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notesMasterIdLst>
    <p:notesMasterId r:id="rId92"/>
  </p:notesMasterIdLst>
  <p:handoutMasterIdLst>
    <p:handoutMasterId r:id="rId93"/>
  </p:handoutMasterIdLst>
  <p:sldIdLst>
    <p:sldId id="423" r:id="rId2"/>
    <p:sldId id="602" r:id="rId3"/>
    <p:sldId id="586" r:id="rId4"/>
    <p:sldId id="587" r:id="rId5"/>
    <p:sldId id="588" r:id="rId6"/>
    <p:sldId id="633" r:id="rId7"/>
    <p:sldId id="634" r:id="rId8"/>
    <p:sldId id="635" r:id="rId9"/>
    <p:sldId id="574" r:id="rId10"/>
    <p:sldId id="508" r:id="rId11"/>
    <p:sldId id="603" r:id="rId12"/>
    <p:sldId id="589" r:id="rId13"/>
    <p:sldId id="637" r:id="rId14"/>
    <p:sldId id="636" r:id="rId15"/>
    <p:sldId id="607" r:id="rId16"/>
    <p:sldId id="460" r:id="rId17"/>
    <p:sldId id="591" r:id="rId18"/>
    <p:sldId id="593" r:id="rId19"/>
    <p:sldId id="594" r:id="rId20"/>
    <p:sldId id="621" r:id="rId21"/>
    <p:sldId id="579" r:id="rId22"/>
    <p:sldId id="513" r:id="rId23"/>
    <p:sldId id="494" r:id="rId24"/>
    <p:sldId id="450" r:id="rId25"/>
    <p:sldId id="495" r:id="rId26"/>
    <p:sldId id="449" r:id="rId27"/>
    <p:sldId id="461" r:id="rId28"/>
    <p:sldId id="462" r:id="rId29"/>
    <p:sldId id="467" r:id="rId30"/>
    <p:sldId id="446" r:id="rId31"/>
    <p:sldId id="452" r:id="rId32"/>
    <p:sldId id="256" r:id="rId33"/>
    <p:sldId id="499" r:id="rId34"/>
    <p:sldId id="512" r:id="rId35"/>
    <p:sldId id="521" r:id="rId36"/>
    <p:sldId id="522" r:id="rId37"/>
    <p:sldId id="523" r:id="rId38"/>
    <p:sldId id="524" r:id="rId39"/>
    <p:sldId id="526" r:id="rId40"/>
    <p:sldId id="583" r:id="rId41"/>
    <p:sldId id="511" r:id="rId42"/>
    <p:sldId id="510" r:id="rId43"/>
    <p:sldId id="509" r:id="rId44"/>
    <p:sldId id="632" r:id="rId45"/>
    <p:sldId id="605" r:id="rId46"/>
    <p:sldId id="622" r:id="rId47"/>
    <p:sldId id="616" r:id="rId48"/>
    <p:sldId id="638" r:id="rId49"/>
    <p:sldId id="515" r:id="rId50"/>
    <p:sldId id="459" r:id="rId51"/>
    <p:sldId id="614" r:id="rId52"/>
    <p:sldId id="639" r:id="rId53"/>
    <p:sldId id="600" r:id="rId54"/>
    <p:sldId id="525" r:id="rId55"/>
    <p:sldId id="535" r:id="rId56"/>
    <p:sldId id="536" r:id="rId57"/>
    <p:sldId id="629" r:id="rId58"/>
    <p:sldId id="537" r:id="rId59"/>
    <p:sldId id="568" r:id="rId60"/>
    <p:sldId id="539" r:id="rId61"/>
    <p:sldId id="540" r:id="rId62"/>
    <p:sldId id="541" r:id="rId63"/>
    <p:sldId id="542" r:id="rId64"/>
    <p:sldId id="502" r:id="rId65"/>
    <p:sldId id="404" r:id="rId66"/>
    <p:sldId id="582" r:id="rId67"/>
    <p:sldId id="472" r:id="rId68"/>
    <p:sldId id="546" r:id="rId69"/>
    <p:sldId id="547" r:id="rId70"/>
    <p:sldId id="548" r:id="rId71"/>
    <p:sldId id="549" r:id="rId72"/>
    <p:sldId id="628" r:id="rId73"/>
    <p:sldId id="550" r:id="rId74"/>
    <p:sldId id="551" r:id="rId75"/>
    <p:sldId id="620" r:id="rId76"/>
    <p:sldId id="623" r:id="rId77"/>
    <p:sldId id="624" r:id="rId78"/>
    <p:sldId id="627" r:id="rId79"/>
    <p:sldId id="625" r:id="rId80"/>
    <p:sldId id="558" r:id="rId81"/>
    <p:sldId id="559" r:id="rId82"/>
    <p:sldId id="560" r:id="rId83"/>
    <p:sldId id="564" r:id="rId84"/>
    <p:sldId id="618" r:id="rId85"/>
    <p:sldId id="630" r:id="rId86"/>
    <p:sldId id="563" r:id="rId87"/>
    <p:sldId id="562" r:id="rId88"/>
    <p:sldId id="626" r:id="rId89"/>
    <p:sldId id="640" r:id="rId90"/>
    <p:sldId id="514" r:id="rId91"/>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0F78"/>
    <a:srgbClr val="057EC1"/>
    <a:srgbClr val="2EF3CB"/>
    <a:srgbClr val="2FF5CB"/>
    <a:srgbClr val="00E6FE"/>
    <a:srgbClr val="51D1FC"/>
    <a:srgbClr val="F8B374"/>
    <a:srgbClr val="F20000"/>
    <a:srgbClr val="009900"/>
    <a:srgbClr val="DF13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p:restoredTop sz="94635"/>
  </p:normalViewPr>
  <p:slideViewPr>
    <p:cSldViewPr snapToGrid="0">
      <p:cViewPr varScale="1">
        <p:scale>
          <a:sx n="151" d="100"/>
          <a:sy n="151" d="100"/>
        </p:scale>
        <p:origin x="744" y="8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927E029-4768-437A-82F1-CF5FAA2F1C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31F67FC-4D09-4E19-A23D-6C6664B5D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6EE21B-B1D6-4E2D-9AC7-F1F016FFBDBE}" type="datetimeFigureOut">
              <a:rPr lang="zh-TW" altLang="en-US" smtClean="0"/>
              <a:pPr/>
              <a:t>2020/6/29</a:t>
            </a:fld>
            <a:endParaRPr lang="zh-TW" altLang="en-US"/>
          </a:p>
        </p:txBody>
      </p:sp>
      <p:sp>
        <p:nvSpPr>
          <p:cNvPr id="4" name="頁尾版面配置區 3">
            <a:extLst>
              <a:ext uri="{FF2B5EF4-FFF2-40B4-BE49-F238E27FC236}">
                <a16:creationId xmlns:a16="http://schemas.microsoft.com/office/drawing/2014/main" id="{4267393A-CBB3-49E7-9DAA-4562618168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777E32B-DF40-4103-91D6-ADF2696FDC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50EB0-BD62-496B-805E-05E17C7B2D2B}" type="slidenum">
              <a:rPr lang="zh-TW" altLang="en-US" smtClean="0"/>
              <a:pPr/>
              <a:t>‹#›</a:t>
            </a:fld>
            <a:endParaRPr lang="zh-TW" altLang="en-US"/>
          </a:p>
        </p:txBody>
      </p:sp>
    </p:spTree>
    <p:extLst>
      <p:ext uri="{BB962C8B-B14F-4D97-AF65-F5344CB8AC3E}">
        <p14:creationId xmlns:p14="http://schemas.microsoft.com/office/powerpoint/2010/main" val="365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CFEF-DDA5-4A10-9F0A-1CFFD3D704C4}" type="datetimeFigureOut">
              <a:rPr lang="zh-TW" altLang="en-US" smtClean="0"/>
              <a:pPr/>
              <a:t>2020/6/29</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EC4F-8CEE-4429-9622-C5BE726EDDB1}" type="slidenum">
              <a:rPr lang="zh-TW" altLang="en-US" smtClean="0"/>
              <a:pPr/>
              <a:t>‹#›</a:t>
            </a:fld>
            <a:endParaRPr lang="zh-TW" altLang="en-US"/>
          </a:p>
        </p:txBody>
      </p:sp>
    </p:spTree>
    <p:extLst>
      <p:ext uri="{BB962C8B-B14F-4D97-AF65-F5344CB8AC3E}">
        <p14:creationId xmlns:p14="http://schemas.microsoft.com/office/powerpoint/2010/main" val="245631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thome.com.tw/node/51926"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a:t>
            </a:fld>
            <a:endParaRPr lang="zh-TW" altLang="en-US"/>
          </a:p>
        </p:txBody>
      </p:sp>
    </p:spTree>
    <p:extLst>
      <p:ext uri="{BB962C8B-B14F-4D97-AF65-F5344CB8AC3E}">
        <p14:creationId xmlns:p14="http://schemas.microsoft.com/office/powerpoint/2010/main" val="124004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41</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42</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43</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45</a:t>
            </a:fld>
            <a:endParaRPr lang="zh-TW" altLang="en-US"/>
          </a:p>
        </p:txBody>
      </p:sp>
    </p:spTree>
    <p:extLst>
      <p:ext uri="{BB962C8B-B14F-4D97-AF65-F5344CB8AC3E}">
        <p14:creationId xmlns:p14="http://schemas.microsoft.com/office/powerpoint/2010/main" val="1565955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https://www.ithome.com.tw/node/51926</a:t>
            </a:r>
            <a:endParaRPr lang="en-US"/>
          </a:p>
          <a:p>
            <a:r>
              <a:rPr lang="en-US"/>
              <a:t>https://www.ithome.com.tw/tech/96900</a:t>
            </a:r>
            <a:endParaRPr lang="en-US">
              <a:cs typeface="Calibri"/>
            </a:endParaRPr>
          </a:p>
          <a:p>
            <a:r>
              <a:rPr lang="en-US"/>
              <a:t>https://statemigration.com/microsoft-multipath-io-mpio-users-guide-for-windows-server-2012/</a:t>
            </a:r>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53</a:t>
            </a:fld>
            <a:endParaRPr lang="zh-TW" altLang="en-US"/>
          </a:p>
        </p:txBody>
      </p:sp>
    </p:spTree>
    <p:extLst>
      <p:ext uri="{BB962C8B-B14F-4D97-AF65-F5344CB8AC3E}">
        <p14:creationId xmlns:p14="http://schemas.microsoft.com/office/powerpoint/2010/main" val="13984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https://www.storagereview.com/seagate_announces_64tb_nvme_ssd_new_nytro_ssds_at_fms</a:t>
            </a:r>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58</a:t>
            </a:fld>
            <a:endParaRPr lang="zh-TW" altLang="en-US"/>
          </a:p>
        </p:txBody>
      </p:sp>
    </p:spTree>
    <p:extLst>
      <p:ext uri="{BB962C8B-B14F-4D97-AF65-F5344CB8AC3E}">
        <p14:creationId xmlns:p14="http://schemas.microsoft.com/office/powerpoint/2010/main" val="2389462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ltLang="zh-TW">
                <a:solidFill>
                  <a:schemeClr val="bg1"/>
                </a:solidFill>
              </a:rPr>
              <a:t>RAID-6 is increasingly unable to meet reliability requirement.</a:t>
            </a:r>
          </a:p>
          <a:p>
            <a:pPr marL="285750" indent="-285750">
              <a:buFont typeface="Arial" panose="020B0604020202020204" pitchFamily="34" charset="0"/>
              <a:buChar char="•"/>
            </a:pPr>
            <a:r>
              <a:rPr lang="en-US">
                <a:solidFill>
                  <a:schemeClr val="bg1"/>
                </a:solidFill>
              </a:rPr>
              <a:t>The addition of another level of parity mitigates increasing RAID rebuild times and occurrences of latent data errors.</a:t>
            </a:r>
          </a:p>
          <a:p>
            <a:pPr marL="0" indent="0">
              <a:buFont typeface="Arial" panose="020B0604020202020204" pitchFamily="34" charset="0"/>
              <a:buNone/>
            </a:pPr>
            <a:r>
              <a:rPr lang="en-US">
                <a:solidFill>
                  <a:schemeClr val="bg1"/>
                </a:solidFill>
              </a:rPr>
              <a:t>https://cacm.acm.org/magazines/2010/1/55741-triple-parity-raid-and-beyond/fulltext</a:t>
            </a:r>
          </a:p>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59</a:t>
            </a:fld>
            <a:endParaRPr lang="zh-TW" altLang="en-US"/>
          </a:p>
        </p:txBody>
      </p:sp>
    </p:spTree>
    <p:extLst>
      <p:ext uri="{BB962C8B-B14F-4D97-AF65-F5344CB8AC3E}">
        <p14:creationId xmlns:p14="http://schemas.microsoft.com/office/powerpoint/2010/main" val="3920855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pPr marL="228600" indent="-228600">
              <a:buAutoNum type="arabicPeriod"/>
            </a:pPr>
            <a:r>
              <a:rPr lang="en-US" altLang="zh-TW"/>
              <a:t>QES 2.1</a:t>
            </a:r>
            <a:r>
              <a:rPr lang="zh-TW" altLang="en-US"/>
              <a:t>提供</a:t>
            </a:r>
            <a:r>
              <a:rPr lang="en-US" altLang="zh-TW"/>
              <a:t>2</a:t>
            </a:r>
            <a:r>
              <a:rPr lang="zh-TW" altLang="en-US"/>
              <a:t>層過度配置，第</a:t>
            </a:r>
            <a:r>
              <a:rPr lang="en-US" altLang="zh-TW"/>
              <a:t>1</a:t>
            </a:r>
            <a:r>
              <a:rPr lang="zh-TW" altLang="en-US"/>
              <a:t>層在池級別，另一層在</a:t>
            </a:r>
            <a:r>
              <a:rPr lang="en-US" altLang="zh-TW"/>
              <a:t>SSD</a:t>
            </a:r>
            <a:r>
              <a:rPr lang="zh-TW" altLang="en-US"/>
              <a:t>級別。當池非常滿或非常分散時，會發生性能下降。如果池已經攜帶了大量數據，則很容易理解，可能會獲得大量小區域的空閒塊，而不是少量大區域。如果系統需要分配</a:t>
            </a:r>
            <a:r>
              <a:rPr lang="en-US" altLang="zh-TW"/>
              <a:t>2 MB</a:t>
            </a:r>
            <a:r>
              <a:rPr lang="zh-TW" altLang="en-US"/>
              <a:t>的空間，它將開始讀取和評估所有適合的空間，以找到合適的</a:t>
            </a:r>
            <a:r>
              <a:rPr lang="en-US" altLang="zh-TW"/>
              <a:t>block</a:t>
            </a:r>
            <a:r>
              <a:rPr lang="zh-TW" altLang="en-US"/>
              <a:t>存放數據或將</a:t>
            </a:r>
            <a:r>
              <a:rPr lang="en-US" altLang="zh-TW"/>
              <a:t>2 MB</a:t>
            </a:r>
            <a:r>
              <a:rPr lang="zh-TW" altLang="en-US"/>
              <a:t>分解為更小的塊。這當然需要一些時間並降低性能。</a:t>
            </a:r>
            <a:endParaRPr lang="en-US" altLang="zh-TW"/>
          </a:p>
          <a:p>
            <a:pPr marL="228600" indent="-228600">
              <a:buAutoNum type="arabicPeriod"/>
            </a:pPr>
            <a:endParaRPr lang="en-US" altLang="zh-TW"/>
          </a:p>
          <a:p>
            <a:pPr marL="228600" indent="-228600">
              <a:buAutoNum type="arabicPeriod"/>
            </a:pPr>
            <a:r>
              <a:rPr lang="zh-TW" altLang="en-US"/>
              <a:t>因此，通過池級過度配置，系統可以通過為文件系統保留部分空間來快速找到適當的寫入空間。</a:t>
            </a:r>
            <a:endParaRPr lang="en-US" altLang="zh-TW"/>
          </a:p>
          <a:p>
            <a:pPr marL="228600" indent="-228600">
              <a:buAutoNum type="arabicPeriod"/>
            </a:pPr>
            <a:endParaRPr lang="en-US" altLang="zh-TW"/>
          </a:p>
          <a:p>
            <a:pPr marL="228600" indent="-228600">
              <a:buAutoNum type="arabicPeriod"/>
            </a:pPr>
            <a:r>
              <a:rPr lang="zh-TW" altLang="en-US"/>
              <a:t>另一方面，所有</a:t>
            </a:r>
            <a:r>
              <a:rPr lang="en-US" altLang="zh-TW"/>
              <a:t>SSD</a:t>
            </a:r>
            <a:r>
              <a:rPr lang="zh-TW" altLang="en-US"/>
              <a:t>都為這些額外的寫入操作以及</a:t>
            </a:r>
            <a:r>
              <a:rPr lang="en-US" altLang="zh-TW"/>
              <a:t>SSD</a:t>
            </a:r>
            <a:r>
              <a:rPr lang="zh-TW" altLang="en-US"/>
              <a:t>本身的</a:t>
            </a:r>
            <a:r>
              <a:rPr lang="en-US" altLang="zh-TW"/>
              <a:t>firmware</a:t>
            </a:r>
            <a:r>
              <a:rPr lang="zh-TW" altLang="en-US"/>
              <a:t>和壞損的</a:t>
            </a:r>
            <a:r>
              <a:rPr lang="en-US" altLang="zh-TW"/>
              <a:t>block</a:t>
            </a:r>
            <a:r>
              <a:rPr lang="zh-TW" altLang="en-US"/>
              <a:t>替換保留了一定的空間。 </a:t>
            </a:r>
            <a:r>
              <a:rPr lang="en-US" altLang="zh-TW"/>
              <a:t>SSD</a:t>
            </a:r>
            <a:r>
              <a:rPr lang="zh-TW" altLang="en-US"/>
              <a:t>製造商保留</a:t>
            </a:r>
            <a:r>
              <a:rPr lang="en-US" altLang="zh-TW"/>
              <a:t>7.37</a:t>
            </a:r>
            <a:r>
              <a:rPr lang="zh-TW" altLang="en-US"/>
              <a:t>％的空間作為</a:t>
            </a:r>
            <a:r>
              <a:rPr lang="en-US" altLang="zh-TW"/>
              <a:t>GC</a:t>
            </a:r>
            <a:r>
              <a:rPr lang="zh-TW" altLang="en-US"/>
              <a:t>等後台活動的配置。因此，即使</a:t>
            </a:r>
            <a:r>
              <a:rPr lang="en-US" altLang="zh-TW"/>
              <a:t>SSD</a:t>
            </a:r>
            <a:r>
              <a:rPr lang="zh-TW" altLang="en-US"/>
              <a:t>似乎已滿，它仍將具有</a:t>
            </a:r>
            <a:r>
              <a:rPr lang="en-US" altLang="zh-TW"/>
              <a:t>7.37</a:t>
            </a:r>
            <a:r>
              <a:rPr lang="zh-TW" altLang="en-US"/>
              <a:t>％的可用空間，以便繼續運行並執行寫入。</a:t>
            </a:r>
            <a:endParaRPr lang="en-US" altLang="zh-TW"/>
          </a:p>
          <a:p>
            <a:pPr marL="228600" indent="-228600">
              <a:buAutoNum type="arabicPeriod"/>
            </a:pPr>
            <a:endParaRPr lang="en-US" altLang="zh-TW"/>
          </a:p>
          <a:p>
            <a:pPr marL="228600" indent="-228600">
              <a:buAutoNum type="arabicPeriod"/>
            </a:pPr>
            <a:r>
              <a:rPr lang="zh-TW" altLang="en-US"/>
              <a:t>事實上，</a:t>
            </a:r>
            <a:r>
              <a:rPr lang="en-US" altLang="zh-TW"/>
              <a:t>SSD</a:t>
            </a:r>
            <a:r>
              <a:rPr lang="zh-TW" altLang="en-US"/>
              <a:t>的性能在達到約</a:t>
            </a:r>
            <a:r>
              <a:rPr lang="en-US" altLang="zh-TW"/>
              <a:t>50</a:t>
            </a:r>
            <a:r>
              <a:rPr lang="zh-TW" altLang="en-US"/>
              <a:t>％滿後開始下降。不同的超額配置百分比會影響</a:t>
            </a:r>
            <a:r>
              <a:rPr lang="en-US" altLang="zh-TW"/>
              <a:t>SSD</a:t>
            </a:r>
            <a:r>
              <a:rPr lang="zh-TW" altLang="en-US"/>
              <a:t>性能和耐用性。這就是為什麼除了內置的</a:t>
            </a:r>
            <a:r>
              <a:rPr lang="en-US" altLang="zh-TW"/>
              <a:t>7.37</a:t>
            </a:r>
            <a:r>
              <a:rPr lang="zh-TW" altLang="en-US"/>
              <a:t>％之外，</a:t>
            </a:r>
            <a:r>
              <a:rPr lang="en-US" altLang="zh-TW"/>
              <a:t>QES</a:t>
            </a:r>
            <a:r>
              <a:rPr lang="zh-TW" altLang="en-US"/>
              <a:t>還提供了不同超額配置百分比的設置。借助</a:t>
            </a:r>
            <a:r>
              <a:rPr lang="en-US" altLang="zh-TW"/>
              <a:t>QES</a:t>
            </a:r>
            <a:r>
              <a:rPr lang="zh-TW" altLang="en-US"/>
              <a:t>過度配置解決方案，用戶可以使用簡單的</a:t>
            </a:r>
            <a:r>
              <a:rPr lang="en-US" altLang="zh-TW"/>
              <a:t>UI</a:t>
            </a:r>
            <a:r>
              <a:rPr lang="zh-TW" altLang="en-US"/>
              <a:t>設置評估實際工作負載並相應地配置過度配置空間。它們具有自由度和靈活性，可以優化配置</a:t>
            </a:r>
            <a:r>
              <a:rPr lang="en-US" altLang="zh-TW"/>
              <a:t>SSD</a:t>
            </a:r>
            <a:r>
              <a:rPr lang="zh-TW" altLang="en-US"/>
              <a:t>，具有</a:t>
            </a:r>
            <a:r>
              <a:rPr lang="en-US" altLang="zh-TW"/>
              <a:t>7</a:t>
            </a:r>
            <a:r>
              <a:rPr lang="zh-TW" altLang="en-US"/>
              <a:t>％，</a:t>
            </a:r>
            <a:r>
              <a:rPr lang="en-US" altLang="zh-TW"/>
              <a:t>14</a:t>
            </a:r>
            <a:r>
              <a:rPr lang="zh-TW" altLang="en-US"/>
              <a:t>％，</a:t>
            </a:r>
            <a:r>
              <a:rPr lang="en-US" altLang="zh-TW"/>
              <a:t>28</a:t>
            </a:r>
            <a:r>
              <a:rPr lang="zh-TW" altLang="en-US"/>
              <a:t>％或任何百分比的</a:t>
            </a:r>
            <a:r>
              <a:rPr lang="en-US" altLang="zh-TW"/>
              <a:t>OP</a:t>
            </a:r>
            <a:r>
              <a:rPr lang="zh-TW" altLang="en-US"/>
              <a:t>空間，以實現最佳性能和耐用性。</a:t>
            </a:r>
            <a:endParaRPr lang="en-US" altLang="zh-TW"/>
          </a:p>
          <a:p>
            <a:pPr marL="228600" indent="-228600">
              <a:buAutoNum type="arabicPeriod"/>
            </a:pPr>
            <a:endParaRPr lang="en-US" altLang="zh-TW"/>
          </a:p>
          <a:p>
            <a:pPr marL="228600" indent="-228600">
              <a:buAutoNum type="arabicPeriod"/>
            </a:pPr>
            <a:r>
              <a:rPr lang="zh-TW" altLang="en-US"/>
              <a:t>通過使用戶能夠根據實際需求配置</a:t>
            </a:r>
            <a:r>
              <a:rPr lang="en-US" altLang="zh-TW"/>
              <a:t>OP</a:t>
            </a:r>
            <a:r>
              <a:rPr lang="zh-TW" altLang="en-US"/>
              <a:t>設置，</a:t>
            </a:r>
            <a:r>
              <a:rPr lang="en-US" altLang="zh-TW"/>
              <a:t>QES</a:t>
            </a:r>
            <a:r>
              <a:rPr lang="zh-TW" altLang="en-US"/>
              <a:t>動態過度配置解決方案可最大限度地提高</a:t>
            </a:r>
            <a:r>
              <a:rPr lang="en-US" altLang="zh-TW"/>
              <a:t>SSD</a:t>
            </a:r>
            <a:r>
              <a:rPr lang="zh-TW" altLang="en-US"/>
              <a:t>的性能和使用壽命，從而提高生產力並提高運營效率。</a:t>
            </a:r>
          </a:p>
        </p:txBody>
      </p:sp>
      <p:sp>
        <p:nvSpPr>
          <p:cNvPr id="4" name="投影片編號版面配置區 3"/>
          <p:cNvSpPr>
            <a:spLocks noGrp="1"/>
          </p:cNvSpPr>
          <p:nvPr>
            <p:ph type="sldNum" sz="quarter" idx="10"/>
          </p:nvPr>
        </p:nvSpPr>
        <p:spPr/>
        <p:txBody>
          <a:bodyPr/>
          <a:lstStyle/>
          <a:p>
            <a:fld id="{F354951F-1BCE-4A51-BE80-A9D0428EF009}" type="slidenum">
              <a:rPr lang="en-US" smtClean="0"/>
              <a:pPr/>
              <a:t>64</a:t>
            </a:fld>
            <a:endParaRPr lang="en-US"/>
          </a:p>
        </p:txBody>
      </p:sp>
    </p:spTree>
    <p:extLst>
      <p:ext uri="{BB962C8B-B14F-4D97-AF65-F5344CB8AC3E}">
        <p14:creationId xmlns:p14="http://schemas.microsoft.com/office/powerpoint/2010/main" val="179189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a:t>
            </a:fld>
            <a:endParaRPr lang="zh-TW" altLang="en-US"/>
          </a:p>
        </p:txBody>
      </p:sp>
    </p:spTree>
    <p:extLst>
      <p:ext uri="{BB962C8B-B14F-4D97-AF65-F5344CB8AC3E}">
        <p14:creationId xmlns:p14="http://schemas.microsoft.com/office/powerpoint/2010/main" val="3954324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a:t>首先，除了</a:t>
            </a:r>
            <a:r>
              <a:rPr lang="en-US" altLang="zh-TW"/>
              <a:t>inline </a:t>
            </a:r>
            <a:r>
              <a:rPr lang="en-US" altLang="zh-TW" err="1"/>
              <a:t>dedup</a:t>
            </a:r>
            <a:r>
              <a:rPr lang="zh-TW" altLang="en-US"/>
              <a:t>和</a:t>
            </a:r>
            <a:r>
              <a:rPr lang="en-US" altLang="zh-TW"/>
              <a:t>inline compression</a:t>
            </a:r>
            <a:r>
              <a:rPr lang="zh-TW" altLang="en-US"/>
              <a:t>之外，在</a:t>
            </a:r>
            <a:r>
              <a:rPr lang="en-US" altLang="zh-TW"/>
              <a:t>QES 2.1</a:t>
            </a:r>
            <a:r>
              <a:rPr lang="zh-TW" altLang="en-US"/>
              <a:t>中，我們添加了一種稱為</a:t>
            </a:r>
            <a:r>
              <a:rPr lang="en-US" altLang="zh-TW"/>
              <a:t>inline </a:t>
            </a:r>
            <a:r>
              <a:rPr lang="en-US" altLang="zh-TW" err="1"/>
              <a:t>compation</a:t>
            </a:r>
            <a:r>
              <a:rPr lang="zh-TW" altLang="en-US"/>
              <a:t>的功能。它是對我們是對重複數據刪除和壓縮技術在資料儲存效率的加強</a:t>
            </a:r>
            <a:r>
              <a:rPr lang="en-US" altLang="zh-TW"/>
              <a:t>.</a:t>
            </a:r>
          </a:p>
          <a:p>
            <a:pPr marL="228600" indent="-228600">
              <a:buAutoNum type="arabicPeriod"/>
            </a:pPr>
            <a:endParaRPr lang="en-US" altLang="zh-TW"/>
          </a:p>
          <a:p>
            <a:pPr marL="228600" indent="-228600">
              <a:buAutoNum type="arabicPeriod"/>
            </a:pPr>
            <a:r>
              <a:rPr lang="zh-TW" altLang="en-US"/>
              <a:t>邏輯上，隨著數據進入存儲控制器，以下是存儲效率過程的工作原理：首先是</a:t>
            </a:r>
            <a:r>
              <a:rPr lang="en-US" altLang="zh-TW"/>
              <a:t>inline </a:t>
            </a:r>
            <a:r>
              <a:rPr lang="en-US" altLang="zh-TW" err="1"/>
              <a:t>dedup</a:t>
            </a:r>
            <a:r>
              <a:rPr lang="zh-TW" altLang="en-US"/>
              <a:t>發生。當數據進入控制器內存時，將對數據進行比較和重複數據刪除。接下來，我們將數據塊壓縮成一個或多個</a:t>
            </a:r>
            <a:r>
              <a:rPr lang="en-US" altLang="zh-TW"/>
              <a:t>4KB</a:t>
            </a:r>
            <a:r>
              <a:rPr lang="zh-TW" altLang="en-US"/>
              <a:t> </a:t>
            </a:r>
            <a:r>
              <a:rPr lang="en-US" altLang="zh-TW"/>
              <a:t>block</a:t>
            </a:r>
            <a:r>
              <a:rPr lang="zh-TW" altLang="en-US"/>
              <a:t>。</a:t>
            </a:r>
            <a:endParaRPr lang="en-US" altLang="zh-TW"/>
          </a:p>
          <a:p>
            <a:pPr marL="228600" indent="-228600">
              <a:buAutoNum type="arabicPeriod"/>
            </a:pPr>
            <a:endParaRPr lang="en-US" altLang="zh-TW"/>
          </a:p>
          <a:p>
            <a:pPr marL="228600" indent="-228600">
              <a:buAutoNum type="arabicPeriod"/>
            </a:pPr>
            <a:r>
              <a:rPr lang="zh-TW" altLang="en-US"/>
              <a:t>我們做的最後一件事是</a:t>
            </a:r>
            <a:r>
              <a:rPr lang="en-US" altLang="zh-TW"/>
              <a:t>compaction</a:t>
            </a:r>
            <a:r>
              <a:rPr lang="zh-TW" altLang="en-US"/>
              <a:t>。通過</a:t>
            </a:r>
            <a:r>
              <a:rPr lang="en-US" altLang="zh-TW"/>
              <a:t>inline compression</a:t>
            </a:r>
            <a:r>
              <a:rPr lang="zh-TW" altLang="en-US"/>
              <a:t>的任何數據或小於</a:t>
            </a:r>
            <a:r>
              <a:rPr lang="en-US" altLang="zh-TW"/>
              <a:t>4KB</a:t>
            </a:r>
            <a:r>
              <a:rPr lang="zh-TW" altLang="en-US"/>
              <a:t>且無法壓縮的數據都有資格進行</a:t>
            </a:r>
            <a:r>
              <a:rPr lang="en-US" altLang="zh-TW"/>
              <a:t>compaction</a:t>
            </a:r>
            <a:r>
              <a:rPr lang="zh-TW" altLang="en-US"/>
              <a:t>。</a:t>
            </a:r>
            <a:r>
              <a:rPr lang="en-US" altLang="zh-TW"/>
              <a:t>compaction</a:t>
            </a:r>
            <a:r>
              <a:rPr lang="zh-TW" altLang="en-US"/>
              <a:t>過程將這些塊中的兩個或多個配對並裝配到單個</a:t>
            </a:r>
            <a:r>
              <a:rPr lang="en-US" altLang="zh-TW"/>
              <a:t>4KB</a:t>
            </a:r>
            <a:r>
              <a:rPr lang="zh-TW" altLang="en-US"/>
              <a:t>物理塊中，然後將該塊發送到存儲器。壓縮率越高，文件越小，</a:t>
            </a:r>
            <a:r>
              <a:rPr lang="en-US" altLang="zh-TW"/>
              <a:t>compaction rate</a:t>
            </a:r>
            <a:r>
              <a:rPr lang="zh-TW" altLang="en-US"/>
              <a:t>越高。</a:t>
            </a:r>
            <a:endParaRPr lang="en-US" altLang="zh-TW"/>
          </a:p>
          <a:p>
            <a:pPr marL="228600" indent="-228600">
              <a:buAutoNum type="arabicPeriod"/>
            </a:pPr>
            <a:endParaRPr lang="en-US" altLang="zh-TW"/>
          </a:p>
          <a:p>
            <a:pPr marL="228600" indent="-228600">
              <a:buAutoNum type="arabicPeriod"/>
            </a:pPr>
            <a:r>
              <a:rPr lang="zh-TW" altLang="en-US"/>
              <a:t>通過在寫入閃存</a:t>
            </a:r>
            <a:r>
              <a:rPr lang="en-US" altLang="zh-TW"/>
              <a:t>SSD</a:t>
            </a:r>
            <a:r>
              <a:rPr lang="zh-TW" altLang="en-US"/>
              <a:t>之前對數據進行壓縮，重複數據刪除和壓實，</a:t>
            </a:r>
            <a:r>
              <a:rPr lang="en-US" altLang="zh-TW"/>
              <a:t>QES</a:t>
            </a:r>
            <a:r>
              <a:rPr lang="zh-TW" altLang="en-US"/>
              <a:t>不僅能夠通過最大限度地減少寫入來延長</a:t>
            </a:r>
            <a:r>
              <a:rPr lang="en-US" altLang="zh-TW"/>
              <a:t>SSD</a:t>
            </a:r>
            <a:r>
              <a:rPr lang="zh-TW" altLang="en-US"/>
              <a:t>的使用壽命，而且還可以節省存儲空間方面的重大突破。</a:t>
            </a:r>
            <a:endParaRPr lang="en-US" altLang="zh-TW"/>
          </a:p>
          <a:p>
            <a:pPr marL="228600" indent="-228600">
              <a:buAutoNum type="arabicPeriod"/>
            </a:pPr>
            <a:endParaRPr lang="en-US" altLang="zh-TW"/>
          </a:p>
          <a:p>
            <a:pPr marL="228600" indent="-228600">
              <a:buAutoNum type="arabicPeriod"/>
            </a:pPr>
            <a:r>
              <a:rPr lang="zh-TW" altLang="en-US"/>
              <a:t>在高數據複製或大量小數據訪問（如事務日誌或數據庫）的情況下，增加</a:t>
            </a:r>
            <a:r>
              <a:rPr lang="en-US" altLang="zh-TW"/>
              <a:t>SSD</a:t>
            </a:r>
            <a:r>
              <a:rPr lang="zh-TW" altLang="en-US"/>
              <a:t>空間使用的好處尤為顯著，使閃存存儲系統更具成本效益。</a:t>
            </a:r>
          </a:p>
        </p:txBody>
      </p:sp>
      <p:sp>
        <p:nvSpPr>
          <p:cNvPr id="4" name="投影片編號版面配置區 3"/>
          <p:cNvSpPr>
            <a:spLocks noGrp="1"/>
          </p:cNvSpPr>
          <p:nvPr>
            <p:ph type="sldNum" sz="quarter" idx="10"/>
          </p:nvPr>
        </p:nvSpPr>
        <p:spPr/>
        <p:txBody>
          <a:bodyPr/>
          <a:lstStyle/>
          <a:p>
            <a:fld id="{F354951F-1BCE-4A51-BE80-A9D0428EF009}" type="slidenum">
              <a:rPr lang="en-US" smtClean="0"/>
              <a:pPr/>
              <a:t>65</a:t>
            </a:fld>
            <a:endParaRPr lang="en-US"/>
          </a:p>
        </p:txBody>
      </p:sp>
    </p:spTree>
    <p:extLst>
      <p:ext uri="{BB962C8B-B14F-4D97-AF65-F5344CB8AC3E}">
        <p14:creationId xmlns:p14="http://schemas.microsoft.com/office/powerpoint/2010/main" val="243545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a:t>限制噪聲鄰居效應的一種方法是確保應用程序僅通過將資源移動到其他工作負載來接收必要的資源。設置限制可以控制每個工作負載接收的資源量。因此，沒有一個應用程序擁有太多資源並且阻礙了其他應用程序的性能。</a:t>
            </a:r>
          </a:p>
          <a:p>
            <a:endParaRPr lang="zh-TW" altLang="en-US"/>
          </a:p>
          <a:p>
            <a:r>
              <a:rPr lang="en-US" altLang="zh-TW"/>
              <a:t>QES</a:t>
            </a:r>
            <a:r>
              <a:rPr lang="zh-TW" altLang="en-US"/>
              <a:t>的</a:t>
            </a:r>
            <a:r>
              <a:rPr lang="en-US" altLang="zh-TW" err="1"/>
              <a:t>OoS</a:t>
            </a:r>
            <a:r>
              <a:rPr lang="zh-TW" altLang="en-US"/>
              <a:t>允許用戶設置最小和最大目標。當系統具有公平資源時，最小值可確保性能。另一方面，最大值禁止應用程序超出此級別並影響其他應用程序。</a:t>
            </a:r>
          </a:p>
          <a:p>
            <a:endParaRPr lang="zh-TW" altLang="en-US"/>
          </a:p>
          <a:p>
            <a:r>
              <a:rPr lang="zh-TW" altLang="en-US"/>
              <a:t>在此示例中，由於工作負載</a:t>
            </a:r>
            <a:r>
              <a:rPr lang="en-US" altLang="zh-TW"/>
              <a:t>2</a:t>
            </a:r>
            <a:r>
              <a:rPr lang="zh-TW" altLang="en-US"/>
              <a:t>需要太多資源甚至超過目標最大</a:t>
            </a:r>
            <a:r>
              <a:rPr lang="en-US" altLang="zh-TW"/>
              <a:t>IOPS</a:t>
            </a:r>
            <a:r>
              <a:rPr lang="zh-TW" altLang="en-US"/>
              <a:t>，因此工作負載</a:t>
            </a:r>
            <a:r>
              <a:rPr lang="en-US" altLang="zh-TW"/>
              <a:t>1</a:t>
            </a:r>
            <a:r>
              <a:rPr lang="zh-TW" altLang="en-US"/>
              <a:t>無法將其服務級別維持在最小</a:t>
            </a:r>
            <a:r>
              <a:rPr lang="en-US" altLang="zh-TW"/>
              <a:t>IOPS</a:t>
            </a:r>
            <a:r>
              <a:rPr lang="zh-TW" altLang="en-US"/>
              <a:t>之上。但是，通過</a:t>
            </a:r>
            <a:r>
              <a:rPr lang="en-US" altLang="zh-TW"/>
              <a:t>QoS</a:t>
            </a:r>
            <a:r>
              <a:rPr lang="zh-TW" altLang="en-US"/>
              <a:t>設置，系統將在最大設置下控制工作負載</a:t>
            </a:r>
            <a:r>
              <a:rPr lang="en-US" altLang="zh-TW"/>
              <a:t>2</a:t>
            </a:r>
            <a:r>
              <a:rPr lang="zh-TW" altLang="en-US"/>
              <a:t>的性能，並將資源切換到工作負載</a:t>
            </a:r>
            <a:r>
              <a:rPr lang="en-US" altLang="zh-TW"/>
              <a:t>1</a:t>
            </a:r>
            <a:r>
              <a:rPr lang="zh-TW" altLang="en-US"/>
              <a:t>，因此兩個工作負載都可以將其服務維持在預期的性能級別。</a:t>
            </a:r>
          </a:p>
          <a:p>
            <a:endParaRPr lang="zh-TW" altLang="en-US"/>
          </a:p>
          <a:p>
            <a:r>
              <a:rPr lang="zh-TW" altLang="en-US"/>
              <a:t>基於</a:t>
            </a:r>
            <a:r>
              <a:rPr lang="en-US" altLang="zh-TW"/>
              <a:t>QES</a:t>
            </a:r>
            <a:r>
              <a:rPr lang="zh-TW" altLang="en-US"/>
              <a:t>的</a:t>
            </a:r>
            <a:r>
              <a:rPr lang="en-US" altLang="zh-TW"/>
              <a:t>QoS</a:t>
            </a:r>
            <a:r>
              <a:rPr lang="zh-TW" altLang="en-US"/>
              <a:t>旨在獨立於容量控制性能，並在單個存儲系統中為多個應用程序提供可預測的性能。</a:t>
            </a:r>
            <a:endParaRPr lang="en-US"/>
          </a:p>
        </p:txBody>
      </p:sp>
      <p:sp>
        <p:nvSpPr>
          <p:cNvPr id="4" name="Slide Number Placeholder 3"/>
          <p:cNvSpPr>
            <a:spLocks noGrp="1"/>
          </p:cNvSpPr>
          <p:nvPr>
            <p:ph type="sldNum" sz="quarter" idx="5"/>
          </p:nvPr>
        </p:nvSpPr>
        <p:spPr/>
        <p:txBody>
          <a:bodyPr/>
          <a:lstStyle/>
          <a:p>
            <a:fld id="{F354951F-1BCE-4A51-BE80-A9D0428EF009}" type="slidenum">
              <a:rPr lang="en-US" smtClean="0"/>
              <a:pPr/>
              <a:t>67</a:t>
            </a:fld>
            <a:endParaRPr lang="en-US"/>
          </a:p>
        </p:txBody>
      </p:sp>
    </p:spTree>
    <p:extLst>
      <p:ext uri="{BB962C8B-B14F-4D97-AF65-F5344CB8AC3E}">
        <p14:creationId xmlns:p14="http://schemas.microsoft.com/office/powerpoint/2010/main" val="956574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zh-TW" altLang="en-US" sz="1200" b="0" i="0" kern="1200">
                <a:solidFill>
                  <a:schemeClr val="tx1"/>
                </a:solidFill>
                <a:effectLst/>
                <a:latin typeface="+mn-lt"/>
                <a:ea typeface="+mn-ea"/>
                <a:cs typeface="+mn-cs"/>
              </a:rPr>
              <a:t>對於法規遵循要求企業做到的資料長期保存（</a:t>
            </a:r>
            <a:r>
              <a:rPr lang="en-US" altLang="zh-TW" sz="1200" b="0" i="0" kern="1200">
                <a:solidFill>
                  <a:schemeClr val="tx1"/>
                </a:solidFill>
                <a:effectLst/>
                <a:latin typeface="+mn-lt"/>
                <a:ea typeface="+mn-ea"/>
                <a:cs typeface="+mn-cs"/>
              </a:rPr>
              <a:t>Data Retention</a:t>
            </a:r>
            <a:r>
              <a:rPr lang="zh-TW" altLang="en-US" sz="1200" b="0" i="0" kern="1200">
                <a:solidFill>
                  <a:schemeClr val="tx1"/>
                </a:solidFill>
                <a:effectLst/>
                <a:latin typeface="+mn-lt"/>
                <a:ea typeface="+mn-ea"/>
                <a:cs typeface="+mn-cs"/>
              </a:rPr>
              <a:t>）， </a:t>
            </a:r>
            <a:r>
              <a:rPr lang="en-US" altLang="zh-TW" sz="1200" b="0" i="0" kern="1200">
                <a:solidFill>
                  <a:schemeClr val="tx1"/>
                </a:solidFill>
                <a:effectLst/>
                <a:latin typeface="+mn-lt"/>
                <a:ea typeface="+mn-ea"/>
                <a:cs typeface="+mn-cs"/>
              </a:rPr>
              <a:t>QES</a:t>
            </a:r>
            <a:r>
              <a:rPr lang="zh-TW" altLang="en-US" sz="1200" b="0" i="0" kern="1200">
                <a:solidFill>
                  <a:schemeClr val="tx1"/>
                </a:solidFill>
                <a:effectLst/>
                <a:latin typeface="+mn-lt"/>
                <a:ea typeface="+mn-ea"/>
                <a:cs typeface="+mn-cs"/>
              </a:rPr>
              <a:t>也推出了相關的特色，例如支援</a:t>
            </a:r>
            <a:r>
              <a:rPr lang="en-US" altLang="zh-TW" sz="1200" b="0" i="0" kern="1200">
                <a:solidFill>
                  <a:schemeClr val="tx1"/>
                </a:solidFill>
                <a:effectLst/>
                <a:latin typeface="+mn-lt"/>
                <a:ea typeface="+mn-ea"/>
                <a:cs typeface="+mn-cs"/>
              </a:rPr>
              <a:t>WORM</a:t>
            </a:r>
            <a:r>
              <a:rPr lang="zh-TW" altLang="en-US" sz="1200" b="0" i="0" kern="1200">
                <a:solidFill>
                  <a:schemeClr val="tx1"/>
                </a:solidFill>
                <a:effectLst/>
                <a:latin typeface="+mn-lt"/>
                <a:ea typeface="+mn-ea"/>
                <a:cs typeface="+mn-cs"/>
              </a:rPr>
              <a:t>（</a:t>
            </a:r>
            <a:r>
              <a:rPr lang="en-US" altLang="zh-TW" sz="1200" b="0" i="0" kern="1200">
                <a:solidFill>
                  <a:schemeClr val="tx1"/>
                </a:solidFill>
                <a:effectLst/>
                <a:latin typeface="+mn-lt"/>
                <a:ea typeface="+mn-ea"/>
                <a:cs typeface="+mn-cs"/>
              </a:rPr>
              <a:t>Write Once, Read Many</a:t>
            </a:r>
            <a:r>
              <a:rPr lang="zh-TW" altLang="en-US" sz="1200" b="0" i="0" kern="1200">
                <a:solidFill>
                  <a:schemeClr val="tx1"/>
                </a:solidFill>
                <a:effectLst/>
                <a:latin typeface="+mn-lt"/>
                <a:ea typeface="+mn-ea"/>
                <a:cs typeface="+mn-cs"/>
              </a:rPr>
              <a:t>）的儲存，可將檔案的存放維持在無法修改的狀態，以符合公司外部的法律，以及產業治理的規定</a:t>
            </a:r>
            <a:endParaRPr lang="en-US" altLang="zh-TW" sz="1200" b="0" i="0" kern="1200">
              <a:solidFill>
                <a:schemeClr val="tx1"/>
              </a:solidFill>
              <a:effectLst/>
              <a:latin typeface="+mn-lt"/>
              <a:ea typeface="+mn-ea"/>
              <a:cs typeface="+mn-cs"/>
            </a:endParaRPr>
          </a:p>
          <a:p>
            <a:pPr fontAlgn="t"/>
            <a:r>
              <a:rPr lang="zh-TW" altLang="en-US" sz="1200" b="0" i="0" kern="1200">
                <a:solidFill>
                  <a:schemeClr val="tx1"/>
                </a:solidFill>
                <a:effectLst/>
                <a:latin typeface="+mn-lt"/>
                <a:ea typeface="+mn-ea"/>
                <a:cs typeface="+mn-cs"/>
              </a:rPr>
              <a:t>例如，因應美國證券交易委員會提出的</a:t>
            </a:r>
            <a:r>
              <a:rPr lang="en-US" altLang="zh-TW" sz="1200" b="0" i="0" kern="1200">
                <a:solidFill>
                  <a:schemeClr val="tx1"/>
                </a:solidFill>
                <a:effectLst/>
                <a:latin typeface="+mn-lt"/>
                <a:ea typeface="+mn-ea"/>
                <a:cs typeface="+mn-cs"/>
              </a:rPr>
              <a:t>SEC Rule 17a-4</a:t>
            </a:r>
            <a:r>
              <a:rPr lang="zh-TW" altLang="en-US" sz="1200" b="0" i="0" kern="1200">
                <a:solidFill>
                  <a:schemeClr val="tx1"/>
                </a:solidFill>
                <a:effectLst/>
                <a:latin typeface="+mn-lt"/>
                <a:ea typeface="+mn-ea"/>
                <a:cs typeface="+mn-cs"/>
              </a:rPr>
              <a:t>法令時，企業可運用</a:t>
            </a:r>
            <a:r>
              <a:rPr lang="en-US" altLang="zh-TW" sz="1200" b="0" i="0" kern="1200">
                <a:solidFill>
                  <a:schemeClr val="tx1"/>
                </a:solidFill>
                <a:effectLst/>
                <a:latin typeface="+mn-lt"/>
                <a:ea typeface="+mn-ea"/>
                <a:cs typeface="+mn-cs"/>
              </a:rPr>
              <a:t>WORM</a:t>
            </a:r>
            <a:r>
              <a:rPr lang="zh-TW" altLang="en-US" sz="1200" b="0" i="0" kern="1200">
                <a:solidFill>
                  <a:schemeClr val="tx1"/>
                </a:solidFill>
                <a:effectLst/>
                <a:latin typeface="+mn-lt"/>
                <a:ea typeface="+mn-ea"/>
                <a:cs typeface="+mn-cs"/>
              </a:rPr>
              <a:t>的功能，將儲存系統設定為嚴格的遵循模式（</a:t>
            </a:r>
            <a:r>
              <a:rPr lang="en-US" altLang="zh-TW" sz="1200" b="0" i="0" kern="1200">
                <a:solidFill>
                  <a:schemeClr val="tx1"/>
                </a:solidFill>
                <a:effectLst/>
                <a:latin typeface="+mn-lt"/>
                <a:ea typeface="+mn-ea"/>
                <a:cs typeface="+mn-cs"/>
              </a:rPr>
              <a:t>Compliance mode</a:t>
            </a:r>
            <a:r>
              <a:rPr lang="zh-TW" altLang="en-US" sz="1200" b="0" i="0" kern="1200">
                <a:solidFill>
                  <a:schemeClr val="tx1"/>
                </a:solidFill>
                <a:effectLst/>
                <a:latin typeface="+mn-lt"/>
                <a:ea typeface="+mn-ea"/>
                <a:cs typeface="+mn-cs"/>
              </a:rPr>
              <a:t>），此外，</a:t>
            </a:r>
            <a:r>
              <a:rPr lang="en-US" altLang="zh-TW" sz="1200" b="0" i="0" kern="1200" err="1">
                <a:solidFill>
                  <a:schemeClr val="tx1"/>
                </a:solidFill>
                <a:effectLst/>
                <a:latin typeface="+mn-lt"/>
                <a:ea typeface="+mn-ea"/>
                <a:cs typeface="+mn-cs"/>
              </a:rPr>
              <a:t>SnapLock</a:t>
            </a:r>
            <a:r>
              <a:rPr lang="zh-TW" altLang="en-US" sz="1200" b="0" i="0" kern="1200">
                <a:solidFill>
                  <a:schemeClr val="tx1"/>
                </a:solidFill>
                <a:effectLst/>
                <a:latin typeface="+mn-lt"/>
                <a:ea typeface="+mn-ea"/>
                <a:cs typeface="+mn-cs"/>
              </a:rPr>
              <a:t>還提供了較為寬鬆的企業模式（</a:t>
            </a:r>
            <a:r>
              <a:rPr lang="en-US" altLang="zh-TW" sz="1200" b="0" i="0" kern="1200">
                <a:solidFill>
                  <a:schemeClr val="tx1"/>
                </a:solidFill>
                <a:effectLst/>
                <a:latin typeface="+mn-lt"/>
                <a:ea typeface="+mn-ea"/>
                <a:cs typeface="+mn-cs"/>
              </a:rPr>
              <a:t>Enterprise mode</a:t>
            </a:r>
            <a:r>
              <a:rPr lang="zh-TW" altLang="en-US" sz="1200" b="0" i="0" kern="1200">
                <a:solidFill>
                  <a:schemeClr val="tx1"/>
                </a:solidFill>
                <a:effectLst/>
                <a:latin typeface="+mn-lt"/>
                <a:ea typeface="+mn-ea"/>
                <a:cs typeface="+mn-cs"/>
              </a:rPr>
              <a:t>）選項，能用於內部的數位資產保護。</a:t>
            </a:r>
          </a:p>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70</a:t>
            </a:fld>
            <a:endParaRPr lang="zh-TW" altLang="en-US"/>
          </a:p>
        </p:txBody>
      </p:sp>
    </p:spTree>
    <p:extLst>
      <p:ext uri="{BB962C8B-B14F-4D97-AF65-F5344CB8AC3E}">
        <p14:creationId xmlns:p14="http://schemas.microsoft.com/office/powerpoint/2010/main" val="3736434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727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83</a:t>
            </a:fld>
            <a:endParaRPr lang="zh-TW" altLang="en-US"/>
          </a:p>
        </p:txBody>
      </p:sp>
    </p:spTree>
    <p:extLst>
      <p:ext uri="{BB962C8B-B14F-4D97-AF65-F5344CB8AC3E}">
        <p14:creationId xmlns:p14="http://schemas.microsoft.com/office/powerpoint/2010/main" val="2141937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259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chemeClr val="tx1"/>
                </a:solidFill>
              </a:rPr>
              <a:t>各種監控的應用</a:t>
            </a:r>
            <a:r>
              <a:rPr lang="en-US" altLang="zh-TW">
                <a:solidFill>
                  <a:schemeClr val="tx1"/>
                </a:solidFill>
              </a:rPr>
              <a:t>, </a:t>
            </a:r>
            <a:r>
              <a:rPr lang="zh-TW" altLang="en-US">
                <a:solidFill>
                  <a:schemeClr val="tx1"/>
                </a:solidFill>
              </a:rPr>
              <a:t>例如學校</a:t>
            </a:r>
            <a:r>
              <a:rPr lang="en-US" altLang="zh-TW">
                <a:solidFill>
                  <a:schemeClr val="tx1"/>
                </a:solidFill>
              </a:rPr>
              <a:t>, </a:t>
            </a:r>
            <a:r>
              <a:rPr lang="zh-TW" altLang="en-US">
                <a:solidFill>
                  <a:schemeClr val="tx1"/>
                </a:solidFill>
              </a:rPr>
              <a:t>社區</a:t>
            </a:r>
            <a:r>
              <a:rPr lang="en-US" altLang="zh-TW">
                <a:solidFill>
                  <a:schemeClr val="tx1"/>
                </a:solidFill>
              </a:rPr>
              <a:t>, </a:t>
            </a:r>
            <a:r>
              <a:rPr lang="zh-TW" altLang="en-US">
                <a:solidFill>
                  <a:schemeClr val="tx1"/>
                </a:solidFill>
              </a:rPr>
              <a:t>賭場</a:t>
            </a:r>
            <a:r>
              <a:rPr lang="en-US" altLang="zh-TW">
                <a:solidFill>
                  <a:schemeClr val="tx1"/>
                </a:solidFill>
              </a:rPr>
              <a:t>, </a:t>
            </a:r>
            <a:r>
              <a:rPr lang="zh-TW" altLang="en-US">
                <a:solidFill>
                  <a:schemeClr val="tx1"/>
                </a:solidFill>
              </a:rPr>
              <a:t>飯店</a:t>
            </a:r>
            <a:r>
              <a:rPr lang="en-US" altLang="zh-TW">
                <a:solidFill>
                  <a:schemeClr val="tx1"/>
                </a:solidFill>
              </a:rPr>
              <a:t>, </a:t>
            </a:r>
            <a:r>
              <a:rPr lang="zh-TW" altLang="en-US">
                <a:solidFill>
                  <a:schemeClr val="tx1"/>
                </a:solidFill>
              </a:rPr>
              <a:t>若是</a:t>
            </a:r>
            <a:r>
              <a:rPr lang="en-US" altLang="zh-TW">
                <a:solidFill>
                  <a:schemeClr val="tx1"/>
                </a:solidFill>
              </a:rPr>
              <a:t>IT</a:t>
            </a:r>
            <a:r>
              <a:rPr lang="zh-TW" altLang="en-US">
                <a:solidFill>
                  <a:schemeClr val="tx1"/>
                </a:solidFill>
              </a:rPr>
              <a:t>系統停機造成資料無法寫入</a:t>
            </a:r>
            <a:r>
              <a:rPr lang="en-US" altLang="zh-TW">
                <a:solidFill>
                  <a:schemeClr val="tx1"/>
                </a:solidFill>
              </a:rPr>
              <a:t>, </a:t>
            </a:r>
            <a:r>
              <a:rPr lang="zh-TW" altLang="en-US">
                <a:solidFill>
                  <a:schemeClr val="tx1"/>
                </a:solidFill>
              </a:rPr>
              <a:t>影響的可能是社會的安全</a:t>
            </a:r>
            <a:r>
              <a:rPr lang="en-US" altLang="zh-TW">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chemeClr val="tx1"/>
                </a:solidFill>
              </a:rPr>
              <a:t>若是</a:t>
            </a:r>
            <a:r>
              <a:rPr lang="en-US" altLang="zh-TW">
                <a:solidFill>
                  <a:schemeClr val="tx1"/>
                </a:solidFill>
              </a:rPr>
              <a:t>IT</a:t>
            </a:r>
            <a:r>
              <a:rPr lang="zh-TW" altLang="en-US">
                <a:solidFill>
                  <a:schemeClr val="tx1"/>
                </a:solidFill>
              </a:rPr>
              <a:t>系統停機造成</a:t>
            </a:r>
            <a:r>
              <a:rPr lang="en-US" altLang="zh-TW">
                <a:solidFill>
                  <a:schemeClr val="tx1"/>
                </a:solidFill>
              </a:rPr>
              <a:t>,</a:t>
            </a:r>
            <a:r>
              <a:rPr lang="zh-TW" altLang="en-US">
                <a:solidFill>
                  <a:schemeClr val="tx1"/>
                </a:solidFill>
              </a:rPr>
              <a:t>醫療的病例檔案跟影像資料無法寫入</a:t>
            </a:r>
            <a:r>
              <a:rPr lang="en-US" altLang="zh-TW">
                <a:solidFill>
                  <a:schemeClr val="tx1"/>
                </a:solidFill>
              </a:rPr>
              <a:t>, </a:t>
            </a:r>
            <a:r>
              <a:rPr lang="zh-TW" altLang="en-US">
                <a:solidFill>
                  <a:schemeClr val="tx1"/>
                </a:solidFill>
              </a:rPr>
              <a:t>有可能延遲醫療的診斷</a:t>
            </a:r>
            <a:r>
              <a:rPr lang="en-US" altLang="zh-TW">
                <a:solidFill>
                  <a:schemeClr val="tx1"/>
                </a:solidFill>
              </a:rPr>
              <a:t>, </a:t>
            </a:r>
            <a:r>
              <a:rPr lang="zh-TW" altLang="en-US">
                <a:solidFill>
                  <a:schemeClr val="tx1"/>
                </a:solidFill>
              </a:rPr>
              <a:t>更糟的是造成關鍵的誤判</a:t>
            </a:r>
            <a:r>
              <a:rPr lang="en-US" altLang="zh-TW">
                <a:solidFill>
                  <a:schemeClr val="tx1"/>
                </a:solidFill>
              </a:rPr>
              <a:t>, </a:t>
            </a:r>
            <a:r>
              <a:rPr lang="zh-TW" altLang="en-US">
                <a:solidFill>
                  <a:schemeClr val="tx1"/>
                </a:solidFill>
              </a:rPr>
              <a:t>影響健康的安全</a:t>
            </a:r>
            <a:r>
              <a:rPr lang="en-US" altLang="zh-TW">
                <a:solidFill>
                  <a:schemeClr val="tx1"/>
                </a:solidFill>
              </a:rPr>
              <a:t>.</a:t>
            </a:r>
            <a:endParaRPr lang="en-US">
              <a:solidFill>
                <a:schemeClr val="tx1"/>
              </a:solidFill>
            </a:endParaRPr>
          </a:p>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3</a:t>
            </a:fld>
            <a:endParaRPr lang="zh-TW" altLang="en-US"/>
          </a:p>
        </p:txBody>
      </p:sp>
    </p:spTree>
    <p:extLst>
      <p:ext uri="{BB962C8B-B14F-4D97-AF65-F5344CB8AC3E}">
        <p14:creationId xmlns:p14="http://schemas.microsoft.com/office/powerpoint/2010/main" val="220230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cs typeface="Calibri"/>
              </a:rPr>
              <a:t>active standby </a:t>
            </a:r>
            <a:r>
              <a:rPr lang="zh-CN" altLang="en-US">
                <a:ea typeface="宋体"/>
                <a:cs typeface="Calibri"/>
              </a:rPr>
              <a:t>的圖要修一下</a:t>
            </a:r>
          </a:p>
          <a:p>
            <a:r>
              <a:rPr lang="zh-CN" altLang="en-US">
                <a:ea typeface="宋体"/>
                <a:cs typeface="Calibri"/>
              </a:rPr>
              <a:t>直接標註贏的特點</a:t>
            </a:r>
          </a:p>
          <a:p>
            <a:r>
              <a:rPr lang="zh-CN" altLang="en-US">
                <a:ea typeface="宋体"/>
                <a:cs typeface="Calibri"/>
              </a:rPr>
              <a:t>Failover 有時間</a:t>
            </a:r>
          </a:p>
        </p:txBody>
      </p:sp>
      <p:sp>
        <p:nvSpPr>
          <p:cNvPr id="4" name="灯片编号占位符 3"/>
          <p:cNvSpPr>
            <a:spLocks noGrp="1"/>
          </p:cNvSpPr>
          <p:nvPr>
            <p:ph type="sldNum" sz="quarter" idx="5"/>
          </p:nvPr>
        </p:nvSpPr>
        <p:spPr/>
        <p:txBody>
          <a:bodyPr/>
          <a:lstStyle/>
          <a:p>
            <a:fld id="{AEEEEC4F-8CEE-4429-9622-C5BE726EDDB1}" type="slidenum">
              <a:rPr lang="zh-TW" altLang="en-US" smtClean="0"/>
              <a:pPr/>
              <a:t>5</a:t>
            </a:fld>
            <a:endParaRPr lang="zh-TW" altLang="en-US"/>
          </a:p>
        </p:txBody>
      </p:sp>
    </p:spTree>
    <p:extLst>
      <p:ext uri="{BB962C8B-B14F-4D97-AF65-F5344CB8AC3E}">
        <p14:creationId xmlns:p14="http://schemas.microsoft.com/office/powerpoint/2010/main" val="425238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ea typeface="宋体"/>
              <a:cs typeface="Calibri"/>
            </a:endParaRPr>
          </a:p>
        </p:txBody>
      </p:sp>
      <p:sp>
        <p:nvSpPr>
          <p:cNvPr id="4" name="灯片编号占位符 3"/>
          <p:cNvSpPr>
            <a:spLocks noGrp="1"/>
          </p:cNvSpPr>
          <p:nvPr>
            <p:ph type="sldNum" sz="quarter" idx="5"/>
          </p:nvPr>
        </p:nvSpPr>
        <p:spPr/>
        <p:txBody>
          <a:bodyPr/>
          <a:lstStyle/>
          <a:p>
            <a:fld id="{AEEEEC4F-8CEE-4429-9622-C5BE726EDDB1}" type="slidenum">
              <a:rPr lang="zh-TW" altLang="en-US" smtClean="0"/>
              <a:pPr/>
              <a:t>6</a:t>
            </a:fld>
            <a:endParaRPr lang="zh-TW" altLang="en-US"/>
          </a:p>
        </p:txBody>
      </p:sp>
    </p:spTree>
    <p:extLst>
      <p:ext uri="{BB962C8B-B14F-4D97-AF65-F5344CB8AC3E}">
        <p14:creationId xmlns:p14="http://schemas.microsoft.com/office/powerpoint/2010/main" val="1194490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11</a:t>
            </a:fld>
            <a:endParaRPr lang="zh-TW" altLang="en-US"/>
          </a:p>
        </p:txBody>
      </p:sp>
    </p:spTree>
    <p:extLst>
      <p:ext uri="{BB962C8B-B14F-4D97-AF65-F5344CB8AC3E}">
        <p14:creationId xmlns:p14="http://schemas.microsoft.com/office/powerpoint/2010/main" val="266522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21</a:t>
            </a:fld>
            <a:endParaRPr lang="zh-TW" altLang="en-US"/>
          </a:p>
        </p:txBody>
      </p:sp>
    </p:spTree>
    <p:extLst>
      <p:ext uri="{BB962C8B-B14F-4D97-AF65-F5344CB8AC3E}">
        <p14:creationId xmlns:p14="http://schemas.microsoft.com/office/powerpoint/2010/main" val="4124663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30</a:t>
            </a:fld>
            <a:endParaRPr lang="zh-TW" altLang="en-US"/>
          </a:p>
        </p:txBody>
      </p:sp>
    </p:spTree>
    <p:extLst>
      <p:ext uri="{BB962C8B-B14F-4D97-AF65-F5344CB8AC3E}">
        <p14:creationId xmlns:p14="http://schemas.microsoft.com/office/powerpoint/2010/main" val="862139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40</a:t>
            </a:fld>
            <a:endParaRPr lang="zh-TW" altLang="en-US"/>
          </a:p>
        </p:txBody>
      </p:sp>
    </p:spTree>
    <p:extLst>
      <p:ext uri="{BB962C8B-B14F-4D97-AF65-F5344CB8AC3E}">
        <p14:creationId xmlns:p14="http://schemas.microsoft.com/office/powerpoint/2010/main" val="3771635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圖形 3">
            <a:extLst>
              <a:ext uri="{FF2B5EF4-FFF2-40B4-BE49-F238E27FC236}">
                <a16:creationId xmlns:a16="http://schemas.microsoft.com/office/drawing/2014/main" id="{B1061BA3-4147-483D-86C8-368D86DE2B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905" y="267334"/>
            <a:ext cx="1121293" cy="187728"/>
          </a:xfrm>
          <a:prstGeom prst="rect">
            <a:avLst/>
          </a:prstGeom>
        </p:spPr>
      </p:pic>
      <p:pic>
        <p:nvPicPr>
          <p:cNvPr id="5" name="圖片 4">
            <a:extLst>
              <a:ext uri="{FF2B5EF4-FFF2-40B4-BE49-F238E27FC236}">
                <a16:creationId xmlns:a16="http://schemas.microsoft.com/office/drawing/2014/main" id="{EFBD26DD-6919-4FB2-A769-90ADB4F6628F}"/>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
          <a:stretch/>
        </p:blipFill>
        <p:spPr>
          <a:xfrm>
            <a:off x="952" y="535"/>
            <a:ext cx="9143048" cy="5142965"/>
          </a:xfrm>
          <a:prstGeom prst="rect">
            <a:avLst/>
          </a:prstGeom>
        </p:spPr>
      </p:pic>
    </p:spTree>
    <p:extLst>
      <p:ext uri="{BB962C8B-B14F-4D97-AF65-F5344CB8AC3E}">
        <p14:creationId xmlns:p14="http://schemas.microsoft.com/office/powerpoint/2010/main" val="4236611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6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6" y="4756"/>
            <a:ext cx="9123386" cy="5133983"/>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79622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6" y="4756"/>
            <a:ext cx="9123386" cy="5133982"/>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2298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8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6" y="4756"/>
            <a:ext cx="9123385" cy="5133982"/>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229420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9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6" y="4756"/>
            <a:ext cx="9123385" cy="5133981"/>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67691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6" y="5795"/>
            <a:ext cx="9123386" cy="5131905"/>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2288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6" y="5795"/>
            <a:ext cx="9123386" cy="5131905"/>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79697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457" y="4755"/>
            <a:ext cx="9127083" cy="5133984"/>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pic>
        <p:nvPicPr>
          <p:cNvPr id="4" name="圖片 3">
            <a:extLst>
              <a:ext uri="{FF2B5EF4-FFF2-40B4-BE49-F238E27FC236}">
                <a16:creationId xmlns:a16="http://schemas.microsoft.com/office/drawing/2014/main" id="{C6CF7B1C-0670-45EE-AE31-9C4261567E9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5"/>
          <a:stretch/>
        </p:blipFill>
        <p:spPr>
          <a:xfrm>
            <a:off x="748830" y="0"/>
            <a:ext cx="8393815" cy="5143500"/>
          </a:xfrm>
          <a:prstGeom prst="rect">
            <a:avLst/>
          </a:prstGeom>
        </p:spPr>
      </p:pic>
    </p:spTree>
    <p:extLst>
      <p:ext uri="{BB962C8B-B14F-4D97-AF65-F5344CB8AC3E}">
        <p14:creationId xmlns:p14="http://schemas.microsoft.com/office/powerpoint/2010/main" val="3724582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9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9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4756"/>
            <a:ext cx="9127084" cy="5133985"/>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0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7" y="4756"/>
            <a:ext cx="9127084" cy="5133984"/>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4062197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58" y="4756"/>
            <a:ext cx="9127082" cy="5133984"/>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4090401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18" y="9517"/>
            <a:ext cx="9127082" cy="5133983"/>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84459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5" y="4756"/>
            <a:ext cx="9123388" cy="5133984"/>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77509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0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5" y="4756"/>
            <a:ext cx="9123388" cy="5133983"/>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1543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5" y="4756"/>
            <a:ext cx="9123388" cy="5133983"/>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667234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22" r:id="rId1"/>
    <p:sldLayoutId id="2147483841" r:id="rId2"/>
    <p:sldLayoutId id="2147483823" r:id="rId3"/>
    <p:sldLayoutId id="2147483843" r:id="rId4"/>
    <p:sldLayoutId id="2147483844" r:id="rId5"/>
    <p:sldLayoutId id="2147483854" r:id="rId6"/>
    <p:sldLayoutId id="2147483845" r:id="rId7"/>
    <p:sldLayoutId id="2147483853" r:id="rId8"/>
    <p:sldLayoutId id="2147483846" r:id="rId9"/>
    <p:sldLayoutId id="2147483849" r:id="rId10"/>
    <p:sldLayoutId id="2147483850" r:id="rId11"/>
    <p:sldLayoutId id="2147483851" r:id="rId12"/>
    <p:sldLayoutId id="2147483852" r:id="rId13"/>
    <p:sldLayoutId id="2147483847" r:id="rId14"/>
    <p:sldLayoutId id="2147483848" r:id="rId15"/>
    <p:sldLayoutId id="214748382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38.sv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69.jpe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9.svg"/></Relationships>
</file>

<file path=ppt/slides/_rels/slide2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sv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 Id="rId5" Type="http://schemas.openxmlformats.org/officeDocument/2006/relationships/image" Target="../media/image95.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108.sv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 Id="rId5" Type="http://schemas.openxmlformats.org/officeDocument/2006/relationships/image" Target="../media/image113.svg"/><Relationship Id="rId4"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57.svg"/><Relationship Id="rId2" Type="http://schemas.openxmlformats.org/officeDocument/2006/relationships/image" Target="../media/image114.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117.jpg"/><Relationship Id="rId4" Type="http://schemas.openxmlformats.org/officeDocument/2006/relationships/image" Target="../media/image116.png"/></Relationships>
</file>

<file path=ppt/slides/_rels/slide2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1.svg"/></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4.xml"/><Relationship Id="rId5" Type="http://schemas.openxmlformats.org/officeDocument/2006/relationships/image" Target="../media/image129.svg"/><Relationship Id="rId4" Type="http://schemas.openxmlformats.org/officeDocument/2006/relationships/image" Target="../media/image128.png"/></Relationships>
</file>

<file path=ppt/slides/_rels/slide35.xml.rels><?xml version="1.0" encoding="UTF-8" standalone="yes"?>
<Relationships xmlns="http://schemas.openxmlformats.org/package/2006/relationships"><Relationship Id="rId3" Type="http://schemas.openxmlformats.org/officeDocument/2006/relationships/image" Target="../media/image131.sv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4.xml"/><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132.png"/></Relationships>
</file>

<file path=ppt/slides/_rels/slide36.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Layout" Target="../slideLayouts/slideLayout4.xml"/><Relationship Id="rId5" Type="http://schemas.openxmlformats.org/officeDocument/2006/relationships/image" Target="../media/image139.svg"/><Relationship Id="rId4" Type="http://schemas.openxmlformats.org/officeDocument/2006/relationships/image" Target="../media/image138.png"/></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8.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8.png"/><Relationship Id="rId2" Type="http://schemas.openxmlformats.org/officeDocument/2006/relationships/image" Target="../media/image146.png"/><Relationship Id="rId1" Type="http://schemas.openxmlformats.org/officeDocument/2006/relationships/slideLayout" Target="../slideLayouts/slideLayout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7.png"/></Relationships>
</file>

<file path=ppt/slides/_rels/slide39.xml.rels><?xml version="1.0" encoding="UTF-8" standalone="yes"?>
<Relationships xmlns="http://schemas.openxmlformats.org/package/2006/relationships"><Relationship Id="rId3" Type="http://schemas.openxmlformats.org/officeDocument/2006/relationships/image" Target="../media/image150.svg"/><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2.png"/></Relationships>
</file>

<file path=ppt/slides/_rels/slide41.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3.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55.svg"/><Relationship Id="rId4" Type="http://schemas.openxmlformats.org/officeDocument/2006/relationships/image" Target="../media/image154.png"/></Relationships>
</file>

<file path=ppt/slides/_rels/slide4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157.png"/></Relationships>
</file>

<file path=ppt/slides/_rels/slide43.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55.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54.png"/><Relationship Id="rId5" Type="http://schemas.microsoft.com/office/2007/relationships/hdphoto" Target="../media/hdphoto2.wdp"/><Relationship Id="rId4" Type="http://schemas.openxmlformats.org/officeDocument/2006/relationships/image" Target="../media/image160.png"/></Relationships>
</file>

<file path=ppt/slides/_rels/slide4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xml"/><Relationship Id="rId5" Type="http://schemas.openxmlformats.org/officeDocument/2006/relationships/image" Target="../media/image164.png"/><Relationship Id="rId4" Type="http://schemas.openxmlformats.org/officeDocument/2006/relationships/image" Target="../media/image163.sv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9.svg"/></Relationships>
</file>

<file path=ppt/slides/_rels/slide4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68.svg"/><Relationship Id="rId7" Type="http://schemas.openxmlformats.org/officeDocument/2006/relationships/image" Target="../media/image171.svg"/><Relationship Id="rId2" Type="http://schemas.openxmlformats.org/officeDocument/2006/relationships/image" Target="../media/image167.png"/><Relationship Id="rId1" Type="http://schemas.openxmlformats.org/officeDocument/2006/relationships/slideLayout" Target="../slideLayouts/slideLayout4.xml"/><Relationship Id="rId6" Type="http://schemas.openxmlformats.org/officeDocument/2006/relationships/image" Target="../media/image170.png"/><Relationship Id="rId5" Type="http://schemas.openxmlformats.org/officeDocument/2006/relationships/image" Target="../media/image33.jpeg"/><Relationship Id="rId4" Type="http://schemas.openxmlformats.org/officeDocument/2006/relationships/image" Target="../media/image1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png"/><Relationship Id="rId1" Type="http://schemas.openxmlformats.org/officeDocument/2006/relationships/slideLayout" Target="../slideLayouts/slideLayout4.xml"/><Relationship Id="rId4" Type="http://schemas.openxmlformats.org/officeDocument/2006/relationships/image" Target="../media/image174.png"/></Relationships>
</file>

<file path=ppt/slides/_rels/slide52.xml.rels><?xml version="1.0" encoding="UTF-8" standalone="yes"?>
<Relationships xmlns="http://schemas.openxmlformats.org/package/2006/relationships"><Relationship Id="rId3" Type="http://schemas.openxmlformats.org/officeDocument/2006/relationships/image" Target="../media/image176.sv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4.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53.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81.pn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65.png"/><Relationship Id="rId4" Type="http://schemas.openxmlformats.org/officeDocument/2006/relationships/image" Target="../media/image182.svg"/><Relationship Id="rId9" Type="http://schemas.openxmlformats.org/officeDocument/2006/relationships/image" Target="../media/image184.svg"/></Relationships>
</file>

<file path=ppt/slides/_rels/slide54.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1.svg"/></Relationships>
</file>

<file path=ppt/slides/_rels/slide5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89.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92.svg"/><Relationship Id="rId5" Type="http://schemas.openxmlformats.org/officeDocument/2006/relationships/image" Target="../media/image191.png"/><Relationship Id="rId4" Type="http://schemas.openxmlformats.org/officeDocument/2006/relationships/image" Target="../media/image190.svg"/></Relationships>
</file>

<file path=ppt/slides/_rels/slide5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4.svg"/></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2.jpeg"/><Relationship Id="rId9" Type="http://schemas.openxmlformats.org/officeDocument/2006/relationships/image" Target="../media/image39.png"/></Relationships>
</file>

<file path=ppt/slides/_rels/slide60.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svg"/><Relationship Id="rId7" Type="http://schemas.openxmlformats.org/officeDocument/2006/relationships/image" Target="../media/image200.svg"/><Relationship Id="rId2" Type="http://schemas.openxmlformats.org/officeDocument/2006/relationships/image" Target="../media/image195.png"/><Relationship Id="rId1" Type="http://schemas.openxmlformats.org/officeDocument/2006/relationships/slideLayout" Target="../slideLayouts/slideLayout4.xml"/><Relationship Id="rId6" Type="http://schemas.openxmlformats.org/officeDocument/2006/relationships/image" Target="../media/image199.png"/><Relationship Id="rId11" Type="http://schemas.openxmlformats.org/officeDocument/2006/relationships/image" Target="../media/image204.svg"/><Relationship Id="rId5" Type="http://schemas.openxmlformats.org/officeDocument/2006/relationships/image" Target="../media/image198.sv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svg"/></Relationships>
</file>

<file path=ppt/slides/_rels/slide61.xml.rels><?xml version="1.0" encoding="UTF-8" standalone="yes"?>
<Relationships xmlns="http://schemas.openxmlformats.org/package/2006/relationships"><Relationship Id="rId3" Type="http://schemas.openxmlformats.org/officeDocument/2006/relationships/image" Target="../media/image206.svg"/><Relationship Id="rId2" Type="http://schemas.openxmlformats.org/officeDocument/2006/relationships/image" Target="../media/image205.png"/><Relationship Id="rId1" Type="http://schemas.openxmlformats.org/officeDocument/2006/relationships/slideLayout" Target="../slideLayouts/slideLayout4.xml"/><Relationship Id="rId5" Type="http://schemas.openxmlformats.org/officeDocument/2006/relationships/image" Target="../media/image208.svg"/><Relationship Id="rId4" Type="http://schemas.openxmlformats.org/officeDocument/2006/relationships/image" Target="../media/image207.png"/></Relationships>
</file>

<file path=ppt/slides/_rels/slide62.xml.rels><?xml version="1.0" encoding="UTF-8" standalone="yes"?>
<Relationships xmlns="http://schemas.openxmlformats.org/package/2006/relationships"><Relationship Id="rId3" Type="http://schemas.openxmlformats.org/officeDocument/2006/relationships/image" Target="../media/image182.svg"/><Relationship Id="rId7" Type="http://schemas.openxmlformats.org/officeDocument/2006/relationships/image" Target="../media/image212.svg"/><Relationship Id="rId2" Type="http://schemas.openxmlformats.org/officeDocument/2006/relationships/image" Target="../media/image181.png"/><Relationship Id="rId1" Type="http://schemas.openxmlformats.org/officeDocument/2006/relationships/slideLayout" Target="../slideLayouts/slideLayout4.xml"/><Relationship Id="rId6" Type="http://schemas.openxmlformats.org/officeDocument/2006/relationships/image" Target="../media/image211.png"/><Relationship Id="rId5" Type="http://schemas.openxmlformats.org/officeDocument/2006/relationships/image" Target="../media/image210.svg"/><Relationship Id="rId4" Type="http://schemas.openxmlformats.org/officeDocument/2006/relationships/image" Target="../media/image209.png"/></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1.sv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4.svg"/></Relationships>
</file>

<file path=ppt/slides/_rels/slide66.xml.rels><?xml version="1.0" encoding="UTF-8" standalone="yes"?>
<Relationships xmlns="http://schemas.openxmlformats.org/package/2006/relationships"><Relationship Id="rId3" Type="http://schemas.openxmlformats.org/officeDocument/2006/relationships/image" Target="../media/image216.svg"/><Relationship Id="rId2" Type="http://schemas.openxmlformats.org/officeDocument/2006/relationships/image" Target="../media/image21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7.svg"/></Relationships>
</file>

<file path=ppt/slides/_rels/slide69.xml.rels><?xml version="1.0" encoding="UTF-8" standalone="yes"?>
<Relationships xmlns="http://schemas.openxmlformats.org/package/2006/relationships"><Relationship Id="rId3" Type="http://schemas.openxmlformats.org/officeDocument/2006/relationships/image" Target="../media/image219.svg"/><Relationship Id="rId2" Type="http://schemas.openxmlformats.org/officeDocument/2006/relationships/image" Target="../media/image2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8" Type="http://schemas.openxmlformats.org/officeDocument/2006/relationships/image" Target="../media/image225.sv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23.svg"/><Relationship Id="rId5" Type="http://schemas.openxmlformats.org/officeDocument/2006/relationships/image" Target="../media/image222.png"/><Relationship Id="rId4" Type="http://schemas.openxmlformats.org/officeDocument/2006/relationships/image" Target="../media/image221.svg"/></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21.svg"/></Relationships>
</file>

<file path=ppt/slides/_rels/slide72.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image" Target="../media/image226.png"/><Relationship Id="rId1" Type="http://schemas.openxmlformats.org/officeDocument/2006/relationships/slideLayout" Target="../slideLayouts/slideLayout4.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73.xml.rels><?xml version="1.0" encoding="UTF-8" standalone="yes"?>
<Relationships xmlns="http://schemas.openxmlformats.org/package/2006/relationships"><Relationship Id="rId3" Type="http://schemas.openxmlformats.org/officeDocument/2006/relationships/image" Target="../media/image234.svg"/><Relationship Id="rId2" Type="http://schemas.openxmlformats.org/officeDocument/2006/relationships/image" Target="../media/image233.png"/><Relationship Id="rId1" Type="http://schemas.openxmlformats.org/officeDocument/2006/relationships/slideLayout" Target="../slideLayouts/slideLayout4.xml"/><Relationship Id="rId5" Type="http://schemas.openxmlformats.org/officeDocument/2006/relationships/image" Target="../media/image194.svg"/><Relationship Id="rId4" Type="http://schemas.openxmlformats.org/officeDocument/2006/relationships/image" Target="../media/image193.png"/></Relationships>
</file>

<file path=ppt/slides/_rels/slide74.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image" Target="../media/image246.png"/><Relationship Id="rId3" Type="http://schemas.openxmlformats.org/officeDocument/2006/relationships/image" Target="../media/image236.svg"/><Relationship Id="rId7" Type="http://schemas.openxmlformats.org/officeDocument/2006/relationships/image" Target="../media/image240.svg"/><Relationship Id="rId12" Type="http://schemas.openxmlformats.org/officeDocument/2006/relationships/image" Target="../media/image245.png"/><Relationship Id="rId2" Type="http://schemas.openxmlformats.org/officeDocument/2006/relationships/image" Target="../media/image235.png"/><Relationship Id="rId16" Type="http://schemas.openxmlformats.org/officeDocument/2006/relationships/image" Target="../media/image249.svg"/><Relationship Id="rId1" Type="http://schemas.openxmlformats.org/officeDocument/2006/relationships/slideLayout" Target="../slideLayouts/slideLayout4.xml"/><Relationship Id="rId6" Type="http://schemas.openxmlformats.org/officeDocument/2006/relationships/image" Target="../media/image239.png"/><Relationship Id="rId11" Type="http://schemas.openxmlformats.org/officeDocument/2006/relationships/image" Target="../media/image244.png"/><Relationship Id="rId5" Type="http://schemas.openxmlformats.org/officeDocument/2006/relationships/image" Target="../media/image238.svg"/><Relationship Id="rId15" Type="http://schemas.openxmlformats.org/officeDocument/2006/relationships/image" Target="../media/image248.png"/><Relationship Id="rId10" Type="http://schemas.openxmlformats.org/officeDocument/2006/relationships/image" Target="../media/image243.png"/><Relationship Id="rId4" Type="http://schemas.openxmlformats.org/officeDocument/2006/relationships/image" Target="../media/image237.png"/><Relationship Id="rId9" Type="http://schemas.openxmlformats.org/officeDocument/2006/relationships/image" Target="../media/image242.png"/><Relationship Id="rId14" Type="http://schemas.openxmlformats.org/officeDocument/2006/relationships/image" Target="../media/image247.svg"/></Relationships>
</file>

<file path=ppt/slides/_rels/slide7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1.sv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4.png"/></Relationships>
</file>

<file path=ppt/slides/_rels/slide8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1.svg"/></Relationships>
</file>

<file path=ppt/slides/_rels/slide81.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36.svg"/><Relationship Id="rId7" Type="http://schemas.openxmlformats.org/officeDocument/2006/relationships/image" Target="../media/image255.svg"/><Relationship Id="rId2" Type="http://schemas.openxmlformats.org/officeDocument/2006/relationships/image" Target="../media/image235.png"/><Relationship Id="rId1" Type="http://schemas.openxmlformats.org/officeDocument/2006/relationships/slideLayout" Target="../slideLayouts/slideLayout4.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82.xml.rels><?xml version="1.0" encoding="UTF-8" standalone="yes"?>
<Relationships xmlns="http://schemas.openxmlformats.org/package/2006/relationships"><Relationship Id="rId3" Type="http://schemas.openxmlformats.org/officeDocument/2006/relationships/image" Target="../media/image258.svg"/><Relationship Id="rId7" Type="http://schemas.openxmlformats.org/officeDocument/2006/relationships/image" Target="../media/image262.svg"/><Relationship Id="rId2" Type="http://schemas.openxmlformats.org/officeDocument/2006/relationships/image" Target="../media/image257.png"/><Relationship Id="rId1" Type="http://schemas.openxmlformats.org/officeDocument/2006/relationships/slideLayout" Target="../slideLayouts/slideLayout4.xml"/><Relationship Id="rId6" Type="http://schemas.openxmlformats.org/officeDocument/2006/relationships/image" Target="../media/image261.png"/><Relationship Id="rId5" Type="http://schemas.openxmlformats.org/officeDocument/2006/relationships/image" Target="../media/image260.svg"/><Relationship Id="rId4" Type="http://schemas.openxmlformats.org/officeDocument/2006/relationships/image" Target="../media/image259.png"/></Relationships>
</file>

<file path=ppt/slides/_rels/slide8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4.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image" Target="../media/image266.png"/></Relationships>
</file>

<file path=ppt/slides/_rels/slide8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9.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8" Type="http://schemas.openxmlformats.org/officeDocument/2006/relationships/image" Target="../media/image271.svg"/><Relationship Id="rId3" Type="http://schemas.openxmlformats.org/officeDocument/2006/relationships/image" Target="../media/image242.png"/><Relationship Id="rId7" Type="http://schemas.openxmlformats.org/officeDocument/2006/relationships/image" Target="../media/image270.png"/><Relationship Id="rId2" Type="http://schemas.openxmlformats.org/officeDocument/2006/relationships/image" Target="../media/image241.png"/><Relationship Id="rId1" Type="http://schemas.openxmlformats.org/officeDocument/2006/relationships/slideLayout" Target="../slideLayouts/slideLayout4.xml"/><Relationship Id="rId6" Type="http://schemas.openxmlformats.org/officeDocument/2006/relationships/image" Target="../media/image245.png"/><Relationship Id="rId5" Type="http://schemas.openxmlformats.org/officeDocument/2006/relationships/image" Target="../media/image244.png"/><Relationship Id="rId10" Type="http://schemas.openxmlformats.org/officeDocument/2006/relationships/image" Target="../media/image273.svg"/><Relationship Id="rId4" Type="http://schemas.openxmlformats.org/officeDocument/2006/relationships/image" Target="../media/image243.png"/><Relationship Id="rId9" Type="http://schemas.openxmlformats.org/officeDocument/2006/relationships/image" Target="../media/image272.png"/></Relationships>
</file>

<file path=ppt/slides/_rels/slide8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75.png"/></Relationships>
</file>

<file path=ppt/slides/_rels/slide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21.sv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90.xml.rels><?xml version="1.0" encoding="UTF-8" standalone="yes"?>
<Relationships xmlns="http://schemas.openxmlformats.org/package/2006/relationships"><Relationship Id="rId3" Type="http://schemas.openxmlformats.org/officeDocument/2006/relationships/image" Target="../media/image277.svg"/><Relationship Id="rId2" Type="http://schemas.openxmlformats.org/officeDocument/2006/relationships/image" Target="../media/image276.png"/><Relationship Id="rId1" Type="http://schemas.openxmlformats.org/officeDocument/2006/relationships/slideLayout" Target="../slideLayouts/slideLayout16.xml"/><Relationship Id="rId5" Type="http://schemas.openxmlformats.org/officeDocument/2006/relationships/image" Target="../media/image279.svg"/><Relationship Id="rId4" Type="http://schemas.openxmlformats.org/officeDocument/2006/relationships/image" Target="../media/image2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DC2C012-F098-4FC6-BC46-3D05F7BB51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580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2800">
                <a:latin typeface="微軟正黑體"/>
                <a:ea typeface="微軟正黑體"/>
              </a:rPr>
              <a:t>Wi</a:t>
            </a:r>
            <a:r>
              <a:rPr lang="zh-TW" sz="2800">
                <a:latin typeface="微軟正黑體"/>
                <a:ea typeface="微軟正黑體"/>
              </a:rPr>
              <a:t>th</a:t>
            </a:r>
            <a:r>
              <a:rPr lang="zh-TW" altLang="en-US" sz="2800">
                <a:latin typeface="微軟正黑體"/>
                <a:ea typeface="微軟正黑體"/>
              </a:rPr>
              <a:t> QNAP W</a:t>
            </a:r>
            <a:r>
              <a:rPr lang="en-US" altLang="zh-TW" sz="2800" err="1">
                <a:latin typeface="微軟正黑體"/>
                <a:ea typeface="微軟正黑體"/>
              </a:rPr>
              <a:t>arranty</a:t>
            </a:r>
            <a:r>
              <a:rPr lang="en-US" altLang="zh-TW" sz="2800">
                <a:latin typeface="微軟正黑體"/>
                <a:ea typeface="微軟正黑體"/>
              </a:rPr>
              <a:t> Up to Five Years</a:t>
            </a:r>
            <a:r>
              <a:rPr lang="zh-TW" altLang="en-US" sz="2800">
                <a:latin typeface="微軟正黑體"/>
                <a:ea typeface="微軟正黑體"/>
              </a:rPr>
              <a:t> </a:t>
            </a:r>
            <a:endParaRPr lang="zh-TW" sz="2800" b="0">
              <a:latin typeface="微軟正黑體"/>
              <a:ea typeface="微軟正黑體"/>
            </a:endParaRPr>
          </a:p>
        </p:txBody>
      </p:sp>
      <p:pic>
        <p:nvPicPr>
          <p:cNvPr id="13" name="圖片 12">
            <a:extLst>
              <a:ext uri="{FF2B5EF4-FFF2-40B4-BE49-F238E27FC236}">
                <a16:creationId xmlns:a16="http://schemas.microsoft.com/office/drawing/2014/main" id="{0E294DD6-6C72-44A2-9580-61C2EB1114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4312" y="677888"/>
            <a:ext cx="3196062" cy="2956358"/>
          </a:xfrm>
          <a:prstGeom prst="rect">
            <a:avLst/>
          </a:prstGeom>
          <a:effectLst>
            <a:outerShdw blurRad="50800" dist="38100" dir="2700000" algn="tl" rotWithShape="0">
              <a:prstClr val="black">
                <a:alpha val="40000"/>
              </a:prstClr>
            </a:outerShdw>
          </a:effectLst>
        </p:spPr>
      </p:pic>
      <p:pic>
        <p:nvPicPr>
          <p:cNvPr id="15" name="圖片 14">
            <a:extLst>
              <a:ext uri="{FF2B5EF4-FFF2-40B4-BE49-F238E27FC236}">
                <a16:creationId xmlns:a16="http://schemas.microsoft.com/office/drawing/2014/main" id="{AB19048C-D19B-42D6-8E6A-5290680453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34337" y="2704335"/>
            <a:ext cx="6096012" cy="2706630"/>
          </a:xfrm>
          <a:prstGeom prst="rect">
            <a:avLst/>
          </a:prstGeom>
        </p:spPr>
      </p:pic>
    </p:spTree>
    <p:extLst>
      <p:ext uri="{BB962C8B-B14F-4D97-AF65-F5344CB8AC3E}">
        <p14:creationId xmlns:p14="http://schemas.microsoft.com/office/powerpoint/2010/main" val="2555483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7A782DB0-5211-481C-A890-079B3A46C27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0222"/>
          <a:stretch/>
        </p:blipFill>
        <p:spPr>
          <a:xfrm>
            <a:off x="1" y="1045797"/>
            <a:ext cx="3841214" cy="2440982"/>
          </a:xfrm>
          <a:prstGeom prst="rect">
            <a:avLst/>
          </a:prstGeom>
        </p:spPr>
      </p:pic>
      <p:sp>
        <p:nvSpPr>
          <p:cNvPr id="3" name="矩形 2">
            <a:extLst>
              <a:ext uri="{FF2B5EF4-FFF2-40B4-BE49-F238E27FC236}">
                <a16:creationId xmlns:a16="http://schemas.microsoft.com/office/drawing/2014/main" id="{4F616422-FF27-4DA4-A060-0C1FE6D6EE10}"/>
              </a:ext>
            </a:extLst>
          </p:cNvPr>
          <p:cNvSpPr/>
          <p:nvPr/>
        </p:nvSpPr>
        <p:spPr>
          <a:xfrm>
            <a:off x="-113183" y="1359561"/>
            <a:ext cx="4017477" cy="1785104"/>
          </a:xfrm>
          <a:prstGeom prst="rect">
            <a:avLst/>
          </a:prstGeom>
        </p:spPr>
        <p:txBody>
          <a:bodyPr wrap="square" anchor="t">
            <a:spAutoFit/>
          </a:bodyPr>
          <a:lstStyle/>
          <a:p>
            <a:pPr algn="ctr"/>
            <a:r>
              <a:rPr lang="zh-TW" sz="4400">
                <a:solidFill>
                  <a:schemeClr val="bg1"/>
                </a:solidFill>
                <a:latin typeface="微軟正黑體" panose="020B0604030504040204" pitchFamily="34" charset="-120"/>
                <a:ea typeface="微軟正黑體" panose="020B0604030504040204" pitchFamily="34" charset="-120"/>
              </a:rPr>
              <a:t>ES1686dc </a:t>
            </a:r>
            <a:endParaRPr lang="zh-TW" altLang="en-US">
              <a:solidFill>
                <a:schemeClr val="bg1"/>
              </a:solidFill>
              <a:latin typeface="微軟正黑體" panose="020B0604030504040204" pitchFamily="34" charset="-120"/>
              <a:ea typeface="微軟正黑體" panose="020B0604030504040204" pitchFamily="34" charset="-120"/>
              <a:cs typeface="Calibri"/>
            </a:endParaRPr>
          </a:p>
          <a:p>
            <a:pPr algn="ctr"/>
            <a:r>
              <a:rPr lang="en-US" altLang="zh-TW" sz="2200">
                <a:solidFill>
                  <a:schemeClr val="bg1"/>
                </a:solidFill>
                <a:latin typeface="微軟正黑體"/>
                <a:ea typeface="微軟正黑體"/>
              </a:rPr>
              <a:t>vs</a:t>
            </a:r>
            <a:endParaRPr lang="zh-TW" sz="2200">
              <a:solidFill>
                <a:schemeClr val="bg1"/>
              </a:solidFill>
              <a:latin typeface="微軟正黑體"/>
              <a:ea typeface="微軟正黑體"/>
              <a:cs typeface="Calibri"/>
            </a:endParaRPr>
          </a:p>
          <a:p>
            <a:pPr algn="ctr"/>
            <a:r>
              <a:rPr lang="zh-TW" sz="4400">
                <a:solidFill>
                  <a:schemeClr val="bg1"/>
                </a:solidFill>
                <a:latin typeface="微軟正黑體"/>
                <a:ea typeface="微軟正黑體"/>
              </a:rPr>
              <a:t> </a:t>
            </a:r>
            <a:r>
              <a:rPr lang="en-US" altLang="zh-TW" sz="4400">
                <a:solidFill>
                  <a:schemeClr val="bg1"/>
                </a:solidFill>
                <a:latin typeface="微軟正黑體"/>
                <a:ea typeface="微軟正黑體"/>
              </a:rPr>
              <a:t>E</a:t>
            </a:r>
            <a:r>
              <a:rPr lang="zh-TW" sz="4400">
                <a:solidFill>
                  <a:schemeClr val="bg1"/>
                </a:solidFill>
                <a:latin typeface="微軟正黑體"/>
                <a:ea typeface="微軟正黑體"/>
              </a:rPr>
              <a:t>S1640dc </a:t>
            </a:r>
            <a:r>
              <a:rPr lang="en-US" altLang="zh-TW" sz="4400">
                <a:solidFill>
                  <a:schemeClr val="bg1"/>
                </a:solidFill>
                <a:latin typeface="微軟正黑體"/>
                <a:ea typeface="微軟正黑體"/>
              </a:rPr>
              <a:t>v2</a:t>
            </a:r>
            <a:r>
              <a:rPr lang="zh-TW" altLang="en-US" sz="4400">
                <a:solidFill>
                  <a:schemeClr val="bg1"/>
                </a:solidFill>
                <a:latin typeface="微軟正黑體"/>
                <a:ea typeface="微軟正黑體"/>
              </a:rPr>
              <a:t> </a:t>
            </a:r>
            <a:endParaRPr lang="zh-TW">
              <a:solidFill>
                <a:schemeClr val="bg1"/>
              </a:solidFill>
              <a:latin typeface="微軟正黑體"/>
              <a:ea typeface="微軟正黑體"/>
              <a:cs typeface="Calibri"/>
            </a:endParaRPr>
          </a:p>
        </p:txBody>
      </p:sp>
    </p:spTree>
    <p:extLst>
      <p:ext uri="{BB962C8B-B14F-4D97-AF65-F5344CB8AC3E}">
        <p14:creationId xmlns:p14="http://schemas.microsoft.com/office/powerpoint/2010/main" val="4159474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5E93E-90E6-449A-A047-2361ABF569F3}"/>
              </a:ext>
            </a:extLst>
          </p:cNvPr>
          <p:cNvSpPr>
            <a:spLocks noGrp="1"/>
          </p:cNvSpPr>
          <p:nvPr>
            <p:ph type="title"/>
          </p:nvPr>
        </p:nvSpPr>
        <p:spPr/>
        <p:txBody>
          <a:bodyPr>
            <a:noAutofit/>
          </a:bodyPr>
          <a:lstStyle/>
          <a:p>
            <a:pPr>
              <a:spcBef>
                <a:spcPts val="300"/>
              </a:spcBef>
            </a:pPr>
            <a:r>
              <a:rPr lang="zh-TW" altLang="en-US" sz="2800">
                <a:latin typeface="微軟正黑體"/>
                <a:ea typeface="微軟正黑體"/>
              </a:rPr>
              <a:t>More Cost-Effective </a:t>
            </a:r>
            <a:br>
              <a:rPr lang="zh-TW" altLang="en-US" sz="2800">
                <a:latin typeface="微軟正黑體"/>
                <a:ea typeface="微軟正黑體"/>
              </a:rPr>
            </a:br>
            <a:r>
              <a:rPr lang="zh-TW" altLang="en-US" sz="2800">
                <a:latin typeface="微軟正黑體"/>
                <a:ea typeface="微軟正黑體"/>
              </a:rPr>
              <a:t>Dual-Controller Storage Systems</a:t>
            </a:r>
            <a:endParaRPr lang="en-US" altLang="zh-TW" sz="2800"/>
          </a:p>
        </p:txBody>
      </p:sp>
      <p:sp>
        <p:nvSpPr>
          <p:cNvPr id="4" name="Rectangle 3">
            <a:extLst>
              <a:ext uri="{FF2B5EF4-FFF2-40B4-BE49-F238E27FC236}">
                <a16:creationId xmlns:a16="http://schemas.microsoft.com/office/drawing/2014/main" id="{F9A280C1-6EA1-45CC-A691-91CDD031729E}"/>
              </a:ext>
            </a:extLst>
          </p:cNvPr>
          <p:cNvSpPr/>
          <p:nvPr/>
        </p:nvSpPr>
        <p:spPr>
          <a:xfrm>
            <a:off x="877146" y="1507139"/>
            <a:ext cx="7188250" cy="811632"/>
          </a:xfrm>
          <a:prstGeom prst="rect">
            <a:avLst/>
          </a:prstGeom>
          <a:noFill/>
        </p:spPr>
        <p:txBody>
          <a:bodyPr wrap="none" anchor="t">
            <a:spAutoFit/>
          </a:bodyPr>
          <a:lstStyle/>
          <a:p>
            <a:pPr algn="ctr"/>
            <a:r>
              <a:rPr lang="zh-TW" sz="1400">
                <a:solidFill>
                  <a:srgbClr val="FFFFFF"/>
                </a:solidFill>
                <a:latin typeface="Microsoft JhengHei"/>
                <a:ea typeface="Microsoft JhengHei"/>
              </a:rPr>
              <a:t>We are determined not to compromise the stability and effectiveness of the system.</a:t>
            </a:r>
            <a:endParaRPr lang="en-US" altLang="zh-TW" sz="1400">
              <a:solidFill>
                <a:srgbClr val="FFFFFF"/>
              </a:solidFill>
              <a:latin typeface="Microsoft JhengHei"/>
              <a:ea typeface="Microsoft JhengHei"/>
            </a:endParaRPr>
          </a:p>
          <a:p>
            <a:pPr algn="ctr"/>
            <a:endParaRPr lang="en-US" sz="1400">
              <a:solidFill>
                <a:srgbClr val="FFFFFF"/>
              </a:solidFill>
              <a:latin typeface="Microsoft JhengHei"/>
              <a:ea typeface="Microsoft JhengHei"/>
            </a:endParaRPr>
          </a:p>
          <a:p>
            <a:pPr algn="ctr">
              <a:lnSpc>
                <a:spcPct val="150000"/>
              </a:lnSpc>
            </a:pPr>
            <a:r>
              <a:rPr lang="zh-TW" sz="1400">
                <a:solidFill>
                  <a:srgbClr val="FFFFFF"/>
                </a:solidFill>
                <a:latin typeface="Microsoft JhengHei"/>
                <a:ea typeface="Microsoft JhengHei"/>
              </a:rPr>
              <a:t>But we are committed to providing a more cost-effective storage system</a:t>
            </a:r>
            <a:endParaRPr lang="en-US" sz="1400">
              <a:solidFill>
                <a:srgbClr val="FFFFFF"/>
              </a:solidFill>
              <a:latin typeface="Microsoft JhengHei"/>
              <a:ea typeface="Microsoft JhengHei"/>
            </a:endParaRPr>
          </a:p>
        </p:txBody>
      </p:sp>
      <p:sp>
        <p:nvSpPr>
          <p:cNvPr id="7" name="Rectangle 6">
            <a:extLst>
              <a:ext uri="{FF2B5EF4-FFF2-40B4-BE49-F238E27FC236}">
                <a16:creationId xmlns:a16="http://schemas.microsoft.com/office/drawing/2014/main" id="{CFF9FD68-99E3-4127-8950-ED4657EB76EF}"/>
              </a:ext>
            </a:extLst>
          </p:cNvPr>
          <p:cNvSpPr/>
          <p:nvPr/>
        </p:nvSpPr>
        <p:spPr>
          <a:xfrm>
            <a:off x="236433" y="2739713"/>
            <a:ext cx="2021451" cy="889411"/>
          </a:xfrm>
          <a:prstGeom prst="rect">
            <a:avLst/>
          </a:prstGeom>
          <a:noFill/>
        </p:spPr>
        <p:txBody>
          <a:bodyPr wrap="none" anchor="t">
            <a:spAutoFit/>
          </a:bodyPr>
          <a:lstStyle/>
          <a:p>
            <a:pPr algn="ctr">
              <a:lnSpc>
                <a:spcPct val="150000"/>
              </a:lnSpc>
            </a:pPr>
            <a:r>
              <a:rPr lang="en-US" altLang="zh-TW" sz="1200" b="1">
                <a:solidFill>
                  <a:schemeClr val="bg1"/>
                </a:solidFill>
                <a:latin typeface="微軟正黑體" panose="020B0604030504040204" pitchFamily="34" charset="-120"/>
                <a:ea typeface="微軟正黑體" panose="020B0604030504040204" pitchFamily="34" charset="-120"/>
              </a:rPr>
              <a:t>ES1640dc V2</a:t>
            </a:r>
          </a:p>
          <a:p>
            <a:pPr algn="ctr">
              <a:lnSpc>
                <a:spcPct val="150000"/>
              </a:lnSpc>
            </a:pPr>
            <a:r>
              <a:rPr lang="en-US" altLang="zh-TW" sz="1200">
                <a:solidFill>
                  <a:schemeClr val="bg1"/>
                </a:solidFill>
                <a:latin typeface="微軟正黑體" panose="020B0604030504040204" pitchFamily="34" charset="-120"/>
                <a:ea typeface="微軟正黑體" panose="020B0604030504040204" pitchFamily="34" charset="-120"/>
              </a:rPr>
              <a:t>CPU: </a:t>
            </a:r>
            <a:r>
              <a:rPr lang="en-US" sz="1200">
                <a:solidFill>
                  <a:schemeClr val="bg1"/>
                </a:solidFill>
                <a:latin typeface="微軟正黑體" panose="020B0604030504040204" pitchFamily="34" charset="-120"/>
                <a:ea typeface="微軟正黑體" panose="020B0604030504040204" pitchFamily="34" charset="-120"/>
              </a:rPr>
              <a:t>Intel Xeon 6-core E5</a:t>
            </a:r>
            <a:endParaRPr lang="en-US" altLang="zh-TW" sz="120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en-US" altLang="zh-TW" sz="1200">
                <a:solidFill>
                  <a:schemeClr val="bg1"/>
                </a:solidFill>
                <a:latin typeface="微軟正黑體" panose="020B0604030504040204" pitchFamily="34" charset="-120"/>
                <a:ea typeface="微軟正黑體" panose="020B0604030504040204" pitchFamily="34" charset="-120"/>
              </a:rPr>
              <a:t>RAM: 96GB</a:t>
            </a:r>
            <a:endParaRPr lang="en-US" altLang="zh-TW" sz="1200">
              <a:solidFill>
                <a:schemeClr val="bg1"/>
              </a:solidFill>
              <a:latin typeface="微軟正黑體" panose="020B0604030504040204" pitchFamily="34" charset="-120"/>
              <a:ea typeface="微軟正黑體" panose="020B0604030504040204" pitchFamily="34" charset="-120"/>
              <a:cs typeface="Calibri"/>
            </a:endParaRPr>
          </a:p>
        </p:txBody>
      </p:sp>
      <p:sp>
        <p:nvSpPr>
          <p:cNvPr id="9" name="Rectangle 8">
            <a:extLst>
              <a:ext uri="{FF2B5EF4-FFF2-40B4-BE49-F238E27FC236}">
                <a16:creationId xmlns:a16="http://schemas.microsoft.com/office/drawing/2014/main" id="{1F09D10C-9ED7-4EB6-9832-A4E93A74FC4F}"/>
              </a:ext>
            </a:extLst>
          </p:cNvPr>
          <p:cNvSpPr/>
          <p:nvPr/>
        </p:nvSpPr>
        <p:spPr>
          <a:xfrm>
            <a:off x="2558940" y="2733170"/>
            <a:ext cx="1963743" cy="889411"/>
          </a:xfrm>
          <a:prstGeom prst="rect">
            <a:avLst/>
          </a:prstGeom>
          <a:noFill/>
        </p:spPr>
        <p:txBody>
          <a:bodyPr wrap="none" anchor="t">
            <a:spAutoFit/>
          </a:bodyPr>
          <a:lstStyle/>
          <a:p>
            <a:pPr algn="ctr">
              <a:lnSpc>
                <a:spcPct val="150000"/>
              </a:lnSpc>
            </a:pPr>
            <a:r>
              <a:rPr lang="en-US" altLang="zh-TW" sz="1200" b="1">
                <a:solidFill>
                  <a:schemeClr val="bg1"/>
                </a:solidFill>
                <a:latin typeface="微軟正黑體" panose="020B0604030504040204" pitchFamily="34" charset="-120"/>
                <a:ea typeface="微軟正黑體" panose="020B0604030504040204" pitchFamily="34" charset="-120"/>
              </a:rPr>
              <a:t>ES1686dc-</a:t>
            </a:r>
            <a:r>
              <a:rPr lang="en-US" altLang="zh-CN" sz="1200" b="1">
                <a:solidFill>
                  <a:srgbClr val="FFFF00"/>
                </a:solidFill>
                <a:latin typeface="微軟正黑體" panose="020B0604030504040204" pitchFamily="34" charset="-120"/>
                <a:ea typeface="微軟正黑體" panose="020B0604030504040204" pitchFamily="34" charset="-120"/>
              </a:rPr>
              <a:t>2123IT</a:t>
            </a:r>
            <a:r>
              <a:rPr lang="en-US" altLang="zh-CN" sz="1200" b="1">
                <a:solidFill>
                  <a:schemeClr val="bg1"/>
                </a:solidFill>
                <a:latin typeface="微軟正黑體" panose="020B0604030504040204" pitchFamily="34" charset="-120"/>
                <a:ea typeface="微軟正黑體" panose="020B0604030504040204" pitchFamily="34" charset="-120"/>
              </a:rPr>
              <a:t>-</a:t>
            </a:r>
            <a:r>
              <a:rPr lang="en-US" sz="1200" b="1">
                <a:solidFill>
                  <a:schemeClr val="bg1"/>
                </a:solidFill>
                <a:latin typeface="微軟正黑體" panose="020B0604030504040204" pitchFamily="34" charset="-120"/>
                <a:ea typeface="微軟正黑體" panose="020B0604030504040204" pitchFamily="34" charset="-120"/>
              </a:rPr>
              <a:t>64</a:t>
            </a:r>
            <a:r>
              <a:rPr lang="en-US" altLang="zh-CN" sz="1200" b="1">
                <a:solidFill>
                  <a:schemeClr val="bg1"/>
                </a:solidFill>
                <a:latin typeface="微軟正黑體" panose="020B0604030504040204" pitchFamily="34" charset="-120"/>
                <a:ea typeface="微軟正黑體" panose="020B0604030504040204" pitchFamily="34" charset="-120"/>
              </a:rPr>
              <a:t>G</a:t>
            </a:r>
            <a:endParaRPr lang="en-US" sz="1200" b="1">
              <a:solidFill>
                <a:schemeClr val="bg1"/>
              </a:solidFill>
              <a:latin typeface="微軟正黑體" panose="020B0604030504040204" pitchFamily="34" charset="-120"/>
              <a:ea typeface="微軟正黑體" panose="020B0604030504040204" pitchFamily="34" charset="-120"/>
              <a:cs typeface="Calibri"/>
            </a:endParaRPr>
          </a:p>
          <a:p>
            <a:pPr algn="ctr">
              <a:lnSpc>
                <a:spcPct val="150000"/>
              </a:lnSpc>
            </a:pPr>
            <a:r>
              <a:rPr lang="en-US" altLang="zh-TW" sz="1200">
                <a:solidFill>
                  <a:schemeClr val="bg1"/>
                </a:solidFill>
                <a:latin typeface="微軟正黑體" panose="020B0604030504040204" pitchFamily="34" charset="-120"/>
                <a:ea typeface="微軟正黑體" panose="020B0604030504040204" pitchFamily="34" charset="-120"/>
              </a:rPr>
              <a:t>CPU: </a:t>
            </a:r>
            <a:r>
              <a:rPr lang="en-US" sz="1200">
                <a:solidFill>
                  <a:schemeClr val="bg1"/>
                </a:solidFill>
                <a:latin typeface="微軟正黑體" panose="020B0604030504040204" pitchFamily="34" charset="-120"/>
                <a:ea typeface="微軟正黑體" panose="020B0604030504040204" pitchFamily="34" charset="-120"/>
              </a:rPr>
              <a:t>Intel Xeon D 4-core</a:t>
            </a:r>
            <a:endParaRPr lang="en-US" sz="1200">
              <a:solidFill>
                <a:schemeClr val="bg1"/>
              </a:solidFill>
              <a:latin typeface="微軟正黑體" panose="020B0604030504040204" pitchFamily="34" charset="-120"/>
              <a:ea typeface="微軟正黑體" panose="020B0604030504040204" pitchFamily="34" charset="-120"/>
              <a:cs typeface="Calibri"/>
            </a:endParaRPr>
          </a:p>
          <a:p>
            <a:pPr algn="ctr">
              <a:lnSpc>
                <a:spcPct val="150000"/>
              </a:lnSpc>
            </a:pPr>
            <a:r>
              <a:rPr lang="en-US" altLang="zh-TW" sz="1200">
                <a:solidFill>
                  <a:schemeClr val="bg1"/>
                </a:solidFill>
                <a:latin typeface="微軟正黑體" panose="020B0604030504040204" pitchFamily="34" charset="-120"/>
                <a:ea typeface="微軟正黑體" panose="020B0604030504040204" pitchFamily="34" charset="-120"/>
              </a:rPr>
              <a:t>RAM: 64GB</a:t>
            </a:r>
            <a:endParaRPr lang="en-US" altLang="zh-TW" sz="1200">
              <a:solidFill>
                <a:schemeClr val="bg1"/>
              </a:solidFill>
              <a:latin typeface="微軟正黑體" panose="020B0604030504040204" pitchFamily="34" charset="-120"/>
              <a:ea typeface="微軟正黑體" panose="020B0604030504040204" pitchFamily="34" charset="-120"/>
              <a:cs typeface="Calibri"/>
            </a:endParaRPr>
          </a:p>
        </p:txBody>
      </p:sp>
      <p:sp>
        <p:nvSpPr>
          <p:cNvPr id="11" name="Rectangle 10">
            <a:extLst>
              <a:ext uri="{FF2B5EF4-FFF2-40B4-BE49-F238E27FC236}">
                <a16:creationId xmlns:a16="http://schemas.microsoft.com/office/drawing/2014/main" id="{8465093E-223B-48CA-A81C-679799F89517}"/>
              </a:ext>
            </a:extLst>
          </p:cNvPr>
          <p:cNvSpPr/>
          <p:nvPr/>
        </p:nvSpPr>
        <p:spPr>
          <a:xfrm>
            <a:off x="4704263" y="2727561"/>
            <a:ext cx="2008883" cy="889411"/>
          </a:xfrm>
          <a:prstGeom prst="rect">
            <a:avLst/>
          </a:prstGeom>
          <a:noFill/>
        </p:spPr>
        <p:txBody>
          <a:bodyPr wrap="none" anchor="t">
            <a:spAutoFit/>
          </a:bodyPr>
          <a:lstStyle/>
          <a:p>
            <a:pPr algn="ctr">
              <a:lnSpc>
                <a:spcPct val="150000"/>
              </a:lnSpc>
            </a:pPr>
            <a:r>
              <a:rPr lang="en-US" altLang="zh-TW" sz="1200" b="1" dirty="0">
                <a:solidFill>
                  <a:schemeClr val="bg1"/>
                </a:solidFill>
                <a:latin typeface="微軟正黑體"/>
                <a:ea typeface="微軟正黑體"/>
              </a:rPr>
              <a:t>ES1686dc-</a:t>
            </a:r>
            <a:r>
              <a:rPr lang="en-US" altLang="zh-CN" sz="1200" b="1" dirty="0">
                <a:solidFill>
                  <a:srgbClr val="FFFF00"/>
                </a:solidFill>
                <a:latin typeface="微軟正黑體"/>
                <a:ea typeface="微軟正黑體"/>
              </a:rPr>
              <a:t>2142IT</a:t>
            </a:r>
            <a:r>
              <a:rPr lang="en-US" altLang="zh-CN" sz="1200" b="1" dirty="0">
                <a:solidFill>
                  <a:schemeClr val="bg1"/>
                </a:solidFill>
                <a:latin typeface="微軟正黑體"/>
                <a:ea typeface="微軟正黑體"/>
              </a:rPr>
              <a:t>-96G</a:t>
            </a:r>
            <a:endParaRPr lang="en-US" sz="1200" b="1" dirty="0">
              <a:solidFill>
                <a:schemeClr val="bg1"/>
              </a:solidFill>
              <a:latin typeface="微軟正黑體" panose="020B0604030504040204" pitchFamily="34" charset="-120"/>
              <a:ea typeface="微軟正黑體" panose="020B0604030504040204" pitchFamily="34" charset="-120"/>
              <a:cs typeface="Calibri"/>
            </a:endParaRPr>
          </a:p>
          <a:p>
            <a:pPr algn="ctr">
              <a:lnSpc>
                <a:spcPct val="150000"/>
              </a:lnSpc>
            </a:pPr>
            <a:r>
              <a:rPr lang="en-US" altLang="zh-TW" sz="1200" dirty="0">
                <a:solidFill>
                  <a:schemeClr val="bg1"/>
                </a:solidFill>
                <a:latin typeface="微軟正黑體"/>
                <a:ea typeface="微軟正黑體"/>
              </a:rPr>
              <a:t>CPU: </a:t>
            </a:r>
            <a:r>
              <a:rPr lang="en-US" sz="1200" dirty="0">
                <a:solidFill>
                  <a:schemeClr val="bg1"/>
                </a:solidFill>
                <a:latin typeface="微軟正黑體"/>
                <a:ea typeface="微軟正黑體"/>
              </a:rPr>
              <a:t>Intel Xeon D 8-core</a:t>
            </a:r>
            <a:endParaRPr lang="en-US" sz="1200" dirty="0">
              <a:solidFill>
                <a:schemeClr val="bg1"/>
              </a:solidFill>
              <a:latin typeface="微軟正黑體"/>
              <a:ea typeface="微軟正黑體"/>
              <a:cs typeface="Calibri"/>
            </a:endParaRPr>
          </a:p>
          <a:p>
            <a:pPr algn="ctr">
              <a:lnSpc>
                <a:spcPct val="150000"/>
              </a:lnSpc>
            </a:pPr>
            <a:r>
              <a:rPr lang="en-US" altLang="zh-TW" sz="1200" dirty="0">
                <a:solidFill>
                  <a:schemeClr val="bg1"/>
                </a:solidFill>
                <a:latin typeface="微軟正黑體"/>
                <a:ea typeface="微軟正黑體"/>
              </a:rPr>
              <a:t>RAM: 96GB</a:t>
            </a:r>
            <a:endParaRPr lang="en-US" altLang="zh-TW" sz="1200" dirty="0">
              <a:solidFill>
                <a:schemeClr val="bg1"/>
              </a:solidFill>
              <a:latin typeface="微軟正黑體"/>
              <a:ea typeface="微軟正黑體"/>
              <a:cs typeface="Calibri"/>
            </a:endParaRPr>
          </a:p>
        </p:txBody>
      </p:sp>
      <p:sp>
        <p:nvSpPr>
          <p:cNvPr id="12" name="Rectangle 10">
            <a:extLst>
              <a:ext uri="{FF2B5EF4-FFF2-40B4-BE49-F238E27FC236}">
                <a16:creationId xmlns:a16="http://schemas.microsoft.com/office/drawing/2014/main" id="{1972A033-B6E5-4DDE-894A-DF17042C0E52}"/>
              </a:ext>
            </a:extLst>
          </p:cNvPr>
          <p:cNvSpPr/>
          <p:nvPr/>
        </p:nvSpPr>
        <p:spPr>
          <a:xfrm>
            <a:off x="6822507" y="2733981"/>
            <a:ext cx="2010487" cy="889411"/>
          </a:xfrm>
          <a:prstGeom prst="rect">
            <a:avLst/>
          </a:prstGeom>
          <a:noFill/>
        </p:spPr>
        <p:txBody>
          <a:bodyPr wrap="none" anchor="t">
            <a:spAutoFit/>
          </a:bodyPr>
          <a:lstStyle/>
          <a:p>
            <a:pPr algn="ctr">
              <a:lnSpc>
                <a:spcPct val="150000"/>
              </a:lnSpc>
            </a:pPr>
            <a:r>
              <a:rPr lang="en-US" altLang="zh-TW" sz="1200" b="1">
                <a:solidFill>
                  <a:schemeClr val="bg1"/>
                </a:solidFill>
                <a:latin typeface="微軟正黑體"/>
                <a:ea typeface="微軟正黑體"/>
                <a:cs typeface="Calibri"/>
              </a:rPr>
              <a:t>ES1686dc-</a:t>
            </a:r>
            <a:r>
              <a:rPr lang="en-US" altLang="zh-CN" sz="1200" b="1">
                <a:solidFill>
                  <a:srgbClr val="FFFF00"/>
                </a:solidFill>
                <a:latin typeface="微軟正黑體"/>
                <a:ea typeface="微軟正黑體"/>
              </a:rPr>
              <a:t>2142IT</a:t>
            </a:r>
            <a:r>
              <a:rPr lang="en-US" altLang="zh-CN" sz="1200" b="1">
                <a:solidFill>
                  <a:schemeClr val="bg1"/>
                </a:solidFill>
                <a:latin typeface="微軟正黑體"/>
                <a:ea typeface="微軟正黑體"/>
              </a:rPr>
              <a:t>-128G</a:t>
            </a:r>
            <a:endParaRPr lang="en-US" sz="1200" b="1" dirty="0">
              <a:solidFill>
                <a:schemeClr val="bg1"/>
              </a:solidFill>
              <a:latin typeface="微軟正黑體" panose="020B0604030504040204" pitchFamily="34" charset="-120"/>
              <a:ea typeface="微軟正黑體" panose="020B0604030504040204" pitchFamily="34" charset="-120"/>
              <a:cs typeface="Calibri"/>
            </a:endParaRPr>
          </a:p>
          <a:p>
            <a:pPr algn="ctr">
              <a:lnSpc>
                <a:spcPct val="150000"/>
              </a:lnSpc>
            </a:pPr>
            <a:r>
              <a:rPr lang="en-US" altLang="zh-TW" sz="1200" dirty="0">
                <a:solidFill>
                  <a:schemeClr val="bg1"/>
                </a:solidFill>
                <a:latin typeface="微軟正黑體"/>
                <a:ea typeface="微軟正黑體"/>
              </a:rPr>
              <a:t>CPU: </a:t>
            </a:r>
            <a:r>
              <a:rPr lang="en-US" sz="1200" dirty="0">
                <a:solidFill>
                  <a:schemeClr val="bg1"/>
                </a:solidFill>
                <a:latin typeface="微軟正黑體"/>
                <a:ea typeface="微軟正黑體"/>
              </a:rPr>
              <a:t>Intel Xeon D 8-core</a:t>
            </a:r>
            <a:endParaRPr lang="en-US" sz="1200" dirty="0">
              <a:solidFill>
                <a:schemeClr val="bg1"/>
              </a:solidFill>
              <a:latin typeface="微軟正黑體"/>
              <a:ea typeface="微軟正黑體"/>
              <a:cs typeface="Calibri"/>
            </a:endParaRPr>
          </a:p>
          <a:p>
            <a:pPr algn="ctr">
              <a:lnSpc>
                <a:spcPct val="150000"/>
              </a:lnSpc>
            </a:pPr>
            <a:r>
              <a:rPr lang="en-US" altLang="zh-TW" sz="1200" dirty="0">
                <a:solidFill>
                  <a:schemeClr val="bg1"/>
                </a:solidFill>
                <a:latin typeface="微軟正黑體"/>
                <a:ea typeface="微軟正黑體"/>
              </a:rPr>
              <a:t>RAM: 128GB</a:t>
            </a:r>
            <a:endParaRPr lang="en-US" altLang="zh-TW" sz="1200" dirty="0">
              <a:solidFill>
                <a:schemeClr val="bg1"/>
              </a:solidFill>
              <a:latin typeface="微軟正黑體"/>
              <a:ea typeface="微軟正黑體"/>
              <a:cs typeface="Calibri"/>
            </a:endParaRPr>
          </a:p>
        </p:txBody>
      </p:sp>
      <p:pic>
        <p:nvPicPr>
          <p:cNvPr id="15" name="圖片 14">
            <a:extLst>
              <a:ext uri="{FF2B5EF4-FFF2-40B4-BE49-F238E27FC236}">
                <a16:creationId xmlns:a16="http://schemas.microsoft.com/office/drawing/2014/main" id="{A8D65FCE-E322-4E85-81B1-DF31FFBA81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6307" y="3707861"/>
            <a:ext cx="2164693" cy="863712"/>
          </a:xfrm>
          <a:prstGeom prst="rect">
            <a:avLst/>
          </a:prstGeom>
        </p:spPr>
      </p:pic>
      <p:pic>
        <p:nvPicPr>
          <p:cNvPr id="18" name="Picture 12">
            <a:extLst>
              <a:ext uri="{FF2B5EF4-FFF2-40B4-BE49-F238E27FC236}">
                <a16:creationId xmlns:a16="http://schemas.microsoft.com/office/drawing/2014/main" id="{6FB0BACE-1BF0-4C4D-991A-150C5F5E41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09790" y="3769947"/>
            <a:ext cx="2159668" cy="740332"/>
          </a:xfrm>
          <a:prstGeom prst="rect">
            <a:avLst/>
          </a:prstGeom>
        </p:spPr>
      </p:pic>
      <p:pic>
        <p:nvPicPr>
          <p:cNvPr id="19" name="Picture 12">
            <a:extLst>
              <a:ext uri="{FF2B5EF4-FFF2-40B4-BE49-F238E27FC236}">
                <a16:creationId xmlns:a16="http://schemas.microsoft.com/office/drawing/2014/main" id="{C973E7A4-B2FE-42B4-A74E-DF06EEA8A4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8853" y="3769947"/>
            <a:ext cx="2159668" cy="740332"/>
          </a:xfrm>
          <a:prstGeom prst="rect">
            <a:avLst/>
          </a:prstGeom>
        </p:spPr>
      </p:pic>
      <p:pic>
        <p:nvPicPr>
          <p:cNvPr id="20" name="Picture 12">
            <a:extLst>
              <a:ext uri="{FF2B5EF4-FFF2-40B4-BE49-F238E27FC236}">
                <a16:creationId xmlns:a16="http://schemas.microsoft.com/office/drawing/2014/main" id="{72293AA5-6B27-4599-8097-73D14707C3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47916" y="3769947"/>
            <a:ext cx="2159668" cy="740332"/>
          </a:xfrm>
          <a:prstGeom prst="rect">
            <a:avLst/>
          </a:prstGeom>
        </p:spPr>
      </p:pic>
    </p:spTree>
    <p:extLst>
      <p:ext uri="{BB962C8B-B14F-4D97-AF65-F5344CB8AC3E}">
        <p14:creationId xmlns:p14="http://schemas.microsoft.com/office/powerpoint/2010/main" val="128412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C9A5C-5068-4BD3-A791-5450D6E4EF4F}"/>
              </a:ext>
            </a:extLst>
          </p:cNvPr>
          <p:cNvSpPr>
            <a:spLocks noGrp="1"/>
          </p:cNvSpPr>
          <p:nvPr>
            <p:ph type="title"/>
          </p:nvPr>
        </p:nvSpPr>
        <p:spPr>
          <a:xfrm>
            <a:off x="275953" y="91440"/>
            <a:ext cx="7886700" cy="822960"/>
          </a:xfrm>
        </p:spPr>
        <p:txBody>
          <a:bodyPr>
            <a:normAutofit/>
          </a:bodyPr>
          <a:lstStyle/>
          <a:p>
            <a:r>
              <a:rPr lang="en-US" altLang="ja-JP" sz="2800">
                <a:latin typeface="微軟正黑體"/>
                <a:ea typeface="微軟正黑體"/>
              </a:rPr>
              <a:t>ES1686dc versus ES1640dc</a:t>
            </a:r>
          </a:p>
        </p:txBody>
      </p:sp>
      <p:sp>
        <p:nvSpPr>
          <p:cNvPr id="3" name="TextBox 2">
            <a:extLst>
              <a:ext uri="{FF2B5EF4-FFF2-40B4-BE49-F238E27FC236}">
                <a16:creationId xmlns:a16="http://schemas.microsoft.com/office/drawing/2014/main" id="{85676880-4743-4B16-9526-FFA2D5C3B552}"/>
              </a:ext>
            </a:extLst>
          </p:cNvPr>
          <p:cNvSpPr txBox="1"/>
          <p:nvPr/>
        </p:nvSpPr>
        <p:spPr>
          <a:xfrm>
            <a:off x="3193772" y="1562115"/>
            <a:ext cx="1642807"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600">
                <a:solidFill>
                  <a:schemeClr val="bg1"/>
                </a:solidFill>
                <a:ea typeface="游ゴシック"/>
                <a:cs typeface="Calibri"/>
              </a:rPr>
              <a:t>ES1686dc: </a:t>
            </a:r>
            <a:br>
              <a:rPr lang="en-US" altLang="ja-JP" sz="1600">
                <a:ea typeface="游ゴシック"/>
                <a:cs typeface="Calibri"/>
              </a:rPr>
            </a:br>
            <a:r>
              <a:rPr lang="ja-JP" altLang="en-US" sz="1600">
                <a:solidFill>
                  <a:schemeClr val="bg1"/>
                </a:solidFill>
                <a:ea typeface="游ゴシック"/>
                <a:cs typeface="Calibri"/>
              </a:rPr>
              <a:t>Low power CPU</a:t>
            </a:r>
            <a:endParaRPr lang="en-US" sz="1600">
              <a:solidFill>
                <a:schemeClr val="bg1"/>
              </a:solidFill>
              <a:cs typeface="Calibri"/>
            </a:endParaRPr>
          </a:p>
        </p:txBody>
      </p:sp>
      <p:pic>
        <p:nvPicPr>
          <p:cNvPr id="13" name="Picture 12">
            <a:extLst>
              <a:ext uri="{FF2B5EF4-FFF2-40B4-BE49-F238E27FC236}">
                <a16:creationId xmlns:a16="http://schemas.microsoft.com/office/drawing/2014/main" id="{0FACDB41-6FBD-4D9B-9DC9-96373496D8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94614" y="1092748"/>
            <a:ext cx="2294248" cy="786466"/>
          </a:xfrm>
          <a:prstGeom prst="rect">
            <a:avLst/>
          </a:prstGeom>
        </p:spPr>
      </p:pic>
      <p:sp>
        <p:nvSpPr>
          <p:cNvPr id="15" name="TextBox 8">
            <a:extLst>
              <a:ext uri="{FF2B5EF4-FFF2-40B4-BE49-F238E27FC236}">
                <a16:creationId xmlns:a16="http://schemas.microsoft.com/office/drawing/2014/main" id="{1A7D4744-D000-4B3A-9724-7FC093BE76DE}"/>
              </a:ext>
            </a:extLst>
          </p:cNvPr>
          <p:cNvSpPr txBox="1"/>
          <p:nvPr/>
        </p:nvSpPr>
        <p:spPr>
          <a:xfrm>
            <a:off x="1042095" y="1912141"/>
            <a:ext cx="2042804" cy="33855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a:solidFill>
                  <a:schemeClr val="bg1"/>
                </a:solidFill>
              </a:rPr>
              <a:t>ES1640dc V2</a:t>
            </a:r>
            <a:endParaRPr lang="en-US" sz="1600">
              <a:solidFill>
                <a:schemeClr val="bg1"/>
              </a:solidFill>
            </a:endParaRPr>
          </a:p>
        </p:txBody>
      </p:sp>
      <p:sp>
        <p:nvSpPr>
          <p:cNvPr id="16" name="TextBox 9">
            <a:extLst>
              <a:ext uri="{FF2B5EF4-FFF2-40B4-BE49-F238E27FC236}">
                <a16:creationId xmlns:a16="http://schemas.microsoft.com/office/drawing/2014/main" id="{660185A3-5E0A-452C-A03B-8F24B8F69952}"/>
              </a:ext>
            </a:extLst>
          </p:cNvPr>
          <p:cNvSpPr txBox="1"/>
          <p:nvPr/>
        </p:nvSpPr>
        <p:spPr>
          <a:xfrm>
            <a:off x="5041601" y="1910967"/>
            <a:ext cx="2042804" cy="33855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a:solidFill>
                  <a:schemeClr val="bg1"/>
                </a:solidFill>
              </a:rPr>
              <a:t>ES1686dc</a:t>
            </a:r>
            <a:endParaRPr lang="en-US" sz="1600">
              <a:solidFill>
                <a:schemeClr val="bg1"/>
              </a:solidFill>
            </a:endParaRPr>
          </a:p>
        </p:txBody>
      </p:sp>
      <p:pic>
        <p:nvPicPr>
          <p:cNvPr id="5" name="圖片 4">
            <a:extLst>
              <a:ext uri="{FF2B5EF4-FFF2-40B4-BE49-F238E27FC236}">
                <a16:creationId xmlns:a16="http://schemas.microsoft.com/office/drawing/2014/main" id="{F480DD68-5320-4B48-9456-07FB9CB0AA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9802" y="1034280"/>
            <a:ext cx="2299585" cy="917534"/>
          </a:xfrm>
          <a:prstGeom prst="rect">
            <a:avLst/>
          </a:prstGeom>
        </p:spPr>
      </p:pic>
      <p:pic>
        <p:nvPicPr>
          <p:cNvPr id="6" name="圖形 5">
            <a:extLst>
              <a:ext uri="{FF2B5EF4-FFF2-40B4-BE49-F238E27FC236}">
                <a16:creationId xmlns:a16="http://schemas.microsoft.com/office/drawing/2014/main" id="{2CB76587-A09B-419E-AF4E-2D1FAF8F0D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803" y="2249521"/>
            <a:ext cx="7954178" cy="754364"/>
          </a:xfrm>
          <a:prstGeom prst="rect">
            <a:avLst/>
          </a:prstGeom>
        </p:spPr>
      </p:pic>
      <p:pic>
        <p:nvPicPr>
          <p:cNvPr id="35" name="圖形 34">
            <a:extLst>
              <a:ext uri="{FF2B5EF4-FFF2-40B4-BE49-F238E27FC236}">
                <a16:creationId xmlns:a16="http://schemas.microsoft.com/office/drawing/2014/main" id="{E67642DB-709F-4C14-87A3-DF13D43010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803" y="3142570"/>
            <a:ext cx="7954178" cy="754364"/>
          </a:xfrm>
          <a:prstGeom prst="rect">
            <a:avLst/>
          </a:prstGeom>
        </p:spPr>
      </p:pic>
      <p:pic>
        <p:nvPicPr>
          <p:cNvPr id="36" name="圖形 35">
            <a:extLst>
              <a:ext uri="{FF2B5EF4-FFF2-40B4-BE49-F238E27FC236}">
                <a16:creationId xmlns:a16="http://schemas.microsoft.com/office/drawing/2014/main" id="{433AB73B-329A-49FF-BF23-3F01A39B25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803" y="4101813"/>
            <a:ext cx="7954178" cy="754364"/>
          </a:xfrm>
          <a:prstGeom prst="rect">
            <a:avLst/>
          </a:prstGeom>
        </p:spPr>
      </p:pic>
      <p:pic>
        <p:nvPicPr>
          <p:cNvPr id="7" name="圖形 6">
            <a:extLst>
              <a:ext uri="{FF2B5EF4-FFF2-40B4-BE49-F238E27FC236}">
                <a16:creationId xmlns:a16="http://schemas.microsoft.com/office/drawing/2014/main" id="{FEFAB53F-D4D1-4EAA-B3F0-534EEFB0BB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1530" y="2364116"/>
            <a:ext cx="548516" cy="528690"/>
          </a:xfrm>
          <a:prstGeom prst="rect">
            <a:avLst/>
          </a:prstGeom>
        </p:spPr>
      </p:pic>
      <p:pic>
        <p:nvPicPr>
          <p:cNvPr id="37" name="圖形 36">
            <a:extLst>
              <a:ext uri="{FF2B5EF4-FFF2-40B4-BE49-F238E27FC236}">
                <a16:creationId xmlns:a16="http://schemas.microsoft.com/office/drawing/2014/main" id="{CDB5F3CA-909A-4C5A-9E8B-0AD4320496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0376" y="2356657"/>
            <a:ext cx="548516" cy="528690"/>
          </a:xfrm>
          <a:prstGeom prst="rect">
            <a:avLst/>
          </a:prstGeom>
        </p:spPr>
      </p:pic>
      <p:pic>
        <p:nvPicPr>
          <p:cNvPr id="14" name="圖形 13">
            <a:extLst>
              <a:ext uri="{FF2B5EF4-FFF2-40B4-BE49-F238E27FC236}">
                <a16:creationId xmlns:a16="http://schemas.microsoft.com/office/drawing/2014/main" id="{6DCE958A-A0E2-4A91-9777-40BFBB2B6D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0305" y="3208764"/>
            <a:ext cx="689741" cy="557993"/>
          </a:xfrm>
          <a:prstGeom prst="rect">
            <a:avLst/>
          </a:prstGeom>
        </p:spPr>
      </p:pic>
      <p:pic>
        <p:nvPicPr>
          <p:cNvPr id="38" name="圖形 37">
            <a:extLst>
              <a:ext uri="{FF2B5EF4-FFF2-40B4-BE49-F238E27FC236}">
                <a16:creationId xmlns:a16="http://schemas.microsoft.com/office/drawing/2014/main" id="{70ACBBD8-5A48-4CF5-98CA-73E1EF9EB9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99763" y="3208764"/>
            <a:ext cx="689741" cy="557993"/>
          </a:xfrm>
          <a:prstGeom prst="rect">
            <a:avLst/>
          </a:prstGeom>
        </p:spPr>
      </p:pic>
      <p:pic>
        <p:nvPicPr>
          <p:cNvPr id="39" name="圖形 38">
            <a:extLst>
              <a:ext uri="{FF2B5EF4-FFF2-40B4-BE49-F238E27FC236}">
                <a16:creationId xmlns:a16="http://schemas.microsoft.com/office/drawing/2014/main" id="{21ADB9E9-C85C-42E5-9084-741FDE4A1B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8191" y="4267468"/>
            <a:ext cx="573633" cy="423054"/>
          </a:xfrm>
          <a:prstGeom prst="rect">
            <a:avLst/>
          </a:prstGeom>
        </p:spPr>
      </p:pic>
      <p:pic>
        <p:nvPicPr>
          <p:cNvPr id="40" name="圖形 39">
            <a:extLst>
              <a:ext uri="{FF2B5EF4-FFF2-40B4-BE49-F238E27FC236}">
                <a16:creationId xmlns:a16="http://schemas.microsoft.com/office/drawing/2014/main" id="{0B00AE11-67AF-495C-B9CC-F596B6A69FF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84139" y="4267468"/>
            <a:ext cx="573633" cy="423054"/>
          </a:xfrm>
          <a:prstGeom prst="rect">
            <a:avLst/>
          </a:prstGeom>
        </p:spPr>
      </p:pic>
      <p:sp>
        <p:nvSpPr>
          <p:cNvPr id="41" name="TextBox 5">
            <a:extLst>
              <a:ext uri="{FF2B5EF4-FFF2-40B4-BE49-F238E27FC236}">
                <a16:creationId xmlns:a16="http://schemas.microsoft.com/office/drawing/2014/main" id="{AAAE7785-67F7-4B88-B8F2-C1D1D7E267BE}"/>
              </a:ext>
            </a:extLst>
          </p:cNvPr>
          <p:cNvSpPr txBox="1"/>
          <p:nvPr/>
        </p:nvSpPr>
        <p:spPr>
          <a:xfrm>
            <a:off x="4546212" y="2305496"/>
            <a:ext cx="3025034" cy="64633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a:solidFill>
                  <a:schemeClr val="bg1"/>
                </a:solidFill>
                <a:latin typeface="Microsoft JhengHei"/>
                <a:ea typeface="Microsoft JhengHei"/>
              </a:rPr>
              <a:t>Intel 4 &amp; 8-core CPU</a:t>
            </a:r>
          </a:p>
          <a:p>
            <a:pPr algn="ctr"/>
            <a:r>
              <a:rPr lang="zh-TW" altLang="en-US" sz="1000">
                <a:solidFill>
                  <a:schemeClr val="bg1"/>
                </a:solidFill>
                <a:latin typeface="Microsoft JhengHei"/>
                <a:ea typeface="Microsoft JhengHei"/>
              </a:rPr>
              <a:t>Better performance </a:t>
            </a:r>
          </a:p>
          <a:p>
            <a:pPr algn="ctr"/>
            <a:r>
              <a:rPr lang="zh-TW" altLang="en-US" sz="1000">
                <a:solidFill>
                  <a:schemeClr val="bg1"/>
                </a:solidFill>
                <a:latin typeface="Microsoft JhengHei"/>
                <a:ea typeface="Microsoft JhengHei"/>
              </a:rPr>
              <a:t>lower power consumption</a:t>
            </a:r>
            <a:endParaRPr lang="zh-TW">
              <a:solidFill>
                <a:schemeClr val="bg1"/>
              </a:solidFill>
            </a:endParaRPr>
          </a:p>
        </p:txBody>
      </p:sp>
      <p:sp>
        <p:nvSpPr>
          <p:cNvPr id="42" name="TextBox 12">
            <a:extLst>
              <a:ext uri="{FF2B5EF4-FFF2-40B4-BE49-F238E27FC236}">
                <a16:creationId xmlns:a16="http://schemas.microsoft.com/office/drawing/2014/main" id="{91ACE8CD-08BF-4E9B-BD57-0533EEEA26BE}"/>
              </a:ext>
            </a:extLst>
          </p:cNvPr>
          <p:cNvSpPr txBox="1"/>
          <p:nvPr/>
        </p:nvSpPr>
        <p:spPr>
          <a:xfrm>
            <a:off x="1375977" y="2476446"/>
            <a:ext cx="2122937" cy="33855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a:solidFill>
                  <a:schemeClr val="bg1"/>
                </a:solidFill>
                <a:latin typeface="Microsoft JhengHei"/>
                <a:ea typeface="Microsoft JhengHei"/>
              </a:rPr>
              <a:t> Intel 6-core CPU</a:t>
            </a:r>
            <a:r>
              <a:rPr lang="zh-TW" altLang="en-US" sz="1600">
                <a:solidFill>
                  <a:schemeClr val="bg1"/>
                </a:solidFill>
                <a:latin typeface="Microsoft JhengHei"/>
                <a:ea typeface="Microsoft JhengHei"/>
              </a:rPr>
              <a:t> </a:t>
            </a:r>
            <a:endParaRPr lang="en-US" sz="1600">
              <a:solidFill>
                <a:schemeClr val="bg1"/>
              </a:solidFill>
              <a:latin typeface="Microsoft JhengHei"/>
              <a:ea typeface="Microsoft JhengHei"/>
            </a:endParaRPr>
          </a:p>
        </p:txBody>
      </p:sp>
      <p:sp>
        <p:nvSpPr>
          <p:cNvPr id="43" name="TextBox 15">
            <a:extLst>
              <a:ext uri="{FF2B5EF4-FFF2-40B4-BE49-F238E27FC236}">
                <a16:creationId xmlns:a16="http://schemas.microsoft.com/office/drawing/2014/main" id="{D5190657-8027-43CB-A442-E7F71A93568A}"/>
              </a:ext>
            </a:extLst>
          </p:cNvPr>
          <p:cNvSpPr txBox="1"/>
          <p:nvPr/>
        </p:nvSpPr>
        <p:spPr>
          <a:xfrm>
            <a:off x="1395989" y="3354307"/>
            <a:ext cx="1699881" cy="33855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a:solidFill>
                  <a:schemeClr val="bg1"/>
                </a:solidFill>
                <a:latin typeface="Microsoft JhengHei"/>
                <a:ea typeface="Microsoft JhengHei"/>
              </a:rPr>
              <a:t> 6x DIMM slots</a:t>
            </a:r>
            <a:endParaRPr lang="en-US" sz="1600">
              <a:solidFill>
                <a:schemeClr val="bg1"/>
              </a:solidFill>
              <a:latin typeface="Microsoft JhengHei"/>
              <a:ea typeface="Microsoft JhengHei"/>
            </a:endParaRPr>
          </a:p>
        </p:txBody>
      </p:sp>
      <p:sp>
        <p:nvSpPr>
          <p:cNvPr id="44" name="TextBox 18">
            <a:extLst>
              <a:ext uri="{FF2B5EF4-FFF2-40B4-BE49-F238E27FC236}">
                <a16:creationId xmlns:a16="http://schemas.microsoft.com/office/drawing/2014/main" id="{DF14B790-E6D8-40FA-B56C-AD0DF1F9A6FC}"/>
              </a:ext>
            </a:extLst>
          </p:cNvPr>
          <p:cNvSpPr txBox="1"/>
          <p:nvPr/>
        </p:nvSpPr>
        <p:spPr>
          <a:xfrm>
            <a:off x="4968860" y="3180552"/>
            <a:ext cx="2366273" cy="615553"/>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TW" sz="1600">
                <a:solidFill>
                  <a:schemeClr val="bg1"/>
                </a:solidFill>
                <a:latin typeface="Microsoft JhengHei"/>
                <a:ea typeface="Microsoft JhengHei"/>
              </a:rPr>
              <a:t> 16x DIMM slots</a:t>
            </a:r>
            <a:endParaRPr lang="en-US"/>
          </a:p>
          <a:p>
            <a:pPr algn="ctr"/>
            <a:r>
              <a:rPr lang="zh-TW" altLang="en-US" sz="1000">
                <a:solidFill>
                  <a:schemeClr val="bg1"/>
                </a:solidFill>
                <a:latin typeface="Microsoft JhengHei"/>
                <a:ea typeface="Microsoft JhengHei"/>
              </a:rPr>
              <a:t>Superior data service</a:t>
            </a:r>
            <a:endParaRPr lang="zh-TW">
              <a:solidFill>
                <a:schemeClr val="bg1"/>
              </a:solidFill>
            </a:endParaRPr>
          </a:p>
        </p:txBody>
      </p:sp>
      <p:sp>
        <p:nvSpPr>
          <p:cNvPr id="45" name="TextBox 21">
            <a:extLst>
              <a:ext uri="{FF2B5EF4-FFF2-40B4-BE49-F238E27FC236}">
                <a16:creationId xmlns:a16="http://schemas.microsoft.com/office/drawing/2014/main" id="{72A7B888-E431-40B9-8846-B79C16647B1E}"/>
              </a:ext>
            </a:extLst>
          </p:cNvPr>
          <p:cNvSpPr txBox="1"/>
          <p:nvPr/>
        </p:nvSpPr>
        <p:spPr>
          <a:xfrm>
            <a:off x="1110287" y="4230327"/>
            <a:ext cx="2366273" cy="541110"/>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a:solidFill>
                  <a:schemeClr val="bg1"/>
                </a:solidFill>
                <a:latin typeface="Microsoft JhengHei"/>
                <a:ea typeface="Microsoft JhengHei"/>
              </a:rPr>
              <a:t>SSD</a:t>
            </a:r>
            <a:r>
              <a:rPr lang="zh-TW" altLang="en-US" sz="1600">
                <a:solidFill>
                  <a:schemeClr val="bg1"/>
                </a:solidFill>
                <a:latin typeface="Microsoft JhengHei"/>
                <a:ea typeface="Microsoft JhengHei"/>
              </a:rPr>
              <a:t> </a:t>
            </a:r>
            <a:r>
              <a:rPr lang="en-US" altLang="zh-TW" sz="1600">
                <a:solidFill>
                  <a:schemeClr val="bg1"/>
                </a:solidFill>
                <a:latin typeface="Microsoft JhengHei"/>
                <a:ea typeface="Microsoft JhengHei"/>
              </a:rPr>
              <a:t>Cache</a:t>
            </a:r>
          </a:p>
          <a:p>
            <a:pPr algn="ctr">
              <a:lnSpc>
                <a:spcPct val="150000"/>
              </a:lnSpc>
            </a:pPr>
            <a:r>
              <a:rPr lang="zh-TW" altLang="en-US" sz="1000">
                <a:solidFill>
                  <a:schemeClr val="bg1"/>
                </a:solidFill>
                <a:latin typeface="Microsoft JhengHei"/>
                <a:ea typeface="Microsoft JhengHei"/>
              </a:rPr>
              <a:t>Must occupy the front slot</a:t>
            </a:r>
            <a:endParaRPr lang="en-US" sz="1000">
              <a:solidFill>
                <a:schemeClr val="bg1"/>
              </a:solidFill>
              <a:latin typeface="Microsoft JhengHei"/>
              <a:ea typeface="Microsoft JhengHei"/>
            </a:endParaRPr>
          </a:p>
        </p:txBody>
      </p:sp>
      <p:sp>
        <p:nvSpPr>
          <p:cNvPr id="46" name="TextBox 24">
            <a:extLst>
              <a:ext uri="{FF2B5EF4-FFF2-40B4-BE49-F238E27FC236}">
                <a16:creationId xmlns:a16="http://schemas.microsoft.com/office/drawing/2014/main" id="{0F9325FC-C438-4B59-A0D2-D9A0D2595410}"/>
              </a:ext>
            </a:extLst>
          </p:cNvPr>
          <p:cNvSpPr txBox="1"/>
          <p:nvPr/>
        </p:nvSpPr>
        <p:spPr>
          <a:xfrm>
            <a:off x="4894614" y="4296856"/>
            <a:ext cx="2366273" cy="33855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dirty="0">
                <a:solidFill>
                  <a:schemeClr val="bg1"/>
                </a:solidFill>
                <a:latin typeface="Microsoft JhengHei"/>
                <a:ea typeface="Microsoft JhengHei"/>
              </a:rPr>
              <a:t>SSD</a:t>
            </a:r>
            <a:r>
              <a:rPr lang="zh-TW" altLang="en-US" sz="1600" dirty="0">
                <a:solidFill>
                  <a:schemeClr val="bg1"/>
                </a:solidFill>
                <a:latin typeface="Microsoft JhengHei"/>
                <a:ea typeface="Microsoft JhengHei"/>
              </a:rPr>
              <a:t> </a:t>
            </a:r>
            <a:r>
              <a:rPr lang="en-US" altLang="zh-TW" sz="1600" dirty="0">
                <a:solidFill>
                  <a:schemeClr val="bg1"/>
                </a:solidFill>
                <a:latin typeface="Microsoft JhengHei"/>
                <a:ea typeface="Microsoft JhengHei"/>
              </a:rPr>
              <a:t>Cache</a:t>
            </a:r>
          </a:p>
        </p:txBody>
      </p:sp>
    </p:spTree>
    <p:extLst>
      <p:ext uri="{BB962C8B-B14F-4D97-AF65-F5344CB8AC3E}">
        <p14:creationId xmlns:p14="http://schemas.microsoft.com/office/powerpoint/2010/main" val="2686551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474A932-ED72-4932-BC47-C4268536CAC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305338" y="1862398"/>
            <a:ext cx="3939322" cy="2760857"/>
          </a:xfrm>
          <a:prstGeom prst="rect">
            <a:avLst/>
          </a:prstGeom>
        </p:spPr>
      </p:pic>
      <p:sp>
        <p:nvSpPr>
          <p:cNvPr id="2" name="Title 1">
            <a:extLst>
              <a:ext uri="{FF2B5EF4-FFF2-40B4-BE49-F238E27FC236}">
                <a16:creationId xmlns:a16="http://schemas.microsoft.com/office/drawing/2014/main" id="{5139429C-7571-4515-9D89-32CE66B11995}"/>
              </a:ext>
            </a:extLst>
          </p:cNvPr>
          <p:cNvSpPr>
            <a:spLocks noGrp="1"/>
          </p:cNvSpPr>
          <p:nvPr>
            <p:ph type="title"/>
          </p:nvPr>
        </p:nvSpPr>
        <p:spPr/>
        <p:txBody>
          <a:bodyPr>
            <a:normAutofit/>
          </a:bodyPr>
          <a:lstStyle/>
          <a:p>
            <a:r>
              <a:rPr lang="en-US" sz="2800">
                <a:latin typeface="微軟正黑體"/>
                <a:ea typeface="微軟正黑體"/>
              </a:rPr>
              <a:t>Supports More Memory Slots</a:t>
            </a:r>
            <a:endParaRPr lang="en-US" altLang="zh-CN" sz="2800"/>
          </a:p>
        </p:txBody>
      </p:sp>
      <p:graphicFrame>
        <p:nvGraphicFramePr>
          <p:cNvPr id="24" name="Table 24">
            <a:extLst>
              <a:ext uri="{FF2B5EF4-FFF2-40B4-BE49-F238E27FC236}">
                <a16:creationId xmlns:a16="http://schemas.microsoft.com/office/drawing/2014/main" id="{656DB6BF-5E08-4F12-844E-04E2FA075D75}"/>
              </a:ext>
            </a:extLst>
          </p:cNvPr>
          <p:cNvGraphicFramePr>
            <a:graphicFrameLocks noGrp="1"/>
          </p:cNvGraphicFramePr>
          <p:nvPr>
            <p:extLst>
              <p:ext uri="{D42A27DB-BD31-4B8C-83A1-F6EECF244321}">
                <p14:modId xmlns:p14="http://schemas.microsoft.com/office/powerpoint/2010/main" val="110960394"/>
              </p:ext>
            </p:extLst>
          </p:nvPr>
        </p:nvGraphicFramePr>
        <p:xfrm>
          <a:off x="5671841" y="2488926"/>
          <a:ext cx="3091258" cy="1268013"/>
        </p:xfrm>
        <a:graphic>
          <a:graphicData uri="http://schemas.openxmlformats.org/drawingml/2006/table">
            <a:tbl>
              <a:tblPr firstRow="1" bandRow="1">
                <a:tableStyleId>{5940675A-B579-460E-94D1-54222C63F5DA}</a:tableStyleId>
              </a:tblPr>
              <a:tblGrid>
                <a:gridCol w="982372">
                  <a:extLst>
                    <a:ext uri="{9D8B030D-6E8A-4147-A177-3AD203B41FA5}">
                      <a16:colId xmlns:a16="http://schemas.microsoft.com/office/drawing/2014/main" val="3710749711"/>
                    </a:ext>
                  </a:extLst>
                </a:gridCol>
                <a:gridCol w="1078467">
                  <a:extLst>
                    <a:ext uri="{9D8B030D-6E8A-4147-A177-3AD203B41FA5}">
                      <a16:colId xmlns:a16="http://schemas.microsoft.com/office/drawing/2014/main" val="3064112104"/>
                    </a:ext>
                  </a:extLst>
                </a:gridCol>
                <a:gridCol w="1030419">
                  <a:extLst>
                    <a:ext uri="{9D8B030D-6E8A-4147-A177-3AD203B41FA5}">
                      <a16:colId xmlns:a16="http://schemas.microsoft.com/office/drawing/2014/main" val="451879013"/>
                    </a:ext>
                  </a:extLst>
                </a:gridCol>
              </a:tblGrid>
              <a:tr h="422671">
                <a:tc>
                  <a:txBody>
                    <a:bodyPr/>
                    <a:lstStyle/>
                    <a:p>
                      <a:r>
                        <a:rPr lang="en-US" sz="1050">
                          <a:solidFill>
                            <a:schemeClr val="bg1"/>
                          </a:solidFill>
                        </a:rPr>
                        <a:t>Model</a:t>
                      </a:r>
                    </a:p>
                  </a:txBody>
                  <a:tcPr anchor="ctr">
                    <a:solidFill>
                      <a:schemeClr val="tx1"/>
                    </a:solidFill>
                  </a:tcPr>
                </a:tc>
                <a:tc>
                  <a:txBody>
                    <a:bodyPr/>
                    <a:lstStyle/>
                    <a:p>
                      <a:r>
                        <a:rPr lang="en-US" sz="1050">
                          <a:solidFill>
                            <a:schemeClr val="bg1"/>
                          </a:solidFill>
                        </a:rPr>
                        <a:t>ES1640dc V2</a:t>
                      </a:r>
                    </a:p>
                  </a:txBody>
                  <a:tcPr anchor="ctr">
                    <a:solidFill>
                      <a:schemeClr val="tx1"/>
                    </a:solidFill>
                  </a:tcPr>
                </a:tc>
                <a:tc>
                  <a:txBody>
                    <a:bodyPr/>
                    <a:lstStyle/>
                    <a:p>
                      <a:r>
                        <a:rPr lang="en-US" sz="1050">
                          <a:solidFill>
                            <a:schemeClr val="bg1"/>
                          </a:solidFill>
                        </a:rPr>
                        <a:t>ES1686dc</a:t>
                      </a:r>
                    </a:p>
                  </a:txBody>
                  <a:tcPr anchor="ctr">
                    <a:solidFill>
                      <a:schemeClr val="tx1"/>
                    </a:solidFill>
                  </a:tcPr>
                </a:tc>
                <a:extLst>
                  <a:ext uri="{0D108BD9-81ED-4DB2-BD59-A6C34878D82A}">
                    <a16:rowId xmlns:a16="http://schemas.microsoft.com/office/drawing/2014/main" val="1673817140"/>
                  </a:ext>
                </a:extLst>
              </a:tr>
              <a:tr h="422671">
                <a:tc>
                  <a:txBody>
                    <a:bodyPr/>
                    <a:lstStyle/>
                    <a:p>
                      <a:r>
                        <a:rPr lang="en-US" sz="1050">
                          <a:solidFill>
                            <a:schemeClr val="bg1"/>
                          </a:solidFill>
                        </a:rPr>
                        <a:t>DIMM Slot</a:t>
                      </a:r>
                    </a:p>
                  </a:txBody>
                  <a:tcPr anchor="ctr">
                    <a:solidFill>
                      <a:schemeClr val="tx1">
                        <a:lumMod val="65000"/>
                        <a:lumOff val="35000"/>
                      </a:schemeClr>
                    </a:solidFill>
                  </a:tcPr>
                </a:tc>
                <a:tc>
                  <a:txBody>
                    <a:bodyPr/>
                    <a:lstStyle/>
                    <a:p>
                      <a:r>
                        <a:rPr lang="en-US" sz="1050">
                          <a:solidFill>
                            <a:schemeClr val="bg1"/>
                          </a:solidFill>
                        </a:rPr>
                        <a:t>3 </a:t>
                      </a:r>
                      <a:r>
                        <a:rPr lang="en-US" sz="1050" b="0" i="0" u="none" strike="noStrike" noProof="0">
                          <a:solidFill>
                            <a:schemeClr val="bg1"/>
                          </a:solidFill>
                          <a:latin typeface="Calibri"/>
                        </a:rPr>
                        <a:t>(1 for C2F)</a:t>
                      </a:r>
                      <a:endParaRPr lang="en-US" sz="1050">
                        <a:solidFill>
                          <a:schemeClr val="bg1"/>
                        </a:solidFill>
                      </a:endParaRPr>
                    </a:p>
                  </a:txBody>
                  <a:tcPr anchor="ctr">
                    <a:solidFill>
                      <a:schemeClr val="tx1">
                        <a:lumMod val="65000"/>
                        <a:lumOff val="35000"/>
                      </a:schemeClr>
                    </a:solidFill>
                  </a:tcPr>
                </a:tc>
                <a:tc>
                  <a:txBody>
                    <a:bodyPr/>
                    <a:lstStyle/>
                    <a:p>
                      <a:r>
                        <a:rPr lang="en-US" sz="1050">
                          <a:solidFill>
                            <a:schemeClr val="bg1"/>
                          </a:solidFill>
                        </a:rPr>
                        <a:t>8</a:t>
                      </a:r>
                    </a:p>
                  </a:txBody>
                  <a:tcPr anchor="ctr">
                    <a:solidFill>
                      <a:schemeClr val="tx1">
                        <a:lumMod val="65000"/>
                        <a:lumOff val="35000"/>
                      </a:schemeClr>
                    </a:solidFill>
                  </a:tcPr>
                </a:tc>
                <a:extLst>
                  <a:ext uri="{0D108BD9-81ED-4DB2-BD59-A6C34878D82A}">
                    <a16:rowId xmlns:a16="http://schemas.microsoft.com/office/drawing/2014/main" val="2926175079"/>
                  </a:ext>
                </a:extLst>
              </a:tr>
              <a:tr h="422671">
                <a:tc>
                  <a:txBody>
                    <a:bodyPr/>
                    <a:lstStyle/>
                    <a:p>
                      <a:r>
                        <a:rPr lang="en-US" sz="1050">
                          <a:solidFill>
                            <a:schemeClr val="bg1"/>
                          </a:solidFill>
                        </a:rPr>
                        <a:t>Max.  Size</a:t>
                      </a:r>
                    </a:p>
                  </a:txBody>
                  <a:tcPr anchor="ctr">
                    <a:solidFill>
                      <a:schemeClr val="tx1">
                        <a:lumMod val="75000"/>
                        <a:lumOff val="25000"/>
                      </a:schemeClr>
                    </a:solidFill>
                  </a:tcPr>
                </a:tc>
                <a:tc>
                  <a:txBody>
                    <a:bodyPr/>
                    <a:lstStyle/>
                    <a:p>
                      <a:r>
                        <a:rPr lang="en-US" sz="1050">
                          <a:solidFill>
                            <a:schemeClr val="bg1"/>
                          </a:solidFill>
                        </a:rPr>
                        <a:t>48GB</a:t>
                      </a:r>
                    </a:p>
                  </a:txBody>
                  <a:tcPr anchor="ctr">
                    <a:solidFill>
                      <a:schemeClr val="tx1">
                        <a:lumMod val="75000"/>
                        <a:lumOff val="25000"/>
                      </a:schemeClr>
                    </a:solidFill>
                  </a:tcPr>
                </a:tc>
                <a:tc>
                  <a:txBody>
                    <a:bodyPr/>
                    <a:lstStyle/>
                    <a:p>
                      <a:r>
                        <a:rPr lang="en-US" sz="1050">
                          <a:solidFill>
                            <a:schemeClr val="bg1"/>
                          </a:solidFill>
                        </a:rPr>
                        <a:t>512GB</a:t>
                      </a:r>
                    </a:p>
                  </a:txBody>
                  <a:tcPr anchor="ctr">
                    <a:solidFill>
                      <a:schemeClr val="tx1">
                        <a:lumMod val="75000"/>
                        <a:lumOff val="25000"/>
                      </a:schemeClr>
                    </a:solidFill>
                  </a:tcPr>
                </a:tc>
                <a:extLst>
                  <a:ext uri="{0D108BD9-81ED-4DB2-BD59-A6C34878D82A}">
                    <a16:rowId xmlns:a16="http://schemas.microsoft.com/office/drawing/2014/main" val="324861100"/>
                  </a:ext>
                </a:extLst>
              </a:tr>
            </a:tbl>
          </a:graphicData>
        </a:graphic>
      </p:graphicFrame>
      <p:sp>
        <p:nvSpPr>
          <p:cNvPr id="38" name="Rectangle 13">
            <a:extLst>
              <a:ext uri="{FF2B5EF4-FFF2-40B4-BE49-F238E27FC236}">
                <a16:creationId xmlns:a16="http://schemas.microsoft.com/office/drawing/2014/main" id="{64201287-C2A6-4ACE-A88E-6A6A44CB187B}"/>
              </a:ext>
            </a:extLst>
          </p:cNvPr>
          <p:cNvSpPr/>
          <p:nvPr/>
        </p:nvSpPr>
        <p:spPr>
          <a:xfrm>
            <a:off x="1023304" y="2571750"/>
            <a:ext cx="409349" cy="1390650"/>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矩形: 圓角 73">
            <a:extLst>
              <a:ext uri="{FF2B5EF4-FFF2-40B4-BE49-F238E27FC236}">
                <a16:creationId xmlns:a16="http://schemas.microsoft.com/office/drawing/2014/main" id="{29B6748D-CA79-4DC4-B53F-1CC0BF2FE606}"/>
              </a:ext>
            </a:extLst>
          </p:cNvPr>
          <p:cNvSpPr/>
          <p:nvPr/>
        </p:nvSpPr>
        <p:spPr>
          <a:xfrm>
            <a:off x="2938683" y="3077764"/>
            <a:ext cx="2524887" cy="762851"/>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cxnSp>
        <p:nvCxnSpPr>
          <p:cNvPr id="42" name="接點: 肘形 77">
            <a:extLst>
              <a:ext uri="{FF2B5EF4-FFF2-40B4-BE49-F238E27FC236}">
                <a16:creationId xmlns:a16="http://schemas.microsoft.com/office/drawing/2014/main" id="{FDE435C1-E9DC-440F-B535-9F9DB6075BB2}"/>
              </a:ext>
            </a:extLst>
          </p:cNvPr>
          <p:cNvCxnSpPr>
            <a:cxnSpLocks/>
            <a:stCxn id="38" idx="0"/>
          </p:cNvCxnSpPr>
          <p:nvPr/>
        </p:nvCxnSpPr>
        <p:spPr>
          <a:xfrm rot="16200000" flipH="1">
            <a:off x="2724861" y="1074868"/>
            <a:ext cx="506014" cy="3499778"/>
          </a:xfrm>
          <a:prstGeom prst="bentConnector4">
            <a:avLst>
              <a:gd name="adj1" fmla="val -45177"/>
              <a:gd name="adj2" fmla="val 99932"/>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cxnSp>
        <p:nvCxnSpPr>
          <p:cNvPr id="44" name="接點: 肘形 81">
            <a:extLst>
              <a:ext uri="{FF2B5EF4-FFF2-40B4-BE49-F238E27FC236}">
                <a16:creationId xmlns:a16="http://schemas.microsoft.com/office/drawing/2014/main" id="{8E7E8469-36DC-4B89-B427-9201405F4C18}"/>
              </a:ext>
            </a:extLst>
          </p:cNvPr>
          <p:cNvCxnSpPr>
            <a:cxnSpLocks/>
            <a:stCxn id="22" idx="2"/>
          </p:cNvCxnSpPr>
          <p:nvPr/>
        </p:nvCxnSpPr>
        <p:spPr>
          <a:xfrm rot="5400000" flipH="1" flipV="1">
            <a:off x="3500527" y="2735170"/>
            <a:ext cx="121784" cy="2332676"/>
          </a:xfrm>
          <a:prstGeom prst="bentConnector4">
            <a:avLst>
              <a:gd name="adj1" fmla="val -187709"/>
              <a:gd name="adj2" fmla="val 100041"/>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
        <p:nvSpPr>
          <p:cNvPr id="48" name="矩形 74">
            <a:extLst>
              <a:ext uri="{FF2B5EF4-FFF2-40B4-BE49-F238E27FC236}">
                <a16:creationId xmlns:a16="http://schemas.microsoft.com/office/drawing/2014/main" id="{767156E8-4DBE-4977-9500-172F2BE5D47A}"/>
              </a:ext>
            </a:extLst>
          </p:cNvPr>
          <p:cNvSpPr/>
          <p:nvPr/>
        </p:nvSpPr>
        <p:spPr>
          <a:xfrm>
            <a:off x="3018870" y="3214898"/>
            <a:ext cx="1734770" cy="461665"/>
          </a:xfrm>
          <a:prstGeom prst="rect">
            <a:avLst/>
          </a:prstGeom>
        </p:spPr>
        <p:txBody>
          <a:bodyPr wrap="none">
            <a:spAutoFit/>
          </a:bodyPr>
          <a:lstStyle/>
          <a:p>
            <a:pPr marL="171450" indent="-171450">
              <a:buClr>
                <a:srgbClr val="F70F78"/>
              </a:buClr>
              <a:buFont typeface="Wingdings" panose="05000000000000000000" pitchFamily="2" charset="2"/>
              <a:buChar char="l"/>
            </a:pPr>
            <a:r>
              <a:rPr lang="en-US" altLang="zh-TW" sz="1200">
                <a:solidFill>
                  <a:schemeClr val="bg1"/>
                </a:solidFill>
                <a:latin typeface="微軟正黑體" panose="020B0604030504040204" pitchFamily="34" charset="-120"/>
                <a:ea typeface="微軟正黑體" panose="020B0604030504040204" pitchFamily="34" charset="-120"/>
              </a:rPr>
              <a:t>8 x DDR4 RAM Slot</a:t>
            </a:r>
          </a:p>
          <a:p>
            <a:pPr marL="171450" indent="-171450">
              <a:buClr>
                <a:srgbClr val="F70F78"/>
              </a:buClr>
              <a:buFont typeface="Wingdings" panose="05000000000000000000" pitchFamily="2" charset="2"/>
              <a:buChar char="l"/>
            </a:pPr>
            <a:r>
              <a:rPr lang="en-US" altLang="zh-TW" sz="1200">
                <a:solidFill>
                  <a:schemeClr val="bg1"/>
                </a:solidFill>
                <a:latin typeface="微軟正黑體" panose="020B0604030504040204" pitchFamily="34" charset="-120"/>
                <a:ea typeface="微軟正黑體" panose="020B0604030504040204" pitchFamily="34" charset="-120"/>
              </a:rPr>
              <a:t>Max. 512GB</a:t>
            </a:r>
          </a:p>
        </p:txBody>
      </p:sp>
      <p:sp>
        <p:nvSpPr>
          <p:cNvPr id="52" name="Rectangle 48">
            <a:extLst>
              <a:ext uri="{FF2B5EF4-FFF2-40B4-BE49-F238E27FC236}">
                <a16:creationId xmlns:a16="http://schemas.microsoft.com/office/drawing/2014/main" id="{B118109A-0544-46EA-A837-B3314BDDD025}"/>
              </a:ext>
            </a:extLst>
          </p:cNvPr>
          <p:cNvSpPr/>
          <p:nvPr/>
        </p:nvSpPr>
        <p:spPr>
          <a:xfrm>
            <a:off x="1769648" y="1685379"/>
            <a:ext cx="885228" cy="267437"/>
          </a:xfrm>
          <a:prstGeom prst="rect">
            <a:avLst/>
          </a:prstGeom>
          <a:solidFill>
            <a:srgbClr val="3366FF">
              <a:alpha val="56000"/>
            </a:srgbClr>
          </a:solid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直線接點 70">
            <a:extLst>
              <a:ext uri="{FF2B5EF4-FFF2-40B4-BE49-F238E27FC236}">
                <a16:creationId xmlns:a16="http://schemas.microsoft.com/office/drawing/2014/main" id="{488E5013-B565-4CC6-B38D-FBEF5BF4533B}"/>
              </a:ext>
            </a:extLst>
          </p:cNvPr>
          <p:cNvCxnSpPr/>
          <p:nvPr/>
        </p:nvCxnSpPr>
        <p:spPr>
          <a:xfrm flipH="1">
            <a:off x="2654217" y="1813339"/>
            <a:ext cx="1381671" cy="0"/>
          </a:xfrm>
          <a:prstGeom prst="line">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
        <p:nvSpPr>
          <p:cNvPr id="56" name="矩形: 圓角 71">
            <a:extLst>
              <a:ext uri="{FF2B5EF4-FFF2-40B4-BE49-F238E27FC236}">
                <a16:creationId xmlns:a16="http://schemas.microsoft.com/office/drawing/2014/main" id="{30AC022A-F58E-4266-935E-B19FEAEF417E}"/>
              </a:ext>
            </a:extLst>
          </p:cNvPr>
          <p:cNvSpPr/>
          <p:nvPr/>
        </p:nvSpPr>
        <p:spPr>
          <a:xfrm>
            <a:off x="3258637" y="1416107"/>
            <a:ext cx="2833111" cy="762851"/>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58" name="矩形 72">
            <a:extLst>
              <a:ext uri="{FF2B5EF4-FFF2-40B4-BE49-F238E27FC236}">
                <a16:creationId xmlns:a16="http://schemas.microsoft.com/office/drawing/2014/main" id="{149043D3-F3D2-4802-BD02-40C4831A5D64}"/>
              </a:ext>
            </a:extLst>
          </p:cNvPr>
          <p:cNvSpPr/>
          <p:nvPr/>
        </p:nvSpPr>
        <p:spPr>
          <a:xfrm>
            <a:off x="3232888" y="1601253"/>
            <a:ext cx="2858860" cy="461665"/>
          </a:xfrm>
          <a:prstGeom prst="rect">
            <a:avLst/>
          </a:prstGeom>
        </p:spPr>
        <p:txBody>
          <a:bodyPr wrap="none" anchor="t">
            <a:spAutoFit/>
          </a:bodyPr>
          <a:lstStyle/>
          <a:p>
            <a:pPr algn="ctr"/>
            <a:r>
              <a:rPr lang="en-US" altLang="zh-TW" sz="1200">
                <a:solidFill>
                  <a:schemeClr val="bg1"/>
                </a:solidFill>
                <a:latin typeface="微軟正黑體"/>
                <a:ea typeface="微軟正黑體"/>
              </a:rPr>
              <a:t>64GB M.2 for Battery Backup Storage</a:t>
            </a:r>
          </a:p>
          <a:p>
            <a:pPr algn="ctr"/>
            <a:r>
              <a:rPr lang="en-US" altLang="zh-TW" sz="1200">
                <a:solidFill>
                  <a:schemeClr val="bg1"/>
                </a:solidFill>
                <a:latin typeface="微軟正黑體"/>
                <a:ea typeface="微軟正黑體"/>
              </a:rPr>
              <a:t>(</a:t>
            </a:r>
            <a:r>
              <a:rPr lang="zh-TW" altLang="en-US" sz="1200">
                <a:solidFill>
                  <a:schemeClr val="bg1"/>
                </a:solidFill>
                <a:latin typeface="微軟正黑體"/>
                <a:ea typeface="微軟正黑體"/>
              </a:rPr>
              <a:t>under the fan module</a:t>
            </a:r>
            <a:r>
              <a:rPr lang="en-US" altLang="zh-TW" sz="1200">
                <a:solidFill>
                  <a:schemeClr val="bg1"/>
                </a:solidFill>
                <a:latin typeface="微軟正黑體"/>
                <a:ea typeface="微軟正黑體"/>
              </a:rPr>
              <a:t>)</a:t>
            </a:r>
          </a:p>
        </p:txBody>
      </p:sp>
      <p:sp>
        <p:nvSpPr>
          <p:cNvPr id="22" name="Rectangle 13">
            <a:extLst>
              <a:ext uri="{FF2B5EF4-FFF2-40B4-BE49-F238E27FC236}">
                <a16:creationId xmlns:a16="http://schemas.microsoft.com/office/drawing/2014/main" id="{7B4CD296-0D0C-401E-B5B9-D78FB5182FCB}"/>
              </a:ext>
            </a:extLst>
          </p:cNvPr>
          <p:cNvSpPr/>
          <p:nvPr/>
        </p:nvSpPr>
        <p:spPr>
          <a:xfrm>
            <a:off x="2190406" y="2571750"/>
            <a:ext cx="409349" cy="1390650"/>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8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93BF776C-FEA9-4D55-8B0E-DC298012DA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5459437" y="1817978"/>
            <a:ext cx="3837839" cy="2552163"/>
          </a:xfrm>
          <a:prstGeom prst="rect">
            <a:avLst/>
          </a:prstGeom>
        </p:spPr>
      </p:pic>
      <p:sp>
        <p:nvSpPr>
          <p:cNvPr id="2" name="Title 1">
            <a:extLst>
              <a:ext uri="{FF2B5EF4-FFF2-40B4-BE49-F238E27FC236}">
                <a16:creationId xmlns:a16="http://schemas.microsoft.com/office/drawing/2014/main" id="{96C224C0-325A-4854-81B6-EEDA94C57FD8}"/>
              </a:ext>
            </a:extLst>
          </p:cNvPr>
          <p:cNvSpPr>
            <a:spLocks noGrp="1"/>
          </p:cNvSpPr>
          <p:nvPr>
            <p:ph type="title"/>
          </p:nvPr>
        </p:nvSpPr>
        <p:spPr>
          <a:xfrm>
            <a:off x="275953" y="91440"/>
            <a:ext cx="8002446" cy="822960"/>
          </a:xfrm>
        </p:spPr>
        <p:txBody>
          <a:bodyPr>
            <a:noAutofit/>
          </a:bodyPr>
          <a:lstStyle/>
          <a:p>
            <a:r>
              <a:rPr lang="en-US" altLang="ja-JP" sz="2400">
                <a:latin typeface="微軟正黑體"/>
                <a:ea typeface="微軟正黑體"/>
              </a:rPr>
              <a:t>M</a:t>
            </a:r>
            <a:r>
              <a:rPr lang="ja-JP" sz="2400">
                <a:latin typeface="微軟正黑體"/>
                <a:ea typeface="微軟正黑體"/>
              </a:rPr>
              <a:t>a</a:t>
            </a:r>
            <a:r>
              <a:rPr lang="en-US" altLang="ja-JP" sz="2400" err="1">
                <a:latin typeface="微軟正黑體"/>
                <a:ea typeface="微軟正黑體"/>
              </a:rPr>
              <a:t>ximize</a:t>
            </a:r>
            <a:r>
              <a:rPr lang="en-US" altLang="ja-JP" sz="2400">
                <a:latin typeface="微軟正黑體"/>
                <a:ea typeface="微軟正黑體"/>
              </a:rPr>
              <a:t> Storage Space and Performance</a:t>
            </a:r>
            <a:endParaRPr lang="ja-JP" altLang="en-US" sz="2400"/>
          </a:p>
        </p:txBody>
      </p:sp>
      <p:pic>
        <p:nvPicPr>
          <p:cNvPr id="4" name="圖片 1">
            <a:extLst>
              <a:ext uri="{FF2B5EF4-FFF2-40B4-BE49-F238E27FC236}">
                <a16:creationId xmlns:a16="http://schemas.microsoft.com/office/drawing/2014/main" id="{B567D3C6-7E3E-4443-B06A-8EC78E4884E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4073" y="3284326"/>
            <a:ext cx="2796725" cy="14136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B815B1A-63C8-4413-ABC7-995A37EA1B6F}"/>
              </a:ext>
            </a:extLst>
          </p:cNvPr>
          <p:cNvSpPr/>
          <p:nvPr/>
        </p:nvSpPr>
        <p:spPr>
          <a:xfrm>
            <a:off x="1031744" y="3150071"/>
            <a:ext cx="1389483" cy="464871"/>
          </a:xfrm>
          <a:prstGeom prst="rect">
            <a:avLst/>
          </a:prstGeom>
          <a:noFill/>
        </p:spPr>
        <p:txBody>
          <a:bodyPr wrap="none" anchor="t">
            <a:spAutoFit/>
          </a:bodyPr>
          <a:lstStyle/>
          <a:p>
            <a:pPr algn="ctr">
              <a:lnSpc>
                <a:spcPct val="150000"/>
              </a:lnSpc>
            </a:pPr>
            <a:r>
              <a:rPr lang="en-US" altLang="zh-TW">
                <a:solidFill>
                  <a:schemeClr val="bg1"/>
                </a:solidFill>
                <a:ea typeface="新細明體"/>
              </a:rPr>
              <a:t>ES1640dc V2</a:t>
            </a:r>
            <a:endParaRPr lang="en-US" altLang="zh-TW" sz="1400">
              <a:solidFill>
                <a:schemeClr val="bg1"/>
              </a:solidFill>
              <a:ea typeface="新細明體"/>
              <a:cs typeface="Calibri"/>
            </a:endParaRPr>
          </a:p>
        </p:txBody>
      </p:sp>
      <p:sp>
        <p:nvSpPr>
          <p:cNvPr id="8" name="Rectangle 7">
            <a:extLst>
              <a:ext uri="{FF2B5EF4-FFF2-40B4-BE49-F238E27FC236}">
                <a16:creationId xmlns:a16="http://schemas.microsoft.com/office/drawing/2014/main" id="{55E0E743-98C4-4CC2-A7A4-7C663FDD8522}"/>
              </a:ext>
            </a:extLst>
          </p:cNvPr>
          <p:cNvSpPr/>
          <p:nvPr/>
        </p:nvSpPr>
        <p:spPr>
          <a:xfrm rot="10800000">
            <a:off x="726768" y="4090727"/>
            <a:ext cx="2158678" cy="1801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B287B4-6EA7-47F8-9DB1-612E040425D3}"/>
              </a:ext>
            </a:extLst>
          </p:cNvPr>
          <p:cNvSpPr txBox="1"/>
          <p:nvPr/>
        </p:nvSpPr>
        <p:spPr>
          <a:xfrm>
            <a:off x="441378" y="4381972"/>
            <a:ext cx="2692561"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000">
                <a:solidFill>
                  <a:srgbClr val="FFFFFF"/>
                </a:solidFill>
                <a:latin typeface="Microsoft JhengHei"/>
                <a:ea typeface="Microsoft JhengHei"/>
                <a:cs typeface="Calibri"/>
              </a:rPr>
              <a:t>To u</a:t>
            </a:r>
            <a:r>
              <a:rPr lang="ja-JP" sz="1000">
                <a:solidFill>
                  <a:srgbClr val="FFFFFF"/>
                </a:solidFill>
                <a:latin typeface="Microsoft JhengHei"/>
                <a:ea typeface="Microsoft JhengHei"/>
                <a:cs typeface="Calibri"/>
              </a:rPr>
              <a:t>se flash as cache acceleration, you need to use the front 4 hard disk slots</a:t>
            </a:r>
            <a:endParaRPr lang="en-US" sz="1000">
              <a:solidFill>
                <a:srgbClr val="FFFFFF"/>
              </a:solidFill>
              <a:latin typeface="Microsoft JhengHei"/>
              <a:ea typeface="Microsoft JhengHei"/>
            </a:endParaRPr>
          </a:p>
        </p:txBody>
      </p:sp>
      <p:pic>
        <p:nvPicPr>
          <p:cNvPr id="11" name="Picture 10">
            <a:extLst>
              <a:ext uri="{FF2B5EF4-FFF2-40B4-BE49-F238E27FC236}">
                <a16:creationId xmlns:a16="http://schemas.microsoft.com/office/drawing/2014/main" id="{8099B306-AC28-4885-8554-38FDA1A162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0907" y="1566616"/>
            <a:ext cx="2497952" cy="855841"/>
          </a:xfrm>
          <a:prstGeom prst="rect">
            <a:avLst/>
          </a:prstGeom>
        </p:spPr>
      </p:pic>
      <p:sp>
        <p:nvSpPr>
          <p:cNvPr id="12" name="Rectangle 11">
            <a:extLst>
              <a:ext uri="{FF2B5EF4-FFF2-40B4-BE49-F238E27FC236}">
                <a16:creationId xmlns:a16="http://schemas.microsoft.com/office/drawing/2014/main" id="{37BB59AF-0051-4B45-BAC2-A96DD76ADAF2}"/>
              </a:ext>
            </a:extLst>
          </p:cNvPr>
          <p:cNvSpPr/>
          <p:nvPr/>
        </p:nvSpPr>
        <p:spPr>
          <a:xfrm>
            <a:off x="1130871" y="1175140"/>
            <a:ext cx="1234633" cy="456920"/>
          </a:xfrm>
          <a:prstGeom prst="rect">
            <a:avLst/>
          </a:prstGeom>
          <a:noFill/>
        </p:spPr>
        <p:txBody>
          <a:bodyPr wrap="none" anchor="t">
            <a:spAutoFit/>
          </a:bodyPr>
          <a:lstStyle/>
          <a:p>
            <a:pPr algn="ctr">
              <a:lnSpc>
                <a:spcPct val="150000"/>
              </a:lnSpc>
            </a:pPr>
            <a:r>
              <a:rPr lang="en-US" altLang="zh-TW">
                <a:solidFill>
                  <a:schemeClr val="bg1"/>
                </a:solidFill>
                <a:latin typeface="微軟正黑體" panose="020B0604030504040204" pitchFamily="34" charset="-120"/>
                <a:ea typeface="微軟正黑體" panose="020B0604030504040204" pitchFamily="34" charset="-120"/>
              </a:rPr>
              <a:t>ES1686dc</a:t>
            </a:r>
            <a:endParaRPr lang="en-US" altLang="zh-TW" sz="1400">
              <a:solidFill>
                <a:schemeClr val="bg1"/>
              </a:solidFill>
              <a:latin typeface="微軟正黑體" panose="020B0604030504040204" pitchFamily="34" charset="-120"/>
              <a:ea typeface="微軟正黑體" panose="020B0604030504040204" pitchFamily="34" charset="-120"/>
              <a:cs typeface="Calibri"/>
            </a:endParaRPr>
          </a:p>
        </p:txBody>
      </p:sp>
      <p:sp>
        <p:nvSpPr>
          <p:cNvPr id="13" name="TextBox 12">
            <a:extLst>
              <a:ext uri="{FF2B5EF4-FFF2-40B4-BE49-F238E27FC236}">
                <a16:creationId xmlns:a16="http://schemas.microsoft.com/office/drawing/2014/main" id="{BE9F653B-F2F3-4940-9550-DF8B1E7AB86B}"/>
              </a:ext>
            </a:extLst>
          </p:cNvPr>
          <p:cNvSpPr txBox="1"/>
          <p:nvPr/>
        </p:nvSpPr>
        <p:spPr>
          <a:xfrm>
            <a:off x="441378" y="2392573"/>
            <a:ext cx="2692561" cy="76001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ja-JP" altLang="en-US" sz="1000">
                <a:solidFill>
                  <a:srgbClr val="FFFFFF"/>
                </a:solidFill>
                <a:latin typeface="微軟正黑體"/>
                <a:ea typeface="微軟正黑體"/>
                <a:cs typeface="Calibri"/>
              </a:rPr>
              <a:t>M.2 NVMe SSD installed for cache. </a:t>
            </a:r>
            <a:endParaRPr lang="en-US" altLang="ja-JP">
              <a:cs typeface="Calibri"/>
            </a:endParaRPr>
          </a:p>
          <a:p>
            <a:pPr algn="ctr">
              <a:lnSpc>
                <a:spcPct val="150000"/>
              </a:lnSpc>
            </a:pPr>
            <a:r>
              <a:rPr lang="ja-JP" altLang="en-US" sz="1000">
                <a:solidFill>
                  <a:srgbClr val="FFFFFF"/>
                </a:solidFill>
                <a:latin typeface="微軟正黑體"/>
                <a:ea typeface="微軟正黑體"/>
                <a:cs typeface="Calibri"/>
              </a:rPr>
              <a:t>=&gt; boost the performance </a:t>
            </a:r>
            <a:endParaRPr lang="ja-JP">
              <a:solidFill>
                <a:srgbClr val="000000"/>
              </a:solidFill>
              <a:latin typeface="Calibri"/>
              <a:ea typeface="游ゴシック" panose="020B0400000000000000" pitchFamily="34" charset="-128"/>
              <a:cs typeface="Calibri"/>
            </a:endParaRPr>
          </a:p>
          <a:p>
            <a:pPr algn="ctr">
              <a:lnSpc>
                <a:spcPct val="150000"/>
              </a:lnSpc>
            </a:pPr>
            <a:r>
              <a:rPr lang="ja-JP" altLang="en-US" sz="1000">
                <a:solidFill>
                  <a:srgbClr val="FFFFFF"/>
                </a:solidFill>
                <a:latin typeface="微軟正黑體"/>
                <a:ea typeface="微軟正黑體"/>
                <a:cs typeface="Calibri"/>
              </a:rPr>
              <a:t>=&gt; save the space</a:t>
            </a:r>
            <a:endParaRPr lang="ja-JP">
              <a:ea typeface="游ゴシック"/>
              <a:cs typeface="Calibri"/>
            </a:endParaRPr>
          </a:p>
        </p:txBody>
      </p:sp>
      <p:sp>
        <p:nvSpPr>
          <p:cNvPr id="28" name="Rectangle 25">
            <a:extLst>
              <a:ext uri="{FF2B5EF4-FFF2-40B4-BE49-F238E27FC236}">
                <a16:creationId xmlns:a16="http://schemas.microsoft.com/office/drawing/2014/main" id="{76B00F52-0A8E-478F-9215-72D8B54FFFE1}"/>
              </a:ext>
            </a:extLst>
          </p:cNvPr>
          <p:cNvSpPr/>
          <p:nvPr/>
        </p:nvSpPr>
        <p:spPr>
          <a:xfrm>
            <a:off x="6464834" y="2557981"/>
            <a:ext cx="204043" cy="800032"/>
          </a:xfrm>
          <a:prstGeom prst="rect">
            <a:avLst/>
          </a:prstGeom>
          <a:solidFill>
            <a:srgbClr val="3366FF">
              <a:alpha val="56000"/>
            </a:srgbClr>
          </a:solid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6">
            <a:extLst>
              <a:ext uri="{FF2B5EF4-FFF2-40B4-BE49-F238E27FC236}">
                <a16:creationId xmlns:a16="http://schemas.microsoft.com/office/drawing/2014/main" id="{1CAF938D-50F0-43C0-A1F8-2319C2B2AC98}"/>
              </a:ext>
            </a:extLst>
          </p:cNvPr>
          <p:cNvSpPr/>
          <p:nvPr/>
        </p:nvSpPr>
        <p:spPr>
          <a:xfrm>
            <a:off x="6520820" y="2258457"/>
            <a:ext cx="885228" cy="198132"/>
          </a:xfrm>
          <a:prstGeom prst="rect">
            <a:avLst/>
          </a:prstGeom>
          <a:solidFill>
            <a:srgbClr val="3366FF">
              <a:alpha val="56000"/>
            </a:srgbClr>
          </a:solid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直線接點 20">
            <a:extLst>
              <a:ext uri="{FF2B5EF4-FFF2-40B4-BE49-F238E27FC236}">
                <a16:creationId xmlns:a16="http://schemas.microsoft.com/office/drawing/2014/main" id="{4E4E1EE8-7805-481F-8158-3C8C692187B6}"/>
              </a:ext>
            </a:extLst>
          </p:cNvPr>
          <p:cNvCxnSpPr/>
          <p:nvPr/>
        </p:nvCxnSpPr>
        <p:spPr>
          <a:xfrm flipH="1">
            <a:off x="5139149" y="2367945"/>
            <a:ext cx="1381671" cy="0"/>
          </a:xfrm>
          <a:prstGeom prst="line">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
        <p:nvSpPr>
          <p:cNvPr id="34" name="矩形: 圓角 58">
            <a:extLst>
              <a:ext uri="{FF2B5EF4-FFF2-40B4-BE49-F238E27FC236}">
                <a16:creationId xmlns:a16="http://schemas.microsoft.com/office/drawing/2014/main" id="{CB7B3BAC-3C76-446D-8728-4E377DD0619C}"/>
              </a:ext>
            </a:extLst>
          </p:cNvPr>
          <p:cNvSpPr/>
          <p:nvPr/>
        </p:nvSpPr>
        <p:spPr>
          <a:xfrm>
            <a:off x="3645489" y="1636339"/>
            <a:ext cx="1840680" cy="1229362"/>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36" name="矩形 59">
            <a:extLst>
              <a:ext uri="{FF2B5EF4-FFF2-40B4-BE49-F238E27FC236}">
                <a16:creationId xmlns:a16="http://schemas.microsoft.com/office/drawing/2014/main" id="{5AA83C02-7067-4F3E-B2C3-876680E37C84}"/>
              </a:ext>
            </a:extLst>
          </p:cNvPr>
          <p:cNvSpPr/>
          <p:nvPr/>
        </p:nvSpPr>
        <p:spPr>
          <a:xfrm>
            <a:off x="3687878" y="1696415"/>
            <a:ext cx="1998358" cy="889411"/>
          </a:xfrm>
          <a:prstGeom prst="rect">
            <a:avLst/>
          </a:prstGeom>
        </p:spPr>
        <p:txBody>
          <a:bodyPr wrap="square" anchor="t">
            <a:spAutoFit/>
          </a:bodyPr>
          <a:lstStyle/>
          <a:p>
            <a:pPr>
              <a:lnSpc>
                <a:spcPct val="150000"/>
              </a:lnSpc>
            </a:pPr>
            <a:r>
              <a:rPr lang="nl-NL" altLang="zh-TW" sz="1200" b="1">
                <a:solidFill>
                  <a:schemeClr val="bg1"/>
                </a:solidFill>
                <a:latin typeface="微軟正黑體"/>
                <a:ea typeface="微軟正黑體"/>
                <a:cs typeface="Calibri"/>
              </a:rPr>
              <a:t>2 x </a:t>
            </a:r>
            <a:r>
              <a:rPr lang="nl-NL" altLang="zh-TW" sz="1200" b="1" err="1">
                <a:solidFill>
                  <a:schemeClr val="bg1"/>
                </a:solidFill>
                <a:latin typeface="微軟正黑體"/>
                <a:ea typeface="微軟正黑體"/>
                <a:cs typeface="Calibri"/>
              </a:rPr>
              <a:t>NVMe</a:t>
            </a:r>
            <a:r>
              <a:rPr lang="nl-NL" altLang="zh-TW" sz="1200" b="1">
                <a:solidFill>
                  <a:schemeClr val="bg1"/>
                </a:solidFill>
                <a:latin typeface="微軟正黑體"/>
                <a:ea typeface="微軟正黑體"/>
                <a:cs typeface="Calibri"/>
              </a:rPr>
              <a:t> M.2 </a:t>
            </a:r>
            <a:r>
              <a:rPr lang="nl-NL" altLang="zh-TW" sz="1200" b="1" err="1">
                <a:solidFill>
                  <a:schemeClr val="bg1"/>
                </a:solidFill>
                <a:latin typeface="微軟正黑體"/>
                <a:ea typeface="微軟正黑體"/>
                <a:cs typeface="Calibri"/>
              </a:rPr>
              <a:t>ports</a:t>
            </a:r>
            <a:endParaRPr lang="zh-TW" altLang="nl-NL" sz="1200" b="1" err="1">
              <a:solidFill>
                <a:schemeClr val="bg1"/>
              </a:solidFill>
              <a:latin typeface="微軟正黑體"/>
              <a:ea typeface="微軟正黑體"/>
              <a:cs typeface="Calibri"/>
            </a:endParaRPr>
          </a:p>
          <a:p>
            <a:pPr marL="179070" indent="-179070">
              <a:lnSpc>
                <a:spcPct val="150000"/>
              </a:lnSpc>
              <a:buClr>
                <a:srgbClr val="F70F78"/>
              </a:buClr>
              <a:buFont typeface="Arial"/>
              <a:buChar char="•"/>
            </a:pPr>
            <a:r>
              <a:rPr lang="zh-TW" altLang="nl-NL" sz="1200">
                <a:solidFill>
                  <a:schemeClr val="bg1"/>
                </a:solidFill>
                <a:latin typeface="微軟正黑體"/>
                <a:ea typeface="微軟正黑體"/>
                <a:cs typeface="Calibri"/>
              </a:rPr>
              <a:t>PCIe Gen3 x4</a:t>
            </a:r>
          </a:p>
          <a:p>
            <a:pPr marL="179070" indent="-179070">
              <a:lnSpc>
                <a:spcPct val="150000"/>
              </a:lnSpc>
              <a:buClr>
                <a:srgbClr val="F70F78"/>
              </a:buClr>
              <a:buFont typeface="Arial"/>
              <a:buChar char="•"/>
            </a:pPr>
            <a:r>
              <a:rPr lang="zh-TW" altLang="nl-NL" sz="1200">
                <a:solidFill>
                  <a:schemeClr val="bg1"/>
                </a:solidFill>
                <a:latin typeface="微軟正黑體"/>
                <a:ea typeface="微軟正黑體"/>
                <a:cs typeface="Calibri"/>
              </a:rPr>
              <a:t>SATA 6Gb/s</a:t>
            </a:r>
          </a:p>
        </p:txBody>
      </p:sp>
      <p:cxnSp>
        <p:nvCxnSpPr>
          <p:cNvPr id="38" name="接點: 肘形 22">
            <a:extLst>
              <a:ext uri="{FF2B5EF4-FFF2-40B4-BE49-F238E27FC236}">
                <a16:creationId xmlns:a16="http://schemas.microsoft.com/office/drawing/2014/main" id="{2E2EA440-23B5-4DE5-98A8-A40FB7D044A9}"/>
              </a:ext>
            </a:extLst>
          </p:cNvPr>
          <p:cNvCxnSpPr>
            <a:cxnSpLocks/>
          </p:cNvCxnSpPr>
          <p:nvPr/>
        </p:nvCxnSpPr>
        <p:spPr>
          <a:xfrm>
            <a:off x="5497480" y="2501414"/>
            <a:ext cx="974588" cy="734313"/>
          </a:xfrm>
          <a:prstGeom prst="bentConnector3">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275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sz="2800">
                <a:latin typeface="微軟正黑體"/>
                <a:ea typeface="微軟正黑體"/>
              </a:rPr>
              <a:t>Choose Your ES1686dc</a:t>
            </a:r>
            <a:endParaRPr lang="zh-TW" altLang="en-US" sz="2800"/>
          </a:p>
        </p:txBody>
      </p:sp>
      <p:sp>
        <p:nvSpPr>
          <p:cNvPr id="3" name="文本框 2">
            <a:extLst>
              <a:ext uri="{FF2B5EF4-FFF2-40B4-BE49-F238E27FC236}">
                <a16:creationId xmlns:a16="http://schemas.microsoft.com/office/drawing/2014/main" id="{35B80DA4-AEA7-4E21-8512-4DE89FC32D7E}"/>
              </a:ext>
            </a:extLst>
          </p:cNvPr>
          <p:cNvSpPr txBox="1"/>
          <p:nvPr/>
        </p:nvSpPr>
        <p:spPr>
          <a:xfrm>
            <a:off x="198864" y="1166065"/>
            <a:ext cx="6790909" cy="141577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800" b="1">
                <a:solidFill>
                  <a:schemeClr val="bg1"/>
                </a:solidFill>
                <a:latin typeface="微軟正黑體"/>
                <a:ea typeface="微軟正黑體"/>
              </a:rPr>
              <a:t>ES1686dc-</a:t>
            </a:r>
            <a:r>
              <a:rPr lang="zh-CN" altLang="en-US" sz="2800" b="1">
                <a:solidFill>
                  <a:srgbClr val="FFFF00"/>
                </a:solidFill>
                <a:latin typeface="微軟正黑體"/>
                <a:ea typeface="微軟正黑體"/>
              </a:rPr>
              <a:t>2123IT</a:t>
            </a:r>
            <a:r>
              <a:rPr lang="zh-CN" altLang="en-US" sz="2800" b="1">
                <a:solidFill>
                  <a:schemeClr val="bg1"/>
                </a:solidFill>
                <a:latin typeface="微軟正黑體"/>
                <a:ea typeface="微軟正黑體"/>
              </a:rPr>
              <a:t>-</a:t>
            </a:r>
            <a:r>
              <a:rPr lang="zh-CN" altLang="en-US" sz="2800" b="1">
                <a:solidFill>
                  <a:srgbClr val="FF0000"/>
                </a:solidFill>
                <a:latin typeface="微軟正黑體"/>
                <a:ea typeface="微軟正黑體"/>
              </a:rPr>
              <a:t>64G</a:t>
            </a:r>
          </a:p>
          <a:p>
            <a:pPr marL="179070" indent="-179070">
              <a:lnSpc>
                <a:spcPts val="2400"/>
              </a:lnSpc>
              <a:buClr>
                <a:srgbClr val="F70F78"/>
              </a:buClr>
              <a:buFont typeface="Arial" panose="020B0604020202020204" pitchFamily="34" charset="0"/>
              <a:buChar char="•"/>
            </a:pPr>
            <a:r>
              <a:rPr lang="zh-CN" altLang="en-US" sz="2000">
                <a:solidFill>
                  <a:schemeClr val="bg1"/>
                </a:solidFill>
                <a:latin typeface="微軟正黑體"/>
                <a:ea typeface="微軟正黑體"/>
                <a:cs typeface="Calibri"/>
              </a:rPr>
              <a:t>Intel </a:t>
            </a:r>
            <a:r>
              <a:rPr lang="zh-CN" altLang="en-US" sz="2000">
                <a:solidFill>
                  <a:srgbClr val="FFFF00"/>
                </a:solidFill>
                <a:latin typeface="微軟正黑體"/>
                <a:ea typeface="微軟正黑體"/>
                <a:cs typeface="Calibri"/>
              </a:rPr>
              <a:t>D-2123IT</a:t>
            </a:r>
            <a:r>
              <a:rPr lang="zh-CN" altLang="en-US" sz="2000">
                <a:solidFill>
                  <a:schemeClr val="bg1"/>
                </a:solidFill>
                <a:latin typeface="微軟正黑體"/>
                <a:ea typeface="微軟正黑體"/>
                <a:cs typeface="Calibri"/>
              </a:rPr>
              <a:t> 4-core/8 thread, 2.2 GHz (Max. 3.0GHz)</a:t>
            </a:r>
          </a:p>
          <a:p>
            <a:pPr marL="179070" indent="-179070">
              <a:lnSpc>
                <a:spcPts val="2400"/>
              </a:lnSpc>
              <a:buClr>
                <a:srgbClr val="F70F78"/>
              </a:buClr>
              <a:buFont typeface="Arial" panose="020B0604020202020204" pitchFamily="34" charset="0"/>
              <a:buChar char="•"/>
            </a:pPr>
            <a:r>
              <a:rPr lang="zh-CN" altLang="en-US" sz="2000">
                <a:solidFill>
                  <a:srgbClr val="FF0000"/>
                </a:solidFill>
                <a:latin typeface="微軟正黑體"/>
                <a:ea typeface="微軟正黑體"/>
                <a:cs typeface="Calibri"/>
              </a:rPr>
              <a:t>64GB</a:t>
            </a:r>
            <a:r>
              <a:rPr lang="zh-CN" altLang="en-US" sz="2000">
                <a:solidFill>
                  <a:schemeClr val="bg1"/>
                </a:solidFill>
                <a:latin typeface="微軟正黑體"/>
                <a:ea typeface="微軟正黑體"/>
                <a:cs typeface="Calibri"/>
              </a:rPr>
              <a:t> DDR4 RAM(32GB per controller)</a:t>
            </a:r>
          </a:p>
          <a:p>
            <a:pPr marL="285750" indent="-285750">
              <a:buFont typeface="Arial"/>
              <a:buChar char="•"/>
            </a:pPr>
            <a:endParaRPr lang="zh-CN" altLang="en-US">
              <a:solidFill>
                <a:schemeClr val="bg1"/>
              </a:solidFill>
              <a:latin typeface="微軟正黑體" panose="020B0604030504040204" pitchFamily="34" charset="-120"/>
              <a:ea typeface="微軟正黑體" panose="020B0604030504040204" pitchFamily="34" charset="-120"/>
              <a:cs typeface="Calibri"/>
            </a:endParaRPr>
          </a:p>
        </p:txBody>
      </p:sp>
      <p:sp>
        <p:nvSpPr>
          <p:cNvPr id="4" name="文本框 3">
            <a:extLst>
              <a:ext uri="{FF2B5EF4-FFF2-40B4-BE49-F238E27FC236}">
                <a16:creationId xmlns:a16="http://schemas.microsoft.com/office/drawing/2014/main" id="{752A8056-CE7B-4584-80A1-3E7FDDA915E2}"/>
              </a:ext>
            </a:extLst>
          </p:cNvPr>
          <p:cNvSpPr txBox="1"/>
          <p:nvPr/>
        </p:nvSpPr>
        <p:spPr>
          <a:xfrm>
            <a:off x="3826413" y="2637382"/>
            <a:ext cx="5256388" cy="24622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2800" b="1" dirty="0">
                <a:solidFill>
                  <a:schemeClr val="bg1"/>
                </a:solidFill>
                <a:latin typeface="微軟正黑體"/>
                <a:ea typeface="微軟正黑體"/>
              </a:rPr>
              <a:t>ES1686dc-</a:t>
            </a:r>
            <a:r>
              <a:rPr lang="zh-CN" sz="2800" b="1" dirty="0">
                <a:solidFill>
                  <a:srgbClr val="FFFF00"/>
                </a:solidFill>
                <a:latin typeface="微軟正黑體"/>
                <a:ea typeface="微軟正黑體"/>
              </a:rPr>
              <a:t>214</a:t>
            </a:r>
            <a:r>
              <a:rPr lang="en-US" altLang="zh-CN" sz="2800" b="1" dirty="0">
                <a:solidFill>
                  <a:srgbClr val="FFFF00"/>
                </a:solidFill>
                <a:latin typeface="微軟正黑體"/>
                <a:ea typeface="微軟正黑體"/>
              </a:rPr>
              <a:t>2I</a:t>
            </a:r>
            <a:r>
              <a:rPr lang="zh-CN" sz="2800" b="1" dirty="0">
                <a:solidFill>
                  <a:srgbClr val="FFFF00"/>
                </a:solidFill>
                <a:latin typeface="微軟正黑體"/>
                <a:ea typeface="微軟正黑體"/>
              </a:rPr>
              <a:t>T</a:t>
            </a:r>
            <a:r>
              <a:rPr lang="zh-CN" sz="2800" b="1" dirty="0">
                <a:solidFill>
                  <a:schemeClr val="bg1"/>
                </a:solidFill>
                <a:latin typeface="微軟正黑體"/>
                <a:ea typeface="微軟正黑體"/>
              </a:rPr>
              <a:t>-</a:t>
            </a:r>
            <a:r>
              <a:rPr lang="en-US" altLang="zh-CN" sz="2800" b="1" dirty="0">
                <a:solidFill>
                  <a:srgbClr val="FF0000"/>
                </a:solidFill>
                <a:latin typeface="微軟正黑體"/>
                <a:ea typeface="微軟正黑體"/>
              </a:rPr>
              <a:t>96</a:t>
            </a:r>
            <a:r>
              <a:rPr lang="zh-CN" sz="2800" b="1" dirty="0">
                <a:solidFill>
                  <a:srgbClr val="FF0000"/>
                </a:solidFill>
                <a:latin typeface="微軟正黑體"/>
                <a:ea typeface="微軟正黑體"/>
              </a:rPr>
              <a:t>G</a:t>
            </a:r>
            <a:endParaRPr lang="zh-CN" dirty="0"/>
          </a:p>
          <a:p>
            <a:r>
              <a:rPr lang="zh-CN" altLang="en-US" sz="2800" b="1" dirty="0">
                <a:solidFill>
                  <a:schemeClr val="bg1"/>
                </a:solidFill>
                <a:latin typeface="微軟正黑體"/>
                <a:ea typeface="微軟正黑體"/>
              </a:rPr>
              <a:t>ES1686dc-</a:t>
            </a:r>
            <a:r>
              <a:rPr lang="zh-CN" altLang="en-US" sz="2800" b="1" dirty="0">
                <a:solidFill>
                  <a:srgbClr val="FFFF00"/>
                </a:solidFill>
                <a:latin typeface="微軟正黑體"/>
                <a:ea typeface="微軟正黑體"/>
              </a:rPr>
              <a:t>214</a:t>
            </a:r>
            <a:r>
              <a:rPr lang="en-US" altLang="zh-CN" sz="2800" b="1" dirty="0">
                <a:solidFill>
                  <a:srgbClr val="FFFF00"/>
                </a:solidFill>
                <a:latin typeface="微軟正黑體"/>
                <a:ea typeface="微軟正黑體"/>
              </a:rPr>
              <a:t>2I</a:t>
            </a:r>
            <a:r>
              <a:rPr lang="zh-CN" altLang="en-US" sz="2800" b="1" dirty="0">
                <a:solidFill>
                  <a:srgbClr val="FFFF00"/>
                </a:solidFill>
                <a:latin typeface="微軟正黑體"/>
                <a:ea typeface="微軟正黑體"/>
              </a:rPr>
              <a:t>T</a:t>
            </a:r>
            <a:r>
              <a:rPr lang="zh-CN" altLang="en-US" sz="2800" b="1" dirty="0">
                <a:solidFill>
                  <a:schemeClr val="bg1"/>
                </a:solidFill>
                <a:latin typeface="微軟正黑體"/>
                <a:ea typeface="微軟正黑體"/>
              </a:rPr>
              <a:t>-</a:t>
            </a:r>
            <a:r>
              <a:rPr lang="zh-CN" altLang="en-US" sz="2800" b="1" dirty="0">
                <a:solidFill>
                  <a:srgbClr val="FF0000"/>
                </a:solidFill>
                <a:latin typeface="微軟正黑體"/>
                <a:ea typeface="微軟正黑體"/>
              </a:rPr>
              <a:t>128G</a:t>
            </a:r>
            <a:endParaRPr lang="zh-CN" dirty="0"/>
          </a:p>
          <a:p>
            <a:pPr marL="179070" indent="-179070">
              <a:buClr>
                <a:srgbClr val="F70F78"/>
              </a:buClr>
              <a:buFont typeface="Arial"/>
              <a:buChar char="•"/>
              <a:tabLst>
                <a:tab pos="179388" algn="l"/>
              </a:tabLst>
            </a:pPr>
            <a:r>
              <a:rPr lang="zh-CN" altLang="en-US" sz="2000" dirty="0">
                <a:solidFill>
                  <a:schemeClr val="bg1"/>
                </a:solidFill>
                <a:latin typeface="微軟正黑體"/>
                <a:ea typeface="微軟正黑體"/>
                <a:cs typeface="Calibri"/>
              </a:rPr>
              <a:t>Intel </a:t>
            </a:r>
            <a:r>
              <a:rPr lang="zh-CN" altLang="en-US" sz="2000" dirty="0">
                <a:solidFill>
                  <a:srgbClr val="FFFF00"/>
                </a:solidFill>
                <a:latin typeface="微軟正黑體"/>
                <a:ea typeface="微軟正黑體"/>
                <a:cs typeface="Calibri"/>
              </a:rPr>
              <a:t>D-21</a:t>
            </a:r>
            <a:r>
              <a:rPr lang="en-US" altLang="zh-CN" sz="2000" dirty="0">
                <a:solidFill>
                  <a:srgbClr val="FFFF00"/>
                </a:solidFill>
                <a:latin typeface="微軟正黑體"/>
                <a:ea typeface="微軟正黑體"/>
                <a:cs typeface="Calibri"/>
              </a:rPr>
              <a:t>42I</a:t>
            </a:r>
            <a:r>
              <a:rPr lang="zh-CN" altLang="en-US" sz="2000" dirty="0">
                <a:solidFill>
                  <a:srgbClr val="FFFF00"/>
                </a:solidFill>
                <a:latin typeface="微軟正黑體"/>
                <a:ea typeface="微軟正黑體"/>
                <a:cs typeface="Calibri"/>
              </a:rPr>
              <a:t>T</a:t>
            </a:r>
            <a:r>
              <a:rPr lang="zh-CN" altLang="en-US" sz="2000" dirty="0">
                <a:solidFill>
                  <a:schemeClr val="bg1"/>
                </a:solidFill>
                <a:latin typeface="微軟正黑體"/>
                <a:ea typeface="微軟正黑體"/>
                <a:cs typeface="Calibri"/>
              </a:rPr>
              <a:t> 8-core/16 thread, 1.9 GHz (Max. 3.0GHz)</a:t>
            </a:r>
          </a:p>
          <a:p>
            <a:pPr marL="179070" indent="-179070">
              <a:buClr>
                <a:srgbClr val="F70F78"/>
              </a:buClr>
              <a:buFont typeface="Arial"/>
              <a:buChar char="•"/>
              <a:tabLst>
                <a:tab pos="179388" algn="l"/>
              </a:tabLst>
            </a:pPr>
            <a:r>
              <a:rPr lang="zh-CN" altLang="en-US" sz="2000" dirty="0">
                <a:solidFill>
                  <a:srgbClr val="FF0000"/>
                </a:solidFill>
                <a:latin typeface="微軟正黑體"/>
                <a:ea typeface="微軟正黑體"/>
                <a:cs typeface="Calibri"/>
              </a:rPr>
              <a:t>96GB/128GB</a:t>
            </a:r>
            <a:r>
              <a:rPr lang="zh-CN" altLang="en-US" sz="2000" dirty="0">
                <a:solidFill>
                  <a:schemeClr val="bg1"/>
                </a:solidFill>
                <a:latin typeface="微軟正黑體"/>
                <a:ea typeface="微軟正黑體"/>
                <a:cs typeface="Calibri"/>
              </a:rPr>
              <a:t> DDR4 RAM(48GB/64GB per controller)</a:t>
            </a:r>
          </a:p>
          <a:p>
            <a:pPr marL="285750" indent="-285750">
              <a:buFont typeface="Arial"/>
              <a:buChar char="•"/>
            </a:pPr>
            <a:endParaRPr lang="zh-CN" altLang="en-US" dirty="0">
              <a:solidFill>
                <a:schemeClr val="bg1"/>
              </a:solidFill>
              <a:latin typeface="微軟正黑體" panose="020B0604030504040204" pitchFamily="34" charset="-120"/>
              <a:ea typeface="微軟正黑體" panose="020B0604030504040204" pitchFamily="34" charset="-120"/>
              <a:cs typeface="Calibri"/>
            </a:endParaRPr>
          </a:p>
        </p:txBody>
      </p:sp>
      <p:pic>
        <p:nvPicPr>
          <p:cNvPr id="7" name="Picture 6">
            <a:extLst>
              <a:ext uri="{FF2B5EF4-FFF2-40B4-BE49-F238E27FC236}">
                <a16:creationId xmlns:a16="http://schemas.microsoft.com/office/drawing/2014/main" id="{D5FB05D7-D245-4398-A598-3D10DDDB88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18"/>
          <a:stretch/>
        </p:blipFill>
        <p:spPr>
          <a:xfrm>
            <a:off x="117497" y="3057459"/>
            <a:ext cx="3770276" cy="1920584"/>
          </a:xfrm>
          <a:prstGeom prst="rect">
            <a:avLst/>
          </a:prstGeom>
        </p:spPr>
      </p:pic>
    </p:spTree>
    <p:extLst>
      <p:ext uri="{BB962C8B-B14F-4D97-AF65-F5344CB8AC3E}">
        <p14:creationId xmlns:p14="http://schemas.microsoft.com/office/powerpoint/2010/main" val="2263932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864E7-9EC2-4C65-902A-8031F2CF5289}"/>
              </a:ext>
            </a:extLst>
          </p:cNvPr>
          <p:cNvSpPr>
            <a:spLocks noGrp="1"/>
          </p:cNvSpPr>
          <p:nvPr>
            <p:ph type="title"/>
          </p:nvPr>
        </p:nvSpPr>
        <p:spPr>
          <a:xfrm>
            <a:off x="150114" y="116628"/>
            <a:ext cx="7886700" cy="822960"/>
          </a:xfrm>
        </p:spPr>
        <p:txBody>
          <a:bodyPr>
            <a:normAutofit/>
          </a:bodyPr>
          <a:lstStyle/>
          <a:p>
            <a:r>
              <a:rPr lang="zh-TW" altLang="en-US" sz="2800">
                <a:latin typeface="微軟正黑體"/>
                <a:ea typeface="微軟正黑體"/>
              </a:rPr>
              <a:t>Cost Effective HA Storage</a:t>
            </a:r>
            <a:endParaRPr lang="zh-CN" altLang="en-US" sz="2800"/>
          </a:p>
        </p:txBody>
      </p:sp>
      <p:sp>
        <p:nvSpPr>
          <p:cNvPr id="3" name="文本框 2">
            <a:extLst>
              <a:ext uri="{FF2B5EF4-FFF2-40B4-BE49-F238E27FC236}">
                <a16:creationId xmlns:a16="http://schemas.microsoft.com/office/drawing/2014/main" id="{B2129B75-4374-44C4-B858-6B485D8862A2}"/>
              </a:ext>
            </a:extLst>
          </p:cNvPr>
          <p:cNvSpPr txBox="1"/>
          <p:nvPr/>
        </p:nvSpPr>
        <p:spPr>
          <a:xfrm>
            <a:off x="150114" y="1441262"/>
            <a:ext cx="4420278" cy="1513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CN" altLang="en-US" sz="2400" b="1">
                <a:solidFill>
                  <a:schemeClr val="bg1"/>
                </a:solidFill>
                <a:latin typeface="微軟正黑體"/>
                <a:ea typeface="微軟正黑體"/>
              </a:rPr>
              <a:t>ES1686dc-2123IT-</a:t>
            </a:r>
            <a:r>
              <a:rPr lang="en-US" altLang="zh-CN" sz="2400" b="1">
                <a:solidFill>
                  <a:schemeClr val="bg1"/>
                </a:solidFill>
                <a:latin typeface="微軟正黑體"/>
                <a:ea typeface="微軟正黑體"/>
              </a:rPr>
              <a:t>64</a:t>
            </a:r>
            <a:r>
              <a:rPr lang="zh-CN" altLang="en-US" sz="2400" b="1">
                <a:solidFill>
                  <a:schemeClr val="bg1"/>
                </a:solidFill>
                <a:latin typeface="微軟正黑體"/>
                <a:ea typeface="微軟正黑體"/>
              </a:rPr>
              <a:t>G</a:t>
            </a:r>
            <a:endParaRPr lang="en-US" altLang="zh-CN" sz="2400" b="1">
              <a:solidFill>
                <a:schemeClr val="bg1"/>
              </a:solidFill>
              <a:latin typeface="微軟正黑體"/>
              <a:ea typeface="微軟正黑體"/>
            </a:endParaRPr>
          </a:p>
          <a:p>
            <a:pPr marL="179070" indent="-179070">
              <a:lnSpc>
                <a:spcPct val="150000"/>
              </a:lnSpc>
              <a:buClr>
                <a:srgbClr val="F70F78"/>
              </a:buClr>
              <a:buFont typeface="Arial" panose="020B0604020202020204" pitchFamily="34" charset="0"/>
              <a:buChar char="•"/>
            </a:pPr>
            <a:r>
              <a:rPr lang="zh-CN" altLang="en-US" sz="2000">
                <a:solidFill>
                  <a:schemeClr val="bg1"/>
                </a:solidFill>
                <a:latin typeface="微軟正黑體"/>
                <a:ea typeface="微軟正黑體"/>
                <a:cs typeface="Calibri"/>
              </a:rPr>
              <a:t>Intel D-2123IT 4-core</a:t>
            </a:r>
            <a:r>
              <a:rPr lang="en-US" altLang="zh-CN" sz="2000">
                <a:solidFill>
                  <a:schemeClr val="bg1"/>
                </a:solidFill>
                <a:latin typeface="微軟正黑體"/>
                <a:ea typeface="微軟正黑體"/>
                <a:cs typeface="Calibri"/>
              </a:rPr>
              <a:t>, </a:t>
            </a:r>
            <a:r>
              <a:rPr lang="zh-CN" altLang="en-US" sz="2000">
                <a:solidFill>
                  <a:schemeClr val="bg1"/>
                </a:solidFill>
                <a:latin typeface="微軟正黑體"/>
                <a:ea typeface="微軟正黑體"/>
                <a:cs typeface="Calibri"/>
              </a:rPr>
              <a:t>2.2 GHz</a:t>
            </a:r>
            <a:endParaRPr lang="en-US" altLang="zh-CN" sz="2000">
              <a:solidFill>
                <a:schemeClr val="bg1"/>
              </a:solidFill>
              <a:latin typeface="微軟正黑體"/>
              <a:ea typeface="微軟正黑體"/>
              <a:cs typeface="Calibri"/>
            </a:endParaRPr>
          </a:p>
          <a:p>
            <a:pPr marL="179070" indent="-179070">
              <a:lnSpc>
                <a:spcPct val="150000"/>
              </a:lnSpc>
              <a:buClr>
                <a:srgbClr val="F70F78"/>
              </a:buClr>
              <a:buFont typeface="Arial" panose="020B0604020202020204" pitchFamily="34" charset="0"/>
              <a:buChar char="•"/>
            </a:pPr>
            <a:r>
              <a:rPr lang="en-US" altLang="zh-CN" sz="2000">
                <a:solidFill>
                  <a:schemeClr val="bg1"/>
                </a:solidFill>
                <a:latin typeface="微軟正黑體"/>
                <a:ea typeface="微軟正黑體"/>
                <a:cs typeface="Calibri"/>
              </a:rPr>
              <a:t>64</a:t>
            </a:r>
            <a:r>
              <a:rPr lang="zh-CN" altLang="en-US" sz="2000">
                <a:solidFill>
                  <a:schemeClr val="bg1"/>
                </a:solidFill>
                <a:latin typeface="微軟正黑體"/>
                <a:ea typeface="微軟正黑體"/>
                <a:cs typeface="Calibri"/>
              </a:rPr>
              <a:t>GB DDR4 RAM</a:t>
            </a:r>
            <a:endParaRPr lang="zh-CN" altLang="en-US">
              <a:solidFill>
                <a:schemeClr val="bg1"/>
              </a:solidFill>
              <a:latin typeface="微軟正黑體"/>
              <a:ea typeface="微軟正黑體"/>
              <a:cs typeface="Calibri"/>
            </a:endParaRPr>
          </a:p>
        </p:txBody>
      </p:sp>
      <p:pic>
        <p:nvPicPr>
          <p:cNvPr id="4" name="Picture 6">
            <a:extLst>
              <a:ext uri="{FF2B5EF4-FFF2-40B4-BE49-F238E27FC236}">
                <a16:creationId xmlns:a16="http://schemas.microsoft.com/office/drawing/2014/main" id="{FD692A06-266C-4B02-B9FA-FA1D2EF03C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18"/>
          <a:stretch/>
        </p:blipFill>
        <p:spPr>
          <a:xfrm>
            <a:off x="117497" y="3057459"/>
            <a:ext cx="3770276" cy="1920584"/>
          </a:xfrm>
          <a:prstGeom prst="rect">
            <a:avLst/>
          </a:prstGeom>
        </p:spPr>
      </p:pic>
      <p:sp>
        <p:nvSpPr>
          <p:cNvPr id="18" name="TextBox 17">
            <a:extLst>
              <a:ext uri="{FF2B5EF4-FFF2-40B4-BE49-F238E27FC236}">
                <a16:creationId xmlns:a16="http://schemas.microsoft.com/office/drawing/2014/main" id="{AD3E15BE-C0C5-41BD-8B2D-B6CAE0FC6AA6}"/>
              </a:ext>
            </a:extLst>
          </p:cNvPr>
          <p:cNvSpPr txBox="1"/>
          <p:nvPr/>
        </p:nvSpPr>
        <p:spPr>
          <a:xfrm>
            <a:off x="4329266" y="3017719"/>
            <a:ext cx="1352160" cy="307777"/>
          </a:xfrm>
          <a:prstGeom prst="rect">
            <a:avLst/>
          </a:prstGeom>
          <a:gradFill>
            <a:gsLst>
              <a:gs pos="100000">
                <a:srgbClr val="F20000"/>
              </a:gs>
              <a:gs pos="0">
                <a:schemeClr val="accent1"/>
              </a:gs>
            </a:gsLst>
            <a:lin ang="0" scaled="0"/>
          </a:gradFill>
        </p:spPr>
        <p:txBody>
          <a:bodyPr wrap="square" rtlCol="0">
            <a:spAutoFit/>
          </a:bodyPr>
          <a:lstStyle/>
          <a:p>
            <a:pPr algn="ctr"/>
            <a:r>
              <a:rPr lang="en-US" sz="1400">
                <a:solidFill>
                  <a:schemeClr val="bg1"/>
                </a:solidFill>
              </a:rPr>
              <a:t>Surveillance</a:t>
            </a:r>
          </a:p>
        </p:txBody>
      </p:sp>
      <p:pic>
        <p:nvPicPr>
          <p:cNvPr id="20" name="Picture 10" descr="Image result for surveillance">
            <a:extLst>
              <a:ext uri="{FF2B5EF4-FFF2-40B4-BE49-F238E27FC236}">
                <a16:creationId xmlns:a16="http://schemas.microsoft.com/office/drawing/2014/main" id="{B4BCC3B5-C028-41E9-A8BD-5694C0FA6D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0077" y="2232173"/>
            <a:ext cx="1359395" cy="78554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77B3B71-EABF-46D8-B141-53DC9053C1CD}"/>
              </a:ext>
            </a:extLst>
          </p:cNvPr>
          <p:cNvSpPr txBox="1"/>
          <p:nvPr/>
        </p:nvSpPr>
        <p:spPr>
          <a:xfrm>
            <a:off x="5885377" y="3025294"/>
            <a:ext cx="1359394" cy="307777"/>
          </a:xfrm>
          <a:prstGeom prst="rect">
            <a:avLst/>
          </a:prstGeom>
          <a:gradFill>
            <a:gsLst>
              <a:gs pos="100000">
                <a:srgbClr val="F20000"/>
              </a:gs>
              <a:gs pos="0">
                <a:schemeClr val="accent1"/>
              </a:gs>
            </a:gsLst>
            <a:lin ang="0" scaled="0"/>
          </a:gradFill>
        </p:spPr>
        <p:txBody>
          <a:bodyPr wrap="square" rtlCol="0">
            <a:spAutoFit/>
          </a:bodyPr>
          <a:lstStyle/>
          <a:p>
            <a:pPr algn="ctr"/>
            <a:r>
              <a:rPr lang="en-US" sz="1400">
                <a:solidFill>
                  <a:schemeClr val="bg1"/>
                </a:solidFill>
              </a:rPr>
              <a:t>Backup</a:t>
            </a:r>
          </a:p>
        </p:txBody>
      </p:sp>
      <p:pic>
        <p:nvPicPr>
          <p:cNvPr id="24" name="Picture 12" descr="Image result for backup">
            <a:extLst>
              <a:ext uri="{FF2B5EF4-FFF2-40B4-BE49-F238E27FC236}">
                <a16:creationId xmlns:a16="http://schemas.microsoft.com/office/drawing/2014/main" id="{47CECDDF-42D2-40AA-8A14-B72D3513160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86188" y="2243062"/>
            <a:ext cx="1352160" cy="78554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E33F134-FCFA-42C7-8A00-D79906F1DC0E}"/>
              </a:ext>
            </a:extLst>
          </p:cNvPr>
          <p:cNvSpPr txBox="1"/>
          <p:nvPr/>
        </p:nvSpPr>
        <p:spPr>
          <a:xfrm>
            <a:off x="7457542" y="3019425"/>
            <a:ext cx="1315886" cy="307777"/>
          </a:xfrm>
          <a:prstGeom prst="rect">
            <a:avLst/>
          </a:prstGeom>
          <a:gradFill>
            <a:gsLst>
              <a:gs pos="100000">
                <a:srgbClr val="F20000"/>
              </a:gs>
              <a:gs pos="0">
                <a:schemeClr val="accent1"/>
              </a:gs>
            </a:gsLst>
            <a:lin ang="0" scaled="0"/>
          </a:gradFill>
        </p:spPr>
        <p:txBody>
          <a:bodyPr wrap="square" rtlCol="0">
            <a:spAutoFit/>
          </a:bodyPr>
          <a:lstStyle/>
          <a:p>
            <a:pPr algn="ctr"/>
            <a:r>
              <a:rPr lang="en-US" sz="1400">
                <a:solidFill>
                  <a:schemeClr val="bg1"/>
                </a:solidFill>
              </a:rPr>
              <a:t>Working group</a:t>
            </a:r>
          </a:p>
        </p:txBody>
      </p:sp>
      <p:pic>
        <p:nvPicPr>
          <p:cNvPr id="28" name="Picture 16" descr="Image result for office work group">
            <a:extLst>
              <a:ext uri="{FF2B5EF4-FFF2-40B4-BE49-F238E27FC236}">
                <a16:creationId xmlns:a16="http://schemas.microsoft.com/office/drawing/2014/main" id="{60430034-0D7C-43F4-B547-62B5FC122D7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57543" y="2235062"/>
            <a:ext cx="1315675" cy="78005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46C8A93-AFFE-4B36-B4CA-50B8AE4C2F0E}"/>
              </a:ext>
            </a:extLst>
          </p:cNvPr>
          <p:cNvSpPr txBox="1"/>
          <p:nvPr/>
        </p:nvSpPr>
        <p:spPr>
          <a:xfrm>
            <a:off x="4200931" y="1327072"/>
            <a:ext cx="4370889" cy="86177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rgbClr val="FFFFFF"/>
                </a:solidFill>
                <a:ea typeface="微軟正黑體"/>
              </a:rPr>
              <a:t>Application Scenario for simple HA requirements </a:t>
            </a:r>
            <a:endParaRPr lang="zh-CN" altLang="en-US" sz="1400">
              <a:solidFill>
                <a:srgbClr val="000000"/>
              </a:solidFill>
              <a:ea typeface="等线" panose="02010600030101010101" pitchFamily="2" charset="-122"/>
            </a:endParaRPr>
          </a:p>
          <a:p>
            <a:pPr algn="ctr"/>
            <a:r>
              <a:rPr lang="zh-TW" altLang="en-US" sz="1400">
                <a:solidFill>
                  <a:srgbClr val="FFFFFF"/>
                </a:solidFill>
                <a:ea typeface="微軟正黑體"/>
              </a:rPr>
              <a:t>(compression or deduplication is not a MUST)</a:t>
            </a:r>
            <a:endParaRPr lang="zh-CN" altLang="en-US" sz="1400">
              <a:ea typeface="等线"/>
              <a:cs typeface="Calibri"/>
            </a:endParaRPr>
          </a:p>
        </p:txBody>
      </p:sp>
      <p:pic>
        <p:nvPicPr>
          <p:cNvPr id="17" name="圖形 16">
            <a:extLst>
              <a:ext uri="{FF2B5EF4-FFF2-40B4-BE49-F238E27FC236}">
                <a16:creationId xmlns:a16="http://schemas.microsoft.com/office/drawing/2014/main" id="{3BDC421F-00F5-4904-88C4-8E095458C2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61085" y="3522366"/>
            <a:ext cx="869438" cy="1255855"/>
          </a:xfrm>
          <a:prstGeom prst="rect">
            <a:avLst/>
          </a:prstGeom>
        </p:spPr>
      </p:pic>
      <p:pic>
        <p:nvPicPr>
          <p:cNvPr id="19" name="圖形 18">
            <a:extLst>
              <a:ext uri="{FF2B5EF4-FFF2-40B4-BE49-F238E27FC236}">
                <a16:creationId xmlns:a16="http://schemas.microsoft.com/office/drawing/2014/main" id="{247DE68A-0BF9-462A-BA81-69567F8901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16938" y="3522365"/>
            <a:ext cx="869438" cy="1255855"/>
          </a:xfrm>
          <a:prstGeom prst="rect">
            <a:avLst/>
          </a:prstGeom>
        </p:spPr>
      </p:pic>
      <p:pic>
        <p:nvPicPr>
          <p:cNvPr id="21" name="圖形 20">
            <a:extLst>
              <a:ext uri="{FF2B5EF4-FFF2-40B4-BE49-F238E27FC236}">
                <a16:creationId xmlns:a16="http://schemas.microsoft.com/office/drawing/2014/main" id="{41CDDEF6-CE1E-4AC3-AAB3-B7496E2D3C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2791" y="3522365"/>
            <a:ext cx="869438" cy="1255855"/>
          </a:xfrm>
          <a:prstGeom prst="rect">
            <a:avLst/>
          </a:prstGeom>
        </p:spPr>
      </p:pic>
      <p:pic>
        <p:nvPicPr>
          <p:cNvPr id="23" name="圖形 22">
            <a:extLst>
              <a:ext uri="{FF2B5EF4-FFF2-40B4-BE49-F238E27FC236}">
                <a16:creationId xmlns:a16="http://schemas.microsoft.com/office/drawing/2014/main" id="{D52AE17D-D5E9-426A-AFF9-4ACD155973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28643" y="3524151"/>
            <a:ext cx="869438" cy="1255855"/>
          </a:xfrm>
          <a:prstGeom prst="rect">
            <a:avLst/>
          </a:prstGeom>
        </p:spPr>
      </p:pic>
    </p:spTree>
    <p:extLst>
      <p:ext uri="{BB962C8B-B14F-4D97-AF65-F5344CB8AC3E}">
        <p14:creationId xmlns:p14="http://schemas.microsoft.com/office/powerpoint/2010/main" val="2646647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5EE4-FC43-4410-9FD8-FD7CF6C9832B}"/>
              </a:ext>
            </a:extLst>
          </p:cNvPr>
          <p:cNvSpPr>
            <a:spLocks noGrp="1"/>
          </p:cNvSpPr>
          <p:nvPr>
            <p:ph type="title"/>
          </p:nvPr>
        </p:nvSpPr>
        <p:spPr>
          <a:xfrm>
            <a:off x="275953" y="91440"/>
            <a:ext cx="6440038" cy="822960"/>
          </a:xfrm>
        </p:spPr>
        <p:txBody>
          <a:bodyPr>
            <a:noAutofit/>
          </a:bodyPr>
          <a:lstStyle/>
          <a:p>
            <a:r>
              <a:rPr lang="zh-TW" altLang="en-US" sz="2800">
                <a:latin typeface="微軟正黑體"/>
                <a:ea typeface="微軟正黑體"/>
              </a:rPr>
              <a:t>But if You Want to </a:t>
            </a:r>
            <a:br>
              <a:rPr lang="zh-TW" altLang="en-US" sz="2800">
                <a:latin typeface="微軟正黑體"/>
                <a:ea typeface="微軟正黑體"/>
              </a:rPr>
            </a:br>
            <a:r>
              <a:rPr lang="zh-TW" altLang="en-US" sz="2800">
                <a:latin typeface="微軟正黑體"/>
                <a:ea typeface="微軟正黑體"/>
              </a:rPr>
              <a:t>Be Safe, Efficient and Faster</a:t>
            </a:r>
          </a:p>
        </p:txBody>
      </p:sp>
      <p:sp>
        <p:nvSpPr>
          <p:cNvPr id="3" name="文本框 3">
            <a:extLst>
              <a:ext uri="{FF2B5EF4-FFF2-40B4-BE49-F238E27FC236}">
                <a16:creationId xmlns:a16="http://schemas.microsoft.com/office/drawing/2014/main" id="{47E08377-2818-4971-9634-FF6428267C6F}"/>
              </a:ext>
            </a:extLst>
          </p:cNvPr>
          <p:cNvSpPr txBox="1"/>
          <p:nvPr/>
        </p:nvSpPr>
        <p:spPr>
          <a:xfrm>
            <a:off x="275953" y="1394913"/>
            <a:ext cx="5256388" cy="1513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CN" altLang="en-US" sz="2400" b="1" dirty="0">
                <a:solidFill>
                  <a:schemeClr val="bg1"/>
                </a:solidFill>
                <a:latin typeface="微軟正黑體"/>
                <a:ea typeface="微軟正黑體"/>
              </a:rPr>
              <a:t>ES1686dc-214</a:t>
            </a:r>
            <a:r>
              <a:rPr lang="en-US" altLang="zh-CN" sz="2400" b="1" dirty="0">
                <a:solidFill>
                  <a:schemeClr val="bg1"/>
                </a:solidFill>
                <a:latin typeface="微軟正黑體"/>
                <a:ea typeface="微軟正黑體"/>
              </a:rPr>
              <a:t>2I</a:t>
            </a:r>
            <a:r>
              <a:rPr lang="zh-CN" altLang="en-US" sz="2400" b="1" dirty="0">
                <a:solidFill>
                  <a:schemeClr val="bg1"/>
                </a:solidFill>
                <a:latin typeface="微軟正黑體"/>
                <a:ea typeface="微軟正黑體"/>
              </a:rPr>
              <a:t>T-128G</a:t>
            </a:r>
            <a:endParaRPr lang="en-US" altLang="zh-CN" sz="2400" b="1" dirty="0">
              <a:solidFill>
                <a:schemeClr val="bg1"/>
              </a:solidFill>
              <a:latin typeface="微軟正黑體"/>
              <a:ea typeface="微軟正黑體"/>
            </a:endParaRPr>
          </a:p>
          <a:p>
            <a:pPr marL="179070" indent="-179070">
              <a:lnSpc>
                <a:spcPct val="150000"/>
              </a:lnSpc>
              <a:buClr>
                <a:srgbClr val="F70F78"/>
              </a:buClr>
              <a:buFont typeface="Arial" panose="020B0604020202020204" pitchFamily="34" charset="0"/>
              <a:buChar char="•"/>
            </a:pPr>
            <a:r>
              <a:rPr lang="zh-CN" altLang="en-US" sz="2000" dirty="0">
                <a:solidFill>
                  <a:schemeClr val="bg1"/>
                </a:solidFill>
                <a:latin typeface="微軟正黑體"/>
                <a:ea typeface="微軟正黑體"/>
                <a:cs typeface="Calibri"/>
              </a:rPr>
              <a:t>Intel D-21</a:t>
            </a:r>
            <a:r>
              <a:rPr lang="en-US" altLang="zh-CN" sz="2000" dirty="0">
                <a:solidFill>
                  <a:schemeClr val="bg1"/>
                </a:solidFill>
                <a:latin typeface="微軟正黑體"/>
                <a:ea typeface="微軟正黑體"/>
                <a:cs typeface="Calibri"/>
              </a:rPr>
              <a:t>42I</a:t>
            </a:r>
            <a:r>
              <a:rPr lang="zh-CN" altLang="en-US" sz="2000" dirty="0">
                <a:solidFill>
                  <a:schemeClr val="bg1"/>
                </a:solidFill>
                <a:latin typeface="微軟正黑體"/>
                <a:ea typeface="微軟正黑體"/>
                <a:cs typeface="Calibri"/>
              </a:rPr>
              <a:t>T 8-core, 1.9 GHz</a:t>
            </a:r>
            <a:endParaRPr lang="en-US" altLang="zh-CN" sz="2000" dirty="0">
              <a:solidFill>
                <a:schemeClr val="bg1"/>
              </a:solidFill>
              <a:latin typeface="微軟正黑體"/>
              <a:ea typeface="微軟正黑體"/>
              <a:cs typeface="Calibri"/>
            </a:endParaRPr>
          </a:p>
          <a:p>
            <a:pPr marL="179070" indent="-179070">
              <a:lnSpc>
                <a:spcPct val="150000"/>
              </a:lnSpc>
              <a:buClr>
                <a:srgbClr val="F70F78"/>
              </a:buClr>
              <a:buFont typeface="Arial" panose="020B0604020202020204" pitchFamily="34" charset="0"/>
              <a:buChar char="•"/>
            </a:pPr>
            <a:r>
              <a:rPr lang="zh-CN" altLang="en-US" sz="2000" dirty="0">
                <a:solidFill>
                  <a:schemeClr val="bg1"/>
                </a:solidFill>
                <a:latin typeface="微軟正黑體"/>
                <a:ea typeface="微軟正黑體"/>
                <a:cs typeface="Calibri"/>
              </a:rPr>
              <a:t>128GB DDR4 Memory</a:t>
            </a:r>
            <a:endParaRPr lang="zh-CN" altLang="en-US" dirty="0">
              <a:solidFill>
                <a:schemeClr val="bg1"/>
              </a:solidFill>
              <a:latin typeface="微軟正黑體" panose="020B0604030504040204" pitchFamily="34" charset="-120"/>
              <a:ea typeface="微軟正黑體" panose="020B0604030504040204" pitchFamily="34" charset="-120"/>
              <a:cs typeface="Calibri"/>
            </a:endParaRPr>
          </a:p>
        </p:txBody>
      </p:sp>
      <p:pic>
        <p:nvPicPr>
          <p:cNvPr id="4" name="Picture 6">
            <a:extLst>
              <a:ext uri="{FF2B5EF4-FFF2-40B4-BE49-F238E27FC236}">
                <a16:creationId xmlns:a16="http://schemas.microsoft.com/office/drawing/2014/main" id="{25B6C541-FA31-4FB3-B761-3A2517964AF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88"/>
          <a:stretch/>
        </p:blipFill>
        <p:spPr>
          <a:xfrm>
            <a:off x="117513" y="3046443"/>
            <a:ext cx="5004149" cy="1920584"/>
          </a:xfrm>
          <a:prstGeom prst="rect">
            <a:avLst/>
          </a:prstGeom>
        </p:spPr>
      </p:pic>
      <p:sp>
        <p:nvSpPr>
          <p:cNvPr id="5" name="文字方塊 4">
            <a:extLst>
              <a:ext uri="{FF2B5EF4-FFF2-40B4-BE49-F238E27FC236}">
                <a16:creationId xmlns:a16="http://schemas.microsoft.com/office/drawing/2014/main" id="{42834836-E798-2E4D-9C8F-754E745FEFD6}"/>
              </a:ext>
            </a:extLst>
          </p:cNvPr>
          <p:cNvSpPr txBox="1"/>
          <p:nvPr/>
        </p:nvSpPr>
        <p:spPr>
          <a:xfrm>
            <a:off x="5532341" y="3587397"/>
            <a:ext cx="1091966" cy="276999"/>
          </a:xfrm>
          <a:prstGeom prst="rect">
            <a:avLst/>
          </a:prstGeom>
          <a:noFill/>
        </p:spPr>
        <p:txBody>
          <a:bodyPr wrap="none" rtlCol="0">
            <a:spAutoFit/>
          </a:bodyPr>
          <a:lstStyle/>
          <a:p>
            <a:r>
              <a:rPr kumimoji="1" lang="en-US" altLang="zh-TW" sz="1200" dirty="0">
                <a:solidFill>
                  <a:srgbClr val="F70F78"/>
                </a:solidFill>
              </a:rPr>
              <a:t>(Coming soon)</a:t>
            </a:r>
            <a:endParaRPr kumimoji="1" lang="zh-TW" altLang="en-US" sz="1200" dirty="0">
              <a:solidFill>
                <a:srgbClr val="F70F78"/>
              </a:solidFill>
            </a:endParaRPr>
          </a:p>
        </p:txBody>
      </p:sp>
    </p:spTree>
    <p:extLst>
      <p:ext uri="{BB962C8B-B14F-4D97-AF65-F5344CB8AC3E}">
        <p14:creationId xmlns:p14="http://schemas.microsoft.com/office/powerpoint/2010/main" val="1219977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A82FB5-28A5-41AE-8DD8-D50999C333D7}"/>
              </a:ext>
            </a:extLst>
          </p:cNvPr>
          <p:cNvSpPr/>
          <p:nvPr/>
        </p:nvSpPr>
        <p:spPr>
          <a:xfrm>
            <a:off x="4292700" y="3713841"/>
            <a:ext cx="3927638" cy="9310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7970"/>
            <a:r>
              <a:rPr lang="zh-TW" sz="1400">
                <a:latin typeface="Microsoft JhengHei"/>
                <a:ea typeface="Microsoft JhengHei"/>
              </a:rPr>
              <a:t>Support multiple plug-ins for VMware </a:t>
            </a:r>
            <a:r>
              <a:rPr lang="en-US" altLang="zh-TW" sz="1400">
                <a:latin typeface="Microsoft JhengHei"/>
                <a:ea typeface="Microsoft JhengHei"/>
              </a:rPr>
              <a:t>/</a:t>
            </a:r>
            <a:r>
              <a:rPr lang="zh-TW" altLang="en-US" sz="1400">
                <a:latin typeface="Microsoft JhengHei"/>
                <a:ea typeface="Microsoft JhengHei"/>
              </a:rPr>
              <a:t> </a:t>
            </a:r>
            <a:r>
              <a:rPr lang="en-US" altLang="zh-TW" sz="1400">
                <a:latin typeface="Microsoft JhengHei"/>
                <a:ea typeface="Microsoft JhengHei"/>
              </a:rPr>
              <a:t>Hyper-V</a:t>
            </a:r>
            <a:r>
              <a:rPr lang="zh-TW" altLang="en-US" sz="1400">
                <a:latin typeface="Microsoft JhengHei"/>
                <a:ea typeface="Microsoft JhengHei"/>
              </a:rPr>
              <a:t> </a:t>
            </a:r>
            <a:r>
              <a:rPr lang="en-US" altLang="zh-TW" sz="1400">
                <a:latin typeface="Microsoft JhengHei"/>
                <a:ea typeface="Microsoft JhengHei"/>
              </a:rPr>
              <a:t>to</a:t>
            </a:r>
            <a:r>
              <a:rPr lang="zh-TW" altLang="en-US" sz="1400">
                <a:latin typeface="Microsoft JhengHei"/>
                <a:ea typeface="Microsoft JhengHei"/>
              </a:rPr>
              <a:t> </a:t>
            </a:r>
            <a:r>
              <a:rPr lang="en-US" altLang="zh-TW" sz="1400">
                <a:latin typeface="Microsoft JhengHei"/>
                <a:ea typeface="Microsoft JhengHei"/>
              </a:rPr>
              <a:t>make</a:t>
            </a:r>
            <a:r>
              <a:rPr lang="zh-TW" altLang="en-US" sz="1400">
                <a:latin typeface="Microsoft JhengHei"/>
                <a:ea typeface="Microsoft JhengHei"/>
              </a:rPr>
              <a:t> </a:t>
            </a:r>
            <a:r>
              <a:rPr lang="zh-TW" sz="1400">
                <a:latin typeface="Microsoft JhengHei"/>
                <a:ea typeface="Microsoft JhengHei"/>
              </a:rPr>
              <a:t>man</a:t>
            </a:r>
            <a:r>
              <a:rPr lang="en-US" altLang="zh-TW" sz="1400" err="1">
                <a:latin typeface="Microsoft JhengHei"/>
                <a:ea typeface="Microsoft JhengHei"/>
              </a:rPr>
              <a:t>agement</a:t>
            </a:r>
            <a:r>
              <a:rPr lang="zh-TW" altLang="en-US" sz="1400">
                <a:latin typeface="Microsoft JhengHei"/>
                <a:ea typeface="Microsoft JhengHei"/>
              </a:rPr>
              <a:t> </a:t>
            </a:r>
            <a:r>
              <a:rPr lang="zh-TW" sz="1400">
                <a:latin typeface="Microsoft JhengHei"/>
                <a:ea typeface="Microsoft JhengHei"/>
              </a:rPr>
              <a:t>easier</a:t>
            </a:r>
            <a:endParaRPr lang="en-US" sz="1400">
              <a:latin typeface="Microsoft JhengHei"/>
              <a:ea typeface="Microsoft JhengHei"/>
            </a:endParaRPr>
          </a:p>
        </p:txBody>
      </p:sp>
      <p:sp>
        <p:nvSpPr>
          <p:cNvPr id="7" name="Rectangle 6">
            <a:extLst>
              <a:ext uri="{FF2B5EF4-FFF2-40B4-BE49-F238E27FC236}">
                <a16:creationId xmlns:a16="http://schemas.microsoft.com/office/drawing/2014/main" id="{8F7A8B9D-1611-465E-8A5F-6A804F504A0D}"/>
              </a:ext>
            </a:extLst>
          </p:cNvPr>
          <p:cNvSpPr/>
          <p:nvPr/>
        </p:nvSpPr>
        <p:spPr>
          <a:xfrm>
            <a:off x="4292700" y="1511307"/>
            <a:ext cx="3927638" cy="9310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7970"/>
            <a:r>
              <a:rPr lang="zh-TW" sz="1400">
                <a:latin typeface="Microsoft JhengHei"/>
                <a:ea typeface="Microsoft JhengHei"/>
              </a:rPr>
              <a:t>Various technologies such as Dedup and compression make virtualized storage more efficient</a:t>
            </a:r>
            <a:endParaRPr lang="en-US" sz="1400">
              <a:latin typeface="Microsoft JhengHei"/>
              <a:ea typeface="Microsoft JhengHei"/>
            </a:endParaRPr>
          </a:p>
        </p:txBody>
      </p:sp>
      <p:sp>
        <p:nvSpPr>
          <p:cNvPr id="8" name="Rectangle 7">
            <a:extLst>
              <a:ext uri="{FF2B5EF4-FFF2-40B4-BE49-F238E27FC236}">
                <a16:creationId xmlns:a16="http://schemas.microsoft.com/office/drawing/2014/main" id="{4230947F-EBA1-4225-92E9-0A2A8996BC2B}"/>
              </a:ext>
            </a:extLst>
          </p:cNvPr>
          <p:cNvSpPr/>
          <p:nvPr/>
        </p:nvSpPr>
        <p:spPr>
          <a:xfrm>
            <a:off x="4292700" y="2600822"/>
            <a:ext cx="3927638" cy="9310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7970"/>
            <a:r>
              <a:rPr lang="zh-TW" sz="1400">
                <a:latin typeface="Microsoft JhengHei"/>
                <a:ea typeface="Microsoft JhengHei"/>
              </a:rPr>
              <a:t>High-speed read and write performance supported by flash makes business operations smoother</a:t>
            </a:r>
            <a:endParaRPr lang="en-US" sz="1400">
              <a:latin typeface="Microsoft JhengHei"/>
              <a:ea typeface="Microsoft JhengHei"/>
            </a:endParaRPr>
          </a:p>
        </p:txBody>
      </p:sp>
      <p:sp>
        <p:nvSpPr>
          <p:cNvPr id="4" name="矩形: 圓角 3">
            <a:extLst>
              <a:ext uri="{FF2B5EF4-FFF2-40B4-BE49-F238E27FC236}">
                <a16:creationId xmlns:a16="http://schemas.microsoft.com/office/drawing/2014/main" id="{DDEE7C2D-D37A-4B80-A0FD-E781FED6B949}"/>
              </a:ext>
            </a:extLst>
          </p:cNvPr>
          <p:cNvSpPr/>
          <p:nvPr/>
        </p:nvSpPr>
        <p:spPr>
          <a:xfrm>
            <a:off x="342599" y="1437678"/>
            <a:ext cx="4016408" cy="2717494"/>
          </a:xfrm>
          <a:prstGeom prst="roundRect">
            <a:avLst>
              <a:gd name="adj" fmla="val 43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a:ea typeface="Microsoft JhengHei"/>
            </a:endParaRPr>
          </a:p>
        </p:txBody>
      </p:sp>
      <p:sp>
        <p:nvSpPr>
          <p:cNvPr id="2" name="Title 1">
            <a:extLst>
              <a:ext uri="{FF2B5EF4-FFF2-40B4-BE49-F238E27FC236}">
                <a16:creationId xmlns:a16="http://schemas.microsoft.com/office/drawing/2014/main" id="{F222411D-2EDD-4CB7-8FF7-60A0774599C6}"/>
              </a:ext>
            </a:extLst>
          </p:cNvPr>
          <p:cNvSpPr>
            <a:spLocks noGrp="1"/>
          </p:cNvSpPr>
          <p:nvPr>
            <p:ph type="title"/>
          </p:nvPr>
        </p:nvSpPr>
        <p:spPr>
          <a:xfrm>
            <a:off x="147798" y="91440"/>
            <a:ext cx="7886700" cy="822960"/>
          </a:xfrm>
        </p:spPr>
        <p:txBody>
          <a:bodyPr>
            <a:normAutofit/>
          </a:bodyPr>
          <a:lstStyle/>
          <a:p>
            <a:r>
              <a:rPr lang="zh-TW" altLang="en-US" sz="2400">
                <a:latin typeface="微軟正黑體"/>
                <a:ea typeface="微軟正黑體"/>
              </a:rPr>
              <a:t>Tailored for Intensive Virtualization and VDI</a:t>
            </a:r>
            <a:br>
              <a:rPr lang="zh-TW" altLang="en-US" sz="2400">
                <a:latin typeface="微軟正黑體"/>
                <a:ea typeface="微軟正黑體"/>
              </a:rPr>
            </a:br>
            <a:r>
              <a:rPr lang="zh-TW" altLang="en-US" sz="2400">
                <a:latin typeface="微軟正黑體"/>
                <a:ea typeface="微軟正黑體"/>
              </a:rPr>
              <a:t>With Dedup + Flash + Plugin</a:t>
            </a:r>
            <a:endParaRPr lang="en-US" sz="2400">
              <a:latin typeface="微軟正黑體"/>
              <a:ea typeface="微軟正黑體"/>
            </a:endParaRPr>
          </a:p>
        </p:txBody>
      </p:sp>
      <p:pic>
        <p:nvPicPr>
          <p:cNvPr id="6" name="Picture 8">
            <a:extLst>
              <a:ext uri="{FF2B5EF4-FFF2-40B4-BE49-F238E27FC236}">
                <a16:creationId xmlns:a16="http://schemas.microsoft.com/office/drawing/2014/main" id="{453F862D-4570-4696-B371-C6119AA0035E}"/>
              </a:ext>
            </a:extLst>
          </p:cNvPr>
          <p:cNvPicPr>
            <a:picLocks noChangeAspect="1"/>
          </p:cNvPicPr>
          <p:nvPr/>
        </p:nvPicPr>
        <p:blipFill>
          <a:blip r:embed="rId2"/>
          <a:stretch>
            <a:fillRect/>
          </a:stretch>
        </p:blipFill>
        <p:spPr>
          <a:xfrm>
            <a:off x="414700" y="1595820"/>
            <a:ext cx="1783493" cy="762000"/>
          </a:xfrm>
          <a:prstGeom prst="rect">
            <a:avLst/>
          </a:prstGeom>
        </p:spPr>
      </p:pic>
      <p:pic>
        <p:nvPicPr>
          <p:cNvPr id="10" name="Picture 10">
            <a:extLst>
              <a:ext uri="{FF2B5EF4-FFF2-40B4-BE49-F238E27FC236}">
                <a16:creationId xmlns:a16="http://schemas.microsoft.com/office/drawing/2014/main" id="{769D8C9C-F848-4376-8F5C-9914047B4D58}"/>
              </a:ext>
            </a:extLst>
          </p:cNvPr>
          <p:cNvPicPr>
            <a:picLocks noChangeAspect="1"/>
          </p:cNvPicPr>
          <p:nvPr/>
        </p:nvPicPr>
        <p:blipFill>
          <a:blip r:embed="rId3"/>
          <a:stretch>
            <a:fillRect/>
          </a:stretch>
        </p:blipFill>
        <p:spPr>
          <a:xfrm>
            <a:off x="2401325" y="1571446"/>
            <a:ext cx="1838325" cy="762000"/>
          </a:xfrm>
          <a:prstGeom prst="rect">
            <a:avLst/>
          </a:prstGeom>
        </p:spPr>
      </p:pic>
      <p:pic>
        <p:nvPicPr>
          <p:cNvPr id="12" name="Picture 12">
            <a:extLst>
              <a:ext uri="{FF2B5EF4-FFF2-40B4-BE49-F238E27FC236}">
                <a16:creationId xmlns:a16="http://schemas.microsoft.com/office/drawing/2014/main" id="{63F65B51-7775-4278-86E4-DCBD3A5233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1538" y="2714747"/>
            <a:ext cx="1687542" cy="678447"/>
          </a:xfrm>
          <a:prstGeom prst="rect">
            <a:avLst/>
          </a:prstGeom>
        </p:spPr>
      </p:pic>
      <p:pic>
        <p:nvPicPr>
          <p:cNvPr id="14" name="Picture 14">
            <a:extLst>
              <a:ext uri="{FF2B5EF4-FFF2-40B4-BE49-F238E27FC236}">
                <a16:creationId xmlns:a16="http://schemas.microsoft.com/office/drawing/2014/main" id="{7856A0A8-D6A3-4438-9935-3776E5BB74BE}"/>
              </a:ext>
            </a:extLst>
          </p:cNvPr>
          <p:cNvPicPr>
            <a:picLocks noChangeAspect="1"/>
          </p:cNvPicPr>
          <p:nvPr/>
        </p:nvPicPr>
        <p:blipFill>
          <a:blip r:embed="rId5"/>
          <a:stretch>
            <a:fillRect/>
          </a:stretch>
        </p:blipFill>
        <p:spPr>
          <a:xfrm>
            <a:off x="2383158" y="2791888"/>
            <a:ext cx="1838325" cy="577668"/>
          </a:xfrm>
          <a:prstGeom prst="rect">
            <a:avLst/>
          </a:prstGeom>
        </p:spPr>
      </p:pic>
      <p:pic>
        <p:nvPicPr>
          <p:cNvPr id="11" name="圖片 10">
            <a:extLst>
              <a:ext uri="{FF2B5EF4-FFF2-40B4-BE49-F238E27FC236}">
                <a16:creationId xmlns:a16="http://schemas.microsoft.com/office/drawing/2014/main" id="{45490D51-BBC7-4673-979B-DFB1394474D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7566" y="3238025"/>
            <a:ext cx="4291610" cy="1905475"/>
          </a:xfrm>
          <a:prstGeom prst="rect">
            <a:avLst/>
          </a:prstGeom>
        </p:spPr>
      </p:pic>
    </p:spTree>
    <p:extLst>
      <p:ext uri="{BB962C8B-B14F-4D97-AF65-F5344CB8AC3E}">
        <p14:creationId xmlns:p14="http://schemas.microsoft.com/office/powerpoint/2010/main" val="4148975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B7FBFA1D-54F7-479C-9CCD-2B41D690E7F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6346"/>
          <a:stretch/>
        </p:blipFill>
        <p:spPr>
          <a:xfrm>
            <a:off x="-1512" y="1446688"/>
            <a:ext cx="4206801" cy="1820805"/>
          </a:xfrm>
          <a:prstGeom prst="rect">
            <a:avLst/>
          </a:prstGeom>
        </p:spPr>
      </p:pic>
      <p:sp>
        <p:nvSpPr>
          <p:cNvPr id="6" name="矩形 5">
            <a:extLst>
              <a:ext uri="{FF2B5EF4-FFF2-40B4-BE49-F238E27FC236}">
                <a16:creationId xmlns:a16="http://schemas.microsoft.com/office/drawing/2014/main" id="{AE89B61F-D33F-42D1-AC49-A6B92A8B0DE5}"/>
              </a:ext>
            </a:extLst>
          </p:cNvPr>
          <p:cNvSpPr/>
          <p:nvPr/>
        </p:nvSpPr>
        <p:spPr>
          <a:xfrm>
            <a:off x="-152379" y="1744216"/>
            <a:ext cx="4398311" cy="1051442"/>
          </a:xfrm>
          <a:prstGeom prst="rect">
            <a:avLst/>
          </a:prstGeom>
        </p:spPr>
        <p:txBody>
          <a:bodyPr wrap="square" anchor="t">
            <a:spAutoFit/>
          </a:bodyPr>
          <a:lstStyle/>
          <a:p>
            <a:pPr algn="ctr"/>
            <a:r>
              <a:rPr lang="en-US" altLang="zh-TW" sz="3600">
                <a:solidFill>
                  <a:schemeClr val="bg1"/>
                </a:solidFill>
                <a:latin typeface="微軟正黑體"/>
                <a:ea typeface="微軟正黑體"/>
              </a:rPr>
              <a:t> High</a:t>
            </a:r>
            <a:r>
              <a:rPr lang="zh-TW" altLang="en-US" sz="3600">
                <a:solidFill>
                  <a:schemeClr val="bg1"/>
                </a:solidFill>
                <a:latin typeface="微軟正黑體"/>
                <a:ea typeface="微軟正黑體"/>
              </a:rPr>
              <a:t> A</a:t>
            </a:r>
            <a:r>
              <a:rPr lang="en-US" altLang="zh-TW" sz="3600">
                <a:solidFill>
                  <a:schemeClr val="bg1"/>
                </a:solidFill>
                <a:latin typeface="微軟正黑體"/>
                <a:ea typeface="微軟正黑體"/>
              </a:rPr>
              <a:t>vailability</a:t>
            </a:r>
            <a:r>
              <a:rPr lang="zh-TW" sz="3600">
                <a:solidFill>
                  <a:schemeClr val="bg1"/>
                </a:solidFill>
                <a:latin typeface="微軟正黑體"/>
                <a:ea typeface="微軟正黑體"/>
              </a:rPr>
              <a:t> </a:t>
            </a:r>
            <a:endParaRPr lang="zh-TW" altLang="en-US" sz="3600">
              <a:solidFill>
                <a:schemeClr val="bg1"/>
              </a:solidFill>
              <a:latin typeface="微軟正黑體"/>
              <a:ea typeface="微軟正黑體"/>
            </a:endParaRPr>
          </a:p>
          <a:p>
            <a:pPr algn="ctr">
              <a:lnSpc>
                <a:spcPct val="150000"/>
              </a:lnSpc>
            </a:pPr>
            <a:r>
              <a:rPr lang="en-US" altLang="zh-TW" sz="2000">
                <a:solidFill>
                  <a:schemeClr val="bg1"/>
                </a:solidFill>
                <a:latin typeface="微軟正黑體"/>
                <a:ea typeface="微軟正黑體"/>
              </a:rPr>
              <a:t>The</a:t>
            </a:r>
            <a:r>
              <a:rPr lang="zh-TW" sz="2000">
                <a:solidFill>
                  <a:schemeClr val="bg1"/>
                </a:solidFill>
                <a:latin typeface="微軟正黑體"/>
                <a:ea typeface="微軟正黑體"/>
              </a:rPr>
              <a:t> </a:t>
            </a:r>
            <a:r>
              <a:rPr lang="en-US" altLang="zh-TW" sz="2000">
                <a:solidFill>
                  <a:schemeClr val="bg1"/>
                </a:solidFill>
                <a:latin typeface="微軟正黑體"/>
                <a:ea typeface="微軟正黑體"/>
              </a:rPr>
              <a:t>key</a:t>
            </a:r>
            <a:r>
              <a:rPr lang="zh-TW" sz="2000">
                <a:solidFill>
                  <a:schemeClr val="bg1"/>
                </a:solidFill>
                <a:latin typeface="微軟正黑體"/>
                <a:ea typeface="微軟正黑體"/>
              </a:rPr>
              <a:t> </a:t>
            </a:r>
            <a:r>
              <a:rPr lang="en-US" altLang="zh-TW" sz="2000">
                <a:solidFill>
                  <a:schemeClr val="bg1"/>
                </a:solidFill>
                <a:latin typeface="微軟正黑體"/>
                <a:ea typeface="微軟正黑體"/>
              </a:rPr>
              <a:t>to</a:t>
            </a:r>
            <a:r>
              <a:rPr lang="zh-TW" sz="2000">
                <a:solidFill>
                  <a:schemeClr val="bg1"/>
                </a:solidFill>
                <a:latin typeface="微軟正黑體"/>
                <a:ea typeface="微軟正黑體"/>
              </a:rPr>
              <a:t> </a:t>
            </a:r>
            <a:r>
              <a:rPr lang="en-US" altLang="zh-TW" sz="2000">
                <a:solidFill>
                  <a:schemeClr val="bg1"/>
                </a:solidFill>
                <a:latin typeface="微軟正黑體"/>
                <a:ea typeface="微軟正黑體"/>
              </a:rPr>
              <a:t>Enterprise</a:t>
            </a:r>
            <a:r>
              <a:rPr lang="zh-TW" altLang="en-US" sz="2000">
                <a:solidFill>
                  <a:schemeClr val="bg1"/>
                </a:solidFill>
                <a:latin typeface="微軟正黑體"/>
                <a:ea typeface="微軟正黑體"/>
              </a:rPr>
              <a:t> </a:t>
            </a:r>
            <a:r>
              <a:rPr lang="en-US" altLang="zh-TW" sz="2000">
                <a:solidFill>
                  <a:schemeClr val="bg1"/>
                </a:solidFill>
                <a:latin typeface="微軟正黑體"/>
                <a:ea typeface="微軟正黑體"/>
              </a:rPr>
              <a:t>Storage</a:t>
            </a:r>
            <a:endParaRPr lang="zh-TW" sz="2000">
              <a:solidFill>
                <a:schemeClr val="bg1"/>
              </a:solidFill>
              <a:latin typeface="微軟正黑體"/>
              <a:ea typeface="微軟正黑體"/>
            </a:endParaRPr>
          </a:p>
        </p:txBody>
      </p:sp>
    </p:spTree>
    <p:extLst>
      <p:ext uri="{BB962C8B-B14F-4D97-AF65-F5344CB8AC3E}">
        <p14:creationId xmlns:p14="http://schemas.microsoft.com/office/powerpoint/2010/main" val="4056225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FFA2-FF33-44A5-BB3A-48F390E908A7}"/>
              </a:ext>
            </a:extLst>
          </p:cNvPr>
          <p:cNvSpPr>
            <a:spLocks noGrp="1"/>
          </p:cNvSpPr>
          <p:nvPr>
            <p:ph type="title"/>
          </p:nvPr>
        </p:nvSpPr>
        <p:spPr>
          <a:xfrm>
            <a:off x="275953" y="91440"/>
            <a:ext cx="7614912" cy="822960"/>
          </a:xfrm>
          <a:solidFill>
            <a:schemeClr val="accent2"/>
          </a:solidFill>
        </p:spPr>
        <p:txBody>
          <a:bodyPr vert="horz" lIns="91440" tIns="45720" rIns="91440" bIns="45720" rtlCol="0" anchor="ctr">
            <a:noAutofit/>
          </a:bodyPr>
          <a:lstStyle/>
          <a:p>
            <a:r>
              <a:rPr lang="en-US" sz="2400" dirty="0">
                <a:latin typeface="微軟正黑體"/>
                <a:ea typeface="微軟正黑體"/>
              </a:rPr>
              <a:t>ES1686dc With FC support can be used in ...</a:t>
            </a:r>
            <a:endParaRPr lang="en-US" sz="2400" dirty="0"/>
          </a:p>
        </p:txBody>
      </p:sp>
      <p:pic>
        <p:nvPicPr>
          <p:cNvPr id="4" name="Picture 4" descr="Image result for video editing">
            <a:extLst>
              <a:ext uri="{FF2B5EF4-FFF2-40B4-BE49-F238E27FC236}">
                <a16:creationId xmlns:a16="http://schemas.microsoft.com/office/drawing/2014/main" id="{CB70DD5B-47AD-4CF6-86D9-6228760BDD0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39025" y="1817822"/>
            <a:ext cx="2582733" cy="19014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5EDA56-C2A9-43AE-976E-D26CAFC81EA0}"/>
              </a:ext>
            </a:extLst>
          </p:cNvPr>
          <p:cNvSpPr txBox="1"/>
          <p:nvPr/>
        </p:nvSpPr>
        <p:spPr>
          <a:xfrm>
            <a:off x="439026" y="3700986"/>
            <a:ext cx="2581364" cy="338554"/>
          </a:xfrm>
          <a:prstGeom prst="rect">
            <a:avLst/>
          </a:prstGeom>
          <a:solidFill>
            <a:schemeClr val="tx1">
              <a:lumMod val="95000"/>
              <a:lumOff val="5000"/>
            </a:schemeClr>
          </a:solidFill>
        </p:spPr>
        <p:txBody>
          <a:bodyPr wrap="square" rtlCol="0">
            <a:spAutoFit/>
          </a:bodyPr>
          <a:lstStyle/>
          <a:p>
            <a:pPr algn="ctr"/>
            <a:r>
              <a:rPr lang="en-US" altLang="zh-TW" sz="1600" b="1">
                <a:solidFill>
                  <a:schemeClr val="bg1"/>
                </a:solidFill>
                <a:latin typeface="Microsoft JhengHei"/>
                <a:ea typeface="Microsoft JhengHei"/>
              </a:rPr>
              <a:t>Video editing</a:t>
            </a:r>
            <a:endParaRPr lang="en-US" sz="1600" b="1">
              <a:solidFill>
                <a:schemeClr val="bg1"/>
              </a:solidFill>
              <a:latin typeface="Microsoft JhengHei"/>
              <a:ea typeface="Microsoft JhengHei"/>
            </a:endParaRPr>
          </a:p>
        </p:txBody>
      </p:sp>
      <p:sp>
        <p:nvSpPr>
          <p:cNvPr id="7" name="TextBox 1">
            <a:extLst>
              <a:ext uri="{FF2B5EF4-FFF2-40B4-BE49-F238E27FC236}">
                <a16:creationId xmlns:a16="http://schemas.microsoft.com/office/drawing/2014/main" id="{A54F55F8-63DC-420B-8CC6-29EEC3972B3D}"/>
              </a:ext>
            </a:extLst>
          </p:cNvPr>
          <p:cNvSpPr txBox="1"/>
          <p:nvPr/>
        </p:nvSpPr>
        <p:spPr>
          <a:xfrm>
            <a:off x="3206218" y="3700986"/>
            <a:ext cx="2581364" cy="338554"/>
          </a:xfrm>
          <a:prstGeom prst="rect">
            <a:avLst/>
          </a:prstGeom>
          <a:solidFill>
            <a:schemeClr val="tx1">
              <a:lumMod val="95000"/>
              <a:lumOff val="5000"/>
            </a:schemeClr>
          </a:solid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chemeClr val="bg1"/>
                </a:solidFill>
                <a:latin typeface="Microsoft JhengHei"/>
                <a:ea typeface="Microsoft JhengHei"/>
              </a:rPr>
              <a:t>Healthcare</a:t>
            </a:r>
            <a:endParaRPr lang="en-US" sz="1600" b="1">
              <a:solidFill>
                <a:schemeClr val="bg1"/>
              </a:solidFill>
              <a:latin typeface="Microsoft JhengHei"/>
              <a:ea typeface="Microsoft JhengHei"/>
            </a:endParaRPr>
          </a:p>
        </p:txBody>
      </p:sp>
      <p:pic>
        <p:nvPicPr>
          <p:cNvPr id="8" name="Picture 7" descr="Image result for x ray scanner">
            <a:extLst>
              <a:ext uri="{FF2B5EF4-FFF2-40B4-BE49-F238E27FC236}">
                <a16:creationId xmlns:a16="http://schemas.microsoft.com/office/drawing/2014/main" id="{923CC356-74B6-4ADB-9BF8-87D66E0F217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91316" y="1829932"/>
            <a:ext cx="2567587" cy="18590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a:extLst>
              <a:ext uri="{FF2B5EF4-FFF2-40B4-BE49-F238E27FC236}">
                <a16:creationId xmlns:a16="http://schemas.microsoft.com/office/drawing/2014/main" id="{2F4743C0-7DBE-42BA-9846-E2AFA9475C93}"/>
              </a:ext>
            </a:extLst>
          </p:cNvPr>
          <p:cNvSpPr txBox="1"/>
          <p:nvPr/>
        </p:nvSpPr>
        <p:spPr>
          <a:xfrm>
            <a:off x="5973640" y="3700986"/>
            <a:ext cx="2581364" cy="338554"/>
          </a:xfrm>
          <a:prstGeom prst="rect">
            <a:avLst/>
          </a:prstGeom>
          <a:solidFill>
            <a:schemeClr val="tx1">
              <a:lumMod val="95000"/>
              <a:lumOff val="5000"/>
            </a:schemeClr>
          </a:solid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chemeClr val="bg1"/>
                </a:solidFill>
                <a:latin typeface="Microsoft JhengHei"/>
                <a:ea typeface="Microsoft JhengHei"/>
                <a:cs typeface="Calibri"/>
              </a:rPr>
              <a:t>Database</a:t>
            </a:r>
          </a:p>
        </p:txBody>
      </p:sp>
      <p:pic>
        <p:nvPicPr>
          <p:cNvPr id="3" name="Picture 4">
            <a:extLst>
              <a:ext uri="{FF2B5EF4-FFF2-40B4-BE49-F238E27FC236}">
                <a16:creationId xmlns:a16="http://schemas.microsoft.com/office/drawing/2014/main" id="{4173F59E-8E07-4C5A-B498-9FA6712F10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3411" y="1839758"/>
            <a:ext cx="2610838" cy="1844400"/>
          </a:xfrm>
          <a:prstGeom prst="rect">
            <a:avLst/>
          </a:prstGeom>
        </p:spPr>
      </p:pic>
    </p:spTree>
    <p:extLst>
      <p:ext uri="{BB962C8B-B14F-4D97-AF65-F5344CB8AC3E}">
        <p14:creationId xmlns:p14="http://schemas.microsoft.com/office/powerpoint/2010/main" val="2617948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形 3">
            <a:extLst>
              <a:ext uri="{FF2B5EF4-FFF2-40B4-BE49-F238E27FC236}">
                <a16:creationId xmlns:a16="http://schemas.microsoft.com/office/drawing/2014/main" id="{7BD938AE-09FD-4A1A-9B13-03B86EAF0006}"/>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665"/>
          <a:stretch/>
        </p:blipFill>
        <p:spPr>
          <a:xfrm>
            <a:off x="-1" y="1189680"/>
            <a:ext cx="3963653" cy="1656054"/>
          </a:xfrm>
          <a:prstGeom prst="rect">
            <a:avLst/>
          </a:prstGeom>
        </p:spPr>
      </p:pic>
      <p:sp>
        <p:nvSpPr>
          <p:cNvPr id="3" name="矩形 2">
            <a:extLst>
              <a:ext uri="{FF2B5EF4-FFF2-40B4-BE49-F238E27FC236}">
                <a16:creationId xmlns:a16="http://schemas.microsoft.com/office/drawing/2014/main" id="{4F616422-FF27-4DA4-A060-0C1FE6D6EE10}"/>
              </a:ext>
            </a:extLst>
          </p:cNvPr>
          <p:cNvSpPr/>
          <p:nvPr/>
        </p:nvSpPr>
        <p:spPr>
          <a:xfrm>
            <a:off x="70829" y="1294432"/>
            <a:ext cx="3955427" cy="1446550"/>
          </a:xfrm>
          <a:prstGeom prst="rect">
            <a:avLst/>
          </a:prstGeom>
        </p:spPr>
        <p:txBody>
          <a:bodyPr wrap="square" anchor="t">
            <a:spAutoFit/>
          </a:bodyPr>
          <a:lstStyle/>
          <a:p>
            <a:pPr algn="ctr"/>
            <a:r>
              <a:rPr lang="zh-TW" altLang="en-US" sz="4400">
                <a:solidFill>
                  <a:schemeClr val="bg1"/>
                </a:solidFill>
                <a:latin typeface="微軟正黑體"/>
                <a:ea typeface="微軟正黑體"/>
              </a:rPr>
              <a:t>ES1686dc </a:t>
            </a:r>
            <a:endParaRPr lang="zh-TW" altLang="en-US" sz="4400">
              <a:solidFill>
                <a:schemeClr val="bg1"/>
              </a:solidFill>
              <a:latin typeface="Calibri"/>
              <a:ea typeface="新細明體"/>
              <a:cs typeface="Calibri"/>
            </a:endParaRPr>
          </a:p>
          <a:p>
            <a:pPr algn="ctr"/>
            <a:r>
              <a:rPr lang="zh-TW" altLang="en-US" sz="4400">
                <a:solidFill>
                  <a:schemeClr val="bg1"/>
                </a:solidFill>
                <a:latin typeface="微軟正黑體"/>
                <a:ea typeface="微軟正黑體"/>
              </a:rPr>
              <a:t>Specifications</a:t>
            </a:r>
            <a:endParaRPr lang="zh-TW" altLang="en-US" sz="4400">
              <a:solidFill>
                <a:schemeClr val="bg1"/>
              </a:solidFill>
              <a:latin typeface="Calibri"/>
              <a:ea typeface="新細明體"/>
              <a:cs typeface="Calibri"/>
            </a:endParaRPr>
          </a:p>
        </p:txBody>
      </p:sp>
    </p:spTree>
    <p:extLst>
      <p:ext uri="{BB962C8B-B14F-4D97-AF65-F5344CB8AC3E}">
        <p14:creationId xmlns:p14="http://schemas.microsoft.com/office/powerpoint/2010/main" val="2372927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a:latin typeface="微軟正黑體"/>
                <a:ea typeface="微軟正黑體"/>
              </a:rPr>
              <a:t>ES1686dc </a:t>
            </a:r>
            <a:r>
              <a:rPr lang="en-US" altLang="zh-TW" err="1">
                <a:latin typeface="微軟正黑體"/>
                <a:ea typeface="微軟正黑體"/>
              </a:rPr>
              <a:t>雙控</a:t>
            </a:r>
            <a:r>
              <a:rPr lang="zh-TW" altLang="en-US">
                <a:latin typeface="微軟正黑體"/>
                <a:ea typeface="微軟正黑體"/>
              </a:rPr>
              <a:t>高可用性企業級</a:t>
            </a:r>
            <a:r>
              <a:rPr lang="en-US" altLang="zh-TW">
                <a:latin typeface="微軟正黑體"/>
                <a:ea typeface="微軟正黑體"/>
              </a:rPr>
              <a:t>NAS</a:t>
            </a:r>
            <a:endParaRPr lang="en-US">
              <a:latin typeface="微軟正黑體"/>
              <a:ea typeface="微軟正黑體"/>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5951" y="2405025"/>
            <a:ext cx="4631906" cy="289545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0" y="3046600"/>
            <a:ext cx="4017184" cy="1377087"/>
          </a:xfrm>
          <a:prstGeom prst="rect">
            <a:avLst/>
          </a:prstGeom>
        </p:spPr>
      </p:pic>
      <p:pic>
        <p:nvPicPr>
          <p:cNvPr id="3" name="圖形 2">
            <a:extLst>
              <a:ext uri="{FF2B5EF4-FFF2-40B4-BE49-F238E27FC236}">
                <a16:creationId xmlns:a16="http://schemas.microsoft.com/office/drawing/2014/main" id="{6C103FA5-37D1-4115-A6AB-D34A984B8A8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1975" y="1497674"/>
            <a:ext cx="746845" cy="746845"/>
          </a:xfrm>
          <a:prstGeom prst="rect">
            <a:avLst/>
          </a:prstGeom>
        </p:spPr>
      </p:pic>
      <p:pic>
        <p:nvPicPr>
          <p:cNvPr id="5" name="圖形 4">
            <a:extLst>
              <a:ext uri="{FF2B5EF4-FFF2-40B4-BE49-F238E27FC236}">
                <a16:creationId xmlns:a16="http://schemas.microsoft.com/office/drawing/2014/main" id="{72A3BB16-73D3-4C37-B9C2-AFA18D6C997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37700" y="1497674"/>
            <a:ext cx="746845" cy="746845"/>
          </a:xfrm>
          <a:prstGeom prst="rect">
            <a:avLst/>
          </a:prstGeom>
        </p:spPr>
      </p:pic>
      <p:pic>
        <p:nvPicPr>
          <p:cNvPr id="6" name="圖形 5">
            <a:extLst>
              <a:ext uri="{FF2B5EF4-FFF2-40B4-BE49-F238E27FC236}">
                <a16:creationId xmlns:a16="http://schemas.microsoft.com/office/drawing/2014/main" id="{DAC3B678-E3A5-452F-AA77-7A40DCC6049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23425" y="1497674"/>
            <a:ext cx="746845" cy="746845"/>
          </a:xfrm>
          <a:prstGeom prst="rect">
            <a:avLst/>
          </a:prstGeom>
        </p:spPr>
      </p:pic>
      <p:pic>
        <p:nvPicPr>
          <p:cNvPr id="8" name="圖形 7">
            <a:extLst>
              <a:ext uri="{FF2B5EF4-FFF2-40B4-BE49-F238E27FC236}">
                <a16:creationId xmlns:a16="http://schemas.microsoft.com/office/drawing/2014/main" id="{AAE80AB5-E006-43B1-8A1B-C7AA137211DB}"/>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09150" y="1497674"/>
            <a:ext cx="746845" cy="746845"/>
          </a:xfrm>
          <a:prstGeom prst="rect">
            <a:avLst/>
          </a:prstGeom>
        </p:spPr>
      </p:pic>
      <p:pic>
        <p:nvPicPr>
          <p:cNvPr id="9" name="圖形 8">
            <a:extLst>
              <a:ext uri="{FF2B5EF4-FFF2-40B4-BE49-F238E27FC236}">
                <a16:creationId xmlns:a16="http://schemas.microsoft.com/office/drawing/2014/main" id="{E316B84C-A31A-4938-A0E6-B37A3CF99B5E}"/>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494876" y="1497674"/>
            <a:ext cx="746845" cy="746845"/>
          </a:xfrm>
          <a:prstGeom prst="rect">
            <a:avLst/>
          </a:prstGeom>
        </p:spPr>
      </p:pic>
      <p:sp>
        <p:nvSpPr>
          <p:cNvPr id="10" name="矩形 9">
            <a:extLst>
              <a:ext uri="{FF2B5EF4-FFF2-40B4-BE49-F238E27FC236}">
                <a16:creationId xmlns:a16="http://schemas.microsoft.com/office/drawing/2014/main" id="{67F033F7-2053-4EFB-95E9-FD971D2A969D}"/>
              </a:ext>
            </a:extLst>
          </p:cNvPr>
          <p:cNvSpPr/>
          <p:nvPr/>
        </p:nvSpPr>
        <p:spPr>
          <a:xfrm>
            <a:off x="622695" y="2360759"/>
            <a:ext cx="1005403" cy="338554"/>
          </a:xfrm>
          <a:prstGeom prst="rect">
            <a:avLst/>
          </a:prstGeom>
        </p:spPr>
        <p:txBody>
          <a:bodyPr wrap="none">
            <a:spAutoFit/>
          </a:bodyPr>
          <a:lstStyle/>
          <a:p>
            <a:pPr algn="ctr"/>
            <a:r>
              <a:rPr lang="zh-TW" altLang="en-US" sz="1600">
                <a:solidFill>
                  <a:srgbClr val="00E6FE"/>
                </a:solidFill>
                <a:latin typeface="微軟正黑體" panose="020B0604030504040204" pitchFamily="34" charset="-120"/>
                <a:ea typeface="微軟正黑體" panose="020B0604030504040204" pitchFamily="34" charset="-120"/>
              </a:rPr>
              <a:t>雙控制器</a:t>
            </a:r>
            <a:endParaRPr lang="en-US" altLang="zh-TW" sz="1600">
              <a:solidFill>
                <a:srgbClr val="00E6FE"/>
              </a:solidFill>
              <a:latin typeface="微軟正黑體" panose="020B0604030504040204" pitchFamily="34" charset="-120"/>
              <a:ea typeface="微軟正黑體" panose="020B0604030504040204" pitchFamily="34" charset="-120"/>
              <a:cs typeface="Calibri"/>
            </a:endParaRPr>
          </a:p>
        </p:txBody>
      </p:sp>
      <p:sp>
        <p:nvSpPr>
          <p:cNvPr id="21" name="矩形 20">
            <a:extLst>
              <a:ext uri="{FF2B5EF4-FFF2-40B4-BE49-F238E27FC236}">
                <a16:creationId xmlns:a16="http://schemas.microsoft.com/office/drawing/2014/main" id="{E695B231-CBAE-4923-A30C-0A314D2CD73C}"/>
              </a:ext>
            </a:extLst>
          </p:cNvPr>
          <p:cNvSpPr/>
          <p:nvPr/>
        </p:nvSpPr>
        <p:spPr>
          <a:xfrm>
            <a:off x="2249879" y="2360759"/>
            <a:ext cx="1109599" cy="338554"/>
          </a:xfrm>
          <a:prstGeom prst="rect">
            <a:avLst/>
          </a:prstGeom>
        </p:spPr>
        <p:txBody>
          <a:bodyPr wrap="none">
            <a:spAutoFit/>
          </a:bodyPr>
          <a:lstStyle/>
          <a:p>
            <a:pPr algn="ctr"/>
            <a:r>
              <a:rPr lang="zh-TW" altLang="en-US" sz="1600">
                <a:solidFill>
                  <a:srgbClr val="00E6FE"/>
                </a:solidFill>
                <a:latin typeface="微軟正黑體" panose="020B0604030504040204" pitchFamily="34" charset="-120"/>
                <a:ea typeface="微軟正黑體" panose="020B0604030504040204" pitchFamily="34" charset="-120"/>
              </a:rPr>
              <a:t>多</a:t>
            </a:r>
            <a:r>
              <a:rPr lang="en-US" altLang="zh-TW" sz="1600">
                <a:solidFill>
                  <a:srgbClr val="00E6FE"/>
                </a:solidFill>
                <a:latin typeface="微軟正黑體" panose="020B0604030504040204" pitchFamily="34" charset="-120"/>
                <a:ea typeface="微軟正黑體" panose="020B0604030504040204" pitchFamily="34" charset="-120"/>
              </a:rPr>
              <a:t>I/O</a:t>
            </a:r>
            <a:r>
              <a:rPr lang="zh-TW" altLang="en-US" sz="1600">
                <a:solidFill>
                  <a:srgbClr val="00E6FE"/>
                </a:solidFill>
                <a:latin typeface="微軟正黑體" panose="020B0604030504040204" pitchFamily="34" charset="-120"/>
                <a:ea typeface="微軟正黑體" panose="020B0604030504040204" pitchFamily="34" charset="-120"/>
              </a:rPr>
              <a:t>介面</a:t>
            </a:r>
            <a:endParaRPr lang="en-US" altLang="zh-TW" sz="1600">
              <a:solidFill>
                <a:srgbClr val="00E6FE"/>
              </a:solidFill>
              <a:latin typeface="微軟正黑體" panose="020B0604030504040204" pitchFamily="34" charset="-120"/>
              <a:ea typeface="微軟正黑體" panose="020B0604030504040204" pitchFamily="34" charset="-120"/>
              <a:cs typeface="Calibri"/>
            </a:endParaRPr>
          </a:p>
        </p:txBody>
      </p:sp>
      <p:sp>
        <p:nvSpPr>
          <p:cNvPr id="22" name="矩形 21">
            <a:extLst>
              <a:ext uri="{FF2B5EF4-FFF2-40B4-BE49-F238E27FC236}">
                <a16:creationId xmlns:a16="http://schemas.microsoft.com/office/drawing/2014/main" id="{3C4ED299-3822-4708-BA7B-6CA42DFC1054}"/>
              </a:ext>
            </a:extLst>
          </p:cNvPr>
          <p:cNvSpPr/>
          <p:nvPr/>
        </p:nvSpPr>
        <p:spPr>
          <a:xfrm>
            <a:off x="4070051" y="2360759"/>
            <a:ext cx="800219" cy="338554"/>
          </a:xfrm>
          <a:prstGeom prst="rect">
            <a:avLst/>
          </a:prstGeom>
        </p:spPr>
        <p:txBody>
          <a:bodyPr wrap="none">
            <a:spAutoFit/>
          </a:bodyPr>
          <a:lstStyle/>
          <a:p>
            <a:pPr algn="ctr"/>
            <a:r>
              <a:rPr lang="zh-TW" altLang="en-US" sz="1600">
                <a:solidFill>
                  <a:srgbClr val="00E6FE"/>
                </a:solidFill>
                <a:latin typeface="微軟正黑體" panose="020B0604030504040204" pitchFamily="34" charset="-120"/>
                <a:ea typeface="微軟正黑體" panose="020B0604030504040204" pitchFamily="34" charset="-120"/>
              </a:rPr>
              <a:t>雙電源</a:t>
            </a:r>
            <a:endParaRPr lang="en-US" altLang="zh-TW" sz="1600">
              <a:solidFill>
                <a:srgbClr val="00E6FE"/>
              </a:solidFill>
              <a:latin typeface="微軟正黑體" panose="020B0604030504040204" pitchFamily="34" charset="-120"/>
              <a:ea typeface="微軟正黑體" panose="020B0604030504040204" pitchFamily="34" charset="-120"/>
              <a:cs typeface="Calibri"/>
            </a:endParaRPr>
          </a:p>
        </p:txBody>
      </p:sp>
      <p:sp>
        <p:nvSpPr>
          <p:cNvPr id="24" name="矩形 23">
            <a:extLst>
              <a:ext uri="{FF2B5EF4-FFF2-40B4-BE49-F238E27FC236}">
                <a16:creationId xmlns:a16="http://schemas.microsoft.com/office/drawing/2014/main" id="{343994A4-181E-47A4-A7C1-BA64AA97EEF9}"/>
              </a:ext>
            </a:extLst>
          </p:cNvPr>
          <p:cNvSpPr/>
          <p:nvPr/>
        </p:nvSpPr>
        <p:spPr>
          <a:xfrm>
            <a:off x="5492051" y="2360759"/>
            <a:ext cx="1452641" cy="338554"/>
          </a:xfrm>
          <a:prstGeom prst="rect">
            <a:avLst/>
          </a:prstGeom>
        </p:spPr>
        <p:txBody>
          <a:bodyPr wrap="none">
            <a:spAutoFit/>
          </a:bodyPr>
          <a:lstStyle/>
          <a:p>
            <a:pPr algn="ctr"/>
            <a:r>
              <a:rPr lang="en-US" altLang="zh-TW" sz="1600">
                <a:solidFill>
                  <a:srgbClr val="00E6FE"/>
                </a:solidFill>
                <a:latin typeface="微軟正黑體" panose="020B0604030504040204" pitchFamily="34" charset="-120"/>
                <a:ea typeface="微軟正黑體" panose="020B0604030504040204" pitchFamily="34" charset="-120"/>
              </a:rPr>
              <a:t>QES </a:t>
            </a:r>
            <a:r>
              <a:rPr lang="zh-TW" altLang="en-US" sz="1600">
                <a:solidFill>
                  <a:srgbClr val="00E6FE"/>
                </a:solidFill>
                <a:latin typeface="微軟正黑體" panose="020B0604030504040204" pitchFamily="34" charset="-120"/>
                <a:ea typeface="微軟正黑體" panose="020B0604030504040204" pitchFamily="34" charset="-120"/>
              </a:rPr>
              <a:t>作業系統</a:t>
            </a:r>
            <a:endParaRPr lang="en-US" altLang="zh-TW" sz="1600">
              <a:solidFill>
                <a:srgbClr val="00E6FE"/>
              </a:solidFill>
              <a:latin typeface="微軟正黑體" panose="020B0604030504040204" pitchFamily="34" charset="-120"/>
              <a:ea typeface="微軟正黑體" panose="020B0604030504040204" pitchFamily="34" charset="-120"/>
              <a:cs typeface="Calibri"/>
            </a:endParaRPr>
          </a:p>
        </p:txBody>
      </p:sp>
      <p:sp>
        <p:nvSpPr>
          <p:cNvPr id="26" name="矩形 25">
            <a:extLst>
              <a:ext uri="{FF2B5EF4-FFF2-40B4-BE49-F238E27FC236}">
                <a16:creationId xmlns:a16="http://schemas.microsoft.com/office/drawing/2014/main" id="{DB096F03-0C96-4035-8FCE-05325602EB51}"/>
              </a:ext>
            </a:extLst>
          </p:cNvPr>
          <p:cNvSpPr/>
          <p:nvPr/>
        </p:nvSpPr>
        <p:spPr>
          <a:xfrm>
            <a:off x="7107092" y="2360759"/>
            <a:ext cx="1620957" cy="523220"/>
          </a:xfrm>
          <a:prstGeom prst="rect">
            <a:avLst/>
          </a:prstGeom>
        </p:spPr>
        <p:txBody>
          <a:bodyPr wrap="none">
            <a:spAutoFit/>
          </a:bodyPr>
          <a:lstStyle/>
          <a:p>
            <a:pPr algn="ctr"/>
            <a:r>
              <a:rPr lang="zh-TW" altLang="en-US" sz="1600">
                <a:solidFill>
                  <a:srgbClr val="00E6FE"/>
                </a:solidFill>
                <a:latin typeface="微軟正黑體" panose="020B0604030504040204" pitchFamily="34" charset="-120"/>
                <a:ea typeface="微軟正黑體" panose="020B0604030504040204" pitchFamily="34" charset="-120"/>
              </a:rPr>
              <a:t>韌體滾動式更新</a:t>
            </a:r>
            <a:br>
              <a:rPr lang="en-US" altLang="zh-TW" sz="1600">
                <a:solidFill>
                  <a:srgbClr val="00E6FE"/>
                </a:solidFill>
                <a:latin typeface="微軟正黑體" panose="020B0604030504040204" pitchFamily="34" charset="-120"/>
                <a:ea typeface="微軟正黑體" panose="020B0604030504040204" pitchFamily="34" charset="-120"/>
              </a:rPr>
            </a:br>
            <a:r>
              <a:rPr lang="en-US" altLang="zh-TW" sz="1200">
                <a:solidFill>
                  <a:srgbClr val="00E6FE"/>
                </a:solidFill>
                <a:latin typeface="微軟正黑體" panose="020B0604030504040204" pitchFamily="34" charset="-120"/>
                <a:ea typeface="微軟正黑體" panose="020B0604030504040204" pitchFamily="34" charset="-120"/>
              </a:rPr>
              <a:t>(Rolling Update)</a:t>
            </a:r>
            <a:endParaRPr lang="en-US" altLang="zh-TW" sz="1200">
              <a:solidFill>
                <a:srgbClr val="00E6FE"/>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705757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94996" y="1201521"/>
            <a:ext cx="6220322" cy="3888393"/>
          </a:xfrm>
          <a:prstGeom prst="rect">
            <a:avLst/>
          </a:prstGeom>
        </p:spPr>
      </p:pic>
      <p:pic>
        <p:nvPicPr>
          <p:cNvPr id="88" name="圖片 87">
            <a:extLst>
              <a:ext uri="{FF2B5EF4-FFF2-40B4-BE49-F238E27FC236}">
                <a16:creationId xmlns:a16="http://schemas.microsoft.com/office/drawing/2014/main" id="{70AC90A0-6D08-4353-A80E-26049DEB9D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2545" y="2160216"/>
            <a:ext cx="5477300" cy="498263"/>
          </a:xfrm>
          <a:prstGeom prst="rect">
            <a:avLst/>
          </a:prstGeom>
        </p:spPr>
      </p:pic>
      <p:sp>
        <p:nvSpPr>
          <p:cNvPr id="86" name="等腰三角形 85">
            <a:extLst>
              <a:ext uri="{FF2B5EF4-FFF2-40B4-BE49-F238E27FC236}">
                <a16:creationId xmlns:a16="http://schemas.microsoft.com/office/drawing/2014/main" id="{42367391-3392-4DD6-965C-9BE1E1B032A6}"/>
              </a:ext>
            </a:extLst>
          </p:cNvPr>
          <p:cNvSpPr/>
          <p:nvPr/>
        </p:nvSpPr>
        <p:spPr>
          <a:xfrm rot="10951107">
            <a:off x="4166138" y="2281573"/>
            <a:ext cx="428425" cy="820779"/>
          </a:xfrm>
          <a:prstGeom prst="triangle">
            <a:avLst>
              <a:gd name="adj" fmla="val 34841"/>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p:txBody>
          <a:bodyPr>
            <a:normAutofit/>
          </a:bodyPr>
          <a:lstStyle/>
          <a:p>
            <a:r>
              <a:rPr lang="en-US" sz="3200"/>
              <a:t>Front View</a:t>
            </a:r>
          </a:p>
        </p:txBody>
      </p:sp>
      <p:sp>
        <p:nvSpPr>
          <p:cNvPr id="19" name="矩形: 圓角 18">
            <a:extLst>
              <a:ext uri="{FF2B5EF4-FFF2-40B4-BE49-F238E27FC236}">
                <a16:creationId xmlns:a16="http://schemas.microsoft.com/office/drawing/2014/main" id="{CE8D074C-C774-4FFF-9B30-D163655493F6}"/>
              </a:ext>
            </a:extLst>
          </p:cNvPr>
          <p:cNvSpPr/>
          <p:nvPr/>
        </p:nvSpPr>
        <p:spPr>
          <a:xfrm>
            <a:off x="275953" y="1509210"/>
            <a:ext cx="1698172" cy="441630"/>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3" name="矩形: 圓角 22">
            <a:extLst>
              <a:ext uri="{FF2B5EF4-FFF2-40B4-BE49-F238E27FC236}">
                <a16:creationId xmlns:a16="http://schemas.microsoft.com/office/drawing/2014/main" id="{B507D891-8338-41BB-88DF-115753BCA7FF}"/>
              </a:ext>
            </a:extLst>
          </p:cNvPr>
          <p:cNvSpPr/>
          <p:nvPr/>
        </p:nvSpPr>
        <p:spPr>
          <a:xfrm rot="5400000">
            <a:off x="246590" y="2939106"/>
            <a:ext cx="1498254" cy="645993"/>
          </a:xfrm>
          <a:prstGeom prst="roundRect">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8" name="矩形 27">
            <a:extLst>
              <a:ext uri="{FF2B5EF4-FFF2-40B4-BE49-F238E27FC236}">
                <a16:creationId xmlns:a16="http://schemas.microsoft.com/office/drawing/2014/main" id="{F45AE8A0-A258-462D-AB32-3BF117C0A351}"/>
              </a:ext>
            </a:extLst>
          </p:cNvPr>
          <p:cNvSpPr/>
          <p:nvPr/>
        </p:nvSpPr>
        <p:spPr>
          <a:xfrm>
            <a:off x="242881" y="1580710"/>
            <a:ext cx="1691489" cy="369332"/>
          </a:xfrm>
          <a:prstGeom prst="rect">
            <a:avLst/>
          </a:prstGeom>
        </p:spPr>
        <p:txBody>
          <a:bodyPr wrap="none" anchor="t">
            <a:spAutoFit/>
          </a:bodyPr>
          <a:lstStyle/>
          <a:p>
            <a:pPr algn="ctr"/>
            <a:r>
              <a:rPr lang="en-US" altLang="zh-TW">
                <a:solidFill>
                  <a:schemeClr val="bg1"/>
                </a:solidFill>
                <a:latin typeface="微軟正黑體"/>
                <a:ea typeface="微軟正黑體"/>
              </a:rPr>
              <a:t>OLED Module</a:t>
            </a:r>
            <a:endParaRPr lang="zh-TW" altLang="en-US">
              <a:solidFill>
                <a:schemeClr val="bg1"/>
              </a:solidFill>
              <a:latin typeface="微軟正黑體"/>
              <a:ea typeface="微軟正黑體"/>
            </a:endParaRPr>
          </a:p>
        </p:txBody>
      </p:sp>
      <p:sp>
        <p:nvSpPr>
          <p:cNvPr id="29" name="矩形: 圓角 28">
            <a:extLst>
              <a:ext uri="{FF2B5EF4-FFF2-40B4-BE49-F238E27FC236}">
                <a16:creationId xmlns:a16="http://schemas.microsoft.com/office/drawing/2014/main" id="{38B7965D-62EC-44C6-B6FC-3552E5C8DD82}"/>
              </a:ext>
            </a:extLst>
          </p:cNvPr>
          <p:cNvSpPr/>
          <p:nvPr/>
        </p:nvSpPr>
        <p:spPr>
          <a:xfrm>
            <a:off x="2196623" y="4377686"/>
            <a:ext cx="2918116" cy="441630"/>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31" name="矩形 30">
            <a:extLst>
              <a:ext uri="{FF2B5EF4-FFF2-40B4-BE49-F238E27FC236}">
                <a16:creationId xmlns:a16="http://schemas.microsoft.com/office/drawing/2014/main" id="{5C123EB5-EFF1-4C69-B8BB-A34A9FB16E4B}"/>
              </a:ext>
            </a:extLst>
          </p:cNvPr>
          <p:cNvSpPr/>
          <p:nvPr/>
        </p:nvSpPr>
        <p:spPr>
          <a:xfrm>
            <a:off x="2197514" y="4413835"/>
            <a:ext cx="2899320" cy="369332"/>
          </a:xfrm>
          <a:prstGeom prst="rect">
            <a:avLst/>
          </a:prstGeom>
        </p:spPr>
        <p:txBody>
          <a:bodyPr wrap="none">
            <a:spAutoFit/>
          </a:bodyPr>
          <a:lstStyle/>
          <a:p>
            <a:pPr algn="ctr"/>
            <a:r>
              <a:rPr lang="en-US" altLang="zh-TW">
                <a:solidFill>
                  <a:schemeClr val="bg1"/>
                </a:solidFill>
                <a:latin typeface="微軟正黑體" panose="020B0604030504040204" pitchFamily="34" charset="-120"/>
                <a:ea typeface="微軟正黑體" panose="020B0604030504040204" pitchFamily="34" charset="-120"/>
              </a:rPr>
              <a:t>16 x 3.5”/2.5”HDD Tray</a:t>
            </a:r>
            <a:endParaRPr lang="zh-TW" altLang="en-US">
              <a:solidFill>
                <a:schemeClr val="bg1"/>
              </a:solidFill>
              <a:latin typeface="微軟正黑體" panose="020B0604030504040204" pitchFamily="34" charset="-120"/>
              <a:ea typeface="微軟正黑體" panose="020B0604030504040204" pitchFamily="34" charset="-120"/>
            </a:endParaRPr>
          </a:p>
        </p:txBody>
      </p:sp>
      <p:cxnSp>
        <p:nvCxnSpPr>
          <p:cNvPr id="10" name="接點: 肘形 9">
            <a:extLst>
              <a:ext uri="{FF2B5EF4-FFF2-40B4-BE49-F238E27FC236}">
                <a16:creationId xmlns:a16="http://schemas.microsoft.com/office/drawing/2014/main" id="{374F2664-83BB-4C50-8929-670B6F267D3C}"/>
              </a:ext>
            </a:extLst>
          </p:cNvPr>
          <p:cNvCxnSpPr>
            <a:stCxn id="19" idx="3"/>
            <a:endCxn id="23" idx="1"/>
          </p:cNvCxnSpPr>
          <p:nvPr/>
        </p:nvCxnSpPr>
        <p:spPr>
          <a:xfrm flipH="1">
            <a:off x="1007500" y="1953911"/>
            <a:ext cx="29837" cy="559065"/>
          </a:xfrm>
          <a:prstGeom prst="bentConnector4">
            <a:avLst>
              <a:gd name="adj1" fmla="val -23364"/>
              <a:gd name="adj2" fmla="val 91315"/>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cxnSp>
        <p:nvCxnSpPr>
          <p:cNvPr id="12" name="接點: 肘形 11">
            <a:extLst>
              <a:ext uri="{FF2B5EF4-FFF2-40B4-BE49-F238E27FC236}">
                <a16:creationId xmlns:a16="http://schemas.microsoft.com/office/drawing/2014/main" id="{DD296609-6D9E-439D-B03B-12663650577D}"/>
              </a:ext>
            </a:extLst>
          </p:cNvPr>
          <p:cNvCxnSpPr/>
          <p:nvPr/>
        </p:nvCxnSpPr>
        <p:spPr>
          <a:xfrm flipV="1">
            <a:off x="5114739" y="4413835"/>
            <a:ext cx="354473" cy="195979"/>
          </a:xfrm>
          <a:prstGeom prst="bentConnector3">
            <a:avLst>
              <a:gd name="adj1" fmla="val 99459"/>
            </a:avLst>
          </a:prstGeom>
          <a:ln w="15875">
            <a:solidFill>
              <a:srgbClr val="F70F78"/>
            </a:solidFill>
            <a:tailEnd type="oval"/>
          </a:ln>
        </p:spPr>
        <p:style>
          <a:lnRef idx="1">
            <a:schemeClr val="accent1"/>
          </a:lnRef>
          <a:fillRef idx="0">
            <a:schemeClr val="accent1"/>
          </a:fillRef>
          <a:effectRef idx="0">
            <a:schemeClr val="accent1"/>
          </a:effectRef>
          <a:fontRef idx="minor">
            <a:schemeClr val="tx1"/>
          </a:fontRef>
        </p:style>
      </p:cxnSp>
      <p:cxnSp>
        <p:nvCxnSpPr>
          <p:cNvPr id="34" name="接點: 肘形 33">
            <a:extLst>
              <a:ext uri="{FF2B5EF4-FFF2-40B4-BE49-F238E27FC236}">
                <a16:creationId xmlns:a16="http://schemas.microsoft.com/office/drawing/2014/main" id="{43370E11-28B6-405B-A6AF-11CD08449CB7}"/>
              </a:ext>
            </a:extLst>
          </p:cNvPr>
          <p:cNvCxnSpPr>
            <a:cxnSpLocks/>
          </p:cNvCxnSpPr>
          <p:nvPr/>
        </p:nvCxnSpPr>
        <p:spPr>
          <a:xfrm rot="16200000" flipV="1">
            <a:off x="7345798" y="2640418"/>
            <a:ext cx="317886" cy="963465"/>
          </a:xfrm>
          <a:prstGeom prst="bentConnector2">
            <a:avLst/>
          </a:prstGeom>
          <a:ln w="15875">
            <a:solidFill>
              <a:srgbClr val="F70F78"/>
            </a:solidFill>
            <a:tailEnd type="oval"/>
          </a:ln>
        </p:spPr>
        <p:style>
          <a:lnRef idx="1">
            <a:schemeClr val="accent1"/>
          </a:lnRef>
          <a:fillRef idx="0">
            <a:schemeClr val="accent1"/>
          </a:fillRef>
          <a:effectRef idx="0">
            <a:schemeClr val="accent1"/>
          </a:effectRef>
          <a:fontRef idx="minor">
            <a:schemeClr val="tx1"/>
          </a:fontRef>
        </p:style>
      </p:cxnSp>
      <p:cxnSp>
        <p:nvCxnSpPr>
          <p:cNvPr id="37" name="接點: 肘形 36">
            <a:extLst>
              <a:ext uri="{FF2B5EF4-FFF2-40B4-BE49-F238E27FC236}">
                <a16:creationId xmlns:a16="http://schemas.microsoft.com/office/drawing/2014/main" id="{94D640C4-65AA-4F8D-8D67-F323FE6E472E}"/>
              </a:ext>
            </a:extLst>
          </p:cNvPr>
          <p:cNvCxnSpPr>
            <a:cxnSpLocks/>
          </p:cNvCxnSpPr>
          <p:nvPr/>
        </p:nvCxnSpPr>
        <p:spPr>
          <a:xfrm rot="10800000" flipV="1">
            <a:off x="6304548" y="3512723"/>
            <a:ext cx="1644459" cy="308986"/>
          </a:xfrm>
          <a:prstGeom prst="bentConnector3">
            <a:avLst>
              <a:gd name="adj1" fmla="val -1215"/>
            </a:avLst>
          </a:prstGeom>
          <a:ln w="15875">
            <a:solidFill>
              <a:srgbClr val="F70F78"/>
            </a:solidFill>
            <a:tailEnd type="oval"/>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C5302C80-D92A-436E-B0DB-3AED1946743E}"/>
              </a:ext>
            </a:extLst>
          </p:cNvPr>
          <p:cNvSpPr/>
          <p:nvPr/>
        </p:nvSpPr>
        <p:spPr>
          <a:xfrm>
            <a:off x="7398001" y="3184598"/>
            <a:ext cx="1176944" cy="441630"/>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43" name="矩形 42">
            <a:extLst>
              <a:ext uri="{FF2B5EF4-FFF2-40B4-BE49-F238E27FC236}">
                <a16:creationId xmlns:a16="http://schemas.microsoft.com/office/drawing/2014/main" id="{049BA6C3-3118-49B5-8736-C66D58533605}"/>
              </a:ext>
            </a:extLst>
          </p:cNvPr>
          <p:cNvSpPr/>
          <p:nvPr/>
        </p:nvSpPr>
        <p:spPr>
          <a:xfrm>
            <a:off x="7499579" y="3220747"/>
            <a:ext cx="963725" cy="369332"/>
          </a:xfrm>
          <a:prstGeom prst="rect">
            <a:avLst/>
          </a:prstGeom>
        </p:spPr>
        <p:txBody>
          <a:bodyPr wrap="none">
            <a:spAutoFit/>
          </a:bodyPr>
          <a:lstStyle/>
          <a:p>
            <a:pPr algn="ctr"/>
            <a:r>
              <a:rPr lang="en-US" altLang="zh-TW">
                <a:solidFill>
                  <a:schemeClr val="bg1"/>
                </a:solidFill>
                <a:latin typeface="微軟正黑體" panose="020B0604030504040204" pitchFamily="34" charset="-120"/>
                <a:ea typeface="微軟正黑體" panose="020B0604030504040204" pitchFamily="34" charset="-120"/>
              </a:rPr>
              <a:t>Handle</a:t>
            </a:r>
          </a:p>
        </p:txBody>
      </p:sp>
      <p:grpSp>
        <p:nvGrpSpPr>
          <p:cNvPr id="79" name="群組 78">
            <a:extLst>
              <a:ext uri="{FF2B5EF4-FFF2-40B4-BE49-F238E27FC236}">
                <a16:creationId xmlns:a16="http://schemas.microsoft.com/office/drawing/2014/main" id="{C4EB6829-1700-4633-B91E-E492DF25E122}"/>
              </a:ext>
            </a:extLst>
          </p:cNvPr>
          <p:cNvGrpSpPr/>
          <p:nvPr/>
        </p:nvGrpSpPr>
        <p:grpSpPr>
          <a:xfrm>
            <a:off x="2809343" y="1511661"/>
            <a:ext cx="3004423" cy="886305"/>
            <a:chOff x="2809343" y="1695578"/>
            <a:chExt cx="3004423" cy="886305"/>
          </a:xfrm>
        </p:grpSpPr>
        <p:pic>
          <p:nvPicPr>
            <p:cNvPr id="63" name="圖片 62">
              <a:extLst>
                <a:ext uri="{FF2B5EF4-FFF2-40B4-BE49-F238E27FC236}">
                  <a16:creationId xmlns:a16="http://schemas.microsoft.com/office/drawing/2014/main" id="{99C88858-6C80-43B6-8BCE-C0A1F9EEAA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9343" y="1695578"/>
              <a:ext cx="3004423" cy="886305"/>
            </a:xfrm>
            <a:prstGeom prst="rect">
              <a:avLst/>
            </a:prstGeom>
          </p:spPr>
        </p:pic>
        <p:sp>
          <p:nvSpPr>
            <p:cNvPr id="64" name="矩形: 圓角 63">
              <a:extLst>
                <a:ext uri="{FF2B5EF4-FFF2-40B4-BE49-F238E27FC236}">
                  <a16:creationId xmlns:a16="http://schemas.microsoft.com/office/drawing/2014/main" id="{D5D9716F-F3C2-4F78-B428-1BB09C25ADDA}"/>
                </a:ext>
              </a:extLst>
            </p:cNvPr>
            <p:cNvSpPr/>
            <p:nvPr/>
          </p:nvSpPr>
          <p:spPr>
            <a:xfrm>
              <a:off x="2871961" y="1788114"/>
              <a:ext cx="2866645" cy="684081"/>
            </a:xfrm>
            <a:prstGeom prst="roundRect">
              <a:avLst>
                <a:gd name="adj" fmla="val 13542"/>
              </a:avLst>
            </a:prstGeom>
            <a:noFill/>
            <a:ln w="12700">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70" name="直線接點 69">
            <a:extLst>
              <a:ext uri="{FF2B5EF4-FFF2-40B4-BE49-F238E27FC236}">
                <a16:creationId xmlns:a16="http://schemas.microsoft.com/office/drawing/2014/main" id="{FDCCB91B-5FF1-4158-9622-608998DBDAD4}"/>
              </a:ext>
            </a:extLst>
          </p:cNvPr>
          <p:cNvCxnSpPr>
            <a:cxnSpLocks/>
          </p:cNvCxnSpPr>
          <p:nvPr/>
        </p:nvCxnSpPr>
        <p:spPr>
          <a:xfrm flipH="1">
            <a:off x="4987715" y="1372010"/>
            <a:ext cx="4716" cy="292795"/>
          </a:xfrm>
          <a:prstGeom prst="line">
            <a:avLst/>
          </a:prstGeom>
          <a:ln w="15875">
            <a:solidFill>
              <a:srgbClr val="F70F78"/>
            </a:solidFill>
            <a:tailEnd type="ova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C9C96588-469E-419F-B3C9-BB75EAC5B4F1}"/>
              </a:ext>
            </a:extLst>
          </p:cNvPr>
          <p:cNvCxnSpPr>
            <a:cxnSpLocks/>
          </p:cNvCxnSpPr>
          <p:nvPr/>
        </p:nvCxnSpPr>
        <p:spPr>
          <a:xfrm flipH="1">
            <a:off x="5738606" y="1840978"/>
            <a:ext cx="780340" cy="0"/>
          </a:xfrm>
          <a:prstGeom prst="line">
            <a:avLst/>
          </a:prstGeom>
          <a:ln w="15875">
            <a:solidFill>
              <a:srgbClr val="F70F78"/>
            </a:solidFill>
            <a:tailEnd type="oval"/>
          </a:ln>
        </p:spPr>
        <p:style>
          <a:lnRef idx="1">
            <a:schemeClr val="accent1"/>
          </a:lnRef>
          <a:fillRef idx="0">
            <a:schemeClr val="accent1"/>
          </a:fillRef>
          <a:effectRef idx="0">
            <a:schemeClr val="accent1"/>
          </a:effectRef>
          <a:fontRef idx="minor">
            <a:schemeClr val="tx1"/>
          </a:fontRef>
        </p:style>
      </p:cxnSp>
      <p:grpSp>
        <p:nvGrpSpPr>
          <p:cNvPr id="74" name="群組 73">
            <a:extLst>
              <a:ext uri="{FF2B5EF4-FFF2-40B4-BE49-F238E27FC236}">
                <a16:creationId xmlns:a16="http://schemas.microsoft.com/office/drawing/2014/main" id="{DAE6A268-1011-4298-8EA8-17FB52A9B7AE}"/>
              </a:ext>
            </a:extLst>
          </p:cNvPr>
          <p:cNvGrpSpPr/>
          <p:nvPr/>
        </p:nvGrpSpPr>
        <p:grpSpPr>
          <a:xfrm>
            <a:off x="6055194" y="1626115"/>
            <a:ext cx="1698172" cy="441630"/>
            <a:chOff x="6288302" y="1802888"/>
            <a:chExt cx="1698172" cy="441630"/>
          </a:xfrm>
        </p:grpSpPr>
        <p:sp>
          <p:nvSpPr>
            <p:cNvPr id="75" name="矩形: 圓角 74">
              <a:extLst>
                <a:ext uri="{FF2B5EF4-FFF2-40B4-BE49-F238E27FC236}">
                  <a16:creationId xmlns:a16="http://schemas.microsoft.com/office/drawing/2014/main" id="{6BFA5626-224B-479E-95DE-7D682B0053D6}"/>
                </a:ext>
              </a:extLst>
            </p:cNvPr>
            <p:cNvSpPr/>
            <p:nvPr/>
          </p:nvSpPr>
          <p:spPr>
            <a:xfrm>
              <a:off x="6288302" y="1802888"/>
              <a:ext cx="1698172" cy="441630"/>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76" name="Rectangle 24">
              <a:extLst>
                <a:ext uri="{FF2B5EF4-FFF2-40B4-BE49-F238E27FC236}">
                  <a16:creationId xmlns:a16="http://schemas.microsoft.com/office/drawing/2014/main" id="{DA76B9BA-1268-4C56-AD71-06B370386189}"/>
                </a:ext>
              </a:extLst>
            </p:cNvPr>
            <p:cNvSpPr/>
            <p:nvPr/>
          </p:nvSpPr>
          <p:spPr>
            <a:xfrm>
              <a:off x="6372651" y="1855498"/>
              <a:ext cx="1613823" cy="3245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solidFill>
                    <a:schemeClr val="bg1"/>
                  </a:solidFill>
                  <a:latin typeface="微軟正黑體" panose="020B0604030504040204" pitchFamily="34" charset="-120"/>
                  <a:ea typeface="微軟正黑體" panose="020B0604030504040204" pitchFamily="34" charset="-120"/>
                </a:rPr>
                <a:t>HDD Status LED</a:t>
              </a:r>
            </a:p>
          </p:txBody>
        </p:sp>
      </p:grpSp>
      <p:grpSp>
        <p:nvGrpSpPr>
          <p:cNvPr id="80" name="群組 79">
            <a:extLst>
              <a:ext uri="{FF2B5EF4-FFF2-40B4-BE49-F238E27FC236}">
                <a16:creationId xmlns:a16="http://schemas.microsoft.com/office/drawing/2014/main" id="{4E12A07C-8738-4603-B193-A9AFC58E5DC0}"/>
              </a:ext>
            </a:extLst>
          </p:cNvPr>
          <p:cNvGrpSpPr/>
          <p:nvPr/>
        </p:nvGrpSpPr>
        <p:grpSpPr>
          <a:xfrm>
            <a:off x="4229100" y="1050694"/>
            <a:ext cx="1329489" cy="441630"/>
            <a:chOff x="6144997" y="1955288"/>
            <a:chExt cx="1993877" cy="441630"/>
          </a:xfrm>
        </p:grpSpPr>
        <p:sp>
          <p:nvSpPr>
            <p:cNvPr id="81" name="矩形: 圓角 80">
              <a:extLst>
                <a:ext uri="{FF2B5EF4-FFF2-40B4-BE49-F238E27FC236}">
                  <a16:creationId xmlns:a16="http://schemas.microsoft.com/office/drawing/2014/main" id="{55EE2483-169A-4C0A-BC89-1B81CE57BE51}"/>
                </a:ext>
              </a:extLst>
            </p:cNvPr>
            <p:cNvSpPr/>
            <p:nvPr/>
          </p:nvSpPr>
          <p:spPr>
            <a:xfrm>
              <a:off x="6144997" y="1955288"/>
              <a:ext cx="1993877" cy="441630"/>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82" name="Rectangle 24">
              <a:extLst>
                <a:ext uri="{FF2B5EF4-FFF2-40B4-BE49-F238E27FC236}">
                  <a16:creationId xmlns:a16="http://schemas.microsoft.com/office/drawing/2014/main" id="{54282464-5CA5-4928-9356-DBE503FC80C8}"/>
                </a:ext>
              </a:extLst>
            </p:cNvPr>
            <p:cNvSpPr/>
            <p:nvPr/>
          </p:nvSpPr>
          <p:spPr>
            <a:xfrm>
              <a:off x="6340907" y="2007898"/>
              <a:ext cx="1579875" cy="32450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anose="020B0604030504040204" pitchFamily="34" charset="-120"/>
                  <a:ea typeface="微軟正黑體" panose="020B0604030504040204" pitchFamily="34" charset="-120"/>
                </a:rPr>
                <a:t>Tray latch</a:t>
              </a:r>
            </a:p>
          </p:txBody>
        </p:sp>
      </p:grpSp>
      <p:pic>
        <p:nvPicPr>
          <p:cNvPr id="4" name="图片 4" descr="图片包含 户外&#10;&#10;已生成极高可信度的说明">
            <a:extLst>
              <a:ext uri="{FF2B5EF4-FFF2-40B4-BE49-F238E27FC236}">
                <a16:creationId xmlns:a16="http://schemas.microsoft.com/office/drawing/2014/main" id="{4AF5D8C5-5FA8-4DF4-A7FF-E26224652007}"/>
              </a:ext>
            </a:extLst>
          </p:cNvPr>
          <p:cNvPicPr>
            <a:picLocks noChangeAspect="1"/>
          </p:cNvPicPr>
          <p:nvPr/>
        </p:nvPicPr>
        <p:blipFill>
          <a:blip r:embed="rId5"/>
          <a:stretch>
            <a:fillRect/>
          </a:stretch>
        </p:blipFill>
        <p:spPr>
          <a:xfrm>
            <a:off x="738432" y="2544648"/>
            <a:ext cx="526330" cy="1432874"/>
          </a:xfrm>
          <a:prstGeom prst="rect">
            <a:avLst/>
          </a:prstGeom>
        </p:spPr>
      </p:pic>
      <p:sp>
        <p:nvSpPr>
          <p:cNvPr id="32" name="等腰三角形 31">
            <a:extLst>
              <a:ext uri="{FF2B5EF4-FFF2-40B4-BE49-F238E27FC236}">
                <a16:creationId xmlns:a16="http://schemas.microsoft.com/office/drawing/2014/main" id="{11FFB3B4-7B96-48FF-B74F-80C318BD1B99}"/>
              </a:ext>
            </a:extLst>
          </p:cNvPr>
          <p:cNvSpPr/>
          <p:nvPr/>
        </p:nvSpPr>
        <p:spPr>
          <a:xfrm rot="5460000">
            <a:off x="1543143" y="2891611"/>
            <a:ext cx="375400" cy="820779"/>
          </a:xfrm>
          <a:prstGeom prst="triangle">
            <a:avLst>
              <a:gd name="adj" fmla="val 34841"/>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98997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A5631B0C-6646-4668-B655-FDBD49E16323}"/>
              </a:ext>
            </a:extLst>
          </p:cNvPr>
          <p:cNvSpPr/>
          <p:nvPr/>
        </p:nvSpPr>
        <p:spPr>
          <a:xfrm>
            <a:off x="402962" y="3315890"/>
            <a:ext cx="2890252" cy="463573"/>
          </a:xfrm>
          <a:prstGeom prst="roundRect">
            <a:avLst/>
          </a:prstGeom>
          <a:solidFill>
            <a:schemeClr val="tx1"/>
          </a:solidFill>
          <a:ln>
            <a:gradFill>
              <a:gsLst>
                <a:gs pos="0">
                  <a:srgbClr val="00E6FE"/>
                </a:gs>
                <a:gs pos="100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0580564A-1D6A-471C-A2E5-BBC0F81EC54E}"/>
              </a:ext>
            </a:extLst>
          </p:cNvPr>
          <p:cNvSpPr/>
          <p:nvPr/>
        </p:nvSpPr>
        <p:spPr>
          <a:xfrm>
            <a:off x="402962" y="3855184"/>
            <a:ext cx="2890252" cy="463573"/>
          </a:xfrm>
          <a:prstGeom prst="roundRect">
            <a:avLst/>
          </a:prstGeom>
          <a:solidFill>
            <a:schemeClr val="tx1"/>
          </a:solidFill>
          <a:ln>
            <a:gradFill>
              <a:gsLst>
                <a:gs pos="0">
                  <a:srgbClr val="00E6FE"/>
                </a:gs>
                <a:gs pos="100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 22">
            <a:extLst>
              <a:ext uri="{FF2B5EF4-FFF2-40B4-BE49-F238E27FC236}">
                <a16:creationId xmlns:a16="http://schemas.microsoft.com/office/drawing/2014/main" id="{5C2777C8-406F-4F2D-B225-F95AC85E17D3}"/>
              </a:ext>
            </a:extLst>
          </p:cNvPr>
          <p:cNvSpPr/>
          <p:nvPr/>
        </p:nvSpPr>
        <p:spPr>
          <a:xfrm>
            <a:off x="402962" y="4394479"/>
            <a:ext cx="2890252" cy="463573"/>
          </a:xfrm>
          <a:prstGeom prst="roundRect">
            <a:avLst/>
          </a:prstGeom>
          <a:solidFill>
            <a:schemeClr val="tx1"/>
          </a:solidFill>
          <a:ln>
            <a:gradFill>
              <a:gsLst>
                <a:gs pos="0">
                  <a:srgbClr val="00E6FE"/>
                </a:gs>
                <a:gs pos="100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4ECE4710-D936-463C-8532-97D20FF162E3}"/>
              </a:ext>
            </a:extLst>
          </p:cNvPr>
          <p:cNvSpPr/>
          <p:nvPr/>
        </p:nvSpPr>
        <p:spPr>
          <a:xfrm>
            <a:off x="402962" y="2776596"/>
            <a:ext cx="2890252" cy="463573"/>
          </a:xfrm>
          <a:prstGeom prst="roundRect">
            <a:avLst/>
          </a:prstGeom>
          <a:solidFill>
            <a:schemeClr val="tx1"/>
          </a:solidFill>
          <a:ln>
            <a:gradFill>
              <a:gsLst>
                <a:gs pos="0">
                  <a:srgbClr val="00E6FE"/>
                </a:gs>
                <a:gs pos="100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圓角 18">
            <a:extLst>
              <a:ext uri="{FF2B5EF4-FFF2-40B4-BE49-F238E27FC236}">
                <a16:creationId xmlns:a16="http://schemas.microsoft.com/office/drawing/2014/main" id="{76FC4F00-BF19-4476-92D1-E0F5F86FFE1C}"/>
              </a:ext>
            </a:extLst>
          </p:cNvPr>
          <p:cNvSpPr/>
          <p:nvPr/>
        </p:nvSpPr>
        <p:spPr>
          <a:xfrm>
            <a:off x="402962" y="2237302"/>
            <a:ext cx="2890252" cy="463573"/>
          </a:xfrm>
          <a:prstGeom prst="roundRect">
            <a:avLst/>
          </a:prstGeom>
          <a:solidFill>
            <a:schemeClr val="tx1"/>
          </a:solidFill>
          <a:ln>
            <a:gradFill>
              <a:gsLst>
                <a:gs pos="0">
                  <a:srgbClr val="00E6FE"/>
                </a:gs>
                <a:gs pos="100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p:txBody>
          <a:bodyPr>
            <a:normAutofit/>
          </a:bodyPr>
          <a:lstStyle/>
          <a:p>
            <a:r>
              <a:rPr lang="en-US" altLang="zh-TW" sz="3100"/>
              <a:t>Clear Information with OLED Indicator</a:t>
            </a:r>
            <a:endParaRPr lang="en-US" sz="310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65600" y="1138271"/>
            <a:ext cx="4968795" cy="4005229"/>
          </a:xfrm>
          <a:prstGeom prst="rect">
            <a:avLst/>
          </a:prstGeom>
        </p:spPr>
      </p:pic>
      <p:sp>
        <p:nvSpPr>
          <p:cNvPr id="13" name="TextBox 12"/>
          <p:cNvSpPr txBox="1"/>
          <p:nvPr/>
        </p:nvSpPr>
        <p:spPr>
          <a:xfrm>
            <a:off x="1240795" y="2314767"/>
            <a:ext cx="1418593" cy="338554"/>
          </a:xfrm>
          <a:prstGeom prst="rect">
            <a:avLst/>
          </a:prstGeom>
          <a:noFill/>
        </p:spPr>
        <p:txBody>
          <a:bodyPr wrap="none" rtlCol="0">
            <a:spAutoFit/>
          </a:bodyPr>
          <a:lstStyle/>
          <a:p>
            <a:r>
              <a:rPr lang="en-US" altLang="zh-TW" sz="1600">
                <a:solidFill>
                  <a:schemeClr val="bg1">
                    <a:lumMod val="95000"/>
                  </a:schemeClr>
                </a:solidFill>
                <a:latin typeface="微軟正黑體" panose="020B0604030504040204" pitchFamily="34" charset="-120"/>
                <a:ea typeface="微軟正黑體" panose="020B0604030504040204" pitchFamily="34" charset="-120"/>
              </a:rPr>
              <a:t>Power Status</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14" name="TextBox 13"/>
          <p:cNvSpPr txBox="1"/>
          <p:nvPr/>
        </p:nvSpPr>
        <p:spPr>
          <a:xfrm>
            <a:off x="275953" y="1350318"/>
            <a:ext cx="3963104" cy="830997"/>
          </a:xfrm>
          <a:prstGeom prst="rect">
            <a:avLst/>
          </a:prstGeom>
          <a:noFill/>
        </p:spPr>
        <p:txBody>
          <a:bodyPr wrap="square" rtlCol="0" anchor="t">
            <a:spAutoFit/>
          </a:bodyPr>
          <a:lstStyle/>
          <a:p>
            <a:r>
              <a:rPr lang="en-US" altLang="zh-TW" sz="2400">
                <a:latin typeface="微軟正黑體"/>
                <a:ea typeface="微軟正黑體"/>
              </a:rPr>
              <a:t>Provides system status for each controller</a:t>
            </a:r>
            <a:endParaRPr lang="en-US" sz="2400">
              <a:latin typeface="微軟正黑體"/>
              <a:ea typeface="微軟正黑體"/>
            </a:endParaRPr>
          </a:p>
        </p:txBody>
      </p:sp>
      <p:sp>
        <p:nvSpPr>
          <p:cNvPr id="15" name="TextBox 14"/>
          <p:cNvSpPr txBox="1"/>
          <p:nvPr/>
        </p:nvSpPr>
        <p:spPr>
          <a:xfrm>
            <a:off x="1240795" y="2855513"/>
            <a:ext cx="1159998" cy="338554"/>
          </a:xfrm>
          <a:prstGeom prst="rect">
            <a:avLst/>
          </a:prstGeom>
          <a:noFill/>
        </p:spPr>
        <p:txBody>
          <a:bodyPr wrap="none" rtlCol="0">
            <a:spAutoFit/>
          </a:bodyPr>
          <a:lstStyle/>
          <a:p>
            <a:r>
              <a:rPr lang="en-US" altLang="zh-TW" sz="1600">
                <a:solidFill>
                  <a:schemeClr val="bg1">
                    <a:lumMod val="95000"/>
                  </a:schemeClr>
                </a:solidFill>
                <a:latin typeface="微軟正黑體" panose="020B0604030504040204" pitchFamily="34" charset="-120"/>
                <a:ea typeface="微軟正黑體" panose="020B0604030504040204" pitchFamily="34" charset="-120"/>
              </a:rPr>
              <a:t>Fan Status</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16" name="TextBox 15"/>
          <p:cNvSpPr txBox="1"/>
          <p:nvPr/>
        </p:nvSpPr>
        <p:spPr>
          <a:xfrm>
            <a:off x="1240795" y="3396259"/>
            <a:ext cx="1515223" cy="338554"/>
          </a:xfrm>
          <a:prstGeom prst="rect">
            <a:avLst/>
          </a:prstGeom>
          <a:noFill/>
        </p:spPr>
        <p:txBody>
          <a:bodyPr wrap="none" rtlCol="0">
            <a:spAutoFit/>
          </a:bodyPr>
          <a:lstStyle/>
          <a:p>
            <a:r>
              <a:rPr lang="en-US" altLang="zh-TW" sz="1600">
                <a:solidFill>
                  <a:schemeClr val="bg1">
                    <a:lumMod val="95000"/>
                  </a:schemeClr>
                </a:solidFill>
                <a:latin typeface="微軟正黑體" panose="020B0604030504040204" pitchFamily="34" charset="-120"/>
                <a:ea typeface="微軟正黑體" panose="020B0604030504040204" pitchFamily="34" charset="-120"/>
              </a:rPr>
              <a:t>Battery Status</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17" name="TextBox 16"/>
          <p:cNvSpPr txBox="1"/>
          <p:nvPr/>
        </p:nvSpPr>
        <p:spPr>
          <a:xfrm>
            <a:off x="1240795" y="3937005"/>
            <a:ext cx="1123321" cy="338554"/>
          </a:xfrm>
          <a:prstGeom prst="rect">
            <a:avLst/>
          </a:prstGeom>
          <a:noFill/>
        </p:spPr>
        <p:txBody>
          <a:bodyPr wrap="none" rtlCol="0">
            <a:spAutoFit/>
          </a:bodyPr>
          <a:lstStyle/>
          <a:p>
            <a:r>
              <a:rPr lang="en-US" altLang="zh-TW" sz="1600">
                <a:solidFill>
                  <a:schemeClr val="bg1">
                    <a:lumMod val="95000"/>
                  </a:schemeClr>
                </a:solidFill>
                <a:latin typeface="微軟正黑體" panose="020B0604030504040204" pitchFamily="34" charset="-120"/>
                <a:ea typeface="微軟正黑體" panose="020B0604030504040204" pitchFamily="34" charset="-120"/>
              </a:rPr>
              <a:t>HA Status</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18" name="TextBox 17"/>
          <p:cNvSpPr txBox="1"/>
          <p:nvPr/>
        </p:nvSpPr>
        <p:spPr>
          <a:xfrm>
            <a:off x="1240795" y="4477753"/>
            <a:ext cx="925253" cy="338554"/>
          </a:xfrm>
          <a:prstGeom prst="rect">
            <a:avLst/>
          </a:prstGeom>
          <a:noFill/>
        </p:spPr>
        <p:txBody>
          <a:bodyPr wrap="none" rtlCol="0">
            <a:spAutoFit/>
          </a:bodyPr>
          <a:lstStyle/>
          <a:p>
            <a:r>
              <a:rPr lang="x-none" sz="1600">
                <a:solidFill>
                  <a:schemeClr val="bg1">
                    <a:lumMod val="95000"/>
                  </a:schemeClr>
                </a:solidFill>
                <a:latin typeface="微軟正黑體" panose="020B0604030504040204" pitchFamily="34" charset="-120"/>
                <a:ea typeface="微軟正黑體" panose="020B0604030504040204" pitchFamily="34" charset="-120"/>
              </a:rPr>
              <a:t>NAS ID</a:t>
            </a:r>
            <a:r>
              <a:rPr lang="en-US" altLang="zh-TW" sz="1600">
                <a:solidFill>
                  <a:schemeClr val="bg1">
                    <a:lumMod val="95000"/>
                  </a:schemeClr>
                </a:solidFill>
                <a:latin typeface="微軟正黑體" panose="020B0604030504040204" pitchFamily="34" charset="-120"/>
                <a:ea typeface="微軟正黑體" panose="020B0604030504040204" pitchFamily="34" charset="-120"/>
              </a:rPr>
              <a:t> </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grpSp>
        <p:nvGrpSpPr>
          <p:cNvPr id="31" name="群組 30">
            <a:extLst>
              <a:ext uri="{FF2B5EF4-FFF2-40B4-BE49-F238E27FC236}">
                <a16:creationId xmlns:a16="http://schemas.microsoft.com/office/drawing/2014/main" id="{13577B30-9E82-4C9C-90F1-DF2C05B3F187}"/>
              </a:ext>
            </a:extLst>
          </p:cNvPr>
          <p:cNvGrpSpPr/>
          <p:nvPr/>
        </p:nvGrpSpPr>
        <p:grpSpPr>
          <a:xfrm>
            <a:off x="4830150" y="2143630"/>
            <a:ext cx="2754471" cy="1725064"/>
            <a:chOff x="4957011" y="2130120"/>
            <a:chExt cx="2754471" cy="1725064"/>
          </a:xfrm>
        </p:grpSpPr>
        <p:cxnSp>
          <p:nvCxnSpPr>
            <p:cNvPr id="28" name="接點: 肘形 27">
              <a:extLst>
                <a:ext uri="{FF2B5EF4-FFF2-40B4-BE49-F238E27FC236}">
                  <a16:creationId xmlns:a16="http://schemas.microsoft.com/office/drawing/2014/main" id="{70D2B0EE-CD81-4CD7-8FAF-DEB263BC41EE}"/>
                </a:ext>
              </a:extLst>
            </p:cNvPr>
            <p:cNvCxnSpPr/>
            <p:nvPr/>
          </p:nvCxnSpPr>
          <p:spPr>
            <a:xfrm rot="5400000">
              <a:off x="5040129" y="2488632"/>
              <a:ext cx="1283434" cy="1449670"/>
            </a:xfrm>
            <a:prstGeom prst="bentConnector2">
              <a:avLst/>
            </a:prstGeom>
            <a:ln w="15875" cap="rnd">
              <a:gradFill>
                <a:gsLst>
                  <a:gs pos="100000">
                    <a:srgbClr val="00E6FE"/>
                  </a:gs>
                  <a:gs pos="0">
                    <a:srgbClr val="F70F78"/>
                  </a:gs>
                </a:gsLst>
                <a:lin ang="5400000" scaled="1"/>
              </a:gradFill>
              <a:headEnd type="none"/>
              <a:tailEnd type="oval"/>
            </a:ln>
          </p:spPr>
          <p:style>
            <a:lnRef idx="1">
              <a:schemeClr val="accent1"/>
            </a:lnRef>
            <a:fillRef idx="0">
              <a:schemeClr val="accent1"/>
            </a:fillRef>
            <a:effectRef idx="0">
              <a:schemeClr val="accent1"/>
            </a:effectRef>
            <a:fontRef idx="minor">
              <a:schemeClr val="tx1"/>
            </a:fontRef>
          </p:style>
        </p:cxnSp>
        <p:sp>
          <p:nvSpPr>
            <p:cNvPr id="29" name="矩形: 圓角 28">
              <a:extLst>
                <a:ext uri="{FF2B5EF4-FFF2-40B4-BE49-F238E27FC236}">
                  <a16:creationId xmlns:a16="http://schemas.microsoft.com/office/drawing/2014/main" id="{6570C9E5-8122-428C-BD33-5BDD8B51A749}"/>
                </a:ext>
              </a:extLst>
            </p:cNvPr>
            <p:cNvSpPr/>
            <p:nvPr/>
          </p:nvSpPr>
          <p:spPr>
            <a:xfrm>
              <a:off x="5091400" y="2130120"/>
              <a:ext cx="2620082" cy="441630"/>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0" name="矩形 29">
            <a:extLst>
              <a:ext uri="{FF2B5EF4-FFF2-40B4-BE49-F238E27FC236}">
                <a16:creationId xmlns:a16="http://schemas.microsoft.com/office/drawing/2014/main" id="{BE2DD13B-DF33-4320-B939-4F4F565D78AD}"/>
              </a:ext>
            </a:extLst>
          </p:cNvPr>
          <p:cNvSpPr/>
          <p:nvPr/>
        </p:nvSpPr>
        <p:spPr>
          <a:xfrm>
            <a:off x="4964539" y="2179779"/>
            <a:ext cx="2620082" cy="369332"/>
          </a:xfrm>
          <a:prstGeom prst="rect">
            <a:avLst/>
          </a:prstGeom>
        </p:spPr>
        <p:txBody>
          <a:bodyPr wrap="square">
            <a:spAutoFit/>
          </a:bodyPr>
          <a:lstStyle/>
          <a:p>
            <a:pPr algn="ctr"/>
            <a:r>
              <a:rPr lang="en-US" altLang="zh-TW">
                <a:solidFill>
                  <a:schemeClr val="bg1"/>
                </a:solidFill>
                <a:latin typeface="微軟正黑體" panose="020B0604030504040204" pitchFamily="34" charset="-120"/>
                <a:ea typeface="微軟正黑體" panose="020B0604030504040204" pitchFamily="34" charset="-120"/>
              </a:rPr>
              <a:t>OLED ON/OFF Button</a:t>
            </a:r>
          </a:p>
        </p:txBody>
      </p:sp>
      <p:pic>
        <p:nvPicPr>
          <p:cNvPr id="5" name="圖形 4">
            <a:extLst>
              <a:ext uri="{FF2B5EF4-FFF2-40B4-BE49-F238E27FC236}">
                <a16:creationId xmlns:a16="http://schemas.microsoft.com/office/drawing/2014/main" id="{9EBDC9BA-111B-45D2-896F-769E918002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409" y="2342729"/>
            <a:ext cx="261646" cy="277037"/>
          </a:xfrm>
          <a:prstGeom prst="rect">
            <a:avLst/>
          </a:prstGeom>
        </p:spPr>
      </p:pic>
      <p:pic>
        <p:nvPicPr>
          <p:cNvPr id="7" name="圖形 6">
            <a:extLst>
              <a:ext uri="{FF2B5EF4-FFF2-40B4-BE49-F238E27FC236}">
                <a16:creationId xmlns:a16="http://schemas.microsoft.com/office/drawing/2014/main" id="{E17F70A4-0F1C-4F9D-AA4F-1212879EB3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714" y="2867644"/>
            <a:ext cx="277037" cy="277037"/>
          </a:xfrm>
          <a:prstGeom prst="rect">
            <a:avLst/>
          </a:prstGeom>
        </p:spPr>
      </p:pic>
      <p:pic>
        <p:nvPicPr>
          <p:cNvPr id="24" name="圖形 23">
            <a:extLst>
              <a:ext uri="{FF2B5EF4-FFF2-40B4-BE49-F238E27FC236}">
                <a16:creationId xmlns:a16="http://schemas.microsoft.com/office/drawing/2014/main" id="{693B61AF-3BF1-44A2-A752-17B1670974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6678" y="3470286"/>
            <a:ext cx="123825" cy="190500"/>
          </a:xfrm>
          <a:prstGeom prst="rect">
            <a:avLst/>
          </a:prstGeom>
        </p:spPr>
      </p:pic>
      <p:pic>
        <p:nvPicPr>
          <p:cNvPr id="25" name="圖形 24">
            <a:extLst>
              <a:ext uri="{FF2B5EF4-FFF2-40B4-BE49-F238E27FC236}">
                <a16:creationId xmlns:a16="http://schemas.microsoft.com/office/drawing/2014/main" id="{9EF3E4FF-671E-4B9F-9CE6-6B6F9384AD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323" y="3948255"/>
            <a:ext cx="307819" cy="307819"/>
          </a:xfrm>
          <a:prstGeom prst="rect">
            <a:avLst/>
          </a:prstGeom>
        </p:spPr>
      </p:pic>
      <p:pic>
        <p:nvPicPr>
          <p:cNvPr id="26" name="圖形 25">
            <a:extLst>
              <a:ext uri="{FF2B5EF4-FFF2-40B4-BE49-F238E27FC236}">
                <a16:creationId xmlns:a16="http://schemas.microsoft.com/office/drawing/2014/main" id="{E7E7AD4A-38D9-413E-AD4F-7C411B01D8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323" y="4503950"/>
            <a:ext cx="307819" cy="246255"/>
          </a:xfrm>
          <a:prstGeom prst="rect">
            <a:avLst/>
          </a:prstGeom>
        </p:spPr>
      </p:pic>
      <p:pic>
        <p:nvPicPr>
          <p:cNvPr id="27" name="圖形 26">
            <a:extLst>
              <a:ext uri="{FF2B5EF4-FFF2-40B4-BE49-F238E27FC236}">
                <a16:creationId xmlns:a16="http://schemas.microsoft.com/office/drawing/2014/main" id="{17AE75BC-4E52-4AD6-92DE-C4884143E8E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24337" y="3194067"/>
            <a:ext cx="327359" cy="448340"/>
          </a:xfrm>
          <a:prstGeom prst="rect">
            <a:avLst/>
          </a:prstGeom>
        </p:spPr>
      </p:pic>
      <p:sp>
        <p:nvSpPr>
          <p:cNvPr id="33" name="矩形 32">
            <a:extLst>
              <a:ext uri="{FF2B5EF4-FFF2-40B4-BE49-F238E27FC236}">
                <a16:creationId xmlns:a16="http://schemas.microsoft.com/office/drawing/2014/main" id="{E0A14C21-3F3D-4E54-80F4-41F6144C43F5}"/>
              </a:ext>
            </a:extLst>
          </p:cNvPr>
          <p:cNvSpPr/>
          <p:nvPr/>
        </p:nvSpPr>
        <p:spPr>
          <a:xfrm>
            <a:off x="4604923" y="3673472"/>
            <a:ext cx="286277" cy="254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形 33">
            <a:extLst>
              <a:ext uri="{FF2B5EF4-FFF2-40B4-BE49-F238E27FC236}">
                <a16:creationId xmlns:a16="http://schemas.microsoft.com/office/drawing/2014/main" id="{CF3ABD83-641C-44CA-AEF2-FB01D232C1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04923" y="3734813"/>
            <a:ext cx="164331" cy="131465"/>
          </a:xfrm>
          <a:prstGeom prst="rect">
            <a:avLst/>
          </a:prstGeom>
        </p:spPr>
      </p:pic>
    </p:spTree>
    <p:extLst>
      <p:ext uri="{BB962C8B-B14F-4D97-AF65-F5344CB8AC3E}">
        <p14:creationId xmlns:p14="http://schemas.microsoft.com/office/powerpoint/2010/main" val="123262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圖片 53">
            <a:extLst>
              <a:ext uri="{FF2B5EF4-FFF2-40B4-BE49-F238E27FC236}">
                <a16:creationId xmlns:a16="http://schemas.microsoft.com/office/drawing/2014/main" id="{2A6D2608-8DF2-4227-BA21-AA80FA8E06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6887" y="1214581"/>
            <a:ext cx="6327286" cy="2641642"/>
          </a:xfrm>
          <a:prstGeom prst="rect">
            <a:avLst/>
          </a:prstGeom>
        </p:spPr>
      </p:pic>
      <p:pic>
        <p:nvPicPr>
          <p:cNvPr id="118" name="圖片 117">
            <a:extLst>
              <a:ext uri="{FF2B5EF4-FFF2-40B4-BE49-F238E27FC236}">
                <a16:creationId xmlns:a16="http://schemas.microsoft.com/office/drawing/2014/main" id="{2E902BF9-FB81-4F60-A7FA-835E1FC0B7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256" y="3494448"/>
            <a:ext cx="7833077" cy="498263"/>
          </a:xfrm>
          <a:prstGeom prst="rect">
            <a:avLst/>
          </a:prstGeom>
        </p:spPr>
      </p:pic>
      <p:sp>
        <p:nvSpPr>
          <p:cNvPr id="2" name="Title 1"/>
          <p:cNvSpPr>
            <a:spLocks noGrp="1"/>
          </p:cNvSpPr>
          <p:nvPr>
            <p:ph type="title"/>
          </p:nvPr>
        </p:nvSpPr>
        <p:spPr/>
        <p:txBody>
          <a:bodyPr>
            <a:normAutofit/>
          </a:bodyPr>
          <a:lstStyle/>
          <a:p>
            <a:r>
              <a:rPr lang="en-US" sz="3200"/>
              <a:t>Rear View</a:t>
            </a:r>
          </a:p>
        </p:txBody>
      </p:sp>
      <p:sp>
        <p:nvSpPr>
          <p:cNvPr id="6" name="Rectangle 5"/>
          <p:cNvSpPr/>
          <p:nvPr/>
        </p:nvSpPr>
        <p:spPr>
          <a:xfrm>
            <a:off x="7541438" y="1936149"/>
            <a:ext cx="804457" cy="541845"/>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24477" y="3182955"/>
            <a:ext cx="228716" cy="361382"/>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821562" y="3126374"/>
            <a:ext cx="253153" cy="195904"/>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823917" y="3332360"/>
            <a:ext cx="253153" cy="195904"/>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Elbow Connector 27"/>
          <p:cNvCxnSpPr>
            <a:cxnSpLocks/>
            <a:stCxn id="35" idx="3"/>
            <a:endCxn id="30" idx="0"/>
          </p:cNvCxnSpPr>
          <p:nvPr/>
        </p:nvCxnSpPr>
        <p:spPr>
          <a:xfrm>
            <a:off x="1870997" y="1574228"/>
            <a:ext cx="1022069" cy="348841"/>
          </a:xfrm>
          <a:prstGeom prst="bentConnector2">
            <a:avLst/>
          </a:prstGeom>
          <a:ln>
            <a:solidFill>
              <a:srgbClr val="F70F78"/>
            </a:solidFill>
          </a:ln>
        </p:spPr>
        <p:style>
          <a:lnRef idx="2">
            <a:schemeClr val="accent1"/>
          </a:lnRef>
          <a:fillRef idx="0">
            <a:schemeClr val="accent1"/>
          </a:fillRef>
          <a:effectRef idx="1">
            <a:schemeClr val="accent1"/>
          </a:effectRef>
          <a:fontRef idx="minor">
            <a:schemeClr val="tx1"/>
          </a:fontRef>
        </p:style>
      </p:cxnSp>
      <p:cxnSp>
        <p:nvCxnSpPr>
          <p:cNvPr id="29" name="Elbow Connector 28"/>
          <p:cNvCxnSpPr>
            <a:cxnSpLocks/>
            <a:stCxn id="42" idx="3"/>
          </p:cNvCxnSpPr>
          <p:nvPr/>
        </p:nvCxnSpPr>
        <p:spPr>
          <a:xfrm>
            <a:off x="1871431" y="2179732"/>
            <a:ext cx="776069" cy="517226"/>
          </a:xfrm>
          <a:prstGeom prst="bentConnector3">
            <a:avLst>
              <a:gd name="adj1" fmla="val 50000"/>
            </a:avLst>
          </a:prstGeom>
          <a:ln>
            <a:solidFill>
              <a:srgbClr val="F70F78"/>
            </a:solidFill>
          </a:ln>
        </p:spPr>
        <p:style>
          <a:lnRef idx="2">
            <a:schemeClr val="accent1"/>
          </a:lnRef>
          <a:fillRef idx="0">
            <a:schemeClr val="accent1"/>
          </a:fillRef>
          <a:effectRef idx="1">
            <a:schemeClr val="accent1"/>
          </a:effectRef>
          <a:fontRef idx="minor">
            <a:schemeClr val="tx1"/>
          </a:fontRef>
        </p:style>
      </p:cxnSp>
      <p:cxnSp>
        <p:nvCxnSpPr>
          <p:cNvPr id="40" name="Elbow Connector 39"/>
          <p:cNvCxnSpPr>
            <a:cxnSpLocks/>
            <a:stCxn id="59" idx="2"/>
            <a:endCxn id="57" idx="2"/>
          </p:cNvCxnSpPr>
          <p:nvPr/>
        </p:nvCxnSpPr>
        <p:spPr>
          <a:xfrm rot="5400000" flipH="1" flipV="1">
            <a:off x="2145408" y="2420840"/>
            <a:ext cx="153492" cy="2400486"/>
          </a:xfrm>
          <a:prstGeom prst="bentConnector3">
            <a:avLst>
              <a:gd name="adj1" fmla="val -94929"/>
            </a:avLst>
          </a:prstGeom>
          <a:ln>
            <a:solidFill>
              <a:srgbClr val="F70F78"/>
            </a:solidFill>
          </a:ln>
        </p:spPr>
        <p:style>
          <a:lnRef idx="2">
            <a:schemeClr val="accent1"/>
          </a:lnRef>
          <a:fillRef idx="0">
            <a:schemeClr val="accent1"/>
          </a:fillRef>
          <a:effectRef idx="1">
            <a:schemeClr val="accent1"/>
          </a:effectRef>
          <a:fontRef idx="minor">
            <a:schemeClr val="tx1"/>
          </a:fontRef>
        </p:style>
      </p:cxnSp>
      <p:cxnSp>
        <p:nvCxnSpPr>
          <p:cNvPr id="43" name="Elbow Connector 42"/>
          <p:cNvCxnSpPr>
            <a:cxnSpLocks/>
            <a:stCxn id="64" idx="0"/>
            <a:endCxn id="62" idx="4"/>
          </p:cNvCxnSpPr>
          <p:nvPr/>
        </p:nvCxnSpPr>
        <p:spPr>
          <a:xfrm rot="5400000" flipH="1" flipV="1">
            <a:off x="1963190" y="2439151"/>
            <a:ext cx="828064" cy="3079205"/>
          </a:xfrm>
          <a:prstGeom prst="bentConnector3">
            <a:avLst>
              <a:gd name="adj1" fmla="val 54380"/>
            </a:avLst>
          </a:prstGeom>
          <a:ln>
            <a:solidFill>
              <a:srgbClr val="F70F78"/>
            </a:solidFill>
          </a:ln>
        </p:spPr>
        <p:style>
          <a:lnRef idx="2">
            <a:schemeClr val="accent1"/>
          </a:lnRef>
          <a:fillRef idx="0">
            <a:schemeClr val="accent1"/>
          </a:fillRef>
          <a:effectRef idx="1">
            <a:schemeClr val="accent1"/>
          </a:effectRef>
          <a:fontRef idx="minor">
            <a:schemeClr val="tx1"/>
          </a:fontRef>
        </p:style>
      </p:cxnSp>
      <p:cxnSp>
        <p:nvCxnSpPr>
          <p:cNvPr id="47" name="Elbow Connector 46"/>
          <p:cNvCxnSpPr>
            <a:cxnSpLocks/>
            <a:stCxn id="72" idx="0"/>
            <a:endCxn id="70" idx="2"/>
          </p:cNvCxnSpPr>
          <p:nvPr/>
        </p:nvCxnSpPr>
        <p:spPr>
          <a:xfrm rot="5400000" flipH="1" flipV="1">
            <a:off x="2882141" y="3043758"/>
            <a:ext cx="864521" cy="1833535"/>
          </a:xfrm>
          <a:prstGeom prst="bentConnector3">
            <a:avLst>
              <a:gd name="adj1" fmla="val 37116"/>
            </a:avLst>
          </a:prstGeom>
          <a:ln>
            <a:solidFill>
              <a:srgbClr val="F70F78"/>
            </a:solidFill>
          </a:ln>
        </p:spPr>
        <p:style>
          <a:lnRef idx="2">
            <a:schemeClr val="accent1"/>
          </a:lnRef>
          <a:fillRef idx="0">
            <a:schemeClr val="accent1"/>
          </a:fillRef>
          <a:effectRef idx="1">
            <a:schemeClr val="accent1"/>
          </a:effectRef>
          <a:fontRef idx="minor">
            <a:schemeClr val="tx1"/>
          </a:fontRef>
        </p:style>
      </p:cxnSp>
      <p:cxnSp>
        <p:nvCxnSpPr>
          <p:cNvPr id="51" name="Elbow Connector 50"/>
          <p:cNvCxnSpPr>
            <a:cxnSpLocks/>
            <a:stCxn id="90" idx="0"/>
            <a:endCxn id="9" idx="2"/>
          </p:cNvCxnSpPr>
          <p:nvPr/>
        </p:nvCxnSpPr>
        <p:spPr>
          <a:xfrm rot="5400000" flipH="1" flipV="1">
            <a:off x="3881643" y="3635594"/>
            <a:ext cx="848449" cy="665936"/>
          </a:xfrm>
          <a:prstGeom prst="bentConnector3">
            <a:avLst>
              <a:gd name="adj1" fmla="val 21301"/>
            </a:avLst>
          </a:prstGeom>
          <a:ln>
            <a:solidFill>
              <a:srgbClr val="F70F78"/>
            </a:solidFill>
          </a:ln>
        </p:spPr>
        <p:style>
          <a:lnRef idx="2">
            <a:schemeClr val="accent1"/>
          </a:lnRef>
          <a:fillRef idx="0">
            <a:schemeClr val="accent1"/>
          </a:fillRef>
          <a:effectRef idx="1">
            <a:schemeClr val="accent1"/>
          </a:effectRef>
          <a:fontRef idx="minor">
            <a:schemeClr val="tx1"/>
          </a:fontRef>
        </p:style>
      </p:cxnSp>
      <p:cxnSp>
        <p:nvCxnSpPr>
          <p:cNvPr id="63" name="Elbow Connector 62"/>
          <p:cNvCxnSpPr>
            <a:cxnSpLocks/>
            <a:stCxn id="106" idx="0"/>
            <a:endCxn id="11" idx="2"/>
          </p:cNvCxnSpPr>
          <p:nvPr/>
        </p:nvCxnSpPr>
        <p:spPr>
          <a:xfrm rot="16200000" flipV="1">
            <a:off x="4817069" y="3661690"/>
            <a:ext cx="864521" cy="597670"/>
          </a:xfrm>
          <a:prstGeom prst="bentConnector3">
            <a:avLst>
              <a:gd name="adj1" fmla="val 20123"/>
            </a:avLst>
          </a:prstGeom>
          <a:ln>
            <a:solidFill>
              <a:srgbClr val="F70F78"/>
            </a:solidFill>
          </a:ln>
        </p:spPr>
        <p:style>
          <a:lnRef idx="2">
            <a:schemeClr val="accent1"/>
          </a:lnRef>
          <a:fillRef idx="0">
            <a:schemeClr val="accent1"/>
          </a:fillRef>
          <a:effectRef idx="1">
            <a:schemeClr val="accent1"/>
          </a:effectRef>
          <a:fontRef idx="minor">
            <a:schemeClr val="tx1"/>
          </a:fontRef>
        </p:style>
      </p:cxnSp>
      <p:sp>
        <p:nvSpPr>
          <p:cNvPr id="35" name="矩形: 圓角 34">
            <a:extLst>
              <a:ext uri="{FF2B5EF4-FFF2-40B4-BE49-F238E27FC236}">
                <a16:creationId xmlns:a16="http://schemas.microsoft.com/office/drawing/2014/main" id="{030D0A27-6603-412C-92D2-145AA32E3C7C}"/>
              </a:ext>
            </a:extLst>
          </p:cNvPr>
          <p:cNvSpPr/>
          <p:nvPr/>
        </p:nvSpPr>
        <p:spPr>
          <a:xfrm>
            <a:off x="172825" y="1326970"/>
            <a:ext cx="1698172" cy="494515"/>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36" name="矩形 35">
            <a:extLst>
              <a:ext uri="{FF2B5EF4-FFF2-40B4-BE49-F238E27FC236}">
                <a16:creationId xmlns:a16="http://schemas.microsoft.com/office/drawing/2014/main" id="{41EF4C62-FC7D-422F-A6D8-89619DAA549B}"/>
              </a:ext>
            </a:extLst>
          </p:cNvPr>
          <p:cNvSpPr/>
          <p:nvPr/>
        </p:nvSpPr>
        <p:spPr>
          <a:xfrm>
            <a:off x="348567" y="1316953"/>
            <a:ext cx="1314912" cy="461665"/>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770W </a:t>
            </a:r>
            <a:br>
              <a:rPr lang="en-US" altLang="zh-TW" sz="1200">
                <a:solidFill>
                  <a:schemeClr val="bg1"/>
                </a:solidFill>
                <a:latin typeface="微軟正黑體" panose="020B0604030504040204" pitchFamily="34" charset="-120"/>
                <a:ea typeface="微軟正黑體" panose="020B0604030504040204" pitchFamily="34" charset="-120"/>
              </a:rPr>
            </a:br>
            <a:r>
              <a:rPr lang="en-US" altLang="zh-TW" sz="1200">
                <a:solidFill>
                  <a:schemeClr val="bg1"/>
                </a:solidFill>
                <a:latin typeface="微軟正黑體" panose="020B0604030504040204" pitchFamily="34" charset="-120"/>
                <a:ea typeface="微軟正黑體" panose="020B0604030504040204" pitchFamily="34" charset="-120"/>
              </a:rPr>
              <a:t>Redundant PSU</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id="{7D577688-AC9C-4A0F-AE79-35EE11B4760C}"/>
              </a:ext>
            </a:extLst>
          </p:cNvPr>
          <p:cNvSpPr/>
          <p:nvPr/>
        </p:nvSpPr>
        <p:spPr>
          <a:xfrm>
            <a:off x="2490837" y="1923069"/>
            <a:ext cx="804457" cy="559647"/>
          </a:xfrm>
          <a:prstGeom prst="roundRect">
            <a:avLst>
              <a:gd name="adj" fmla="val 11139"/>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圓角 41">
            <a:extLst>
              <a:ext uri="{FF2B5EF4-FFF2-40B4-BE49-F238E27FC236}">
                <a16:creationId xmlns:a16="http://schemas.microsoft.com/office/drawing/2014/main" id="{E8C7E525-D0CD-4EEB-826D-1D12344FCBF4}"/>
              </a:ext>
            </a:extLst>
          </p:cNvPr>
          <p:cNvSpPr/>
          <p:nvPr/>
        </p:nvSpPr>
        <p:spPr>
          <a:xfrm>
            <a:off x="173259" y="1926053"/>
            <a:ext cx="169817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44" name="矩形 43">
            <a:extLst>
              <a:ext uri="{FF2B5EF4-FFF2-40B4-BE49-F238E27FC236}">
                <a16:creationId xmlns:a16="http://schemas.microsoft.com/office/drawing/2014/main" id="{813F5D55-849E-412F-AC83-7B15F04765E8}"/>
              </a:ext>
            </a:extLst>
          </p:cNvPr>
          <p:cNvSpPr/>
          <p:nvPr/>
        </p:nvSpPr>
        <p:spPr>
          <a:xfrm>
            <a:off x="278532" y="2041232"/>
            <a:ext cx="1455848"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PCIe Gen3 x8 Slot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46" name="矩形: 圓角 45">
            <a:extLst>
              <a:ext uri="{FF2B5EF4-FFF2-40B4-BE49-F238E27FC236}">
                <a16:creationId xmlns:a16="http://schemas.microsoft.com/office/drawing/2014/main" id="{F36864C6-B639-48DD-B49B-58C496AB4769}"/>
              </a:ext>
            </a:extLst>
          </p:cNvPr>
          <p:cNvSpPr/>
          <p:nvPr/>
        </p:nvSpPr>
        <p:spPr>
          <a:xfrm>
            <a:off x="2641609" y="2572416"/>
            <a:ext cx="511086" cy="994753"/>
          </a:xfrm>
          <a:prstGeom prst="roundRect">
            <a:avLst>
              <a:gd name="adj" fmla="val 11139"/>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圓角 56">
            <a:extLst>
              <a:ext uri="{FF2B5EF4-FFF2-40B4-BE49-F238E27FC236}">
                <a16:creationId xmlns:a16="http://schemas.microsoft.com/office/drawing/2014/main" id="{5BEB1D81-4560-46F9-9FB6-5F5C9D9D3DDB}"/>
              </a:ext>
            </a:extLst>
          </p:cNvPr>
          <p:cNvSpPr/>
          <p:nvPr/>
        </p:nvSpPr>
        <p:spPr>
          <a:xfrm>
            <a:off x="3198707" y="3175043"/>
            <a:ext cx="447379" cy="369294"/>
          </a:xfrm>
          <a:prstGeom prst="roundRect">
            <a:avLst>
              <a:gd name="adj" fmla="val 11139"/>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圓角 58">
            <a:extLst>
              <a:ext uri="{FF2B5EF4-FFF2-40B4-BE49-F238E27FC236}">
                <a16:creationId xmlns:a16="http://schemas.microsoft.com/office/drawing/2014/main" id="{7AAD742B-36AF-481E-9329-0FD78B9A020B}"/>
              </a:ext>
            </a:extLst>
          </p:cNvPr>
          <p:cNvSpPr/>
          <p:nvPr/>
        </p:nvSpPr>
        <p:spPr>
          <a:xfrm>
            <a:off x="172825" y="3190471"/>
            <a:ext cx="169817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61" name="矩形 60">
            <a:extLst>
              <a:ext uri="{FF2B5EF4-FFF2-40B4-BE49-F238E27FC236}">
                <a16:creationId xmlns:a16="http://schemas.microsoft.com/office/drawing/2014/main" id="{90C73660-77D3-4ABB-A76A-641A7ED2FE85}"/>
              </a:ext>
            </a:extLst>
          </p:cNvPr>
          <p:cNvSpPr/>
          <p:nvPr/>
        </p:nvSpPr>
        <p:spPr>
          <a:xfrm>
            <a:off x="360213" y="3224325"/>
            <a:ext cx="1353255" cy="461665"/>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4 x 10GbE SFP+ </a:t>
            </a:r>
            <a:br>
              <a:rPr lang="en-US" altLang="zh-TW" sz="1200">
                <a:solidFill>
                  <a:schemeClr val="bg1"/>
                </a:solidFill>
                <a:latin typeface="微軟正黑體" panose="020B0604030504040204" pitchFamily="34" charset="-120"/>
                <a:ea typeface="微軟正黑體" panose="020B0604030504040204" pitchFamily="34" charset="-120"/>
              </a:rPr>
            </a:br>
            <a:r>
              <a:rPr lang="en-US" altLang="zh-TW" sz="1200">
                <a:solidFill>
                  <a:schemeClr val="bg1"/>
                </a:solidFill>
                <a:latin typeface="微軟正黑體" panose="020B0604030504040204" pitchFamily="34" charset="-120"/>
                <a:ea typeface="微軟正黑體" panose="020B0604030504040204" pitchFamily="34" charset="-120"/>
              </a:rPr>
              <a:t>LAN Port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64" name="矩形: 圓角 63">
            <a:extLst>
              <a:ext uri="{FF2B5EF4-FFF2-40B4-BE49-F238E27FC236}">
                <a16:creationId xmlns:a16="http://schemas.microsoft.com/office/drawing/2014/main" id="{FB7A08FE-CF25-48DB-948B-C0F7E5BC513C}"/>
              </a:ext>
            </a:extLst>
          </p:cNvPr>
          <p:cNvSpPr/>
          <p:nvPr/>
        </p:nvSpPr>
        <p:spPr>
          <a:xfrm>
            <a:off x="172825" y="4392785"/>
            <a:ext cx="1329589"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62" name="橢圓 61">
            <a:extLst>
              <a:ext uri="{FF2B5EF4-FFF2-40B4-BE49-F238E27FC236}">
                <a16:creationId xmlns:a16="http://schemas.microsoft.com/office/drawing/2014/main" id="{DCFD594F-6ADB-4BD1-8D22-603C2C14CAA0}"/>
              </a:ext>
            </a:extLst>
          </p:cNvPr>
          <p:cNvSpPr/>
          <p:nvPr/>
        </p:nvSpPr>
        <p:spPr>
          <a:xfrm>
            <a:off x="3838925" y="3408922"/>
            <a:ext cx="155799" cy="155799"/>
          </a:xfrm>
          <a:prstGeom prst="ellipse">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圓角 69">
            <a:extLst>
              <a:ext uri="{FF2B5EF4-FFF2-40B4-BE49-F238E27FC236}">
                <a16:creationId xmlns:a16="http://schemas.microsoft.com/office/drawing/2014/main" id="{81CD0EB9-C397-4763-839C-F8AE5FC7DD26}"/>
              </a:ext>
            </a:extLst>
          </p:cNvPr>
          <p:cNvSpPr/>
          <p:nvPr/>
        </p:nvSpPr>
        <p:spPr>
          <a:xfrm>
            <a:off x="4031068" y="2601440"/>
            <a:ext cx="400201" cy="926824"/>
          </a:xfrm>
          <a:prstGeom prst="roundRect">
            <a:avLst>
              <a:gd name="adj" fmla="val 11139"/>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圓角 71">
            <a:extLst>
              <a:ext uri="{FF2B5EF4-FFF2-40B4-BE49-F238E27FC236}">
                <a16:creationId xmlns:a16="http://schemas.microsoft.com/office/drawing/2014/main" id="{B545FF6E-E4AB-4C16-8261-6764A3D70E5B}"/>
              </a:ext>
            </a:extLst>
          </p:cNvPr>
          <p:cNvSpPr/>
          <p:nvPr/>
        </p:nvSpPr>
        <p:spPr>
          <a:xfrm>
            <a:off x="1702623" y="4392785"/>
            <a:ext cx="139002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73" name="矩形 72">
            <a:extLst>
              <a:ext uri="{FF2B5EF4-FFF2-40B4-BE49-F238E27FC236}">
                <a16:creationId xmlns:a16="http://schemas.microsoft.com/office/drawing/2014/main" id="{931249E0-F553-49E0-BA53-94C36F5A10D1}"/>
              </a:ext>
            </a:extLst>
          </p:cNvPr>
          <p:cNvSpPr/>
          <p:nvPr/>
        </p:nvSpPr>
        <p:spPr>
          <a:xfrm>
            <a:off x="245247" y="4507964"/>
            <a:ext cx="1159035"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Power Button</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88" name="矩形 87">
            <a:extLst>
              <a:ext uri="{FF2B5EF4-FFF2-40B4-BE49-F238E27FC236}">
                <a16:creationId xmlns:a16="http://schemas.microsoft.com/office/drawing/2014/main" id="{EE4A1A67-0A8C-43F4-9130-251237CD0931}"/>
              </a:ext>
            </a:extLst>
          </p:cNvPr>
          <p:cNvSpPr/>
          <p:nvPr/>
        </p:nvSpPr>
        <p:spPr>
          <a:xfrm>
            <a:off x="1780185" y="4507964"/>
            <a:ext cx="1308948"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Battery Module</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90" name="矩形: 圓角 89">
            <a:extLst>
              <a:ext uri="{FF2B5EF4-FFF2-40B4-BE49-F238E27FC236}">
                <a16:creationId xmlns:a16="http://schemas.microsoft.com/office/drawing/2014/main" id="{5ED821FA-2586-46FA-B08D-6AD7A56AB6A0}"/>
              </a:ext>
            </a:extLst>
          </p:cNvPr>
          <p:cNvSpPr/>
          <p:nvPr/>
        </p:nvSpPr>
        <p:spPr>
          <a:xfrm>
            <a:off x="3277888" y="4392786"/>
            <a:ext cx="139002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91" name="矩形 90">
            <a:extLst>
              <a:ext uri="{FF2B5EF4-FFF2-40B4-BE49-F238E27FC236}">
                <a16:creationId xmlns:a16="http://schemas.microsoft.com/office/drawing/2014/main" id="{8BE17DFE-C687-4BFD-9106-1D078D68127B}"/>
              </a:ext>
            </a:extLst>
          </p:cNvPr>
          <p:cNvSpPr/>
          <p:nvPr/>
        </p:nvSpPr>
        <p:spPr>
          <a:xfrm>
            <a:off x="3220002" y="4507965"/>
            <a:ext cx="1505798"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2 x 1GbE LAN Port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94" name="矩形: 圓角 93">
            <a:extLst>
              <a:ext uri="{FF2B5EF4-FFF2-40B4-BE49-F238E27FC236}">
                <a16:creationId xmlns:a16="http://schemas.microsoft.com/office/drawing/2014/main" id="{45826303-7A85-4227-81AF-B4A65EDFCF62}"/>
              </a:ext>
            </a:extLst>
          </p:cNvPr>
          <p:cNvSpPr/>
          <p:nvPr/>
        </p:nvSpPr>
        <p:spPr>
          <a:xfrm>
            <a:off x="4031068" y="1314127"/>
            <a:ext cx="1619738"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95" name="矩形 94">
            <a:extLst>
              <a:ext uri="{FF2B5EF4-FFF2-40B4-BE49-F238E27FC236}">
                <a16:creationId xmlns:a16="http://schemas.microsoft.com/office/drawing/2014/main" id="{59FF7E1F-F6DF-4DB7-802C-CF9D2E8B6A95}"/>
              </a:ext>
            </a:extLst>
          </p:cNvPr>
          <p:cNvSpPr/>
          <p:nvPr/>
        </p:nvSpPr>
        <p:spPr>
          <a:xfrm>
            <a:off x="4099619" y="1367856"/>
            <a:ext cx="1511953" cy="461665"/>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1 x 1GbE </a:t>
            </a:r>
            <a:br>
              <a:rPr lang="en-US" altLang="zh-TW" sz="1200">
                <a:solidFill>
                  <a:schemeClr val="bg1"/>
                </a:solidFill>
                <a:latin typeface="微軟正黑體" panose="020B0604030504040204" pitchFamily="34" charset="-120"/>
                <a:ea typeface="微軟正黑體" panose="020B0604030504040204" pitchFamily="34" charset="-120"/>
              </a:rPr>
            </a:br>
            <a:r>
              <a:rPr lang="en-US" altLang="zh-TW" sz="1200">
                <a:solidFill>
                  <a:schemeClr val="bg1"/>
                </a:solidFill>
                <a:latin typeface="微軟正黑體" panose="020B0604030504040204" pitchFamily="34" charset="-120"/>
                <a:ea typeface="微軟正黑體" panose="020B0604030504040204" pitchFamily="34" charset="-120"/>
              </a:rPr>
              <a:t>Management port</a:t>
            </a:r>
            <a:endParaRPr lang="zh-TW" altLang="en-US" sz="1200">
              <a:solidFill>
                <a:schemeClr val="bg1"/>
              </a:solidFill>
              <a:latin typeface="微軟正黑體" panose="020B0604030504040204" pitchFamily="34" charset="-120"/>
              <a:ea typeface="微軟正黑體" panose="020B0604030504040204" pitchFamily="34" charset="-120"/>
            </a:endParaRPr>
          </a:p>
        </p:txBody>
      </p:sp>
      <p:cxnSp>
        <p:nvCxnSpPr>
          <p:cNvPr id="103" name="直線接點 102">
            <a:extLst>
              <a:ext uri="{FF2B5EF4-FFF2-40B4-BE49-F238E27FC236}">
                <a16:creationId xmlns:a16="http://schemas.microsoft.com/office/drawing/2014/main" id="{A09626D9-08C6-4772-912E-769AC028FB5B}"/>
              </a:ext>
            </a:extLst>
          </p:cNvPr>
          <p:cNvCxnSpPr>
            <a:cxnSpLocks/>
            <a:endCxn id="10" idx="0"/>
          </p:cNvCxnSpPr>
          <p:nvPr/>
        </p:nvCxnSpPr>
        <p:spPr>
          <a:xfrm>
            <a:off x="4939385" y="1821485"/>
            <a:ext cx="8754" cy="1304889"/>
          </a:xfrm>
          <a:prstGeom prst="line">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
        <p:nvSpPr>
          <p:cNvPr id="106" name="矩形: 圓角 105">
            <a:extLst>
              <a:ext uri="{FF2B5EF4-FFF2-40B4-BE49-F238E27FC236}">
                <a16:creationId xmlns:a16="http://schemas.microsoft.com/office/drawing/2014/main" id="{0E3BD012-E9A6-415F-904D-051AC82E975E}"/>
              </a:ext>
            </a:extLst>
          </p:cNvPr>
          <p:cNvSpPr/>
          <p:nvPr/>
        </p:nvSpPr>
        <p:spPr>
          <a:xfrm>
            <a:off x="4853153" y="4392785"/>
            <a:ext cx="139002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07" name="矩形 106">
            <a:extLst>
              <a:ext uri="{FF2B5EF4-FFF2-40B4-BE49-F238E27FC236}">
                <a16:creationId xmlns:a16="http://schemas.microsoft.com/office/drawing/2014/main" id="{42921078-61F1-4438-A1DC-029B2A934F6E}"/>
              </a:ext>
            </a:extLst>
          </p:cNvPr>
          <p:cNvSpPr/>
          <p:nvPr/>
        </p:nvSpPr>
        <p:spPr>
          <a:xfrm>
            <a:off x="5059889" y="4507964"/>
            <a:ext cx="976549"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2 x USB 3.0</a:t>
            </a:r>
          </a:p>
        </p:txBody>
      </p:sp>
      <p:sp>
        <p:nvSpPr>
          <p:cNvPr id="110" name="矩形: 圓角 109">
            <a:extLst>
              <a:ext uri="{FF2B5EF4-FFF2-40B4-BE49-F238E27FC236}">
                <a16:creationId xmlns:a16="http://schemas.microsoft.com/office/drawing/2014/main" id="{0AC5D0FA-88D4-42DB-AD54-E7AA9CCBC89D}"/>
              </a:ext>
            </a:extLst>
          </p:cNvPr>
          <p:cNvSpPr/>
          <p:nvPr/>
        </p:nvSpPr>
        <p:spPr>
          <a:xfrm>
            <a:off x="6433933" y="4392785"/>
            <a:ext cx="1390022" cy="507358"/>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11" name="矩形 110">
            <a:extLst>
              <a:ext uri="{FF2B5EF4-FFF2-40B4-BE49-F238E27FC236}">
                <a16:creationId xmlns:a16="http://schemas.microsoft.com/office/drawing/2014/main" id="{390D80DC-3CF8-4CE0-9E9E-169D97709139}"/>
              </a:ext>
            </a:extLst>
          </p:cNvPr>
          <p:cNvSpPr/>
          <p:nvPr/>
        </p:nvSpPr>
        <p:spPr>
          <a:xfrm>
            <a:off x="6575522" y="4507964"/>
            <a:ext cx="1106842" cy="276999"/>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Reset Button</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112" name="橢圓 111">
            <a:extLst>
              <a:ext uri="{FF2B5EF4-FFF2-40B4-BE49-F238E27FC236}">
                <a16:creationId xmlns:a16="http://schemas.microsoft.com/office/drawing/2014/main" id="{326D0EC0-13F2-4E67-9FF7-2569931FA400}"/>
              </a:ext>
            </a:extLst>
          </p:cNvPr>
          <p:cNvSpPr/>
          <p:nvPr/>
        </p:nvSpPr>
        <p:spPr>
          <a:xfrm>
            <a:off x="5104462" y="3400201"/>
            <a:ext cx="155799" cy="155799"/>
          </a:xfrm>
          <a:prstGeom prst="ellipse">
            <a:avLst/>
          </a:prstGeom>
          <a:noFill/>
          <a:ln>
            <a:solidFill>
              <a:srgbClr val="F70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7" name="接點: 肘形 116">
            <a:extLst>
              <a:ext uri="{FF2B5EF4-FFF2-40B4-BE49-F238E27FC236}">
                <a16:creationId xmlns:a16="http://schemas.microsoft.com/office/drawing/2014/main" id="{C26CE11E-D66F-44BB-BEB2-1519032C0648}"/>
              </a:ext>
            </a:extLst>
          </p:cNvPr>
          <p:cNvCxnSpPr>
            <a:stCxn id="112" idx="4"/>
            <a:endCxn id="110" idx="0"/>
          </p:cNvCxnSpPr>
          <p:nvPr/>
        </p:nvCxnSpPr>
        <p:spPr>
          <a:xfrm rot="16200000" flipH="1">
            <a:off x="5737261" y="3001101"/>
            <a:ext cx="836785" cy="1946582"/>
          </a:xfrm>
          <a:prstGeom prst="bentConnector3">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728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a:extLst>
              <a:ext uri="{FF2B5EF4-FFF2-40B4-BE49-F238E27FC236}">
                <a16:creationId xmlns:a16="http://schemas.microsoft.com/office/drawing/2014/main" id="{7B00566C-0FCD-4A54-B5BA-EC6EEFD49DB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706041" y="1810652"/>
            <a:ext cx="3535472" cy="2929116"/>
          </a:xfrm>
          <a:prstGeom prst="rect">
            <a:avLst/>
          </a:prstGeom>
        </p:spPr>
      </p:pic>
      <p:pic>
        <p:nvPicPr>
          <p:cNvPr id="85" name="圖片 84">
            <a:extLst>
              <a:ext uri="{FF2B5EF4-FFF2-40B4-BE49-F238E27FC236}">
                <a16:creationId xmlns:a16="http://schemas.microsoft.com/office/drawing/2014/main" id="{3A60A401-5C62-476B-8ADE-D6C778CADC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33449" y="3908647"/>
            <a:ext cx="2447357" cy="1134299"/>
          </a:xfrm>
          <a:prstGeom prst="rect">
            <a:avLst/>
          </a:prstGeom>
        </p:spPr>
      </p:pic>
      <p:sp>
        <p:nvSpPr>
          <p:cNvPr id="2" name="Title 1"/>
          <p:cNvSpPr>
            <a:spLocks noGrp="1"/>
          </p:cNvSpPr>
          <p:nvPr>
            <p:ph type="title"/>
          </p:nvPr>
        </p:nvSpPr>
        <p:spPr/>
        <p:txBody>
          <a:bodyPr>
            <a:normAutofit/>
          </a:bodyPr>
          <a:lstStyle/>
          <a:p>
            <a:r>
              <a:rPr lang="en-US" sz="3200">
                <a:latin typeface="微軟正黑體"/>
                <a:ea typeface="微軟正黑體"/>
              </a:rPr>
              <a:t>Inside the Controller</a:t>
            </a:r>
          </a:p>
        </p:txBody>
      </p:sp>
      <p:sp>
        <p:nvSpPr>
          <p:cNvPr id="24" name="矩形: 圓角 23">
            <a:extLst>
              <a:ext uri="{FF2B5EF4-FFF2-40B4-BE49-F238E27FC236}">
                <a16:creationId xmlns:a16="http://schemas.microsoft.com/office/drawing/2014/main" id="{08E24BA7-BD9F-4F2C-89D2-5760333917CC}"/>
              </a:ext>
            </a:extLst>
          </p:cNvPr>
          <p:cNvSpPr/>
          <p:nvPr/>
        </p:nvSpPr>
        <p:spPr>
          <a:xfrm>
            <a:off x="396561" y="1382169"/>
            <a:ext cx="1698172" cy="590322"/>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5" name="矩形 24">
            <a:extLst>
              <a:ext uri="{FF2B5EF4-FFF2-40B4-BE49-F238E27FC236}">
                <a16:creationId xmlns:a16="http://schemas.microsoft.com/office/drawing/2014/main" id="{6CBA0F8F-0DBC-4590-92AD-17F8BA7E4ED4}"/>
              </a:ext>
            </a:extLst>
          </p:cNvPr>
          <p:cNvSpPr/>
          <p:nvPr/>
        </p:nvSpPr>
        <p:spPr>
          <a:xfrm>
            <a:off x="419279" y="1439577"/>
            <a:ext cx="1620958" cy="461665"/>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Fan Module</a:t>
            </a:r>
            <a:endParaRPr lang="zh-TW" altLang="en-US" sz="1200">
              <a:solidFill>
                <a:schemeClr val="bg1"/>
              </a:solidFill>
              <a:latin typeface="微軟正黑體" panose="020B0604030504040204" pitchFamily="34" charset="-120"/>
              <a:ea typeface="微軟正黑體" panose="020B0604030504040204" pitchFamily="34" charset="-120"/>
            </a:endParaRPr>
          </a:p>
          <a:p>
            <a:pPr algn="ctr"/>
            <a:r>
              <a:rPr lang="en-US" altLang="zh-TW" sz="1200">
                <a:solidFill>
                  <a:schemeClr val="bg1"/>
                </a:solidFill>
                <a:latin typeface="微軟正黑體" panose="020B0604030504040204" pitchFamily="34" charset="-120"/>
                <a:ea typeface="微軟正黑體" panose="020B0604030504040204" pitchFamily="34" charset="-120"/>
              </a:rPr>
              <a:t>(3 x 6cm 16000rpm)</a:t>
            </a:r>
          </a:p>
        </p:txBody>
      </p:sp>
      <p:sp>
        <p:nvSpPr>
          <p:cNvPr id="31" name="Rectangle 4">
            <a:extLst>
              <a:ext uri="{FF2B5EF4-FFF2-40B4-BE49-F238E27FC236}">
                <a16:creationId xmlns:a16="http://schemas.microsoft.com/office/drawing/2014/main" id="{44F8F398-D937-4E45-91A8-1F5B3F1FDD52}"/>
              </a:ext>
            </a:extLst>
          </p:cNvPr>
          <p:cNvSpPr/>
          <p:nvPr/>
        </p:nvSpPr>
        <p:spPr>
          <a:xfrm>
            <a:off x="3281943" y="1774368"/>
            <a:ext cx="2415513" cy="543370"/>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Elbow Connector 6">
            <a:extLst>
              <a:ext uri="{FF2B5EF4-FFF2-40B4-BE49-F238E27FC236}">
                <a16:creationId xmlns:a16="http://schemas.microsoft.com/office/drawing/2014/main" id="{8806840D-FB71-42FB-A116-DD1E10B05F8B}"/>
              </a:ext>
            </a:extLst>
          </p:cNvPr>
          <p:cNvCxnSpPr>
            <a:cxnSpLocks/>
            <a:stCxn id="24" idx="3"/>
            <a:endCxn id="31" idx="1"/>
          </p:cNvCxnSpPr>
          <p:nvPr/>
        </p:nvCxnSpPr>
        <p:spPr>
          <a:xfrm>
            <a:off x="2094733" y="1677330"/>
            <a:ext cx="1187210" cy="368723"/>
          </a:xfrm>
          <a:prstGeom prst="bentConnector3">
            <a:avLst>
              <a:gd name="adj1" fmla="val 50000"/>
            </a:avLst>
          </a:prstGeom>
          <a:ln>
            <a:solidFill>
              <a:srgbClr val="F70F78"/>
            </a:solidFill>
          </a:ln>
        </p:spPr>
        <p:style>
          <a:lnRef idx="2">
            <a:schemeClr val="accent1"/>
          </a:lnRef>
          <a:fillRef idx="0">
            <a:schemeClr val="accent1"/>
          </a:fillRef>
          <a:effectRef idx="1">
            <a:schemeClr val="accent1"/>
          </a:effectRef>
          <a:fontRef idx="minor">
            <a:schemeClr val="tx1"/>
          </a:fontRef>
        </p:style>
      </p:cxnSp>
      <p:sp>
        <p:nvSpPr>
          <p:cNvPr id="35" name="Rectangle 12">
            <a:extLst>
              <a:ext uri="{FF2B5EF4-FFF2-40B4-BE49-F238E27FC236}">
                <a16:creationId xmlns:a16="http://schemas.microsoft.com/office/drawing/2014/main" id="{4940432A-A444-43CB-989A-D5D03EE76594}"/>
              </a:ext>
            </a:extLst>
          </p:cNvPr>
          <p:cNvSpPr/>
          <p:nvPr/>
        </p:nvSpPr>
        <p:spPr>
          <a:xfrm>
            <a:off x="5095994" y="2897891"/>
            <a:ext cx="409349" cy="1429609"/>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13">
            <a:extLst>
              <a:ext uri="{FF2B5EF4-FFF2-40B4-BE49-F238E27FC236}">
                <a16:creationId xmlns:a16="http://schemas.microsoft.com/office/drawing/2014/main" id="{EC51954E-AA73-40AB-BC39-CC0BAA253F1E}"/>
              </a:ext>
            </a:extLst>
          </p:cNvPr>
          <p:cNvSpPr/>
          <p:nvPr/>
        </p:nvSpPr>
        <p:spPr>
          <a:xfrm>
            <a:off x="3831554" y="2919721"/>
            <a:ext cx="409349" cy="1407779"/>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14">
            <a:extLst>
              <a:ext uri="{FF2B5EF4-FFF2-40B4-BE49-F238E27FC236}">
                <a16:creationId xmlns:a16="http://schemas.microsoft.com/office/drawing/2014/main" id="{4A532B2B-73D7-4074-A94B-FCD28F2CE420}"/>
              </a:ext>
            </a:extLst>
          </p:cNvPr>
          <p:cNvSpPr/>
          <p:nvPr/>
        </p:nvSpPr>
        <p:spPr>
          <a:xfrm>
            <a:off x="4317683" y="3193511"/>
            <a:ext cx="689279" cy="1079551"/>
          </a:xfrm>
          <a:prstGeom prst="rect">
            <a:avLst/>
          </a:prstGeom>
          <a:no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Elbow Connector 36">
            <a:extLst>
              <a:ext uri="{FF2B5EF4-FFF2-40B4-BE49-F238E27FC236}">
                <a16:creationId xmlns:a16="http://schemas.microsoft.com/office/drawing/2014/main" id="{5E55ACA0-CE22-46AA-BF57-F6F1F7E8A3EB}"/>
              </a:ext>
            </a:extLst>
          </p:cNvPr>
          <p:cNvCxnSpPr>
            <a:cxnSpLocks/>
            <a:stCxn id="64" idx="2"/>
            <a:endCxn id="39" idx="2"/>
          </p:cNvCxnSpPr>
          <p:nvPr/>
        </p:nvCxnSpPr>
        <p:spPr>
          <a:xfrm rot="16200000" flipH="1">
            <a:off x="2830846" y="2441585"/>
            <a:ext cx="268996" cy="3393958"/>
          </a:xfrm>
          <a:prstGeom prst="bentConnector3">
            <a:avLst>
              <a:gd name="adj1" fmla="val 184983"/>
            </a:avLst>
          </a:prstGeom>
          <a:ln>
            <a:solidFill>
              <a:srgbClr val="F70F78"/>
            </a:solidFill>
          </a:ln>
        </p:spPr>
        <p:style>
          <a:lnRef idx="2">
            <a:schemeClr val="accent1"/>
          </a:lnRef>
          <a:fillRef idx="0">
            <a:schemeClr val="accent1"/>
          </a:fillRef>
          <a:effectRef idx="1">
            <a:schemeClr val="accent1"/>
          </a:effectRef>
          <a:fontRef idx="minor">
            <a:schemeClr val="tx1"/>
          </a:fontRef>
        </p:style>
      </p:cxnSp>
      <p:sp>
        <p:nvSpPr>
          <p:cNvPr id="54" name="Rectangle 48">
            <a:extLst>
              <a:ext uri="{FF2B5EF4-FFF2-40B4-BE49-F238E27FC236}">
                <a16:creationId xmlns:a16="http://schemas.microsoft.com/office/drawing/2014/main" id="{7BA549CD-029D-4F00-BE4F-E7220F28976A}"/>
              </a:ext>
            </a:extLst>
          </p:cNvPr>
          <p:cNvSpPr/>
          <p:nvPr/>
        </p:nvSpPr>
        <p:spPr>
          <a:xfrm>
            <a:off x="4724513" y="1995604"/>
            <a:ext cx="885228" cy="177288"/>
          </a:xfrm>
          <a:prstGeom prst="rect">
            <a:avLst/>
          </a:prstGeom>
          <a:solidFill>
            <a:srgbClr val="3366FF">
              <a:alpha val="56000"/>
            </a:srgbClr>
          </a:solidFill>
          <a:ln w="12700" cmpd="sng">
            <a:solidFill>
              <a:srgbClr val="F70F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矩形: 圓角 63">
            <a:extLst>
              <a:ext uri="{FF2B5EF4-FFF2-40B4-BE49-F238E27FC236}">
                <a16:creationId xmlns:a16="http://schemas.microsoft.com/office/drawing/2014/main" id="{EE2F67D0-CB4E-4837-9FA3-19BA18EF9FF2}"/>
              </a:ext>
            </a:extLst>
          </p:cNvPr>
          <p:cNvSpPr/>
          <p:nvPr/>
        </p:nvSpPr>
        <p:spPr>
          <a:xfrm>
            <a:off x="419279" y="3413744"/>
            <a:ext cx="1698172" cy="590322"/>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65" name="矩形 64">
            <a:extLst>
              <a:ext uri="{FF2B5EF4-FFF2-40B4-BE49-F238E27FC236}">
                <a16:creationId xmlns:a16="http://schemas.microsoft.com/office/drawing/2014/main" id="{D1909C61-9285-449E-8195-CFB2ACA6FEDF}"/>
              </a:ext>
            </a:extLst>
          </p:cNvPr>
          <p:cNvSpPr/>
          <p:nvPr/>
        </p:nvSpPr>
        <p:spPr>
          <a:xfrm>
            <a:off x="605344" y="3471152"/>
            <a:ext cx="1294264" cy="461665"/>
          </a:xfrm>
          <a:prstGeom prst="rect">
            <a:avLst/>
          </a:prstGeom>
        </p:spPr>
        <p:txBody>
          <a:bodyPr wrap="none" anchor="t">
            <a:spAutoFit/>
          </a:bodyPr>
          <a:lstStyle/>
          <a:p>
            <a:pPr algn="ctr"/>
            <a:r>
              <a:rPr lang="nl-NL" altLang="zh-TW" sz="1200">
                <a:solidFill>
                  <a:schemeClr val="bg1"/>
                </a:solidFill>
                <a:latin typeface="微軟正黑體"/>
                <a:ea typeface="微軟正黑體"/>
              </a:rPr>
              <a:t>Intel </a:t>
            </a:r>
            <a:r>
              <a:rPr lang="nl-NL" altLang="zh-TW" sz="1200" err="1">
                <a:solidFill>
                  <a:schemeClr val="bg1"/>
                </a:solidFill>
                <a:latin typeface="微軟正黑體"/>
                <a:ea typeface="微軟正黑體"/>
              </a:rPr>
              <a:t>Xeon</a:t>
            </a:r>
            <a:r>
              <a:rPr lang="nl-NL" altLang="zh-TW" sz="1200">
                <a:solidFill>
                  <a:schemeClr val="bg1"/>
                </a:solidFill>
                <a:latin typeface="微軟正黑體"/>
                <a:ea typeface="微軟正黑體"/>
              </a:rPr>
              <a:t> CPU</a:t>
            </a:r>
            <a:br>
              <a:rPr lang="nl-NL" altLang="zh-TW" sz="1200">
                <a:latin typeface="微軟正黑體" panose="020B0604030504040204" pitchFamily="34" charset="-120"/>
                <a:ea typeface="微軟正黑體" panose="020B0604030504040204" pitchFamily="34" charset="-120"/>
              </a:rPr>
            </a:br>
            <a:r>
              <a:rPr lang="en-US" altLang="zh-TW" sz="1200">
                <a:solidFill>
                  <a:schemeClr val="bg1"/>
                </a:solidFill>
                <a:latin typeface="微軟正黑體"/>
                <a:ea typeface="微軟正黑體"/>
              </a:rPr>
              <a:t>and Heat Sink</a:t>
            </a:r>
            <a:endParaRPr lang="zh-TW" altLang="en-US" sz="1200">
              <a:solidFill>
                <a:schemeClr val="bg1"/>
              </a:solidFill>
              <a:latin typeface="微軟正黑體"/>
              <a:ea typeface="微軟正黑體"/>
            </a:endParaRPr>
          </a:p>
        </p:txBody>
      </p:sp>
      <p:cxnSp>
        <p:nvCxnSpPr>
          <p:cNvPr id="71" name="直線接點 70">
            <a:extLst>
              <a:ext uri="{FF2B5EF4-FFF2-40B4-BE49-F238E27FC236}">
                <a16:creationId xmlns:a16="http://schemas.microsoft.com/office/drawing/2014/main" id="{D8BBC66A-8D9A-4CCC-AA92-40730BA01BBD}"/>
              </a:ext>
            </a:extLst>
          </p:cNvPr>
          <p:cNvCxnSpPr/>
          <p:nvPr/>
        </p:nvCxnSpPr>
        <p:spPr>
          <a:xfrm flipH="1">
            <a:off x="5616161" y="2084972"/>
            <a:ext cx="1381671" cy="0"/>
          </a:xfrm>
          <a:prstGeom prst="line">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sp>
        <p:nvSpPr>
          <p:cNvPr id="72" name="矩形: 圓角 71">
            <a:extLst>
              <a:ext uri="{FF2B5EF4-FFF2-40B4-BE49-F238E27FC236}">
                <a16:creationId xmlns:a16="http://schemas.microsoft.com/office/drawing/2014/main" id="{F95B779A-448B-4ACF-A969-896C159C652D}"/>
              </a:ext>
            </a:extLst>
          </p:cNvPr>
          <p:cNvSpPr/>
          <p:nvPr/>
        </p:nvSpPr>
        <p:spPr>
          <a:xfrm>
            <a:off x="6199833" y="1664627"/>
            <a:ext cx="2524887" cy="762851"/>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73" name="矩形 72">
            <a:extLst>
              <a:ext uri="{FF2B5EF4-FFF2-40B4-BE49-F238E27FC236}">
                <a16:creationId xmlns:a16="http://schemas.microsoft.com/office/drawing/2014/main" id="{A2E5C0C0-1C70-49B0-951B-8AE465E8EA7F}"/>
              </a:ext>
            </a:extLst>
          </p:cNvPr>
          <p:cNvSpPr/>
          <p:nvPr/>
        </p:nvSpPr>
        <p:spPr>
          <a:xfrm>
            <a:off x="6246045" y="1849774"/>
            <a:ext cx="2432462" cy="461665"/>
          </a:xfrm>
          <a:prstGeom prst="rect">
            <a:avLst/>
          </a:prstGeom>
        </p:spPr>
        <p:txBody>
          <a:bodyPr wrap="non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M.2 for Battery Backup Storage</a:t>
            </a:r>
          </a:p>
          <a:p>
            <a:pPr algn="ctr"/>
            <a:r>
              <a:rPr lang="en-US" altLang="zh-TW" sz="1200">
                <a:solidFill>
                  <a:schemeClr val="bg1"/>
                </a:solidFill>
                <a:latin typeface="微軟正黑體" panose="020B0604030504040204" pitchFamily="34" charset="-120"/>
                <a:ea typeface="微軟正黑體" panose="020B0604030504040204" pitchFamily="34" charset="-120"/>
              </a:rPr>
              <a:t>(under the fan module)</a:t>
            </a:r>
          </a:p>
        </p:txBody>
      </p:sp>
      <p:sp>
        <p:nvSpPr>
          <p:cNvPr id="74" name="矩形: 圓角 73">
            <a:extLst>
              <a:ext uri="{FF2B5EF4-FFF2-40B4-BE49-F238E27FC236}">
                <a16:creationId xmlns:a16="http://schemas.microsoft.com/office/drawing/2014/main" id="{B09F0C5D-C84A-4F22-9FE6-22895617D9EB}"/>
              </a:ext>
            </a:extLst>
          </p:cNvPr>
          <p:cNvSpPr/>
          <p:nvPr/>
        </p:nvSpPr>
        <p:spPr>
          <a:xfrm>
            <a:off x="6199833" y="3193511"/>
            <a:ext cx="2524887" cy="762851"/>
          </a:xfrm>
          <a:prstGeom prst="roundRect">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75" name="矩形 74">
            <a:extLst>
              <a:ext uri="{FF2B5EF4-FFF2-40B4-BE49-F238E27FC236}">
                <a16:creationId xmlns:a16="http://schemas.microsoft.com/office/drawing/2014/main" id="{1B1AFEA4-4C2D-4392-8BBB-46A20046400D}"/>
              </a:ext>
            </a:extLst>
          </p:cNvPr>
          <p:cNvSpPr/>
          <p:nvPr/>
        </p:nvSpPr>
        <p:spPr>
          <a:xfrm>
            <a:off x="6276883" y="3344104"/>
            <a:ext cx="1734770" cy="461665"/>
          </a:xfrm>
          <a:prstGeom prst="rect">
            <a:avLst/>
          </a:prstGeom>
        </p:spPr>
        <p:txBody>
          <a:bodyPr wrap="none">
            <a:spAutoFit/>
          </a:bodyPr>
          <a:lstStyle/>
          <a:p>
            <a:pPr marL="171450" indent="-171450">
              <a:buClr>
                <a:srgbClr val="F70F78"/>
              </a:buClr>
              <a:buFont typeface="Wingdings" panose="05000000000000000000" pitchFamily="2" charset="2"/>
              <a:buChar char="l"/>
            </a:pPr>
            <a:r>
              <a:rPr lang="en-US" altLang="zh-TW" sz="1200">
                <a:solidFill>
                  <a:schemeClr val="bg1"/>
                </a:solidFill>
                <a:latin typeface="微軟正黑體" panose="020B0604030504040204" pitchFamily="34" charset="-120"/>
                <a:ea typeface="微軟正黑體" panose="020B0604030504040204" pitchFamily="34" charset="-120"/>
              </a:rPr>
              <a:t>8 x DDR4 RAM Slot</a:t>
            </a:r>
          </a:p>
          <a:p>
            <a:pPr marL="171450" indent="-171450">
              <a:buClr>
                <a:srgbClr val="F70F78"/>
              </a:buClr>
              <a:buFont typeface="Wingdings" panose="05000000000000000000" pitchFamily="2" charset="2"/>
              <a:buChar char="l"/>
            </a:pPr>
            <a:r>
              <a:rPr lang="en-US" altLang="zh-TW" sz="1200">
                <a:solidFill>
                  <a:schemeClr val="bg1"/>
                </a:solidFill>
                <a:latin typeface="微軟正黑體" panose="020B0604030504040204" pitchFamily="34" charset="-120"/>
                <a:ea typeface="微軟正黑體" panose="020B0604030504040204" pitchFamily="34" charset="-120"/>
              </a:rPr>
              <a:t>Max. 512GB</a:t>
            </a:r>
          </a:p>
        </p:txBody>
      </p:sp>
      <p:cxnSp>
        <p:nvCxnSpPr>
          <p:cNvPr id="78" name="接點: 肘形 77">
            <a:extLst>
              <a:ext uri="{FF2B5EF4-FFF2-40B4-BE49-F238E27FC236}">
                <a16:creationId xmlns:a16="http://schemas.microsoft.com/office/drawing/2014/main" id="{2C96D75B-3673-45A5-A225-0C313BFE026C}"/>
              </a:ext>
            </a:extLst>
          </p:cNvPr>
          <p:cNvCxnSpPr>
            <a:cxnSpLocks/>
            <a:stCxn id="38" idx="0"/>
            <a:endCxn id="74" idx="0"/>
          </p:cNvCxnSpPr>
          <p:nvPr/>
        </p:nvCxnSpPr>
        <p:spPr>
          <a:xfrm rot="16200000" flipH="1">
            <a:off x="5612358" y="1343592"/>
            <a:ext cx="273790" cy="3426048"/>
          </a:xfrm>
          <a:prstGeom prst="bentConnector3">
            <a:avLst>
              <a:gd name="adj1" fmla="val -39454"/>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cxnSp>
        <p:nvCxnSpPr>
          <p:cNvPr id="82" name="接點: 肘形 81">
            <a:extLst>
              <a:ext uri="{FF2B5EF4-FFF2-40B4-BE49-F238E27FC236}">
                <a16:creationId xmlns:a16="http://schemas.microsoft.com/office/drawing/2014/main" id="{AD03610C-4B46-4E3E-BDE7-7674CC4AAE52}"/>
              </a:ext>
            </a:extLst>
          </p:cNvPr>
          <p:cNvCxnSpPr>
            <a:cxnSpLocks/>
            <a:stCxn id="35" idx="2"/>
            <a:endCxn id="74" idx="2"/>
          </p:cNvCxnSpPr>
          <p:nvPr/>
        </p:nvCxnSpPr>
        <p:spPr>
          <a:xfrm rot="5400000" flipH="1" flipV="1">
            <a:off x="6195904" y="3061127"/>
            <a:ext cx="371138" cy="2161608"/>
          </a:xfrm>
          <a:prstGeom prst="bentConnector3">
            <a:avLst>
              <a:gd name="adj1" fmla="val -61594"/>
            </a:avLst>
          </a:prstGeom>
          <a:ln w="15875">
            <a:solidFill>
              <a:srgbClr val="F70F78"/>
            </a:solidFill>
          </a:ln>
        </p:spPr>
        <p:style>
          <a:lnRef idx="1">
            <a:schemeClr val="accent1"/>
          </a:lnRef>
          <a:fillRef idx="0">
            <a:schemeClr val="accent1"/>
          </a:fillRef>
          <a:effectRef idx="0">
            <a:schemeClr val="accent1"/>
          </a:effectRef>
          <a:fontRef idx="minor">
            <a:schemeClr val="tx1"/>
          </a:fontRef>
        </p:style>
      </p:cxnSp>
      <p:pic>
        <p:nvPicPr>
          <p:cNvPr id="87" name="圖形 86">
            <a:extLst>
              <a:ext uri="{FF2B5EF4-FFF2-40B4-BE49-F238E27FC236}">
                <a16:creationId xmlns:a16="http://schemas.microsoft.com/office/drawing/2014/main" id="{F201B3D7-3318-4842-A6F3-577233387B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4503" y="3243101"/>
            <a:ext cx="1041054" cy="842201"/>
          </a:xfrm>
          <a:prstGeom prst="rect">
            <a:avLst/>
          </a:prstGeom>
        </p:spPr>
      </p:pic>
    </p:spTree>
    <p:extLst>
      <p:ext uri="{BB962C8B-B14F-4D97-AF65-F5344CB8AC3E}">
        <p14:creationId xmlns:p14="http://schemas.microsoft.com/office/powerpoint/2010/main" val="16740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42395" y="2432126"/>
            <a:ext cx="1801330" cy="1603403"/>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a:solidFill>
                  <a:srgbClr val="000000"/>
                </a:solidFill>
              </a:rPr>
              <a:t>CPU</a:t>
            </a:r>
          </a:p>
        </p:txBody>
      </p:sp>
      <p:cxnSp>
        <p:nvCxnSpPr>
          <p:cNvPr id="7" name="Straight Connector 6"/>
          <p:cNvCxnSpPr/>
          <p:nvPr/>
        </p:nvCxnSpPr>
        <p:spPr>
          <a:xfrm>
            <a:off x="5052729" y="2679848"/>
            <a:ext cx="1747291" cy="4501"/>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080676" y="2322181"/>
            <a:ext cx="1702256" cy="307777"/>
          </a:xfrm>
          <a:prstGeom prst="rect">
            <a:avLst/>
          </a:prstGeom>
          <a:noFill/>
        </p:spPr>
        <p:txBody>
          <a:bodyPr wrap="square" rtlCol="0">
            <a:spAutoFit/>
          </a:bodyPr>
          <a:lstStyle/>
          <a:p>
            <a:r>
              <a:rPr lang="en-US" sz="1400">
                <a:solidFill>
                  <a:srgbClr val="FFFF00"/>
                </a:solidFill>
              </a:rPr>
              <a:t>NTB (PCIe Gen3 x8)</a:t>
            </a:r>
          </a:p>
        </p:txBody>
      </p:sp>
      <p:sp>
        <p:nvSpPr>
          <p:cNvPr id="11" name="Rectangle 10"/>
          <p:cNvSpPr/>
          <p:nvPr/>
        </p:nvSpPr>
        <p:spPr>
          <a:xfrm>
            <a:off x="143933" y="2554099"/>
            <a:ext cx="2150534" cy="46003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rgbClr val="000000"/>
                </a:solidFill>
              </a:rPr>
              <a:t>1 x PCIe Slot (Gen3 x8)</a:t>
            </a:r>
          </a:p>
        </p:txBody>
      </p:sp>
      <p:sp>
        <p:nvSpPr>
          <p:cNvPr id="12" name="Rectangle 11"/>
          <p:cNvSpPr/>
          <p:nvPr/>
        </p:nvSpPr>
        <p:spPr>
          <a:xfrm>
            <a:off x="169334" y="2151066"/>
            <a:ext cx="2091266" cy="26049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0000"/>
                </a:solidFill>
              </a:rPr>
              <a:t>8 x DDR4 slot</a:t>
            </a:r>
          </a:p>
        </p:txBody>
      </p:sp>
      <p:sp>
        <p:nvSpPr>
          <p:cNvPr id="13" name="Rectangle 12"/>
          <p:cNvSpPr/>
          <p:nvPr/>
        </p:nvSpPr>
        <p:spPr>
          <a:xfrm>
            <a:off x="126999" y="3125539"/>
            <a:ext cx="2142067" cy="447393"/>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rgbClr val="000000"/>
                </a:solidFill>
              </a:rPr>
              <a:t>1 x PCIe Slot (Gen3 x8)</a:t>
            </a:r>
          </a:p>
        </p:txBody>
      </p:sp>
      <p:sp>
        <p:nvSpPr>
          <p:cNvPr id="19" name="Rectangle 18"/>
          <p:cNvSpPr/>
          <p:nvPr/>
        </p:nvSpPr>
        <p:spPr>
          <a:xfrm>
            <a:off x="3260407" y="3070953"/>
            <a:ext cx="1783318" cy="25295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0000"/>
                </a:solidFill>
              </a:rPr>
              <a:t>DMI3 Gen3 x4</a:t>
            </a:r>
          </a:p>
        </p:txBody>
      </p:sp>
      <p:sp>
        <p:nvSpPr>
          <p:cNvPr id="23" name="Rectangle 22"/>
          <p:cNvSpPr/>
          <p:nvPr/>
        </p:nvSpPr>
        <p:spPr>
          <a:xfrm>
            <a:off x="3259693" y="3332916"/>
            <a:ext cx="1784031" cy="693606"/>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0000"/>
                </a:solidFill>
              </a:rPr>
              <a:t>PCH Block</a:t>
            </a:r>
          </a:p>
        </p:txBody>
      </p:sp>
      <p:sp>
        <p:nvSpPr>
          <p:cNvPr id="26" name="Rectangle 25"/>
          <p:cNvSpPr/>
          <p:nvPr/>
        </p:nvSpPr>
        <p:spPr>
          <a:xfrm>
            <a:off x="3395508" y="1747528"/>
            <a:ext cx="1495102" cy="47741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rgbClr val="000000"/>
                </a:solidFill>
              </a:rPr>
              <a:t>SAS 12Gb/s Controller</a:t>
            </a:r>
          </a:p>
        </p:txBody>
      </p:sp>
      <p:pic>
        <p:nvPicPr>
          <p:cNvPr id="28" name="Picture 2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9621" y="4415076"/>
            <a:ext cx="365504" cy="371275"/>
          </a:xfrm>
          <a:prstGeom prst="rect">
            <a:avLst/>
          </a:prstGeom>
        </p:spPr>
      </p:pic>
      <p:pic>
        <p:nvPicPr>
          <p:cNvPr id="29" name="Picture 2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59174" y="4414342"/>
            <a:ext cx="365504" cy="371275"/>
          </a:xfrm>
          <a:prstGeom prst="rect">
            <a:avLst/>
          </a:prstGeom>
        </p:spPr>
      </p:pic>
      <p:pic>
        <p:nvPicPr>
          <p:cNvPr id="30" name="Picture 2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18727" y="4413608"/>
            <a:ext cx="365504" cy="371275"/>
          </a:xfrm>
          <a:prstGeom prst="rect">
            <a:avLst/>
          </a:prstGeom>
        </p:spPr>
      </p:pic>
      <p:cxnSp>
        <p:nvCxnSpPr>
          <p:cNvPr id="67" name="Straight Connector 31"/>
          <p:cNvCxnSpPr>
            <a:stCxn id="4" idx="0"/>
            <a:endCxn id="26" idx="2"/>
          </p:cNvCxnSpPr>
          <p:nvPr/>
        </p:nvCxnSpPr>
        <p:spPr>
          <a:xfrm flipH="1" flipV="1">
            <a:off x="4143059" y="2224945"/>
            <a:ext cx="1" cy="207181"/>
          </a:xfrm>
          <a:prstGeom prst="line">
            <a:avLst/>
          </a:prstGeom>
        </p:spPr>
        <p:style>
          <a:lnRef idx="2">
            <a:schemeClr val="accent1"/>
          </a:lnRef>
          <a:fillRef idx="0">
            <a:schemeClr val="accent1"/>
          </a:fillRef>
          <a:effectRef idx="1">
            <a:schemeClr val="accent1"/>
          </a:effectRef>
          <a:fontRef idx="minor">
            <a:schemeClr val="tx1"/>
          </a:fontRef>
        </p:style>
      </p:cxnSp>
      <p:pic>
        <p:nvPicPr>
          <p:cNvPr id="68"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8149" y="1152276"/>
            <a:ext cx="471800" cy="471800"/>
          </a:xfrm>
          <a:prstGeom prst="rect">
            <a:avLst/>
          </a:prstGeom>
        </p:spPr>
      </p:pic>
      <p:pic>
        <p:nvPicPr>
          <p:cNvPr id="69"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30420" y="1159227"/>
            <a:ext cx="464114" cy="464114"/>
          </a:xfrm>
          <a:prstGeom prst="rect">
            <a:avLst/>
          </a:prstGeom>
        </p:spPr>
      </p:pic>
      <p:pic>
        <p:nvPicPr>
          <p:cNvPr id="70"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26000" y="1149485"/>
            <a:ext cx="464114" cy="464114"/>
          </a:xfrm>
          <a:prstGeom prst="rect">
            <a:avLst/>
          </a:prstGeom>
        </p:spPr>
      </p:pic>
      <p:pic>
        <p:nvPicPr>
          <p:cNvPr id="71"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4326" y="1151542"/>
            <a:ext cx="471800" cy="471800"/>
          </a:xfrm>
          <a:prstGeom prst="rect">
            <a:avLst/>
          </a:prstGeom>
        </p:spPr>
      </p:pic>
      <p:pic>
        <p:nvPicPr>
          <p:cNvPr id="72"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6597" y="1158493"/>
            <a:ext cx="464114" cy="464114"/>
          </a:xfrm>
          <a:prstGeom prst="rect">
            <a:avLst/>
          </a:prstGeom>
        </p:spPr>
      </p:pic>
      <p:pic>
        <p:nvPicPr>
          <p:cNvPr id="73"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08902" y="1157759"/>
            <a:ext cx="464114" cy="464114"/>
          </a:xfrm>
          <a:prstGeom prst="rect">
            <a:avLst/>
          </a:prstGeom>
        </p:spPr>
      </p:pic>
      <p:pic>
        <p:nvPicPr>
          <p:cNvPr id="7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89215" y="1150808"/>
            <a:ext cx="471800" cy="471800"/>
          </a:xfrm>
          <a:prstGeom prst="rect">
            <a:avLst/>
          </a:prstGeom>
        </p:spPr>
      </p:pic>
      <p:pic>
        <p:nvPicPr>
          <p:cNvPr id="75"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01486" y="1157759"/>
            <a:ext cx="464114" cy="464114"/>
          </a:xfrm>
          <a:prstGeom prst="rect">
            <a:avLst/>
          </a:prstGeom>
        </p:spPr>
      </p:pic>
      <p:pic>
        <p:nvPicPr>
          <p:cNvPr id="76"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97066" y="1148017"/>
            <a:ext cx="464114" cy="464114"/>
          </a:xfrm>
          <a:prstGeom prst="rect">
            <a:avLst/>
          </a:prstGeom>
        </p:spPr>
      </p:pic>
      <p:sp>
        <p:nvSpPr>
          <p:cNvPr id="77" name="TextBox 57"/>
          <p:cNvSpPr txBox="1"/>
          <p:nvPr/>
        </p:nvSpPr>
        <p:spPr>
          <a:xfrm>
            <a:off x="5111455" y="1252095"/>
            <a:ext cx="1666229" cy="369332"/>
          </a:xfrm>
          <a:prstGeom prst="rect">
            <a:avLst/>
          </a:prstGeom>
          <a:noFill/>
        </p:spPr>
        <p:txBody>
          <a:bodyPr wrap="square" rtlCol="0">
            <a:spAutoFit/>
          </a:bodyPr>
          <a:lstStyle/>
          <a:p>
            <a:r>
              <a:rPr lang="mr-IN">
                <a:solidFill>
                  <a:schemeClr val="bg1"/>
                </a:solidFill>
              </a:rPr>
              <a:t>…................</a:t>
            </a:r>
            <a:endParaRPr lang="en-US">
              <a:solidFill>
                <a:schemeClr val="bg1"/>
              </a:solidFill>
            </a:endParaRPr>
          </a:p>
        </p:txBody>
      </p:sp>
      <p:cxnSp>
        <p:nvCxnSpPr>
          <p:cNvPr id="78" name="Elbow Connector 59"/>
          <p:cNvCxnSpPr>
            <a:stCxn id="12" idx="3"/>
          </p:cNvCxnSpPr>
          <p:nvPr/>
        </p:nvCxnSpPr>
        <p:spPr>
          <a:xfrm>
            <a:off x="2260600" y="2281313"/>
            <a:ext cx="999067" cy="22482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79" name="Elbow Connector 60"/>
          <p:cNvCxnSpPr>
            <a:stCxn id="11" idx="3"/>
          </p:cNvCxnSpPr>
          <p:nvPr/>
        </p:nvCxnSpPr>
        <p:spPr>
          <a:xfrm flipV="1">
            <a:off x="2294467" y="2581126"/>
            <a:ext cx="920907" cy="20299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80" name="Elbow Connector 63"/>
          <p:cNvCxnSpPr>
            <a:stCxn id="13" idx="3"/>
          </p:cNvCxnSpPr>
          <p:nvPr/>
        </p:nvCxnSpPr>
        <p:spPr>
          <a:xfrm flipV="1">
            <a:off x="2269066" y="2829016"/>
            <a:ext cx="944688" cy="520220"/>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4105502" y="2178299"/>
            <a:ext cx="871014" cy="246221"/>
          </a:xfrm>
          <a:prstGeom prst="rect">
            <a:avLst/>
          </a:prstGeom>
        </p:spPr>
        <p:txBody>
          <a:bodyPr wrap="none">
            <a:spAutoFit/>
          </a:bodyPr>
          <a:lstStyle/>
          <a:p>
            <a:r>
              <a:rPr lang="en-US" sz="1000">
                <a:solidFill>
                  <a:srgbClr val="FFFF00"/>
                </a:solidFill>
              </a:rPr>
              <a:t>PCIe Gen3 x8</a:t>
            </a:r>
            <a:endParaRPr lang="en-US" sz="1000"/>
          </a:p>
        </p:txBody>
      </p:sp>
      <p:sp>
        <p:nvSpPr>
          <p:cNvPr id="82" name="Rectangle 81"/>
          <p:cNvSpPr/>
          <p:nvPr/>
        </p:nvSpPr>
        <p:spPr>
          <a:xfrm>
            <a:off x="6787100" y="2410539"/>
            <a:ext cx="1801330" cy="1603403"/>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a:solidFill>
                  <a:srgbClr val="000000"/>
                </a:solidFill>
              </a:rPr>
              <a:t>CPU</a:t>
            </a:r>
          </a:p>
        </p:txBody>
      </p:sp>
      <p:sp>
        <p:nvSpPr>
          <p:cNvPr id="83" name="Rectangle 82"/>
          <p:cNvSpPr/>
          <p:nvPr/>
        </p:nvSpPr>
        <p:spPr>
          <a:xfrm>
            <a:off x="6870626" y="1760738"/>
            <a:ext cx="1495102" cy="47741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rgbClr val="000000"/>
                </a:solidFill>
              </a:rPr>
              <a:t>SAS 12Gb/s Controller</a:t>
            </a:r>
          </a:p>
        </p:txBody>
      </p:sp>
      <p:cxnSp>
        <p:nvCxnSpPr>
          <p:cNvPr id="84" name="Straight Connector 31"/>
          <p:cNvCxnSpPr/>
          <p:nvPr/>
        </p:nvCxnSpPr>
        <p:spPr>
          <a:xfrm flipH="1" flipV="1">
            <a:off x="7713858" y="2229458"/>
            <a:ext cx="1" cy="207181"/>
          </a:xfrm>
          <a:prstGeom prst="line">
            <a:avLst/>
          </a:prstGeom>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7676301" y="2182812"/>
            <a:ext cx="871014" cy="246221"/>
          </a:xfrm>
          <a:prstGeom prst="rect">
            <a:avLst/>
          </a:prstGeom>
        </p:spPr>
        <p:txBody>
          <a:bodyPr wrap="none">
            <a:spAutoFit/>
          </a:bodyPr>
          <a:lstStyle/>
          <a:p>
            <a:r>
              <a:rPr lang="en-US" sz="1000" err="1">
                <a:solidFill>
                  <a:srgbClr val="FFFF00"/>
                </a:solidFill>
              </a:rPr>
              <a:t>PCIe</a:t>
            </a:r>
            <a:r>
              <a:rPr lang="en-US" sz="1000">
                <a:solidFill>
                  <a:srgbClr val="FFFF00"/>
                </a:solidFill>
              </a:rPr>
              <a:t> Gen3 x8</a:t>
            </a:r>
            <a:endParaRPr lang="en-US" sz="1000"/>
          </a:p>
        </p:txBody>
      </p:sp>
      <p:pic>
        <p:nvPicPr>
          <p:cNvPr id="86"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65267" y="1153571"/>
            <a:ext cx="464114" cy="464114"/>
          </a:xfrm>
          <a:prstGeom prst="rect">
            <a:avLst/>
          </a:prstGeom>
        </p:spPr>
      </p:pic>
      <p:pic>
        <p:nvPicPr>
          <p:cNvPr id="87"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45580" y="1146620"/>
            <a:ext cx="471800" cy="471800"/>
          </a:xfrm>
          <a:prstGeom prst="rect">
            <a:avLst/>
          </a:prstGeom>
        </p:spPr>
      </p:pic>
      <p:pic>
        <p:nvPicPr>
          <p:cNvPr id="88"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57851" y="1153571"/>
            <a:ext cx="464114" cy="464114"/>
          </a:xfrm>
          <a:prstGeom prst="rect">
            <a:avLst/>
          </a:prstGeom>
        </p:spPr>
      </p:pic>
      <p:sp>
        <p:nvSpPr>
          <p:cNvPr id="89" name="Rectangle 88"/>
          <p:cNvSpPr/>
          <p:nvPr/>
        </p:nvSpPr>
        <p:spPr>
          <a:xfrm>
            <a:off x="536425" y="3701273"/>
            <a:ext cx="1467370" cy="53206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0000"/>
                </a:solidFill>
              </a:rPr>
              <a:t>4 x 10GbE SFP+ </a:t>
            </a:r>
            <a:r>
              <a:rPr lang="zh-TW" altLang="en-US">
                <a:solidFill>
                  <a:srgbClr val="000000"/>
                </a:solidFill>
              </a:rPr>
              <a:t>埠</a:t>
            </a:r>
            <a:endParaRPr lang="en-US">
              <a:solidFill>
                <a:srgbClr val="000000"/>
              </a:solidFill>
            </a:endParaRPr>
          </a:p>
        </p:txBody>
      </p:sp>
      <p:cxnSp>
        <p:nvCxnSpPr>
          <p:cNvPr id="90" name="Elbow Connector 63"/>
          <p:cNvCxnSpPr>
            <a:stCxn id="89" idx="3"/>
          </p:cNvCxnSpPr>
          <p:nvPr/>
        </p:nvCxnSpPr>
        <p:spPr>
          <a:xfrm flipV="1">
            <a:off x="2003795" y="2937933"/>
            <a:ext cx="1222005" cy="1029370"/>
          </a:xfrm>
          <a:prstGeom prst="bentConnector3">
            <a:avLst>
              <a:gd name="adj1" fmla="val 69400"/>
            </a:avLst>
          </a:prstGeom>
        </p:spPr>
        <p:style>
          <a:lnRef idx="2">
            <a:schemeClr val="accent1"/>
          </a:lnRef>
          <a:fillRef idx="0">
            <a:schemeClr val="accent1"/>
          </a:fillRef>
          <a:effectRef idx="1">
            <a:schemeClr val="accent1"/>
          </a:effectRef>
          <a:fontRef idx="minor">
            <a:schemeClr val="tx1"/>
          </a:fontRef>
        </p:style>
      </p:cxnSp>
      <p:cxnSp>
        <p:nvCxnSpPr>
          <p:cNvPr id="121" name="Elbow Connector 63"/>
          <p:cNvCxnSpPr>
            <a:stCxn id="29" idx="0"/>
            <a:endCxn id="23" idx="2"/>
          </p:cNvCxnSpPr>
          <p:nvPr/>
        </p:nvCxnSpPr>
        <p:spPr>
          <a:xfrm rot="5400000" flipH="1" flipV="1">
            <a:off x="3552907" y="3815541"/>
            <a:ext cx="387820" cy="809783"/>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22" name="Rectangle 112"/>
          <p:cNvSpPr/>
          <p:nvPr/>
        </p:nvSpPr>
        <p:spPr>
          <a:xfrm>
            <a:off x="4287158" y="4412473"/>
            <a:ext cx="1467370" cy="53206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x-none">
                <a:solidFill>
                  <a:srgbClr val="000000"/>
                </a:solidFill>
              </a:rPr>
              <a:t>2 x M.2(Gen3 x4 or SATA)</a:t>
            </a:r>
            <a:endParaRPr lang="en-US">
              <a:solidFill>
                <a:srgbClr val="000000"/>
              </a:solidFill>
            </a:endParaRPr>
          </a:p>
        </p:txBody>
      </p:sp>
      <p:cxnSp>
        <p:nvCxnSpPr>
          <p:cNvPr id="123" name="Elbow Connector 63"/>
          <p:cNvCxnSpPr>
            <a:stCxn id="122" idx="0"/>
            <a:endCxn id="4" idx="2"/>
          </p:cNvCxnSpPr>
          <p:nvPr/>
        </p:nvCxnSpPr>
        <p:spPr>
          <a:xfrm rot="16200000" flipV="1">
            <a:off x="4393480" y="3785109"/>
            <a:ext cx="376944" cy="877783"/>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pic>
        <p:nvPicPr>
          <p:cNvPr id="5" name="圖片 4">
            <a:extLst>
              <a:ext uri="{FF2B5EF4-FFF2-40B4-BE49-F238E27FC236}">
                <a16:creationId xmlns:a16="http://schemas.microsoft.com/office/drawing/2014/main" id="{6D5A4E85-10D7-4150-BB61-F30F81DC3B7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9972" y="2700"/>
            <a:ext cx="9143960" cy="5140800"/>
          </a:xfrm>
          <a:prstGeom prst="rect">
            <a:avLst/>
          </a:prstGeom>
        </p:spPr>
      </p:pic>
      <p:sp>
        <p:nvSpPr>
          <p:cNvPr id="45" name="Title 1">
            <a:extLst>
              <a:ext uri="{FF2B5EF4-FFF2-40B4-BE49-F238E27FC236}">
                <a16:creationId xmlns:a16="http://schemas.microsoft.com/office/drawing/2014/main" id="{8846E78D-6164-4B75-9BE8-CFCE07272E77}"/>
              </a:ext>
            </a:extLst>
          </p:cNvPr>
          <p:cNvSpPr>
            <a:spLocks noGrp="1"/>
          </p:cNvSpPr>
          <p:nvPr>
            <p:ph type="title"/>
          </p:nvPr>
        </p:nvSpPr>
        <p:spPr/>
        <p:txBody>
          <a:bodyPr>
            <a:normAutofit/>
          </a:bodyPr>
          <a:lstStyle/>
          <a:p>
            <a:r>
              <a:rPr lang="en-US" altLang="zh-TW" sz="3200">
                <a:latin typeface="微軟正黑體"/>
                <a:ea typeface="微軟正黑體"/>
              </a:rPr>
              <a:t>Optimize System Design</a:t>
            </a:r>
          </a:p>
        </p:txBody>
      </p:sp>
      <p:sp>
        <p:nvSpPr>
          <p:cNvPr id="3" name="TextBox 2">
            <a:extLst>
              <a:ext uri="{FF2B5EF4-FFF2-40B4-BE49-F238E27FC236}">
                <a16:creationId xmlns:a16="http://schemas.microsoft.com/office/drawing/2014/main" id="{3E984088-930E-4A1A-BA82-03C3E858FCEA}"/>
              </a:ext>
            </a:extLst>
          </p:cNvPr>
          <p:cNvSpPr txBox="1"/>
          <p:nvPr/>
        </p:nvSpPr>
        <p:spPr>
          <a:xfrm>
            <a:off x="-145898" y="4492201"/>
            <a:ext cx="2248324" cy="369332"/>
          </a:xfrm>
          <a:prstGeom prst="rect">
            <a:avLst/>
          </a:prstGeom>
          <a:noFill/>
        </p:spPr>
        <p:txBody>
          <a:bodyPr wrap="square" rtlCol="0" anchor="t">
            <a:spAutoFit/>
          </a:bodyPr>
          <a:lstStyle/>
          <a:p>
            <a:pPr algn="ctr"/>
            <a:r>
              <a:rPr lang="en-US">
                <a:solidFill>
                  <a:schemeClr val="bg1"/>
                </a:solidFill>
              </a:rPr>
              <a:t>Controller 1</a:t>
            </a:r>
          </a:p>
        </p:txBody>
      </p:sp>
      <p:sp>
        <p:nvSpPr>
          <p:cNvPr id="47" name="TextBox 46">
            <a:extLst>
              <a:ext uri="{FF2B5EF4-FFF2-40B4-BE49-F238E27FC236}">
                <a16:creationId xmlns:a16="http://schemas.microsoft.com/office/drawing/2014/main" id="{D53F36F8-CCDA-4A0C-9FA1-D26A8D0AA6D3}"/>
              </a:ext>
            </a:extLst>
          </p:cNvPr>
          <p:cNvSpPr txBox="1"/>
          <p:nvPr/>
        </p:nvSpPr>
        <p:spPr>
          <a:xfrm>
            <a:off x="5859913" y="4493613"/>
            <a:ext cx="2248324" cy="369332"/>
          </a:xfrm>
          <a:prstGeom prst="rect">
            <a:avLst/>
          </a:prstGeom>
          <a:noFill/>
        </p:spPr>
        <p:txBody>
          <a:bodyPr wrap="square" rtlCol="0" anchor="t">
            <a:spAutoFit/>
          </a:bodyPr>
          <a:lstStyle/>
          <a:p>
            <a:pPr algn="ctr"/>
            <a:r>
              <a:rPr lang="en-US" altLang="zh-CN">
                <a:solidFill>
                  <a:schemeClr val="bg1"/>
                </a:solidFill>
                <a:ea typeface="等线"/>
              </a:rPr>
              <a:t>Controller</a:t>
            </a:r>
            <a:r>
              <a:rPr lang="zh-CN" altLang="en-US">
                <a:solidFill>
                  <a:schemeClr val="bg1"/>
                </a:solidFill>
                <a:ea typeface="等线"/>
              </a:rPr>
              <a:t> 2</a:t>
            </a:r>
            <a:endParaRPr lang="zh-CN" altLang="en-US">
              <a:solidFill>
                <a:schemeClr val="bg1"/>
              </a:solidFill>
              <a:ea typeface="等线"/>
              <a:cs typeface="Calibri"/>
            </a:endParaRPr>
          </a:p>
        </p:txBody>
      </p:sp>
      <p:pic>
        <p:nvPicPr>
          <p:cNvPr id="6" name="圖形 5">
            <a:extLst>
              <a:ext uri="{FF2B5EF4-FFF2-40B4-BE49-F238E27FC236}">
                <a16:creationId xmlns:a16="http://schemas.microsoft.com/office/drawing/2014/main" id="{EFE7876B-43FC-4FB3-9799-0EFFA529EA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17790" y="3202625"/>
            <a:ext cx="790575" cy="762000"/>
          </a:xfrm>
          <a:prstGeom prst="rect">
            <a:avLst/>
          </a:prstGeom>
        </p:spPr>
      </p:pic>
    </p:spTree>
    <p:extLst>
      <p:ext uri="{BB962C8B-B14F-4D97-AF65-F5344CB8AC3E}">
        <p14:creationId xmlns:p14="http://schemas.microsoft.com/office/powerpoint/2010/main" val="1584429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t>Intel Xeon </a:t>
            </a:r>
            <a:r>
              <a:rPr lang="zh-TW" altLang="en-US" sz="3400"/>
              <a:t>企業級處理器</a:t>
            </a:r>
            <a:endParaRPr lang="en-US" sz="3400"/>
          </a:p>
        </p:txBody>
      </p:sp>
      <p:sp>
        <p:nvSpPr>
          <p:cNvPr id="5" name="TextBox 4"/>
          <p:cNvSpPr txBox="1"/>
          <p:nvPr/>
        </p:nvSpPr>
        <p:spPr>
          <a:xfrm>
            <a:off x="3909492" y="1599545"/>
            <a:ext cx="4455900" cy="1200329"/>
          </a:xfrm>
          <a:prstGeom prst="rect">
            <a:avLst/>
          </a:prstGeom>
          <a:noFill/>
        </p:spPr>
        <p:txBody>
          <a:bodyPr wrap="none" rtlCol="0" anchor="t">
            <a:spAutoFit/>
          </a:bodyPr>
          <a:lstStyle/>
          <a:p>
            <a:pPr>
              <a:buClr>
                <a:schemeClr val="tx1"/>
              </a:buClr>
            </a:pPr>
            <a:r>
              <a:rPr lang="en-US" sz="2400">
                <a:solidFill>
                  <a:schemeClr val="bg1"/>
                </a:solidFill>
                <a:latin typeface="Arial"/>
                <a:ea typeface="微軟正黑體"/>
                <a:cs typeface="Arial"/>
              </a:rPr>
              <a:t>Intel Xeon D-2142IT (</a:t>
            </a:r>
            <a:r>
              <a:rPr lang="ja-JP" altLang="en-US" sz="2400">
                <a:solidFill>
                  <a:schemeClr val="bg1"/>
                </a:solidFill>
                <a:latin typeface="Arial"/>
                <a:ea typeface="微軟正黑體"/>
                <a:cs typeface="Arial"/>
              </a:rPr>
              <a:t>或同等級)</a:t>
            </a:r>
            <a:endParaRPr 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342900" indent="-342900">
              <a:buClr>
                <a:srgbClr val="00E6FE"/>
              </a:buClr>
              <a:buFont typeface="Arial" panose="020B0604020202020204" pitchFamily="34" charset="0"/>
              <a:buChar char="•"/>
            </a:pPr>
            <a:r>
              <a:rPr lang="en-US" sz="2400">
                <a:solidFill>
                  <a:schemeClr val="bg1"/>
                </a:solidFill>
                <a:latin typeface="微軟正黑體"/>
                <a:ea typeface="微軟正黑體"/>
              </a:rPr>
              <a:t>8 </a:t>
            </a:r>
            <a:r>
              <a:rPr lang="zh-TW" altLang="en-US" sz="2400">
                <a:solidFill>
                  <a:schemeClr val="bg1"/>
                </a:solidFill>
                <a:latin typeface="微軟正黑體"/>
                <a:ea typeface="微軟正黑體"/>
              </a:rPr>
              <a:t>核心</a:t>
            </a:r>
            <a:r>
              <a:rPr lang="en-US" altLang="zh-TW" sz="2400">
                <a:solidFill>
                  <a:schemeClr val="bg1"/>
                </a:solidFill>
                <a:latin typeface="微軟正黑體"/>
                <a:ea typeface="微軟正黑體"/>
              </a:rPr>
              <a:t>/16</a:t>
            </a:r>
            <a:r>
              <a:rPr lang="zh-TW" altLang="en-US" sz="2400">
                <a:solidFill>
                  <a:schemeClr val="bg1"/>
                </a:solidFill>
                <a:latin typeface="微軟正黑體"/>
                <a:ea typeface="微軟正黑體"/>
              </a:rPr>
              <a:t>執行緒</a:t>
            </a:r>
          </a:p>
          <a:p>
            <a:pPr marL="342900" indent="-342900">
              <a:buClr>
                <a:srgbClr val="00E6FE"/>
              </a:buClr>
              <a:buFont typeface="Arial" panose="020B0604020202020204" pitchFamily="34" charset="0"/>
              <a:buChar char="•"/>
            </a:pPr>
            <a:r>
              <a:rPr lang="en-US" sz="2400">
                <a:solidFill>
                  <a:schemeClr val="bg1"/>
                </a:solidFill>
                <a:latin typeface="微軟正黑體"/>
                <a:ea typeface="微軟正黑體"/>
              </a:rPr>
              <a:t>1.9 GHz (Max. 3.0GHz)</a:t>
            </a:r>
          </a:p>
        </p:txBody>
      </p:sp>
      <p:pic>
        <p:nvPicPr>
          <p:cNvPr id="7" name="圖片 6">
            <a:extLst>
              <a:ext uri="{FF2B5EF4-FFF2-40B4-BE49-F238E27FC236}">
                <a16:creationId xmlns:a16="http://schemas.microsoft.com/office/drawing/2014/main" id="{A70A4C21-AE09-4E8B-9DBE-465C0662C8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7480" y="1743269"/>
            <a:ext cx="2695504" cy="2695504"/>
          </a:xfrm>
          <a:prstGeom prst="rect">
            <a:avLst/>
          </a:prstGeom>
        </p:spPr>
      </p:pic>
      <p:sp>
        <p:nvSpPr>
          <p:cNvPr id="8" name="TextBox 4">
            <a:extLst>
              <a:ext uri="{FF2B5EF4-FFF2-40B4-BE49-F238E27FC236}">
                <a16:creationId xmlns:a16="http://schemas.microsoft.com/office/drawing/2014/main" id="{9126C279-475F-47B0-83DF-4C922D6654D8}"/>
              </a:ext>
            </a:extLst>
          </p:cNvPr>
          <p:cNvSpPr txBox="1"/>
          <p:nvPr/>
        </p:nvSpPr>
        <p:spPr>
          <a:xfrm>
            <a:off x="3909492" y="3115334"/>
            <a:ext cx="3720890" cy="1200329"/>
          </a:xfrm>
          <a:prstGeom prst="rect">
            <a:avLst/>
          </a:prstGeom>
          <a:noFill/>
        </p:spPr>
        <p:txBody>
          <a:bodyPr wrap="none" rtlCol="0">
            <a:spAutoFit/>
          </a:bodyPr>
          <a:lstStyle/>
          <a:p>
            <a:pPr>
              <a:buClr>
                <a:schemeClr val="tx1"/>
              </a:buClr>
            </a:pPr>
            <a:r>
              <a:rPr lang="en-US" sz="2400">
                <a:solidFill>
                  <a:schemeClr val="bg1"/>
                </a:solidFill>
                <a:latin typeface="Arial" panose="020B0604020202020204" pitchFamily="34" charset="0"/>
                <a:ea typeface="微軟正黑體" panose="020B0604030504040204" pitchFamily="34" charset="-120"/>
                <a:cs typeface="Arial" panose="020B0604020202020204" pitchFamily="34" charset="0"/>
              </a:rPr>
              <a:t>Intel Xeon D-2123IT</a:t>
            </a:r>
          </a:p>
          <a:p>
            <a:pPr marL="342900" indent="-342900">
              <a:buClr>
                <a:srgbClr val="00E6FE"/>
              </a:buClr>
              <a:buFont typeface="Arial" panose="020B0604020202020204" pitchFamily="34" charset="0"/>
              <a:buChar char="•"/>
            </a:pPr>
            <a:r>
              <a:rPr lang="en-US" altLang="zh-TW" sz="2400">
                <a:solidFill>
                  <a:schemeClr val="bg1"/>
                </a:solidFill>
                <a:latin typeface="微軟正黑體" panose="020B0604030504040204" pitchFamily="34" charset="-120"/>
                <a:ea typeface="微軟正黑體" panose="020B0604030504040204" pitchFamily="34" charset="-120"/>
              </a:rPr>
              <a:t>4 </a:t>
            </a:r>
            <a:r>
              <a:rPr lang="zh-TW" altLang="en-US" sz="2400">
                <a:solidFill>
                  <a:schemeClr val="bg1"/>
                </a:solidFill>
                <a:latin typeface="微軟正黑體" panose="020B0604030504040204" pitchFamily="34" charset="-120"/>
                <a:ea typeface="微軟正黑體" panose="020B0604030504040204" pitchFamily="34" charset="-120"/>
              </a:rPr>
              <a:t>核心</a:t>
            </a:r>
            <a:r>
              <a:rPr lang="en-US" altLang="zh-TW" sz="2400">
                <a:solidFill>
                  <a:schemeClr val="bg1"/>
                </a:solidFill>
                <a:latin typeface="微軟正黑體" panose="020B0604030504040204" pitchFamily="34" charset="-120"/>
                <a:ea typeface="微軟正黑體" panose="020B0604030504040204" pitchFamily="34" charset="-120"/>
              </a:rPr>
              <a:t>/8</a:t>
            </a:r>
            <a:r>
              <a:rPr lang="zh-TW" altLang="en-US" sz="2400">
                <a:solidFill>
                  <a:schemeClr val="bg1"/>
                </a:solidFill>
                <a:latin typeface="微軟正黑體" panose="020B0604030504040204" pitchFamily="34" charset="-120"/>
                <a:ea typeface="微軟正黑體" panose="020B0604030504040204" pitchFamily="34" charset="-120"/>
              </a:rPr>
              <a:t>執行緒</a:t>
            </a:r>
          </a:p>
          <a:p>
            <a:pPr marL="342900" indent="-342900">
              <a:buClr>
                <a:srgbClr val="00E6FE"/>
              </a:buClr>
              <a:buFont typeface="Arial" panose="020B0604020202020204" pitchFamily="34" charset="0"/>
              <a:buChar char="•"/>
            </a:pPr>
            <a:r>
              <a:rPr lang="en-US" altLang="zh-TW" sz="2400">
                <a:solidFill>
                  <a:schemeClr val="bg1"/>
                </a:solidFill>
                <a:latin typeface="微軟正黑體" panose="020B0604030504040204" pitchFamily="34" charset="-120"/>
                <a:ea typeface="微軟正黑體" panose="020B0604030504040204" pitchFamily="34" charset="-120"/>
              </a:rPr>
              <a:t>2.2 GHz (Max. 3.0GHz)</a:t>
            </a:r>
          </a:p>
        </p:txBody>
      </p:sp>
    </p:spTree>
    <p:extLst>
      <p:ext uri="{BB962C8B-B14F-4D97-AF65-F5344CB8AC3E}">
        <p14:creationId xmlns:p14="http://schemas.microsoft.com/office/powerpoint/2010/main" val="1826972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t>Battery Backup Unit (BBU)</a:t>
            </a:r>
          </a:p>
        </p:txBody>
      </p:sp>
      <p:sp>
        <p:nvSpPr>
          <p:cNvPr id="4" name="TextBox 3"/>
          <p:cNvSpPr txBox="1"/>
          <p:nvPr/>
        </p:nvSpPr>
        <p:spPr>
          <a:xfrm>
            <a:off x="4213550" y="3115289"/>
            <a:ext cx="4735592" cy="1477328"/>
          </a:xfrm>
          <a:prstGeom prst="rect">
            <a:avLst/>
          </a:prstGeom>
          <a:noFill/>
        </p:spPr>
        <p:txBody>
          <a:bodyPr wrap="none" rtlCol="0">
            <a:spAutoFit/>
          </a:bodyPr>
          <a:lstStyle/>
          <a:p>
            <a:r>
              <a:rPr lang="en-US">
                <a:latin typeface="微軟正黑體" panose="020B0604030504040204" pitchFamily="34" charset="-120"/>
                <a:ea typeface="微軟正黑體" panose="020B0604030504040204" pitchFamily="34" charset="-120"/>
              </a:rPr>
              <a:t>Model: BBU-A01-2200MAH</a:t>
            </a:r>
          </a:p>
          <a:p>
            <a:r>
              <a:rPr lang="en-US">
                <a:latin typeface="微軟正黑體" panose="020B0604030504040204" pitchFamily="34" charset="-120"/>
                <a:ea typeface="微軟正黑體" panose="020B0604030504040204" pitchFamily="34" charset="-120"/>
              </a:rPr>
              <a:t>Battery type: LI-ion</a:t>
            </a:r>
          </a:p>
          <a:p>
            <a:r>
              <a:rPr lang="en-US">
                <a:latin typeface="微軟正黑體" panose="020B0604030504040204" pitchFamily="34" charset="-120"/>
                <a:ea typeface="微軟正黑體" panose="020B0604030504040204" pitchFamily="34" charset="-120"/>
              </a:rPr>
              <a:t>Rating: 10.9V 2200mAh</a:t>
            </a:r>
          </a:p>
          <a:p>
            <a:r>
              <a:rPr lang="en-US" b="1">
                <a:latin typeface="微軟正黑體" panose="020B0604030504040204" pitchFamily="34" charset="-120"/>
                <a:ea typeface="微軟正黑體" panose="020B0604030504040204" pitchFamily="34" charset="-120"/>
              </a:rPr>
              <a:t>Dimension (H x W x D): 118 x 79 x 32 mm</a:t>
            </a:r>
          </a:p>
          <a:p>
            <a:r>
              <a:rPr lang="en-US" b="1">
                <a:latin typeface="微軟正黑體" panose="020B0604030504040204" pitchFamily="34" charset="-120"/>
                <a:ea typeface="微軟正黑體" panose="020B0604030504040204" pitchFamily="34" charset="-120"/>
              </a:rPr>
              <a:t>Weight: 218 g</a:t>
            </a:r>
          </a:p>
        </p:txBody>
      </p:sp>
      <p:sp>
        <p:nvSpPr>
          <p:cNvPr id="5" name="TextBox 4"/>
          <p:cNvSpPr txBox="1"/>
          <p:nvPr/>
        </p:nvSpPr>
        <p:spPr>
          <a:xfrm>
            <a:off x="4213550" y="1564817"/>
            <a:ext cx="4570062" cy="1077218"/>
          </a:xfrm>
          <a:prstGeom prst="rect">
            <a:avLst/>
          </a:prstGeom>
          <a:noFill/>
        </p:spPr>
        <p:txBody>
          <a:bodyPr wrap="square" rtlCol="0">
            <a:spAutoFit/>
          </a:bodyPr>
          <a:lstStyle/>
          <a:p>
            <a:r>
              <a:rPr lang="zh-TW" altLang="en-US" sz="3200">
                <a:latin typeface="微軟正黑體" panose="020B0604030504040204" pitchFamily="34" charset="-120"/>
                <a:ea typeface="微軟正黑體" panose="020B0604030504040204" pitchFamily="34" charset="-120"/>
              </a:rPr>
              <a:t>確保意外斷電時資料的正確與一致性</a:t>
            </a:r>
            <a:endParaRPr lang="en-US" sz="3200" b="1">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AB0CC3F8-7C0C-4D83-A7C0-F29D09FBE8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4858" y="1686398"/>
            <a:ext cx="3703644" cy="2952371"/>
          </a:xfrm>
          <a:prstGeom prst="rect">
            <a:avLst/>
          </a:prstGeom>
        </p:spPr>
      </p:pic>
    </p:spTree>
    <p:extLst>
      <p:ext uri="{BB962C8B-B14F-4D97-AF65-F5344CB8AC3E}">
        <p14:creationId xmlns:p14="http://schemas.microsoft.com/office/powerpoint/2010/main" val="1530190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A4860375-D137-4A50-9FA2-EE35F2DE6A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974" y="1336652"/>
            <a:ext cx="4649289" cy="822960"/>
          </a:xfrm>
          <a:prstGeom prst="rect">
            <a:avLst/>
          </a:prstGeom>
        </p:spPr>
      </p:pic>
      <p:pic>
        <p:nvPicPr>
          <p:cNvPr id="20" name="圖形 19">
            <a:extLst>
              <a:ext uri="{FF2B5EF4-FFF2-40B4-BE49-F238E27FC236}">
                <a16:creationId xmlns:a16="http://schemas.microsoft.com/office/drawing/2014/main" id="{D3BACBD4-C0C7-41D5-AE12-DE7103B954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974" y="2266201"/>
            <a:ext cx="4649289" cy="822960"/>
          </a:xfrm>
          <a:prstGeom prst="rect">
            <a:avLst/>
          </a:prstGeom>
        </p:spPr>
      </p:pic>
      <p:pic>
        <p:nvPicPr>
          <p:cNvPr id="21" name="圖形 20">
            <a:extLst>
              <a:ext uri="{FF2B5EF4-FFF2-40B4-BE49-F238E27FC236}">
                <a16:creationId xmlns:a16="http://schemas.microsoft.com/office/drawing/2014/main" id="{CD4AB9BF-F55C-44BF-957A-46A1BA7ED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974" y="3195750"/>
            <a:ext cx="4649289" cy="822960"/>
          </a:xfrm>
          <a:prstGeom prst="rect">
            <a:avLst/>
          </a:prstGeom>
        </p:spPr>
      </p:pic>
      <p:pic>
        <p:nvPicPr>
          <p:cNvPr id="24" name="圖形 23">
            <a:extLst>
              <a:ext uri="{FF2B5EF4-FFF2-40B4-BE49-F238E27FC236}">
                <a16:creationId xmlns:a16="http://schemas.microsoft.com/office/drawing/2014/main" id="{2B86FC69-08DA-40BB-BDE6-2E23498522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974" y="4125298"/>
            <a:ext cx="4649289" cy="822960"/>
          </a:xfrm>
          <a:prstGeom prst="rect">
            <a:avLst/>
          </a:prstGeom>
        </p:spPr>
      </p:pic>
      <p:sp>
        <p:nvSpPr>
          <p:cNvPr id="2" name="Title 1">
            <a:extLst>
              <a:ext uri="{FF2B5EF4-FFF2-40B4-BE49-F238E27FC236}">
                <a16:creationId xmlns:a16="http://schemas.microsoft.com/office/drawing/2014/main" id="{248F19E0-ABF7-4EC0-BE03-EB8128E848A4}"/>
              </a:ext>
            </a:extLst>
          </p:cNvPr>
          <p:cNvSpPr>
            <a:spLocks noGrp="1"/>
          </p:cNvSpPr>
          <p:nvPr>
            <p:ph type="title"/>
          </p:nvPr>
        </p:nvSpPr>
        <p:spPr>
          <a:xfrm>
            <a:off x="96011" y="91440"/>
            <a:ext cx="7143077" cy="822960"/>
          </a:xfrm>
        </p:spPr>
        <p:txBody>
          <a:bodyPr>
            <a:noAutofit/>
          </a:bodyPr>
          <a:lstStyle/>
          <a:p>
            <a:r>
              <a:rPr lang="zh-TW" altLang="en-US" sz="2400">
                <a:latin typeface="微軟正黑體"/>
                <a:ea typeface="微軟正黑體"/>
              </a:rPr>
              <a:t>What if The Following Systems Stop Working</a:t>
            </a:r>
            <a:endParaRPr lang="en-US" sz="2400">
              <a:latin typeface="微軟正黑體"/>
              <a:ea typeface="微軟正黑體"/>
            </a:endParaRPr>
          </a:p>
        </p:txBody>
      </p:sp>
      <p:pic>
        <p:nvPicPr>
          <p:cNvPr id="1026" name="Picture 2" descr="Image result for icon surveillance camera">
            <a:extLst>
              <a:ext uri="{FF2B5EF4-FFF2-40B4-BE49-F238E27FC236}">
                <a16:creationId xmlns:a16="http://schemas.microsoft.com/office/drawing/2014/main" id="{8905DC73-78C6-4016-B253-F719629E6581}"/>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a:ext>
            </a:extLst>
          </a:blip>
          <a:srcRect/>
          <a:stretch>
            <a:fillRect/>
          </a:stretch>
        </p:blipFill>
        <p:spPr bwMode="auto">
          <a:xfrm>
            <a:off x="521321" y="1382479"/>
            <a:ext cx="708842" cy="7088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8519A5-B256-4F03-869B-6AC4B9E479B1}"/>
              </a:ext>
            </a:extLst>
          </p:cNvPr>
          <p:cNvSpPr txBox="1"/>
          <p:nvPr/>
        </p:nvSpPr>
        <p:spPr>
          <a:xfrm>
            <a:off x="1515325" y="1478972"/>
            <a:ext cx="3549535" cy="584775"/>
          </a:xfrm>
          <a:prstGeom prst="rect">
            <a:avLst/>
          </a:prstGeom>
          <a:noFill/>
        </p:spPr>
        <p:txBody>
          <a:bodyPr wrap="square" rtlCol="0" anchor="t">
            <a:spAutoFit/>
          </a:bodyPr>
          <a:lstStyle/>
          <a:p>
            <a:r>
              <a:rPr lang="zh-TW" altLang="en-US" sz="1600">
                <a:solidFill>
                  <a:schemeClr val="bg1"/>
                </a:solidFill>
                <a:latin typeface="微軟正黑體"/>
                <a:ea typeface="微軟正黑體"/>
                <a:cs typeface="Calibri"/>
              </a:rPr>
              <a:t>CCTV camera for schools / communities / hotels</a:t>
            </a:r>
          </a:p>
        </p:txBody>
      </p:sp>
      <p:sp>
        <p:nvSpPr>
          <p:cNvPr id="8" name="TextBox 7">
            <a:extLst>
              <a:ext uri="{FF2B5EF4-FFF2-40B4-BE49-F238E27FC236}">
                <a16:creationId xmlns:a16="http://schemas.microsoft.com/office/drawing/2014/main" id="{9D7150E1-5039-48E1-91B7-134726F05807}"/>
              </a:ext>
            </a:extLst>
          </p:cNvPr>
          <p:cNvSpPr txBox="1"/>
          <p:nvPr/>
        </p:nvSpPr>
        <p:spPr>
          <a:xfrm>
            <a:off x="1515326" y="2372959"/>
            <a:ext cx="3549535" cy="584775"/>
          </a:xfrm>
          <a:prstGeom prst="rect">
            <a:avLst/>
          </a:prstGeom>
          <a:noFill/>
        </p:spPr>
        <p:txBody>
          <a:bodyPr wrap="square" rtlCol="0" anchor="t">
            <a:spAutoFit/>
          </a:bodyPr>
          <a:lstStyle/>
          <a:p>
            <a:r>
              <a:rPr lang="zh-TW" altLang="en-US" sz="1600">
                <a:solidFill>
                  <a:schemeClr val="bg1"/>
                </a:solidFill>
                <a:latin typeface="微軟正黑體"/>
                <a:ea typeface="微軟正黑體"/>
              </a:rPr>
              <a:t>Hospital X-ray scanning and medical record systems</a:t>
            </a:r>
            <a:endParaRPr lang="zh-TW" altLang="en-US" sz="1600">
              <a:solidFill>
                <a:schemeClr val="bg1"/>
              </a:solidFill>
              <a:latin typeface="微軟正黑體" panose="020B0604030504040204" pitchFamily="34" charset="-120"/>
              <a:ea typeface="微軟正黑體" panose="020B0604030504040204" pitchFamily="34" charset="-120"/>
            </a:endParaRPr>
          </a:p>
        </p:txBody>
      </p:sp>
      <p:pic>
        <p:nvPicPr>
          <p:cNvPr id="1028" name="Picture 4" descr="Image result for icon x ray">
            <a:extLst>
              <a:ext uri="{FF2B5EF4-FFF2-40B4-BE49-F238E27FC236}">
                <a16:creationId xmlns:a16="http://schemas.microsoft.com/office/drawing/2014/main" id="{6878E72D-DCCA-4C9D-9E16-1C4AFE1A288C}"/>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a:ext>
            </a:extLst>
          </a:blip>
          <a:srcRect/>
          <a:stretch>
            <a:fillRect/>
          </a:stretch>
        </p:blipFill>
        <p:spPr bwMode="auto">
          <a:xfrm>
            <a:off x="534639" y="2395947"/>
            <a:ext cx="551251" cy="56346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2172C45-4E09-4C24-95CD-FC6926EFDAA5}"/>
              </a:ext>
            </a:extLst>
          </p:cNvPr>
          <p:cNvSpPr txBox="1"/>
          <p:nvPr/>
        </p:nvSpPr>
        <p:spPr>
          <a:xfrm>
            <a:off x="1506473" y="3317580"/>
            <a:ext cx="3549535" cy="584775"/>
          </a:xfrm>
          <a:prstGeom prst="rect">
            <a:avLst/>
          </a:prstGeom>
          <a:noFill/>
        </p:spPr>
        <p:txBody>
          <a:bodyPr wrap="square" rtlCol="0" anchor="t">
            <a:spAutoFit/>
          </a:bodyPr>
          <a:lstStyle/>
          <a:p>
            <a:r>
              <a:rPr lang="zh-TW" altLang="en-US" sz="1600">
                <a:solidFill>
                  <a:schemeClr val="bg1"/>
                </a:solidFill>
                <a:latin typeface="微軟正黑體"/>
                <a:ea typeface="微軟正黑體"/>
              </a:rPr>
              <a:t>Critical data and daily operation systems in companies</a:t>
            </a:r>
          </a:p>
        </p:txBody>
      </p:sp>
      <p:pic>
        <p:nvPicPr>
          <p:cNvPr id="1034" name="Picture 10" descr="Image result for icon folder">
            <a:extLst>
              <a:ext uri="{FF2B5EF4-FFF2-40B4-BE49-F238E27FC236}">
                <a16:creationId xmlns:a16="http://schemas.microsoft.com/office/drawing/2014/main" id="{2437650F-6B90-4C1A-A158-3799FFAD4CE0}"/>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a:ext>
            </a:extLst>
          </a:blip>
          <a:srcRect/>
          <a:stretch>
            <a:fillRect/>
          </a:stretch>
        </p:blipFill>
        <p:spPr bwMode="auto">
          <a:xfrm>
            <a:off x="492449" y="3264927"/>
            <a:ext cx="635630" cy="6356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281C4D0-B597-43E0-A6EB-CC1847102564}"/>
              </a:ext>
            </a:extLst>
          </p:cNvPr>
          <p:cNvSpPr txBox="1"/>
          <p:nvPr/>
        </p:nvSpPr>
        <p:spPr>
          <a:xfrm>
            <a:off x="1506362" y="4365078"/>
            <a:ext cx="3549535" cy="338554"/>
          </a:xfrm>
          <a:prstGeom prst="rect">
            <a:avLst/>
          </a:prstGeom>
          <a:noFill/>
        </p:spPr>
        <p:txBody>
          <a:bodyPr wrap="square" rtlCol="0" anchor="t">
            <a:spAutoFit/>
          </a:bodyPr>
          <a:lstStyle/>
          <a:p>
            <a:r>
              <a:rPr lang="zh-TW" altLang="en-US" sz="1600">
                <a:solidFill>
                  <a:schemeClr val="bg1"/>
                </a:solidFill>
                <a:latin typeface="微軟正黑體"/>
                <a:ea typeface="微軟正黑體"/>
              </a:rPr>
              <a:t>Various financial services of banks</a:t>
            </a:r>
            <a:endParaRPr lang="zh-TW" altLang="en-US" sz="1600">
              <a:solidFill>
                <a:schemeClr val="bg1"/>
              </a:solidFill>
              <a:latin typeface="微軟正黑體" panose="020B0604030504040204" pitchFamily="34" charset="-120"/>
              <a:ea typeface="微軟正黑體" panose="020B0604030504040204" pitchFamily="34" charset="-120"/>
            </a:endParaRPr>
          </a:p>
        </p:txBody>
      </p:sp>
      <p:pic>
        <p:nvPicPr>
          <p:cNvPr id="1048" name="Picture 24" descr="Image result for icon atm">
            <a:extLst>
              <a:ext uri="{FF2B5EF4-FFF2-40B4-BE49-F238E27FC236}">
                <a16:creationId xmlns:a16="http://schemas.microsoft.com/office/drawing/2014/main" id="{C902987F-BEF6-4381-8A12-EE5437A304B1}"/>
              </a:ext>
            </a:extLst>
          </p:cNvPr>
          <p:cNvPicPr>
            <a:picLocks noChangeAspect="1" noChangeArrowheads="1"/>
          </p:cNvPicPr>
          <p:nvPr/>
        </p:nvPicPr>
        <p:blipFill>
          <a:blip r:embed="rId8" cstate="print">
            <a:lum bright="70000" contrast="-70000"/>
            <a:extLst>
              <a:ext uri="{28A0092B-C50C-407E-A947-70E740481C1C}">
                <a14:useLocalDpi xmlns:a14="http://schemas.microsoft.com/office/drawing/2010/main"/>
              </a:ext>
            </a:extLst>
          </a:blip>
          <a:srcRect/>
          <a:stretch>
            <a:fillRect/>
          </a:stretch>
        </p:blipFill>
        <p:spPr bwMode="auto">
          <a:xfrm>
            <a:off x="492449" y="4254073"/>
            <a:ext cx="565409" cy="5654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241BA55-D43F-422E-B555-C496A164F5CE}"/>
              </a:ext>
            </a:extLst>
          </p:cNvPr>
          <p:cNvSpPr txBox="1"/>
          <p:nvPr/>
        </p:nvSpPr>
        <p:spPr>
          <a:xfrm>
            <a:off x="6076074" y="2266201"/>
            <a:ext cx="2774850" cy="1569660"/>
          </a:xfrm>
          <a:prstGeom prst="rect">
            <a:avLst/>
          </a:prstGeom>
          <a:noFill/>
        </p:spPr>
        <p:txBody>
          <a:bodyPr wrap="square" rtlCol="0" anchor="t">
            <a:spAutoFit/>
          </a:bodyPr>
          <a:lstStyle/>
          <a:p>
            <a:r>
              <a:rPr lang="en-US" altLang="zh-TW" sz="1600">
                <a:solidFill>
                  <a:srgbClr val="FFFFFF"/>
                </a:solidFill>
                <a:latin typeface="Microsoft JhengHei"/>
                <a:ea typeface="微軟正黑體"/>
              </a:rPr>
              <a:t>N</a:t>
            </a:r>
            <a:r>
              <a:rPr lang="zh-TW" sz="1600">
                <a:solidFill>
                  <a:srgbClr val="FFFFFF"/>
                </a:solidFill>
                <a:latin typeface="Microsoft JhengHei"/>
                <a:ea typeface="Microsoft JhengHei"/>
              </a:rPr>
              <a:t>ot only</a:t>
            </a:r>
            <a:r>
              <a:rPr lang="zh-TW" altLang="en-US" sz="1600">
                <a:solidFill>
                  <a:srgbClr val="FFFFFF"/>
                </a:solidFill>
                <a:latin typeface="Microsoft JhengHei"/>
                <a:ea typeface="Microsoft JhengHei"/>
              </a:rPr>
              <a:t> </a:t>
            </a:r>
            <a:r>
              <a:rPr lang="en-US" altLang="zh-TW" sz="1600">
                <a:solidFill>
                  <a:srgbClr val="FFFFFF"/>
                </a:solidFill>
                <a:latin typeface="Microsoft JhengHei"/>
                <a:ea typeface="微軟正黑體"/>
              </a:rPr>
              <a:t>c</a:t>
            </a:r>
            <a:r>
              <a:rPr lang="en-US" altLang="en-US" sz="1600">
                <a:solidFill>
                  <a:srgbClr val="FFFFFF"/>
                </a:solidFill>
                <a:latin typeface="Microsoft JhengHei"/>
                <a:ea typeface="微軟正黑體"/>
              </a:rPr>
              <a:t>ause</a:t>
            </a:r>
            <a:r>
              <a:rPr lang="zh-TW" altLang="en-US" sz="1600">
                <a:solidFill>
                  <a:srgbClr val="FFFFFF"/>
                </a:solidFill>
                <a:latin typeface="Microsoft JhengHei"/>
                <a:ea typeface="Microsoft JhengHei"/>
              </a:rPr>
              <a:t> </a:t>
            </a:r>
            <a:r>
              <a:rPr lang="en-US" altLang="en-US" sz="1600">
                <a:solidFill>
                  <a:srgbClr val="FFFFFF"/>
                </a:solidFill>
                <a:latin typeface="Microsoft JhengHei"/>
                <a:ea typeface="微軟正黑體"/>
              </a:rPr>
              <a:t>the</a:t>
            </a:r>
            <a:r>
              <a:rPr lang="zh-TW" altLang="en-US" sz="1600">
                <a:solidFill>
                  <a:srgbClr val="FFFFFF"/>
                </a:solidFill>
                <a:latin typeface="Microsoft JhengHei"/>
                <a:ea typeface="Microsoft JhengHei"/>
              </a:rPr>
              <a:t> </a:t>
            </a:r>
            <a:r>
              <a:rPr lang="en-US" altLang="en-US" sz="1600">
                <a:solidFill>
                  <a:srgbClr val="FFFFFF"/>
                </a:solidFill>
                <a:latin typeface="Microsoft JhengHei"/>
                <a:ea typeface="微軟正黑體"/>
              </a:rPr>
              <a:t>loss</a:t>
            </a:r>
            <a:r>
              <a:rPr lang="zh-TW" altLang="en-US" sz="1600">
                <a:solidFill>
                  <a:srgbClr val="FFFFFF"/>
                </a:solidFill>
                <a:latin typeface="Microsoft JhengHei"/>
                <a:ea typeface="Microsoft JhengHei"/>
              </a:rPr>
              <a:t> </a:t>
            </a:r>
            <a:r>
              <a:rPr lang="en-US" altLang="en-US" sz="1600">
                <a:solidFill>
                  <a:srgbClr val="FFFFFF"/>
                </a:solidFill>
                <a:latin typeface="Microsoft JhengHei"/>
                <a:ea typeface="微軟正黑體"/>
              </a:rPr>
              <a:t>of</a:t>
            </a:r>
            <a:r>
              <a:rPr lang="zh-TW" altLang="en-US" sz="1600">
                <a:solidFill>
                  <a:srgbClr val="FFFFFF"/>
                </a:solidFill>
                <a:latin typeface="Microsoft JhengHei"/>
                <a:ea typeface="Microsoft JhengHei"/>
              </a:rPr>
              <a:t> </a:t>
            </a:r>
            <a:r>
              <a:rPr lang="en-US" altLang="en-US" sz="1600">
                <a:solidFill>
                  <a:srgbClr val="FFFFFF"/>
                </a:solidFill>
                <a:latin typeface="Microsoft JhengHei"/>
                <a:ea typeface="微軟正黑體"/>
              </a:rPr>
              <a:t>money</a:t>
            </a:r>
            <a:endParaRPr lang="zh-TW" altLang="en-US" sz="1600">
              <a:solidFill>
                <a:srgbClr val="FFFFFF"/>
              </a:solidFill>
              <a:latin typeface="Microsoft JhengHei"/>
              <a:ea typeface="Microsoft JhengHei"/>
            </a:endParaRPr>
          </a:p>
          <a:p>
            <a:endParaRPr lang="en-US" sz="1600">
              <a:solidFill>
                <a:schemeClr val="bg1"/>
              </a:solidFill>
              <a:latin typeface="Microsoft JhengHei"/>
              <a:ea typeface="Microsoft JhengHei"/>
              <a:cs typeface="Calibri"/>
            </a:endParaRPr>
          </a:p>
          <a:p>
            <a:r>
              <a:rPr lang="en-US" sz="1600">
                <a:solidFill>
                  <a:schemeClr val="bg1"/>
                </a:solidFill>
                <a:latin typeface="Microsoft JhengHei"/>
                <a:ea typeface="Microsoft JhengHei"/>
                <a:cs typeface="Calibri"/>
              </a:rPr>
              <a:t>But might endanger the lives and social security of the general public</a:t>
            </a:r>
          </a:p>
        </p:txBody>
      </p:sp>
      <p:sp>
        <p:nvSpPr>
          <p:cNvPr id="19" name="Arrow: Right 52">
            <a:extLst>
              <a:ext uri="{FF2B5EF4-FFF2-40B4-BE49-F238E27FC236}">
                <a16:creationId xmlns:a16="http://schemas.microsoft.com/office/drawing/2014/main" id="{8EC7443F-264C-4CC8-91E6-A808D7135080}"/>
              </a:ext>
            </a:extLst>
          </p:cNvPr>
          <p:cNvSpPr/>
          <p:nvPr/>
        </p:nvSpPr>
        <p:spPr>
          <a:xfrm>
            <a:off x="4846290" y="2613002"/>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102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1C2FDC9B-C534-4AC5-9C55-2954E7A14CE0}"/>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550"/>
          <a:stretch/>
        </p:blipFill>
        <p:spPr>
          <a:xfrm>
            <a:off x="-1" y="1846119"/>
            <a:ext cx="4093175" cy="1159372"/>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88138" y="2041429"/>
            <a:ext cx="3716896" cy="8081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500" spc="300">
                <a:solidFill>
                  <a:schemeClr val="bg1"/>
                </a:solidFill>
                <a:latin typeface="微軟正黑體"/>
                <a:ea typeface="微軟正黑體"/>
              </a:rPr>
              <a:t>Accessories</a:t>
            </a:r>
            <a:endParaRPr lang="zh-TW" altLang="en-US" sz="4500" spc="300">
              <a:solidFill>
                <a:schemeClr val="bg1"/>
              </a:solidFill>
              <a:latin typeface="微軟正黑體"/>
              <a:ea typeface="微軟正黑體"/>
            </a:endParaRPr>
          </a:p>
        </p:txBody>
      </p:sp>
    </p:spTree>
    <p:extLst>
      <p:ext uri="{BB962C8B-B14F-4D97-AF65-F5344CB8AC3E}">
        <p14:creationId xmlns:p14="http://schemas.microsoft.com/office/powerpoint/2010/main" val="3276319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sz="3400">
                <a:latin typeface="微軟正黑體"/>
                <a:ea typeface="微軟正黑體"/>
              </a:rPr>
              <a:t>Optional Purchase M.2 Cache Adapter</a:t>
            </a:r>
            <a:endParaRPr lang="en-US" sz="340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68990" y="2507215"/>
            <a:ext cx="4032019" cy="1821673"/>
          </a:xfrm>
          <a:prstGeom prst="rect">
            <a:avLst/>
          </a:prstGeom>
        </p:spPr>
      </p:pic>
      <p:sp>
        <p:nvSpPr>
          <p:cNvPr id="6" name="TextBox 5"/>
          <p:cNvSpPr txBox="1"/>
          <p:nvPr/>
        </p:nvSpPr>
        <p:spPr>
          <a:xfrm>
            <a:off x="378539" y="1601214"/>
            <a:ext cx="6555424" cy="707886"/>
          </a:xfrm>
          <a:prstGeom prst="rect">
            <a:avLst/>
          </a:prstGeom>
          <a:noFill/>
        </p:spPr>
        <p:txBody>
          <a:bodyPr wrap="square" rtlCol="0" anchor="t">
            <a:spAutoFit/>
          </a:bodyPr>
          <a:lstStyle/>
          <a:p>
            <a:pPr marL="175895" indent="-175895">
              <a:buFont typeface="Arial"/>
              <a:buChar char="•"/>
            </a:pPr>
            <a:r>
              <a:rPr lang="en-US" altLang="zh-TW" sz="2000" b="1">
                <a:latin typeface="微軟正黑體"/>
                <a:ea typeface="微軟正黑體"/>
              </a:rPr>
              <a:t>Four NVMe Gen3 x 4 M.2 SSD port</a:t>
            </a:r>
            <a:endParaRPr lang="zh-CN" altLang="en-US"/>
          </a:p>
          <a:p>
            <a:pPr marL="175895" indent="-175895">
              <a:buFont typeface="Arial"/>
              <a:buChar char="•"/>
            </a:pPr>
            <a:r>
              <a:rPr lang="en-US" sz="2000" b="1">
                <a:latin typeface="微軟正黑體" panose="020B0604030504040204" pitchFamily="34" charset="-120"/>
                <a:ea typeface="微軟正黑體" panose="020B0604030504040204" pitchFamily="34" charset="-120"/>
              </a:rPr>
              <a:t>Burst QES reading performance</a:t>
            </a:r>
          </a:p>
        </p:txBody>
      </p:sp>
      <p:pic>
        <p:nvPicPr>
          <p:cNvPr id="9" name="圖片 8">
            <a:extLst>
              <a:ext uri="{FF2B5EF4-FFF2-40B4-BE49-F238E27FC236}">
                <a16:creationId xmlns:a16="http://schemas.microsoft.com/office/drawing/2014/main" id="{858AF2B6-7F67-47DF-AEF9-63CB03DC18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408748"/>
            <a:ext cx="5221882" cy="1953356"/>
          </a:xfrm>
          <a:prstGeom prst="rect">
            <a:avLst/>
          </a:prstGeom>
        </p:spPr>
      </p:pic>
      <p:grpSp>
        <p:nvGrpSpPr>
          <p:cNvPr id="12" name="群組 11">
            <a:extLst>
              <a:ext uri="{FF2B5EF4-FFF2-40B4-BE49-F238E27FC236}">
                <a16:creationId xmlns:a16="http://schemas.microsoft.com/office/drawing/2014/main" id="{8D327013-FC7D-4674-B15D-2B1760CD854D}"/>
              </a:ext>
            </a:extLst>
          </p:cNvPr>
          <p:cNvGrpSpPr/>
          <p:nvPr/>
        </p:nvGrpSpPr>
        <p:grpSpPr>
          <a:xfrm>
            <a:off x="3030467" y="3900482"/>
            <a:ext cx="1764064" cy="369332"/>
            <a:chOff x="3702106" y="1168154"/>
            <a:chExt cx="1764064" cy="369332"/>
          </a:xfrm>
        </p:grpSpPr>
        <p:sp>
          <p:nvSpPr>
            <p:cNvPr id="10" name="矩形: 圓角 9">
              <a:extLst>
                <a:ext uri="{FF2B5EF4-FFF2-40B4-BE49-F238E27FC236}">
                  <a16:creationId xmlns:a16="http://schemas.microsoft.com/office/drawing/2014/main" id="{5CE89E7C-144C-4461-A572-D2D4CC6E9242}"/>
                </a:ext>
              </a:extLst>
            </p:cNvPr>
            <p:cNvSpPr/>
            <p:nvPr/>
          </p:nvSpPr>
          <p:spPr>
            <a:xfrm>
              <a:off x="3702106" y="1176067"/>
              <a:ext cx="1764064" cy="354061"/>
            </a:xfrm>
            <a:prstGeom prst="roundRect">
              <a:avLst>
                <a:gd name="adj" fmla="val 50000"/>
              </a:avLst>
            </a:prstGeom>
            <a:solidFill>
              <a:schemeClr val="tx1"/>
            </a:solidFill>
            <a:ln>
              <a:gradFill>
                <a:gsLst>
                  <a:gs pos="0">
                    <a:srgbClr val="00E6FE"/>
                  </a:gs>
                  <a:gs pos="76000">
                    <a:srgbClr val="F70F78"/>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1" name="矩形 10">
              <a:extLst>
                <a:ext uri="{FF2B5EF4-FFF2-40B4-BE49-F238E27FC236}">
                  <a16:creationId xmlns:a16="http://schemas.microsoft.com/office/drawing/2014/main" id="{31461CD4-776A-4E04-9E31-90E31AEF6172}"/>
                </a:ext>
              </a:extLst>
            </p:cNvPr>
            <p:cNvSpPr/>
            <p:nvPr/>
          </p:nvSpPr>
          <p:spPr>
            <a:xfrm>
              <a:off x="3791939" y="1168154"/>
              <a:ext cx="1598515" cy="369332"/>
            </a:xfrm>
            <a:prstGeom prst="rect">
              <a:avLst/>
            </a:prstGeom>
          </p:spPr>
          <p:txBody>
            <a:bodyPr wrap="none">
              <a:spAutoFit/>
            </a:bodyPr>
            <a:lstStyle/>
            <a:p>
              <a:pPr algn="ctr"/>
              <a:r>
                <a:rPr lang="en-US" altLang="zh-TW">
                  <a:solidFill>
                    <a:schemeClr val="bg1">
                      <a:lumMod val="85000"/>
                    </a:schemeClr>
                  </a:solidFill>
                  <a:latin typeface="微軟正黑體" panose="020B0604030504040204" pitchFamily="34" charset="-120"/>
                  <a:ea typeface="微軟正黑體" panose="020B0604030504040204" pitchFamily="34" charset="-120"/>
                </a:rPr>
                <a:t>QM2-4P-384</a:t>
              </a:r>
            </a:p>
          </p:txBody>
        </p:sp>
      </p:grpSp>
    </p:spTree>
    <p:extLst>
      <p:ext uri="{BB962C8B-B14F-4D97-AF65-F5344CB8AC3E}">
        <p14:creationId xmlns:p14="http://schemas.microsoft.com/office/powerpoint/2010/main" val="1004481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B300D2-D677-4B4D-A162-605EF587D16C}"/>
              </a:ext>
            </a:extLst>
          </p:cNvPr>
          <p:cNvSpPr>
            <a:spLocks noGrp="1"/>
          </p:cNvSpPr>
          <p:nvPr>
            <p:ph type="title"/>
          </p:nvPr>
        </p:nvSpPr>
        <p:spPr/>
        <p:txBody>
          <a:bodyPr>
            <a:normAutofit/>
          </a:bodyPr>
          <a:lstStyle/>
          <a:p>
            <a:r>
              <a:rPr lang="en-US" sz="3200"/>
              <a:t>QDA-SA 6Gbps SAS/SATA </a:t>
            </a:r>
            <a:r>
              <a:rPr lang="en-US" altLang="zh-CN" sz="3200"/>
              <a:t>adapter</a:t>
            </a:r>
            <a:endParaRPr lang="zh-TW" altLang="en-US" sz="3200"/>
          </a:p>
        </p:txBody>
      </p:sp>
      <p:sp>
        <p:nvSpPr>
          <p:cNvPr id="5" name="TextBox 4">
            <a:extLst>
              <a:ext uri="{FF2B5EF4-FFF2-40B4-BE49-F238E27FC236}">
                <a16:creationId xmlns:a16="http://schemas.microsoft.com/office/drawing/2014/main" id="{12C50360-A60B-EE47-A67C-0B8353BD42FE}"/>
              </a:ext>
            </a:extLst>
          </p:cNvPr>
          <p:cNvSpPr txBox="1"/>
          <p:nvPr/>
        </p:nvSpPr>
        <p:spPr>
          <a:xfrm>
            <a:off x="275953" y="2311835"/>
            <a:ext cx="4364181" cy="1569660"/>
          </a:xfrm>
          <a:prstGeom prst="rect">
            <a:avLst/>
          </a:prstGeom>
          <a:noFill/>
        </p:spPr>
        <p:txBody>
          <a:bodyPr wrap="square" rtlCol="0">
            <a:spAutoFit/>
          </a:bodyPr>
          <a:lstStyle/>
          <a:p>
            <a:r>
              <a:rPr lang="en-US" sz="2400">
                <a:latin typeface="Microsoft JhengHei" panose="020B0604030504040204" pitchFamily="34" charset="-120"/>
                <a:ea typeface="Microsoft JhengHei" panose="020B0604030504040204" pitchFamily="34" charset="-120"/>
              </a:rPr>
              <a:t>Enterprise dual-controller ZFS NAS </a:t>
            </a:r>
            <a:r>
              <a:rPr lang="en-US" altLang="zh-CN" sz="2400">
                <a:latin typeface="Microsoft JhengHei" panose="020B0604030504040204" pitchFamily="34" charset="-120"/>
                <a:ea typeface="Microsoft JhengHei" panose="020B0604030504040204" pitchFamily="34" charset="-120"/>
              </a:rPr>
              <a:t>Series can flexibly install SATA 6Gbps </a:t>
            </a:r>
            <a:r>
              <a:rPr lang="en-US" sz="2400">
                <a:latin typeface="Microsoft JhengHei" panose="020B0604030504040204" pitchFamily="34" charset="-120"/>
                <a:ea typeface="Microsoft JhengHei" panose="020B0604030504040204" pitchFamily="34" charset="-120"/>
              </a:rPr>
              <a:t> SSD </a:t>
            </a:r>
            <a:r>
              <a:rPr lang="en-US" altLang="zh-CN" sz="2400">
                <a:latin typeface="Microsoft JhengHei" panose="020B0604030504040204" pitchFamily="34" charset="-120"/>
                <a:ea typeface="Microsoft JhengHei" panose="020B0604030504040204" pitchFamily="34" charset="-120"/>
              </a:rPr>
              <a:t>or HDD to save costs.</a:t>
            </a:r>
            <a:endParaRPr lang="en-US" sz="240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103185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53" y="101476"/>
            <a:ext cx="7886700" cy="822960"/>
          </a:xfrm>
        </p:spPr>
        <p:txBody>
          <a:bodyPr>
            <a:noAutofit/>
          </a:bodyPr>
          <a:lstStyle/>
          <a:p>
            <a:r>
              <a:rPr lang="en-US" altLang="zh-CN" sz="3200">
                <a:latin typeface="微軟正黑體"/>
                <a:ea typeface="微軟正黑體"/>
              </a:rPr>
              <a:t>How to use affordable and many choices of </a:t>
            </a:r>
            <a:r>
              <a:rPr lang="en-US" sz="3200">
                <a:latin typeface="微軟正黑體"/>
                <a:ea typeface="微軟正黑體"/>
              </a:rPr>
              <a:t>SATA</a:t>
            </a:r>
            <a:r>
              <a:rPr lang="en-US" altLang="zh-CN" sz="3200">
                <a:latin typeface="微軟正黑體"/>
                <a:ea typeface="微軟正黑體"/>
              </a:rPr>
              <a:t> HDD/SSD?</a:t>
            </a:r>
          </a:p>
        </p:txBody>
      </p:sp>
      <p:sp>
        <p:nvSpPr>
          <p:cNvPr id="4" name="TextBox 3">
            <a:extLst>
              <a:ext uri="{FF2B5EF4-FFF2-40B4-BE49-F238E27FC236}">
                <a16:creationId xmlns:a16="http://schemas.microsoft.com/office/drawing/2014/main" id="{6F9C3637-BE6A-5649-8A58-831321D22871}"/>
              </a:ext>
            </a:extLst>
          </p:cNvPr>
          <p:cNvSpPr txBox="1"/>
          <p:nvPr/>
        </p:nvSpPr>
        <p:spPr>
          <a:xfrm>
            <a:off x="5044137" y="1326549"/>
            <a:ext cx="2278636" cy="830997"/>
          </a:xfrm>
          <a:prstGeom prst="rect">
            <a:avLst/>
          </a:prstGeom>
          <a:noFill/>
        </p:spPr>
        <p:txBody>
          <a:bodyPr wrap="none" rtlCol="0">
            <a:spAutoFit/>
          </a:bodyPr>
          <a:lstStyle/>
          <a:p>
            <a:pPr algn="ctr"/>
            <a:r>
              <a:rPr lang="en-US" altLang="zh-CN" sz="2400">
                <a:solidFill>
                  <a:schemeClr val="bg1"/>
                </a:solidFill>
                <a:latin typeface="微軟正黑體" panose="020B0604030504040204" pitchFamily="34" charset="-120"/>
                <a:ea typeface="微軟正黑體" panose="020B0604030504040204" pitchFamily="34" charset="-120"/>
              </a:rPr>
              <a:t>High-capacity </a:t>
            </a:r>
          </a:p>
          <a:p>
            <a:pPr algn="ctr"/>
            <a:r>
              <a:rPr lang="en-US" altLang="zh-CN" sz="2400">
                <a:solidFill>
                  <a:schemeClr val="bg1"/>
                </a:solidFill>
                <a:latin typeface="微軟正黑體" panose="020B0604030504040204" pitchFamily="34" charset="-120"/>
                <a:ea typeface="微軟正黑體" panose="020B0604030504040204" pitchFamily="34" charset="-120"/>
              </a:rPr>
              <a:t>SATA HDD</a:t>
            </a:r>
            <a:endParaRPr lang="en-US">
              <a:solidFill>
                <a:schemeClr val="bg1"/>
              </a:solidFill>
              <a:latin typeface="微軟正黑體" panose="020B0604030504040204" pitchFamily="34" charset="-120"/>
              <a:ea typeface="微軟正黑體" panose="020B0604030504040204" pitchFamily="34" charset="-120"/>
            </a:endParaRPr>
          </a:p>
        </p:txBody>
      </p:sp>
      <p:sp>
        <p:nvSpPr>
          <p:cNvPr id="6" name="TextBox 5">
            <a:extLst>
              <a:ext uri="{FF2B5EF4-FFF2-40B4-BE49-F238E27FC236}">
                <a16:creationId xmlns:a16="http://schemas.microsoft.com/office/drawing/2014/main" id="{D91BACE7-D477-064C-8E75-E6C2A5E6B8C4}"/>
              </a:ext>
            </a:extLst>
          </p:cNvPr>
          <p:cNvSpPr txBox="1"/>
          <p:nvPr/>
        </p:nvSpPr>
        <p:spPr>
          <a:xfrm>
            <a:off x="1230725" y="1371421"/>
            <a:ext cx="2310248" cy="1200329"/>
          </a:xfrm>
          <a:prstGeom prst="rect">
            <a:avLst/>
          </a:prstGeom>
          <a:noFill/>
        </p:spPr>
        <p:txBody>
          <a:bodyPr wrap="none" rtlCol="0">
            <a:spAutoFit/>
          </a:bodyPr>
          <a:lstStyle/>
          <a:p>
            <a:pPr algn="ctr"/>
            <a:r>
              <a:rPr lang="en-US" altLang="zh-CN" sz="2400">
                <a:solidFill>
                  <a:schemeClr val="bg1"/>
                </a:solidFill>
                <a:latin typeface="微軟正黑體" panose="020B0604030504040204" pitchFamily="34" charset="-120"/>
                <a:ea typeface="微軟正黑體" panose="020B0604030504040204" pitchFamily="34" charset="-120"/>
              </a:rPr>
              <a:t>High-speed &amp; </a:t>
            </a:r>
          </a:p>
          <a:p>
            <a:pPr algn="ctr"/>
            <a:r>
              <a:rPr lang="en-US" altLang="zh-CN" sz="2400">
                <a:solidFill>
                  <a:schemeClr val="bg1"/>
                </a:solidFill>
                <a:latin typeface="微軟正黑體" panose="020B0604030504040204" pitchFamily="34" charset="-120"/>
                <a:ea typeface="微軟正黑體" panose="020B0604030504040204" pitchFamily="34" charset="-120"/>
              </a:rPr>
              <a:t>large-capacity</a:t>
            </a:r>
          </a:p>
          <a:p>
            <a:pPr algn="ctr"/>
            <a:r>
              <a:rPr lang="en-US" altLang="zh-CN" sz="2400">
                <a:solidFill>
                  <a:schemeClr val="bg1"/>
                </a:solidFill>
                <a:latin typeface="微軟正黑體" panose="020B0604030504040204" pitchFamily="34" charset="-120"/>
                <a:ea typeface="微軟正黑體" panose="020B0604030504040204" pitchFamily="34" charset="-120"/>
              </a:rPr>
              <a:t>SATA SSD</a:t>
            </a:r>
            <a:endParaRPr lang="en-US" sz="2400">
              <a:solidFill>
                <a:schemeClr val="bg1"/>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2AD006CA-EA15-4C05-B1CF-53B6332AEA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19568" y="2265792"/>
            <a:ext cx="1727772" cy="2507651"/>
          </a:xfrm>
          <a:prstGeom prst="rect">
            <a:avLst/>
          </a:prstGeom>
          <a:effectLst>
            <a:reflection blurRad="12700" stA="45000" endPos="11000" dist="50800" dir="5400000" sy="-100000" algn="bl" rotWithShape="0"/>
          </a:effectLst>
        </p:spPr>
      </p:pic>
      <p:pic>
        <p:nvPicPr>
          <p:cNvPr id="9" name="圖片 8">
            <a:extLst>
              <a:ext uri="{FF2B5EF4-FFF2-40B4-BE49-F238E27FC236}">
                <a16:creationId xmlns:a16="http://schemas.microsoft.com/office/drawing/2014/main" id="{2A2FE9ED-03BB-4635-A7E6-CDE0BD9840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1282" y="2797706"/>
            <a:ext cx="2789134" cy="1943647"/>
          </a:xfrm>
          <a:prstGeom prst="rect">
            <a:avLst/>
          </a:prstGeom>
          <a:effectLst>
            <a:reflection blurRad="12700" stA="45000" endPos="11000" dist="50800" dir="5400000" sy="-100000" algn="bl" rotWithShape="0"/>
          </a:effectLst>
        </p:spPr>
      </p:pic>
    </p:spTree>
    <p:extLst>
      <p:ext uri="{BB962C8B-B14F-4D97-AF65-F5344CB8AC3E}">
        <p14:creationId xmlns:p14="http://schemas.microsoft.com/office/powerpoint/2010/main" val="650695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7">
            <a:extLst>
              <a:ext uri="{FF2B5EF4-FFF2-40B4-BE49-F238E27FC236}">
                <a16:creationId xmlns:a16="http://schemas.microsoft.com/office/drawing/2014/main" id="{BB83ADB1-0EEF-4E9B-A109-E87643B349F7}"/>
              </a:ext>
            </a:extLst>
          </p:cNvPr>
          <p:cNvSpPr/>
          <p:nvPr/>
        </p:nvSpPr>
        <p:spPr>
          <a:xfrm>
            <a:off x="2538817" y="4576064"/>
            <a:ext cx="1060355" cy="307777"/>
          </a:xfrm>
          <a:prstGeom prst="rect">
            <a:avLst/>
          </a:prstGeom>
        </p:spPr>
        <p:txBody>
          <a:bodyPr wrap="none">
            <a:spAutoFit/>
          </a:bodyPr>
          <a:lstStyle/>
          <a:p>
            <a:r>
              <a:rPr lang="en-US" altLang="zh-CN"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SAS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drives</a:t>
            </a:r>
            <a:endParaRPr lang="en-US" altLang="zh-CN"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矩形 27">
            <a:extLst>
              <a:ext uri="{FF2B5EF4-FFF2-40B4-BE49-F238E27FC236}">
                <a16:creationId xmlns:a16="http://schemas.microsoft.com/office/drawing/2014/main" id="{BB83ADB1-0EEF-4E9B-A109-E87643B349F7}"/>
              </a:ext>
            </a:extLst>
          </p:cNvPr>
          <p:cNvSpPr/>
          <p:nvPr/>
        </p:nvSpPr>
        <p:spPr>
          <a:xfrm>
            <a:off x="5365354" y="4576064"/>
            <a:ext cx="1155316" cy="307777"/>
          </a:xfrm>
          <a:prstGeom prst="rect">
            <a:avLst/>
          </a:prstGeom>
        </p:spPr>
        <p:txBody>
          <a:bodyPr wrap="none">
            <a:spAutoFit/>
          </a:bodyPr>
          <a:lstStyle/>
          <a:p>
            <a:r>
              <a:rPr lang="en-US" altLang="zh-CN"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SATA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drives</a:t>
            </a:r>
            <a:endParaRPr lang="en-US" altLang="zh-CN"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Rectangle 7"/>
          <p:cNvSpPr/>
          <p:nvPr/>
        </p:nvSpPr>
        <p:spPr>
          <a:xfrm>
            <a:off x="2537051" y="2916983"/>
            <a:ext cx="484269" cy="109631"/>
          </a:xfrm>
          <a:prstGeom prst="rect">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Up Arrow 14"/>
          <p:cNvSpPr/>
          <p:nvPr/>
        </p:nvSpPr>
        <p:spPr>
          <a:xfrm>
            <a:off x="2786727" y="2119702"/>
            <a:ext cx="154098" cy="688475"/>
          </a:xfrm>
          <a:prstGeom prst="upArrow">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2558296" y="2144168"/>
            <a:ext cx="149127" cy="700552"/>
          </a:xfrm>
          <a:prstGeom prst="downArrow">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365354" y="2916983"/>
            <a:ext cx="950263" cy="91359"/>
          </a:xfrm>
          <a:prstGeom prst="rect">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Up Arrow 17"/>
          <p:cNvSpPr/>
          <p:nvPr/>
        </p:nvSpPr>
        <p:spPr>
          <a:xfrm>
            <a:off x="3386847" y="2125928"/>
            <a:ext cx="154098" cy="688475"/>
          </a:xfrm>
          <a:prstGeom prst="up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3158416" y="2150394"/>
            <a:ext cx="149127" cy="700552"/>
          </a:xfrm>
          <a:prstGeom prst="down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018388" y="2916983"/>
            <a:ext cx="484269" cy="109631"/>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矩形 27">
            <a:extLst>
              <a:ext uri="{FF2B5EF4-FFF2-40B4-BE49-F238E27FC236}">
                <a16:creationId xmlns:a16="http://schemas.microsoft.com/office/drawing/2014/main" id="{BB83ADB1-0EEF-4E9B-A109-E87643B349F7}"/>
              </a:ext>
            </a:extLst>
          </p:cNvPr>
          <p:cNvSpPr/>
          <p:nvPr/>
        </p:nvSpPr>
        <p:spPr>
          <a:xfrm>
            <a:off x="387705" y="2264030"/>
            <a:ext cx="2119818" cy="1231106"/>
          </a:xfrm>
          <a:prstGeom prst="rect">
            <a:avLst/>
          </a:prstGeom>
        </p:spPr>
        <p:txBody>
          <a:bodyPr wrap="square" anchor="t">
            <a:spAutoFit/>
          </a:bodyPr>
          <a:lstStyle/>
          <a:p>
            <a:r>
              <a:rPr lang="en-US" altLang="zh-CN" sz="1600" b="1">
                <a:solidFill>
                  <a:schemeClr val="bg1"/>
                </a:solidFill>
                <a:latin typeface="微軟正黑體" panose="020B0604030504040204" pitchFamily="34" charset="-120"/>
                <a:ea typeface="微軟正黑體" panose="020B0604030504040204" pitchFamily="34" charset="-120"/>
                <a:cs typeface="Arial"/>
              </a:rPr>
              <a:t>SAS </a:t>
            </a:r>
            <a:r>
              <a:rPr lang="en-US" altLang="zh-TW" sz="1600" b="1">
                <a:solidFill>
                  <a:schemeClr val="bg1"/>
                </a:solidFill>
                <a:latin typeface="微軟正黑體" panose="020B0604030504040204" pitchFamily="34" charset="-120"/>
                <a:ea typeface="微軟正黑體" panose="020B0604030504040204" pitchFamily="34" charset="-120"/>
                <a:cs typeface="Arial"/>
              </a:rPr>
              <a:t>drives are dual-port</a:t>
            </a:r>
          </a:p>
          <a:p>
            <a:pPr marL="179070" indent="-179070">
              <a:buClr>
                <a:srgbClr val="FF6500"/>
              </a:buClr>
              <a:buFont typeface="Arial"/>
              <a:buChar char="•"/>
              <a:tabLst>
                <a:tab pos="179388" algn="l"/>
              </a:tabLst>
            </a:pPr>
            <a:r>
              <a:rPr lang="en-US" altLang="zh-TW" sz="1400">
                <a:solidFill>
                  <a:schemeClr val="bg1"/>
                </a:solidFill>
                <a:latin typeface="微軟正黑體" panose="020B0604030504040204" pitchFamily="34" charset="-120"/>
                <a:ea typeface="微軟正黑體" panose="020B0604030504040204" pitchFamily="34" charset="-120"/>
                <a:cs typeface="Arial"/>
              </a:rPr>
              <a:t>Designed for high-availability(HA) architecture</a:t>
            </a:r>
          </a:p>
        </p:txBody>
      </p:sp>
      <p:sp>
        <p:nvSpPr>
          <p:cNvPr id="25" name="矩形 27">
            <a:extLst>
              <a:ext uri="{FF2B5EF4-FFF2-40B4-BE49-F238E27FC236}">
                <a16:creationId xmlns:a16="http://schemas.microsoft.com/office/drawing/2014/main" id="{BB83ADB1-0EEF-4E9B-A109-E87643B349F7}"/>
              </a:ext>
            </a:extLst>
          </p:cNvPr>
          <p:cNvSpPr/>
          <p:nvPr/>
        </p:nvSpPr>
        <p:spPr>
          <a:xfrm>
            <a:off x="6336485" y="2195617"/>
            <a:ext cx="1900527" cy="1477328"/>
          </a:xfrm>
          <a:prstGeom prst="rect">
            <a:avLst/>
          </a:prstGeom>
        </p:spPr>
        <p:txBody>
          <a:bodyPr wrap="square">
            <a:spAutoFit/>
          </a:bodyPr>
          <a:lstStyle/>
          <a:p>
            <a:r>
              <a:rPr lang="en-US" altLang="zh-TW" sz="16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SATA drives are single-port</a:t>
            </a:r>
          </a:p>
          <a:p>
            <a:pPr marL="179388" indent="-179388">
              <a:buFont typeface="Arial"/>
              <a:buChar char="•"/>
              <a:tabLst>
                <a:tab pos="179388" algn="l"/>
              </a:tabLst>
            </a:pPr>
            <a:r>
              <a:rPr lang="en-US" altLang="zh-TW" sz="1400">
                <a:solidFill>
                  <a:srgbClr val="FF0000"/>
                </a:solidFill>
                <a:latin typeface="微軟正黑體" panose="020B0604030504040204" pitchFamily="34" charset="-120"/>
                <a:ea typeface="微軟正黑體" panose="020B0604030504040204" pitchFamily="34" charset="-120"/>
                <a:cs typeface="Arial"/>
              </a:rPr>
              <a:t>Not for</a:t>
            </a:r>
            <a:r>
              <a:rPr lang="zh-TW" altLang="en-US" sz="1400">
                <a:solidFill>
                  <a:schemeClr val="bg1"/>
                </a:solidFill>
                <a:latin typeface="微軟正黑體" panose="020B0604030504040204" pitchFamily="34" charset="-120"/>
                <a:ea typeface="微軟正黑體" panose="020B0604030504040204" pitchFamily="34" charset="-120"/>
                <a:cs typeface="Arial"/>
              </a:rPr>
              <a:t> </a:t>
            </a:r>
            <a:r>
              <a:rPr lang="en-US" altLang="zh-TW" sz="1400">
                <a:solidFill>
                  <a:schemeClr val="bg1"/>
                </a:solidFill>
                <a:latin typeface="微軟正黑體" panose="020B0604030504040204" pitchFamily="34" charset="-120"/>
                <a:ea typeface="微軟正黑體" panose="020B0604030504040204" pitchFamily="34" charset="-120"/>
                <a:cs typeface="Arial"/>
              </a:rPr>
              <a:t>high-availability (HA) architecture</a:t>
            </a:r>
          </a:p>
          <a:p>
            <a:endParaRPr lang="en-US" altLang="zh-CN"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7" name="矩形 27">
            <a:extLst>
              <a:ext uri="{FF2B5EF4-FFF2-40B4-BE49-F238E27FC236}">
                <a16:creationId xmlns:a16="http://schemas.microsoft.com/office/drawing/2014/main" id="{BB83ADB1-0EEF-4E9B-A109-E87643B349F7}"/>
              </a:ext>
            </a:extLst>
          </p:cNvPr>
          <p:cNvSpPr/>
          <p:nvPr/>
        </p:nvSpPr>
        <p:spPr>
          <a:xfrm rot="16200000">
            <a:off x="2311594" y="2347868"/>
            <a:ext cx="861823" cy="246221"/>
          </a:xfrm>
          <a:prstGeom prst="rect">
            <a:avLst/>
          </a:prstGeom>
        </p:spPr>
        <p:txBody>
          <a:bodyPr wrap="square">
            <a:spAutoFit/>
          </a:bodyPr>
          <a:lstStyle/>
          <a:p>
            <a:r>
              <a:rPr lang="x-none" altLang="zh-CN" sz="1000">
                <a:solidFill>
                  <a:schemeClr val="bg1"/>
                </a:solidFill>
                <a:latin typeface="Arial" panose="020B0604020202020204" pitchFamily="34" charset="0"/>
                <a:ea typeface="等线"/>
                <a:cs typeface="Arial" panose="020B0604020202020204" pitchFamily="34" charset="0"/>
              </a:rPr>
              <a:t>Channel 1</a:t>
            </a:r>
            <a:endParaRPr lang="en-US" altLang="zh-TW" sz="1000">
              <a:solidFill>
                <a:schemeClr val="bg1"/>
              </a:solidFill>
              <a:latin typeface="Arial" panose="020B0604020202020204" pitchFamily="34" charset="0"/>
              <a:ea typeface="等线"/>
              <a:cs typeface="Arial" panose="020B0604020202020204" pitchFamily="34" charset="0"/>
            </a:endParaRPr>
          </a:p>
        </p:txBody>
      </p:sp>
      <p:sp>
        <p:nvSpPr>
          <p:cNvPr id="48" name="矩形 27">
            <a:extLst>
              <a:ext uri="{FF2B5EF4-FFF2-40B4-BE49-F238E27FC236}">
                <a16:creationId xmlns:a16="http://schemas.microsoft.com/office/drawing/2014/main" id="{BB83ADB1-0EEF-4E9B-A109-E87643B349F7}"/>
              </a:ext>
            </a:extLst>
          </p:cNvPr>
          <p:cNvSpPr/>
          <p:nvPr/>
        </p:nvSpPr>
        <p:spPr>
          <a:xfrm rot="16200000">
            <a:off x="2911715" y="2335823"/>
            <a:ext cx="861823" cy="246221"/>
          </a:xfrm>
          <a:prstGeom prst="rect">
            <a:avLst/>
          </a:prstGeom>
        </p:spPr>
        <p:txBody>
          <a:bodyPr wrap="square">
            <a:spAutoFit/>
          </a:bodyPr>
          <a:lstStyle/>
          <a:p>
            <a:r>
              <a:rPr lang="x-none" altLang="zh-CN" sz="1000">
                <a:solidFill>
                  <a:schemeClr val="bg1"/>
                </a:solidFill>
                <a:latin typeface="Arial" panose="020B0604020202020204" pitchFamily="34" charset="0"/>
                <a:ea typeface="等线"/>
                <a:cs typeface="Arial" panose="020B0604020202020204" pitchFamily="34" charset="0"/>
              </a:rPr>
              <a:t>Channel 2</a:t>
            </a:r>
            <a:endParaRPr lang="en-US" altLang="zh-TW" sz="1000">
              <a:solidFill>
                <a:schemeClr val="bg1"/>
              </a:solidFill>
              <a:latin typeface="Arial" panose="020B0604020202020204" pitchFamily="34" charset="0"/>
              <a:ea typeface="等线"/>
              <a:cs typeface="Arial" panose="020B0604020202020204" pitchFamily="34" charset="0"/>
            </a:endParaRPr>
          </a:p>
        </p:txBody>
      </p:sp>
      <p:pic>
        <p:nvPicPr>
          <p:cNvPr id="4" name="圖形 3">
            <a:extLst>
              <a:ext uri="{FF2B5EF4-FFF2-40B4-BE49-F238E27FC236}">
                <a16:creationId xmlns:a16="http://schemas.microsoft.com/office/drawing/2014/main" id="{945218A2-3375-4DF6-B830-6B872AB3C5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43766" y="3018712"/>
            <a:ext cx="1149244" cy="1532325"/>
          </a:xfrm>
          <a:prstGeom prst="rect">
            <a:avLst/>
          </a:prstGeom>
          <a:effectLst>
            <a:outerShdw blurRad="50800" dist="38100" dir="2700000" algn="tl" rotWithShape="0">
              <a:prstClr val="black">
                <a:alpha val="40000"/>
              </a:prstClr>
            </a:outerShdw>
          </a:effectLst>
        </p:spPr>
      </p:pic>
      <p:sp>
        <p:nvSpPr>
          <p:cNvPr id="31" name="矩形 27">
            <a:extLst>
              <a:ext uri="{FF2B5EF4-FFF2-40B4-BE49-F238E27FC236}">
                <a16:creationId xmlns:a16="http://schemas.microsoft.com/office/drawing/2014/main" id="{BB83ADB1-0EEF-4E9B-A109-E87643B349F7}"/>
              </a:ext>
            </a:extLst>
          </p:cNvPr>
          <p:cNvSpPr/>
          <p:nvPr/>
        </p:nvSpPr>
        <p:spPr>
          <a:xfrm>
            <a:off x="1727602" y="1384648"/>
            <a:ext cx="1182375" cy="307777"/>
          </a:xfrm>
          <a:prstGeom prst="rect">
            <a:avLst/>
          </a:prstGeom>
          <a:solidFill>
            <a:srgbClr val="FF6600"/>
          </a:solidFill>
        </p:spPr>
        <p:txBody>
          <a:bodyPr wrap="none">
            <a:spAutoFit/>
          </a:bodyPr>
          <a:lstStyle/>
          <a:p>
            <a:r>
              <a:rPr lang="en-US" altLang="zh-TW" sz="1400">
                <a:latin typeface="微軟正黑體" panose="020B0604030504040204" pitchFamily="34" charset="-120"/>
                <a:ea typeface="微軟正黑體" panose="020B0604030504040204" pitchFamily="34" charset="-120"/>
                <a:cs typeface="Arial" panose="020B0604020202020204" pitchFamily="34" charset="0"/>
              </a:rPr>
              <a:t>Controller</a:t>
            </a:r>
            <a:r>
              <a:rPr lang="en-US" altLang="zh-CN" sz="1400">
                <a:latin typeface="微軟正黑體" panose="020B0604030504040204" pitchFamily="34" charset="-120"/>
                <a:ea typeface="微軟正黑體" panose="020B0604030504040204" pitchFamily="34" charset="-120"/>
                <a:cs typeface="Arial" panose="020B0604020202020204" pitchFamily="34" charset="0"/>
              </a:rPr>
              <a:t> 1</a:t>
            </a:r>
          </a:p>
        </p:txBody>
      </p:sp>
      <p:pic>
        <p:nvPicPr>
          <p:cNvPr id="9" name="圖形 8">
            <a:extLst>
              <a:ext uri="{FF2B5EF4-FFF2-40B4-BE49-F238E27FC236}">
                <a16:creationId xmlns:a16="http://schemas.microsoft.com/office/drawing/2014/main" id="{58C4F881-45AA-4530-B2D6-F91942A61EA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41809" y="1652561"/>
            <a:ext cx="1353963" cy="437477"/>
          </a:xfrm>
          <a:prstGeom prst="rect">
            <a:avLst/>
          </a:prstGeom>
        </p:spPr>
      </p:pic>
      <p:sp>
        <p:nvSpPr>
          <p:cNvPr id="40" name="矩形 27">
            <a:extLst>
              <a:ext uri="{FF2B5EF4-FFF2-40B4-BE49-F238E27FC236}">
                <a16:creationId xmlns:a16="http://schemas.microsoft.com/office/drawing/2014/main" id="{D1752947-F5FC-453A-9ADE-96E792D9A4C7}"/>
              </a:ext>
            </a:extLst>
          </p:cNvPr>
          <p:cNvSpPr/>
          <p:nvPr/>
        </p:nvSpPr>
        <p:spPr>
          <a:xfrm>
            <a:off x="3194078" y="1378280"/>
            <a:ext cx="1182375" cy="307777"/>
          </a:xfrm>
          <a:prstGeom prst="rect">
            <a:avLst/>
          </a:prstGeom>
          <a:solidFill>
            <a:srgbClr val="FF6600"/>
          </a:solidFill>
        </p:spPr>
        <p:txBody>
          <a:bodyPr wrap="none">
            <a:spAutoFit/>
          </a:bodyPr>
          <a:lstStyle/>
          <a:p>
            <a:r>
              <a:rPr lang="en-US" altLang="zh-TW" sz="1400">
                <a:latin typeface="微軟正黑體" panose="020B0604030504040204" pitchFamily="34" charset="-120"/>
                <a:ea typeface="微軟正黑體" panose="020B0604030504040204" pitchFamily="34" charset="-120"/>
                <a:cs typeface="Arial" panose="020B0604020202020204" pitchFamily="34" charset="0"/>
              </a:rPr>
              <a:t>Controller</a:t>
            </a:r>
            <a:r>
              <a:rPr lang="en-US" altLang="zh-CN" sz="1400">
                <a:latin typeface="微軟正黑體" panose="020B0604030504040204" pitchFamily="34" charset="-120"/>
                <a:ea typeface="微軟正黑體" panose="020B0604030504040204" pitchFamily="34" charset="-120"/>
                <a:cs typeface="Arial" panose="020B0604020202020204" pitchFamily="34" charset="0"/>
              </a:rPr>
              <a:t> 2</a:t>
            </a:r>
          </a:p>
        </p:txBody>
      </p:sp>
      <p:pic>
        <p:nvPicPr>
          <p:cNvPr id="41" name="圖形 40">
            <a:extLst>
              <a:ext uri="{FF2B5EF4-FFF2-40B4-BE49-F238E27FC236}">
                <a16:creationId xmlns:a16="http://schemas.microsoft.com/office/drawing/2014/main" id="{91FE0EB3-BFEE-4E03-8552-7603D4F61BF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08285" y="1652561"/>
            <a:ext cx="1353963" cy="437477"/>
          </a:xfrm>
          <a:prstGeom prst="rect">
            <a:avLst/>
          </a:prstGeom>
        </p:spPr>
      </p:pic>
      <p:sp>
        <p:nvSpPr>
          <p:cNvPr id="45" name="矩形 27">
            <a:extLst>
              <a:ext uri="{FF2B5EF4-FFF2-40B4-BE49-F238E27FC236}">
                <a16:creationId xmlns:a16="http://schemas.microsoft.com/office/drawing/2014/main" id="{513D1189-08F2-4C98-B709-522D6E842F17}"/>
              </a:ext>
            </a:extLst>
          </p:cNvPr>
          <p:cNvSpPr/>
          <p:nvPr/>
        </p:nvSpPr>
        <p:spPr>
          <a:xfrm>
            <a:off x="5232732" y="1357372"/>
            <a:ext cx="1182375" cy="307777"/>
          </a:xfrm>
          <a:prstGeom prst="rect">
            <a:avLst/>
          </a:prstGeom>
          <a:solidFill>
            <a:srgbClr val="FF6600"/>
          </a:solidFill>
        </p:spPr>
        <p:txBody>
          <a:bodyPr wrap="none">
            <a:spAutoFit/>
          </a:bodyPr>
          <a:lstStyle/>
          <a:p>
            <a:r>
              <a:rPr lang="en-US" altLang="zh-TW" sz="1400">
                <a:latin typeface="微軟正黑體" panose="020B0604030504040204" pitchFamily="34" charset="-120"/>
                <a:ea typeface="微軟正黑體" panose="020B0604030504040204" pitchFamily="34" charset="-120"/>
                <a:cs typeface="Arial" panose="020B0604020202020204" pitchFamily="34" charset="0"/>
              </a:rPr>
              <a:t>Controller 1</a:t>
            </a:r>
            <a:endParaRPr lang="en-US" altLang="zh-CN" sz="1400">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46" name="圖形 45">
            <a:extLst>
              <a:ext uri="{FF2B5EF4-FFF2-40B4-BE49-F238E27FC236}">
                <a16:creationId xmlns:a16="http://schemas.microsoft.com/office/drawing/2014/main" id="{8C2E36D6-FD66-47AC-9C78-5C8B730ED67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33198" y="1637813"/>
            <a:ext cx="1353963" cy="437477"/>
          </a:xfrm>
          <a:prstGeom prst="rect">
            <a:avLst/>
          </a:prstGeom>
        </p:spPr>
      </p:pic>
      <p:grpSp>
        <p:nvGrpSpPr>
          <p:cNvPr id="12" name="群組 11">
            <a:extLst>
              <a:ext uri="{FF2B5EF4-FFF2-40B4-BE49-F238E27FC236}">
                <a16:creationId xmlns:a16="http://schemas.microsoft.com/office/drawing/2014/main" id="{964B1758-3C73-4D3C-9D15-6676A88FEA94}"/>
              </a:ext>
            </a:extLst>
          </p:cNvPr>
          <p:cNvGrpSpPr/>
          <p:nvPr/>
        </p:nvGrpSpPr>
        <p:grpSpPr>
          <a:xfrm>
            <a:off x="5595384" y="2134556"/>
            <a:ext cx="422075" cy="727193"/>
            <a:chOff x="7336476" y="3304519"/>
            <a:chExt cx="422075" cy="700552"/>
          </a:xfrm>
        </p:grpSpPr>
        <p:sp>
          <p:nvSpPr>
            <p:cNvPr id="51" name="Up Arrow 14">
              <a:extLst>
                <a:ext uri="{FF2B5EF4-FFF2-40B4-BE49-F238E27FC236}">
                  <a16:creationId xmlns:a16="http://schemas.microsoft.com/office/drawing/2014/main" id="{21130781-1BC8-4350-8D6D-0FC976FC8224}"/>
                </a:ext>
              </a:extLst>
            </p:cNvPr>
            <p:cNvSpPr/>
            <p:nvPr/>
          </p:nvSpPr>
          <p:spPr>
            <a:xfrm>
              <a:off x="7604453" y="3304519"/>
              <a:ext cx="154098" cy="688475"/>
            </a:xfrm>
            <a:prstGeom prst="upArrow">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Down Arrow 15">
              <a:extLst>
                <a:ext uri="{FF2B5EF4-FFF2-40B4-BE49-F238E27FC236}">
                  <a16:creationId xmlns:a16="http://schemas.microsoft.com/office/drawing/2014/main" id="{F788B340-F6F9-4147-9DD4-01C3D6E8960D}"/>
                </a:ext>
              </a:extLst>
            </p:cNvPr>
            <p:cNvSpPr/>
            <p:nvPr/>
          </p:nvSpPr>
          <p:spPr>
            <a:xfrm>
              <a:off x="7336476" y="3304519"/>
              <a:ext cx="149127" cy="700552"/>
            </a:xfrm>
            <a:prstGeom prst="downArrow">
              <a:avLst/>
            </a:prstGeom>
            <a:solidFill>
              <a:srgbClr val="DDF7F5"/>
            </a:solidFill>
            <a:ln w="63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矩形 27">
            <a:extLst>
              <a:ext uri="{FF2B5EF4-FFF2-40B4-BE49-F238E27FC236}">
                <a16:creationId xmlns:a16="http://schemas.microsoft.com/office/drawing/2014/main" id="{71627D8B-B18C-4B96-87F8-483B0D600BA6}"/>
              </a:ext>
            </a:extLst>
          </p:cNvPr>
          <p:cNvSpPr/>
          <p:nvPr/>
        </p:nvSpPr>
        <p:spPr>
          <a:xfrm rot="16200000">
            <a:off x="5373494" y="2335823"/>
            <a:ext cx="861823" cy="246221"/>
          </a:xfrm>
          <a:prstGeom prst="rect">
            <a:avLst/>
          </a:prstGeom>
        </p:spPr>
        <p:txBody>
          <a:bodyPr wrap="square">
            <a:spAutoFit/>
          </a:bodyPr>
          <a:lstStyle/>
          <a:p>
            <a:r>
              <a:rPr lang="x-none" altLang="zh-CN" sz="1000">
                <a:solidFill>
                  <a:schemeClr val="bg1"/>
                </a:solidFill>
                <a:latin typeface="Arial" panose="020B0604020202020204" pitchFamily="34" charset="0"/>
                <a:ea typeface="等线"/>
                <a:cs typeface="Arial" panose="020B0604020202020204" pitchFamily="34" charset="0"/>
              </a:rPr>
              <a:t>Channel 1</a:t>
            </a:r>
            <a:endParaRPr lang="en-US" altLang="zh-TW" sz="1000">
              <a:solidFill>
                <a:schemeClr val="bg1"/>
              </a:solidFill>
              <a:latin typeface="Arial" panose="020B0604020202020204" pitchFamily="34" charset="0"/>
              <a:ea typeface="等线"/>
              <a:cs typeface="Arial" panose="020B0604020202020204" pitchFamily="34" charset="0"/>
            </a:endParaRPr>
          </a:p>
        </p:txBody>
      </p:sp>
      <p:sp>
        <p:nvSpPr>
          <p:cNvPr id="3" name="標題 2">
            <a:extLst>
              <a:ext uri="{FF2B5EF4-FFF2-40B4-BE49-F238E27FC236}">
                <a16:creationId xmlns:a16="http://schemas.microsoft.com/office/drawing/2014/main" id="{60032C7D-0C3B-4E7E-864E-F191D226A119}"/>
              </a:ext>
            </a:extLst>
          </p:cNvPr>
          <p:cNvSpPr>
            <a:spLocks noGrp="1"/>
          </p:cNvSpPr>
          <p:nvPr>
            <p:ph type="title"/>
          </p:nvPr>
        </p:nvSpPr>
        <p:spPr>
          <a:xfrm>
            <a:off x="26572" y="91440"/>
            <a:ext cx="7886700" cy="822960"/>
          </a:xfrm>
        </p:spPr>
        <p:txBody>
          <a:bodyPr>
            <a:normAutofit fontScale="90000"/>
          </a:bodyPr>
          <a:lstStyle/>
          <a:p>
            <a:r>
              <a:rPr lang="en-US" altLang="zh-TW" sz="3400">
                <a:latin typeface="微軟正黑體"/>
                <a:ea typeface="微軟正黑體"/>
              </a:rPr>
              <a:t>Full-duplex data transfer and dual-port</a:t>
            </a:r>
            <a:endParaRPr lang="zh-TW" altLang="en-US" sz="3400"/>
          </a:p>
        </p:txBody>
      </p:sp>
      <p:pic>
        <p:nvPicPr>
          <p:cNvPr id="49" name="圖形 48">
            <a:extLst>
              <a:ext uri="{FF2B5EF4-FFF2-40B4-BE49-F238E27FC236}">
                <a16:creationId xmlns:a16="http://schemas.microsoft.com/office/drawing/2014/main" id="{E2395E81-16CF-4D1F-9D04-32B3EE438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5863" y="3013558"/>
            <a:ext cx="1149244" cy="15323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8125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24" y="107266"/>
            <a:ext cx="7939471" cy="822960"/>
          </a:xfrm>
        </p:spPr>
        <p:txBody>
          <a:bodyPr>
            <a:noAutofit/>
          </a:bodyPr>
          <a:lstStyle/>
          <a:p>
            <a:r>
              <a:rPr lang="en-US" altLang="zh-CN" sz="3200">
                <a:latin typeface="微軟正黑體"/>
                <a:ea typeface="微軟正黑體"/>
              </a:rPr>
              <a:t>QDA-SA 6Gb/s SAS to</a:t>
            </a:r>
            <a:r>
              <a:rPr lang="zh-CN" altLang="en-US" sz="3200">
                <a:latin typeface="微軟正黑體"/>
                <a:ea typeface="微軟正黑體"/>
              </a:rPr>
              <a:t> </a:t>
            </a:r>
            <a:r>
              <a:rPr lang="en-US" altLang="zh-CN" sz="3200">
                <a:latin typeface="微軟正黑體"/>
                <a:ea typeface="微軟正黑體"/>
              </a:rPr>
              <a:t>SATA adapter</a:t>
            </a:r>
            <a:endParaRPr lang="zh-TW" altLang="en-US" sz="3200">
              <a:latin typeface="微軟正黑體"/>
              <a:ea typeface="微軟正黑體"/>
            </a:endParaRPr>
          </a:p>
        </p:txBody>
      </p:sp>
      <p:pic>
        <p:nvPicPr>
          <p:cNvPr id="3" name="圖形 2">
            <a:extLst>
              <a:ext uri="{FF2B5EF4-FFF2-40B4-BE49-F238E27FC236}">
                <a16:creationId xmlns:a16="http://schemas.microsoft.com/office/drawing/2014/main" id="{0BC501D8-8B4F-48D0-9CB8-38CAB9D1B7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8464" y="1911509"/>
            <a:ext cx="1615916" cy="2917267"/>
          </a:xfrm>
          <a:prstGeom prst="rect">
            <a:avLst/>
          </a:prstGeom>
        </p:spPr>
      </p:pic>
      <p:sp>
        <p:nvSpPr>
          <p:cNvPr id="10" name="文字方塊 8">
            <a:extLst>
              <a:ext uri="{FF2B5EF4-FFF2-40B4-BE49-F238E27FC236}">
                <a16:creationId xmlns:a16="http://schemas.microsoft.com/office/drawing/2014/main" id="{BB0B27A5-EFEB-4AFB-BCD7-1CD704ED3055}"/>
              </a:ext>
            </a:extLst>
          </p:cNvPr>
          <p:cNvSpPr txBox="1"/>
          <p:nvPr/>
        </p:nvSpPr>
        <p:spPr>
          <a:xfrm>
            <a:off x="275953" y="1255639"/>
            <a:ext cx="1622511" cy="707886"/>
          </a:xfrm>
          <a:prstGeom prst="rect">
            <a:avLst/>
          </a:prstGeom>
          <a:noFill/>
        </p:spPr>
        <p:txBody>
          <a:bodyPr wrap="square" rtlCol="0">
            <a:spAutoFit/>
          </a:bodyPr>
          <a:lstStyle/>
          <a:p>
            <a:r>
              <a:rPr lang="en-US" altLang="zh-CN" sz="2000" b="1">
                <a:solidFill>
                  <a:schemeClr val="bg1"/>
                </a:solidFill>
                <a:latin typeface="微軟正黑體" panose="020B0604030504040204" pitchFamily="34" charset="-120"/>
                <a:ea typeface="微軟正黑體" panose="020B0604030504040204" pitchFamily="34" charset="-120"/>
              </a:rPr>
              <a:t>Optional Accessory</a:t>
            </a:r>
            <a:endParaRPr lang="zh-TW" altLang="en-US" sz="2000" b="1">
              <a:solidFill>
                <a:schemeClr val="bg1"/>
              </a:solidFill>
              <a:latin typeface="微軟正黑體" panose="020B0604030504040204" pitchFamily="34" charset="-120"/>
              <a:ea typeface="微軟正黑體" panose="020B0604030504040204" pitchFamily="34" charset="-120"/>
            </a:endParaRPr>
          </a:p>
        </p:txBody>
      </p:sp>
      <p:sp>
        <p:nvSpPr>
          <p:cNvPr id="11" name="文字方塊 8">
            <a:extLst>
              <a:ext uri="{FF2B5EF4-FFF2-40B4-BE49-F238E27FC236}">
                <a16:creationId xmlns:a16="http://schemas.microsoft.com/office/drawing/2014/main" id="{978E4524-2F28-4FA9-9C5B-E9E12C0C2DD8}"/>
              </a:ext>
            </a:extLst>
          </p:cNvPr>
          <p:cNvSpPr txBox="1"/>
          <p:nvPr/>
        </p:nvSpPr>
        <p:spPr>
          <a:xfrm>
            <a:off x="1789707" y="1336649"/>
            <a:ext cx="4508307" cy="338554"/>
          </a:xfrm>
          <a:prstGeom prst="rect">
            <a:avLst/>
          </a:prstGeom>
          <a:noFill/>
        </p:spPr>
        <p:txBody>
          <a:bodyPr wrap="square" rtlCol="0">
            <a:spAutoFit/>
          </a:bodyPr>
          <a:lstStyle/>
          <a:p>
            <a:r>
              <a:rPr lang="en-US" altLang="zh-CN" sz="1600">
                <a:solidFill>
                  <a:schemeClr val="bg1"/>
                </a:solidFill>
                <a:latin typeface="微軟正黑體" panose="020B0604030504040204" pitchFamily="34" charset="-120"/>
                <a:ea typeface="微軟正黑體" panose="020B0604030504040204" pitchFamily="34" charset="-120"/>
              </a:rPr>
              <a:t>Ordering information: </a:t>
            </a:r>
            <a:r>
              <a:rPr lang="en-US" altLang="zh-TW" sz="1600" b="1">
                <a:solidFill>
                  <a:schemeClr val="bg1"/>
                </a:solidFill>
                <a:latin typeface="微軟正黑體" panose="020B0604030504040204" pitchFamily="34" charset="-120"/>
                <a:ea typeface="微軟正黑體" panose="020B0604030504040204" pitchFamily="34" charset="-120"/>
              </a:rPr>
              <a:t>QDA-SA-4PCS</a:t>
            </a:r>
            <a:r>
              <a:rPr lang="en-US" altLang="zh-TW" sz="1600">
                <a:solidFill>
                  <a:schemeClr val="bg1"/>
                </a:solidFill>
                <a:latin typeface="微軟正黑體" panose="020B0604030504040204" pitchFamily="34" charset="-120"/>
                <a:ea typeface="微軟正黑體" panose="020B0604030504040204" pitchFamily="34" charset="-120"/>
              </a:rPr>
              <a:t> (4 units</a:t>
            </a:r>
            <a:r>
              <a:rPr lang="en-US" altLang="zh-CN" sz="1600">
                <a:solidFill>
                  <a:schemeClr val="bg1"/>
                </a:solidFill>
                <a:latin typeface="微軟正黑體" panose="020B0604030504040204" pitchFamily="34" charset="-120"/>
                <a:ea typeface="微軟正黑體" panose="020B0604030504040204" pitchFamily="34" charset="-120"/>
              </a:rPr>
              <a:t>)</a:t>
            </a:r>
            <a:r>
              <a:rPr lang="en-US" altLang="zh-TW" sz="1600">
                <a:solidFill>
                  <a:schemeClr val="bg1"/>
                </a:solidFill>
                <a:latin typeface="微軟正黑體" panose="020B0604030504040204" pitchFamily="34" charset="-120"/>
                <a:ea typeface="微軟正黑體" panose="020B0604030504040204" pitchFamily="34" charset="-120"/>
              </a:rPr>
              <a:t> </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12" name="文字方塊 6">
            <a:extLst>
              <a:ext uri="{FF2B5EF4-FFF2-40B4-BE49-F238E27FC236}">
                <a16:creationId xmlns:a16="http://schemas.microsoft.com/office/drawing/2014/main" id="{80CCDDE7-361F-45DB-A5E1-031009246A89}"/>
              </a:ext>
            </a:extLst>
          </p:cNvPr>
          <p:cNvSpPr txBox="1"/>
          <p:nvPr/>
        </p:nvSpPr>
        <p:spPr>
          <a:xfrm>
            <a:off x="340438" y="3029705"/>
            <a:ext cx="1749620" cy="300082"/>
          </a:xfrm>
          <a:prstGeom prst="rect">
            <a:avLst/>
          </a:prstGeom>
          <a:noFill/>
        </p:spPr>
        <p:txBody>
          <a:bodyPr wrap="square" rtlCol="0">
            <a:spAutoFit/>
          </a:bodyPr>
          <a:lstStyle/>
          <a:p>
            <a:r>
              <a:rPr lang="en-US" altLang="zh-TW" sz="1350">
                <a:solidFill>
                  <a:schemeClr val="bg1"/>
                </a:solidFill>
                <a:latin typeface="微軟正黑體" panose="020B0604030504040204" pitchFamily="34" charset="-120"/>
                <a:ea typeface="微軟正黑體" panose="020B0604030504040204" pitchFamily="34" charset="-120"/>
              </a:rPr>
              <a:t>SAS 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13" name="文字方塊 8">
            <a:extLst>
              <a:ext uri="{FF2B5EF4-FFF2-40B4-BE49-F238E27FC236}">
                <a16:creationId xmlns:a16="http://schemas.microsoft.com/office/drawing/2014/main" id="{EE747B19-E2CE-4F88-9DAA-A1A2C0A619C2}"/>
              </a:ext>
            </a:extLst>
          </p:cNvPr>
          <p:cNvSpPr txBox="1"/>
          <p:nvPr/>
        </p:nvSpPr>
        <p:spPr>
          <a:xfrm>
            <a:off x="284560" y="2222923"/>
            <a:ext cx="2031732" cy="507831"/>
          </a:xfrm>
          <a:prstGeom prst="rect">
            <a:avLst/>
          </a:prstGeom>
          <a:noFill/>
        </p:spPr>
        <p:txBody>
          <a:bodyPr wrap="square" rtlCol="0">
            <a:spAutoFit/>
          </a:bodyPr>
          <a:lstStyle/>
          <a:p>
            <a:r>
              <a:rPr lang="en-US" altLang="zh-TW" sz="1350">
                <a:solidFill>
                  <a:schemeClr val="bg1"/>
                </a:solidFill>
                <a:latin typeface="微軟正黑體" panose="020B0604030504040204" pitchFamily="34" charset="-120"/>
                <a:ea typeface="微軟正黑體" panose="020B0604030504040204" pitchFamily="34" charset="-120"/>
              </a:rPr>
              <a:t>Marvell 9110 6Gb/s SAS to</a:t>
            </a:r>
            <a:r>
              <a:rPr lang="en-US" altLang="zh-CN" sz="1350">
                <a:solidFill>
                  <a:schemeClr val="bg1"/>
                </a:solidFill>
                <a:latin typeface="微軟正黑體" panose="020B0604030504040204" pitchFamily="34" charset="-120"/>
                <a:ea typeface="微軟正黑體" panose="020B0604030504040204" pitchFamily="34" charset="-120"/>
              </a:rPr>
              <a:t> SATA bridge IC</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14" name="文字方塊 18">
            <a:extLst>
              <a:ext uri="{FF2B5EF4-FFF2-40B4-BE49-F238E27FC236}">
                <a16:creationId xmlns:a16="http://schemas.microsoft.com/office/drawing/2014/main" id="{3E988071-6362-4022-9C9F-FFB0C4E94798}"/>
              </a:ext>
            </a:extLst>
          </p:cNvPr>
          <p:cNvSpPr txBox="1"/>
          <p:nvPr/>
        </p:nvSpPr>
        <p:spPr>
          <a:xfrm>
            <a:off x="340438" y="3679128"/>
            <a:ext cx="1134125" cy="300082"/>
          </a:xfrm>
          <a:prstGeom prst="rect">
            <a:avLst/>
          </a:prstGeom>
          <a:noFill/>
        </p:spPr>
        <p:txBody>
          <a:bodyPr wrap="square" rtlCol="0">
            <a:spAutoFit/>
          </a:bodyPr>
          <a:lstStyle/>
          <a:p>
            <a:r>
              <a:rPr lang="en-US" altLang="zh-TW" sz="1350">
                <a:solidFill>
                  <a:schemeClr val="bg1"/>
                </a:solidFill>
                <a:latin typeface="微軟正黑體" panose="020B0604030504040204" pitchFamily="34" charset="-120"/>
                <a:ea typeface="微軟正黑體" panose="020B0604030504040204" pitchFamily="34" charset="-120"/>
              </a:rPr>
              <a:t>SATA 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pic>
        <p:nvPicPr>
          <p:cNvPr id="7" name="圖形 6">
            <a:extLst>
              <a:ext uri="{FF2B5EF4-FFF2-40B4-BE49-F238E27FC236}">
                <a16:creationId xmlns:a16="http://schemas.microsoft.com/office/drawing/2014/main" id="{2713A3ED-7996-43DD-BADD-BDCAE8F0B9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0196" y="2761009"/>
            <a:ext cx="1501960" cy="997046"/>
          </a:xfrm>
          <a:prstGeom prst="rect">
            <a:avLst/>
          </a:prstGeom>
        </p:spPr>
      </p:pic>
      <p:cxnSp>
        <p:nvCxnSpPr>
          <p:cNvPr id="16" name="接點: 肘形 15">
            <a:extLst>
              <a:ext uri="{FF2B5EF4-FFF2-40B4-BE49-F238E27FC236}">
                <a16:creationId xmlns:a16="http://schemas.microsoft.com/office/drawing/2014/main" id="{04A1EEE2-737A-4AD2-A994-2F5687D25EAE}"/>
              </a:ext>
            </a:extLst>
          </p:cNvPr>
          <p:cNvCxnSpPr>
            <a:cxnSpLocks/>
          </p:cNvCxnSpPr>
          <p:nvPr/>
        </p:nvCxnSpPr>
        <p:spPr>
          <a:xfrm>
            <a:off x="368471" y="2730754"/>
            <a:ext cx="2225873" cy="263374"/>
          </a:xfrm>
          <a:prstGeom prst="bentConnector3">
            <a:avLst>
              <a:gd name="adj1" fmla="val 73120"/>
            </a:avLst>
          </a:prstGeom>
          <a:ln w="12700">
            <a:solidFill>
              <a:srgbClr val="66FF66"/>
            </a:solidFill>
          </a:ln>
        </p:spPr>
        <p:style>
          <a:lnRef idx="1">
            <a:schemeClr val="accent1"/>
          </a:lnRef>
          <a:fillRef idx="0">
            <a:schemeClr val="accent1"/>
          </a:fillRef>
          <a:effectRef idx="0">
            <a:schemeClr val="accent1"/>
          </a:effectRef>
          <a:fontRef idx="minor">
            <a:schemeClr val="tx1"/>
          </a:fontRef>
        </p:style>
      </p:cxnSp>
      <p:cxnSp>
        <p:nvCxnSpPr>
          <p:cNvPr id="21" name="接點: 肘形 20">
            <a:extLst>
              <a:ext uri="{FF2B5EF4-FFF2-40B4-BE49-F238E27FC236}">
                <a16:creationId xmlns:a16="http://schemas.microsoft.com/office/drawing/2014/main" id="{566CED5A-E407-42C6-892B-176CD0600B56}"/>
              </a:ext>
            </a:extLst>
          </p:cNvPr>
          <p:cNvCxnSpPr>
            <a:cxnSpLocks/>
          </p:cNvCxnSpPr>
          <p:nvPr/>
        </p:nvCxnSpPr>
        <p:spPr>
          <a:xfrm>
            <a:off x="410469" y="3366711"/>
            <a:ext cx="1905823" cy="150041"/>
          </a:xfrm>
          <a:prstGeom prst="bentConnector3">
            <a:avLst>
              <a:gd name="adj1" fmla="val 58686"/>
            </a:avLst>
          </a:prstGeom>
          <a:ln w="12700"/>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C3EEB5D5-FD02-43E9-9535-69B6500D9C69}"/>
              </a:ext>
            </a:extLst>
          </p:cNvPr>
          <p:cNvCxnSpPr>
            <a:cxnSpLocks/>
          </p:cNvCxnSpPr>
          <p:nvPr/>
        </p:nvCxnSpPr>
        <p:spPr>
          <a:xfrm rot="10800000">
            <a:off x="399606" y="3979210"/>
            <a:ext cx="2229825" cy="200142"/>
          </a:xfrm>
          <a:prstGeom prst="bentConnector3">
            <a:avLst>
              <a:gd name="adj1" fmla="val 50000"/>
            </a:avLst>
          </a:prstGeom>
          <a:ln w="12700">
            <a:solidFill>
              <a:srgbClr val="DF51BA"/>
            </a:solidFill>
          </a:ln>
        </p:spPr>
        <p:style>
          <a:lnRef idx="1">
            <a:schemeClr val="accent1"/>
          </a:lnRef>
          <a:fillRef idx="0">
            <a:schemeClr val="accent1"/>
          </a:fillRef>
          <a:effectRef idx="0">
            <a:schemeClr val="accent1"/>
          </a:effectRef>
          <a:fontRef idx="minor">
            <a:schemeClr val="tx1"/>
          </a:fontRef>
        </p:style>
      </p:cxnSp>
      <p:sp>
        <p:nvSpPr>
          <p:cNvPr id="26" name="文字方塊 18">
            <a:extLst>
              <a:ext uri="{FF2B5EF4-FFF2-40B4-BE49-F238E27FC236}">
                <a16:creationId xmlns:a16="http://schemas.microsoft.com/office/drawing/2014/main" id="{31ABAC0A-0441-469A-83BF-EAD838D174F0}"/>
              </a:ext>
            </a:extLst>
          </p:cNvPr>
          <p:cNvSpPr txBox="1"/>
          <p:nvPr/>
        </p:nvSpPr>
        <p:spPr>
          <a:xfrm>
            <a:off x="4681176" y="2222923"/>
            <a:ext cx="1134125" cy="507831"/>
          </a:xfrm>
          <a:prstGeom prst="rect">
            <a:avLst/>
          </a:prstGeom>
          <a:noFill/>
        </p:spPr>
        <p:txBody>
          <a:bodyPr wrap="square" rtlCol="0">
            <a:spAutoFit/>
          </a:bodyPr>
          <a:lstStyle/>
          <a:p>
            <a:pPr algn="ctr"/>
            <a:r>
              <a:rPr lang="en-US" altLang="zh-TW" sz="1350">
                <a:solidFill>
                  <a:schemeClr val="bg1"/>
                </a:solidFill>
                <a:latin typeface="微軟正黑體" panose="020B0604030504040204" pitchFamily="34" charset="-120"/>
                <a:ea typeface="微軟正黑體" panose="020B0604030504040204" pitchFamily="34" charset="-120"/>
              </a:rPr>
              <a:t>SATA </a:t>
            </a:r>
            <a:br>
              <a:rPr lang="en-US" altLang="zh-TW" sz="1350">
                <a:solidFill>
                  <a:schemeClr val="bg1"/>
                </a:solidFill>
                <a:latin typeface="微軟正黑體" panose="020B0604030504040204" pitchFamily="34" charset="-120"/>
                <a:ea typeface="微軟正黑體" panose="020B0604030504040204" pitchFamily="34" charset="-120"/>
              </a:rPr>
            </a:br>
            <a:r>
              <a:rPr lang="en-US" altLang="zh-TW" sz="1350">
                <a:solidFill>
                  <a:schemeClr val="bg1"/>
                </a:solidFill>
                <a:latin typeface="微軟正黑體" panose="020B0604030504040204" pitchFamily="34" charset="-120"/>
                <a:ea typeface="微軟正黑體" panose="020B0604030504040204" pitchFamily="34" charset="-120"/>
              </a:rPr>
              <a:t>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27" name="文字方塊 6">
            <a:extLst>
              <a:ext uri="{FF2B5EF4-FFF2-40B4-BE49-F238E27FC236}">
                <a16:creationId xmlns:a16="http://schemas.microsoft.com/office/drawing/2014/main" id="{57E3CCF5-C5EB-4699-9282-0CB881BADDD2}"/>
              </a:ext>
            </a:extLst>
          </p:cNvPr>
          <p:cNvSpPr txBox="1"/>
          <p:nvPr/>
        </p:nvSpPr>
        <p:spPr>
          <a:xfrm>
            <a:off x="3503207" y="2222923"/>
            <a:ext cx="1134125" cy="507831"/>
          </a:xfrm>
          <a:prstGeom prst="rect">
            <a:avLst/>
          </a:prstGeom>
          <a:noFill/>
        </p:spPr>
        <p:txBody>
          <a:bodyPr wrap="square" rtlCol="0">
            <a:spAutoFit/>
          </a:bodyPr>
          <a:lstStyle/>
          <a:p>
            <a:pPr algn="ctr"/>
            <a:r>
              <a:rPr lang="en-US" altLang="zh-TW" sz="1350">
                <a:solidFill>
                  <a:schemeClr val="bg1"/>
                </a:solidFill>
                <a:latin typeface="微軟正黑體" panose="020B0604030504040204" pitchFamily="34" charset="-120"/>
                <a:ea typeface="微軟正黑體" panose="020B0604030504040204" pitchFamily="34" charset="-120"/>
              </a:rPr>
              <a:t>SAS </a:t>
            </a:r>
            <a:br>
              <a:rPr lang="en-US" altLang="zh-TW" sz="1350">
                <a:solidFill>
                  <a:schemeClr val="bg1"/>
                </a:solidFill>
                <a:latin typeface="微軟正黑體" panose="020B0604030504040204" pitchFamily="34" charset="-120"/>
                <a:ea typeface="微軟正黑體" panose="020B0604030504040204" pitchFamily="34" charset="-120"/>
              </a:rPr>
            </a:br>
            <a:r>
              <a:rPr lang="en-US" altLang="zh-TW" sz="1350">
                <a:solidFill>
                  <a:schemeClr val="bg1"/>
                </a:solidFill>
                <a:latin typeface="微軟正黑體" panose="020B0604030504040204" pitchFamily="34" charset="-120"/>
                <a:ea typeface="微軟正黑體" panose="020B0604030504040204" pitchFamily="34" charset="-120"/>
              </a:rPr>
              <a:t>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28" name="文字方塊 6">
            <a:extLst>
              <a:ext uri="{FF2B5EF4-FFF2-40B4-BE49-F238E27FC236}">
                <a16:creationId xmlns:a16="http://schemas.microsoft.com/office/drawing/2014/main" id="{BB7E0D51-E20E-4B48-8AB5-EB97524509FF}"/>
              </a:ext>
            </a:extLst>
          </p:cNvPr>
          <p:cNvSpPr txBox="1"/>
          <p:nvPr/>
        </p:nvSpPr>
        <p:spPr>
          <a:xfrm>
            <a:off x="3523404" y="3774346"/>
            <a:ext cx="2315544" cy="507831"/>
          </a:xfrm>
          <a:prstGeom prst="rect">
            <a:avLst/>
          </a:prstGeom>
          <a:noFill/>
        </p:spPr>
        <p:txBody>
          <a:bodyPr wrap="square" rtlCol="0">
            <a:spAutoFit/>
          </a:bodyPr>
          <a:lstStyle/>
          <a:p>
            <a:pPr algn="ctr"/>
            <a:r>
              <a:rPr lang="en-US" altLang="zh-TW" sz="1350">
                <a:solidFill>
                  <a:schemeClr val="bg1"/>
                </a:solidFill>
                <a:latin typeface="微軟正黑體" panose="020B0604030504040204" pitchFamily="34" charset="-120"/>
                <a:ea typeface="微軟正黑體" panose="020B0604030504040204" pitchFamily="34" charset="-120"/>
              </a:rPr>
              <a:t>Marvell 9110 600 MHz </a:t>
            </a:r>
          </a:p>
          <a:p>
            <a:pPr algn="ctr"/>
            <a:r>
              <a:rPr lang="en-US" altLang="zh-CN" sz="1350">
                <a:solidFill>
                  <a:schemeClr val="bg1"/>
                </a:solidFill>
                <a:latin typeface="微軟正黑體" panose="020B0604030504040204" pitchFamily="34" charset="-120"/>
                <a:ea typeface="微軟正黑體" panose="020B0604030504040204" pitchFamily="34" charset="-120"/>
              </a:rPr>
              <a:t>processor</a:t>
            </a:r>
            <a:endParaRPr lang="zh-TW" altLang="en-US" sz="1350">
              <a:solidFill>
                <a:schemeClr val="bg1"/>
              </a:solidFill>
              <a:latin typeface="微軟正黑體" panose="020B0604030504040204" pitchFamily="34" charset="-120"/>
              <a:ea typeface="微軟正黑體" panose="020B0604030504040204" pitchFamily="34" charset="-120"/>
            </a:endParaRPr>
          </a:p>
        </p:txBody>
      </p:sp>
      <p:pic>
        <p:nvPicPr>
          <p:cNvPr id="30" name="Picture 16" descr="A screenshot of a cell phone&#10;&#10;Description automatically generated">
            <a:extLst>
              <a:ext uri="{FF2B5EF4-FFF2-40B4-BE49-F238E27FC236}">
                <a16:creationId xmlns:a16="http://schemas.microsoft.com/office/drawing/2014/main" id="{DA42339F-C402-4F63-A474-10A04CC743D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95006" y="2167744"/>
            <a:ext cx="3210065" cy="1956430"/>
          </a:xfrm>
          <a:prstGeom prst="rect">
            <a:avLst/>
          </a:prstGeom>
        </p:spPr>
      </p:pic>
      <p:pic>
        <p:nvPicPr>
          <p:cNvPr id="5" name="Picture 4" descr="A close up of a computer&#10;&#10;Description automatically generated">
            <a:extLst>
              <a:ext uri="{FF2B5EF4-FFF2-40B4-BE49-F238E27FC236}">
                <a16:creationId xmlns:a16="http://schemas.microsoft.com/office/drawing/2014/main" id="{1B1F954F-797E-8A41-AD50-9BECF4A6267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507238">
            <a:off x="6235291" y="1176864"/>
            <a:ext cx="265572" cy="1019326"/>
          </a:xfrm>
          <a:prstGeom prst="rect">
            <a:avLst/>
          </a:prstGeom>
        </p:spPr>
      </p:pic>
      <p:pic>
        <p:nvPicPr>
          <p:cNvPr id="19" name="Picture 18" descr="A close up of a computer&#10;&#10;Description automatically generated">
            <a:extLst>
              <a:ext uri="{FF2B5EF4-FFF2-40B4-BE49-F238E27FC236}">
                <a16:creationId xmlns:a16="http://schemas.microsoft.com/office/drawing/2014/main" id="{64B2FB04-3605-6B48-9043-1095EC8449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507238">
            <a:off x="6629282" y="1189580"/>
            <a:ext cx="265572" cy="1019326"/>
          </a:xfrm>
          <a:prstGeom prst="rect">
            <a:avLst/>
          </a:prstGeom>
        </p:spPr>
      </p:pic>
      <p:pic>
        <p:nvPicPr>
          <p:cNvPr id="20" name="Picture 19" descr="A close up of a computer&#10;&#10;Description automatically generated">
            <a:extLst>
              <a:ext uri="{FF2B5EF4-FFF2-40B4-BE49-F238E27FC236}">
                <a16:creationId xmlns:a16="http://schemas.microsoft.com/office/drawing/2014/main" id="{D61E6CDB-D5B9-0A4E-A482-892996FE1A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507238">
            <a:off x="7085952" y="1164148"/>
            <a:ext cx="265572" cy="1019326"/>
          </a:xfrm>
          <a:prstGeom prst="rect">
            <a:avLst/>
          </a:prstGeom>
        </p:spPr>
      </p:pic>
      <p:pic>
        <p:nvPicPr>
          <p:cNvPr id="22" name="Picture 21" descr="A close up of a computer&#10;&#10;Description automatically generated">
            <a:extLst>
              <a:ext uri="{FF2B5EF4-FFF2-40B4-BE49-F238E27FC236}">
                <a16:creationId xmlns:a16="http://schemas.microsoft.com/office/drawing/2014/main" id="{B7652A03-2F8C-FE4A-AD13-1CBEF1F3267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507238">
            <a:off x="7524584" y="1183223"/>
            <a:ext cx="265572" cy="1019326"/>
          </a:xfrm>
          <a:prstGeom prst="rect">
            <a:avLst/>
          </a:prstGeom>
        </p:spPr>
      </p:pic>
    </p:spTree>
    <p:extLst>
      <p:ext uri="{BB962C8B-B14F-4D97-AF65-F5344CB8AC3E}">
        <p14:creationId xmlns:p14="http://schemas.microsoft.com/office/powerpoint/2010/main" val="3367433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50063BAC-1FF6-4861-A549-4D9C63C045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14293" y="1286069"/>
            <a:ext cx="3510455" cy="1798389"/>
          </a:xfrm>
          <a:prstGeom prst="rect">
            <a:avLst/>
          </a:prstGeom>
        </p:spPr>
      </p:pic>
      <p:pic>
        <p:nvPicPr>
          <p:cNvPr id="8" name="圖形 7">
            <a:extLst>
              <a:ext uri="{FF2B5EF4-FFF2-40B4-BE49-F238E27FC236}">
                <a16:creationId xmlns:a16="http://schemas.microsoft.com/office/drawing/2014/main" id="{7EB2BC43-9607-4161-8531-A813EEEB2E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1440"/>
            <a:ext cx="5223497" cy="4850813"/>
          </a:xfrm>
          <a:prstGeom prst="rect">
            <a:avLst/>
          </a:prstGeom>
        </p:spPr>
      </p:pic>
      <p:sp>
        <p:nvSpPr>
          <p:cNvPr id="23" name="TextBox 3">
            <a:extLst>
              <a:ext uri="{FF2B5EF4-FFF2-40B4-BE49-F238E27FC236}">
                <a16:creationId xmlns:a16="http://schemas.microsoft.com/office/drawing/2014/main" id="{CBBCCB31-7E83-4841-85E5-3C41D9C86399}"/>
              </a:ext>
            </a:extLst>
          </p:cNvPr>
          <p:cNvSpPr txBox="1"/>
          <p:nvPr/>
        </p:nvSpPr>
        <p:spPr>
          <a:xfrm>
            <a:off x="5400985" y="3192457"/>
            <a:ext cx="2655022" cy="923330"/>
          </a:xfrm>
          <a:prstGeom prst="rect">
            <a:avLst/>
          </a:prstGeom>
          <a:noFill/>
        </p:spPr>
        <p:txBody>
          <a:bodyPr wrap="none" rtlCol="0">
            <a:spAutoFit/>
          </a:bodyPr>
          <a:lstStyle/>
          <a:p>
            <a:r>
              <a:rPr lang="en-US" altLang="zh-CN">
                <a:solidFill>
                  <a:schemeClr val="bg1"/>
                </a:solidFill>
                <a:latin typeface="微軟正黑體" panose="020B0604030504040204" pitchFamily="34" charset="-120"/>
                <a:ea typeface="微軟正黑體" panose="020B0604030504040204" pitchFamily="34" charset="-120"/>
              </a:rPr>
              <a:t>ES NAS </a:t>
            </a:r>
            <a:r>
              <a:rPr lang="en-US">
                <a:solidFill>
                  <a:schemeClr val="bg1"/>
                </a:solidFill>
                <a:latin typeface="微軟正黑體" panose="020B0604030504040204" pitchFamily="34" charset="-120"/>
                <a:ea typeface="微軟正黑體" panose="020B0604030504040204" pitchFamily="34" charset="-120"/>
              </a:rPr>
              <a:t>3.5” drive tray</a:t>
            </a:r>
            <a:endParaRPr lang="en-US" altLang="zh-CN">
              <a:solidFill>
                <a:schemeClr val="bg1"/>
              </a:solidFill>
              <a:latin typeface="微軟正黑體" panose="020B0604030504040204" pitchFamily="34" charset="-120"/>
              <a:ea typeface="微軟正黑體" panose="020B0604030504040204" pitchFamily="34" charset="-120"/>
            </a:endParaRPr>
          </a:p>
          <a:p>
            <a:r>
              <a:rPr lang="en-US" altLang="zh-CN">
                <a:solidFill>
                  <a:schemeClr val="bg1"/>
                </a:solidFill>
                <a:latin typeface="微軟正黑體" panose="020B0604030504040204" pitchFamily="34" charset="-120"/>
                <a:ea typeface="微軟正黑體" panose="020B0604030504040204" pitchFamily="34" charset="-120"/>
              </a:rPr>
              <a:t>Ordering information:</a:t>
            </a:r>
          </a:p>
          <a:p>
            <a:r>
              <a:rPr lang="en-US" altLang="zh-CN" b="1">
                <a:solidFill>
                  <a:schemeClr val="bg1"/>
                </a:solidFill>
                <a:latin typeface="微軟正黑體" panose="020B0604030504040204" pitchFamily="34" charset="-120"/>
                <a:ea typeface="微軟正黑體" panose="020B0604030504040204" pitchFamily="34" charset="-120"/>
              </a:rPr>
              <a:t>SP-ES-TRAY-WOLOCK</a:t>
            </a:r>
            <a:endParaRPr lang="en-US" b="1">
              <a:solidFill>
                <a:schemeClr val="bg1"/>
              </a:solidFill>
              <a:latin typeface="微軟正黑體" panose="020B0604030504040204" pitchFamily="34" charset="-120"/>
              <a:ea typeface="微軟正黑體" panose="020B0604030504040204" pitchFamily="34" charset="-120"/>
            </a:endParaRPr>
          </a:p>
        </p:txBody>
      </p:sp>
      <p:sp>
        <p:nvSpPr>
          <p:cNvPr id="2" name="Title 1"/>
          <p:cNvSpPr>
            <a:spLocks noGrp="1"/>
          </p:cNvSpPr>
          <p:nvPr>
            <p:ph type="title"/>
          </p:nvPr>
        </p:nvSpPr>
        <p:spPr>
          <a:xfrm>
            <a:off x="275953" y="105784"/>
            <a:ext cx="7414931" cy="822960"/>
          </a:xfrm>
        </p:spPr>
        <p:txBody>
          <a:bodyPr>
            <a:noAutofit/>
          </a:bodyPr>
          <a:lstStyle/>
          <a:p>
            <a:r>
              <a:rPr lang="en-US" altLang="zh-TW" sz="3200"/>
              <a:t>Compatible with</a:t>
            </a:r>
            <a:r>
              <a:rPr lang="zh-TW" altLang="en-US" sz="3200"/>
              <a:t> </a:t>
            </a:r>
            <a:r>
              <a:rPr lang="en-US" altLang="zh-CN" sz="3200"/>
              <a:t>Enterprise ZFS NAS 3.5”drive trays</a:t>
            </a:r>
            <a:endParaRPr lang="en-US" sz="3200"/>
          </a:p>
        </p:txBody>
      </p:sp>
    </p:spTree>
    <p:extLst>
      <p:ext uri="{BB962C8B-B14F-4D97-AF65-F5344CB8AC3E}">
        <p14:creationId xmlns:p14="http://schemas.microsoft.com/office/powerpoint/2010/main" val="1195296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021B1F83-4CE3-4CFC-A30D-D85598C8818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639" y="1176907"/>
            <a:ext cx="7203062" cy="3842617"/>
          </a:xfrm>
          <a:prstGeom prst="rect">
            <a:avLst/>
          </a:prstGeom>
        </p:spPr>
      </p:pic>
      <p:sp>
        <p:nvSpPr>
          <p:cNvPr id="2" name="Title 1"/>
          <p:cNvSpPr>
            <a:spLocks noGrp="1"/>
          </p:cNvSpPr>
          <p:nvPr>
            <p:ph type="title"/>
          </p:nvPr>
        </p:nvSpPr>
        <p:spPr/>
        <p:txBody>
          <a:bodyPr>
            <a:noAutofit/>
          </a:bodyPr>
          <a:lstStyle/>
          <a:p>
            <a:r>
              <a:rPr lang="en-US" altLang="zh-TW" sz="3200"/>
              <a:t>SATA HDD/SSD </a:t>
            </a:r>
            <a:br>
              <a:rPr lang="en-US" altLang="zh-TW" sz="3200"/>
            </a:br>
            <a:r>
              <a:rPr lang="en-US" altLang="zh-TW" sz="3200"/>
              <a:t>can be used in Storage Pool</a:t>
            </a:r>
            <a:endParaRPr lang="en-US" sz="3200"/>
          </a:p>
        </p:txBody>
      </p:sp>
      <p:grpSp>
        <p:nvGrpSpPr>
          <p:cNvPr id="7" name="群組 6">
            <a:extLst>
              <a:ext uri="{FF2B5EF4-FFF2-40B4-BE49-F238E27FC236}">
                <a16:creationId xmlns:a16="http://schemas.microsoft.com/office/drawing/2014/main" id="{3DC286E9-03C2-4B1E-83FA-EC270EC05E86}"/>
              </a:ext>
            </a:extLst>
          </p:cNvPr>
          <p:cNvGrpSpPr/>
          <p:nvPr/>
        </p:nvGrpSpPr>
        <p:grpSpPr>
          <a:xfrm>
            <a:off x="2152615" y="1422466"/>
            <a:ext cx="1341696" cy="589396"/>
            <a:chOff x="2635540" y="778064"/>
            <a:chExt cx="1449462" cy="636737"/>
          </a:xfrm>
        </p:grpSpPr>
        <p:pic>
          <p:nvPicPr>
            <p:cNvPr id="9" name="圖片 55">
              <a:extLst>
                <a:ext uri="{FF2B5EF4-FFF2-40B4-BE49-F238E27FC236}">
                  <a16:creationId xmlns:a16="http://schemas.microsoft.com/office/drawing/2014/main" id="{AB371714-AB7B-435D-BEE5-0E425BEF22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35540" y="953737"/>
              <a:ext cx="323348" cy="291755"/>
            </a:xfrm>
            <a:prstGeom prst="rect">
              <a:avLst/>
            </a:prstGeom>
          </p:spPr>
        </p:pic>
        <p:pic>
          <p:nvPicPr>
            <p:cNvPr id="10" name="圖片 58">
              <a:extLst>
                <a:ext uri="{FF2B5EF4-FFF2-40B4-BE49-F238E27FC236}">
                  <a16:creationId xmlns:a16="http://schemas.microsoft.com/office/drawing/2014/main" id="{3EBA8AD6-D025-412F-8B0A-9A557BC3F9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15896" y="778064"/>
              <a:ext cx="606098" cy="606098"/>
            </a:xfrm>
            <a:prstGeom prst="rect">
              <a:avLst/>
            </a:prstGeom>
          </p:spPr>
        </p:pic>
        <p:pic>
          <p:nvPicPr>
            <p:cNvPr id="11" name="圖片 60">
              <a:extLst>
                <a:ext uri="{FF2B5EF4-FFF2-40B4-BE49-F238E27FC236}">
                  <a16:creationId xmlns:a16="http://schemas.microsoft.com/office/drawing/2014/main" id="{E8DC5F46-E7A7-411E-B93E-8BABB3C1E2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78904" y="808703"/>
              <a:ext cx="606098" cy="606098"/>
            </a:xfrm>
            <a:prstGeom prst="rect">
              <a:avLst/>
            </a:prstGeom>
          </p:spPr>
        </p:pic>
      </p:grpSp>
      <p:grpSp>
        <p:nvGrpSpPr>
          <p:cNvPr id="16" name="群組 15">
            <a:extLst>
              <a:ext uri="{FF2B5EF4-FFF2-40B4-BE49-F238E27FC236}">
                <a16:creationId xmlns:a16="http://schemas.microsoft.com/office/drawing/2014/main" id="{58C52BC7-93BC-4F4D-9188-4A35B2FEB208}"/>
              </a:ext>
            </a:extLst>
          </p:cNvPr>
          <p:cNvGrpSpPr/>
          <p:nvPr/>
        </p:nvGrpSpPr>
        <p:grpSpPr>
          <a:xfrm>
            <a:off x="4044744" y="1400591"/>
            <a:ext cx="1341696" cy="589396"/>
            <a:chOff x="2635540" y="778064"/>
            <a:chExt cx="1449462" cy="636737"/>
          </a:xfrm>
        </p:grpSpPr>
        <p:pic>
          <p:nvPicPr>
            <p:cNvPr id="17" name="圖片 55">
              <a:extLst>
                <a:ext uri="{FF2B5EF4-FFF2-40B4-BE49-F238E27FC236}">
                  <a16:creationId xmlns:a16="http://schemas.microsoft.com/office/drawing/2014/main" id="{85966636-C73A-4964-A948-088A2B102A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35540" y="953737"/>
              <a:ext cx="323348" cy="291755"/>
            </a:xfrm>
            <a:prstGeom prst="rect">
              <a:avLst/>
            </a:prstGeom>
          </p:spPr>
        </p:pic>
        <p:pic>
          <p:nvPicPr>
            <p:cNvPr id="18" name="圖片 58">
              <a:extLst>
                <a:ext uri="{FF2B5EF4-FFF2-40B4-BE49-F238E27FC236}">
                  <a16:creationId xmlns:a16="http://schemas.microsoft.com/office/drawing/2014/main" id="{B1D4D654-FBEC-46B2-B35D-4DF231C9F2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15896" y="778064"/>
              <a:ext cx="606098" cy="606098"/>
            </a:xfrm>
            <a:prstGeom prst="rect">
              <a:avLst/>
            </a:prstGeom>
          </p:spPr>
        </p:pic>
        <p:pic>
          <p:nvPicPr>
            <p:cNvPr id="19" name="圖片 60">
              <a:extLst>
                <a:ext uri="{FF2B5EF4-FFF2-40B4-BE49-F238E27FC236}">
                  <a16:creationId xmlns:a16="http://schemas.microsoft.com/office/drawing/2014/main" id="{19DF1C87-39FF-4BE6-ACA8-C03C68D8A4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78904" y="808703"/>
              <a:ext cx="606098" cy="606098"/>
            </a:xfrm>
            <a:prstGeom prst="rect">
              <a:avLst/>
            </a:prstGeom>
          </p:spPr>
        </p:pic>
      </p:grpSp>
      <p:grpSp>
        <p:nvGrpSpPr>
          <p:cNvPr id="6" name="群組 5">
            <a:extLst>
              <a:ext uri="{FF2B5EF4-FFF2-40B4-BE49-F238E27FC236}">
                <a16:creationId xmlns:a16="http://schemas.microsoft.com/office/drawing/2014/main" id="{5018FF8B-8E8F-40CA-90D8-3FB6D35D0C67}"/>
              </a:ext>
            </a:extLst>
          </p:cNvPr>
          <p:cNvGrpSpPr/>
          <p:nvPr/>
        </p:nvGrpSpPr>
        <p:grpSpPr>
          <a:xfrm>
            <a:off x="5940828" y="1508141"/>
            <a:ext cx="1233733" cy="380185"/>
            <a:chOff x="5739571" y="1534391"/>
            <a:chExt cx="1233733" cy="380185"/>
          </a:xfrm>
        </p:grpSpPr>
        <p:pic>
          <p:nvPicPr>
            <p:cNvPr id="13" name="圖片 22">
              <a:extLst>
                <a:ext uri="{FF2B5EF4-FFF2-40B4-BE49-F238E27FC236}">
                  <a16:creationId xmlns:a16="http://schemas.microsoft.com/office/drawing/2014/main" id="{A046A82A-3157-48C7-86C1-25ACFB5945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29814" y="1534391"/>
              <a:ext cx="607512" cy="380185"/>
            </a:xfrm>
            <a:prstGeom prst="rect">
              <a:avLst/>
            </a:prstGeom>
          </p:spPr>
        </p:pic>
        <p:pic>
          <p:nvPicPr>
            <p:cNvPr id="14" name="圖片 26">
              <a:extLst>
                <a:ext uri="{FF2B5EF4-FFF2-40B4-BE49-F238E27FC236}">
                  <a16:creationId xmlns:a16="http://schemas.microsoft.com/office/drawing/2014/main" id="{062422E3-61A1-4DE4-AC30-CD905D3A284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37326" y="1567730"/>
              <a:ext cx="335978" cy="335978"/>
            </a:xfrm>
            <a:prstGeom prst="rect">
              <a:avLst/>
            </a:prstGeom>
          </p:spPr>
        </p:pic>
        <p:pic>
          <p:nvPicPr>
            <p:cNvPr id="20" name="圖片 55">
              <a:extLst>
                <a:ext uri="{FF2B5EF4-FFF2-40B4-BE49-F238E27FC236}">
                  <a16:creationId xmlns:a16="http://schemas.microsoft.com/office/drawing/2014/main" id="{65263E6D-B440-4BCD-A86F-B570B3B1D7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39571" y="1600687"/>
              <a:ext cx="299307" cy="270063"/>
            </a:xfrm>
            <a:prstGeom prst="rect">
              <a:avLst/>
            </a:prstGeom>
          </p:spPr>
        </p:pic>
      </p:grpSp>
    </p:spTree>
    <p:extLst>
      <p:ext uri="{BB962C8B-B14F-4D97-AF65-F5344CB8AC3E}">
        <p14:creationId xmlns:p14="http://schemas.microsoft.com/office/powerpoint/2010/main" val="1782383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200">
                <a:latin typeface="微軟正黑體"/>
                <a:ea typeface="微軟正黑體"/>
              </a:rPr>
              <a:t>SATA SSD </a:t>
            </a:r>
            <a:br>
              <a:rPr lang="en-US" altLang="zh-TW" sz="3200"/>
            </a:br>
            <a:r>
              <a:rPr lang="en-US" altLang="zh-TW" sz="3200">
                <a:latin typeface="微軟正黑體"/>
                <a:ea typeface="微軟正黑體"/>
              </a:rPr>
              <a:t>can be used for SSD Cache</a:t>
            </a:r>
            <a:endParaRPr lang="en-US" sz="3200"/>
          </a:p>
        </p:txBody>
      </p:sp>
      <p:sp>
        <p:nvSpPr>
          <p:cNvPr id="22" name="Content Placeholder 2">
            <a:extLst>
              <a:ext uri="{FF2B5EF4-FFF2-40B4-BE49-F238E27FC236}">
                <a16:creationId xmlns:a16="http://schemas.microsoft.com/office/drawing/2014/main" id="{EB7770EF-E10A-4DD4-9D3A-416AC8083088}"/>
              </a:ext>
            </a:extLst>
          </p:cNvPr>
          <p:cNvSpPr txBox="1">
            <a:spLocks/>
          </p:cNvSpPr>
          <p:nvPr/>
        </p:nvSpPr>
        <p:spPr>
          <a:xfrm>
            <a:off x="414269" y="1369219"/>
            <a:ext cx="4563124" cy="326350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70F78"/>
              </a:buClr>
            </a:pPr>
            <a:r>
              <a:rPr lang="en-US" altLang="zh-TW" sz="2000">
                <a:solidFill>
                  <a:schemeClr val="bg1"/>
                </a:solidFill>
                <a:latin typeface="微軟正黑體"/>
                <a:ea typeface="微軟正黑體"/>
              </a:rPr>
              <a:t>Improves random read</a:t>
            </a:r>
            <a:r>
              <a:rPr lang="zh-TW" altLang="en-US" sz="2000">
                <a:solidFill>
                  <a:schemeClr val="bg1"/>
                </a:solidFill>
                <a:latin typeface="微軟正黑體"/>
                <a:ea typeface="微軟正黑體"/>
              </a:rPr>
              <a:t> </a:t>
            </a:r>
            <a:r>
              <a:rPr lang="en-US" sz="2000">
                <a:solidFill>
                  <a:schemeClr val="bg1"/>
                </a:solidFill>
                <a:latin typeface="微軟正黑體"/>
                <a:ea typeface="微軟正黑體"/>
              </a:rPr>
              <a:t>IOPS </a:t>
            </a:r>
            <a:endParaRPr lang="zh-TW" altLang="en-US" sz="2000">
              <a:solidFill>
                <a:schemeClr val="bg1"/>
              </a:solidFill>
              <a:latin typeface="微軟正黑體"/>
              <a:ea typeface="微軟正黑體"/>
            </a:endParaRPr>
          </a:p>
          <a:p>
            <a:pPr>
              <a:lnSpc>
                <a:spcPct val="150000"/>
              </a:lnSpc>
              <a:buClr>
                <a:srgbClr val="F70F78"/>
              </a:buClr>
            </a:pPr>
            <a:r>
              <a:rPr lang="en-US" altLang="zh-TW" sz="2000">
                <a:solidFill>
                  <a:schemeClr val="bg1"/>
                </a:solidFill>
                <a:latin typeface="微軟正黑體" panose="020B0604030504040204" pitchFamily="34" charset="-120"/>
                <a:ea typeface="微軟正黑體" panose="020B0604030504040204" pitchFamily="34" charset="-120"/>
              </a:rPr>
              <a:t>Accelerate file and block access performance</a:t>
            </a:r>
          </a:p>
          <a:p>
            <a:pPr>
              <a:lnSpc>
                <a:spcPct val="150000"/>
              </a:lnSpc>
              <a:buClr>
                <a:srgbClr val="F70F78"/>
              </a:buClr>
            </a:pPr>
            <a:r>
              <a:rPr lang="en-US" altLang="zh-TW" sz="2000">
                <a:solidFill>
                  <a:schemeClr val="bg1"/>
                </a:solidFill>
                <a:latin typeface="微軟正黑體"/>
                <a:ea typeface="微軟正黑體"/>
              </a:rPr>
              <a:t>Support multiple </a:t>
            </a:r>
            <a:r>
              <a:rPr lang="zh-TW" altLang="en-US" sz="2000">
                <a:solidFill>
                  <a:schemeClr val="bg1"/>
                </a:solidFill>
                <a:latin typeface="微軟正黑體"/>
                <a:ea typeface="微軟正黑體"/>
              </a:rPr>
              <a:t>SATA </a:t>
            </a:r>
            <a:r>
              <a:rPr lang="en-US" sz="2000">
                <a:solidFill>
                  <a:schemeClr val="bg1"/>
                </a:solidFill>
                <a:latin typeface="微軟正黑體"/>
                <a:ea typeface="微軟正黑體"/>
              </a:rPr>
              <a:t>SSDs </a:t>
            </a:r>
            <a:endParaRPr lang="en-US" sz="2000">
              <a:solidFill>
                <a:schemeClr val="bg1"/>
              </a:solidFill>
              <a:latin typeface="微軟正黑體"/>
              <a:ea typeface="微軟正黑體"/>
              <a:cs typeface="Calibri"/>
            </a:endParaRPr>
          </a:p>
          <a:p>
            <a:pPr>
              <a:lnSpc>
                <a:spcPct val="150000"/>
              </a:lnSpc>
              <a:buClr>
                <a:srgbClr val="F70F78"/>
              </a:buClr>
            </a:pPr>
            <a:r>
              <a:rPr lang="en-US" sz="2000">
                <a:solidFill>
                  <a:schemeClr val="bg1"/>
                </a:solidFill>
                <a:latin typeface="微軟正黑體"/>
                <a:ea typeface="微軟正黑體"/>
              </a:rPr>
              <a:t>Hot-swappable drive in SSD </a:t>
            </a:r>
            <a:r>
              <a:rPr lang="en-US" altLang="zh-TW" sz="2000">
                <a:solidFill>
                  <a:schemeClr val="bg1"/>
                </a:solidFill>
                <a:latin typeface="微軟正黑體"/>
                <a:ea typeface="微軟正黑體"/>
              </a:rPr>
              <a:t>cache</a:t>
            </a:r>
            <a:endParaRPr lang="en-US" sz="2000">
              <a:solidFill>
                <a:schemeClr val="bg1"/>
              </a:solidFill>
              <a:latin typeface="微軟正黑體"/>
              <a:ea typeface="微軟正黑體"/>
            </a:endParaRPr>
          </a:p>
        </p:txBody>
      </p:sp>
      <p:pic>
        <p:nvPicPr>
          <p:cNvPr id="23" name="圖片 22">
            <a:extLst>
              <a:ext uri="{FF2B5EF4-FFF2-40B4-BE49-F238E27FC236}">
                <a16:creationId xmlns:a16="http://schemas.microsoft.com/office/drawing/2014/main" id="{08AB9982-1519-48D4-956C-EAF6AD174A5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0718" r="21148"/>
          <a:stretch/>
        </p:blipFill>
        <p:spPr>
          <a:xfrm>
            <a:off x="4786383" y="1071398"/>
            <a:ext cx="3968323" cy="3641555"/>
          </a:xfrm>
          <a:prstGeom prst="rect">
            <a:avLst/>
          </a:prstGeom>
        </p:spPr>
      </p:pic>
      <p:grpSp>
        <p:nvGrpSpPr>
          <p:cNvPr id="12" name="群組 11">
            <a:extLst>
              <a:ext uri="{FF2B5EF4-FFF2-40B4-BE49-F238E27FC236}">
                <a16:creationId xmlns:a16="http://schemas.microsoft.com/office/drawing/2014/main" id="{1C832A17-1174-495F-943C-C1936BA2E07F}"/>
              </a:ext>
            </a:extLst>
          </p:cNvPr>
          <p:cNvGrpSpPr/>
          <p:nvPr/>
        </p:nvGrpSpPr>
        <p:grpSpPr>
          <a:xfrm>
            <a:off x="5286752" y="1071398"/>
            <a:ext cx="3068058" cy="606098"/>
            <a:chOff x="5181747" y="414205"/>
            <a:chExt cx="3068058" cy="606098"/>
          </a:xfrm>
        </p:grpSpPr>
        <p:pic>
          <p:nvPicPr>
            <p:cNvPr id="24" name="圖片 55">
              <a:extLst>
                <a:ext uri="{FF2B5EF4-FFF2-40B4-BE49-F238E27FC236}">
                  <a16:creationId xmlns:a16="http://schemas.microsoft.com/office/drawing/2014/main" id="{65DDCC19-4EB4-45D9-8C07-A4DFF2CFAC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81747" y="583830"/>
              <a:ext cx="389192" cy="351167"/>
            </a:xfrm>
            <a:prstGeom prst="rect">
              <a:avLst/>
            </a:prstGeom>
          </p:spPr>
        </p:pic>
        <p:pic>
          <p:nvPicPr>
            <p:cNvPr id="25" name="圖片 58">
              <a:extLst>
                <a:ext uri="{FF2B5EF4-FFF2-40B4-BE49-F238E27FC236}">
                  <a16:creationId xmlns:a16="http://schemas.microsoft.com/office/drawing/2014/main" id="{B75824C9-1A30-4A44-8B17-51846500D4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7559" y="414205"/>
              <a:ext cx="606098" cy="606098"/>
            </a:xfrm>
            <a:prstGeom prst="rect">
              <a:avLst/>
            </a:prstGeom>
          </p:spPr>
        </p:pic>
        <p:pic>
          <p:nvPicPr>
            <p:cNvPr id="26" name="圖片 22">
              <a:extLst>
                <a:ext uri="{FF2B5EF4-FFF2-40B4-BE49-F238E27FC236}">
                  <a16:creationId xmlns:a16="http://schemas.microsoft.com/office/drawing/2014/main" id="{423AC197-4443-4612-8133-B2CED9B289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4008" y="554308"/>
              <a:ext cx="644065" cy="403060"/>
            </a:xfrm>
            <a:prstGeom prst="rect">
              <a:avLst/>
            </a:prstGeom>
          </p:spPr>
        </p:pic>
        <p:pic>
          <p:nvPicPr>
            <p:cNvPr id="27" name="圖片 26">
              <a:extLst>
                <a:ext uri="{FF2B5EF4-FFF2-40B4-BE49-F238E27FC236}">
                  <a16:creationId xmlns:a16="http://schemas.microsoft.com/office/drawing/2014/main" id="{B8E60AA4-6B3C-41F1-A424-BF400AACE29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14016" y="583830"/>
              <a:ext cx="389274" cy="389274"/>
            </a:xfrm>
            <a:prstGeom prst="rect">
              <a:avLst/>
            </a:prstGeom>
          </p:spPr>
        </p:pic>
        <p:pic>
          <p:nvPicPr>
            <p:cNvPr id="28" name="Picture 2" descr="Image result for oracle database">
              <a:extLst>
                <a:ext uri="{FF2B5EF4-FFF2-40B4-BE49-F238E27FC236}">
                  <a16:creationId xmlns:a16="http://schemas.microsoft.com/office/drawing/2014/main" id="{25ABBCF6-E6B8-4396-B9CA-E252165254C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441354" y="635465"/>
              <a:ext cx="808451" cy="2863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4706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200">
                <a:latin typeface="微軟正黑體"/>
                <a:ea typeface="微軟正黑體"/>
              </a:rPr>
              <a:t>Support HA in dual-controller</a:t>
            </a:r>
          </a:p>
        </p:txBody>
      </p:sp>
      <p:pic>
        <p:nvPicPr>
          <p:cNvPr id="6" name="圖形 5">
            <a:extLst>
              <a:ext uri="{FF2B5EF4-FFF2-40B4-BE49-F238E27FC236}">
                <a16:creationId xmlns:a16="http://schemas.microsoft.com/office/drawing/2014/main" id="{D449BED4-D2F4-49E6-A5CF-B9D59EB15C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3606" y="1120012"/>
            <a:ext cx="5851394" cy="3507961"/>
          </a:xfrm>
          <a:prstGeom prst="rect">
            <a:avLst/>
          </a:prstGeom>
        </p:spPr>
      </p:pic>
    </p:spTree>
    <p:extLst>
      <p:ext uri="{BB962C8B-B14F-4D97-AF65-F5344CB8AC3E}">
        <p14:creationId xmlns:p14="http://schemas.microsoft.com/office/powerpoint/2010/main" val="556361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5326-E606-4B53-999B-A96116798588}"/>
              </a:ext>
            </a:extLst>
          </p:cNvPr>
          <p:cNvSpPr>
            <a:spLocks noGrp="1"/>
          </p:cNvSpPr>
          <p:nvPr>
            <p:ph type="title"/>
          </p:nvPr>
        </p:nvSpPr>
        <p:spPr>
          <a:xfrm>
            <a:off x="133944" y="116560"/>
            <a:ext cx="8024149" cy="822960"/>
          </a:xfrm>
        </p:spPr>
        <p:txBody>
          <a:bodyPr>
            <a:noAutofit/>
          </a:bodyPr>
          <a:lstStyle/>
          <a:p>
            <a:r>
              <a:rPr lang="zh-TW" altLang="en-US" sz="2400">
                <a:latin typeface="微軟正黑體"/>
                <a:ea typeface="微軟正黑體"/>
              </a:rPr>
              <a:t>We Have Also Received the Feedback </a:t>
            </a:r>
            <a:br>
              <a:rPr lang="zh-TW" altLang="en-US" sz="2400">
                <a:latin typeface="微軟正黑體"/>
                <a:ea typeface="微軟正黑體"/>
              </a:rPr>
            </a:br>
            <a:r>
              <a:rPr lang="zh-TW" altLang="en-US" sz="2400">
                <a:latin typeface="微軟正黑體"/>
                <a:ea typeface="微軟正黑體"/>
              </a:rPr>
              <a:t>From Customers for a Long Time ...</a:t>
            </a:r>
            <a:endParaRPr lang="en-US" altLang="zh-TW"/>
          </a:p>
        </p:txBody>
      </p:sp>
      <p:sp>
        <p:nvSpPr>
          <p:cNvPr id="3" name="TextBox 2">
            <a:extLst>
              <a:ext uri="{FF2B5EF4-FFF2-40B4-BE49-F238E27FC236}">
                <a16:creationId xmlns:a16="http://schemas.microsoft.com/office/drawing/2014/main" id="{0029009C-6588-46A7-8625-BAD737BCD20F}"/>
              </a:ext>
            </a:extLst>
          </p:cNvPr>
          <p:cNvSpPr txBox="1"/>
          <p:nvPr/>
        </p:nvSpPr>
        <p:spPr>
          <a:xfrm>
            <a:off x="351293" y="1411561"/>
            <a:ext cx="8173860" cy="738664"/>
          </a:xfrm>
          <a:prstGeom prst="rect">
            <a:avLst/>
          </a:prstGeom>
          <a:noFill/>
        </p:spPr>
        <p:txBody>
          <a:bodyPr wrap="square" rtlCol="0" anchor="t">
            <a:spAutoFit/>
          </a:bodyPr>
          <a:lstStyle/>
          <a:p>
            <a:r>
              <a:rPr lang="en-US" altLang="zh-TW" sz="1400" i="1">
                <a:solidFill>
                  <a:schemeClr val="bg1"/>
                </a:solidFill>
                <a:effectLst>
                  <a:outerShdw blurRad="38100" dist="38100" dir="2700000" algn="tl">
                    <a:srgbClr val="000000">
                      <a:alpha val="43137"/>
                    </a:srgbClr>
                  </a:outerShdw>
                </a:effectLst>
                <a:latin typeface="微軟正黑體"/>
                <a:ea typeface="微軟正黑體"/>
              </a:rPr>
              <a:t>"We need highly reliable storage systems, able to maintain 24-hour operation without disruption, to ensure smooth manufacturing process." …</a:t>
            </a:r>
            <a:r>
              <a:rPr lang="zh-TW" altLang="en-US" sz="1400" i="1">
                <a:solidFill>
                  <a:schemeClr val="bg1"/>
                </a:solidFill>
                <a:effectLst>
                  <a:outerShdw blurRad="38100" dist="38100" dir="2700000" algn="tl">
                    <a:srgbClr val="000000">
                      <a:alpha val="43137"/>
                    </a:srgbClr>
                  </a:outerShdw>
                </a:effectLst>
                <a:latin typeface="微軟正黑體"/>
                <a:ea typeface="微軟正黑體"/>
              </a:rPr>
              <a:t> Quote Taiwan </a:t>
            </a:r>
            <a:r>
              <a:rPr lang="en-US" altLang="zh-TW" sz="1400" i="1">
                <a:solidFill>
                  <a:schemeClr val="bg1"/>
                </a:solidFill>
                <a:effectLst>
                  <a:outerShdw blurRad="38100" dist="38100" dir="2700000" algn="tl">
                    <a:srgbClr val="000000">
                      <a:alpha val="43137"/>
                    </a:srgbClr>
                  </a:outerShdw>
                </a:effectLst>
                <a:latin typeface="微軟正黑體"/>
                <a:ea typeface="微軟正黑體"/>
              </a:rPr>
              <a:t>XXX machinery manufacturing factory.</a:t>
            </a:r>
            <a:endParaRPr lang="zh-TW" altLang="en-US" sz="1400" i="1">
              <a:solidFill>
                <a:schemeClr val="bg1"/>
              </a:solidFill>
              <a:latin typeface="微軟正黑體"/>
              <a:ea typeface="微軟正黑體"/>
            </a:endParaRPr>
          </a:p>
        </p:txBody>
      </p:sp>
      <p:sp>
        <p:nvSpPr>
          <p:cNvPr id="5" name="TextBox 4">
            <a:extLst>
              <a:ext uri="{FF2B5EF4-FFF2-40B4-BE49-F238E27FC236}">
                <a16:creationId xmlns:a16="http://schemas.microsoft.com/office/drawing/2014/main" id="{FE1720F7-48B7-4D3B-930A-E3D8ED3FF70D}"/>
              </a:ext>
            </a:extLst>
          </p:cNvPr>
          <p:cNvSpPr txBox="1"/>
          <p:nvPr/>
        </p:nvSpPr>
        <p:spPr>
          <a:xfrm>
            <a:off x="351292" y="2450675"/>
            <a:ext cx="8046720" cy="738664"/>
          </a:xfrm>
          <a:prstGeom prst="rect">
            <a:avLst/>
          </a:prstGeom>
          <a:noFill/>
        </p:spPr>
        <p:txBody>
          <a:bodyPr wrap="square" rtlCol="0" anchor="t">
            <a:spAutoFit/>
          </a:bodyPr>
          <a:lstStyle/>
          <a:p>
            <a:r>
              <a:rPr lang="en-US" altLang="zh-TW" sz="1400" i="1">
                <a:solidFill>
                  <a:schemeClr val="bg1"/>
                </a:solidFill>
                <a:effectLst>
                  <a:outerShdw blurRad="38100" dist="38100" dir="2700000" algn="tl">
                    <a:srgbClr val="000000">
                      <a:alpha val="43137"/>
                    </a:srgbClr>
                  </a:outerShdw>
                </a:effectLst>
                <a:latin typeface="微軟正黑體"/>
                <a:ea typeface="微軟正黑體"/>
              </a:rPr>
              <a:t>"The development platform must support the cooperation of cross-border software teams under the IT architecture without singe node of failure" … Quote US YYY software technology company.</a:t>
            </a:r>
            <a:endParaRPr lang="zh-TW" altLang="en-US" sz="1400" i="1">
              <a:solidFill>
                <a:schemeClr val="bg1"/>
              </a:solidFill>
              <a:latin typeface="微軟正黑體"/>
              <a:ea typeface="微軟正黑體"/>
            </a:endParaRPr>
          </a:p>
        </p:txBody>
      </p:sp>
    </p:spTree>
    <p:extLst>
      <p:ext uri="{BB962C8B-B14F-4D97-AF65-F5344CB8AC3E}">
        <p14:creationId xmlns:p14="http://schemas.microsoft.com/office/powerpoint/2010/main" val="842292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DF82834-F0F0-4554-80E5-071B1ECA4E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6285" y="3880937"/>
            <a:ext cx="3096684" cy="1058788"/>
          </a:xfrm>
          <a:prstGeom prst="rect">
            <a:avLst/>
          </a:prstGeom>
        </p:spPr>
      </p:pic>
      <p:sp>
        <p:nvSpPr>
          <p:cNvPr id="27" name="矩形 20">
            <a:extLst>
              <a:ext uri="{FF2B5EF4-FFF2-40B4-BE49-F238E27FC236}">
                <a16:creationId xmlns:a16="http://schemas.microsoft.com/office/drawing/2014/main" id="{BBC9F841-A564-4F92-8D88-E9E8DD0CF3B3}"/>
              </a:ext>
            </a:extLst>
          </p:cNvPr>
          <p:cNvSpPr/>
          <p:nvPr/>
        </p:nvSpPr>
        <p:spPr>
          <a:xfrm>
            <a:off x="418982" y="4133460"/>
            <a:ext cx="2651744" cy="346883"/>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altLang="zh-TW" sz="1600" b="1">
                <a:effectLst>
                  <a:outerShdw blurRad="38100" dist="38100" dir="2700000" algn="tl">
                    <a:srgbClr val="000000">
                      <a:alpha val="43137"/>
                    </a:srgbClr>
                  </a:outerShdw>
                </a:effectLst>
                <a:latin typeface="Arial"/>
                <a:ea typeface="新細明體"/>
                <a:cs typeface="Arial"/>
              </a:rPr>
              <a:t>SATA SSD</a:t>
            </a:r>
            <a:r>
              <a:rPr lang="zh-TW" altLang="en-US" sz="1600" b="1">
                <a:effectLst>
                  <a:outerShdw blurRad="38100" dist="38100" dir="2700000" algn="tl">
                    <a:srgbClr val="000000">
                      <a:alpha val="43137"/>
                    </a:srgbClr>
                  </a:outerShdw>
                </a:effectLst>
                <a:latin typeface="Arial"/>
                <a:ea typeface="新細明體"/>
                <a:cs typeface="Arial"/>
              </a:rPr>
              <a:t> </a:t>
            </a:r>
            <a:endParaRPr lang="zh-TW" altLang="en-US" sz="1600" b="1">
              <a:latin typeface="Arial" panose="020B0604020202020204" pitchFamily="34" charset="0"/>
              <a:ea typeface="新細明體"/>
              <a:cs typeface="Arial" panose="020B0604020202020204" pitchFamily="34" charset="0"/>
            </a:endParaRPr>
          </a:p>
        </p:txBody>
      </p:sp>
      <p:pic>
        <p:nvPicPr>
          <p:cNvPr id="24" name="Picture 23">
            <a:extLst>
              <a:ext uri="{FF2B5EF4-FFF2-40B4-BE49-F238E27FC236}">
                <a16:creationId xmlns:a16="http://schemas.microsoft.com/office/drawing/2014/main" id="{D9C60BD1-F3B3-41E7-A954-68204E09D8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2119" y="2644798"/>
            <a:ext cx="3096684" cy="1058788"/>
          </a:xfrm>
          <a:prstGeom prst="rect">
            <a:avLst/>
          </a:prstGeom>
        </p:spPr>
      </p:pic>
      <p:pic>
        <p:nvPicPr>
          <p:cNvPr id="23" name="Picture 22">
            <a:extLst>
              <a:ext uri="{FF2B5EF4-FFF2-40B4-BE49-F238E27FC236}">
                <a16:creationId xmlns:a16="http://schemas.microsoft.com/office/drawing/2014/main" id="{7718C4ED-7E81-49A1-8283-D79B2F803F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2119" y="1366346"/>
            <a:ext cx="3088655" cy="1058788"/>
          </a:xfrm>
          <a:prstGeom prst="rect">
            <a:avLst/>
          </a:prstGeom>
        </p:spPr>
      </p:pic>
      <p:sp>
        <p:nvSpPr>
          <p:cNvPr id="2" name="Title 1">
            <a:extLst>
              <a:ext uri="{FF2B5EF4-FFF2-40B4-BE49-F238E27FC236}">
                <a16:creationId xmlns:a16="http://schemas.microsoft.com/office/drawing/2014/main" id="{C2DD04AC-9447-47F1-A557-DAFC88C439FA}"/>
              </a:ext>
            </a:extLst>
          </p:cNvPr>
          <p:cNvSpPr>
            <a:spLocks noGrp="1"/>
          </p:cNvSpPr>
          <p:nvPr>
            <p:ph type="title"/>
          </p:nvPr>
        </p:nvSpPr>
        <p:spPr>
          <a:xfrm>
            <a:off x="275953" y="112705"/>
            <a:ext cx="7886700" cy="822960"/>
          </a:xfrm>
        </p:spPr>
        <p:txBody>
          <a:bodyPr>
            <a:noAutofit/>
          </a:bodyPr>
          <a:lstStyle/>
          <a:p>
            <a:r>
              <a:rPr lang="zh-TW" altLang="en-US" sz="2400">
                <a:latin typeface="微軟正黑體"/>
                <a:ea typeface="微軟正黑體"/>
              </a:rPr>
              <a:t>ES1686dc Redefines All-Flash and Hybrid Array</a:t>
            </a:r>
            <a:endParaRPr lang="en-US" sz="2400"/>
          </a:p>
        </p:txBody>
      </p:sp>
      <p:sp>
        <p:nvSpPr>
          <p:cNvPr id="16" name="矩形 20">
            <a:extLst>
              <a:ext uri="{FF2B5EF4-FFF2-40B4-BE49-F238E27FC236}">
                <a16:creationId xmlns:a16="http://schemas.microsoft.com/office/drawing/2014/main" id="{7A4921BF-F54A-4D8A-97CF-22B50FFDEEA7}"/>
              </a:ext>
            </a:extLst>
          </p:cNvPr>
          <p:cNvSpPr/>
          <p:nvPr/>
        </p:nvSpPr>
        <p:spPr>
          <a:xfrm>
            <a:off x="463131" y="1645388"/>
            <a:ext cx="2651744" cy="715428"/>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altLang="zh-TW" sz="1600" b="1">
                <a:effectLst>
                  <a:outerShdw blurRad="38100" dist="38100" dir="2700000" algn="tl">
                    <a:srgbClr val="000000">
                      <a:alpha val="43137"/>
                    </a:srgbClr>
                  </a:outerShdw>
                </a:effectLst>
                <a:latin typeface="Arial"/>
                <a:ea typeface="新細明體"/>
                <a:cs typeface="Arial"/>
              </a:rPr>
              <a:t>SATA SSD</a:t>
            </a:r>
            <a:r>
              <a:rPr lang="zh-TW" altLang="en-US" sz="1600" b="1">
                <a:effectLst>
                  <a:outerShdw blurRad="38100" dist="38100" dir="2700000" algn="tl">
                    <a:srgbClr val="000000">
                      <a:alpha val="43137"/>
                    </a:srgbClr>
                  </a:outerShdw>
                </a:effectLst>
                <a:latin typeface="Arial"/>
                <a:ea typeface="新細明體"/>
                <a:cs typeface="Arial"/>
              </a:rPr>
              <a:t> </a:t>
            </a:r>
            <a:endParaRPr lang="zh-TW" altLang="en-US" sz="1600" b="1">
              <a:latin typeface="Arial" panose="020B0604020202020204" pitchFamily="34" charset="0"/>
              <a:ea typeface="新細明體"/>
              <a:cs typeface="Arial" panose="020B0604020202020204" pitchFamily="34" charset="0"/>
            </a:endParaRPr>
          </a:p>
        </p:txBody>
      </p:sp>
      <p:sp>
        <p:nvSpPr>
          <p:cNvPr id="6" name="TextBox 5">
            <a:extLst>
              <a:ext uri="{FF2B5EF4-FFF2-40B4-BE49-F238E27FC236}">
                <a16:creationId xmlns:a16="http://schemas.microsoft.com/office/drawing/2014/main" id="{EB32D259-7A29-4398-B78B-6090DA699ABC}"/>
              </a:ext>
            </a:extLst>
          </p:cNvPr>
          <p:cNvSpPr txBox="1"/>
          <p:nvPr/>
        </p:nvSpPr>
        <p:spPr>
          <a:xfrm>
            <a:off x="3498509" y="1559511"/>
            <a:ext cx="5795120" cy="738664"/>
          </a:xfrm>
          <a:prstGeom prst="rect">
            <a:avLst/>
          </a:prstGeom>
        </p:spPr>
        <p:txBody>
          <a:bodyPr rot="0" spcFirstLastPara="0" vert="horz" wrap="square" lIns="121920" tIns="60960" rIns="121920" bIns="60960" numCol="1" spcCol="0" rtlCol="0" fromWordArt="0" anchor="ctr"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TW" b="1">
                <a:solidFill>
                  <a:schemeClr val="bg1"/>
                </a:solidFill>
                <a:latin typeface="Arial"/>
                <a:ea typeface="微軟正黑體"/>
                <a:cs typeface="Arial"/>
              </a:rPr>
              <a:t>All SATA</a:t>
            </a:r>
            <a:r>
              <a:rPr lang="zh-TW" altLang="en-US" b="1">
                <a:solidFill>
                  <a:schemeClr val="bg1"/>
                </a:solidFill>
                <a:latin typeface="Arial"/>
                <a:ea typeface="微軟正黑體"/>
                <a:cs typeface="Arial"/>
              </a:rPr>
              <a:t> </a:t>
            </a:r>
            <a:r>
              <a:rPr lang="en-US" altLang="zh-TW" b="1">
                <a:solidFill>
                  <a:schemeClr val="bg1"/>
                </a:solidFill>
                <a:latin typeface="Arial"/>
                <a:ea typeface="微軟正黑體"/>
                <a:cs typeface="Arial"/>
              </a:rPr>
              <a:t>SSD Configuration</a:t>
            </a:r>
          </a:p>
          <a:p>
            <a:r>
              <a:rPr lang="zh-TW" altLang="en-US" sz="1600" b="1">
                <a:solidFill>
                  <a:schemeClr val="bg1"/>
                </a:solidFill>
                <a:latin typeface="Arial"/>
                <a:ea typeface="微軟正黑體"/>
                <a:cs typeface="Arial"/>
              </a:rPr>
              <a:t>Optimal balance of storage performance and cost</a:t>
            </a:r>
            <a:endParaRPr lang="en-US">
              <a:solidFill>
                <a:schemeClr val="bg1"/>
              </a:solidFill>
            </a:endParaRPr>
          </a:p>
        </p:txBody>
      </p:sp>
      <p:sp>
        <p:nvSpPr>
          <p:cNvPr id="8" name="TextBox 5">
            <a:extLst>
              <a:ext uri="{FF2B5EF4-FFF2-40B4-BE49-F238E27FC236}">
                <a16:creationId xmlns:a16="http://schemas.microsoft.com/office/drawing/2014/main" id="{9C074708-0E99-44C5-99E9-846DE7142A64}"/>
              </a:ext>
            </a:extLst>
          </p:cNvPr>
          <p:cNvSpPr txBox="1"/>
          <p:nvPr/>
        </p:nvSpPr>
        <p:spPr>
          <a:xfrm>
            <a:off x="3476808" y="2848583"/>
            <a:ext cx="5393941" cy="738664"/>
          </a:xfrm>
          <a:prstGeom prst="rect">
            <a:avLst/>
          </a:prstGeom>
        </p:spPr>
        <p:txBody>
          <a:bodyPr rot="0" spcFirstLastPara="0" vert="horz" wrap="square" lIns="121920" tIns="60960" rIns="121920" bIns="60960" numCol="1" spcCol="0" rtlCol="0" fromWordArt="0" anchor="ctr"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zh-TW" altLang="en-US" b="1">
                <a:solidFill>
                  <a:schemeClr val="bg1"/>
                </a:solidFill>
                <a:latin typeface="Arial"/>
                <a:ea typeface="微軟正黑體"/>
                <a:cs typeface="Arial"/>
              </a:rPr>
              <a:t>New Generation Hybrid Array</a:t>
            </a:r>
          </a:p>
          <a:p>
            <a:r>
              <a:rPr lang="zh-TW" altLang="en-US" sz="1600" b="1">
                <a:solidFill>
                  <a:schemeClr val="bg1"/>
                </a:solidFill>
                <a:latin typeface="Arial"/>
                <a:ea typeface="微軟正黑體"/>
                <a:cs typeface="Arial"/>
              </a:rPr>
              <a:t>Take the advantage of ultra-high performance NVMe </a:t>
            </a:r>
          </a:p>
        </p:txBody>
      </p:sp>
      <p:sp>
        <p:nvSpPr>
          <p:cNvPr id="10" name="矩形 35">
            <a:extLst>
              <a:ext uri="{FF2B5EF4-FFF2-40B4-BE49-F238E27FC236}">
                <a16:creationId xmlns:a16="http://schemas.microsoft.com/office/drawing/2014/main" id="{13C1F836-3073-45D7-B47F-7BE698205F63}"/>
              </a:ext>
            </a:extLst>
          </p:cNvPr>
          <p:cNvSpPr/>
          <p:nvPr/>
        </p:nvSpPr>
        <p:spPr>
          <a:xfrm>
            <a:off x="394815" y="2956759"/>
            <a:ext cx="2720059" cy="746827"/>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altLang="zh-TW" sz="1600" b="1">
                <a:effectLst>
                  <a:outerShdw blurRad="38100" dist="38100" dir="2700000" algn="tl">
                    <a:srgbClr val="000000">
                      <a:alpha val="43137"/>
                    </a:srgbClr>
                  </a:outerShdw>
                </a:effectLst>
                <a:latin typeface="Arial"/>
                <a:ea typeface="新細明體"/>
                <a:cs typeface="Arial"/>
              </a:rPr>
              <a:t>SATA</a:t>
            </a:r>
            <a:r>
              <a:rPr lang="zh-TW" altLang="en-US" sz="1600" b="1">
                <a:effectLst>
                  <a:outerShdw blurRad="38100" dist="38100" dir="2700000" algn="tl">
                    <a:srgbClr val="000000">
                      <a:alpha val="43137"/>
                    </a:srgbClr>
                  </a:outerShdw>
                </a:effectLst>
                <a:latin typeface="Arial"/>
                <a:ea typeface="新細明體"/>
                <a:cs typeface="Arial"/>
              </a:rPr>
              <a:t>  / NL-SAS</a:t>
            </a:r>
            <a:endParaRPr lang="en-US" altLang="zh-TW" sz="1600" b="1">
              <a:latin typeface="Arial"/>
              <a:ea typeface="新細明體"/>
              <a:cs typeface="Arial"/>
            </a:endParaRPr>
          </a:p>
        </p:txBody>
      </p:sp>
      <p:sp>
        <p:nvSpPr>
          <p:cNvPr id="21" name="TextBox 5">
            <a:extLst>
              <a:ext uri="{FF2B5EF4-FFF2-40B4-BE49-F238E27FC236}">
                <a16:creationId xmlns:a16="http://schemas.microsoft.com/office/drawing/2014/main" id="{F34694DA-0076-4041-BF9A-2FF0D97A9A50}"/>
              </a:ext>
            </a:extLst>
          </p:cNvPr>
          <p:cNvSpPr txBox="1"/>
          <p:nvPr/>
        </p:nvSpPr>
        <p:spPr>
          <a:xfrm>
            <a:off x="3498509" y="4152121"/>
            <a:ext cx="6262042" cy="738664"/>
          </a:xfrm>
          <a:prstGeom prst="rect">
            <a:avLst/>
          </a:prstGeom>
        </p:spPr>
        <p:txBody>
          <a:bodyPr rot="0" spcFirstLastPara="0" vert="horz" wrap="square" lIns="121920" tIns="60960" rIns="121920" bIns="60960" numCol="1" spcCol="0" rtlCol="0" fromWordArt="0" anchor="ctr"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zh-TW" altLang="en-US" b="1">
                <a:solidFill>
                  <a:schemeClr val="bg1"/>
                </a:solidFill>
                <a:latin typeface="Arial"/>
                <a:ea typeface="微軟正黑體"/>
                <a:cs typeface="Arial"/>
              </a:rPr>
              <a:t>The Most Cost-Effective Flash Array</a:t>
            </a:r>
          </a:p>
          <a:p>
            <a:r>
              <a:rPr lang="en-US" altLang="zh-TW" sz="1600" b="1">
                <a:solidFill>
                  <a:schemeClr val="bg1"/>
                </a:solidFill>
                <a:latin typeface="Arial"/>
                <a:ea typeface="微軟正黑體"/>
                <a:cs typeface="Arial"/>
              </a:rPr>
              <a:t>SATA</a:t>
            </a:r>
            <a:r>
              <a:rPr lang="zh-TW" altLang="en-US" sz="1600" b="1">
                <a:solidFill>
                  <a:schemeClr val="bg1"/>
                </a:solidFill>
                <a:latin typeface="Arial"/>
                <a:ea typeface="微軟正黑體"/>
                <a:cs typeface="Arial"/>
              </a:rPr>
              <a:t> </a:t>
            </a:r>
            <a:r>
              <a:rPr lang="en-US" altLang="zh-TW" sz="1600" b="1">
                <a:solidFill>
                  <a:schemeClr val="bg1"/>
                </a:solidFill>
                <a:latin typeface="Arial"/>
                <a:ea typeface="微軟正黑體"/>
                <a:cs typeface="Arial"/>
              </a:rPr>
              <a:t>SSD plus the cost optimization of the hard drive</a:t>
            </a:r>
            <a:endParaRPr lang="zh-TW" altLang="en-US" sz="1600" b="1">
              <a:solidFill>
                <a:schemeClr val="bg1"/>
              </a:solidFill>
              <a:latin typeface="Arial"/>
              <a:ea typeface="微軟正黑體"/>
              <a:cs typeface="Arial"/>
            </a:endParaRPr>
          </a:p>
        </p:txBody>
      </p:sp>
      <p:sp>
        <p:nvSpPr>
          <p:cNvPr id="22" name="矩形 35">
            <a:extLst>
              <a:ext uri="{FF2B5EF4-FFF2-40B4-BE49-F238E27FC236}">
                <a16:creationId xmlns:a16="http://schemas.microsoft.com/office/drawing/2014/main" id="{EA96C38F-7EA8-429C-9BD2-71B38EEBEBEA}"/>
              </a:ext>
            </a:extLst>
          </p:cNvPr>
          <p:cNvSpPr/>
          <p:nvPr/>
        </p:nvSpPr>
        <p:spPr>
          <a:xfrm>
            <a:off x="487298" y="4525838"/>
            <a:ext cx="2583428" cy="41405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altLang="zh-TW" sz="1600" b="1">
                <a:effectLst>
                  <a:outerShdw blurRad="38100" dist="38100" dir="2700000" algn="tl">
                    <a:srgbClr val="000000">
                      <a:alpha val="43137"/>
                    </a:srgbClr>
                  </a:outerShdw>
                </a:effectLst>
                <a:latin typeface="Arial"/>
                <a:ea typeface="新細明體"/>
                <a:cs typeface="Arial"/>
              </a:rPr>
              <a:t>SATA</a:t>
            </a:r>
            <a:r>
              <a:rPr lang="zh-TW" altLang="en-US" sz="1600" b="1">
                <a:effectLst>
                  <a:outerShdw blurRad="38100" dist="38100" dir="2700000" algn="tl">
                    <a:srgbClr val="000000">
                      <a:alpha val="43137"/>
                    </a:srgbClr>
                  </a:outerShdw>
                </a:effectLst>
                <a:latin typeface="Arial"/>
                <a:ea typeface="新細明體"/>
                <a:cs typeface="Arial"/>
              </a:rPr>
              <a:t> </a:t>
            </a:r>
            <a:r>
              <a:rPr lang="en-US" altLang="zh-TW" sz="1600" b="1">
                <a:effectLst>
                  <a:outerShdw blurRad="38100" dist="38100" dir="2700000" algn="tl">
                    <a:srgbClr val="000000">
                      <a:alpha val="43137"/>
                    </a:srgbClr>
                  </a:outerShdw>
                </a:effectLst>
                <a:latin typeface="Arial"/>
                <a:ea typeface="新細明體"/>
                <a:cs typeface="Arial"/>
              </a:rPr>
              <a:t>/ NL-SAS</a:t>
            </a:r>
            <a:endParaRPr lang="zh-TW" altLang="en-US" sz="1600" b="1">
              <a:latin typeface="Arial"/>
              <a:ea typeface="新細明體"/>
              <a:cs typeface="Arial"/>
            </a:endParaRPr>
          </a:p>
        </p:txBody>
      </p:sp>
      <p:sp>
        <p:nvSpPr>
          <p:cNvPr id="15" name="矩形 20">
            <a:extLst>
              <a:ext uri="{FF2B5EF4-FFF2-40B4-BE49-F238E27FC236}">
                <a16:creationId xmlns:a16="http://schemas.microsoft.com/office/drawing/2014/main" id="{B5AB3ECE-D5F2-409D-A34E-9DD3E3216B2A}"/>
              </a:ext>
            </a:extLst>
          </p:cNvPr>
          <p:cNvSpPr/>
          <p:nvPr/>
        </p:nvSpPr>
        <p:spPr>
          <a:xfrm>
            <a:off x="394815" y="2704176"/>
            <a:ext cx="2788960" cy="213592"/>
          </a:xfrm>
          <a:prstGeom prst="trapezoid">
            <a:avLst>
              <a:gd name="adj" fmla="val 118460"/>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err="1">
                <a:effectLst>
                  <a:outerShdw blurRad="38100" dist="38100" dir="2700000" algn="tl">
                    <a:srgbClr val="000000">
                      <a:alpha val="43137"/>
                    </a:srgbClr>
                  </a:outerShdw>
                </a:effectLst>
                <a:latin typeface="Arial"/>
                <a:ea typeface="新細明體"/>
                <a:cs typeface="Arial"/>
              </a:rPr>
              <a:t>NVMe</a:t>
            </a:r>
            <a:r>
              <a:rPr lang="en-US" altLang="zh-TW" sz="1600" b="1">
                <a:effectLst>
                  <a:outerShdw blurRad="38100" dist="38100" dir="2700000" algn="tl">
                    <a:srgbClr val="000000">
                      <a:alpha val="43137"/>
                    </a:srgbClr>
                  </a:outerShdw>
                </a:effectLst>
                <a:latin typeface="Arial"/>
                <a:ea typeface="新細明體"/>
                <a:cs typeface="Arial"/>
              </a:rPr>
              <a:t> SSD</a:t>
            </a:r>
            <a:r>
              <a:rPr lang="zh-TW" altLang="en-US" sz="1600" b="1">
                <a:effectLst>
                  <a:outerShdw blurRad="38100" dist="38100" dir="2700000" algn="tl">
                    <a:srgbClr val="000000">
                      <a:alpha val="43137"/>
                    </a:srgbClr>
                  </a:outerShdw>
                </a:effectLst>
                <a:latin typeface="Arial"/>
                <a:ea typeface="新細明體"/>
                <a:cs typeface="Arial"/>
              </a:rPr>
              <a:t> </a:t>
            </a:r>
            <a:endParaRPr lang="zh-TW" altLang="en-US" sz="1600" b="1">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71253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25957A4D-2627-4D2A-9841-0AA8DD1322E0}"/>
              </a:ext>
            </a:extLst>
          </p:cNvPr>
          <p:cNvSpPr/>
          <p:nvPr/>
        </p:nvSpPr>
        <p:spPr>
          <a:xfrm>
            <a:off x="4076447" y="3107209"/>
            <a:ext cx="4958312" cy="1930083"/>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79860" y="2997994"/>
            <a:ext cx="982793" cy="1091112"/>
          </a:xfrm>
          <a:prstGeom prst="rect">
            <a:avLst/>
          </a:prstGeom>
          <a:effectLst>
            <a:outerShdw blurRad="50800" dist="50800" dir="2700000" algn="tl" rotWithShape="0">
              <a:prstClr val="black">
                <a:alpha val="49000"/>
              </a:prstClr>
            </a:outerShdw>
          </a:effectLst>
        </p:spPr>
      </p:pic>
      <p:sp>
        <p:nvSpPr>
          <p:cNvPr id="2" name="Title 1"/>
          <p:cNvSpPr>
            <a:spLocks noGrp="1"/>
          </p:cNvSpPr>
          <p:nvPr>
            <p:ph type="title"/>
          </p:nvPr>
        </p:nvSpPr>
        <p:spPr/>
        <p:txBody>
          <a:bodyPr>
            <a:normAutofit/>
          </a:bodyPr>
          <a:lstStyle/>
          <a:p>
            <a:r>
              <a:rPr lang="en-US" altLang="zh-CN" sz="3200">
                <a:latin typeface="Arial"/>
                <a:ea typeface="微軟正黑體"/>
                <a:cs typeface="Arial"/>
              </a:rPr>
              <a:t>QNAP</a:t>
            </a:r>
            <a:r>
              <a:rPr lang="en-US" altLang="zh-CN" sz="3200">
                <a:latin typeface="微軟正黑體"/>
                <a:ea typeface="微軟正黑體"/>
              </a:rPr>
              <a:t> </a:t>
            </a:r>
            <a:r>
              <a:rPr lang="zh-CN" altLang="en-US" sz="3200">
                <a:latin typeface="微軟正黑體"/>
                <a:ea typeface="微軟正黑體"/>
              </a:rPr>
              <a:t>Dual-port </a:t>
            </a:r>
            <a:r>
              <a:rPr lang="en-US" altLang="zh-CN" sz="3200">
                <a:latin typeface="Arial"/>
                <a:ea typeface="微軟正黑體"/>
                <a:cs typeface="Arial"/>
              </a:rPr>
              <a:t>10GbE</a:t>
            </a:r>
            <a:r>
              <a:rPr lang="en-US" altLang="zh-CN" sz="3200">
                <a:latin typeface="微軟正黑體"/>
                <a:ea typeface="微軟正黑體"/>
              </a:rPr>
              <a:t> NIC</a:t>
            </a:r>
            <a:endParaRPr lang="zh-CN" altLang="en-US" sz="3200"/>
          </a:p>
        </p:txBody>
      </p:sp>
      <p:sp>
        <p:nvSpPr>
          <p:cNvPr id="4" name="Rectangle 3"/>
          <p:cNvSpPr/>
          <p:nvPr/>
        </p:nvSpPr>
        <p:spPr>
          <a:xfrm>
            <a:off x="232862" y="1257330"/>
            <a:ext cx="3257648"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QXG-10G2SF-CX4</a:t>
            </a:r>
          </a:p>
        </p:txBody>
      </p:sp>
      <p:sp>
        <p:nvSpPr>
          <p:cNvPr id="45" name="箭號: 向右 44">
            <a:extLst>
              <a:ext uri="{FF2B5EF4-FFF2-40B4-BE49-F238E27FC236}">
                <a16:creationId xmlns:a16="http://schemas.microsoft.com/office/drawing/2014/main" id="{8381F659-E4D5-4B76-96E5-2F76012800F0}"/>
              </a:ext>
            </a:extLst>
          </p:cNvPr>
          <p:cNvSpPr/>
          <p:nvPr/>
        </p:nvSpPr>
        <p:spPr>
          <a:xfrm>
            <a:off x="6697412" y="3921313"/>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形 2">
            <a:extLst>
              <a:ext uri="{FF2B5EF4-FFF2-40B4-BE49-F238E27FC236}">
                <a16:creationId xmlns:a16="http://schemas.microsoft.com/office/drawing/2014/main" id="{A04C5D63-4145-4FB0-B33E-F2FB1692C72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8666" y="3856662"/>
            <a:ext cx="3774108" cy="746388"/>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23300" b="74800" l="1100" r="99100"/>
                    </a14:imgEffect>
                  </a14:imgLayer>
                </a14:imgProps>
              </a:ext>
              <a:ext uri="{28A0092B-C50C-407E-A947-70E740481C1C}">
                <a14:useLocalDpi xmlns:a14="http://schemas.microsoft.com/office/drawing/2010/main"/>
              </a:ext>
            </a:extLst>
          </a:blip>
          <a:stretch>
            <a:fillRect/>
          </a:stretch>
        </p:blipFill>
        <p:spPr>
          <a:xfrm>
            <a:off x="7058144" y="3601210"/>
            <a:ext cx="1763346" cy="1763346"/>
          </a:xfrm>
          <a:prstGeom prst="rect">
            <a:avLst/>
          </a:prstGeom>
        </p:spPr>
      </p:pic>
      <p:pic>
        <p:nvPicPr>
          <p:cNvPr id="10" name="Picture 4">
            <a:extLst>
              <a:ext uri="{FF2B5EF4-FFF2-40B4-BE49-F238E27FC236}">
                <a16:creationId xmlns:a16="http://schemas.microsoft.com/office/drawing/2014/main" id="{68397033-A437-4B1C-B0FC-65BEBA85A48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84744" y="1076697"/>
            <a:ext cx="3881066" cy="2670650"/>
          </a:xfrm>
          <a:prstGeom prst="rect">
            <a:avLst/>
          </a:prstGeom>
          <a:effectLst>
            <a:outerShdw blurRad="215900" dist="292100" dir="1380000" algn="bl" rotWithShape="0">
              <a:prstClr val="black">
                <a:alpha val="56000"/>
              </a:prstClr>
            </a:outerShdw>
          </a:effectLst>
        </p:spPr>
      </p:pic>
      <p:sp>
        <p:nvSpPr>
          <p:cNvPr id="11" name="矩形: 圓角 29">
            <a:extLst>
              <a:ext uri="{FF2B5EF4-FFF2-40B4-BE49-F238E27FC236}">
                <a16:creationId xmlns:a16="http://schemas.microsoft.com/office/drawing/2014/main" id="{CAD9A5F2-1541-418E-9BFE-F2732BE2820B}"/>
              </a:ext>
            </a:extLst>
          </p:cNvPr>
          <p:cNvSpPr/>
          <p:nvPr/>
        </p:nvSpPr>
        <p:spPr>
          <a:xfrm>
            <a:off x="3720524" y="1620880"/>
            <a:ext cx="1691783" cy="1303296"/>
          </a:xfrm>
          <a:prstGeom prst="roundRect">
            <a:avLst>
              <a:gd name="adj" fmla="val 7622"/>
            </a:avLst>
          </a:prstGeom>
          <a:noFill/>
          <a:ln w="28575">
            <a:solidFill>
              <a:srgbClr val="FE0144"/>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12" name="矩形: 圓角 31">
            <a:extLst>
              <a:ext uri="{FF2B5EF4-FFF2-40B4-BE49-F238E27FC236}">
                <a16:creationId xmlns:a16="http://schemas.microsoft.com/office/drawing/2014/main" id="{519C6EF0-7148-4299-B62A-07C0F29E9EF0}"/>
              </a:ext>
            </a:extLst>
          </p:cNvPr>
          <p:cNvSpPr/>
          <p:nvPr/>
        </p:nvSpPr>
        <p:spPr>
          <a:xfrm>
            <a:off x="5483960" y="1380836"/>
            <a:ext cx="1753983" cy="1485186"/>
          </a:xfrm>
          <a:prstGeom prst="roundRect">
            <a:avLst>
              <a:gd name="adj" fmla="val 2412"/>
            </a:avLst>
          </a:prstGeom>
          <a:noFill/>
          <a:ln w="28575">
            <a:solidFill>
              <a:srgbClr val="FE0144"/>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21">
            <a:extLst>
              <a:ext uri="{FF2B5EF4-FFF2-40B4-BE49-F238E27FC236}">
                <a16:creationId xmlns:a16="http://schemas.microsoft.com/office/drawing/2014/main" id="{4C31BCBA-D8C1-4E24-A5D4-F46730F8FCC3}"/>
              </a:ext>
            </a:extLst>
          </p:cNvPr>
          <p:cNvSpPr/>
          <p:nvPr/>
        </p:nvSpPr>
        <p:spPr>
          <a:xfrm>
            <a:off x="7233395" y="2092274"/>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箭號: 向右 23">
            <a:extLst>
              <a:ext uri="{FF2B5EF4-FFF2-40B4-BE49-F238E27FC236}">
                <a16:creationId xmlns:a16="http://schemas.microsoft.com/office/drawing/2014/main" id="{9B644D30-7E52-4BD4-86CA-8956EC45AECF}"/>
              </a:ext>
            </a:extLst>
          </p:cNvPr>
          <p:cNvSpPr/>
          <p:nvPr/>
        </p:nvSpPr>
        <p:spPr>
          <a:xfrm rot="10800000">
            <a:off x="3289580" y="2105525"/>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TextBox 20">
            <a:extLst>
              <a:ext uri="{FF2B5EF4-FFF2-40B4-BE49-F238E27FC236}">
                <a16:creationId xmlns:a16="http://schemas.microsoft.com/office/drawing/2014/main" id="{4D250F35-FEA8-4A69-9EED-36BF073A4E8D}"/>
              </a:ext>
            </a:extLst>
          </p:cNvPr>
          <p:cNvSpPr txBox="1"/>
          <p:nvPr/>
        </p:nvSpPr>
        <p:spPr>
          <a:xfrm>
            <a:off x="7601590" y="2124966"/>
            <a:ext cx="1667520" cy="584775"/>
          </a:xfrm>
          <a:prstGeom prst="rect">
            <a:avLst/>
          </a:prstGeom>
          <a:noFill/>
        </p:spPr>
        <p:txBody>
          <a:bodyPr wrap="square" rtlCol="0" anchor="t">
            <a:spAutoFit/>
          </a:bodyPr>
          <a:lstStyle/>
          <a:p>
            <a:pPr>
              <a:buClr>
                <a:srgbClr val="F70F78"/>
              </a:buClr>
            </a:pPr>
            <a:r>
              <a:rPr lang="en-US" altLang="zh-TW" sz="1400">
                <a:solidFill>
                  <a:srgbClr val="FE0144"/>
                </a:solidFill>
                <a:latin typeface="微軟正黑體"/>
                <a:ea typeface="微軟正黑體"/>
              </a:rPr>
              <a:t>Cooling</a:t>
            </a:r>
            <a:r>
              <a:rPr lang="en-US" altLang="zh-TW" sz="1600">
                <a:solidFill>
                  <a:srgbClr val="FE0144"/>
                </a:solidFill>
                <a:latin typeface="微軟正黑體"/>
                <a:ea typeface="微軟正黑體"/>
              </a:rPr>
              <a:t> system </a:t>
            </a:r>
            <a:endParaRPr lang="zh-TW" sz="1600">
              <a:latin typeface="微軟正黑體"/>
              <a:ea typeface="微軟正黑體"/>
            </a:endParaRPr>
          </a:p>
          <a:p>
            <a:pPr>
              <a:buClr>
                <a:srgbClr val="F70F78"/>
              </a:buClr>
            </a:pPr>
            <a:endParaRPr lang="zh-TW" altLang="en-US" sz="1600">
              <a:solidFill>
                <a:srgbClr val="FE0144"/>
              </a:solidFill>
              <a:latin typeface="微軟正黑體" panose="020B0604030504040204" pitchFamily="34" charset="-120"/>
              <a:ea typeface="微軟正黑體" panose="020B0604030504040204" pitchFamily="34" charset="-120"/>
            </a:endParaRPr>
          </a:p>
        </p:txBody>
      </p:sp>
      <p:sp>
        <p:nvSpPr>
          <p:cNvPr id="17" name="TextBox 9">
            <a:extLst>
              <a:ext uri="{FF2B5EF4-FFF2-40B4-BE49-F238E27FC236}">
                <a16:creationId xmlns:a16="http://schemas.microsoft.com/office/drawing/2014/main" id="{C8400774-F3EB-4BA3-B224-89CE6F4F72DB}"/>
              </a:ext>
            </a:extLst>
          </p:cNvPr>
          <p:cNvSpPr txBox="1"/>
          <p:nvPr/>
        </p:nvSpPr>
        <p:spPr>
          <a:xfrm>
            <a:off x="4146047" y="3460672"/>
            <a:ext cx="2764332" cy="124803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00"/>
              </a:lnSpc>
            </a:pPr>
            <a:r>
              <a:rPr lang="zh-TW" altLang="en-US" sz="1700">
                <a:solidFill>
                  <a:schemeClr val="bg1"/>
                </a:solidFill>
                <a:latin typeface="Arial"/>
                <a:ea typeface="微軟正黑體"/>
                <a:cs typeface="Arial"/>
              </a:rPr>
              <a:t>Accessory</a:t>
            </a:r>
            <a:br>
              <a:rPr lang="en-US" altLang="zh-TW" sz="1700">
                <a:latin typeface="Arial" panose="020B0604020202020204" pitchFamily="34" charset="0"/>
                <a:cs typeface="Arial" panose="020B0604020202020204" pitchFamily="34" charset="0"/>
              </a:rPr>
            </a:br>
            <a:r>
              <a:rPr lang="en-US" altLang="zh-TW" sz="1700">
                <a:solidFill>
                  <a:srgbClr val="FE0144"/>
                </a:solidFill>
                <a:latin typeface="Arial"/>
                <a:ea typeface="微軟正黑體"/>
                <a:cs typeface="Arial"/>
              </a:rPr>
              <a:t>SFP+ 10GbE DAC cable</a:t>
            </a:r>
            <a:r>
              <a:rPr lang="en-US" altLang="zh-TW" sz="1700">
                <a:solidFill>
                  <a:srgbClr val="FFFFFF"/>
                </a:solidFill>
                <a:latin typeface="Arial"/>
                <a:ea typeface="微軟正黑體"/>
                <a:cs typeface="Arial"/>
              </a:rPr>
              <a:t> or </a:t>
            </a:r>
            <a:r>
              <a:rPr lang="en-US" altLang="zh-TW" sz="1700">
                <a:solidFill>
                  <a:srgbClr val="FE0144"/>
                </a:solidFill>
                <a:latin typeface="Arial"/>
                <a:ea typeface="微軟正黑體"/>
                <a:cs typeface="Arial"/>
              </a:rPr>
              <a:t>TRX-10GSFP-SR-MLX optical transceiver</a:t>
            </a:r>
            <a:endParaRPr lang="zh-TW" altLang="en-US" sz="1700">
              <a:solidFill>
                <a:srgbClr val="FE0144"/>
              </a:solidFill>
              <a:latin typeface="Arial" panose="020B0604020202020204" pitchFamily="34" charset="0"/>
              <a:ea typeface="微軟正黑體"/>
              <a:cs typeface="Arial" panose="020B0604020202020204" pitchFamily="34" charset="0"/>
            </a:endParaRPr>
          </a:p>
        </p:txBody>
      </p:sp>
      <p:sp>
        <p:nvSpPr>
          <p:cNvPr id="18" name="TextBox 19">
            <a:extLst>
              <a:ext uri="{FF2B5EF4-FFF2-40B4-BE49-F238E27FC236}">
                <a16:creationId xmlns:a16="http://schemas.microsoft.com/office/drawing/2014/main" id="{E5B7DA4C-F946-4FF1-A6C6-92B4C937FF3F}"/>
              </a:ext>
            </a:extLst>
          </p:cNvPr>
          <p:cNvSpPr txBox="1"/>
          <p:nvPr/>
        </p:nvSpPr>
        <p:spPr>
          <a:xfrm>
            <a:off x="272956" y="1781341"/>
            <a:ext cx="3189679" cy="1631216"/>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indent="-174625">
              <a:buClr>
                <a:schemeClr val="bg1"/>
              </a:buClr>
              <a:buFont typeface="Arial"/>
              <a:buChar char="•"/>
            </a:pPr>
            <a:r>
              <a:rPr lang="en-US">
                <a:solidFill>
                  <a:srgbClr val="FE0144"/>
                </a:solidFill>
                <a:latin typeface="Arial"/>
                <a:ea typeface="微軟正黑體"/>
                <a:cs typeface="Arial"/>
              </a:rPr>
              <a:t>Mellanox </a:t>
            </a:r>
            <a:r>
              <a:rPr lang="en-US" err="1">
                <a:solidFill>
                  <a:srgbClr val="FE0144"/>
                </a:solidFill>
                <a:latin typeface="Arial"/>
                <a:ea typeface="微軟正黑體"/>
                <a:cs typeface="Arial"/>
              </a:rPr>
              <a:t>ConnectX</a:t>
            </a:r>
            <a:r>
              <a:rPr lang="en-US" baseline="30000">
                <a:solidFill>
                  <a:srgbClr val="FE0144"/>
                </a:solidFill>
                <a:latin typeface="Arial"/>
                <a:ea typeface="微軟正黑體"/>
                <a:cs typeface="Arial"/>
              </a:rPr>
              <a:t>®</a:t>
            </a:r>
            <a:r>
              <a:rPr lang="en-US">
                <a:solidFill>
                  <a:srgbClr val="FE0144"/>
                </a:solidFill>
                <a:latin typeface="Arial"/>
                <a:ea typeface="微軟正黑體"/>
                <a:cs typeface="Arial"/>
              </a:rPr>
              <a:t>-4 Lx </a:t>
            </a:r>
            <a:r>
              <a:rPr lang="en-US" altLang="zh-TW">
                <a:solidFill>
                  <a:srgbClr val="FFFFFF"/>
                </a:solidFill>
                <a:latin typeface="Arial"/>
                <a:ea typeface="微軟正黑體"/>
                <a:cs typeface="Arial"/>
              </a:rPr>
              <a:t>NIC</a:t>
            </a: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FFFFF"/>
                </a:solidFill>
                <a:latin typeface="Arial"/>
                <a:ea typeface="微軟正黑體"/>
                <a:cs typeface="Arial"/>
              </a:rPr>
              <a:t>2 x 10GbE SFP+ port</a:t>
            </a:r>
            <a:endParaRPr lang="zh-TW" altLang="en-US">
              <a:solidFill>
                <a:srgbClr val="FFFFFF"/>
              </a:solidFill>
              <a:latin typeface="Arial"/>
              <a:ea typeface="微軟正黑體"/>
              <a:cs typeface="Arial"/>
            </a:endParaRP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E0144"/>
                </a:solidFill>
                <a:latin typeface="Arial"/>
                <a:ea typeface="微軟正黑體"/>
                <a:cs typeface="Arial"/>
              </a:rPr>
              <a:t>Supports </a:t>
            </a:r>
            <a:r>
              <a:rPr lang="en-US" altLang="zh-TW" err="1">
                <a:solidFill>
                  <a:srgbClr val="FE0144"/>
                </a:solidFill>
                <a:latin typeface="Arial"/>
                <a:ea typeface="微軟正黑體"/>
                <a:cs typeface="Arial"/>
              </a:rPr>
              <a:t>iSER</a:t>
            </a:r>
            <a:r>
              <a:rPr lang="en-US" altLang="zh-TW">
                <a:solidFill>
                  <a:srgbClr val="FE0144"/>
                </a:solidFill>
                <a:latin typeface="Arial"/>
                <a:ea typeface="微軟正黑體"/>
                <a:cs typeface="Arial"/>
              </a:rPr>
              <a:t>/</a:t>
            </a:r>
            <a:r>
              <a:rPr lang="en-US" altLang="zh-TW" err="1">
                <a:solidFill>
                  <a:srgbClr val="FE0144"/>
                </a:solidFill>
                <a:latin typeface="Arial"/>
                <a:ea typeface="微軟正黑體"/>
                <a:cs typeface="Arial"/>
              </a:rPr>
              <a:t>RoCE</a:t>
            </a:r>
            <a:r>
              <a:rPr lang="en-US" altLang="zh-TW">
                <a:solidFill>
                  <a:srgbClr val="FE0144"/>
                </a:solidFill>
                <a:latin typeface="Arial"/>
                <a:ea typeface="微軟正黑體"/>
                <a:cs typeface="Arial"/>
              </a:rPr>
              <a:t> </a:t>
            </a:r>
            <a:br>
              <a:rPr lang="en-US" altLang="zh-TW">
                <a:solidFill>
                  <a:srgbClr val="FE0144"/>
                </a:solidFill>
                <a:latin typeface="Arial"/>
                <a:ea typeface="微軟正黑體"/>
                <a:cs typeface="Arial"/>
              </a:rPr>
            </a:br>
            <a:r>
              <a:rPr lang="en-US" altLang="zh-TW">
                <a:solidFill>
                  <a:srgbClr val="FE0144"/>
                </a:solidFill>
                <a:latin typeface="Arial"/>
                <a:ea typeface="微軟正黑體"/>
                <a:cs typeface="Arial"/>
              </a:rPr>
              <a:t>Hardware Offload</a:t>
            </a:r>
            <a:endParaRPr lang="en-US">
              <a:solidFill>
                <a:srgbClr val="FE0144"/>
              </a:solidFill>
              <a:latin typeface="Arial"/>
              <a:ea typeface="微軟正黑體"/>
              <a:cs typeface="Arial"/>
            </a:endParaRPr>
          </a:p>
        </p:txBody>
      </p:sp>
    </p:spTree>
    <p:extLst>
      <p:ext uri="{BB962C8B-B14F-4D97-AF65-F5344CB8AC3E}">
        <p14:creationId xmlns:p14="http://schemas.microsoft.com/office/powerpoint/2010/main" val="2483527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矩形: 圓角 17">
            <a:extLst>
              <a:ext uri="{FF2B5EF4-FFF2-40B4-BE49-F238E27FC236}">
                <a16:creationId xmlns:a16="http://schemas.microsoft.com/office/drawing/2014/main" id="{78471E31-01C5-4121-ACF5-468A01622609}"/>
              </a:ext>
            </a:extLst>
          </p:cNvPr>
          <p:cNvSpPr/>
          <p:nvPr/>
        </p:nvSpPr>
        <p:spPr>
          <a:xfrm>
            <a:off x="4076447" y="3115301"/>
            <a:ext cx="4958312" cy="1930083"/>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32054" y="2928956"/>
            <a:ext cx="1857759" cy="2062512"/>
          </a:xfrm>
          <a:prstGeom prst="rect">
            <a:avLst/>
          </a:prstGeom>
          <a:effectLst>
            <a:outerShdw blurRad="50800" dist="50800" dir="2700000" algn="tl" rotWithShape="0">
              <a:prstClr val="black">
                <a:alpha val="49000"/>
              </a:prstClr>
            </a:outerShdw>
          </a:effectLst>
        </p:spPr>
      </p:pic>
      <p:pic>
        <p:nvPicPr>
          <p:cNvPr id="5" name="Picture 4">
            <a:extLst>
              <a:ext uri="{FF2B5EF4-FFF2-40B4-BE49-F238E27FC236}">
                <a16:creationId xmlns:a16="http://schemas.microsoft.com/office/drawing/2014/main" id="{368DBDF8-71DD-B74B-9FE4-E41FAF9D31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84744" y="1076697"/>
            <a:ext cx="3881066" cy="2670650"/>
          </a:xfrm>
          <a:prstGeom prst="rect">
            <a:avLst/>
          </a:prstGeom>
          <a:effectLst>
            <a:outerShdw blurRad="215900" dist="292100" dir="1380000" algn="bl" rotWithShape="0">
              <a:prstClr val="black">
                <a:alpha val="56000"/>
              </a:prstClr>
            </a:outerShdw>
          </a:effectLst>
        </p:spPr>
      </p:pic>
      <p:sp>
        <p:nvSpPr>
          <p:cNvPr id="2" name="Title 1"/>
          <p:cNvSpPr>
            <a:spLocks noGrp="1"/>
          </p:cNvSpPr>
          <p:nvPr>
            <p:ph type="title"/>
          </p:nvPr>
        </p:nvSpPr>
        <p:spPr/>
        <p:txBody>
          <a:bodyPr>
            <a:normAutofit/>
          </a:bodyPr>
          <a:lstStyle/>
          <a:p>
            <a:r>
              <a:rPr lang="en-US" sz="3400">
                <a:latin typeface="微軟正黑體"/>
                <a:ea typeface="微軟正黑體"/>
                <a:cs typeface="Arial"/>
              </a:rPr>
              <a:t>QNAP</a:t>
            </a:r>
            <a:r>
              <a:rPr lang="en-US" sz="3400">
                <a:latin typeface="微軟正黑體"/>
                <a:ea typeface="微軟正黑體"/>
              </a:rPr>
              <a:t> </a:t>
            </a:r>
            <a:r>
              <a:rPr lang="en-US" altLang="zh-CN" sz="3400">
                <a:latin typeface="微軟正黑體"/>
                <a:ea typeface="微軟正黑體"/>
              </a:rPr>
              <a:t>Dual-port </a:t>
            </a:r>
            <a:r>
              <a:rPr lang="en-US" sz="3400">
                <a:latin typeface="微軟正黑體"/>
                <a:ea typeface="微軟正黑體"/>
                <a:cs typeface="Arial"/>
              </a:rPr>
              <a:t>25GbE</a:t>
            </a:r>
            <a:r>
              <a:rPr lang="en-US" sz="3400">
                <a:latin typeface="微軟正黑體"/>
                <a:ea typeface="微軟正黑體"/>
              </a:rPr>
              <a:t> </a:t>
            </a:r>
            <a:r>
              <a:rPr lang="en-US" altLang="zh-CN" sz="3400">
                <a:latin typeface="微軟正黑體"/>
                <a:ea typeface="微軟正黑體"/>
              </a:rPr>
              <a:t>NIC</a:t>
            </a:r>
            <a:endParaRPr lang="zh-CN" sz="3400" b="0">
              <a:latin typeface="微軟正黑體"/>
              <a:ea typeface="微軟正黑體"/>
            </a:endParaRPr>
          </a:p>
        </p:txBody>
      </p:sp>
      <p:sp>
        <p:nvSpPr>
          <p:cNvPr id="4" name="Rectangle 3"/>
          <p:cNvSpPr/>
          <p:nvPr/>
        </p:nvSpPr>
        <p:spPr>
          <a:xfrm>
            <a:off x="231128" y="1245639"/>
            <a:ext cx="3259226"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QXG-25G2SF-CX4</a:t>
            </a:r>
          </a:p>
        </p:txBody>
      </p:sp>
      <p:sp>
        <p:nvSpPr>
          <p:cNvPr id="30" name="矩形: 圓角 29">
            <a:extLst>
              <a:ext uri="{FF2B5EF4-FFF2-40B4-BE49-F238E27FC236}">
                <a16:creationId xmlns:a16="http://schemas.microsoft.com/office/drawing/2014/main" id="{20A68B48-F172-437E-8C79-67489BCAAB4C}"/>
              </a:ext>
            </a:extLst>
          </p:cNvPr>
          <p:cNvSpPr/>
          <p:nvPr/>
        </p:nvSpPr>
        <p:spPr>
          <a:xfrm>
            <a:off x="3720524" y="1620880"/>
            <a:ext cx="1691783" cy="1303296"/>
          </a:xfrm>
          <a:prstGeom prst="roundRect">
            <a:avLst>
              <a:gd name="adj" fmla="val 7622"/>
            </a:avLst>
          </a:prstGeom>
          <a:noFill/>
          <a:ln w="28575">
            <a:solidFill>
              <a:srgbClr val="FE0144"/>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5483960" y="1380836"/>
            <a:ext cx="1753983" cy="1485186"/>
          </a:xfrm>
          <a:prstGeom prst="roundRect">
            <a:avLst>
              <a:gd name="adj" fmla="val 2412"/>
            </a:avLst>
          </a:prstGeom>
          <a:noFill/>
          <a:ln w="28575">
            <a:solidFill>
              <a:srgbClr val="FE0144"/>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61EE27BB-E031-412C-92D4-CAB28B364FF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298" y="3820248"/>
            <a:ext cx="3774108" cy="746388"/>
          </a:xfrm>
          <a:prstGeom prst="rect">
            <a:avLst/>
          </a:prstGeom>
        </p:spPr>
      </p:pic>
      <p:sp>
        <p:nvSpPr>
          <p:cNvPr id="19" name="箭號: 向右 18">
            <a:extLst>
              <a:ext uri="{FF2B5EF4-FFF2-40B4-BE49-F238E27FC236}">
                <a16:creationId xmlns:a16="http://schemas.microsoft.com/office/drawing/2014/main" id="{4AEF3284-483E-4801-A1E6-6C67DAC9BD89}"/>
              </a:ext>
            </a:extLst>
          </p:cNvPr>
          <p:cNvSpPr/>
          <p:nvPr/>
        </p:nvSpPr>
        <p:spPr>
          <a:xfrm>
            <a:off x="6714362" y="4108609"/>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866CB3AA-D09E-4413-8F49-047E6BD264F8}"/>
              </a:ext>
            </a:extLst>
          </p:cNvPr>
          <p:cNvSpPr/>
          <p:nvPr/>
        </p:nvSpPr>
        <p:spPr>
          <a:xfrm>
            <a:off x="7233395" y="2092274"/>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箭號: 向右 23">
            <a:extLst>
              <a:ext uri="{FF2B5EF4-FFF2-40B4-BE49-F238E27FC236}">
                <a16:creationId xmlns:a16="http://schemas.microsoft.com/office/drawing/2014/main" id="{2C5CDE6E-49A2-4A97-9EA7-71C4D584BCA7}"/>
              </a:ext>
            </a:extLst>
          </p:cNvPr>
          <p:cNvSpPr/>
          <p:nvPr/>
        </p:nvSpPr>
        <p:spPr>
          <a:xfrm rot="10800000">
            <a:off x="3289580" y="2105525"/>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TextBox 19">
            <a:extLst>
              <a:ext uri="{FF2B5EF4-FFF2-40B4-BE49-F238E27FC236}">
                <a16:creationId xmlns:a16="http://schemas.microsoft.com/office/drawing/2014/main" id="{794A8EC8-58BA-4BD1-B87C-F8D01DEF364E}"/>
              </a:ext>
            </a:extLst>
          </p:cNvPr>
          <p:cNvSpPr txBox="1"/>
          <p:nvPr/>
        </p:nvSpPr>
        <p:spPr>
          <a:xfrm>
            <a:off x="255590" y="1761505"/>
            <a:ext cx="3189679" cy="198515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indent="-174625">
              <a:buClr>
                <a:schemeClr val="bg1"/>
              </a:buClr>
              <a:buFont typeface="Arial"/>
              <a:buChar char="•"/>
            </a:pPr>
            <a:r>
              <a:rPr lang="en-US" altLang="zh-TW">
                <a:solidFill>
                  <a:srgbClr val="FE0144"/>
                </a:solidFill>
                <a:latin typeface="Arial"/>
                <a:ea typeface="微軟正黑體"/>
                <a:cs typeface="Arial"/>
              </a:rPr>
              <a:t>Mellanox </a:t>
            </a:r>
            <a:r>
              <a:rPr lang="en-US" altLang="zh-TW" err="1">
                <a:solidFill>
                  <a:srgbClr val="FE0144"/>
                </a:solidFill>
                <a:latin typeface="Arial"/>
                <a:ea typeface="微軟正黑體"/>
                <a:cs typeface="Arial"/>
              </a:rPr>
              <a:t>ConnectX</a:t>
            </a:r>
            <a:r>
              <a:rPr lang="en-US" altLang="zh-TW" baseline="30000">
                <a:solidFill>
                  <a:srgbClr val="FE0144"/>
                </a:solidFill>
                <a:latin typeface="Arial"/>
                <a:ea typeface="微軟正黑體"/>
                <a:cs typeface="Arial"/>
              </a:rPr>
              <a:t>®</a:t>
            </a:r>
            <a:r>
              <a:rPr lang="en-US" altLang="zh-TW">
                <a:solidFill>
                  <a:srgbClr val="FE0144"/>
                </a:solidFill>
                <a:latin typeface="Arial"/>
                <a:ea typeface="微軟正黑體"/>
                <a:cs typeface="Arial"/>
              </a:rPr>
              <a:t>-4 Lx </a:t>
            </a:r>
            <a:r>
              <a:rPr lang="en-US" altLang="zh-TW">
                <a:solidFill>
                  <a:srgbClr val="FFFFFF"/>
                </a:solidFill>
                <a:latin typeface="Arial"/>
                <a:ea typeface="微軟正黑體"/>
                <a:cs typeface="Arial"/>
              </a:rPr>
              <a:t>NIC</a:t>
            </a: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FFFFF"/>
                </a:solidFill>
                <a:latin typeface="Arial"/>
                <a:ea typeface="微軟正黑體"/>
                <a:cs typeface="Arial"/>
              </a:rPr>
              <a:t>2 x SFP28 ports </a:t>
            </a:r>
            <a:endParaRPr lang="en-US" altLang="zh-TW">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FFFFF"/>
                </a:solidFill>
                <a:latin typeface="Arial"/>
                <a:ea typeface="微軟正黑體"/>
                <a:cs typeface="Arial"/>
              </a:rPr>
              <a:t>Supports 25GbE/10GbE</a:t>
            </a: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E0144"/>
                </a:solidFill>
                <a:latin typeface="Arial"/>
                <a:ea typeface="微軟正黑體"/>
                <a:cs typeface="Arial"/>
              </a:rPr>
              <a:t>Supports </a:t>
            </a:r>
            <a:r>
              <a:rPr lang="en-US" altLang="zh-TW" err="1">
                <a:solidFill>
                  <a:srgbClr val="FE0144"/>
                </a:solidFill>
                <a:latin typeface="Arial"/>
                <a:ea typeface="微軟正黑體"/>
                <a:cs typeface="Arial"/>
              </a:rPr>
              <a:t>iSER</a:t>
            </a:r>
            <a:r>
              <a:rPr lang="en-US" altLang="zh-TW">
                <a:solidFill>
                  <a:srgbClr val="FE0144"/>
                </a:solidFill>
                <a:latin typeface="Arial"/>
                <a:ea typeface="微軟正黑體"/>
                <a:cs typeface="Arial"/>
              </a:rPr>
              <a:t>/</a:t>
            </a:r>
            <a:r>
              <a:rPr lang="en-US" altLang="zh-TW" err="1">
                <a:solidFill>
                  <a:srgbClr val="FE0144"/>
                </a:solidFill>
                <a:latin typeface="Arial"/>
                <a:ea typeface="微軟正黑體"/>
                <a:cs typeface="Arial"/>
              </a:rPr>
              <a:t>RoCE</a:t>
            </a:r>
            <a:r>
              <a:rPr lang="en-US" altLang="zh-TW">
                <a:solidFill>
                  <a:srgbClr val="FE0144"/>
                </a:solidFill>
                <a:latin typeface="Arial"/>
                <a:ea typeface="微軟正黑體"/>
                <a:cs typeface="Arial"/>
              </a:rPr>
              <a:t> </a:t>
            </a:r>
            <a:br>
              <a:rPr lang="en-US" altLang="zh-TW">
                <a:solidFill>
                  <a:srgbClr val="FE0144"/>
                </a:solidFill>
                <a:latin typeface="Arial"/>
                <a:ea typeface="微軟正黑體"/>
                <a:cs typeface="Arial"/>
              </a:rPr>
            </a:br>
            <a:r>
              <a:rPr lang="en-US" altLang="zh-TW">
                <a:solidFill>
                  <a:srgbClr val="FE0144"/>
                </a:solidFill>
                <a:latin typeface="Arial"/>
                <a:ea typeface="微軟正黑體"/>
                <a:cs typeface="Arial"/>
              </a:rPr>
              <a:t>Hardware Offload</a:t>
            </a:r>
          </a:p>
        </p:txBody>
      </p:sp>
      <p:sp>
        <p:nvSpPr>
          <p:cNvPr id="25" name="TextBox 9">
            <a:extLst>
              <a:ext uri="{FF2B5EF4-FFF2-40B4-BE49-F238E27FC236}">
                <a16:creationId xmlns:a16="http://schemas.microsoft.com/office/drawing/2014/main" id="{73616C5F-8EF1-4CB6-9F68-6C10ABB61F14}"/>
              </a:ext>
            </a:extLst>
          </p:cNvPr>
          <p:cNvSpPr txBox="1"/>
          <p:nvPr/>
        </p:nvSpPr>
        <p:spPr>
          <a:xfrm>
            <a:off x="4169131" y="3855097"/>
            <a:ext cx="2741846" cy="956416"/>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00"/>
              </a:lnSpc>
            </a:pPr>
            <a:r>
              <a:rPr lang="fr-FR" altLang="zh-TW" sz="1700">
                <a:solidFill>
                  <a:srgbClr val="FFFFFF"/>
                </a:solidFill>
                <a:latin typeface="Arial" panose="020B0604020202020204" pitchFamily="34" charset="0"/>
                <a:ea typeface="微軟正黑體" panose="020B0604030504040204" pitchFamily="34" charset="-120"/>
                <a:cs typeface="Arial" panose="020B0604020202020204" pitchFamily="34" charset="0"/>
              </a:rPr>
              <a:t>Compatible cable</a:t>
            </a:r>
          </a:p>
          <a:p>
            <a:pPr>
              <a:lnSpc>
                <a:spcPts val="2300"/>
              </a:lnSpc>
            </a:pPr>
            <a:r>
              <a:rPr lang="fr-FR" altLang="zh-TW" sz="1700">
                <a:solidFill>
                  <a:srgbClr val="FE0144"/>
                </a:solidFill>
                <a:latin typeface="Arial" panose="020B0604020202020204" pitchFamily="34" charset="0"/>
                <a:ea typeface="微軟正黑體" panose="020B0604030504040204" pitchFamily="34" charset="-120"/>
                <a:cs typeface="Arial" panose="020B0604020202020204" pitchFamily="34" charset="0"/>
              </a:rPr>
              <a:t>SFP28 25/10GbE DAC </a:t>
            </a:r>
            <a:r>
              <a:rPr lang="fr-FR" altLang="zh-TW" sz="1700">
                <a:solidFill>
                  <a:srgbClr val="FFFFFF"/>
                </a:solidFill>
                <a:latin typeface="Arial" panose="020B0604020202020204" pitchFamily="34" charset="0"/>
                <a:ea typeface="微軟正黑體" panose="020B0604030504040204" pitchFamily="34" charset="-120"/>
                <a:cs typeface="Arial" panose="020B0604020202020204" pitchFamily="34" charset="0"/>
              </a:rPr>
              <a:t>cable</a:t>
            </a:r>
          </a:p>
        </p:txBody>
      </p:sp>
      <p:sp>
        <p:nvSpPr>
          <p:cNvPr id="3" name="TextBox 20">
            <a:extLst>
              <a:ext uri="{FF2B5EF4-FFF2-40B4-BE49-F238E27FC236}">
                <a16:creationId xmlns:a16="http://schemas.microsoft.com/office/drawing/2014/main" id="{1C73E136-ED32-4ED6-94B7-4C2835A25086}"/>
              </a:ext>
            </a:extLst>
          </p:cNvPr>
          <p:cNvSpPr txBox="1"/>
          <p:nvPr/>
        </p:nvSpPr>
        <p:spPr>
          <a:xfrm>
            <a:off x="7700831" y="1999542"/>
            <a:ext cx="1587916"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70F78"/>
              </a:buClr>
            </a:pP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Cooling system </a:t>
            </a:r>
          </a:p>
        </p:txBody>
      </p:sp>
    </p:spTree>
    <p:extLst>
      <p:ext uri="{BB962C8B-B14F-4D97-AF65-F5344CB8AC3E}">
        <p14:creationId xmlns:p14="http://schemas.microsoft.com/office/powerpoint/2010/main" val="950053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6FC1AA8F-2A14-4987-A714-5EEDDA73B11D}"/>
              </a:ext>
            </a:extLst>
          </p:cNvPr>
          <p:cNvSpPr/>
          <p:nvPr/>
        </p:nvSpPr>
        <p:spPr>
          <a:xfrm>
            <a:off x="4076447" y="3115301"/>
            <a:ext cx="4958312" cy="1930083"/>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descr="一張含有 電子用品 的圖片&#10;&#10;描述是以高可信度產生">
            <a:extLst>
              <a:ext uri="{FF2B5EF4-FFF2-40B4-BE49-F238E27FC236}">
                <a16:creationId xmlns:a16="http://schemas.microsoft.com/office/drawing/2014/main" id="{CEFE38B4-8A10-43B0-AFA8-817AEC3C0C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36851" y="825244"/>
            <a:ext cx="4248208" cy="3186156"/>
          </a:xfrm>
          <a:prstGeom prst="rect">
            <a:avLst/>
          </a:prstGeom>
        </p:spPr>
      </p:pic>
      <p:sp>
        <p:nvSpPr>
          <p:cNvPr id="2" name="Title 1"/>
          <p:cNvSpPr>
            <a:spLocks noGrp="1"/>
          </p:cNvSpPr>
          <p:nvPr>
            <p:ph type="title"/>
          </p:nvPr>
        </p:nvSpPr>
        <p:spPr/>
        <p:txBody>
          <a:bodyPr>
            <a:normAutofit/>
          </a:bodyPr>
          <a:lstStyle/>
          <a:p>
            <a:r>
              <a:rPr lang="en-US" sz="3200">
                <a:latin typeface="微軟正黑體"/>
                <a:ea typeface="微軟正黑體"/>
                <a:cs typeface="Arial"/>
              </a:rPr>
              <a:t>QNAP</a:t>
            </a:r>
            <a:r>
              <a:rPr lang="en-US" sz="3200">
                <a:latin typeface="微軟正黑體"/>
                <a:ea typeface="微軟正黑體"/>
              </a:rPr>
              <a:t> Dual-port</a:t>
            </a:r>
            <a:r>
              <a:rPr lang="en-US" altLang="zh-CN" sz="3200">
                <a:latin typeface="微軟正黑體"/>
                <a:ea typeface="微軟正黑體"/>
              </a:rPr>
              <a:t> </a:t>
            </a:r>
            <a:r>
              <a:rPr lang="en-US" sz="3200">
                <a:latin typeface="微軟正黑體"/>
                <a:ea typeface="微軟正黑體"/>
                <a:cs typeface="Arial"/>
              </a:rPr>
              <a:t>40GbE</a:t>
            </a:r>
            <a:r>
              <a:rPr lang="en-US" sz="3200">
                <a:latin typeface="微軟正黑體"/>
                <a:ea typeface="微軟正黑體"/>
              </a:rPr>
              <a:t> NIC</a:t>
            </a:r>
            <a:endParaRPr lang="en-US" sz="3200" b="0">
              <a:latin typeface="微軟正黑體"/>
              <a:ea typeface="微軟正黑體"/>
            </a:endParaRPr>
          </a:p>
        </p:txBody>
      </p:sp>
      <p:sp>
        <p:nvSpPr>
          <p:cNvPr id="4" name="Rectangle 3"/>
          <p:cNvSpPr/>
          <p:nvPr/>
        </p:nvSpPr>
        <p:spPr>
          <a:xfrm>
            <a:off x="197226" y="1211889"/>
            <a:ext cx="3262432"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LAN-40G2SF-MLX</a:t>
            </a:r>
          </a:p>
        </p:txBody>
      </p:sp>
      <p:sp>
        <p:nvSpPr>
          <p:cNvPr id="30" name="矩形: 圓角 29">
            <a:extLst>
              <a:ext uri="{FF2B5EF4-FFF2-40B4-BE49-F238E27FC236}">
                <a16:creationId xmlns:a16="http://schemas.microsoft.com/office/drawing/2014/main" id="{20A68B48-F172-437E-8C79-67489BCAAB4C}"/>
              </a:ext>
            </a:extLst>
          </p:cNvPr>
          <p:cNvSpPr/>
          <p:nvPr/>
        </p:nvSpPr>
        <p:spPr>
          <a:xfrm>
            <a:off x="4121564" y="1615781"/>
            <a:ext cx="1416539" cy="1244912"/>
          </a:xfrm>
          <a:prstGeom prst="roundRect">
            <a:avLst>
              <a:gd name="adj" fmla="val 7622"/>
            </a:avLst>
          </a:prstGeom>
          <a:noFill/>
          <a:ln w="28575">
            <a:solidFill>
              <a:srgbClr val="FE0144"/>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5671327" y="1600462"/>
            <a:ext cx="1156314" cy="1094154"/>
          </a:xfrm>
          <a:prstGeom prst="roundRect">
            <a:avLst>
              <a:gd name="adj" fmla="val 2412"/>
            </a:avLst>
          </a:prstGeom>
          <a:noFill/>
          <a:ln w="28575">
            <a:solidFill>
              <a:srgbClr val="FE0144"/>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00" b="75200" l="8700" r="91500"/>
                    </a14:imgEffect>
                  </a14:imgLayer>
                </a14:imgProps>
              </a:ext>
              <a:ext uri="{28A0092B-C50C-407E-A947-70E740481C1C}">
                <a14:useLocalDpi xmlns:a14="http://schemas.microsoft.com/office/drawing/2010/main"/>
              </a:ext>
            </a:extLst>
          </a:blip>
          <a:srcRect t="22982" b="25736"/>
          <a:stretch/>
        </p:blipFill>
        <p:spPr>
          <a:xfrm>
            <a:off x="7010941" y="3293343"/>
            <a:ext cx="2158999" cy="1477409"/>
          </a:xfrm>
          <a:prstGeom prst="rect">
            <a:avLst/>
          </a:prstGeom>
        </p:spPr>
      </p:pic>
      <p:sp>
        <p:nvSpPr>
          <p:cNvPr id="18" name="箭號: 向右 17">
            <a:extLst>
              <a:ext uri="{FF2B5EF4-FFF2-40B4-BE49-F238E27FC236}">
                <a16:creationId xmlns:a16="http://schemas.microsoft.com/office/drawing/2014/main" id="{C8329D61-AB4A-481B-B6B5-B915C37E8D8C}"/>
              </a:ext>
            </a:extLst>
          </p:cNvPr>
          <p:cNvSpPr/>
          <p:nvPr/>
        </p:nvSpPr>
        <p:spPr>
          <a:xfrm>
            <a:off x="6754883" y="4011400"/>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18">
            <a:extLst>
              <a:ext uri="{FF2B5EF4-FFF2-40B4-BE49-F238E27FC236}">
                <a16:creationId xmlns:a16="http://schemas.microsoft.com/office/drawing/2014/main" id="{06B614AB-2EA2-4C03-A41B-955448085C7F}"/>
              </a:ext>
            </a:extLst>
          </p:cNvPr>
          <p:cNvSpPr/>
          <p:nvPr/>
        </p:nvSpPr>
        <p:spPr>
          <a:xfrm>
            <a:off x="6827641" y="2015972"/>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4E48ABB4-03C6-44D9-B457-739ABE76D76D}"/>
              </a:ext>
            </a:extLst>
          </p:cNvPr>
          <p:cNvSpPr/>
          <p:nvPr/>
        </p:nvSpPr>
        <p:spPr>
          <a:xfrm rot="10800000">
            <a:off x="3689595" y="2023768"/>
            <a:ext cx="430944" cy="428937"/>
          </a:xfrm>
          <a:prstGeom prst="rightArrow">
            <a:avLst/>
          </a:prstGeom>
          <a:solidFill>
            <a:srgbClr val="FE0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形 22">
            <a:extLst>
              <a:ext uri="{FF2B5EF4-FFF2-40B4-BE49-F238E27FC236}">
                <a16:creationId xmlns:a16="http://schemas.microsoft.com/office/drawing/2014/main" id="{9982DF77-7102-44BF-BE53-84726966193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5298" y="3820248"/>
            <a:ext cx="3774108" cy="746388"/>
          </a:xfrm>
          <a:prstGeom prst="rect">
            <a:avLst/>
          </a:prstGeom>
        </p:spPr>
      </p:pic>
      <p:sp>
        <p:nvSpPr>
          <p:cNvPr id="24" name="TextBox 19">
            <a:extLst>
              <a:ext uri="{FF2B5EF4-FFF2-40B4-BE49-F238E27FC236}">
                <a16:creationId xmlns:a16="http://schemas.microsoft.com/office/drawing/2014/main" id="{61F218CB-5E21-4C19-BBE0-8406927F7D9B}"/>
              </a:ext>
            </a:extLst>
          </p:cNvPr>
          <p:cNvSpPr txBox="1"/>
          <p:nvPr/>
        </p:nvSpPr>
        <p:spPr>
          <a:xfrm>
            <a:off x="343448" y="1761928"/>
            <a:ext cx="2999179" cy="1631216"/>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indent="-174625">
              <a:buClr>
                <a:schemeClr val="bg1"/>
              </a:buClr>
              <a:buFont typeface="Arial"/>
              <a:buChar char="•"/>
            </a:pPr>
            <a:r>
              <a:rPr lang="en-US">
                <a:solidFill>
                  <a:srgbClr val="FE0144"/>
                </a:solidFill>
                <a:latin typeface="Arial"/>
                <a:ea typeface="微軟正黑體"/>
                <a:cs typeface="Arial"/>
              </a:rPr>
              <a:t>Mellanox </a:t>
            </a:r>
            <a:r>
              <a:rPr lang="en-US" err="1">
                <a:solidFill>
                  <a:srgbClr val="FE0144"/>
                </a:solidFill>
                <a:latin typeface="Arial"/>
                <a:ea typeface="微軟正黑體"/>
                <a:cs typeface="Arial"/>
              </a:rPr>
              <a:t>ConnectX</a:t>
            </a:r>
            <a:r>
              <a:rPr lang="en-US" baseline="30000">
                <a:solidFill>
                  <a:srgbClr val="FE0144"/>
                </a:solidFill>
                <a:latin typeface="Arial"/>
                <a:ea typeface="微軟正黑體"/>
                <a:cs typeface="Arial"/>
              </a:rPr>
              <a:t>®</a:t>
            </a:r>
            <a:r>
              <a:rPr lang="en-US">
                <a:solidFill>
                  <a:srgbClr val="FE0144"/>
                </a:solidFill>
                <a:latin typeface="Arial"/>
                <a:ea typeface="微軟正黑體"/>
                <a:cs typeface="Arial"/>
              </a:rPr>
              <a:t>-3 Pro </a:t>
            </a:r>
            <a:r>
              <a:rPr lang="en-US" altLang="zh-TW">
                <a:solidFill>
                  <a:srgbClr val="FFFFFF"/>
                </a:solidFill>
                <a:latin typeface="Arial"/>
                <a:ea typeface="微軟正黑體"/>
                <a:cs typeface="Arial"/>
              </a:rPr>
              <a:t>NIC</a:t>
            </a: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FFFFF"/>
                </a:solidFill>
                <a:latin typeface="Arial"/>
                <a:ea typeface="微軟正黑體"/>
                <a:cs typeface="Arial"/>
              </a:rPr>
              <a:t>2 x 40GbE QFP+ port</a:t>
            </a:r>
            <a:endParaRPr lang="zh-TW" altLang="en-US">
              <a:solidFill>
                <a:srgbClr val="FFFFFF"/>
              </a:solidFill>
              <a:latin typeface="Arial"/>
              <a:ea typeface="微軟正黑體"/>
              <a:cs typeface="Arial"/>
            </a:endParaRPr>
          </a:p>
          <a:p>
            <a:pPr marL="174625" indent="-174625">
              <a:buClr>
                <a:schemeClr val="bg1"/>
              </a:buClr>
              <a:buFont typeface="Arial"/>
              <a:buChar char="•"/>
            </a:pPr>
            <a:endParaRPr lang="en-US" altLang="zh-TW" sz="500">
              <a:solidFill>
                <a:srgbClr val="FFFFFF"/>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bg1"/>
              </a:buClr>
              <a:buFont typeface="Arial"/>
              <a:buChar char="•"/>
            </a:pPr>
            <a:r>
              <a:rPr lang="en-US" altLang="zh-TW">
                <a:solidFill>
                  <a:srgbClr val="FE0144"/>
                </a:solidFill>
                <a:latin typeface="Arial"/>
                <a:ea typeface="微軟正黑體"/>
                <a:cs typeface="Arial"/>
              </a:rPr>
              <a:t>Supports </a:t>
            </a:r>
            <a:r>
              <a:rPr lang="en-US" altLang="zh-TW" err="1">
                <a:solidFill>
                  <a:srgbClr val="FE0144"/>
                </a:solidFill>
                <a:latin typeface="Arial"/>
                <a:ea typeface="微軟正黑體"/>
                <a:cs typeface="Arial"/>
              </a:rPr>
              <a:t>iSER</a:t>
            </a:r>
            <a:r>
              <a:rPr lang="en-US" altLang="zh-TW">
                <a:solidFill>
                  <a:srgbClr val="FE0144"/>
                </a:solidFill>
                <a:latin typeface="Arial"/>
                <a:ea typeface="微軟正黑體"/>
                <a:cs typeface="Arial"/>
              </a:rPr>
              <a:t>/</a:t>
            </a:r>
            <a:r>
              <a:rPr lang="en-US" altLang="zh-TW" err="1">
                <a:solidFill>
                  <a:srgbClr val="FE0144"/>
                </a:solidFill>
                <a:latin typeface="Arial"/>
                <a:ea typeface="微軟正黑體"/>
                <a:cs typeface="Arial"/>
              </a:rPr>
              <a:t>RoCE</a:t>
            </a:r>
            <a:r>
              <a:rPr lang="en-US" altLang="zh-TW">
                <a:solidFill>
                  <a:srgbClr val="FE0144"/>
                </a:solidFill>
                <a:latin typeface="Arial"/>
                <a:ea typeface="微軟正黑體"/>
                <a:cs typeface="Arial"/>
              </a:rPr>
              <a:t> </a:t>
            </a:r>
            <a:br>
              <a:rPr lang="en-US" altLang="zh-TW">
                <a:solidFill>
                  <a:srgbClr val="FE0144"/>
                </a:solidFill>
                <a:latin typeface="Arial"/>
                <a:ea typeface="微軟正黑體"/>
                <a:cs typeface="Arial"/>
              </a:rPr>
            </a:br>
            <a:r>
              <a:rPr lang="en-US" altLang="zh-TW">
                <a:solidFill>
                  <a:srgbClr val="FE0144"/>
                </a:solidFill>
                <a:latin typeface="Arial"/>
                <a:ea typeface="微軟正黑體"/>
                <a:cs typeface="Arial"/>
              </a:rPr>
              <a:t>Hardware Offload</a:t>
            </a:r>
          </a:p>
        </p:txBody>
      </p:sp>
      <p:sp>
        <p:nvSpPr>
          <p:cNvPr id="25" name="TextBox 20">
            <a:extLst>
              <a:ext uri="{FF2B5EF4-FFF2-40B4-BE49-F238E27FC236}">
                <a16:creationId xmlns:a16="http://schemas.microsoft.com/office/drawing/2014/main" id="{E56EC047-188B-4228-AFB6-B3C1FEC27468}"/>
              </a:ext>
            </a:extLst>
          </p:cNvPr>
          <p:cNvSpPr txBox="1"/>
          <p:nvPr/>
        </p:nvSpPr>
        <p:spPr>
          <a:xfrm>
            <a:off x="7250226" y="2098455"/>
            <a:ext cx="2153920" cy="36933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70F78"/>
              </a:buClr>
            </a:pPr>
            <a:r>
              <a:rPr lang="en-US" altLang="zh-TW">
                <a:solidFill>
                  <a:srgbClr val="FE0144"/>
                </a:solidFill>
                <a:latin typeface="Arial" panose="020B0604020202020204" pitchFamily="34" charset="0"/>
                <a:ea typeface="微軟正黑體" panose="020B0604030504040204" pitchFamily="34" charset="-120"/>
                <a:cs typeface="Arial" panose="020B0604020202020204" pitchFamily="34" charset="0"/>
              </a:rPr>
              <a:t>Cooling system </a:t>
            </a:r>
          </a:p>
        </p:txBody>
      </p:sp>
      <p:sp>
        <p:nvSpPr>
          <p:cNvPr id="26" name="TextBox 9">
            <a:extLst>
              <a:ext uri="{FF2B5EF4-FFF2-40B4-BE49-F238E27FC236}">
                <a16:creationId xmlns:a16="http://schemas.microsoft.com/office/drawing/2014/main" id="{6A8679C4-9D80-438A-991C-8A0BEC5BF237}"/>
              </a:ext>
            </a:extLst>
          </p:cNvPr>
          <p:cNvSpPr txBox="1"/>
          <p:nvPr/>
        </p:nvSpPr>
        <p:spPr>
          <a:xfrm>
            <a:off x="4546889" y="3740845"/>
            <a:ext cx="2036212" cy="65812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00"/>
              </a:lnSpc>
            </a:pPr>
            <a:r>
              <a:rPr lang="en-US" altLang="zh-TW" sz="1700">
                <a:solidFill>
                  <a:srgbClr val="FE0144"/>
                </a:solidFill>
                <a:latin typeface="Arial" panose="020B0604020202020204" pitchFamily="34" charset="0"/>
                <a:ea typeface="微軟正黑體"/>
                <a:cs typeface="Arial" panose="020B0604020202020204" pitchFamily="34" charset="0"/>
              </a:rPr>
              <a:t>QSFP+ 40GbE DAC cable</a:t>
            </a:r>
            <a:endParaRPr lang="zh-TW" altLang="en-US" sz="1700">
              <a:solidFill>
                <a:srgbClr val="FFFFFF"/>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1584108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6FBF-E97D-4237-B4A4-DC8E4B474059}"/>
              </a:ext>
            </a:extLst>
          </p:cNvPr>
          <p:cNvSpPr>
            <a:spLocks noGrp="1"/>
          </p:cNvSpPr>
          <p:nvPr>
            <p:ph type="title"/>
          </p:nvPr>
        </p:nvSpPr>
        <p:spPr/>
        <p:txBody>
          <a:bodyPr>
            <a:normAutofit/>
          </a:bodyPr>
          <a:lstStyle/>
          <a:p>
            <a:r>
              <a:rPr lang="en-US" sz="3200" dirty="0">
                <a:latin typeface="微軟正黑體"/>
                <a:ea typeface="微軟正黑體"/>
              </a:rPr>
              <a:t>FC 32Gb/16Gb </a:t>
            </a:r>
          </a:p>
        </p:txBody>
      </p:sp>
      <p:sp>
        <p:nvSpPr>
          <p:cNvPr id="16" name="TextBox 15">
            <a:extLst>
              <a:ext uri="{FF2B5EF4-FFF2-40B4-BE49-F238E27FC236}">
                <a16:creationId xmlns:a16="http://schemas.microsoft.com/office/drawing/2014/main" id="{EAEF6A38-FC76-4FB5-BED1-121E0798FD4C}"/>
              </a:ext>
            </a:extLst>
          </p:cNvPr>
          <p:cNvSpPr txBox="1"/>
          <p:nvPr/>
        </p:nvSpPr>
        <p:spPr>
          <a:xfrm>
            <a:off x="4520735" y="3401385"/>
            <a:ext cx="364191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FFFFFF"/>
                </a:solidFill>
                <a:latin typeface="微軟正黑體" panose="020B0604030504040204" pitchFamily="34" charset="-120"/>
                <a:ea typeface="微軟正黑體" panose="020B0604030504040204" pitchFamily="34" charset="-120"/>
              </a:rPr>
              <a:t>It's coming in H2, 2019.</a:t>
            </a:r>
            <a:endParaRPr lang="en-US" sz="2400">
              <a:latin typeface="微軟正黑體" panose="020B0604030504040204" pitchFamily="34" charset="-120"/>
              <a:ea typeface="微軟正黑體" panose="020B0604030504040204" pitchFamily="34" charset="-120"/>
            </a:endParaRPr>
          </a:p>
        </p:txBody>
      </p:sp>
      <p:grpSp>
        <p:nvGrpSpPr>
          <p:cNvPr id="19" name="群組 18">
            <a:extLst>
              <a:ext uri="{FF2B5EF4-FFF2-40B4-BE49-F238E27FC236}">
                <a16:creationId xmlns:a16="http://schemas.microsoft.com/office/drawing/2014/main" id="{93EB2486-1ED8-4DD7-9A37-29F13757EFD1}"/>
              </a:ext>
            </a:extLst>
          </p:cNvPr>
          <p:cNvGrpSpPr/>
          <p:nvPr/>
        </p:nvGrpSpPr>
        <p:grpSpPr>
          <a:xfrm>
            <a:off x="3942930" y="1932475"/>
            <a:ext cx="4665562" cy="1131966"/>
            <a:chOff x="706562" y="2188553"/>
            <a:chExt cx="4665562" cy="1131966"/>
          </a:xfrm>
          <a:effectLst>
            <a:reflection blurRad="38100" stA="32000" endPos="35000" dir="5400000" sy="-100000" algn="bl" rotWithShape="0"/>
          </a:effectLst>
        </p:grpSpPr>
        <p:sp>
          <p:nvSpPr>
            <p:cNvPr id="13" name="矩形: 圓角 12">
              <a:extLst>
                <a:ext uri="{FF2B5EF4-FFF2-40B4-BE49-F238E27FC236}">
                  <a16:creationId xmlns:a16="http://schemas.microsoft.com/office/drawing/2014/main" id="{1F21C50F-2F05-471A-B161-EF7F376F0945}"/>
                </a:ext>
              </a:extLst>
            </p:cNvPr>
            <p:cNvSpPr/>
            <p:nvPr/>
          </p:nvSpPr>
          <p:spPr>
            <a:xfrm>
              <a:off x="706562" y="2199156"/>
              <a:ext cx="1761067" cy="1121363"/>
            </a:xfrm>
            <a:prstGeom prst="roundRect">
              <a:avLst>
                <a:gd name="adj" fmla="val 7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10">
              <a:extLst>
                <a:ext uri="{FF2B5EF4-FFF2-40B4-BE49-F238E27FC236}">
                  <a16:creationId xmlns:a16="http://schemas.microsoft.com/office/drawing/2014/main" id="{492BB3DB-52D1-459D-B41A-4F5093E245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6562" y="2304023"/>
              <a:ext cx="1763138" cy="914400"/>
            </a:xfrm>
            <a:prstGeom prst="rect">
              <a:avLst/>
            </a:prstGeom>
          </p:spPr>
        </p:pic>
        <p:cxnSp>
          <p:nvCxnSpPr>
            <p:cNvPr id="14" name="Straight Arrow Connector 13">
              <a:extLst>
                <a:ext uri="{FF2B5EF4-FFF2-40B4-BE49-F238E27FC236}">
                  <a16:creationId xmlns:a16="http://schemas.microsoft.com/office/drawing/2014/main" id="{2A0A017B-3858-4890-8912-E6F2C4941E5B}"/>
                </a:ext>
              </a:extLst>
            </p:cNvPr>
            <p:cNvCxnSpPr/>
            <p:nvPr/>
          </p:nvCxnSpPr>
          <p:spPr>
            <a:xfrm>
              <a:off x="2598944" y="2331108"/>
              <a:ext cx="914400" cy="91440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1FF5884-2B4E-416D-B4DF-9EECB0868094}"/>
                </a:ext>
              </a:extLst>
            </p:cNvPr>
            <p:cNvCxnSpPr>
              <a:cxnSpLocks/>
            </p:cNvCxnSpPr>
            <p:nvPr/>
          </p:nvCxnSpPr>
          <p:spPr>
            <a:xfrm flipV="1">
              <a:off x="2577241" y="2341236"/>
              <a:ext cx="863761" cy="850738"/>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582485E1-6715-4B75-B478-001562E67AB8}"/>
                </a:ext>
              </a:extLst>
            </p:cNvPr>
            <p:cNvSpPr/>
            <p:nvPr/>
          </p:nvSpPr>
          <p:spPr>
            <a:xfrm>
              <a:off x="3611057" y="2188553"/>
              <a:ext cx="1761067" cy="1121363"/>
            </a:xfrm>
            <a:prstGeom prst="roundRect">
              <a:avLst>
                <a:gd name="adj" fmla="val 7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形 17">
              <a:extLst>
                <a:ext uri="{FF2B5EF4-FFF2-40B4-BE49-F238E27FC236}">
                  <a16:creationId xmlns:a16="http://schemas.microsoft.com/office/drawing/2014/main" id="{8C988FA0-33CE-4C13-BA16-D7A90AD80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4813" y="2600508"/>
              <a:ext cx="1494522" cy="253877"/>
            </a:xfrm>
            <a:prstGeom prst="rect">
              <a:avLst/>
            </a:prstGeom>
          </p:spPr>
        </p:pic>
      </p:grpSp>
      <p:pic>
        <p:nvPicPr>
          <p:cNvPr id="22" name="圖片 21">
            <a:extLst>
              <a:ext uri="{FF2B5EF4-FFF2-40B4-BE49-F238E27FC236}">
                <a16:creationId xmlns:a16="http://schemas.microsoft.com/office/drawing/2014/main" id="{4521D5C2-F2F2-4AC2-815C-386B3AB5A36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2618" r="17369" b="4761"/>
          <a:stretch/>
        </p:blipFill>
        <p:spPr>
          <a:xfrm>
            <a:off x="-227980" y="789261"/>
            <a:ext cx="4228549" cy="4228045"/>
          </a:xfrm>
          <a:prstGeom prst="rect">
            <a:avLst/>
          </a:prstGeom>
        </p:spPr>
      </p:pic>
      <p:sp>
        <p:nvSpPr>
          <p:cNvPr id="23" name="TextBox 7">
            <a:extLst>
              <a:ext uri="{FF2B5EF4-FFF2-40B4-BE49-F238E27FC236}">
                <a16:creationId xmlns:a16="http://schemas.microsoft.com/office/drawing/2014/main" id="{B67F5FE5-4345-4E57-820A-2FECA8A14650}"/>
              </a:ext>
            </a:extLst>
          </p:cNvPr>
          <p:cNvSpPr txBox="1"/>
          <p:nvPr/>
        </p:nvSpPr>
        <p:spPr>
          <a:xfrm>
            <a:off x="2229127" y="2684506"/>
            <a:ext cx="179314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微軟正黑體" panose="020B0604030504040204" pitchFamily="34" charset="-120"/>
                <a:ea typeface="微軟正黑體" panose="020B0604030504040204" pitchFamily="34" charset="-120"/>
              </a:rPr>
              <a:t>Single port</a:t>
            </a:r>
          </a:p>
        </p:txBody>
      </p:sp>
      <p:sp>
        <p:nvSpPr>
          <p:cNvPr id="24" name="TextBox 8">
            <a:extLst>
              <a:ext uri="{FF2B5EF4-FFF2-40B4-BE49-F238E27FC236}">
                <a16:creationId xmlns:a16="http://schemas.microsoft.com/office/drawing/2014/main" id="{21BA2AB6-3E4E-4B63-A871-9F3C6B227D42}"/>
              </a:ext>
            </a:extLst>
          </p:cNvPr>
          <p:cNvSpPr txBox="1"/>
          <p:nvPr/>
        </p:nvSpPr>
        <p:spPr>
          <a:xfrm>
            <a:off x="2901483" y="4044250"/>
            <a:ext cx="131083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微軟正黑體" panose="020B0604030504040204" pitchFamily="34" charset="-120"/>
                <a:ea typeface="微軟正黑體" panose="020B0604030504040204" pitchFamily="34" charset="-120"/>
              </a:rPr>
              <a:t>Dual ports</a:t>
            </a:r>
          </a:p>
        </p:txBody>
      </p:sp>
    </p:spTree>
    <p:extLst>
      <p:ext uri="{BB962C8B-B14F-4D97-AF65-F5344CB8AC3E}">
        <p14:creationId xmlns:p14="http://schemas.microsoft.com/office/powerpoint/2010/main" val="2861635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id="{0161539B-B8B6-4AB5-8284-3885326064FC}"/>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665"/>
          <a:stretch/>
        </p:blipFill>
        <p:spPr>
          <a:xfrm>
            <a:off x="-1" y="1290879"/>
            <a:ext cx="3645499" cy="2105300"/>
          </a:xfrm>
          <a:prstGeom prst="rect">
            <a:avLst/>
          </a:prstGeom>
        </p:spPr>
      </p:pic>
      <p:sp>
        <p:nvSpPr>
          <p:cNvPr id="5" name="TextBox 4">
            <a:extLst>
              <a:ext uri="{FF2B5EF4-FFF2-40B4-BE49-F238E27FC236}">
                <a16:creationId xmlns:a16="http://schemas.microsoft.com/office/drawing/2014/main" id="{38CD4E46-151E-4751-83E7-AF3C272C92B8}"/>
              </a:ext>
            </a:extLst>
          </p:cNvPr>
          <p:cNvSpPr txBox="1"/>
          <p:nvPr/>
        </p:nvSpPr>
        <p:spPr>
          <a:xfrm>
            <a:off x="-206152" y="1374033"/>
            <a:ext cx="3980242"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4000">
                <a:solidFill>
                  <a:srgbClr val="FFFFFF"/>
                </a:solidFill>
                <a:latin typeface="微軟正黑體" panose="020B0604030504040204" pitchFamily="34" charset="-120"/>
                <a:ea typeface="微軟正黑體" panose="020B0604030504040204" pitchFamily="34" charset="-120"/>
              </a:rPr>
              <a:t>Build up HA Storage in Business</a:t>
            </a:r>
            <a:r>
              <a:rPr lang="en-US" sz="4000">
                <a:latin typeface="微軟正黑體" panose="020B0604030504040204" pitchFamily="34" charset="-120"/>
                <a:ea typeface="微軟正黑體" panose="020B0604030504040204" pitchFamily="34" charset="-120"/>
              </a:rPr>
              <a:t> </a:t>
            </a:r>
            <a:endParaRPr lang="en-US" sz="4000">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3972879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群組 96">
            <a:extLst>
              <a:ext uri="{FF2B5EF4-FFF2-40B4-BE49-F238E27FC236}">
                <a16:creationId xmlns:a16="http://schemas.microsoft.com/office/drawing/2014/main" id="{73ABEA89-480F-42F4-AF88-A1E521FE0C9E}"/>
              </a:ext>
            </a:extLst>
          </p:cNvPr>
          <p:cNvGrpSpPr/>
          <p:nvPr/>
        </p:nvGrpSpPr>
        <p:grpSpPr>
          <a:xfrm>
            <a:off x="5628572" y="1561020"/>
            <a:ext cx="1217152" cy="473451"/>
            <a:chOff x="275953" y="1560519"/>
            <a:chExt cx="1217152" cy="473451"/>
          </a:xfrm>
        </p:grpSpPr>
        <p:grpSp>
          <p:nvGrpSpPr>
            <p:cNvPr id="98" name="群組 97">
              <a:extLst>
                <a:ext uri="{FF2B5EF4-FFF2-40B4-BE49-F238E27FC236}">
                  <a16:creationId xmlns:a16="http://schemas.microsoft.com/office/drawing/2014/main" id="{0CE66D32-D7FF-46CC-A216-BE6063D647E0}"/>
                </a:ext>
              </a:extLst>
            </p:cNvPr>
            <p:cNvGrpSpPr/>
            <p:nvPr/>
          </p:nvGrpSpPr>
          <p:grpSpPr>
            <a:xfrm>
              <a:off x="275953" y="1560519"/>
              <a:ext cx="567160" cy="473115"/>
              <a:chOff x="230046" y="1441771"/>
              <a:chExt cx="567160" cy="473115"/>
            </a:xfrm>
          </p:grpSpPr>
          <p:sp>
            <p:nvSpPr>
              <p:cNvPr id="102" name="Rectangle 67">
                <a:extLst>
                  <a:ext uri="{FF2B5EF4-FFF2-40B4-BE49-F238E27FC236}">
                    <a16:creationId xmlns:a16="http://schemas.microsoft.com/office/drawing/2014/main" id="{AAAD14B8-8C1E-441C-8B1F-8386507884C9}"/>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103" name="Rectangle 68">
                <a:extLst>
                  <a:ext uri="{FF2B5EF4-FFF2-40B4-BE49-F238E27FC236}">
                    <a16:creationId xmlns:a16="http://schemas.microsoft.com/office/drawing/2014/main" id="{06373855-1B8C-4025-BA0C-155B50D9B55F}"/>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nvGrpSpPr>
            <p:cNvPr id="99" name="群組 98">
              <a:extLst>
                <a:ext uri="{FF2B5EF4-FFF2-40B4-BE49-F238E27FC236}">
                  <a16:creationId xmlns:a16="http://schemas.microsoft.com/office/drawing/2014/main" id="{EF48F4B5-15A9-408A-8D49-D7D86C8371D0}"/>
                </a:ext>
              </a:extLst>
            </p:cNvPr>
            <p:cNvGrpSpPr/>
            <p:nvPr/>
          </p:nvGrpSpPr>
          <p:grpSpPr>
            <a:xfrm>
              <a:off x="925945" y="1560855"/>
              <a:ext cx="567160" cy="473115"/>
              <a:chOff x="230046" y="1441771"/>
              <a:chExt cx="567160" cy="473115"/>
            </a:xfrm>
          </p:grpSpPr>
          <p:sp>
            <p:nvSpPr>
              <p:cNvPr id="100" name="Rectangle 67">
                <a:extLst>
                  <a:ext uri="{FF2B5EF4-FFF2-40B4-BE49-F238E27FC236}">
                    <a16:creationId xmlns:a16="http://schemas.microsoft.com/office/drawing/2014/main" id="{4C499066-EC9B-414A-BE89-66D4F9A9118B}"/>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101" name="Rectangle 68">
                <a:extLst>
                  <a:ext uri="{FF2B5EF4-FFF2-40B4-BE49-F238E27FC236}">
                    <a16:creationId xmlns:a16="http://schemas.microsoft.com/office/drawing/2014/main" id="{0AFE55CA-8CA7-413D-805B-AFBAB64A8960}"/>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grpSp>
        <p:nvGrpSpPr>
          <p:cNvPr id="104" name="群組 103">
            <a:extLst>
              <a:ext uri="{FF2B5EF4-FFF2-40B4-BE49-F238E27FC236}">
                <a16:creationId xmlns:a16="http://schemas.microsoft.com/office/drawing/2014/main" id="{FA509B15-7464-4197-93AD-AACBF58E93B7}"/>
              </a:ext>
            </a:extLst>
          </p:cNvPr>
          <p:cNvGrpSpPr/>
          <p:nvPr/>
        </p:nvGrpSpPr>
        <p:grpSpPr>
          <a:xfrm>
            <a:off x="7191398" y="1558514"/>
            <a:ext cx="1217152" cy="473451"/>
            <a:chOff x="275953" y="1560519"/>
            <a:chExt cx="1217152" cy="473451"/>
          </a:xfrm>
        </p:grpSpPr>
        <p:grpSp>
          <p:nvGrpSpPr>
            <p:cNvPr id="105" name="群組 104">
              <a:extLst>
                <a:ext uri="{FF2B5EF4-FFF2-40B4-BE49-F238E27FC236}">
                  <a16:creationId xmlns:a16="http://schemas.microsoft.com/office/drawing/2014/main" id="{DC35C892-0B46-4AC3-9623-8B2C080E10DE}"/>
                </a:ext>
              </a:extLst>
            </p:cNvPr>
            <p:cNvGrpSpPr/>
            <p:nvPr/>
          </p:nvGrpSpPr>
          <p:grpSpPr>
            <a:xfrm>
              <a:off x="275953" y="1560519"/>
              <a:ext cx="567160" cy="473115"/>
              <a:chOff x="230046" y="1441771"/>
              <a:chExt cx="567160" cy="473115"/>
            </a:xfrm>
          </p:grpSpPr>
          <p:sp>
            <p:nvSpPr>
              <p:cNvPr id="109" name="Rectangle 67">
                <a:extLst>
                  <a:ext uri="{FF2B5EF4-FFF2-40B4-BE49-F238E27FC236}">
                    <a16:creationId xmlns:a16="http://schemas.microsoft.com/office/drawing/2014/main" id="{C4E18230-9A6B-47C9-AB72-22F1D74D3BB6}"/>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110" name="Rectangle 68">
                <a:extLst>
                  <a:ext uri="{FF2B5EF4-FFF2-40B4-BE49-F238E27FC236}">
                    <a16:creationId xmlns:a16="http://schemas.microsoft.com/office/drawing/2014/main" id="{294665C6-D485-4EC5-8288-E100D3BA38B7}"/>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nvGrpSpPr>
            <p:cNvPr id="106" name="群組 105">
              <a:extLst>
                <a:ext uri="{FF2B5EF4-FFF2-40B4-BE49-F238E27FC236}">
                  <a16:creationId xmlns:a16="http://schemas.microsoft.com/office/drawing/2014/main" id="{42A3384A-A337-46A9-8AB7-0382E49D4CE5}"/>
                </a:ext>
              </a:extLst>
            </p:cNvPr>
            <p:cNvGrpSpPr/>
            <p:nvPr/>
          </p:nvGrpSpPr>
          <p:grpSpPr>
            <a:xfrm>
              <a:off x="925945" y="1560855"/>
              <a:ext cx="567160" cy="473115"/>
              <a:chOff x="230046" y="1441771"/>
              <a:chExt cx="567160" cy="473115"/>
            </a:xfrm>
          </p:grpSpPr>
          <p:sp>
            <p:nvSpPr>
              <p:cNvPr id="107" name="Rectangle 67">
                <a:extLst>
                  <a:ext uri="{FF2B5EF4-FFF2-40B4-BE49-F238E27FC236}">
                    <a16:creationId xmlns:a16="http://schemas.microsoft.com/office/drawing/2014/main" id="{54AD405C-EB0B-4E70-8D59-D339C4B30ADE}"/>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108" name="Rectangle 68">
                <a:extLst>
                  <a:ext uri="{FF2B5EF4-FFF2-40B4-BE49-F238E27FC236}">
                    <a16:creationId xmlns:a16="http://schemas.microsoft.com/office/drawing/2014/main" id="{60E101CE-1050-4B50-A572-9834A20FB54E}"/>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grpSp>
        <p:nvGrpSpPr>
          <p:cNvPr id="14" name="群組 13">
            <a:extLst>
              <a:ext uri="{FF2B5EF4-FFF2-40B4-BE49-F238E27FC236}">
                <a16:creationId xmlns:a16="http://schemas.microsoft.com/office/drawing/2014/main" id="{89543BBA-14F6-4FFB-B109-F91106A4BA37}"/>
              </a:ext>
            </a:extLst>
          </p:cNvPr>
          <p:cNvGrpSpPr/>
          <p:nvPr/>
        </p:nvGrpSpPr>
        <p:grpSpPr>
          <a:xfrm>
            <a:off x="449049" y="1560519"/>
            <a:ext cx="1217152" cy="473451"/>
            <a:chOff x="275953" y="1560519"/>
            <a:chExt cx="1217152" cy="473451"/>
          </a:xfrm>
        </p:grpSpPr>
        <p:grpSp>
          <p:nvGrpSpPr>
            <p:cNvPr id="13" name="群組 12">
              <a:extLst>
                <a:ext uri="{FF2B5EF4-FFF2-40B4-BE49-F238E27FC236}">
                  <a16:creationId xmlns:a16="http://schemas.microsoft.com/office/drawing/2014/main" id="{18C8E057-313C-4A4C-A862-6CCB14CB7ECE}"/>
                </a:ext>
              </a:extLst>
            </p:cNvPr>
            <p:cNvGrpSpPr/>
            <p:nvPr/>
          </p:nvGrpSpPr>
          <p:grpSpPr>
            <a:xfrm>
              <a:off x="275953" y="1560519"/>
              <a:ext cx="567160" cy="473115"/>
              <a:chOff x="230046" y="1441771"/>
              <a:chExt cx="567160" cy="473115"/>
            </a:xfrm>
          </p:grpSpPr>
          <p:sp>
            <p:nvSpPr>
              <p:cNvPr id="68" name="Rectangle 67">
                <a:extLst>
                  <a:ext uri="{FF2B5EF4-FFF2-40B4-BE49-F238E27FC236}">
                    <a16:creationId xmlns:a16="http://schemas.microsoft.com/office/drawing/2014/main" id="{1CF34A1A-D41F-4CE6-A3AB-02231C7763AB}"/>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69" name="Rectangle 68">
                <a:extLst>
                  <a:ext uri="{FF2B5EF4-FFF2-40B4-BE49-F238E27FC236}">
                    <a16:creationId xmlns:a16="http://schemas.microsoft.com/office/drawing/2014/main" id="{44F454C6-F89A-4A3F-9A28-E464A1BD2F68}"/>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nvGrpSpPr>
            <p:cNvPr id="87" name="群組 86">
              <a:extLst>
                <a:ext uri="{FF2B5EF4-FFF2-40B4-BE49-F238E27FC236}">
                  <a16:creationId xmlns:a16="http://schemas.microsoft.com/office/drawing/2014/main" id="{B9F64EBB-1450-4D4C-8174-F428D01075CF}"/>
                </a:ext>
              </a:extLst>
            </p:cNvPr>
            <p:cNvGrpSpPr/>
            <p:nvPr/>
          </p:nvGrpSpPr>
          <p:grpSpPr>
            <a:xfrm>
              <a:off x="925945" y="1560855"/>
              <a:ext cx="567160" cy="473115"/>
              <a:chOff x="230046" y="1441771"/>
              <a:chExt cx="567160" cy="473115"/>
            </a:xfrm>
          </p:grpSpPr>
          <p:sp>
            <p:nvSpPr>
              <p:cNvPr id="88" name="Rectangle 67">
                <a:extLst>
                  <a:ext uri="{FF2B5EF4-FFF2-40B4-BE49-F238E27FC236}">
                    <a16:creationId xmlns:a16="http://schemas.microsoft.com/office/drawing/2014/main" id="{0C241256-0BA5-4094-8234-9B03AD09DF28}"/>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89" name="Rectangle 68">
                <a:extLst>
                  <a:ext uri="{FF2B5EF4-FFF2-40B4-BE49-F238E27FC236}">
                    <a16:creationId xmlns:a16="http://schemas.microsoft.com/office/drawing/2014/main" id="{BCF8A135-965E-413A-B27F-FF60011DABA0}"/>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grpSp>
        <p:nvGrpSpPr>
          <p:cNvPr id="90" name="群組 89">
            <a:extLst>
              <a:ext uri="{FF2B5EF4-FFF2-40B4-BE49-F238E27FC236}">
                <a16:creationId xmlns:a16="http://schemas.microsoft.com/office/drawing/2014/main" id="{19B62D66-20C9-489B-AA4D-549E33FF2AFA}"/>
              </a:ext>
            </a:extLst>
          </p:cNvPr>
          <p:cNvGrpSpPr/>
          <p:nvPr/>
        </p:nvGrpSpPr>
        <p:grpSpPr>
          <a:xfrm>
            <a:off x="2011875" y="1558013"/>
            <a:ext cx="1217152" cy="473451"/>
            <a:chOff x="275953" y="1560519"/>
            <a:chExt cx="1217152" cy="473451"/>
          </a:xfrm>
        </p:grpSpPr>
        <p:grpSp>
          <p:nvGrpSpPr>
            <p:cNvPr id="91" name="群組 90">
              <a:extLst>
                <a:ext uri="{FF2B5EF4-FFF2-40B4-BE49-F238E27FC236}">
                  <a16:creationId xmlns:a16="http://schemas.microsoft.com/office/drawing/2014/main" id="{8B77819D-6C10-4ECF-9E78-5DA97DEBE1C7}"/>
                </a:ext>
              </a:extLst>
            </p:cNvPr>
            <p:cNvGrpSpPr/>
            <p:nvPr/>
          </p:nvGrpSpPr>
          <p:grpSpPr>
            <a:xfrm>
              <a:off x="275953" y="1560519"/>
              <a:ext cx="567160" cy="473115"/>
              <a:chOff x="230046" y="1441771"/>
              <a:chExt cx="567160" cy="473115"/>
            </a:xfrm>
          </p:grpSpPr>
          <p:sp>
            <p:nvSpPr>
              <p:cNvPr id="95" name="Rectangle 67">
                <a:extLst>
                  <a:ext uri="{FF2B5EF4-FFF2-40B4-BE49-F238E27FC236}">
                    <a16:creationId xmlns:a16="http://schemas.microsoft.com/office/drawing/2014/main" id="{535F1615-3C54-4B02-9F7D-9C7780D91B07}"/>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96" name="Rectangle 68">
                <a:extLst>
                  <a:ext uri="{FF2B5EF4-FFF2-40B4-BE49-F238E27FC236}">
                    <a16:creationId xmlns:a16="http://schemas.microsoft.com/office/drawing/2014/main" id="{20218293-8A63-485D-A82D-F99F15F1DEAD}"/>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nvGrpSpPr>
            <p:cNvPr id="92" name="群組 91">
              <a:extLst>
                <a:ext uri="{FF2B5EF4-FFF2-40B4-BE49-F238E27FC236}">
                  <a16:creationId xmlns:a16="http://schemas.microsoft.com/office/drawing/2014/main" id="{AA6D0572-399F-4BA1-8A66-CCD47C3E17E3}"/>
                </a:ext>
              </a:extLst>
            </p:cNvPr>
            <p:cNvGrpSpPr/>
            <p:nvPr/>
          </p:nvGrpSpPr>
          <p:grpSpPr>
            <a:xfrm>
              <a:off x="925945" y="1560855"/>
              <a:ext cx="567160" cy="473115"/>
              <a:chOff x="230046" y="1441771"/>
              <a:chExt cx="567160" cy="473115"/>
            </a:xfrm>
          </p:grpSpPr>
          <p:sp>
            <p:nvSpPr>
              <p:cNvPr id="93" name="Rectangle 67">
                <a:extLst>
                  <a:ext uri="{FF2B5EF4-FFF2-40B4-BE49-F238E27FC236}">
                    <a16:creationId xmlns:a16="http://schemas.microsoft.com/office/drawing/2014/main" id="{C9A0C3E1-050E-4A15-A451-EF0E8DC21570}"/>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94" name="Rectangle 68">
                <a:extLst>
                  <a:ext uri="{FF2B5EF4-FFF2-40B4-BE49-F238E27FC236}">
                    <a16:creationId xmlns:a16="http://schemas.microsoft.com/office/drawing/2014/main" id="{40C49436-F3F8-4ECB-B809-36FA3F36876D}"/>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cxnSp>
        <p:nvCxnSpPr>
          <p:cNvPr id="47" name="Straight Arrow Connector 46">
            <a:extLst>
              <a:ext uri="{FF2B5EF4-FFF2-40B4-BE49-F238E27FC236}">
                <a16:creationId xmlns:a16="http://schemas.microsoft.com/office/drawing/2014/main" id="{21222542-B1C4-4A4D-9BC2-6F2A3BE1EC05}"/>
              </a:ext>
            </a:extLst>
          </p:cNvPr>
          <p:cNvCxnSpPr>
            <a:cxnSpLocks/>
          </p:cNvCxnSpPr>
          <p:nvPr/>
        </p:nvCxnSpPr>
        <p:spPr>
          <a:xfrm>
            <a:off x="508039" y="3232229"/>
            <a:ext cx="7750696" cy="68003"/>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43B23A-C3BA-4844-A8F7-05E03A582378}"/>
              </a:ext>
            </a:extLst>
          </p:cNvPr>
          <p:cNvSpPr>
            <a:spLocks noGrp="1"/>
          </p:cNvSpPr>
          <p:nvPr>
            <p:ph type="title"/>
          </p:nvPr>
        </p:nvSpPr>
        <p:spPr>
          <a:xfrm>
            <a:off x="275953" y="91440"/>
            <a:ext cx="7886700" cy="822960"/>
          </a:xfrm>
        </p:spPr>
        <p:txBody>
          <a:bodyPr>
            <a:noAutofit/>
          </a:bodyPr>
          <a:lstStyle/>
          <a:p>
            <a:r>
              <a:rPr lang="ja-JP" altLang="en-US" sz="3200">
                <a:latin typeface="微軟正黑體"/>
                <a:ea typeface="微軟正黑體"/>
              </a:rPr>
              <a:t>IT Infrastructure With </a:t>
            </a:r>
            <a:br>
              <a:rPr lang="ja-JP" altLang="en-US" sz="3200">
                <a:latin typeface="微軟正黑體"/>
                <a:ea typeface="微軟正黑體"/>
              </a:rPr>
            </a:br>
            <a:r>
              <a:rPr lang="ja-JP" altLang="en-US" sz="3200">
                <a:latin typeface="微軟正黑體"/>
                <a:ea typeface="微軟正黑體"/>
              </a:rPr>
              <a:t>No Single Point of Failture</a:t>
            </a:r>
            <a:endParaRPr lang="ja-JP" sz="3200"/>
          </a:p>
        </p:txBody>
      </p:sp>
      <p:sp>
        <p:nvSpPr>
          <p:cNvPr id="49" name="TextBox 48">
            <a:extLst>
              <a:ext uri="{FF2B5EF4-FFF2-40B4-BE49-F238E27FC236}">
                <a16:creationId xmlns:a16="http://schemas.microsoft.com/office/drawing/2014/main" id="{7DC0AD36-03B5-4F64-B20F-533CD2FC9D0C}"/>
              </a:ext>
            </a:extLst>
          </p:cNvPr>
          <p:cNvSpPr txBox="1"/>
          <p:nvPr/>
        </p:nvSpPr>
        <p:spPr>
          <a:xfrm>
            <a:off x="950770" y="1205275"/>
            <a:ext cx="1737650"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Arial "/>
                <a:cs typeface="Calibri"/>
              </a:rPr>
              <a:t>Primary Site</a:t>
            </a:r>
            <a:endParaRPr lang="en-US">
              <a:latin typeface="Arial "/>
            </a:endParaRPr>
          </a:p>
        </p:txBody>
      </p:sp>
      <p:sp>
        <p:nvSpPr>
          <p:cNvPr id="52" name="TextBox 51">
            <a:extLst>
              <a:ext uri="{FF2B5EF4-FFF2-40B4-BE49-F238E27FC236}">
                <a16:creationId xmlns:a16="http://schemas.microsoft.com/office/drawing/2014/main" id="{A8FF19E6-1A3E-458E-BA3A-331B8C3BBA50}"/>
              </a:ext>
            </a:extLst>
          </p:cNvPr>
          <p:cNvSpPr txBox="1"/>
          <p:nvPr/>
        </p:nvSpPr>
        <p:spPr>
          <a:xfrm>
            <a:off x="6160462" y="1198040"/>
            <a:ext cx="1737650"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Arial "/>
                <a:cs typeface="Calibri"/>
              </a:rPr>
              <a:t>DR Site</a:t>
            </a:r>
            <a:endParaRPr lang="en-US">
              <a:latin typeface="Arial "/>
            </a:endParaRPr>
          </a:p>
        </p:txBody>
      </p:sp>
      <p:cxnSp>
        <p:nvCxnSpPr>
          <p:cNvPr id="54" name="Straight Arrow Connector 53">
            <a:extLst>
              <a:ext uri="{FF2B5EF4-FFF2-40B4-BE49-F238E27FC236}">
                <a16:creationId xmlns:a16="http://schemas.microsoft.com/office/drawing/2014/main" id="{B0AA5260-95AD-4CC4-AFCA-CB287F20558B}"/>
              </a:ext>
            </a:extLst>
          </p:cNvPr>
          <p:cNvCxnSpPr/>
          <p:nvPr/>
        </p:nvCxnSpPr>
        <p:spPr>
          <a:xfrm>
            <a:off x="3370707" y="2138318"/>
            <a:ext cx="2050165" cy="2894"/>
          </a:xfrm>
          <a:prstGeom prst="straightConnector1">
            <a:avLst/>
          </a:prstGeom>
          <a:ln w="28575">
            <a:solidFill>
              <a:srgbClr val="F70F78"/>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8C0046D-7B8D-46B3-967F-6015F2745284}"/>
              </a:ext>
            </a:extLst>
          </p:cNvPr>
          <p:cNvSpPr txBox="1"/>
          <p:nvPr/>
        </p:nvSpPr>
        <p:spPr>
          <a:xfrm>
            <a:off x="3295728" y="1824096"/>
            <a:ext cx="2121061"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
                <a:cs typeface="Calibri"/>
              </a:rPr>
              <a:t>1 m to 50 km of separation</a:t>
            </a:r>
            <a:endParaRPr lang="en-US" sz="1200">
              <a:solidFill>
                <a:schemeClr val="bg1"/>
              </a:solidFill>
              <a:latin typeface="Arial "/>
            </a:endParaRPr>
          </a:p>
        </p:txBody>
      </p:sp>
      <p:sp>
        <p:nvSpPr>
          <p:cNvPr id="66" name="TextBox 65">
            <a:extLst>
              <a:ext uri="{FF2B5EF4-FFF2-40B4-BE49-F238E27FC236}">
                <a16:creationId xmlns:a16="http://schemas.microsoft.com/office/drawing/2014/main" id="{581D0E18-8EC7-48EB-89C7-178B61BBEC1A}"/>
              </a:ext>
            </a:extLst>
          </p:cNvPr>
          <p:cNvSpPr txBox="1"/>
          <p:nvPr/>
        </p:nvSpPr>
        <p:spPr>
          <a:xfrm>
            <a:off x="3295728" y="2952628"/>
            <a:ext cx="2121061"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latin typeface="Arial "/>
                <a:cs typeface="Calibri"/>
              </a:rPr>
              <a:t>Failover data path</a:t>
            </a:r>
            <a:endParaRPr lang="en-US">
              <a:solidFill>
                <a:schemeClr val="bg1"/>
              </a:solidFill>
              <a:latin typeface="Arial "/>
            </a:endParaRPr>
          </a:p>
        </p:txBody>
      </p:sp>
      <p:grpSp>
        <p:nvGrpSpPr>
          <p:cNvPr id="12" name="群組 11">
            <a:extLst>
              <a:ext uri="{FF2B5EF4-FFF2-40B4-BE49-F238E27FC236}">
                <a16:creationId xmlns:a16="http://schemas.microsoft.com/office/drawing/2014/main" id="{F286DDBD-CB17-44E7-9889-A739B5576CB6}"/>
              </a:ext>
            </a:extLst>
          </p:cNvPr>
          <p:cNvGrpSpPr/>
          <p:nvPr/>
        </p:nvGrpSpPr>
        <p:grpSpPr>
          <a:xfrm>
            <a:off x="385781" y="2026401"/>
            <a:ext cx="2981928" cy="2733229"/>
            <a:chOff x="212685" y="2026401"/>
            <a:chExt cx="2981928" cy="2733229"/>
          </a:xfrm>
        </p:grpSpPr>
        <p:pic>
          <p:nvPicPr>
            <p:cNvPr id="10" name="Picture 38">
              <a:extLst>
                <a:ext uri="{FF2B5EF4-FFF2-40B4-BE49-F238E27FC236}">
                  <a16:creationId xmlns:a16="http://schemas.microsoft.com/office/drawing/2014/main" id="{B9D45AEA-6875-422B-B91F-2F0FDA2429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51"/>
            <a:stretch/>
          </p:blipFill>
          <p:spPr>
            <a:xfrm>
              <a:off x="1768032" y="2026401"/>
              <a:ext cx="1383184" cy="288341"/>
            </a:xfrm>
            <a:prstGeom prst="rect">
              <a:avLst/>
            </a:prstGeom>
          </p:spPr>
        </p:pic>
        <p:pic>
          <p:nvPicPr>
            <p:cNvPr id="3" name="Picture 2">
              <a:extLst>
                <a:ext uri="{FF2B5EF4-FFF2-40B4-BE49-F238E27FC236}">
                  <a16:creationId xmlns:a16="http://schemas.microsoft.com/office/drawing/2014/main" id="{3EC51FD6-0E52-47D0-BEA3-A866904DAD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3289" y="4216209"/>
              <a:ext cx="1568312" cy="543421"/>
            </a:xfrm>
            <a:prstGeom prst="rect">
              <a:avLst/>
            </a:prstGeom>
          </p:spPr>
        </p:pic>
        <p:pic>
          <p:nvPicPr>
            <p:cNvPr id="41" name="Picture 38">
              <a:extLst>
                <a:ext uri="{FF2B5EF4-FFF2-40B4-BE49-F238E27FC236}">
                  <a16:creationId xmlns:a16="http://schemas.microsoft.com/office/drawing/2014/main" id="{832A327E-B86E-4182-8444-8F948BB941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51"/>
            <a:stretch/>
          </p:blipFill>
          <p:spPr>
            <a:xfrm>
              <a:off x="219918" y="2033634"/>
              <a:ext cx="1383184" cy="288341"/>
            </a:xfrm>
            <a:prstGeom prst="rect">
              <a:avLst/>
            </a:prstGeom>
          </p:spPr>
        </p:pic>
        <p:grpSp>
          <p:nvGrpSpPr>
            <p:cNvPr id="11" name="群組 10">
              <a:extLst>
                <a:ext uri="{FF2B5EF4-FFF2-40B4-BE49-F238E27FC236}">
                  <a16:creationId xmlns:a16="http://schemas.microsoft.com/office/drawing/2014/main" id="{4BF3C5EB-5BA4-4E79-818A-062ECC078155}"/>
                </a:ext>
              </a:extLst>
            </p:cNvPr>
            <p:cNvGrpSpPr/>
            <p:nvPr/>
          </p:nvGrpSpPr>
          <p:grpSpPr>
            <a:xfrm>
              <a:off x="911510" y="2296180"/>
              <a:ext cx="1617183" cy="1944494"/>
              <a:chOff x="911510" y="2296180"/>
              <a:chExt cx="1617183" cy="1944494"/>
            </a:xfrm>
          </p:grpSpPr>
          <p:cxnSp>
            <p:nvCxnSpPr>
              <p:cNvPr id="45" name="Straight Arrow Connector 44">
                <a:extLst>
                  <a:ext uri="{FF2B5EF4-FFF2-40B4-BE49-F238E27FC236}">
                    <a16:creationId xmlns:a16="http://schemas.microsoft.com/office/drawing/2014/main" id="{D5D1E2D2-7B6F-4F18-BF32-37DB83CCA54E}"/>
                  </a:ext>
                </a:extLst>
              </p:cNvPr>
              <p:cNvCxnSpPr>
                <a:cxnSpLocks/>
              </p:cNvCxnSpPr>
              <p:nvPr/>
            </p:nvCxnSpPr>
            <p:spPr>
              <a:xfrm>
                <a:off x="913678" y="2313490"/>
                <a:ext cx="1601646" cy="704610"/>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nvGrpSpPr>
              <p:cNvPr id="4" name="群組 3">
                <a:extLst>
                  <a:ext uri="{FF2B5EF4-FFF2-40B4-BE49-F238E27FC236}">
                    <a16:creationId xmlns:a16="http://schemas.microsoft.com/office/drawing/2014/main" id="{8CADC5B8-DFA9-4890-AFCE-BF0B978C8C93}"/>
                  </a:ext>
                </a:extLst>
              </p:cNvPr>
              <p:cNvGrpSpPr/>
              <p:nvPr/>
            </p:nvGrpSpPr>
            <p:grpSpPr>
              <a:xfrm>
                <a:off x="913676" y="3353902"/>
                <a:ext cx="1530392" cy="886772"/>
                <a:chOff x="913676" y="3353902"/>
                <a:chExt cx="1530392" cy="886772"/>
              </a:xfrm>
            </p:grpSpPr>
            <p:cxnSp>
              <p:nvCxnSpPr>
                <p:cNvPr id="42" name="Straight Arrow Connector 41">
                  <a:extLst>
                    <a:ext uri="{FF2B5EF4-FFF2-40B4-BE49-F238E27FC236}">
                      <a16:creationId xmlns:a16="http://schemas.microsoft.com/office/drawing/2014/main" id="{2F4F9BD9-0B93-4B3E-94DE-9EEB83E8B010}"/>
                    </a:ext>
                  </a:extLst>
                </p:cNvPr>
                <p:cNvCxnSpPr>
                  <a:cxnSpLocks/>
                </p:cNvCxnSpPr>
                <p:nvPr/>
              </p:nvCxnSpPr>
              <p:spPr>
                <a:xfrm>
                  <a:off x="913676" y="3362445"/>
                  <a:ext cx="776952" cy="878229"/>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FC4BF9C-48DA-4E84-9735-88D6C6B99C60}"/>
                    </a:ext>
                  </a:extLst>
                </p:cNvPr>
                <p:cNvCxnSpPr>
                  <a:cxnSpLocks/>
                </p:cNvCxnSpPr>
                <p:nvPr/>
              </p:nvCxnSpPr>
              <p:spPr>
                <a:xfrm flipV="1">
                  <a:off x="1681585" y="3353902"/>
                  <a:ext cx="762483" cy="879675"/>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cxnSp>
            <p:nvCxnSpPr>
              <p:cNvPr id="71" name="Straight Arrow Connector 70">
                <a:extLst>
                  <a:ext uri="{FF2B5EF4-FFF2-40B4-BE49-F238E27FC236}">
                    <a16:creationId xmlns:a16="http://schemas.microsoft.com/office/drawing/2014/main" id="{95677307-85E3-4484-952E-07B86124A16B}"/>
                  </a:ext>
                </a:extLst>
              </p:cNvPr>
              <p:cNvCxnSpPr>
                <a:cxnSpLocks/>
              </p:cNvCxnSpPr>
              <p:nvPr/>
            </p:nvCxnSpPr>
            <p:spPr>
              <a:xfrm flipV="1">
                <a:off x="913676" y="2316384"/>
                <a:ext cx="1608881" cy="727756"/>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DF47C09F-BD38-4125-BFA8-33F8B05B31FD}"/>
                  </a:ext>
                </a:extLst>
              </p:cNvPr>
              <p:cNvCxnSpPr>
                <a:cxnSpLocks/>
              </p:cNvCxnSpPr>
              <p:nvPr/>
            </p:nvCxnSpPr>
            <p:spPr>
              <a:xfrm>
                <a:off x="2528693" y="2296180"/>
                <a:ext cx="0" cy="739230"/>
              </a:xfrm>
              <a:prstGeom prst="line">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3C2A9362-EC18-4232-A503-947B04DFDD4D}"/>
                  </a:ext>
                </a:extLst>
              </p:cNvPr>
              <p:cNvCxnSpPr>
                <a:cxnSpLocks/>
              </p:cNvCxnSpPr>
              <p:nvPr/>
            </p:nvCxnSpPr>
            <p:spPr>
              <a:xfrm>
                <a:off x="911510" y="2296180"/>
                <a:ext cx="0" cy="739230"/>
              </a:xfrm>
              <a:prstGeom prst="line">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pic>
          <p:nvPicPr>
            <p:cNvPr id="57" name="Picture 15">
              <a:extLst>
                <a:ext uri="{FF2B5EF4-FFF2-40B4-BE49-F238E27FC236}">
                  <a16:creationId xmlns:a16="http://schemas.microsoft.com/office/drawing/2014/main" id="{FF7D4115-13DB-4E67-8C0A-5B08C92631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04204" y="2998111"/>
              <a:ext cx="1390409" cy="398792"/>
            </a:xfrm>
            <a:prstGeom prst="rect">
              <a:avLst/>
            </a:prstGeom>
          </p:spPr>
        </p:pic>
        <p:pic>
          <p:nvPicPr>
            <p:cNvPr id="58" name="Picture 15">
              <a:extLst>
                <a:ext uri="{FF2B5EF4-FFF2-40B4-BE49-F238E27FC236}">
                  <a16:creationId xmlns:a16="http://schemas.microsoft.com/office/drawing/2014/main" id="{E4A71C6A-C13F-4CC1-A205-F03253AF12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685" y="2998111"/>
              <a:ext cx="1390409" cy="398792"/>
            </a:xfrm>
            <a:prstGeom prst="rect">
              <a:avLst/>
            </a:prstGeom>
          </p:spPr>
        </p:pic>
      </p:grpSp>
      <p:grpSp>
        <p:nvGrpSpPr>
          <p:cNvPr id="64" name="群組 63">
            <a:extLst>
              <a:ext uri="{FF2B5EF4-FFF2-40B4-BE49-F238E27FC236}">
                <a16:creationId xmlns:a16="http://schemas.microsoft.com/office/drawing/2014/main" id="{1003E3BC-BBD3-4FD5-8660-CC50FACB5B04}"/>
              </a:ext>
            </a:extLst>
          </p:cNvPr>
          <p:cNvGrpSpPr/>
          <p:nvPr/>
        </p:nvGrpSpPr>
        <p:grpSpPr>
          <a:xfrm>
            <a:off x="5538323" y="2035760"/>
            <a:ext cx="2981928" cy="2707371"/>
            <a:chOff x="212685" y="2026401"/>
            <a:chExt cx="2981928" cy="2707371"/>
          </a:xfrm>
        </p:grpSpPr>
        <p:pic>
          <p:nvPicPr>
            <p:cNvPr id="65" name="Picture 38">
              <a:extLst>
                <a:ext uri="{FF2B5EF4-FFF2-40B4-BE49-F238E27FC236}">
                  <a16:creationId xmlns:a16="http://schemas.microsoft.com/office/drawing/2014/main" id="{F1380112-0453-41F5-91A6-EA033A4FC2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51"/>
            <a:stretch/>
          </p:blipFill>
          <p:spPr>
            <a:xfrm>
              <a:off x="1768032" y="2026401"/>
              <a:ext cx="1383184" cy="288341"/>
            </a:xfrm>
            <a:prstGeom prst="rect">
              <a:avLst/>
            </a:prstGeom>
          </p:spPr>
        </p:pic>
        <p:pic>
          <p:nvPicPr>
            <p:cNvPr id="75" name="Picture 2">
              <a:extLst>
                <a:ext uri="{FF2B5EF4-FFF2-40B4-BE49-F238E27FC236}">
                  <a16:creationId xmlns:a16="http://schemas.microsoft.com/office/drawing/2014/main" id="{551606A0-274B-45C1-B6A0-4206F75FD1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3289" y="4190351"/>
              <a:ext cx="1568312" cy="543421"/>
            </a:xfrm>
            <a:prstGeom prst="rect">
              <a:avLst/>
            </a:prstGeom>
          </p:spPr>
        </p:pic>
        <p:pic>
          <p:nvPicPr>
            <p:cNvPr id="76" name="Picture 38">
              <a:extLst>
                <a:ext uri="{FF2B5EF4-FFF2-40B4-BE49-F238E27FC236}">
                  <a16:creationId xmlns:a16="http://schemas.microsoft.com/office/drawing/2014/main" id="{73A2C2B4-A270-4152-8F9B-8C8DEE2611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51"/>
            <a:stretch/>
          </p:blipFill>
          <p:spPr>
            <a:xfrm>
              <a:off x="219918" y="2033634"/>
              <a:ext cx="1383184" cy="288341"/>
            </a:xfrm>
            <a:prstGeom prst="rect">
              <a:avLst/>
            </a:prstGeom>
          </p:spPr>
        </p:pic>
        <p:grpSp>
          <p:nvGrpSpPr>
            <p:cNvPr id="77" name="群組 76">
              <a:extLst>
                <a:ext uri="{FF2B5EF4-FFF2-40B4-BE49-F238E27FC236}">
                  <a16:creationId xmlns:a16="http://schemas.microsoft.com/office/drawing/2014/main" id="{42017ECC-F601-4527-B33B-7B83A2EBF2C1}"/>
                </a:ext>
              </a:extLst>
            </p:cNvPr>
            <p:cNvGrpSpPr/>
            <p:nvPr/>
          </p:nvGrpSpPr>
          <p:grpSpPr>
            <a:xfrm>
              <a:off x="911510" y="2296180"/>
              <a:ext cx="1617183" cy="1944494"/>
              <a:chOff x="911510" y="2296180"/>
              <a:chExt cx="1617183" cy="1944494"/>
            </a:xfrm>
          </p:grpSpPr>
          <p:cxnSp>
            <p:nvCxnSpPr>
              <p:cNvPr id="80" name="Straight Arrow Connector 44">
                <a:extLst>
                  <a:ext uri="{FF2B5EF4-FFF2-40B4-BE49-F238E27FC236}">
                    <a16:creationId xmlns:a16="http://schemas.microsoft.com/office/drawing/2014/main" id="{6C6D9C73-F4DC-4CAD-9C13-B33C1DBE65A9}"/>
                  </a:ext>
                </a:extLst>
              </p:cNvPr>
              <p:cNvCxnSpPr>
                <a:cxnSpLocks/>
              </p:cNvCxnSpPr>
              <p:nvPr/>
            </p:nvCxnSpPr>
            <p:spPr>
              <a:xfrm>
                <a:off x="913678" y="2313490"/>
                <a:ext cx="1601646" cy="704610"/>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nvGrpSpPr>
              <p:cNvPr id="81" name="群組 80">
                <a:extLst>
                  <a:ext uri="{FF2B5EF4-FFF2-40B4-BE49-F238E27FC236}">
                    <a16:creationId xmlns:a16="http://schemas.microsoft.com/office/drawing/2014/main" id="{D77294FC-3509-49AF-B292-9D6FA4106BF4}"/>
                  </a:ext>
                </a:extLst>
              </p:cNvPr>
              <p:cNvGrpSpPr/>
              <p:nvPr/>
            </p:nvGrpSpPr>
            <p:grpSpPr>
              <a:xfrm>
                <a:off x="913676" y="3353902"/>
                <a:ext cx="1530392" cy="886772"/>
                <a:chOff x="913676" y="3353902"/>
                <a:chExt cx="1530392" cy="886772"/>
              </a:xfrm>
            </p:grpSpPr>
            <p:cxnSp>
              <p:nvCxnSpPr>
                <p:cNvPr id="85" name="Straight Arrow Connector 41">
                  <a:extLst>
                    <a:ext uri="{FF2B5EF4-FFF2-40B4-BE49-F238E27FC236}">
                      <a16:creationId xmlns:a16="http://schemas.microsoft.com/office/drawing/2014/main" id="{B60546D1-35CF-4097-B598-271DD3483366}"/>
                    </a:ext>
                  </a:extLst>
                </p:cNvPr>
                <p:cNvCxnSpPr>
                  <a:cxnSpLocks/>
                </p:cNvCxnSpPr>
                <p:nvPr/>
              </p:nvCxnSpPr>
              <p:spPr>
                <a:xfrm>
                  <a:off x="913676" y="3362445"/>
                  <a:ext cx="776952" cy="878229"/>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47">
                  <a:extLst>
                    <a:ext uri="{FF2B5EF4-FFF2-40B4-BE49-F238E27FC236}">
                      <a16:creationId xmlns:a16="http://schemas.microsoft.com/office/drawing/2014/main" id="{4FB64C28-C1A3-4FF5-B182-C7831EBFABC2}"/>
                    </a:ext>
                  </a:extLst>
                </p:cNvPr>
                <p:cNvCxnSpPr>
                  <a:cxnSpLocks/>
                </p:cNvCxnSpPr>
                <p:nvPr/>
              </p:nvCxnSpPr>
              <p:spPr>
                <a:xfrm flipV="1">
                  <a:off x="1681585" y="3353902"/>
                  <a:ext cx="762483" cy="879675"/>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cxnSp>
            <p:nvCxnSpPr>
              <p:cNvPr id="82" name="Straight Arrow Connector 70">
                <a:extLst>
                  <a:ext uri="{FF2B5EF4-FFF2-40B4-BE49-F238E27FC236}">
                    <a16:creationId xmlns:a16="http://schemas.microsoft.com/office/drawing/2014/main" id="{0A30D75A-5798-499C-8F20-77CCBDE52C9C}"/>
                  </a:ext>
                </a:extLst>
              </p:cNvPr>
              <p:cNvCxnSpPr>
                <a:cxnSpLocks/>
              </p:cNvCxnSpPr>
              <p:nvPr/>
            </p:nvCxnSpPr>
            <p:spPr>
              <a:xfrm flipV="1">
                <a:off x="913676" y="2316384"/>
                <a:ext cx="1608881" cy="727756"/>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ED5D4FA6-B626-4863-B93E-17421D9E578C}"/>
                  </a:ext>
                </a:extLst>
              </p:cNvPr>
              <p:cNvCxnSpPr>
                <a:cxnSpLocks/>
              </p:cNvCxnSpPr>
              <p:nvPr/>
            </p:nvCxnSpPr>
            <p:spPr>
              <a:xfrm>
                <a:off x="2528693" y="2296180"/>
                <a:ext cx="0" cy="739230"/>
              </a:xfrm>
              <a:prstGeom prst="line">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2A6EF738-A963-4128-A72D-144953ECC429}"/>
                  </a:ext>
                </a:extLst>
              </p:cNvPr>
              <p:cNvCxnSpPr>
                <a:cxnSpLocks/>
              </p:cNvCxnSpPr>
              <p:nvPr/>
            </p:nvCxnSpPr>
            <p:spPr>
              <a:xfrm>
                <a:off x="911510" y="2296180"/>
                <a:ext cx="0" cy="739230"/>
              </a:xfrm>
              <a:prstGeom prst="line">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pic>
          <p:nvPicPr>
            <p:cNvPr id="78" name="Picture 15">
              <a:extLst>
                <a:ext uri="{FF2B5EF4-FFF2-40B4-BE49-F238E27FC236}">
                  <a16:creationId xmlns:a16="http://schemas.microsoft.com/office/drawing/2014/main" id="{630DFD5F-83CB-4C09-A4BE-F54EA709EB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04204" y="2998111"/>
              <a:ext cx="1390409" cy="398792"/>
            </a:xfrm>
            <a:prstGeom prst="rect">
              <a:avLst/>
            </a:prstGeom>
          </p:spPr>
        </p:pic>
        <p:pic>
          <p:nvPicPr>
            <p:cNvPr id="79" name="Picture 15">
              <a:extLst>
                <a:ext uri="{FF2B5EF4-FFF2-40B4-BE49-F238E27FC236}">
                  <a16:creationId xmlns:a16="http://schemas.microsoft.com/office/drawing/2014/main" id="{35D2F6A4-4E36-441E-9316-F555340F42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685" y="2998111"/>
              <a:ext cx="1390409" cy="398792"/>
            </a:xfrm>
            <a:prstGeom prst="rect">
              <a:avLst/>
            </a:prstGeom>
          </p:spPr>
        </p:pic>
      </p:grpSp>
    </p:spTree>
    <p:extLst>
      <p:ext uri="{BB962C8B-B14F-4D97-AF65-F5344CB8AC3E}">
        <p14:creationId xmlns:p14="http://schemas.microsoft.com/office/powerpoint/2010/main" val="1286405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D397C0AC-56A1-4E19-A80E-4D644957132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50" y="0"/>
            <a:ext cx="9140299" cy="5143499"/>
          </a:xfrm>
          <a:prstGeom prst="rect">
            <a:avLst/>
          </a:prstGeom>
        </p:spPr>
      </p:pic>
      <p:sp>
        <p:nvSpPr>
          <p:cNvPr id="2" name="Title 1">
            <a:extLst>
              <a:ext uri="{FF2B5EF4-FFF2-40B4-BE49-F238E27FC236}">
                <a16:creationId xmlns:a16="http://schemas.microsoft.com/office/drawing/2014/main" id="{920347A9-3670-489F-89B0-477A5F6CDA4D}"/>
              </a:ext>
            </a:extLst>
          </p:cNvPr>
          <p:cNvSpPr>
            <a:spLocks noGrp="1"/>
          </p:cNvSpPr>
          <p:nvPr>
            <p:ph type="title"/>
          </p:nvPr>
        </p:nvSpPr>
        <p:spPr/>
        <p:txBody>
          <a:bodyPr>
            <a:noAutofit/>
          </a:bodyPr>
          <a:lstStyle/>
          <a:p>
            <a:r>
              <a:rPr lang="en-US" sz="2800">
                <a:latin typeface="微軟正黑體"/>
                <a:ea typeface="微軟正黑體"/>
              </a:rPr>
              <a:t>The Architecture of ES1686dc</a:t>
            </a:r>
            <a:br>
              <a:rPr lang="en-US" sz="2800">
                <a:latin typeface="微軟正黑體"/>
                <a:ea typeface="微軟正黑體"/>
              </a:rPr>
            </a:br>
            <a:r>
              <a:rPr lang="en-US" sz="2800">
                <a:latin typeface="微軟正黑體"/>
                <a:ea typeface="微軟正黑體"/>
              </a:rPr>
              <a:t>- Tolerates Single Point of Failure</a:t>
            </a:r>
            <a:endParaRPr lang="zh-CN" altLang="en-US" sz="2800"/>
          </a:p>
        </p:txBody>
      </p:sp>
    </p:spTree>
    <p:extLst>
      <p:ext uri="{BB962C8B-B14F-4D97-AF65-F5344CB8AC3E}">
        <p14:creationId xmlns:p14="http://schemas.microsoft.com/office/powerpoint/2010/main" val="485405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D620-1AA9-45E0-8B95-77EB2F7D52B6}"/>
              </a:ext>
            </a:extLst>
          </p:cNvPr>
          <p:cNvSpPr>
            <a:spLocks noGrp="1"/>
          </p:cNvSpPr>
          <p:nvPr>
            <p:ph type="title"/>
          </p:nvPr>
        </p:nvSpPr>
        <p:spPr/>
        <p:txBody>
          <a:bodyPr>
            <a:noAutofit/>
          </a:bodyPr>
          <a:lstStyle/>
          <a:p>
            <a:r>
              <a:rPr lang="en-US" altLang="zh-TW" sz="2800">
                <a:latin typeface="微軟正黑體"/>
                <a:ea typeface="微軟正黑體"/>
              </a:rPr>
              <a:t>Copy</a:t>
            </a:r>
            <a:r>
              <a:rPr lang="zh-TW" altLang="en-US" sz="2800">
                <a:latin typeface="微軟正黑體"/>
                <a:ea typeface="微軟正黑體"/>
              </a:rPr>
              <a:t> </a:t>
            </a:r>
            <a:r>
              <a:rPr lang="en-US" altLang="zh-TW" sz="2800">
                <a:latin typeface="微軟正黑體"/>
                <a:ea typeface="微軟正黑體"/>
              </a:rPr>
              <a:t>to Flash </a:t>
            </a:r>
            <a:br>
              <a:rPr lang="en-US" altLang="zh-TW" sz="2800">
                <a:latin typeface="微軟正黑體"/>
                <a:ea typeface="微軟正黑體"/>
              </a:rPr>
            </a:br>
            <a:r>
              <a:rPr lang="zh-TW" altLang="en-US" sz="2800">
                <a:latin typeface="微軟正黑體"/>
                <a:ea typeface="微軟正黑體"/>
              </a:rPr>
              <a:t>- Achieve Zero Risk of Power Failure</a:t>
            </a:r>
            <a:endParaRPr lang="en-US" sz="2800">
              <a:latin typeface="微軟正黑體"/>
              <a:ea typeface="微軟正黑體"/>
            </a:endParaRPr>
          </a:p>
        </p:txBody>
      </p:sp>
      <p:pic>
        <p:nvPicPr>
          <p:cNvPr id="30" name="圖形 29">
            <a:extLst>
              <a:ext uri="{FF2B5EF4-FFF2-40B4-BE49-F238E27FC236}">
                <a16:creationId xmlns:a16="http://schemas.microsoft.com/office/drawing/2014/main" id="{CA125DB5-4292-4B1E-B637-6408C7583F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615" y="1349242"/>
            <a:ext cx="8553229" cy="3218637"/>
          </a:xfrm>
          <a:prstGeom prst="rect">
            <a:avLst/>
          </a:prstGeom>
        </p:spPr>
      </p:pic>
      <p:sp>
        <p:nvSpPr>
          <p:cNvPr id="64" name="Arrow: Right 52">
            <a:extLst>
              <a:ext uri="{FF2B5EF4-FFF2-40B4-BE49-F238E27FC236}">
                <a16:creationId xmlns:a16="http://schemas.microsoft.com/office/drawing/2014/main" id="{52297F52-9670-4FA6-881B-63B219238254}"/>
              </a:ext>
            </a:extLst>
          </p:cNvPr>
          <p:cNvSpPr/>
          <p:nvPr/>
        </p:nvSpPr>
        <p:spPr>
          <a:xfrm>
            <a:off x="5652050" y="3320439"/>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Right 52">
            <a:extLst>
              <a:ext uri="{FF2B5EF4-FFF2-40B4-BE49-F238E27FC236}">
                <a16:creationId xmlns:a16="http://schemas.microsoft.com/office/drawing/2014/main" id="{DABC7AC9-52BC-48D1-9341-1D98950474F0}"/>
              </a:ext>
            </a:extLst>
          </p:cNvPr>
          <p:cNvSpPr/>
          <p:nvPr/>
        </p:nvSpPr>
        <p:spPr>
          <a:xfrm>
            <a:off x="1605532" y="3320439"/>
            <a:ext cx="2598246"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50">
            <a:extLst>
              <a:ext uri="{FF2B5EF4-FFF2-40B4-BE49-F238E27FC236}">
                <a16:creationId xmlns:a16="http://schemas.microsoft.com/office/drawing/2014/main" id="{A24ADB38-BA29-4713-BA62-4C056A48AF26}"/>
              </a:ext>
            </a:extLst>
          </p:cNvPr>
          <p:cNvGrpSpPr/>
          <p:nvPr/>
        </p:nvGrpSpPr>
        <p:grpSpPr>
          <a:xfrm>
            <a:off x="2699049" y="3903178"/>
            <a:ext cx="648000" cy="694806"/>
            <a:chOff x="6254209" y="2228555"/>
            <a:chExt cx="648000" cy="694806"/>
          </a:xfrm>
        </p:grpSpPr>
        <p:sp>
          <p:nvSpPr>
            <p:cNvPr id="67" name="圓角矩形 14">
              <a:extLst>
                <a:ext uri="{FF2B5EF4-FFF2-40B4-BE49-F238E27FC236}">
                  <a16:creationId xmlns:a16="http://schemas.microsoft.com/office/drawing/2014/main" id="{0FC0B03F-9FE7-4882-B03B-BA808FC206F6}"/>
                </a:ext>
              </a:extLst>
            </p:cNvPr>
            <p:cNvSpPr/>
            <p:nvPr/>
          </p:nvSpPr>
          <p:spPr>
            <a:xfrm>
              <a:off x="6254209" y="2228555"/>
              <a:ext cx="648000" cy="489285"/>
            </a:xfrm>
            <a:prstGeom prst="roundRect">
              <a:avLst/>
            </a:prstGeom>
            <a:solidFill>
              <a:schemeClr val="tx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TW">
                  <a:solidFill>
                    <a:schemeClr val="tx1"/>
                  </a:solidFill>
                </a:rPr>
                <a:t>BBU</a:t>
              </a:r>
              <a:endParaRPr lang="zh-TW" altLang="en-US">
                <a:solidFill>
                  <a:schemeClr val="tx1"/>
                </a:solidFill>
              </a:endParaRPr>
            </a:p>
          </p:txBody>
        </p:sp>
        <p:pic>
          <p:nvPicPr>
            <p:cNvPr id="68" name="Picture 6" descr="http://www.gadgec.com/wp-content/uploads/2012/06/battery.png">
              <a:extLst>
                <a:ext uri="{FF2B5EF4-FFF2-40B4-BE49-F238E27FC236}">
                  <a16:creationId xmlns:a16="http://schemas.microsoft.com/office/drawing/2014/main" id="{15A6BB18-A9B3-434E-B2B6-1ACFF766147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11995" y="2404584"/>
              <a:ext cx="518777" cy="5187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69" name="Picture 38">
            <a:extLst>
              <a:ext uri="{FF2B5EF4-FFF2-40B4-BE49-F238E27FC236}">
                <a16:creationId xmlns:a16="http://schemas.microsoft.com/office/drawing/2014/main" id="{7DFF3E93-A37A-463C-9F0D-99F36786E76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151"/>
          <a:stretch/>
        </p:blipFill>
        <p:spPr>
          <a:xfrm>
            <a:off x="323615" y="1496291"/>
            <a:ext cx="1786179" cy="372350"/>
          </a:xfrm>
          <a:prstGeom prst="rect">
            <a:avLst/>
          </a:prstGeom>
        </p:spPr>
      </p:pic>
      <p:sp>
        <p:nvSpPr>
          <p:cNvPr id="70" name="Arrow: Right 52">
            <a:extLst>
              <a:ext uri="{FF2B5EF4-FFF2-40B4-BE49-F238E27FC236}">
                <a16:creationId xmlns:a16="http://schemas.microsoft.com/office/drawing/2014/main" id="{85245F48-2257-4243-AFC6-047773F181A8}"/>
              </a:ext>
            </a:extLst>
          </p:cNvPr>
          <p:cNvSpPr/>
          <p:nvPr/>
        </p:nvSpPr>
        <p:spPr>
          <a:xfrm rot="5400000">
            <a:off x="524864" y="1990233"/>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文字方塊 27">
            <a:extLst>
              <a:ext uri="{FF2B5EF4-FFF2-40B4-BE49-F238E27FC236}">
                <a16:creationId xmlns:a16="http://schemas.microsoft.com/office/drawing/2014/main" id="{EE8872F3-D036-48C1-A7C9-586D2A9C47D5}"/>
              </a:ext>
            </a:extLst>
          </p:cNvPr>
          <p:cNvSpPr txBox="1"/>
          <p:nvPr/>
        </p:nvSpPr>
        <p:spPr>
          <a:xfrm>
            <a:off x="571650" y="3067747"/>
            <a:ext cx="1210333" cy="198995"/>
          </a:xfrm>
          <a:prstGeom prst="rect">
            <a:avLst/>
          </a:prstGeom>
        </p:spPr>
        <p:txBody>
          <a:bodyPr vert="horz" wrap="none" lIns="91438" tIns="45719" rIns="91438" bIns="45719" rtlCol="0" anchor="ctr">
            <a:noAutofit/>
          </a:bodyPr>
          <a:lstStyle/>
          <a:p>
            <a:pPr algn="ctr">
              <a:spcBef>
                <a:spcPct val="0"/>
              </a:spcBef>
            </a:pPr>
            <a:r>
              <a:rPr lang="en-US" altLang="zh-TW" sz="1400" b="1">
                <a:latin typeface="微軟正黑體" panose="020B0604030504040204" pitchFamily="34" charset="-120"/>
                <a:ea typeface="微軟正黑體" panose="020B0604030504040204" pitchFamily="34" charset="-120"/>
                <a:cs typeface="華康中黑體(P)" pitchFamily="34" charset="-120"/>
              </a:rPr>
              <a:t>Write Cache</a:t>
            </a:r>
            <a:endParaRPr lang="zh-TW" altLang="en-US" sz="1400" b="1">
              <a:latin typeface="微軟正黑體" panose="020B0604030504040204" pitchFamily="34" charset="-120"/>
              <a:ea typeface="微軟正黑體" panose="020B0604030504040204" pitchFamily="34" charset="-120"/>
              <a:cs typeface="華康中黑體(P)" pitchFamily="34" charset="-120"/>
            </a:endParaRPr>
          </a:p>
        </p:txBody>
      </p:sp>
      <p:sp>
        <p:nvSpPr>
          <p:cNvPr id="72" name="文字方塊 29">
            <a:extLst>
              <a:ext uri="{FF2B5EF4-FFF2-40B4-BE49-F238E27FC236}">
                <a16:creationId xmlns:a16="http://schemas.microsoft.com/office/drawing/2014/main" id="{850358FE-905B-4724-9A24-E51A39FC01D2}"/>
              </a:ext>
            </a:extLst>
          </p:cNvPr>
          <p:cNvSpPr txBox="1"/>
          <p:nvPr/>
        </p:nvSpPr>
        <p:spPr>
          <a:xfrm>
            <a:off x="2296534" y="3266742"/>
            <a:ext cx="1514168" cy="184527"/>
          </a:xfrm>
          <a:prstGeom prst="rect">
            <a:avLst/>
          </a:prstGeom>
        </p:spPr>
        <p:txBody>
          <a:bodyPr vert="horz" wrap="none" lIns="91438" tIns="45719" rIns="91438" bIns="45719" rtlCol="0" anchor="ctr">
            <a:noAutofit/>
          </a:bodyPr>
          <a:lstStyle/>
          <a:p>
            <a:pPr algn="ctr">
              <a:spcBef>
                <a:spcPct val="0"/>
              </a:spcBef>
            </a:pPr>
            <a:r>
              <a:rPr lang="en-US" altLang="zh-TW" sz="1400">
                <a:solidFill>
                  <a:schemeClr val="bg1"/>
                </a:solidFill>
                <a:latin typeface="微軟正黑體" panose="020B0604030504040204" pitchFamily="34" charset="-120"/>
                <a:ea typeface="微軟正黑體" panose="020B0604030504040204" pitchFamily="34" charset="-120"/>
                <a:cs typeface="華康中黑體(P)" pitchFamily="34" charset="-120"/>
              </a:rPr>
              <a:t>Copy To Flash</a:t>
            </a:r>
            <a:endParaRPr lang="zh-TW" altLang="en-US" sz="1400">
              <a:solidFill>
                <a:schemeClr val="bg1"/>
              </a:solidFill>
              <a:latin typeface="微軟正黑體" panose="020B0604030504040204" pitchFamily="34" charset="-120"/>
              <a:ea typeface="微軟正黑體" panose="020B0604030504040204" pitchFamily="34" charset="-120"/>
              <a:cs typeface="華康中黑體(P)" pitchFamily="34" charset="-120"/>
            </a:endParaRPr>
          </a:p>
        </p:txBody>
      </p:sp>
      <p:sp>
        <p:nvSpPr>
          <p:cNvPr id="73" name="TextBox 21">
            <a:extLst>
              <a:ext uri="{FF2B5EF4-FFF2-40B4-BE49-F238E27FC236}">
                <a16:creationId xmlns:a16="http://schemas.microsoft.com/office/drawing/2014/main" id="{10500B6A-3C6C-4A85-9882-22A4212580D8}"/>
              </a:ext>
            </a:extLst>
          </p:cNvPr>
          <p:cNvSpPr txBox="1"/>
          <p:nvPr/>
        </p:nvSpPr>
        <p:spPr>
          <a:xfrm>
            <a:off x="1305336" y="2093936"/>
            <a:ext cx="1265957"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FFFF"/>
                </a:solidFill>
                <a:latin typeface="微軟正黑體"/>
                <a:ea typeface="微軟正黑體"/>
                <a:cs typeface="Calibri"/>
              </a:rPr>
              <a:t>Write data</a:t>
            </a:r>
            <a:endParaRPr lang="en-US"/>
          </a:p>
        </p:txBody>
      </p:sp>
      <p:sp>
        <p:nvSpPr>
          <p:cNvPr id="74" name="TextBox 25">
            <a:extLst>
              <a:ext uri="{FF2B5EF4-FFF2-40B4-BE49-F238E27FC236}">
                <a16:creationId xmlns:a16="http://schemas.microsoft.com/office/drawing/2014/main" id="{9E963551-2893-4021-89F3-37862D202C44}"/>
              </a:ext>
            </a:extLst>
          </p:cNvPr>
          <p:cNvSpPr txBox="1"/>
          <p:nvPr/>
        </p:nvSpPr>
        <p:spPr>
          <a:xfrm>
            <a:off x="4269916" y="3005524"/>
            <a:ext cx="1310834"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FFFFFF"/>
                </a:solidFill>
                <a:latin typeface="微軟正黑體" panose="020B0604030504040204" pitchFamily="34" charset="-120"/>
                <a:ea typeface="微軟正黑體" panose="020B0604030504040204" pitchFamily="34" charset="-120"/>
              </a:rPr>
              <a:t>64GB SATA M.2 Disk</a:t>
            </a:r>
            <a:endParaRPr lang="en-US" sz="1400">
              <a:latin typeface="微軟正黑體" panose="020B0604030504040204" pitchFamily="34" charset="-120"/>
              <a:ea typeface="微軟正黑體" panose="020B0604030504040204" pitchFamily="34" charset="-120"/>
              <a:cs typeface="Calibri"/>
            </a:endParaRPr>
          </a:p>
        </p:txBody>
      </p:sp>
      <p:pic>
        <p:nvPicPr>
          <p:cNvPr id="31" name="圖形 30">
            <a:extLst>
              <a:ext uri="{FF2B5EF4-FFF2-40B4-BE49-F238E27FC236}">
                <a16:creationId xmlns:a16="http://schemas.microsoft.com/office/drawing/2014/main" id="{640EACB3-E539-4CF3-B3B1-BEC6BFC0F3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8199" y="3572542"/>
            <a:ext cx="1187496" cy="330636"/>
          </a:xfrm>
          <a:prstGeom prst="rect">
            <a:avLst/>
          </a:prstGeom>
        </p:spPr>
      </p:pic>
      <p:sp>
        <p:nvSpPr>
          <p:cNvPr id="75" name="TextBox 51">
            <a:extLst>
              <a:ext uri="{FF2B5EF4-FFF2-40B4-BE49-F238E27FC236}">
                <a16:creationId xmlns:a16="http://schemas.microsoft.com/office/drawing/2014/main" id="{15869282-CB74-4CAE-8F74-6642D0EAA204}"/>
              </a:ext>
            </a:extLst>
          </p:cNvPr>
          <p:cNvSpPr txBox="1"/>
          <p:nvPr/>
        </p:nvSpPr>
        <p:spPr>
          <a:xfrm>
            <a:off x="2800328" y="1793727"/>
            <a:ext cx="3415718" cy="584775"/>
          </a:xfrm>
          <a:prstGeom prst="rect">
            <a:avLst/>
          </a:prstGeom>
          <a:noFill/>
        </p:spPr>
        <p:txBody>
          <a:bodyPr wrap="square" rtlCol="0" anchor="t">
            <a:spAutoFit/>
          </a:bodyPr>
          <a:lstStyle/>
          <a:p>
            <a:r>
              <a:rPr lang="en-US" sz="1600" b="1">
                <a:solidFill>
                  <a:schemeClr val="bg1"/>
                </a:solidFill>
                <a:latin typeface="微軟正黑體"/>
                <a:ea typeface="微軟正黑體"/>
              </a:rPr>
              <a:t>Each controller is installed </a:t>
            </a:r>
            <a:r>
              <a:rPr lang="en-US" altLang="zh-TW" sz="1600" b="1">
                <a:solidFill>
                  <a:schemeClr val="bg1"/>
                </a:solidFill>
                <a:latin typeface="微軟正黑體"/>
                <a:ea typeface="微軟正黑體"/>
              </a:rPr>
              <a:t>a</a:t>
            </a:r>
            <a:r>
              <a:rPr lang="zh-TW" altLang="en-US" sz="1600" b="1">
                <a:solidFill>
                  <a:schemeClr val="bg1"/>
                </a:solidFill>
                <a:latin typeface="微軟正黑體"/>
                <a:ea typeface="微軟正黑體"/>
              </a:rPr>
              <a:t> </a:t>
            </a:r>
            <a:r>
              <a:rPr lang="en-US" altLang="zh-TW" sz="1600" b="1">
                <a:solidFill>
                  <a:schemeClr val="bg1"/>
                </a:solidFill>
                <a:latin typeface="微軟正黑體"/>
                <a:ea typeface="微軟正黑體"/>
              </a:rPr>
              <a:t>64GB SATA M.2 Disk as</a:t>
            </a:r>
            <a:r>
              <a:rPr lang="zh-TW" altLang="en-US" sz="1600" b="1">
                <a:solidFill>
                  <a:schemeClr val="bg1"/>
                </a:solidFill>
                <a:latin typeface="微軟正黑體"/>
                <a:ea typeface="微軟正黑體"/>
              </a:rPr>
              <a:t> </a:t>
            </a:r>
            <a:r>
              <a:rPr lang="en-US" altLang="zh-TW" sz="1600" b="1">
                <a:solidFill>
                  <a:schemeClr val="bg1"/>
                </a:solidFill>
                <a:latin typeface="微軟正黑體"/>
                <a:ea typeface="微軟正黑體"/>
              </a:rPr>
              <a:t>C2F</a:t>
            </a:r>
            <a:endParaRPr lang="en-US" sz="1600" b="1">
              <a:solidFill>
                <a:schemeClr val="bg1"/>
              </a:solidFill>
              <a:latin typeface="微軟正黑體"/>
              <a:ea typeface="微軟正黑體"/>
            </a:endParaRPr>
          </a:p>
        </p:txBody>
      </p:sp>
    </p:spTree>
    <p:extLst>
      <p:ext uri="{BB962C8B-B14F-4D97-AF65-F5344CB8AC3E}">
        <p14:creationId xmlns:p14="http://schemas.microsoft.com/office/powerpoint/2010/main" val="2297518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5953" y="91440"/>
            <a:ext cx="7886700" cy="822960"/>
          </a:xfrm>
        </p:spPr>
        <p:txBody>
          <a:bodyPr>
            <a:normAutofit/>
          </a:bodyPr>
          <a:lstStyle/>
          <a:p>
            <a:r>
              <a:rPr lang="en-US" altLang="zh-TW" sz="3400">
                <a:latin typeface="微軟正黑體"/>
                <a:ea typeface="微軟正黑體"/>
              </a:rPr>
              <a:t>C2F</a:t>
            </a:r>
            <a:r>
              <a:rPr lang="zh-TW" altLang="en-US" sz="3400">
                <a:latin typeface="微軟正黑體"/>
                <a:ea typeface="微軟正黑體"/>
              </a:rPr>
              <a:t>運作機制 </a:t>
            </a:r>
            <a:endParaRPr lang="en-US" sz="3400"/>
          </a:p>
        </p:txBody>
      </p:sp>
      <p:sp>
        <p:nvSpPr>
          <p:cNvPr id="122" name="矩形: 圓角 121">
            <a:extLst>
              <a:ext uri="{FF2B5EF4-FFF2-40B4-BE49-F238E27FC236}">
                <a16:creationId xmlns:a16="http://schemas.microsoft.com/office/drawing/2014/main" id="{1503EF2C-695E-47E3-AF61-F99A1F777EB7}"/>
              </a:ext>
            </a:extLst>
          </p:cNvPr>
          <p:cNvSpPr/>
          <p:nvPr/>
        </p:nvSpPr>
        <p:spPr>
          <a:xfrm>
            <a:off x="4499784" y="1600899"/>
            <a:ext cx="1383127" cy="354061"/>
          </a:xfrm>
          <a:prstGeom prst="roundRect">
            <a:avLst>
              <a:gd name="adj" fmla="val 50000"/>
            </a:avLst>
          </a:prstGeom>
          <a:solidFill>
            <a:schemeClr val="tx1"/>
          </a:solidFill>
          <a:ln>
            <a:solidFill>
              <a:srgbClr val="EF2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23" name="矩形 122">
            <a:extLst>
              <a:ext uri="{FF2B5EF4-FFF2-40B4-BE49-F238E27FC236}">
                <a16:creationId xmlns:a16="http://schemas.microsoft.com/office/drawing/2014/main" id="{21375CEE-1363-43BC-A62E-1CFB724732A5}"/>
              </a:ext>
            </a:extLst>
          </p:cNvPr>
          <p:cNvSpPr/>
          <p:nvPr/>
        </p:nvSpPr>
        <p:spPr>
          <a:xfrm>
            <a:off x="4667781" y="1592986"/>
            <a:ext cx="1107996" cy="369332"/>
          </a:xfrm>
          <a:prstGeom prst="rect">
            <a:avLst/>
          </a:prstGeom>
        </p:spPr>
        <p:txBody>
          <a:bodyPr wrap="none">
            <a:spAutoFit/>
          </a:bodyPr>
          <a:lstStyle/>
          <a:p>
            <a:pPr algn="ctr"/>
            <a:r>
              <a:rPr lang="zh-TW" altLang="en-US">
                <a:solidFill>
                  <a:srgbClr val="EF25CD"/>
                </a:solidFill>
                <a:latin typeface="微軟正黑體" panose="020B0604030504040204" pitchFamily="34" charset="-120"/>
                <a:ea typeface="微軟正黑體" panose="020B0604030504040204" pitchFamily="34" charset="-120"/>
              </a:rPr>
              <a:t>意外斷電</a:t>
            </a:r>
          </a:p>
        </p:txBody>
      </p:sp>
      <p:sp>
        <p:nvSpPr>
          <p:cNvPr id="157" name="矩形 156">
            <a:extLst>
              <a:ext uri="{FF2B5EF4-FFF2-40B4-BE49-F238E27FC236}">
                <a16:creationId xmlns:a16="http://schemas.microsoft.com/office/drawing/2014/main" id="{E78629F7-E9D0-4FDC-BFAF-F895841E607D}"/>
              </a:ext>
            </a:extLst>
          </p:cNvPr>
          <p:cNvSpPr/>
          <p:nvPr/>
        </p:nvSpPr>
        <p:spPr>
          <a:xfrm>
            <a:off x="528198" y="2528877"/>
            <a:ext cx="1082348" cy="246221"/>
          </a:xfrm>
          <a:prstGeom prst="rect">
            <a:avLst/>
          </a:prstGeom>
        </p:spPr>
        <p:txBody>
          <a:bodyPr wrap="none">
            <a:spAutoFit/>
          </a:bodyPr>
          <a:lstStyle/>
          <a:p>
            <a:pPr algn="ctr"/>
            <a:r>
              <a:rPr lang="zh-TW" altLang="en-US" sz="1000">
                <a:solidFill>
                  <a:schemeClr val="bg1"/>
                </a:solidFill>
                <a:latin typeface="微軟正黑體" panose="020B0604030504040204" pitchFamily="34" charset="-120"/>
                <a:ea typeface="微軟正黑體" panose="020B0604030504040204" pitchFamily="34" charset="-120"/>
              </a:rPr>
              <a:t>記憶體快取資料</a:t>
            </a:r>
          </a:p>
        </p:txBody>
      </p:sp>
      <p:sp>
        <p:nvSpPr>
          <p:cNvPr id="158" name="矩形 157">
            <a:extLst>
              <a:ext uri="{FF2B5EF4-FFF2-40B4-BE49-F238E27FC236}">
                <a16:creationId xmlns:a16="http://schemas.microsoft.com/office/drawing/2014/main" id="{00A87813-9DB1-46D0-B1C0-7D1B95C36344}"/>
              </a:ext>
            </a:extLst>
          </p:cNvPr>
          <p:cNvSpPr/>
          <p:nvPr/>
        </p:nvSpPr>
        <p:spPr>
          <a:xfrm>
            <a:off x="2007348" y="4189066"/>
            <a:ext cx="646331" cy="276999"/>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儲存池</a:t>
            </a:r>
          </a:p>
        </p:txBody>
      </p:sp>
      <p:sp>
        <p:nvSpPr>
          <p:cNvPr id="159" name="矩形 158">
            <a:extLst>
              <a:ext uri="{FF2B5EF4-FFF2-40B4-BE49-F238E27FC236}">
                <a16:creationId xmlns:a16="http://schemas.microsoft.com/office/drawing/2014/main" id="{FE2B37D6-9CE9-4A97-9ADC-96A38F7E8EBC}"/>
              </a:ext>
            </a:extLst>
          </p:cNvPr>
          <p:cNvSpPr/>
          <p:nvPr/>
        </p:nvSpPr>
        <p:spPr>
          <a:xfrm>
            <a:off x="4822028" y="4189066"/>
            <a:ext cx="646331" cy="276999"/>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儲存池</a:t>
            </a:r>
          </a:p>
        </p:txBody>
      </p:sp>
      <p:sp>
        <p:nvSpPr>
          <p:cNvPr id="160" name="矩形 159">
            <a:extLst>
              <a:ext uri="{FF2B5EF4-FFF2-40B4-BE49-F238E27FC236}">
                <a16:creationId xmlns:a16="http://schemas.microsoft.com/office/drawing/2014/main" id="{586D8ABC-30A4-4CBE-B60A-81E93253E9E9}"/>
              </a:ext>
            </a:extLst>
          </p:cNvPr>
          <p:cNvSpPr/>
          <p:nvPr/>
        </p:nvSpPr>
        <p:spPr>
          <a:xfrm>
            <a:off x="7636708" y="4189066"/>
            <a:ext cx="646331" cy="276999"/>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儲存池</a:t>
            </a:r>
          </a:p>
        </p:txBody>
      </p:sp>
      <p:sp>
        <p:nvSpPr>
          <p:cNvPr id="7" name="矩形 6">
            <a:extLst>
              <a:ext uri="{FF2B5EF4-FFF2-40B4-BE49-F238E27FC236}">
                <a16:creationId xmlns:a16="http://schemas.microsoft.com/office/drawing/2014/main" id="{B53DC665-CBEB-4A7D-8D9E-93740ADAD3E7}"/>
              </a:ext>
            </a:extLst>
          </p:cNvPr>
          <p:cNvSpPr/>
          <p:nvPr/>
        </p:nvSpPr>
        <p:spPr>
          <a:xfrm>
            <a:off x="3182359" y="1565539"/>
            <a:ext cx="1639669" cy="461665"/>
          </a:xfrm>
          <a:prstGeom prst="rect">
            <a:avLst/>
          </a:prstGeom>
        </p:spPr>
        <p:txBody>
          <a:bodyPr wrap="square">
            <a:spAutoFit/>
          </a:bodyPr>
          <a:lstStyle/>
          <a:p>
            <a:pPr marL="88900" indent="-88900">
              <a:buFont typeface="Arial"/>
              <a:buChar char="•"/>
            </a:pPr>
            <a:r>
              <a:rPr lang="zh-TW" altLang="en-US" sz="1200">
                <a:solidFill>
                  <a:schemeClr val="bg1"/>
                </a:solidFill>
                <a:latin typeface="微軟正黑體" panose="020B0604030504040204" pitchFamily="34" charset="-120"/>
                <a:ea typeface="微軟正黑體" panose="020B0604030504040204" pitchFamily="34" charset="-120"/>
              </a:rPr>
              <a:t>快取資料備份</a:t>
            </a:r>
            <a:endParaRPr lang="en-US" altLang="zh-TW" sz="1200">
              <a:solidFill>
                <a:schemeClr val="bg1"/>
              </a:solidFill>
              <a:latin typeface="微軟正黑體" panose="020B0604030504040204" pitchFamily="34" charset="-120"/>
              <a:ea typeface="微軟正黑體" panose="020B0604030504040204" pitchFamily="34" charset="-120"/>
            </a:endParaRPr>
          </a:p>
          <a:p>
            <a:pPr marL="88900" indent="-88900">
              <a:buFont typeface="Arial"/>
              <a:buChar char="•"/>
            </a:pPr>
            <a:r>
              <a:rPr lang="en-US" altLang="zh-TW" sz="1200">
                <a:solidFill>
                  <a:schemeClr val="bg1"/>
                </a:solidFill>
                <a:latin typeface="微軟正黑體" panose="020B0604030504040204" pitchFamily="34" charset="-120"/>
                <a:ea typeface="微軟正黑體" panose="020B0604030504040204" pitchFamily="34" charset="-120"/>
              </a:rPr>
              <a:t>BBU</a:t>
            </a:r>
            <a:r>
              <a:rPr lang="zh-TW" altLang="en-US" sz="1200">
                <a:solidFill>
                  <a:schemeClr val="bg1"/>
                </a:solidFill>
                <a:latin typeface="微軟正黑體" panose="020B0604030504040204" pitchFamily="34" charset="-120"/>
                <a:ea typeface="微軟正黑體" panose="020B0604030504040204" pitchFamily="34" charset="-120"/>
              </a:rPr>
              <a:t>供電</a:t>
            </a:r>
            <a:endParaRPr lang="en-US" altLang="zh-TW" sz="1200">
              <a:solidFill>
                <a:schemeClr val="bg1"/>
              </a:solidFill>
              <a:latin typeface="微軟正黑體" panose="020B0604030504040204" pitchFamily="34" charset="-120"/>
              <a:ea typeface="微軟正黑體" panose="020B0604030504040204" pitchFamily="34" charset="-120"/>
            </a:endParaRPr>
          </a:p>
        </p:txBody>
      </p:sp>
      <p:sp>
        <p:nvSpPr>
          <p:cNvPr id="163" name="矩形 162">
            <a:extLst>
              <a:ext uri="{FF2B5EF4-FFF2-40B4-BE49-F238E27FC236}">
                <a16:creationId xmlns:a16="http://schemas.microsoft.com/office/drawing/2014/main" id="{926C6642-AB61-42AB-BCB1-B64A9780E145}"/>
              </a:ext>
            </a:extLst>
          </p:cNvPr>
          <p:cNvSpPr/>
          <p:nvPr/>
        </p:nvSpPr>
        <p:spPr>
          <a:xfrm>
            <a:off x="6017627" y="1558453"/>
            <a:ext cx="1639669" cy="461665"/>
          </a:xfrm>
          <a:prstGeom prst="rect">
            <a:avLst/>
          </a:prstGeom>
        </p:spPr>
        <p:txBody>
          <a:bodyPr wrap="square">
            <a:spAutoFit/>
          </a:bodyPr>
          <a:lstStyle/>
          <a:p>
            <a:pPr marL="180975" indent="-180975">
              <a:buFont typeface="+mj-lt"/>
              <a:buAutoNum type="arabicPeriod"/>
            </a:pPr>
            <a:r>
              <a:rPr lang="zh-TW" altLang="en-US" sz="1200">
                <a:solidFill>
                  <a:schemeClr val="bg1"/>
                </a:solidFill>
                <a:latin typeface="微軟正黑體" panose="020B0604030504040204" pitchFamily="34" charset="-120"/>
                <a:ea typeface="微軟正黑體" panose="020B0604030504040204" pitchFamily="34" charset="-120"/>
              </a:rPr>
              <a:t>資料寫回記憶體</a:t>
            </a:r>
            <a:endParaRPr lang="en-US" altLang="zh-TW" sz="1200">
              <a:solidFill>
                <a:schemeClr val="bg1"/>
              </a:solidFill>
              <a:latin typeface="微軟正黑體" panose="020B0604030504040204" pitchFamily="34" charset="-120"/>
              <a:ea typeface="微軟正黑體" panose="020B0604030504040204" pitchFamily="34" charset="-120"/>
            </a:endParaRPr>
          </a:p>
          <a:p>
            <a:pPr marL="180975" indent="-180975">
              <a:buFont typeface="+mj-lt"/>
              <a:buAutoNum type="arabicPeriod"/>
            </a:pPr>
            <a:r>
              <a:rPr lang="zh-TW" altLang="en-US" sz="1200">
                <a:solidFill>
                  <a:schemeClr val="bg1"/>
                </a:solidFill>
                <a:latin typeface="微軟正黑體" panose="020B0604030504040204" pitchFamily="34" charset="-120"/>
                <a:ea typeface="微軟正黑體" panose="020B0604030504040204" pitchFamily="34" charset="-120"/>
              </a:rPr>
              <a:t>資料寫回儲存池</a:t>
            </a:r>
          </a:p>
        </p:txBody>
      </p:sp>
      <p:sp>
        <p:nvSpPr>
          <p:cNvPr id="164" name="矩形: 圓角 163">
            <a:extLst>
              <a:ext uri="{FF2B5EF4-FFF2-40B4-BE49-F238E27FC236}">
                <a16:creationId xmlns:a16="http://schemas.microsoft.com/office/drawing/2014/main" id="{6B4D5677-30C3-4295-827D-E29752AA5650}"/>
              </a:ext>
            </a:extLst>
          </p:cNvPr>
          <p:cNvSpPr/>
          <p:nvPr/>
        </p:nvSpPr>
        <p:spPr>
          <a:xfrm>
            <a:off x="1107538" y="1592986"/>
            <a:ext cx="1217853" cy="354061"/>
          </a:xfrm>
          <a:prstGeom prst="roundRect">
            <a:avLst>
              <a:gd name="adj" fmla="val 50000"/>
            </a:avLst>
          </a:prstGeom>
          <a:solidFill>
            <a:schemeClr val="tx1"/>
          </a:solidFill>
          <a:ln>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0E6FE"/>
              </a:solidFill>
            </a:endParaRPr>
          </a:p>
        </p:txBody>
      </p:sp>
      <p:sp>
        <p:nvSpPr>
          <p:cNvPr id="165" name="矩形 164">
            <a:extLst>
              <a:ext uri="{FF2B5EF4-FFF2-40B4-BE49-F238E27FC236}">
                <a16:creationId xmlns:a16="http://schemas.microsoft.com/office/drawing/2014/main" id="{B14ECF95-1DAC-4EAC-8F84-044AB08AFCC7}"/>
              </a:ext>
            </a:extLst>
          </p:cNvPr>
          <p:cNvSpPr/>
          <p:nvPr/>
        </p:nvSpPr>
        <p:spPr>
          <a:xfrm>
            <a:off x="1147891" y="1585073"/>
            <a:ext cx="1107996" cy="369332"/>
          </a:xfrm>
          <a:prstGeom prst="rect">
            <a:avLst/>
          </a:prstGeom>
        </p:spPr>
        <p:txBody>
          <a:bodyPr wrap="none">
            <a:spAutoFit/>
          </a:bodyPr>
          <a:lstStyle/>
          <a:p>
            <a:pPr algn="ctr"/>
            <a:r>
              <a:rPr lang="zh-TW" altLang="en-US">
                <a:solidFill>
                  <a:srgbClr val="00E6FE"/>
                </a:solidFill>
                <a:latin typeface="微軟正黑體" panose="020B0604030504040204" pitchFamily="34" charset="-120"/>
                <a:ea typeface="微軟正黑體" panose="020B0604030504040204" pitchFamily="34" charset="-120"/>
              </a:rPr>
              <a:t>正常供電</a:t>
            </a:r>
          </a:p>
        </p:txBody>
      </p:sp>
      <p:sp>
        <p:nvSpPr>
          <p:cNvPr id="166" name="矩形: 圓角 165">
            <a:extLst>
              <a:ext uri="{FF2B5EF4-FFF2-40B4-BE49-F238E27FC236}">
                <a16:creationId xmlns:a16="http://schemas.microsoft.com/office/drawing/2014/main" id="{5E131BF2-8E94-4A3F-9D66-25B9C5D1D174}"/>
              </a:ext>
            </a:extLst>
          </p:cNvPr>
          <p:cNvSpPr/>
          <p:nvPr/>
        </p:nvSpPr>
        <p:spPr>
          <a:xfrm>
            <a:off x="7553726" y="1600899"/>
            <a:ext cx="1217853" cy="354061"/>
          </a:xfrm>
          <a:prstGeom prst="roundRect">
            <a:avLst>
              <a:gd name="adj" fmla="val 50000"/>
            </a:avLst>
          </a:prstGeom>
          <a:solidFill>
            <a:schemeClr val="tx1"/>
          </a:solidFill>
          <a:ln>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0E6FE"/>
              </a:solidFill>
            </a:endParaRPr>
          </a:p>
        </p:txBody>
      </p:sp>
      <p:sp>
        <p:nvSpPr>
          <p:cNvPr id="175" name="矩形 174">
            <a:extLst>
              <a:ext uri="{FF2B5EF4-FFF2-40B4-BE49-F238E27FC236}">
                <a16:creationId xmlns:a16="http://schemas.microsoft.com/office/drawing/2014/main" id="{ACAB2CD4-AF99-4F87-B317-979375E4BCEC}"/>
              </a:ext>
            </a:extLst>
          </p:cNvPr>
          <p:cNvSpPr/>
          <p:nvPr/>
        </p:nvSpPr>
        <p:spPr>
          <a:xfrm>
            <a:off x="7594079" y="1592986"/>
            <a:ext cx="1107996" cy="369332"/>
          </a:xfrm>
          <a:prstGeom prst="rect">
            <a:avLst/>
          </a:prstGeom>
        </p:spPr>
        <p:txBody>
          <a:bodyPr wrap="none">
            <a:spAutoFit/>
          </a:bodyPr>
          <a:lstStyle/>
          <a:p>
            <a:pPr algn="ctr"/>
            <a:r>
              <a:rPr lang="zh-TW" altLang="en-US">
                <a:solidFill>
                  <a:srgbClr val="00E6FE"/>
                </a:solidFill>
                <a:latin typeface="微軟正黑體" panose="020B0604030504040204" pitchFamily="34" charset="-120"/>
                <a:ea typeface="微軟正黑體" panose="020B0604030504040204" pitchFamily="34" charset="-120"/>
              </a:rPr>
              <a:t>恢復供電</a:t>
            </a:r>
          </a:p>
        </p:txBody>
      </p:sp>
    </p:spTree>
    <p:extLst>
      <p:ext uri="{BB962C8B-B14F-4D97-AF65-F5344CB8AC3E}">
        <p14:creationId xmlns:p14="http://schemas.microsoft.com/office/powerpoint/2010/main" val="842562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群組 64">
            <a:extLst>
              <a:ext uri="{FF2B5EF4-FFF2-40B4-BE49-F238E27FC236}">
                <a16:creationId xmlns:a16="http://schemas.microsoft.com/office/drawing/2014/main" id="{F1EFF040-04CA-4BE1-8631-1CBB26C2B70B}"/>
              </a:ext>
            </a:extLst>
          </p:cNvPr>
          <p:cNvGrpSpPr/>
          <p:nvPr/>
        </p:nvGrpSpPr>
        <p:grpSpPr>
          <a:xfrm>
            <a:off x="5217432" y="3410139"/>
            <a:ext cx="3143770" cy="1312524"/>
            <a:chOff x="5184053" y="3442922"/>
            <a:chExt cx="3412930" cy="1424898"/>
          </a:xfrm>
        </p:grpSpPr>
        <p:pic>
          <p:nvPicPr>
            <p:cNvPr id="66" name="圖片 65">
              <a:extLst>
                <a:ext uri="{FF2B5EF4-FFF2-40B4-BE49-F238E27FC236}">
                  <a16:creationId xmlns:a16="http://schemas.microsoft.com/office/drawing/2014/main" id="{D5E21ADE-C7A0-4437-A9AD-2DBA42C7B2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84053" y="3442922"/>
              <a:ext cx="3412930" cy="1424898"/>
            </a:xfrm>
            <a:prstGeom prst="rect">
              <a:avLst/>
            </a:prstGeom>
          </p:spPr>
        </p:pic>
        <p:sp>
          <p:nvSpPr>
            <p:cNvPr id="67" name="Rectangle 14">
              <a:extLst>
                <a:ext uri="{FF2B5EF4-FFF2-40B4-BE49-F238E27FC236}">
                  <a16:creationId xmlns:a16="http://schemas.microsoft.com/office/drawing/2014/main" id="{786CD0EB-B65A-4157-8277-90B0F8746AE0}"/>
                </a:ext>
              </a:extLst>
            </p:cNvPr>
            <p:cNvSpPr/>
            <p:nvPr/>
          </p:nvSpPr>
          <p:spPr>
            <a:xfrm>
              <a:off x="5291051" y="4178975"/>
              <a:ext cx="1566950" cy="5483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1">
              <a:extLst>
                <a:ext uri="{FF2B5EF4-FFF2-40B4-BE49-F238E27FC236}">
                  <a16:creationId xmlns:a16="http://schemas.microsoft.com/office/drawing/2014/main" id="{828F6866-1FF2-4750-A4B6-CB64416D44E7}"/>
                </a:ext>
              </a:extLst>
            </p:cNvPr>
            <p:cNvSpPr/>
            <p:nvPr/>
          </p:nvSpPr>
          <p:spPr>
            <a:xfrm>
              <a:off x="6924503" y="4178975"/>
              <a:ext cx="1566950" cy="5530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AE6EA70-D5C5-449A-97F9-97F1FDB0E80E}"/>
              </a:ext>
            </a:extLst>
          </p:cNvPr>
          <p:cNvSpPr>
            <a:spLocks noGrp="1"/>
          </p:cNvSpPr>
          <p:nvPr>
            <p:ph type="title"/>
          </p:nvPr>
        </p:nvSpPr>
        <p:spPr>
          <a:xfrm>
            <a:off x="275953" y="91440"/>
            <a:ext cx="8031384" cy="822960"/>
          </a:xfrm>
        </p:spPr>
        <p:txBody>
          <a:bodyPr>
            <a:noAutofit/>
          </a:bodyPr>
          <a:lstStyle/>
          <a:p>
            <a:r>
              <a:rPr lang="zh-TW" altLang="en-US" sz="2400">
                <a:latin typeface="Microsoft JhengHei"/>
                <a:ea typeface="Microsoft JhengHei"/>
              </a:rPr>
              <a:t>Common High Availability Storage Architecture</a:t>
            </a:r>
          </a:p>
        </p:txBody>
      </p:sp>
      <p:pic>
        <p:nvPicPr>
          <p:cNvPr id="13" name="Picture 15">
            <a:extLst>
              <a:ext uri="{FF2B5EF4-FFF2-40B4-BE49-F238E27FC236}">
                <a16:creationId xmlns:a16="http://schemas.microsoft.com/office/drawing/2014/main" id="{9C2A7B6F-AB4C-4D2D-B34F-E34D0609E0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0558" y="2565280"/>
            <a:ext cx="1390409" cy="398792"/>
          </a:xfrm>
          <a:prstGeom prst="rect">
            <a:avLst/>
          </a:prstGeom>
        </p:spPr>
      </p:pic>
      <p:pic>
        <p:nvPicPr>
          <p:cNvPr id="27" name="Picture 15">
            <a:extLst>
              <a:ext uri="{FF2B5EF4-FFF2-40B4-BE49-F238E27FC236}">
                <a16:creationId xmlns:a16="http://schemas.microsoft.com/office/drawing/2014/main" id="{6D586D30-B9CB-4B5F-BC65-C408173EA4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90247" y="2480893"/>
            <a:ext cx="1390409" cy="398792"/>
          </a:xfrm>
          <a:prstGeom prst="rect">
            <a:avLst/>
          </a:prstGeom>
        </p:spPr>
      </p:pic>
      <p:pic>
        <p:nvPicPr>
          <p:cNvPr id="28" name="Picture 15">
            <a:extLst>
              <a:ext uri="{FF2B5EF4-FFF2-40B4-BE49-F238E27FC236}">
                <a16:creationId xmlns:a16="http://schemas.microsoft.com/office/drawing/2014/main" id="{6C7C8B36-1006-4628-9B95-29F9059449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87316" y="2480894"/>
            <a:ext cx="1390409" cy="398792"/>
          </a:xfrm>
          <a:prstGeom prst="rect">
            <a:avLst/>
          </a:prstGeom>
        </p:spPr>
      </p:pic>
      <p:pic>
        <p:nvPicPr>
          <p:cNvPr id="38" name="Picture 38">
            <a:extLst>
              <a:ext uri="{FF2B5EF4-FFF2-40B4-BE49-F238E27FC236}">
                <a16:creationId xmlns:a16="http://schemas.microsoft.com/office/drawing/2014/main" id="{3B8A86C2-7058-433D-9EEC-38A9B975C64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151"/>
          <a:stretch/>
        </p:blipFill>
        <p:spPr>
          <a:xfrm>
            <a:off x="277792" y="1726975"/>
            <a:ext cx="1383184" cy="288341"/>
          </a:xfrm>
          <a:prstGeom prst="rect">
            <a:avLst/>
          </a:prstGeom>
        </p:spPr>
      </p:pic>
      <p:cxnSp>
        <p:nvCxnSpPr>
          <p:cNvPr id="42" name="Straight Arrow Connector 41">
            <a:extLst>
              <a:ext uri="{FF2B5EF4-FFF2-40B4-BE49-F238E27FC236}">
                <a16:creationId xmlns:a16="http://schemas.microsoft.com/office/drawing/2014/main" id="{25F5F6B9-0F3A-4001-965A-6649EFA093CE}"/>
              </a:ext>
            </a:extLst>
          </p:cNvPr>
          <p:cNvCxnSpPr/>
          <p:nvPr/>
        </p:nvCxnSpPr>
        <p:spPr>
          <a:xfrm>
            <a:off x="1538181" y="4206753"/>
            <a:ext cx="1396976" cy="2895"/>
          </a:xfrm>
          <a:prstGeom prst="straightConnector1">
            <a:avLst/>
          </a:prstGeom>
          <a:ln w="28575">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C42177E-C460-4A5D-B90C-28A3552739D0}"/>
              </a:ext>
            </a:extLst>
          </p:cNvPr>
          <p:cNvSpPr txBox="1"/>
          <p:nvPr/>
        </p:nvSpPr>
        <p:spPr>
          <a:xfrm>
            <a:off x="467248" y="4642935"/>
            <a:ext cx="1347752" cy="276999"/>
          </a:xfrm>
          <a:prstGeom prst="rect">
            <a:avLst/>
          </a:prstGeom>
          <a:noFill/>
        </p:spPr>
        <p:txBody>
          <a:bodyPr wrap="square" rtlCol="0" anchor="t">
            <a:spAutoFit/>
          </a:bodyPr>
          <a:lstStyle/>
          <a:p>
            <a:pPr algn="ctr"/>
            <a:r>
              <a:rPr lang="en-US" altLang="zh-TW" sz="1200">
                <a:solidFill>
                  <a:schemeClr val="bg1"/>
                </a:solidFill>
                <a:latin typeface="Microsoft JhengHei"/>
                <a:ea typeface="Microsoft JhengHei"/>
              </a:rPr>
              <a:t>Active</a:t>
            </a:r>
            <a:endParaRPr lang="en-US" sz="1200">
              <a:solidFill>
                <a:schemeClr val="bg1"/>
              </a:solidFill>
              <a:latin typeface="Microsoft JhengHei"/>
              <a:ea typeface="Microsoft JhengHei"/>
            </a:endParaRPr>
          </a:p>
        </p:txBody>
      </p:sp>
      <p:sp>
        <p:nvSpPr>
          <p:cNvPr id="49" name="TextBox 48">
            <a:extLst>
              <a:ext uri="{FF2B5EF4-FFF2-40B4-BE49-F238E27FC236}">
                <a16:creationId xmlns:a16="http://schemas.microsoft.com/office/drawing/2014/main" id="{6A154687-81DD-46B2-93CA-F1BF37CDCDDF}"/>
              </a:ext>
            </a:extLst>
          </p:cNvPr>
          <p:cNvSpPr txBox="1"/>
          <p:nvPr/>
        </p:nvSpPr>
        <p:spPr>
          <a:xfrm>
            <a:off x="2984742" y="4642934"/>
            <a:ext cx="1347752" cy="276999"/>
          </a:xfrm>
          <a:prstGeom prst="rect">
            <a:avLst/>
          </a:prstGeom>
          <a:noFill/>
        </p:spPr>
        <p:txBody>
          <a:bodyPr wrap="square" rtlCol="0" anchor="t">
            <a:spAutoFit/>
          </a:bodyPr>
          <a:lstStyle/>
          <a:p>
            <a:pPr algn="ctr"/>
            <a:r>
              <a:rPr lang="en-US" altLang="zh-TW" sz="1200">
                <a:solidFill>
                  <a:schemeClr val="bg1"/>
                </a:solidFill>
                <a:latin typeface="Microsoft JhengHei"/>
                <a:ea typeface="Microsoft JhengHei"/>
              </a:rPr>
              <a:t>Standby</a:t>
            </a:r>
            <a:endParaRPr lang="en-US" sz="1200">
              <a:solidFill>
                <a:schemeClr val="bg1"/>
              </a:solidFill>
              <a:latin typeface="Microsoft JhengHei"/>
              <a:ea typeface="Microsoft JhengHei"/>
            </a:endParaRPr>
          </a:p>
        </p:txBody>
      </p:sp>
      <p:sp>
        <p:nvSpPr>
          <p:cNvPr id="50" name="TextBox 49">
            <a:extLst>
              <a:ext uri="{FF2B5EF4-FFF2-40B4-BE49-F238E27FC236}">
                <a16:creationId xmlns:a16="http://schemas.microsoft.com/office/drawing/2014/main" id="{289F141B-323C-4A38-B258-48FF44CB8691}"/>
              </a:ext>
            </a:extLst>
          </p:cNvPr>
          <p:cNvSpPr txBox="1"/>
          <p:nvPr/>
        </p:nvSpPr>
        <p:spPr>
          <a:xfrm>
            <a:off x="1592355" y="4239813"/>
            <a:ext cx="1347752" cy="246221"/>
          </a:xfrm>
          <a:prstGeom prst="rect">
            <a:avLst/>
          </a:prstGeom>
          <a:noFill/>
        </p:spPr>
        <p:txBody>
          <a:bodyPr wrap="square" rtlCol="0" anchor="t">
            <a:spAutoFit/>
          </a:bodyPr>
          <a:lstStyle/>
          <a:p>
            <a:pPr algn="ctr"/>
            <a:r>
              <a:rPr lang="en-US" altLang="zh-TW" sz="1000">
                <a:solidFill>
                  <a:schemeClr val="bg1"/>
                </a:solidFill>
                <a:latin typeface="Microsoft JhengHei"/>
                <a:ea typeface="Microsoft JhengHei"/>
              </a:rPr>
              <a:t>Sync data</a:t>
            </a:r>
            <a:endParaRPr lang="en-US" sz="1000">
              <a:solidFill>
                <a:schemeClr val="bg1"/>
              </a:solidFill>
              <a:latin typeface="Microsoft JhengHei"/>
              <a:ea typeface="Microsoft JhengHei"/>
            </a:endParaRPr>
          </a:p>
        </p:txBody>
      </p:sp>
      <p:pic>
        <p:nvPicPr>
          <p:cNvPr id="51" name="Picture 38">
            <a:extLst>
              <a:ext uri="{FF2B5EF4-FFF2-40B4-BE49-F238E27FC236}">
                <a16:creationId xmlns:a16="http://schemas.microsoft.com/office/drawing/2014/main" id="{44C5A2DE-0A70-4077-8EB3-E12A2B10D3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151"/>
          <a:stretch/>
        </p:blipFill>
        <p:spPr>
          <a:xfrm>
            <a:off x="4768544" y="1687614"/>
            <a:ext cx="1383184" cy="288341"/>
          </a:xfrm>
          <a:prstGeom prst="rect">
            <a:avLst/>
          </a:prstGeom>
        </p:spPr>
      </p:pic>
      <p:pic>
        <p:nvPicPr>
          <p:cNvPr id="52" name="Picture 38">
            <a:extLst>
              <a:ext uri="{FF2B5EF4-FFF2-40B4-BE49-F238E27FC236}">
                <a16:creationId xmlns:a16="http://schemas.microsoft.com/office/drawing/2014/main" id="{879A9471-E08A-405C-8763-672C7958847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2151"/>
          <a:stretch/>
        </p:blipFill>
        <p:spPr>
          <a:xfrm>
            <a:off x="7271569" y="1629741"/>
            <a:ext cx="1556803" cy="346214"/>
          </a:xfrm>
          <a:prstGeom prst="rect">
            <a:avLst/>
          </a:prstGeom>
        </p:spPr>
      </p:pic>
      <p:cxnSp>
        <p:nvCxnSpPr>
          <p:cNvPr id="55" name="Straight Arrow Connector 54">
            <a:extLst>
              <a:ext uri="{FF2B5EF4-FFF2-40B4-BE49-F238E27FC236}">
                <a16:creationId xmlns:a16="http://schemas.microsoft.com/office/drawing/2014/main" id="{31A1CB81-3234-4593-ABA9-D40FCCBA4C73}"/>
              </a:ext>
            </a:extLst>
          </p:cNvPr>
          <p:cNvCxnSpPr>
            <a:cxnSpLocks/>
          </p:cNvCxnSpPr>
          <p:nvPr/>
        </p:nvCxnSpPr>
        <p:spPr>
          <a:xfrm flipH="1">
            <a:off x="7762043" y="2877779"/>
            <a:ext cx="286476" cy="1124190"/>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66921B4-3E47-42A1-B5CB-AFA845AD8ABE}"/>
              </a:ext>
            </a:extLst>
          </p:cNvPr>
          <p:cNvCxnSpPr>
            <a:cxnSpLocks/>
          </p:cNvCxnSpPr>
          <p:nvPr/>
        </p:nvCxnSpPr>
        <p:spPr>
          <a:xfrm>
            <a:off x="5422512" y="2856076"/>
            <a:ext cx="491202" cy="1096005"/>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20D0A14-902F-4695-A479-2498EF0F9488}"/>
              </a:ext>
            </a:extLst>
          </p:cNvPr>
          <p:cNvSpPr txBox="1"/>
          <p:nvPr/>
        </p:nvSpPr>
        <p:spPr>
          <a:xfrm>
            <a:off x="5328817" y="4643620"/>
            <a:ext cx="1347752" cy="276999"/>
          </a:xfrm>
          <a:prstGeom prst="rect">
            <a:avLst/>
          </a:prstGeom>
          <a:noFill/>
        </p:spPr>
        <p:txBody>
          <a:bodyPr wrap="square" rtlCol="0" anchor="t">
            <a:spAutoFit/>
          </a:bodyPr>
          <a:lstStyle/>
          <a:p>
            <a:pPr algn="ctr"/>
            <a:r>
              <a:rPr lang="en-US" altLang="zh-TW" sz="1200">
                <a:solidFill>
                  <a:schemeClr val="bg1"/>
                </a:solidFill>
                <a:latin typeface="Microsoft JhengHei"/>
                <a:ea typeface="Microsoft JhengHei"/>
              </a:rPr>
              <a:t>Active</a:t>
            </a:r>
            <a:endParaRPr lang="en-US" sz="1200">
              <a:solidFill>
                <a:schemeClr val="bg1"/>
              </a:solidFill>
              <a:latin typeface="Microsoft JhengHei"/>
              <a:ea typeface="Microsoft JhengHei"/>
            </a:endParaRPr>
          </a:p>
        </p:txBody>
      </p:sp>
      <p:sp>
        <p:nvSpPr>
          <p:cNvPr id="60" name="TextBox 59">
            <a:extLst>
              <a:ext uri="{FF2B5EF4-FFF2-40B4-BE49-F238E27FC236}">
                <a16:creationId xmlns:a16="http://schemas.microsoft.com/office/drawing/2014/main" id="{F11845B6-F8C0-4BAC-8804-8DE77AC5171B}"/>
              </a:ext>
            </a:extLst>
          </p:cNvPr>
          <p:cNvSpPr txBox="1"/>
          <p:nvPr/>
        </p:nvSpPr>
        <p:spPr>
          <a:xfrm>
            <a:off x="6963742" y="4643621"/>
            <a:ext cx="1347752" cy="276999"/>
          </a:xfrm>
          <a:prstGeom prst="rect">
            <a:avLst/>
          </a:prstGeom>
          <a:noFill/>
        </p:spPr>
        <p:txBody>
          <a:bodyPr wrap="square" rtlCol="0" anchor="t">
            <a:spAutoFit/>
          </a:bodyPr>
          <a:lstStyle/>
          <a:p>
            <a:pPr algn="ctr"/>
            <a:r>
              <a:rPr lang="en-US" altLang="zh-TW" sz="1200">
                <a:solidFill>
                  <a:schemeClr val="bg1"/>
                </a:solidFill>
                <a:latin typeface="Microsoft JhengHei"/>
                <a:ea typeface="Microsoft JhengHei"/>
              </a:rPr>
              <a:t>Active</a:t>
            </a:r>
            <a:endParaRPr lang="en-US" sz="1200">
              <a:solidFill>
                <a:schemeClr val="bg1"/>
              </a:solidFill>
              <a:latin typeface="Microsoft JhengHei"/>
              <a:ea typeface="Microsoft JhengHei"/>
            </a:endParaRPr>
          </a:p>
        </p:txBody>
      </p:sp>
      <p:cxnSp>
        <p:nvCxnSpPr>
          <p:cNvPr id="33" name="Straight Arrow Connector 32">
            <a:extLst>
              <a:ext uri="{FF2B5EF4-FFF2-40B4-BE49-F238E27FC236}">
                <a16:creationId xmlns:a16="http://schemas.microsoft.com/office/drawing/2014/main" id="{220A67F4-CFB2-46CA-BD01-3D9547BE40FA}"/>
              </a:ext>
            </a:extLst>
          </p:cNvPr>
          <p:cNvCxnSpPr>
            <a:cxnSpLocks/>
          </p:cNvCxnSpPr>
          <p:nvPr/>
        </p:nvCxnSpPr>
        <p:spPr>
          <a:xfrm>
            <a:off x="5502087" y="2856075"/>
            <a:ext cx="2180381" cy="1145894"/>
          </a:xfrm>
          <a:prstGeom prst="straightConnector1">
            <a:avLst/>
          </a:prstGeom>
          <a:ln w="28575">
            <a:solidFill>
              <a:srgbClr val="00E6F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66B7052-C20F-47AD-A005-9F37DBEE396A}"/>
              </a:ext>
            </a:extLst>
          </p:cNvPr>
          <p:cNvCxnSpPr>
            <a:cxnSpLocks/>
          </p:cNvCxnSpPr>
          <p:nvPr/>
        </p:nvCxnSpPr>
        <p:spPr>
          <a:xfrm flipV="1">
            <a:off x="6047737" y="2879685"/>
            <a:ext cx="1902088" cy="1072396"/>
          </a:xfrm>
          <a:prstGeom prst="straightConnector1">
            <a:avLst/>
          </a:prstGeom>
          <a:ln w="28575">
            <a:solidFill>
              <a:srgbClr val="00E6F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9C9E5F3-1B0E-4C82-B6B4-ACC05A7A6B19}"/>
              </a:ext>
            </a:extLst>
          </p:cNvPr>
          <p:cNvCxnSpPr>
            <a:cxnSpLocks/>
            <a:stCxn id="51" idx="2"/>
          </p:cNvCxnSpPr>
          <p:nvPr/>
        </p:nvCxnSpPr>
        <p:spPr>
          <a:xfrm>
            <a:off x="5460136" y="1975955"/>
            <a:ext cx="2547870" cy="499603"/>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6AFD4C5-EF9C-40AA-BAA1-AC2176AD6FE9}"/>
              </a:ext>
            </a:extLst>
          </p:cNvPr>
          <p:cNvCxnSpPr>
            <a:cxnSpLocks/>
          </p:cNvCxnSpPr>
          <p:nvPr/>
        </p:nvCxnSpPr>
        <p:spPr>
          <a:xfrm flipV="1">
            <a:off x="5422511" y="1983632"/>
            <a:ext cx="2585494" cy="539669"/>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1189137-2DB9-4AED-98D7-EFD4629284A6}"/>
              </a:ext>
            </a:extLst>
          </p:cNvPr>
          <p:cNvCxnSpPr>
            <a:cxnSpLocks/>
          </p:cNvCxnSpPr>
          <p:nvPr/>
        </p:nvCxnSpPr>
        <p:spPr>
          <a:xfrm>
            <a:off x="985777" y="3028106"/>
            <a:ext cx="2451829" cy="575952"/>
          </a:xfrm>
          <a:prstGeom prst="straightConnector1">
            <a:avLst/>
          </a:prstGeom>
          <a:ln w="28575">
            <a:solidFill>
              <a:srgbClr val="00E6F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16825F0-9467-4DF1-BF52-5E94F9BF07E8}"/>
              </a:ext>
            </a:extLst>
          </p:cNvPr>
          <p:cNvSpPr txBox="1"/>
          <p:nvPr/>
        </p:nvSpPr>
        <p:spPr>
          <a:xfrm>
            <a:off x="1535269" y="3391990"/>
            <a:ext cx="1127944" cy="246221"/>
          </a:xfrm>
          <a:prstGeom prst="rect">
            <a:avLst/>
          </a:prstGeom>
          <a:noFill/>
        </p:spPr>
        <p:txBody>
          <a:bodyPr wrap="square" rtlCol="0" anchor="t">
            <a:spAutoFit/>
          </a:bodyPr>
          <a:lstStyle/>
          <a:p>
            <a:pPr algn="ctr"/>
            <a:r>
              <a:rPr lang="en-US" altLang="zh-TW" sz="1000">
                <a:solidFill>
                  <a:schemeClr val="bg1"/>
                </a:solidFill>
                <a:latin typeface="Microsoft JhengHei"/>
                <a:ea typeface="Microsoft JhengHei"/>
              </a:rPr>
              <a:t>Standby path</a:t>
            </a:r>
            <a:endParaRPr lang="en-US" sz="1000">
              <a:latin typeface="Microsoft JhengHei"/>
              <a:ea typeface="Microsoft JhengHei"/>
            </a:endParaRPr>
          </a:p>
        </p:txBody>
      </p:sp>
      <p:sp>
        <p:nvSpPr>
          <p:cNvPr id="39" name="TextBox 38">
            <a:extLst>
              <a:ext uri="{FF2B5EF4-FFF2-40B4-BE49-F238E27FC236}">
                <a16:creationId xmlns:a16="http://schemas.microsoft.com/office/drawing/2014/main" id="{45CD34D2-CD37-4082-8792-86E9BB1940DE}"/>
              </a:ext>
            </a:extLst>
          </p:cNvPr>
          <p:cNvSpPr txBox="1"/>
          <p:nvPr/>
        </p:nvSpPr>
        <p:spPr>
          <a:xfrm>
            <a:off x="-140715" y="3133139"/>
            <a:ext cx="1347752" cy="246221"/>
          </a:xfrm>
          <a:prstGeom prst="rect">
            <a:avLst/>
          </a:prstGeom>
          <a:noFill/>
        </p:spPr>
        <p:txBody>
          <a:bodyPr wrap="square" rtlCol="0" anchor="t">
            <a:spAutoFit/>
          </a:bodyPr>
          <a:lstStyle/>
          <a:p>
            <a:pPr algn="ctr"/>
            <a:r>
              <a:rPr lang="en-US" altLang="zh-TW" sz="1000">
                <a:solidFill>
                  <a:schemeClr val="bg1"/>
                </a:solidFill>
                <a:latin typeface="Microsoft JhengHei"/>
                <a:ea typeface="Microsoft JhengHei"/>
              </a:rPr>
              <a:t>Active path</a:t>
            </a:r>
            <a:endParaRPr lang="en-US" sz="1000">
              <a:latin typeface="Microsoft JhengHei"/>
              <a:ea typeface="Microsoft JhengHei"/>
            </a:endParaRPr>
          </a:p>
        </p:txBody>
      </p:sp>
      <p:sp>
        <p:nvSpPr>
          <p:cNvPr id="40" name="TextBox 39">
            <a:extLst>
              <a:ext uri="{FF2B5EF4-FFF2-40B4-BE49-F238E27FC236}">
                <a16:creationId xmlns:a16="http://schemas.microsoft.com/office/drawing/2014/main" id="{5A9F090A-D5D6-4E9C-9803-483404471CB4}"/>
              </a:ext>
            </a:extLst>
          </p:cNvPr>
          <p:cNvSpPr txBox="1"/>
          <p:nvPr/>
        </p:nvSpPr>
        <p:spPr>
          <a:xfrm>
            <a:off x="4358644" y="3197175"/>
            <a:ext cx="1347752" cy="246221"/>
          </a:xfrm>
          <a:prstGeom prst="rect">
            <a:avLst/>
          </a:prstGeom>
          <a:noFill/>
        </p:spPr>
        <p:txBody>
          <a:bodyPr wrap="square" rtlCol="0" anchor="t">
            <a:spAutoFit/>
          </a:bodyPr>
          <a:lstStyle/>
          <a:p>
            <a:pPr algn="ctr"/>
            <a:r>
              <a:rPr lang="en-US" altLang="zh-TW" sz="1000">
                <a:solidFill>
                  <a:schemeClr val="bg1"/>
                </a:solidFill>
                <a:latin typeface="Microsoft JhengHei"/>
                <a:ea typeface="Microsoft JhengHei"/>
              </a:rPr>
              <a:t>Dual active path</a:t>
            </a:r>
            <a:endParaRPr lang="en-US" sz="1000">
              <a:solidFill>
                <a:schemeClr val="bg1"/>
              </a:solidFill>
              <a:latin typeface="Microsoft JhengHei"/>
              <a:ea typeface="Microsoft JhengHei"/>
            </a:endParaRPr>
          </a:p>
        </p:txBody>
      </p:sp>
      <p:sp>
        <p:nvSpPr>
          <p:cNvPr id="45" name="TextBox 44">
            <a:extLst>
              <a:ext uri="{FF2B5EF4-FFF2-40B4-BE49-F238E27FC236}">
                <a16:creationId xmlns:a16="http://schemas.microsoft.com/office/drawing/2014/main" id="{4FDC0EFA-704B-4B9D-91E7-ACD08A9FFD31}"/>
              </a:ext>
            </a:extLst>
          </p:cNvPr>
          <p:cNvSpPr txBox="1"/>
          <p:nvPr/>
        </p:nvSpPr>
        <p:spPr>
          <a:xfrm>
            <a:off x="6072519" y="2992898"/>
            <a:ext cx="1347752" cy="246221"/>
          </a:xfrm>
          <a:prstGeom prst="rect">
            <a:avLst/>
          </a:prstGeom>
          <a:noFill/>
        </p:spPr>
        <p:txBody>
          <a:bodyPr wrap="square" rtlCol="0" anchor="t">
            <a:spAutoFit/>
          </a:bodyPr>
          <a:lstStyle/>
          <a:p>
            <a:pPr algn="ctr"/>
            <a:r>
              <a:rPr lang="en-US" altLang="zh-TW" sz="1000">
                <a:solidFill>
                  <a:schemeClr val="bg1"/>
                </a:solidFill>
                <a:latin typeface="Microsoft JhengHei"/>
                <a:ea typeface="Microsoft JhengHei"/>
              </a:rPr>
              <a:t>Dual standby path</a:t>
            </a:r>
            <a:endParaRPr lang="en-US" sz="1000">
              <a:solidFill>
                <a:schemeClr val="bg1"/>
              </a:solidFill>
              <a:latin typeface="Microsoft JhengHei"/>
              <a:ea typeface="Microsoft JhengHei"/>
            </a:endParaRPr>
          </a:p>
        </p:txBody>
      </p:sp>
      <p:sp>
        <p:nvSpPr>
          <p:cNvPr id="3" name="TextBox 2">
            <a:extLst>
              <a:ext uri="{FF2B5EF4-FFF2-40B4-BE49-F238E27FC236}">
                <a16:creationId xmlns:a16="http://schemas.microsoft.com/office/drawing/2014/main" id="{C4A3DF85-74D8-48EF-BC23-78076C3A0783}"/>
              </a:ext>
            </a:extLst>
          </p:cNvPr>
          <p:cNvSpPr txBox="1"/>
          <p:nvPr/>
        </p:nvSpPr>
        <p:spPr>
          <a:xfrm>
            <a:off x="2051207" y="1759326"/>
            <a:ext cx="2242341" cy="987386"/>
          </a:xfrm>
          <a:prstGeom prst="rect">
            <a:avLst/>
          </a:prstGeom>
          <a:noFill/>
          <a:ln w="28575">
            <a:solidFill>
              <a:srgbClr val="F70F78"/>
            </a:solidFill>
          </a:ln>
        </p:spPr>
        <p:txBody>
          <a:bodyPr wrap="square" rtlCol="0" anchor="t">
            <a:spAutoFit/>
          </a:bodyPr>
          <a:lstStyle/>
          <a:p>
            <a:pPr marL="171450" indent="-171450">
              <a:lnSpc>
                <a:spcPct val="150000"/>
              </a:lnSpc>
              <a:buFont typeface="Arial"/>
              <a:buChar char="•"/>
            </a:pPr>
            <a:r>
              <a:rPr lang="zh-TW" altLang="en-US" sz="1000" b="1">
                <a:solidFill>
                  <a:schemeClr val="bg1"/>
                </a:solidFill>
                <a:latin typeface="Microsoft JhengHei"/>
                <a:ea typeface="Microsoft JhengHei"/>
                <a:cs typeface="Calibri"/>
              </a:rPr>
              <a:t>Twice HDD and system cost</a:t>
            </a:r>
            <a:endParaRPr lang="en-US" altLang="zh-TW">
              <a:latin typeface="Microsoft JhengHei"/>
              <a:ea typeface="Microsoft JhengHei"/>
              <a:cs typeface="Calibri"/>
            </a:endParaRPr>
          </a:p>
          <a:p>
            <a:pPr marL="171450" indent="-171450">
              <a:lnSpc>
                <a:spcPct val="150000"/>
              </a:lnSpc>
              <a:buFont typeface="Arial"/>
              <a:buChar char="•"/>
            </a:pPr>
            <a:r>
              <a:rPr lang="zh-TW" altLang="en-US" sz="1000" b="1">
                <a:solidFill>
                  <a:schemeClr val="bg1"/>
                </a:solidFill>
                <a:latin typeface="Microsoft JhengHei"/>
                <a:ea typeface="Microsoft JhengHei"/>
                <a:cs typeface="Calibri"/>
              </a:rPr>
              <a:t>Unbalanced system load</a:t>
            </a:r>
          </a:p>
          <a:p>
            <a:pPr marL="171450" indent="-171450">
              <a:lnSpc>
                <a:spcPct val="150000"/>
              </a:lnSpc>
              <a:buFont typeface="Arial"/>
              <a:buChar char="•"/>
            </a:pPr>
            <a:r>
              <a:rPr lang="zh-TW" altLang="en-US" sz="1000" b="1">
                <a:solidFill>
                  <a:schemeClr val="bg1"/>
                </a:solidFill>
                <a:latin typeface="Microsoft JhengHei"/>
                <a:ea typeface="Microsoft JhengHei"/>
                <a:cs typeface="Calibri"/>
              </a:rPr>
              <a:t>Data loss when power outage</a:t>
            </a:r>
          </a:p>
          <a:p>
            <a:pPr marL="171450" indent="-171450">
              <a:lnSpc>
                <a:spcPct val="150000"/>
              </a:lnSpc>
              <a:buFont typeface="Arial"/>
              <a:buChar char="•"/>
            </a:pPr>
            <a:r>
              <a:rPr lang="zh-TW" altLang="en-US" sz="1000" b="1">
                <a:solidFill>
                  <a:schemeClr val="bg1"/>
                </a:solidFill>
                <a:latin typeface="Microsoft JhengHei"/>
                <a:ea typeface="Microsoft JhengHei"/>
                <a:cs typeface="Calibri"/>
              </a:rPr>
              <a:t>Network becomes a risk</a:t>
            </a:r>
            <a:endParaRPr lang="en-US" sz="1000" b="1">
              <a:solidFill>
                <a:schemeClr val="bg1"/>
              </a:solidFill>
              <a:latin typeface="Microsoft JhengHei"/>
              <a:ea typeface="Microsoft JhengHei"/>
              <a:cs typeface="Calibri"/>
            </a:endParaRPr>
          </a:p>
        </p:txBody>
      </p:sp>
      <p:pic>
        <p:nvPicPr>
          <p:cNvPr id="41" name="圖片 40">
            <a:extLst>
              <a:ext uri="{FF2B5EF4-FFF2-40B4-BE49-F238E27FC236}">
                <a16:creationId xmlns:a16="http://schemas.microsoft.com/office/drawing/2014/main" id="{E9257007-A04A-4AAA-8A1D-9C4563560E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3161" y="3640239"/>
            <a:ext cx="1219633" cy="975706"/>
          </a:xfrm>
          <a:prstGeom prst="rect">
            <a:avLst/>
          </a:prstGeom>
        </p:spPr>
      </p:pic>
      <p:pic>
        <p:nvPicPr>
          <p:cNvPr id="48" name="圖片 47">
            <a:extLst>
              <a:ext uri="{FF2B5EF4-FFF2-40B4-BE49-F238E27FC236}">
                <a16:creationId xmlns:a16="http://schemas.microsoft.com/office/drawing/2014/main" id="{ED04A1BC-5E5A-494D-95FC-C7AB7A2CC1A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49286" y="3625421"/>
            <a:ext cx="1219633" cy="975706"/>
          </a:xfrm>
          <a:prstGeom prst="rect">
            <a:avLst/>
          </a:prstGeom>
        </p:spPr>
      </p:pic>
      <p:sp>
        <p:nvSpPr>
          <p:cNvPr id="57" name="TextBox 5">
            <a:extLst>
              <a:ext uri="{FF2B5EF4-FFF2-40B4-BE49-F238E27FC236}">
                <a16:creationId xmlns:a16="http://schemas.microsoft.com/office/drawing/2014/main" id="{17AE6E0B-552B-4F71-B6F4-E3938935D40E}"/>
              </a:ext>
            </a:extLst>
          </p:cNvPr>
          <p:cNvSpPr txBox="1"/>
          <p:nvPr/>
        </p:nvSpPr>
        <p:spPr>
          <a:xfrm>
            <a:off x="474502" y="1242336"/>
            <a:ext cx="3091188" cy="338554"/>
          </a:xfrm>
          <a:prstGeom prst="rect">
            <a:avLst/>
          </a:prstGeom>
          <a:noFill/>
        </p:spPr>
        <p:txBody>
          <a:bodyPr wrap="square" rtlCol="0">
            <a:spAutoFit/>
          </a:bodyPr>
          <a:lstStyle/>
          <a:p>
            <a:pPr algn="ctr"/>
            <a:r>
              <a:rPr lang="en-US" altLang="zh-TW" sz="1600" b="1">
                <a:solidFill>
                  <a:srgbClr val="F70F78"/>
                </a:solidFill>
                <a:latin typeface="微軟正黑體" panose="020B0604030504040204" pitchFamily="34" charset="-120"/>
                <a:ea typeface="微軟正黑體" panose="020B0604030504040204" pitchFamily="34" charset="-120"/>
              </a:rPr>
              <a:t>Active-Standby</a:t>
            </a:r>
            <a:endParaRPr lang="en-US" sz="1600" b="1">
              <a:solidFill>
                <a:srgbClr val="F70F78"/>
              </a:solidFill>
              <a:latin typeface="微軟正黑體" panose="020B0604030504040204" pitchFamily="34" charset="-120"/>
              <a:ea typeface="微軟正黑體" panose="020B0604030504040204" pitchFamily="34" charset="-120"/>
            </a:endParaRPr>
          </a:p>
        </p:txBody>
      </p:sp>
      <p:sp>
        <p:nvSpPr>
          <p:cNvPr id="61" name="TextBox 13">
            <a:extLst>
              <a:ext uri="{FF2B5EF4-FFF2-40B4-BE49-F238E27FC236}">
                <a16:creationId xmlns:a16="http://schemas.microsoft.com/office/drawing/2014/main" id="{DADEDFC3-D52E-474F-AB4F-FD5163BE188C}"/>
              </a:ext>
            </a:extLst>
          </p:cNvPr>
          <p:cNvSpPr txBox="1"/>
          <p:nvPr/>
        </p:nvSpPr>
        <p:spPr>
          <a:xfrm>
            <a:off x="5172186" y="1217130"/>
            <a:ext cx="3091188" cy="338554"/>
          </a:xfrm>
          <a:prstGeom prst="rect">
            <a:avLst/>
          </a:prstGeom>
          <a:noFill/>
        </p:spPr>
        <p:txBody>
          <a:bodyPr wrap="square" rtlCol="0">
            <a:spAutoFit/>
          </a:bodyPr>
          <a:lstStyle/>
          <a:p>
            <a:pPr algn="ctr"/>
            <a:r>
              <a:rPr lang="en-US" altLang="zh-TW" sz="1600" b="1">
                <a:solidFill>
                  <a:srgbClr val="00E6FE"/>
                </a:solidFill>
                <a:latin typeface="微軟正黑體" panose="020B0604030504040204" pitchFamily="34" charset="-120"/>
                <a:ea typeface="微軟正黑體" panose="020B0604030504040204" pitchFamily="34" charset="-120"/>
              </a:rPr>
              <a:t>Active-Active</a:t>
            </a:r>
            <a:endParaRPr lang="en-US" sz="1600" b="1">
              <a:solidFill>
                <a:srgbClr val="00E6FE"/>
              </a:solidFill>
              <a:latin typeface="微軟正黑體" panose="020B0604030504040204" pitchFamily="34" charset="-120"/>
              <a:ea typeface="微軟正黑體" panose="020B0604030504040204" pitchFamily="34" charset="-120"/>
            </a:endParaRPr>
          </a:p>
        </p:txBody>
      </p:sp>
      <p:cxnSp>
        <p:nvCxnSpPr>
          <p:cNvPr id="8" name="直線單箭頭接點 7">
            <a:extLst>
              <a:ext uri="{FF2B5EF4-FFF2-40B4-BE49-F238E27FC236}">
                <a16:creationId xmlns:a16="http://schemas.microsoft.com/office/drawing/2014/main" id="{DB35623C-48E8-49FE-9011-AD43DC0B8EBD}"/>
              </a:ext>
            </a:extLst>
          </p:cNvPr>
          <p:cNvCxnSpPr/>
          <p:nvPr/>
        </p:nvCxnSpPr>
        <p:spPr>
          <a:xfrm>
            <a:off x="917662" y="2053109"/>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CCB78E98-CB36-4DDF-9DF4-E41198A36846}"/>
              </a:ext>
            </a:extLst>
          </p:cNvPr>
          <p:cNvCxnSpPr/>
          <p:nvPr/>
        </p:nvCxnSpPr>
        <p:spPr>
          <a:xfrm>
            <a:off x="924099" y="3018376"/>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5129FC9E-A147-46AA-860B-A4437C7B416D}"/>
              </a:ext>
            </a:extLst>
          </p:cNvPr>
          <p:cNvCxnSpPr/>
          <p:nvPr/>
        </p:nvCxnSpPr>
        <p:spPr>
          <a:xfrm>
            <a:off x="5364312" y="1963387"/>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D4DA61EC-24AB-4EEE-B5D4-76BF1EDA1F6C}"/>
              </a:ext>
            </a:extLst>
          </p:cNvPr>
          <p:cNvCxnSpPr/>
          <p:nvPr/>
        </p:nvCxnSpPr>
        <p:spPr>
          <a:xfrm>
            <a:off x="8133881" y="1975956"/>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910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200">
                <a:latin typeface="微軟正黑體"/>
                <a:ea typeface="微軟正黑體"/>
              </a:rPr>
              <a:t>Dual-Path</a:t>
            </a:r>
            <a:r>
              <a:rPr lang="en-US" altLang="zh-TW" sz="3400">
                <a:latin typeface="微軟正黑體"/>
                <a:ea typeface="微軟正黑體"/>
              </a:rPr>
              <a:t> Mini-SAS Expansion</a:t>
            </a:r>
            <a:endParaRPr lang="zh-TW" sz="3400">
              <a:latin typeface="微軟正黑體"/>
              <a:ea typeface="微軟正黑體"/>
            </a:endParaRPr>
          </a:p>
        </p:txBody>
      </p:sp>
      <p:sp>
        <p:nvSpPr>
          <p:cNvPr id="55" name="TextBox 3"/>
          <p:cNvSpPr txBox="1"/>
          <p:nvPr/>
        </p:nvSpPr>
        <p:spPr>
          <a:xfrm>
            <a:off x="5969345" y="1447805"/>
            <a:ext cx="4246728" cy="707886"/>
          </a:xfrm>
          <a:prstGeom prst="rect">
            <a:avLst/>
          </a:prstGeom>
          <a:noFill/>
        </p:spPr>
        <p:txBody>
          <a:bodyPr wrap="square" rtlCol="0" anchor="t">
            <a:spAutoFit/>
          </a:bodyPr>
          <a:lstStyle/>
          <a:p>
            <a:r>
              <a:rPr lang="en-US" sz="2400" b="1">
                <a:solidFill>
                  <a:srgbClr val="00E6FE"/>
                </a:solidFill>
                <a:latin typeface="微軟正黑體"/>
                <a:ea typeface="微軟正黑體"/>
              </a:rPr>
              <a:t>SAS-12G2E</a:t>
            </a:r>
            <a:r>
              <a:rPr lang="en-US" sz="2400" b="1">
                <a:solidFill>
                  <a:schemeClr val="accent5">
                    <a:lumMod val="75000"/>
                  </a:schemeClr>
                </a:solidFill>
                <a:latin typeface="微軟正黑體"/>
                <a:ea typeface="微軟正黑體"/>
              </a:rPr>
              <a:t> </a:t>
            </a:r>
            <a:endParaRPr lang="en-US" altLang="zh-TW" sz="2400" b="1">
              <a:solidFill>
                <a:schemeClr val="accent5">
                  <a:lumMod val="75000"/>
                </a:schemeClr>
              </a:solidFill>
              <a:latin typeface="微軟正黑體" panose="020B0604030504040204" pitchFamily="34" charset="-120"/>
              <a:ea typeface="微軟正黑體" panose="020B0604030504040204" pitchFamily="34" charset="-120"/>
            </a:endParaRPr>
          </a:p>
          <a:p>
            <a:r>
              <a:rPr lang="en-US" sz="1600">
                <a:solidFill>
                  <a:schemeClr val="bg1"/>
                </a:solidFill>
                <a:latin typeface="微軟正黑體"/>
                <a:ea typeface="微軟正黑體"/>
              </a:rPr>
              <a:t>SAS 12Gb/s </a:t>
            </a:r>
            <a:r>
              <a:rPr lang="zh-TW" altLang="en-US" sz="1600">
                <a:solidFill>
                  <a:schemeClr val="bg1"/>
                </a:solidFill>
                <a:latin typeface="微軟正黑體"/>
                <a:ea typeface="微軟正黑體"/>
              </a:rPr>
              <a:t>Expansion Card</a:t>
            </a:r>
            <a:endParaRPr lang="en-US" altLang="zh-TW" sz="1600">
              <a:solidFill>
                <a:schemeClr val="bg1"/>
              </a:solidFill>
              <a:latin typeface="微軟正黑體" panose="020B0604030504040204" pitchFamily="34" charset="-120"/>
              <a:ea typeface="微軟正黑體" panose="020B0604030504040204" pitchFamily="34" charset="-120"/>
              <a:cs typeface="Calibri"/>
            </a:endParaRPr>
          </a:p>
        </p:txBody>
      </p:sp>
      <p:sp>
        <p:nvSpPr>
          <p:cNvPr id="56" name="TextBox 6"/>
          <p:cNvSpPr txBox="1"/>
          <p:nvPr/>
        </p:nvSpPr>
        <p:spPr>
          <a:xfrm>
            <a:off x="4696541" y="3631593"/>
            <a:ext cx="3805477" cy="1155060"/>
          </a:xfrm>
          <a:prstGeom prst="rect">
            <a:avLst/>
          </a:prstGeom>
          <a:noFill/>
        </p:spPr>
        <p:txBody>
          <a:bodyPr wrap="square" rtlCol="0" anchor="t">
            <a:spAutoFit/>
          </a:bodyPr>
          <a:lstStyle/>
          <a:p>
            <a:pPr marL="179070" indent="-179070">
              <a:lnSpc>
                <a:spcPct val="150000"/>
              </a:lnSpc>
              <a:buClr>
                <a:srgbClr val="F70F78"/>
              </a:buClr>
              <a:buFont typeface="Arial"/>
              <a:buChar char="•"/>
            </a:pPr>
            <a:r>
              <a:rPr lang="zh-TW" altLang="en-US" sz="1600">
                <a:solidFill>
                  <a:srgbClr val="FFFFFF"/>
                </a:solidFill>
                <a:latin typeface="Microsoft JhengHei"/>
                <a:ea typeface="Microsoft JhengHei"/>
              </a:rPr>
              <a:t>Avoid single point of failure</a:t>
            </a:r>
            <a:endParaRPr lang="en-US" altLang="zh-TW" sz="1600">
              <a:solidFill>
                <a:srgbClr val="FFFFFF"/>
              </a:solidFill>
              <a:latin typeface="Microsoft JhengHei"/>
              <a:ea typeface="Microsoft JhengHei"/>
              <a:cs typeface="Calibri"/>
            </a:endParaRPr>
          </a:p>
          <a:p>
            <a:pPr marL="179070" indent="-179070">
              <a:lnSpc>
                <a:spcPct val="150000"/>
              </a:lnSpc>
              <a:buClr>
                <a:srgbClr val="F70F78"/>
              </a:buClr>
              <a:buFont typeface="Arial"/>
              <a:buChar char="•"/>
            </a:pPr>
            <a:r>
              <a:rPr lang="zh-TW" altLang="en-US" sz="1600">
                <a:solidFill>
                  <a:srgbClr val="FFFFFF"/>
                </a:solidFill>
                <a:latin typeface="Microsoft JhengHei"/>
                <a:ea typeface="Microsoft JhengHei"/>
                <a:cs typeface="Calibri"/>
              </a:rPr>
              <a:t>Cascade up to 7 JBODs</a:t>
            </a:r>
          </a:p>
          <a:p>
            <a:pPr marL="179070" indent="-179070">
              <a:lnSpc>
                <a:spcPct val="150000"/>
              </a:lnSpc>
              <a:buClr>
                <a:srgbClr val="F70F78"/>
              </a:buClr>
              <a:buFont typeface="Arial"/>
              <a:buChar char="•"/>
            </a:pPr>
            <a:r>
              <a:rPr lang="en-US" altLang="zh-TW" sz="1600">
                <a:solidFill>
                  <a:srgbClr val="FFFFFF"/>
                </a:solidFill>
                <a:latin typeface="Microsoft JhengHei"/>
                <a:ea typeface="Microsoft JhengHei"/>
              </a:rPr>
              <a:t>48Gb/s </a:t>
            </a:r>
            <a:r>
              <a:rPr lang="zh-TW" altLang="en-US" sz="1600">
                <a:solidFill>
                  <a:srgbClr val="FFFFFF"/>
                </a:solidFill>
                <a:latin typeface="Microsoft JhengHei"/>
                <a:ea typeface="Microsoft JhengHei"/>
              </a:rPr>
              <a:t>high-speed transmission</a:t>
            </a:r>
            <a:endParaRPr lang="en-US" sz="1600">
              <a:solidFill>
                <a:srgbClr val="FFFFFF"/>
              </a:solidFill>
              <a:latin typeface="Microsoft JhengHei"/>
              <a:ea typeface="Microsoft JhengHei"/>
              <a:cs typeface="Calibri"/>
            </a:endParaRPr>
          </a:p>
        </p:txBody>
      </p:sp>
      <p:sp>
        <p:nvSpPr>
          <p:cNvPr id="59" name="Rectangle 14"/>
          <p:cNvSpPr/>
          <p:nvPr/>
        </p:nvSpPr>
        <p:spPr>
          <a:xfrm>
            <a:off x="4721318" y="2959748"/>
            <a:ext cx="3928220" cy="707886"/>
          </a:xfrm>
          <a:prstGeom prst="rect">
            <a:avLst/>
          </a:prstGeom>
        </p:spPr>
        <p:txBody>
          <a:bodyPr wrap="square" anchor="t">
            <a:spAutoFit/>
          </a:bodyPr>
          <a:lstStyle/>
          <a:p>
            <a:r>
              <a:rPr lang="en-US" sz="2400" b="1">
                <a:solidFill>
                  <a:srgbClr val="00E6FE"/>
                </a:solidFill>
                <a:latin typeface="微軟正黑體" panose="020B0604030504040204" pitchFamily="34" charset="-120"/>
                <a:ea typeface="微軟正黑體" panose="020B0604030504040204" pitchFamily="34" charset="-120"/>
              </a:rPr>
              <a:t>EJ1600 </a:t>
            </a:r>
            <a:r>
              <a:rPr lang="en-US" altLang="zh-TW" sz="2400" b="1">
                <a:solidFill>
                  <a:srgbClr val="00E6FE"/>
                </a:solidFill>
                <a:latin typeface="微軟正黑體" panose="020B0604030504040204" pitchFamily="34" charset="-120"/>
                <a:ea typeface="微軟正黑體" panose="020B0604030504040204" pitchFamily="34" charset="-120"/>
              </a:rPr>
              <a:t>v2 </a:t>
            </a:r>
            <a:endParaRPr lang="en-US" sz="2400" b="1">
              <a:solidFill>
                <a:srgbClr val="00E6FE"/>
              </a:solidFill>
              <a:latin typeface="微軟正黑體" panose="020B0604030504040204" pitchFamily="34" charset="-120"/>
              <a:ea typeface="微軟正黑體" panose="020B0604030504040204" pitchFamily="34" charset="-120"/>
            </a:endParaRPr>
          </a:p>
          <a:p>
            <a:r>
              <a:rPr lang="en-US" altLang="zh-TW" sz="1600">
                <a:solidFill>
                  <a:schemeClr val="bg1"/>
                </a:solidFill>
                <a:latin typeface="微軟正黑體"/>
                <a:ea typeface="微軟正黑體"/>
              </a:rPr>
              <a:t>SAS 12Gb/s Dual-Controller Expansion</a:t>
            </a:r>
            <a:endParaRPr lang="zh-TW" altLang="en-US" sz="1600">
              <a:solidFill>
                <a:schemeClr val="bg1"/>
              </a:solidFill>
              <a:latin typeface="微軟正黑體"/>
              <a:ea typeface="微軟正黑體"/>
              <a:cs typeface="Calibri"/>
            </a:endParaRPr>
          </a:p>
        </p:txBody>
      </p:sp>
    </p:spTree>
    <p:extLst>
      <p:ext uri="{BB962C8B-B14F-4D97-AF65-F5344CB8AC3E}">
        <p14:creationId xmlns:p14="http://schemas.microsoft.com/office/powerpoint/2010/main" val="486692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形 12">
            <a:extLst>
              <a:ext uri="{FF2B5EF4-FFF2-40B4-BE49-F238E27FC236}">
                <a16:creationId xmlns:a16="http://schemas.microsoft.com/office/drawing/2014/main" id="{9E069955-B7F5-410F-9FEB-4C25CC3044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845" y="1296611"/>
            <a:ext cx="7604948" cy="3609938"/>
          </a:xfrm>
          <a:prstGeom prst="rect">
            <a:avLst/>
          </a:prstGeom>
        </p:spPr>
      </p:pic>
      <p:sp>
        <p:nvSpPr>
          <p:cNvPr id="2" name="Title 1">
            <a:extLst>
              <a:ext uri="{FF2B5EF4-FFF2-40B4-BE49-F238E27FC236}">
                <a16:creationId xmlns:a16="http://schemas.microsoft.com/office/drawing/2014/main" id="{25CC0C80-3833-4909-B2FC-E67064C7A25E}"/>
              </a:ext>
            </a:extLst>
          </p:cNvPr>
          <p:cNvSpPr>
            <a:spLocks noGrp="1"/>
          </p:cNvSpPr>
          <p:nvPr>
            <p:ph type="title"/>
          </p:nvPr>
        </p:nvSpPr>
        <p:spPr/>
        <p:txBody>
          <a:bodyPr vert="horz" lIns="91440" tIns="45720" rIns="91440" bIns="45720" rtlCol="0" anchor="ctr">
            <a:noAutofit/>
          </a:bodyPr>
          <a:lstStyle/>
          <a:p>
            <a:r>
              <a:rPr lang="ja-JP" altLang="en-US" sz="2800">
                <a:latin typeface="微軟正黑體"/>
                <a:ea typeface="微軟正黑體"/>
              </a:rPr>
              <a:t>Fault Tolerance</a:t>
            </a:r>
            <a:br>
              <a:rPr lang="ja-JP" altLang="en-US" sz="2800">
                <a:latin typeface="微軟正黑體"/>
                <a:ea typeface="微軟正黑體"/>
              </a:rPr>
            </a:br>
            <a:r>
              <a:rPr lang="ja-JP" altLang="en-US" sz="2800">
                <a:latin typeface="微軟正黑體"/>
                <a:ea typeface="微軟正黑體"/>
              </a:rPr>
              <a:t>- Dual Controllers and Dual-Channel Backup</a:t>
            </a:r>
            <a:endParaRPr lang="ja-JP" altLang="en-US" sz="2800"/>
          </a:p>
        </p:txBody>
      </p:sp>
      <p:sp>
        <p:nvSpPr>
          <p:cNvPr id="6" name="Rectangle 5">
            <a:extLst>
              <a:ext uri="{FF2B5EF4-FFF2-40B4-BE49-F238E27FC236}">
                <a16:creationId xmlns:a16="http://schemas.microsoft.com/office/drawing/2014/main" id="{0F9AE993-BA99-4FC1-B4C5-5B06F048DFF2}"/>
              </a:ext>
            </a:extLst>
          </p:cNvPr>
          <p:cNvSpPr>
            <a:spLocks noChangeArrowheads="1"/>
          </p:cNvSpPr>
          <p:nvPr/>
        </p:nvSpPr>
        <p:spPr bwMode="auto">
          <a:xfrm>
            <a:off x="616278" y="1406106"/>
            <a:ext cx="9123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zh-TW" altLang="en-US" b="1">
                <a:solidFill>
                  <a:schemeClr val="bg1"/>
                </a:solidFill>
                <a:latin typeface="微軟正黑體"/>
                <a:ea typeface="微軟正黑體"/>
              </a:rPr>
              <a:t>Switch</a:t>
            </a:r>
            <a:endParaRPr lang="en-US"/>
          </a:p>
        </p:txBody>
      </p:sp>
      <p:sp>
        <p:nvSpPr>
          <p:cNvPr id="7" name="Rectangle 6">
            <a:extLst>
              <a:ext uri="{FF2B5EF4-FFF2-40B4-BE49-F238E27FC236}">
                <a16:creationId xmlns:a16="http://schemas.microsoft.com/office/drawing/2014/main" id="{5E4778F0-66CB-43CB-A4F6-2D312593CD58}"/>
              </a:ext>
            </a:extLst>
          </p:cNvPr>
          <p:cNvSpPr>
            <a:spLocks noChangeArrowheads="1"/>
          </p:cNvSpPr>
          <p:nvPr/>
        </p:nvSpPr>
        <p:spPr bwMode="auto">
          <a:xfrm>
            <a:off x="619021" y="2112220"/>
            <a:ext cx="12650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b="1">
                <a:solidFill>
                  <a:schemeClr val="bg1"/>
                </a:solidFill>
                <a:latin typeface="微軟正黑體"/>
                <a:ea typeface="微軟正黑體"/>
              </a:rPr>
              <a:t>ES1686dc</a:t>
            </a:r>
            <a:endParaRPr kumimoji="0" lang="en-US" altLang="zh-TW" b="1">
              <a:solidFill>
                <a:schemeClr val="bg1"/>
              </a:solidFill>
              <a:latin typeface="微軟正黑體" pitchFamily="34" charset="-120"/>
              <a:ea typeface="微軟正黑體" pitchFamily="34" charset="-120"/>
            </a:endParaRPr>
          </a:p>
        </p:txBody>
      </p:sp>
      <p:sp>
        <p:nvSpPr>
          <p:cNvPr id="8" name="Rectangle 7">
            <a:extLst>
              <a:ext uri="{FF2B5EF4-FFF2-40B4-BE49-F238E27FC236}">
                <a16:creationId xmlns:a16="http://schemas.microsoft.com/office/drawing/2014/main" id="{C78CA168-66DA-47F3-8FCB-2EE83388CC7F}"/>
              </a:ext>
            </a:extLst>
          </p:cNvPr>
          <p:cNvSpPr>
            <a:spLocks noChangeArrowheads="1"/>
          </p:cNvSpPr>
          <p:nvPr/>
        </p:nvSpPr>
        <p:spPr bwMode="auto">
          <a:xfrm>
            <a:off x="643275" y="3519679"/>
            <a:ext cx="11160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b="1">
                <a:solidFill>
                  <a:schemeClr val="bg1"/>
                </a:solidFill>
                <a:latin typeface="微軟正黑體" pitchFamily="34" charset="-120"/>
                <a:ea typeface="微軟正黑體" pitchFamily="34" charset="-120"/>
              </a:rPr>
              <a:t>ES JBOD</a:t>
            </a:r>
            <a:endParaRPr kumimoji="0" lang="en-US" altLang="zh-TW" b="1">
              <a:solidFill>
                <a:schemeClr val="bg1"/>
              </a:solidFill>
              <a:latin typeface="微軟正黑體" pitchFamily="34" charset="-120"/>
              <a:ea typeface="微軟正黑體" pitchFamily="34" charset="-120"/>
            </a:endParaRPr>
          </a:p>
        </p:txBody>
      </p:sp>
      <p:pic>
        <p:nvPicPr>
          <p:cNvPr id="9" name="圖片 172" descr="雙控制器.png">
            <a:extLst>
              <a:ext uri="{FF2B5EF4-FFF2-40B4-BE49-F238E27FC236}">
                <a16:creationId xmlns:a16="http://schemas.microsoft.com/office/drawing/2014/main" id="{E15306FF-C1C6-4DE2-9F7D-7D169D0E7005}"/>
              </a:ext>
            </a:extLst>
          </p:cNvPr>
          <p:cNvPicPr>
            <a:picLocks noChangeAspect="1"/>
          </p:cNvPicPr>
          <p:nvPr/>
        </p:nvPicPr>
        <p:blipFill>
          <a:blip r:embed="rId4" cstate="print"/>
          <a:stretch>
            <a:fillRect/>
          </a:stretch>
        </p:blipFill>
        <p:spPr>
          <a:xfrm>
            <a:off x="2208487" y="1406106"/>
            <a:ext cx="6221165" cy="3500443"/>
          </a:xfrm>
          <a:prstGeom prst="rect">
            <a:avLst/>
          </a:prstGeom>
        </p:spPr>
      </p:pic>
    </p:spTree>
    <p:extLst>
      <p:ext uri="{BB962C8B-B14F-4D97-AF65-F5344CB8AC3E}">
        <p14:creationId xmlns:p14="http://schemas.microsoft.com/office/powerpoint/2010/main" val="1687072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9246D7-E0E4-4B3B-AE8D-3EA0B66CF9D6}"/>
              </a:ext>
            </a:extLst>
          </p:cNvPr>
          <p:cNvSpPr>
            <a:spLocks noGrp="1"/>
          </p:cNvSpPr>
          <p:nvPr>
            <p:ph type="title"/>
          </p:nvPr>
        </p:nvSpPr>
        <p:spPr/>
        <p:txBody>
          <a:bodyPr>
            <a:noAutofit/>
          </a:bodyPr>
          <a:lstStyle/>
          <a:p>
            <a:r>
              <a:rPr lang="zh-TW" altLang="en-US" sz="2800">
                <a:latin typeface="微軟正黑體"/>
                <a:ea typeface="微軟正黑體"/>
              </a:rPr>
              <a:t>Design with Hot-Swappable Components</a:t>
            </a:r>
            <a:endParaRPr lang="en-US" altLang="zh-TW" sz="2800"/>
          </a:p>
        </p:txBody>
      </p:sp>
      <p:grpSp>
        <p:nvGrpSpPr>
          <p:cNvPr id="9" name="群組 8">
            <a:extLst>
              <a:ext uri="{FF2B5EF4-FFF2-40B4-BE49-F238E27FC236}">
                <a16:creationId xmlns:a16="http://schemas.microsoft.com/office/drawing/2014/main" id="{5EACE30D-DF8E-42E4-90FE-43120816DB7E}"/>
              </a:ext>
            </a:extLst>
          </p:cNvPr>
          <p:cNvGrpSpPr/>
          <p:nvPr/>
        </p:nvGrpSpPr>
        <p:grpSpPr>
          <a:xfrm>
            <a:off x="427680" y="1314185"/>
            <a:ext cx="8244741" cy="3675557"/>
            <a:chOff x="427680" y="1344330"/>
            <a:chExt cx="8244741" cy="3675557"/>
          </a:xfrm>
          <a:effectLst>
            <a:outerShdw blurRad="50800" dist="38100" dir="2700000" algn="tl" rotWithShape="0">
              <a:prstClr val="black">
                <a:alpha val="40000"/>
              </a:prstClr>
            </a:outerShdw>
          </a:effectLst>
        </p:grpSpPr>
        <p:pic>
          <p:nvPicPr>
            <p:cNvPr id="8" name="圖形 7">
              <a:extLst>
                <a:ext uri="{FF2B5EF4-FFF2-40B4-BE49-F238E27FC236}">
                  <a16:creationId xmlns:a16="http://schemas.microsoft.com/office/drawing/2014/main" id="{9F6A5BEF-AED0-4792-B70C-41FB081733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7680" y="1344330"/>
              <a:ext cx="8244741" cy="3509024"/>
            </a:xfrm>
            <a:prstGeom prst="rect">
              <a:avLst/>
            </a:prstGeom>
            <a:effectLst>
              <a:outerShdw blurRad="50800" dist="38100" dir="2700000" algn="tl" rotWithShape="0">
                <a:prstClr val="black">
                  <a:alpha val="40000"/>
                </a:prstClr>
              </a:outerShdw>
            </a:effectLst>
          </p:spPr>
        </p:pic>
        <p:pic>
          <p:nvPicPr>
            <p:cNvPr id="4" name="圖片 6">
              <a:extLst>
                <a:ext uri="{FF2B5EF4-FFF2-40B4-BE49-F238E27FC236}">
                  <a16:creationId xmlns:a16="http://schemas.microsoft.com/office/drawing/2014/main" id="{ED9F9459-2DF8-40A2-AF8F-A85751FE358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
            <a:stretch/>
          </p:blipFill>
          <p:spPr>
            <a:xfrm>
              <a:off x="427680" y="3031383"/>
              <a:ext cx="2727481" cy="1988504"/>
            </a:xfrm>
            <a:prstGeom prst="rect">
              <a:avLst/>
            </a:prstGeom>
          </p:spPr>
        </p:pic>
        <p:pic>
          <p:nvPicPr>
            <p:cNvPr id="5" name="圖片 3">
              <a:extLst>
                <a:ext uri="{FF2B5EF4-FFF2-40B4-BE49-F238E27FC236}">
                  <a16:creationId xmlns:a16="http://schemas.microsoft.com/office/drawing/2014/main" id="{F9D204A9-908F-4AAC-AD5A-B53324FEFCD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434" b="-1"/>
            <a:stretch/>
          </p:blipFill>
          <p:spPr>
            <a:xfrm>
              <a:off x="427680" y="1344330"/>
              <a:ext cx="3297555" cy="1853586"/>
            </a:xfrm>
            <a:prstGeom prst="rect">
              <a:avLst/>
            </a:prstGeom>
          </p:spPr>
        </p:pic>
        <p:pic>
          <p:nvPicPr>
            <p:cNvPr id="6" name="Picture 9">
              <a:extLst>
                <a:ext uri="{FF2B5EF4-FFF2-40B4-BE49-F238E27FC236}">
                  <a16:creationId xmlns:a16="http://schemas.microsoft.com/office/drawing/2014/main" id="{48746F4A-A5B1-46CA-8713-705FC3D8630E}"/>
                </a:ext>
              </a:extLst>
            </p:cNvPr>
            <p:cNvPicPr>
              <a:picLocks noChangeAspect="1"/>
            </p:cNvPicPr>
            <p:nvPr/>
          </p:nvPicPr>
          <p:blipFill>
            <a:blip r:embed="rId6"/>
            <a:stretch>
              <a:fillRect/>
            </a:stretch>
          </p:blipFill>
          <p:spPr>
            <a:xfrm>
              <a:off x="6522497" y="1451462"/>
              <a:ext cx="1851595" cy="1775554"/>
            </a:xfrm>
            <a:prstGeom prst="rect">
              <a:avLst/>
            </a:prstGeom>
          </p:spPr>
        </p:pic>
        <p:pic>
          <p:nvPicPr>
            <p:cNvPr id="7" name="Picture 13">
              <a:extLst>
                <a:ext uri="{FF2B5EF4-FFF2-40B4-BE49-F238E27FC236}">
                  <a16:creationId xmlns:a16="http://schemas.microsoft.com/office/drawing/2014/main" id="{B7AA5555-113E-44B0-8CBC-4772E89147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11004" y="1344330"/>
              <a:ext cx="2594884" cy="1946505"/>
            </a:xfrm>
            <a:prstGeom prst="rect">
              <a:avLst/>
            </a:prstGeom>
          </p:spPr>
        </p:pic>
      </p:grpSp>
      <p:sp>
        <p:nvSpPr>
          <p:cNvPr id="10" name="矩形 9">
            <a:extLst>
              <a:ext uri="{FF2B5EF4-FFF2-40B4-BE49-F238E27FC236}">
                <a16:creationId xmlns:a16="http://schemas.microsoft.com/office/drawing/2014/main" id="{3246F16E-D229-45EE-8058-797410245C83}"/>
              </a:ext>
            </a:extLst>
          </p:cNvPr>
          <p:cNvSpPr/>
          <p:nvPr/>
        </p:nvSpPr>
        <p:spPr>
          <a:xfrm>
            <a:off x="3376224" y="3518143"/>
            <a:ext cx="5305042" cy="338554"/>
          </a:xfrm>
          <a:prstGeom prst="rect">
            <a:avLst/>
          </a:prstGeom>
        </p:spPr>
        <p:txBody>
          <a:bodyPr wrap="none" anchor="t">
            <a:spAutoFit/>
          </a:bodyPr>
          <a:lstStyle/>
          <a:p>
            <a:r>
              <a:rPr lang="zh-TW" sz="1600">
                <a:solidFill>
                  <a:srgbClr val="FFFFFF"/>
                </a:solidFill>
                <a:latin typeface="Microsoft JhengHei"/>
                <a:ea typeface="Microsoft JhengHei"/>
              </a:rPr>
              <a:t>Easy maintenance even w</a:t>
            </a:r>
            <a:r>
              <a:rPr lang="en-US" altLang="zh-TW" sz="1600" err="1">
                <a:solidFill>
                  <a:srgbClr val="FFFFFF"/>
                </a:solidFill>
                <a:latin typeface="Microsoft JhengHei"/>
                <a:ea typeface="Microsoft JhengHei"/>
              </a:rPr>
              <a:t>ithout</a:t>
            </a:r>
            <a:r>
              <a:rPr lang="zh-TW" sz="1600">
                <a:solidFill>
                  <a:srgbClr val="FFFFFF"/>
                </a:solidFill>
                <a:latin typeface="Microsoft JhengHei"/>
                <a:ea typeface="Microsoft JhengHei"/>
              </a:rPr>
              <a:t> the system s</a:t>
            </a:r>
            <a:r>
              <a:rPr lang="en-US" altLang="zh-TW" sz="1600" err="1">
                <a:solidFill>
                  <a:srgbClr val="FFFFFF"/>
                </a:solidFill>
                <a:latin typeface="Microsoft JhengHei"/>
                <a:ea typeface="Microsoft JhengHei"/>
              </a:rPr>
              <a:t>hutdown</a:t>
            </a:r>
            <a:endParaRPr lang="en-US" sz="1600" err="1">
              <a:solidFill>
                <a:srgbClr val="FFFFFF"/>
              </a:solidFill>
              <a:latin typeface="Microsoft JhengHei"/>
              <a:ea typeface="Microsoft JhengHei"/>
            </a:endParaRPr>
          </a:p>
        </p:txBody>
      </p:sp>
    </p:spTree>
    <p:extLst>
      <p:ext uri="{BB962C8B-B14F-4D97-AF65-F5344CB8AC3E}">
        <p14:creationId xmlns:p14="http://schemas.microsoft.com/office/powerpoint/2010/main" val="1597077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形 11">
            <a:extLst>
              <a:ext uri="{FF2B5EF4-FFF2-40B4-BE49-F238E27FC236}">
                <a16:creationId xmlns:a16="http://schemas.microsoft.com/office/drawing/2014/main" id="{380F72A8-0D36-4FF8-AE3F-2A12C7349C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8339" y="4385822"/>
            <a:ext cx="887575" cy="588964"/>
          </a:xfrm>
          <a:prstGeom prst="rect">
            <a:avLst/>
          </a:prstGeom>
        </p:spPr>
      </p:pic>
      <p:sp>
        <p:nvSpPr>
          <p:cNvPr id="2" name="Title 1">
            <a:extLst>
              <a:ext uri="{FF2B5EF4-FFF2-40B4-BE49-F238E27FC236}">
                <a16:creationId xmlns:a16="http://schemas.microsoft.com/office/drawing/2014/main" id="{621D514D-D98F-49A5-BE42-89EC787B6A18}"/>
              </a:ext>
            </a:extLst>
          </p:cNvPr>
          <p:cNvSpPr>
            <a:spLocks noGrp="1"/>
          </p:cNvSpPr>
          <p:nvPr>
            <p:ph type="title"/>
          </p:nvPr>
        </p:nvSpPr>
        <p:spPr>
          <a:xfrm>
            <a:off x="275953" y="91440"/>
            <a:ext cx="7886700" cy="822960"/>
          </a:xfrm>
        </p:spPr>
        <p:txBody>
          <a:bodyPr>
            <a:noAutofit/>
          </a:bodyPr>
          <a:lstStyle/>
          <a:p>
            <a:r>
              <a:rPr lang="zh-TW" altLang="en-US" sz="2800">
                <a:latin typeface="微軟正黑體"/>
                <a:ea typeface="微軟正黑體"/>
              </a:rPr>
              <a:t>MPIO &amp; Trunking</a:t>
            </a:r>
            <a:br>
              <a:rPr lang="zh-TW" altLang="en-US" sz="2800">
                <a:latin typeface="微軟正黑體"/>
                <a:ea typeface="微軟正黑體"/>
              </a:rPr>
            </a:br>
            <a:r>
              <a:rPr lang="zh-TW" altLang="en-US" sz="2800">
                <a:latin typeface="微軟正黑體"/>
                <a:ea typeface="微軟正黑體"/>
              </a:rPr>
              <a:t>Provide Fault Tolerant Network Service</a:t>
            </a:r>
            <a:endParaRPr lang="ja-JP" altLang="en-US" sz="2800">
              <a:latin typeface="微軟正黑體"/>
              <a:ea typeface="微軟正黑體"/>
            </a:endParaRPr>
          </a:p>
        </p:txBody>
      </p:sp>
      <p:sp>
        <p:nvSpPr>
          <p:cNvPr id="31" name="TextBox 30">
            <a:extLst>
              <a:ext uri="{FF2B5EF4-FFF2-40B4-BE49-F238E27FC236}">
                <a16:creationId xmlns:a16="http://schemas.microsoft.com/office/drawing/2014/main" id="{DD8930CD-BCC3-4443-BF8F-704C7B6E4EEB}"/>
              </a:ext>
            </a:extLst>
          </p:cNvPr>
          <p:cNvSpPr txBox="1"/>
          <p:nvPr/>
        </p:nvSpPr>
        <p:spPr>
          <a:xfrm>
            <a:off x="1689757" y="1847850"/>
            <a:ext cx="56388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HBA 1</a:t>
            </a:r>
          </a:p>
        </p:txBody>
      </p:sp>
      <p:sp>
        <p:nvSpPr>
          <p:cNvPr id="33" name="TextBox 32">
            <a:extLst>
              <a:ext uri="{FF2B5EF4-FFF2-40B4-BE49-F238E27FC236}">
                <a16:creationId xmlns:a16="http://schemas.microsoft.com/office/drawing/2014/main" id="{DA118FB4-6ED8-4FD2-ACF8-BCF343BA34D0}"/>
              </a:ext>
            </a:extLst>
          </p:cNvPr>
          <p:cNvSpPr txBox="1"/>
          <p:nvPr/>
        </p:nvSpPr>
        <p:spPr>
          <a:xfrm>
            <a:off x="3785066" y="1817370"/>
            <a:ext cx="56388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HBA 2</a:t>
            </a:r>
          </a:p>
        </p:txBody>
      </p:sp>
      <p:sp>
        <p:nvSpPr>
          <p:cNvPr id="34" name="TextBox 33">
            <a:extLst>
              <a:ext uri="{FF2B5EF4-FFF2-40B4-BE49-F238E27FC236}">
                <a16:creationId xmlns:a16="http://schemas.microsoft.com/office/drawing/2014/main" id="{EFA1E132-94E7-4BF6-B17E-6C09D87BB7E4}"/>
              </a:ext>
            </a:extLst>
          </p:cNvPr>
          <p:cNvSpPr txBox="1"/>
          <p:nvPr/>
        </p:nvSpPr>
        <p:spPr>
          <a:xfrm>
            <a:off x="499478" y="2805471"/>
            <a:ext cx="81534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Switch 1</a:t>
            </a:r>
          </a:p>
        </p:txBody>
      </p:sp>
      <p:sp>
        <p:nvSpPr>
          <p:cNvPr id="35" name="TextBox 34">
            <a:extLst>
              <a:ext uri="{FF2B5EF4-FFF2-40B4-BE49-F238E27FC236}">
                <a16:creationId xmlns:a16="http://schemas.microsoft.com/office/drawing/2014/main" id="{03D5BEB2-D6FF-423F-90C6-13589BBBB668}"/>
              </a:ext>
            </a:extLst>
          </p:cNvPr>
          <p:cNvSpPr txBox="1"/>
          <p:nvPr/>
        </p:nvSpPr>
        <p:spPr>
          <a:xfrm>
            <a:off x="4675757" y="2843412"/>
            <a:ext cx="81534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Switch 2</a:t>
            </a:r>
          </a:p>
        </p:txBody>
      </p:sp>
      <p:sp>
        <p:nvSpPr>
          <p:cNvPr id="36" name="TextBox 35">
            <a:extLst>
              <a:ext uri="{FF2B5EF4-FFF2-40B4-BE49-F238E27FC236}">
                <a16:creationId xmlns:a16="http://schemas.microsoft.com/office/drawing/2014/main" id="{8946C231-F2F4-41CF-B5D6-CB17ADC6C89F}"/>
              </a:ext>
            </a:extLst>
          </p:cNvPr>
          <p:cNvSpPr txBox="1"/>
          <p:nvPr/>
        </p:nvSpPr>
        <p:spPr>
          <a:xfrm>
            <a:off x="1607819" y="3399131"/>
            <a:ext cx="92202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Network Port 1</a:t>
            </a:r>
          </a:p>
        </p:txBody>
      </p:sp>
      <p:sp>
        <p:nvSpPr>
          <p:cNvPr id="37" name="TextBox 36">
            <a:extLst>
              <a:ext uri="{FF2B5EF4-FFF2-40B4-BE49-F238E27FC236}">
                <a16:creationId xmlns:a16="http://schemas.microsoft.com/office/drawing/2014/main" id="{5ECE8BEE-5AC0-4228-88FC-9DF4E4448F46}"/>
              </a:ext>
            </a:extLst>
          </p:cNvPr>
          <p:cNvSpPr txBox="1"/>
          <p:nvPr/>
        </p:nvSpPr>
        <p:spPr>
          <a:xfrm>
            <a:off x="3793166" y="3429611"/>
            <a:ext cx="75438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Network Port 2</a:t>
            </a:r>
          </a:p>
        </p:txBody>
      </p:sp>
      <p:sp>
        <p:nvSpPr>
          <p:cNvPr id="38" name="TextBox 37">
            <a:extLst>
              <a:ext uri="{FF2B5EF4-FFF2-40B4-BE49-F238E27FC236}">
                <a16:creationId xmlns:a16="http://schemas.microsoft.com/office/drawing/2014/main" id="{E4346572-4B5F-4000-8060-6DAC035E481A}"/>
              </a:ext>
            </a:extLst>
          </p:cNvPr>
          <p:cNvSpPr txBox="1"/>
          <p:nvPr/>
        </p:nvSpPr>
        <p:spPr>
          <a:xfrm>
            <a:off x="3413711" y="4449472"/>
            <a:ext cx="101346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rgbClr val="FFFFFF"/>
                </a:solidFill>
                <a:ea typeface="游ゴシック"/>
                <a:cs typeface="Calibri"/>
              </a:rPr>
              <a:t>iSCSI LUN / Share Folder</a:t>
            </a:r>
          </a:p>
        </p:txBody>
      </p:sp>
      <p:sp>
        <p:nvSpPr>
          <p:cNvPr id="39" name="TextBox 38">
            <a:extLst>
              <a:ext uri="{FF2B5EF4-FFF2-40B4-BE49-F238E27FC236}">
                <a16:creationId xmlns:a16="http://schemas.microsoft.com/office/drawing/2014/main" id="{18DDAFD2-071D-4CD8-B279-5E70F901F795}"/>
              </a:ext>
            </a:extLst>
          </p:cNvPr>
          <p:cNvSpPr txBox="1"/>
          <p:nvPr/>
        </p:nvSpPr>
        <p:spPr>
          <a:xfrm>
            <a:off x="5629704" y="1432130"/>
            <a:ext cx="3102024" cy="30161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ja-JP" sz="1600">
                <a:solidFill>
                  <a:srgbClr val="FFFFFF"/>
                </a:solidFill>
                <a:latin typeface="Microsoft JhengHei"/>
                <a:ea typeface="Microsoft JhengHei"/>
                <a:cs typeface="Calibri"/>
              </a:rPr>
              <a:t>Even if the device on any network fails, the host can still access the data on the storage system. </a:t>
            </a:r>
            <a:endParaRPr lang="en-US" altLang="ja-JP">
              <a:solidFill>
                <a:srgbClr val="FFFFFF"/>
              </a:solidFill>
              <a:latin typeface="Microsoft JhengHei"/>
              <a:ea typeface="Microsoft JhengHei"/>
              <a:cs typeface="Calibri"/>
            </a:endParaRPr>
          </a:p>
          <a:p>
            <a:pPr>
              <a:lnSpc>
                <a:spcPct val="150000"/>
              </a:lnSpc>
            </a:pPr>
            <a:endParaRPr lang="ja-JP" altLang="en-US" sz="1600">
              <a:solidFill>
                <a:srgbClr val="FFFFFF"/>
              </a:solidFill>
              <a:latin typeface="Microsoft JhengHei"/>
              <a:ea typeface="Microsoft JhengHei"/>
              <a:cs typeface="Calibri"/>
            </a:endParaRPr>
          </a:p>
          <a:p>
            <a:pPr>
              <a:lnSpc>
                <a:spcPct val="150000"/>
              </a:lnSpc>
            </a:pPr>
            <a:r>
              <a:rPr lang="ja-JP" sz="1600">
                <a:solidFill>
                  <a:srgbClr val="FFFFFF"/>
                </a:solidFill>
                <a:latin typeface="Microsoft JhengHei"/>
                <a:ea typeface="Microsoft JhengHei"/>
                <a:cs typeface="Calibri"/>
              </a:rPr>
              <a:t>Avoid interrupt</a:t>
            </a:r>
            <a:r>
              <a:rPr lang="en-US" altLang="ja-JP" sz="1600">
                <a:solidFill>
                  <a:srgbClr val="FFFFFF"/>
                </a:solidFill>
                <a:latin typeface="Microsoft JhengHei"/>
                <a:ea typeface="Microsoft JhengHei"/>
                <a:cs typeface="Calibri"/>
              </a:rPr>
              <a:t>ion</a:t>
            </a:r>
            <a:r>
              <a:rPr lang="ja-JP" altLang="en-US" sz="1600">
                <a:solidFill>
                  <a:srgbClr val="FFFFFF"/>
                </a:solidFill>
                <a:latin typeface="Microsoft JhengHei"/>
                <a:ea typeface="Microsoft JhengHei"/>
                <a:cs typeface="Calibri"/>
              </a:rPr>
              <a:t> </a:t>
            </a:r>
            <a:r>
              <a:rPr lang="en-US" altLang="ja-JP" sz="1600">
                <a:solidFill>
                  <a:srgbClr val="FFFFFF"/>
                </a:solidFill>
                <a:latin typeface="Microsoft JhengHei"/>
                <a:ea typeface="Microsoft JhengHei"/>
                <a:cs typeface="Calibri"/>
              </a:rPr>
              <a:t>of</a:t>
            </a:r>
            <a:r>
              <a:rPr lang="ja-JP" altLang="en-US" sz="1600">
                <a:solidFill>
                  <a:srgbClr val="FFFFFF"/>
                </a:solidFill>
                <a:latin typeface="Microsoft JhengHei"/>
                <a:ea typeface="Microsoft JhengHei"/>
                <a:cs typeface="Calibri"/>
              </a:rPr>
              <a:t> </a:t>
            </a:r>
            <a:r>
              <a:rPr lang="en-US" altLang="ja-JP" sz="1600">
                <a:solidFill>
                  <a:srgbClr val="FFFFFF"/>
                </a:solidFill>
                <a:latin typeface="Microsoft JhengHei"/>
                <a:ea typeface="Microsoft JhengHei"/>
                <a:cs typeface="Calibri"/>
              </a:rPr>
              <a:t>access</a:t>
            </a:r>
            <a:r>
              <a:rPr lang="ja-JP" altLang="en-US" sz="1600">
                <a:solidFill>
                  <a:srgbClr val="FFFFFF"/>
                </a:solidFill>
                <a:latin typeface="Microsoft JhengHei"/>
                <a:ea typeface="Microsoft JhengHei"/>
                <a:cs typeface="Calibri"/>
              </a:rPr>
              <a:t> </a:t>
            </a:r>
            <a:r>
              <a:rPr lang="en-US" altLang="ja-JP" sz="1600">
                <a:solidFill>
                  <a:srgbClr val="FFFFFF"/>
                </a:solidFill>
                <a:latin typeface="Microsoft JhengHei"/>
                <a:ea typeface="Microsoft JhengHei"/>
                <a:cs typeface="Calibri"/>
              </a:rPr>
              <a:t>when</a:t>
            </a:r>
            <a:r>
              <a:rPr lang="ja-JP" altLang="en-US" sz="1600">
                <a:solidFill>
                  <a:srgbClr val="FFFFFF"/>
                </a:solidFill>
                <a:latin typeface="Microsoft JhengHei"/>
                <a:ea typeface="Microsoft JhengHei"/>
                <a:cs typeface="Calibri"/>
              </a:rPr>
              <a:t> </a:t>
            </a:r>
            <a:r>
              <a:rPr lang="en-US" altLang="ja-JP" sz="1600">
                <a:solidFill>
                  <a:srgbClr val="FFFFFF"/>
                </a:solidFill>
                <a:latin typeface="Microsoft JhengHei"/>
                <a:ea typeface="Microsoft JhengHei"/>
                <a:cs typeface="Calibri"/>
              </a:rPr>
              <a:t>a</a:t>
            </a:r>
            <a:r>
              <a:rPr lang="ja-JP" altLang="en-US" sz="1600">
                <a:solidFill>
                  <a:srgbClr val="FFFFFF"/>
                </a:solidFill>
                <a:latin typeface="Microsoft JhengHei"/>
                <a:ea typeface="Microsoft JhengHei"/>
                <a:cs typeface="Calibri"/>
              </a:rPr>
              <a:t> </a:t>
            </a:r>
            <a:r>
              <a:rPr lang="en-US" altLang="ja-JP" sz="1600">
                <a:solidFill>
                  <a:srgbClr val="FFFFFF"/>
                </a:solidFill>
                <a:latin typeface="Microsoft JhengHei"/>
                <a:ea typeface="Microsoft JhengHei"/>
                <a:cs typeface="Calibri"/>
              </a:rPr>
              <a:t>single</a:t>
            </a:r>
            <a:r>
              <a:rPr lang="ja-JP" altLang="en-US" sz="1600">
                <a:solidFill>
                  <a:srgbClr val="FFFFFF"/>
                </a:solidFill>
                <a:latin typeface="Microsoft JhengHei"/>
                <a:ea typeface="Microsoft JhengHei"/>
                <a:cs typeface="Calibri"/>
              </a:rPr>
              <a:t> </a:t>
            </a:r>
            <a:r>
              <a:rPr lang="en-US" altLang="ja-JP" sz="1600">
                <a:solidFill>
                  <a:srgbClr val="FFFFFF"/>
                </a:solidFill>
                <a:latin typeface="Microsoft JhengHei"/>
                <a:ea typeface="Microsoft JhengHei"/>
                <a:cs typeface="Calibri"/>
              </a:rPr>
              <a:t>physical</a:t>
            </a:r>
            <a:r>
              <a:rPr lang="ja-JP" altLang="en-US" sz="1600">
                <a:solidFill>
                  <a:srgbClr val="FFFFFF"/>
                </a:solidFill>
                <a:latin typeface="Microsoft JhengHei"/>
                <a:ea typeface="Microsoft JhengHei"/>
                <a:cs typeface="Calibri"/>
              </a:rPr>
              <a:t> </a:t>
            </a:r>
            <a:r>
              <a:rPr lang="en-US" altLang="ja-JP" sz="1600">
                <a:solidFill>
                  <a:srgbClr val="FFFFFF"/>
                </a:solidFill>
                <a:latin typeface="Microsoft JhengHei"/>
                <a:ea typeface="Microsoft JhengHei"/>
                <a:cs typeface="Calibri"/>
              </a:rPr>
              <a:t>channel</a:t>
            </a:r>
            <a:r>
              <a:rPr lang="ja-JP" altLang="en-US" sz="1600">
                <a:solidFill>
                  <a:srgbClr val="FFFFFF"/>
                </a:solidFill>
                <a:latin typeface="Microsoft JhengHei"/>
                <a:ea typeface="Microsoft JhengHei"/>
                <a:cs typeface="Calibri"/>
              </a:rPr>
              <a:t> </a:t>
            </a:r>
            <a:r>
              <a:rPr lang="en-US" altLang="ja-JP" sz="1600">
                <a:solidFill>
                  <a:srgbClr val="FFFFFF"/>
                </a:solidFill>
                <a:latin typeface="Microsoft JhengHei"/>
                <a:ea typeface="Microsoft JhengHei"/>
                <a:cs typeface="Calibri"/>
              </a:rPr>
              <a:t>is</a:t>
            </a:r>
            <a:r>
              <a:rPr lang="ja-JP" altLang="en-US" sz="1600">
                <a:solidFill>
                  <a:srgbClr val="FFFFFF"/>
                </a:solidFill>
                <a:latin typeface="Microsoft JhengHei"/>
                <a:ea typeface="Microsoft JhengHei"/>
                <a:cs typeface="Calibri"/>
              </a:rPr>
              <a:t> </a:t>
            </a:r>
            <a:r>
              <a:rPr lang="en-US" altLang="ja-JP" sz="1600">
                <a:solidFill>
                  <a:srgbClr val="FFFFFF"/>
                </a:solidFill>
                <a:latin typeface="Microsoft JhengHei"/>
                <a:ea typeface="Microsoft JhengHei"/>
                <a:cs typeface="Calibri"/>
              </a:rPr>
              <a:t>interrupted</a:t>
            </a:r>
            <a:endParaRPr lang="en-US">
              <a:solidFill>
                <a:srgbClr val="FFFFFF"/>
              </a:solidFill>
              <a:latin typeface="Microsoft JhengHei"/>
              <a:ea typeface="Microsoft JhengHei"/>
            </a:endParaRPr>
          </a:p>
        </p:txBody>
      </p:sp>
      <p:grpSp>
        <p:nvGrpSpPr>
          <p:cNvPr id="8" name="群組 7">
            <a:extLst>
              <a:ext uri="{FF2B5EF4-FFF2-40B4-BE49-F238E27FC236}">
                <a16:creationId xmlns:a16="http://schemas.microsoft.com/office/drawing/2014/main" id="{F4D4C3AD-EFE1-4ABE-97F8-6940ED91610B}"/>
              </a:ext>
            </a:extLst>
          </p:cNvPr>
          <p:cNvGrpSpPr/>
          <p:nvPr/>
        </p:nvGrpSpPr>
        <p:grpSpPr>
          <a:xfrm>
            <a:off x="1761233" y="2984998"/>
            <a:ext cx="2460874" cy="622323"/>
            <a:chOff x="1761233" y="2984998"/>
            <a:chExt cx="2460874" cy="622323"/>
          </a:xfrm>
        </p:grpSpPr>
        <p:cxnSp>
          <p:nvCxnSpPr>
            <p:cNvPr id="25" name="Straight Arrow Connector 24">
              <a:extLst>
                <a:ext uri="{FF2B5EF4-FFF2-40B4-BE49-F238E27FC236}">
                  <a16:creationId xmlns:a16="http://schemas.microsoft.com/office/drawing/2014/main" id="{0617CE44-4A0D-431C-9027-3CF88B15ADBD}"/>
                </a:ext>
              </a:extLst>
            </p:cNvPr>
            <p:cNvCxnSpPr>
              <a:cxnSpLocks/>
            </p:cNvCxnSpPr>
            <p:nvPr/>
          </p:nvCxnSpPr>
          <p:spPr>
            <a:xfrm>
              <a:off x="1768468" y="3007858"/>
              <a:ext cx="798845" cy="585391"/>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2A8FA43-343F-4AB6-9419-A546CE14D2AD}"/>
                </a:ext>
              </a:extLst>
            </p:cNvPr>
            <p:cNvCxnSpPr>
              <a:cxnSpLocks/>
            </p:cNvCxnSpPr>
            <p:nvPr/>
          </p:nvCxnSpPr>
          <p:spPr>
            <a:xfrm flipH="1">
              <a:off x="3382652" y="2984998"/>
              <a:ext cx="839455" cy="608251"/>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4B55213-C016-4E84-8132-9FDDB7DB3C6E}"/>
                </a:ext>
              </a:extLst>
            </p:cNvPr>
            <p:cNvCxnSpPr>
              <a:cxnSpLocks/>
            </p:cNvCxnSpPr>
            <p:nvPr/>
          </p:nvCxnSpPr>
          <p:spPr>
            <a:xfrm>
              <a:off x="1761233" y="2986155"/>
              <a:ext cx="1621419" cy="621166"/>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7C58D63-E088-499C-A850-9F03629CA929}"/>
                </a:ext>
              </a:extLst>
            </p:cNvPr>
            <p:cNvCxnSpPr>
              <a:cxnSpLocks/>
            </p:cNvCxnSpPr>
            <p:nvPr/>
          </p:nvCxnSpPr>
          <p:spPr>
            <a:xfrm flipH="1">
              <a:off x="2560079" y="2986156"/>
              <a:ext cx="1617370" cy="607094"/>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grpSp>
        <p:nvGrpSpPr>
          <p:cNvPr id="7" name="群組 6">
            <a:extLst>
              <a:ext uri="{FF2B5EF4-FFF2-40B4-BE49-F238E27FC236}">
                <a16:creationId xmlns:a16="http://schemas.microsoft.com/office/drawing/2014/main" id="{7F9D255F-8BA8-4772-8D53-031758AB9230}"/>
              </a:ext>
            </a:extLst>
          </p:cNvPr>
          <p:cNvGrpSpPr/>
          <p:nvPr/>
        </p:nvGrpSpPr>
        <p:grpSpPr>
          <a:xfrm>
            <a:off x="1797405" y="1978308"/>
            <a:ext cx="2286288" cy="731228"/>
            <a:chOff x="1797405" y="1978308"/>
            <a:chExt cx="2286288" cy="731228"/>
          </a:xfrm>
        </p:grpSpPr>
        <p:cxnSp>
          <p:nvCxnSpPr>
            <p:cNvPr id="22" name="Straight Arrow Connector 21">
              <a:extLst>
                <a:ext uri="{FF2B5EF4-FFF2-40B4-BE49-F238E27FC236}">
                  <a16:creationId xmlns:a16="http://schemas.microsoft.com/office/drawing/2014/main" id="{5A43DB32-A69C-47BF-A781-78109AFF55DA}"/>
                </a:ext>
              </a:extLst>
            </p:cNvPr>
            <p:cNvCxnSpPr>
              <a:cxnSpLocks/>
            </p:cNvCxnSpPr>
            <p:nvPr/>
          </p:nvCxnSpPr>
          <p:spPr>
            <a:xfrm flipH="1">
              <a:off x="1805314" y="1985010"/>
              <a:ext cx="743576" cy="712278"/>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29B4CFC-06D3-4855-B581-5A4126B5B1B8}"/>
                </a:ext>
              </a:extLst>
            </p:cNvPr>
            <p:cNvCxnSpPr>
              <a:cxnSpLocks/>
            </p:cNvCxnSpPr>
            <p:nvPr/>
          </p:nvCxnSpPr>
          <p:spPr>
            <a:xfrm>
              <a:off x="3391528" y="1989977"/>
              <a:ext cx="692165" cy="707311"/>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FB40B96-3736-4B5D-8807-48C66B5CD2A7}"/>
                </a:ext>
              </a:extLst>
            </p:cNvPr>
            <p:cNvCxnSpPr>
              <a:cxnSpLocks/>
            </p:cNvCxnSpPr>
            <p:nvPr/>
          </p:nvCxnSpPr>
          <p:spPr>
            <a:xfrm>
              <a:off x="2513588" y="1993352"/>
              <a:ext cx="1536731" cy="701137"/>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D021327-FA73-4117-B3A4-9F3A9E4DA49C}"/>
                </a:ext>
              </a:extLst>
            </p:cNvPr>
            <p:cNvCxnSpPr>
              <a:cxnSpLocks/>
            </p:cNvCxnSpPr>
            <p:nvPr/>
          </p:nvCxnSpPr>
          <p:spPr>
            <a:xfrm flipV="1">
              <a:off x="1797405" y="1978308"/>
              <a:ext cx="1616306" cy="731228"/>
            </a:xfrm>
            <a:prstGeom prst="straightConnector1">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grpSp>
      <p:pic>
        <p:nvPicPr>
          <p:cNvPr id="42" name="Picture 19">
            <a:extLst>
              <a:ext uri="{FF2B5EF4-FFF2-40B4-BE49-F238E27FC236}">
                <a16:creationId xmlns:a16="http://schemas.microsoft.com/office/drawing/2014/main" id="{6A5149BC-4A49-45CB-851F-1C62E289FDE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89128" y="3572371"/>
            <a:ext cx="1568312" cy="543421"/>
          </a:xfrm>
          <a:prstGeom prst="rect">
            <a:avLst/>
          </a:prstGeom>
        </p:spPr>
      </p:pic>
      <p:pic>
        <p:nvPicPr>
          <p:cNvPr id="43" name="Picture 15">
            <a:extLst>
              <a:ext uri="{FF2B5EF4-FFF2-40B4-BE49-F238E27FC236}">
                <a16:creationId xmlns:a16="http://schemas.microsoft.com/office/drawing/2014/main" id="{3829BDD4-BA3D-4D4A-9DB5-C5DE76AD03A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51295" y="2644016"/>
            <a:ext cx="1390409" cy="398792"/>
          </a:xfrm>
          <a:prstGeom prst="rect">
            <a:avLst/>
          </a:prstGeom>
        </p:spPr>
      </p:pic>
      <p:pic>
        <p:nvPicPr>
          <p:cNvPr id="44" name="Picture 15">
            <a:extLst>
              <a:ext uri="{FF2B5EF4-FFF2-40B4-BE49-F238E27FC236}">
                <a16:creationId xmlns:a16="http://schemas.microsoft.com/office/drawing/2014/main" id="{1852617C-B86D-4379-974A-B77A4D6CBF1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38234" y="2644016"/>
            <a:ext cx="1390409" cy="398792"/>
          </a:xfrm>
          <a:prstGeom prst="rect">
            <a:avLst/>
          </a:prstGeom>
        </p:spPr>
      </p:pic>
      <p:grpSp>
        <p:nvGrpSpPr>
          <p:cNvPr id="10" name="群組 9">
            <a:extLst>
              <a:ext uri="{FF2B5EF4-FFF2-40B4-BE49-F238E27FC236}">
                <a16:creationId xmlns:a16="http://schemas.microsoft.com/office/drawing/2014/main" id="{A35A6BB9-D0E7-420B-9D13-44B36A95EEA4}"/>
              </a:ext>
            </a:extLst>
          </p:cNvPr>
          <p:cNvGrpSpPr/>
          <p:nvPr/>
        </p:nvGrpSpPr>
        <p:grpSpPr>
          <a:xfrm>
            <a:off x="2614109" y="3959424"/>
            <a:ext cx="711571" cy="491806"/>
            <a:chOff x="5851036" y="3121453"/>
            <a:chExt cx="1766510" cy="1220932"/>
          </a:xfrm>
        </p:grpSpPr>
        <p:sp>
          <p:nvSpPr>
            <p:cNvPr id="45" name="Arrow: Right 52">
              <a:extLst>
                <a:ext uri="{FF2B5EF4-FFF2-40B4-BE49-F238E27FC236}">
                  <a16:creationId xmlns:a16="http://schemas.microsoft.com/office/drawing/2014/main" id="{F3621124-D0D0-4455-8C19-62F05CA49C13}"/>
                </a:ext>
              </a:extLst>
            </p:cNvPr>
            <p:cNvSpPr/>
            <p:nvPr/>
          </p:nvSpPr>
          <p:spPr>
            <a:xfrm rot="5400000">
              <a:off x="5652050" y="3320439"/>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52">
              <a:extLst>
                <a:ext uri="{FF2B5EF4-FFF2-40B4-BE49-F238E27FC236}">
                  <a16:creationId xmlns:a16="http://schemas.microsoft.com/office/drawing/2014/main" id="{19833526-93C0-4659-981F-CC9A67376BF7}"/>
                </a:ext>
              </a:extLst>
            </p:cNvPr>
            <p:cNvSpPr/>
            <p:nvPr/>
          </p:nvSpPr>
          <p:spPr>
            <a:xfrm rot="16200000">
              <a:off x="6595600" y="3320440"/>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38">
            <a:extLst>
              <a:ext uri="{FF2B5EF4-FFF2-40B4-BE49-F238E27FC236}">
                <a16:creationId xmlns:a16="http://schemas.microsoft.com/office/drawing/2014/main" id="{D5CD3402-2C2E-4E15-940D-BE1390DA4B4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2151"/>
          <a:stretch/>
        </p:blipFill>
        <p:spPr>
          <a:xfrm>
            <a:off x="2033641" y="1375315"/>
            <a:ext cx="1856969" cy="387107"/>
          </a:xfrm>
          <a:prstGeom prst="rect">
            <a:avLst/>
          </a:prstGeom>
        </p:spPr>
      </p:pic>
      <p:pic>
        <p:nvPicPr>
          <p:cNvPr id="13" name="圖形 12">
            <a:extLst>
              <a:ext uri="{FF2B5EF4-FFF2-40B4-BE49-F238E27FC236}">
                <a16:creationId xmlns:a16="http://schemas.microsoft.com/office/drawing/2014/main" id="{6BF94B06-D45F-4218-945F-03C2698130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83889" y="1714270"/>
            <a:ext cx="708912" cy="492507"/>
          </a:xfrm>
          <a:prstGeom prst="rect">
            <a:avLst/>
          </a:prstGeom>
        </p:spPr>
      </p:pic>
      <p:pic>
        <p:nvPicPr>
          <p:cNvPr id="51" name="圖形 50">
            <a:extLst>
              <a:ext uri="{FF2B5EF4-FFF2-40B4-BE49-F238E27FC236}">
                <a16:creationId xmlns:a16="http://schemas.microsoft.com/office/drawing/2014/main" id="{5AC33989-39A9-4649-BBB6-CDC9FDB144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66235" y="1674437"/>
            <a:ext cx="708912" cy="492507"/>
          </a:xfrm>
          <a:prstGeom prst="rect">
            <a:avLst/>
          </a:prstGeom>
        </p:spPr>
      </p:pic>
    </p:spTree>
    <p:extLst>
      <p:ext uri="{BB962C8B-B14F-4D97-AF65-F5344CB8AC3E}">
        <p14:creationId xmlns:p14="http://schemas.microsoft.com/office/powerpoint/2010/main" val="196448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2431A030-E9D4-4395-9109-4F3570518D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630" y="1428693"/>
            <a:ext cx="2988154" cy="1038138"/>
          </a:xfrm>
          <a:prstGeom prst="rect">
            <a:avLst/>
          </a:prstGeom>
        </p:spPr>
      </p:pic>
      <p:sp>
        <p:nvSpPr>
          <p:cNvPr id="8" name="標題 1">
            <a:extLst>
              <a:ext uri="{FF2B5EF4-FFF2-40B4-BE49-F238E27FC236}">
                <a16:creationId xmlns:a16="http://schemas.microsoft.com/office/drawing/2014/main" id="{F7EC8F46-91F7-4F82-B853-3EC6E38E41CE}"/>
              </a:ext>
            </a:extLst>
          </p:cNvPr>
          <p:cNvSpPr txBox="1">
            <a:spLocks/>
          </p:cNvSpPr>
          <p:nvPr/>
        </p:nvSpPr>
        <p:spPr>
          <a:xfrm>
            <a:off x="97009" y="1541972"/>
            <a:ext cx="3535401" cy="10297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nSpc>
                <a:spcPts val="4500"/>
              </a:lnSpc>
            </a:pPr>
            <a:r>
              <a:rPr lang="x-none" altLang="zh-TW" sz="5500" b="0">
                <a:solidFill>
                  <a:srgbClr val="FFFFFF"/>
                </a:solidFill>
                <a:latin typeface="微軟正黑體"/>
              </a:rPr>
              <a:t>QES 2.1</a:t>
            </a:r>
            <a:endParaRPr lang="en-US" altLang="zh-TW" sz="5500" b="0">
              <a:solidFill>
                <a:srgbClr val="FFFFFF"/>
              </a:solidFill>
              <a:latin typeface="Arial "/>
            </a:endParaRPr>
          </a:p>
        </p:txBody>
      </p:sp>
      <p:sp>
        <p:nvSpPr>
          <p:cNvPr id="4" name="矩形 3">
            <a:extLst>
              <a:ext uri="{FF2B5EF4-FFF2-40B4-BE49-F238E27FC236}">
                <a16:creationId xmlns:a16="http://schemas.microsoft.com/office/drawing/2014/main" id="{1EFAEA69-3AA6-4427-9B98-492DB74361E5}"/>
              </a:ext>
            </a:extLst>
          </p:cNvPr>
          <p:cNvSpPr/>
          <p:nvPr/>
        </p:nvSpPr>
        <p:spPr>
          <a:xfrm>
            <a:off x="212084" y="2648306"/>
            <a:ext cx="3212487" cy="369332"/>
          </a:xfrm>
          <a:prstGeom prst="rect">
            <a:avLst/>
          </a:prstGeom>
          <a:noFill/>
        </p:spPr>
        <p:txBody>
          <a:bodyPr wrap="square" anchor="t">
            <a:spAutoFit/>
          </a:bodyPr>
          <a:lstStyle/>
          <a:p>
            <a:pPr algn="ctr"/>
            <a:r>
              <a:rPr lang="zh-TW" altLang="en-US" b="1">
                <a:solidFill>
                  <a:schemeClr val="bg1">
                    <a:lumMod val="85000"/>
                  </a:schemeClr>
                </a:solidFill>
                <a:latin typeface="微軟正黑體"/>
                <a:ea typeface="微軟正黑體"/>
              </a:rPr>
              <a:t>Flexible, Safe and Efficient</a:t>
            </a:r>
            <a:endParaRPr lang="en-US" altLang="zh-TW">
              <a:solidFill>
                <a:schemeClr val="bg1">
                  <a:lumMod val="85000"/>
                </a:schemeClr>
              </a:solidFill>
            </a:endParaRPr>
          </a:p>
        </p:txBody>
      </p:sp>
    </p:spTree>
    <p:extLst>
      <p:ext uri="{BB962C8B-B14F-4D97-AF65-F5344CB8AC3E}">
        <p14:creationId xmlns:p14="http://schemas.microsoft.com/office/powerpoint/2010/main" val="3673173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55AF-0267-494E-8848-EE6FB8F62660}"/>
              </a:ext>
            </a:extLst>
          </p:cNvPr>
          <p:cNvSpPr>
            <a:spLocks noGrp="1"/>
          </p:cNvSpPr>
          <p:nvPr>
            <p:ph type="title"/>
          </p:nvPr>
        </p:nvSpPr>
        <p:spPr>
          <a:xfrm>
            <a:off x="275953" y="91440"/>
            <a:ext cx="7217426" cy="822960"/>
          </a:xfrm>
        </p:spPr>
        <p:txBody>
          <a:bodyPr>
            <a:noAutofit/>
          </a:bodyPr>
          <a:lstStyle/>
          <a:p>
            <a:r>
              <a:rPr lang="en-US" sz="2800">
                <a:latin typeface="微軟正黑體"/>
                <a:ea typeface="微軟正黑體"/>
              </a:rPr>
              <a:t>QES</a:t>
            </a:r>
            <a:r>
              <a:rPr lang="zh-TW" altLang="en-US" sz="2800">
                <a:latin typeface="微軟正黑體"/>
                <a:ea typeface="微軟正黑體"/>
              </a:rPr>
              <a:t> OS Combined with </a:t>
            </a:r>
            <a:r>
              <a:rPr lang="en-US" altLang="zh-TW" sz="2800">
                <a:latin typeface="微軟正黑體"/>
                <a:ea typeface="微軟正黑體"/>
              </a:rPr>
              <a:t>ZFS File System</a:t>
            </a:r>
            <a:endParaRPr lang="zh-TW" altLang="en-US" sz="2800">
              <a:latin typeface="微軟正黑體"/>
              <a:ea typeface="微軟正黑體"/>
            </a:endParaRPr>
          </a:p>
        </p:txBody>
      </p:sp>
      <p:pic>
        <p:nvPicPr>
          <p:cNvPr id="5" name="圖片 4">
            <a:extLst>
              <a:ext uri="{FF2B5EF4-FFF2-40B4-BE49-F238E27FC236}">
                <a16:creationId xmlns:a16="http://schemas.microsoft.com/office/drawing/2014/main" id="{E172E836-BD32-4B12-AB13-6F054E36F1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10589" y="1100265"/>
            <a:ext cx="6445272" cy="3863940"/>
          </a:xfrm>
          <a:prstGeom prst="rect">
            <a:avLst/>
          </a:prstGeom>
        </p:spPr>
      </p:pic>
    </p:spTree>
    <p:extLst>
      <p:ext uri="{BB962C8B-B14F-4D97-AF65-F5344CB8AC3E}">
        <p14:creationId xmlns:p14="http://schemas.microsoft.com/office/powerpoint/2010/main" val="1270575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148C6687-A78A-40E0-A6D4-E8F978BA52FF}"/>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278"/>
          <a:stretch/>
        </p:blipFill>
        <p:spPr>
          <a:xfrm>
            <a:off x="0" y="1910787"/>
            <a:ext cx="4489133" cy="1060641"/>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57935" y="2071398"/>
            <a:ext cx="4818642" cy="8081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a:ea typeface="微軟正黑體"/>
              </a:rPr>
              <a:t>Data Storage</a:t>
            </a:r>
          </a:p>
        </p:txBody>
      </p:sp>
    </p:spTree>
    <p:extLst>
      <p:ext uri="{BB962C8B-B14F-4D97-AF65-F5344CB8AC3E}">
        <p14:creationId xmlns:p14="http://schemas.microsoft.com/office/powerpoint/2010/main" val="12880303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0D0DB-2D1B-400B-BB7C-C9023322EAD6}"/>
              </a:ext>
            </a:extLst>
          </p:cNvPr>
          <p:cNvSpPr>
            <a:spLocks noGrp="1"/>
          </p:cNvSpPr>
          <p:nvPr>
            <p:ph type="title"/>
          </p:nvPr>
        </p:nvSpPr>
        <p:spPr/>
        <p:txBody>
          <a:bodyPr>
            <a:normAutofit/>
          </a:bodyPr>
          <a:lstStyle/>
          <a:p>
            <a:r>
              <a:rPr lang="zh-CN" altLang="en-US" sz="3200">
                <a:latin typeface="微軟正黑體"/>
                <a:ea typeface="微軟正黑體"/>
              </a:rPr>
              <a:t>ZFS Robust RAID-Z Data Protection</a:t>
            </a:r>
            <a:endParaRPr lang="zh-CN" altLang="en-US" sz="3200"/>
          </a:p>
        </p:txBody>
      </p:sp>
      <p:sp>
        <p:nvSpPr>
          <p:cNvPr id="5" name="TextBox 4">
            <a:extLst>
              <a:ext uri="{FF2B5EF4-FFF2-40B4-BE49-F238E27FC236}">
                <a16:creationId xmlns:a16="http://schemas.microsoft.com/office/drawing/2014/main" id="{96D9EF1C-34BF-44B3-B5B4-B36977957672}"/>
              </a:ext>
            </a:extLst>
          </p:cNvPr>
          <p:cNvSpPr txBox="1"/>
          <p:nvPr/>
        </p:nvSpPr>
        <p:spPr>
          <a:xfrm>
            <a:off x="5597774" y="1531705"/>
            <a:ext cx="3214121"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1600">
                <a:solidFill>
                  <a:srgbClr val="FFFFFF"/>
                </a:solidFill>
                <a:latin typeface="微軟正黑體"/>
                <a:ea typeface="微軟正黑體"/>
                <a:cs typeface="Calibri"/>
              </a:rPr>
              <a:t>ZFS RAID-Z outperforms traditional RAID technology with better protection when power fail</a:t>
            </a:r>
            <a:r>
              <a:rPr lang="en-US" altLang="zh-CN" sz="1600">
                <a:solidFill>
                  <a:srgbClr val="FFFFFF"/>
                </a:solidFill>
                <a:latin typeface="微軟正黑體"/>
                <a:ea typeface="微軟正黑體"/>
                <a:cs typeface="Calibri"/>
              </a:rPr>
              <a:t>s.</a:t>
            </a:r>
            <a:endParaRPr lang="zh-CN" altLang="en-US" sz="1600">
              <a:solidFill>
                <a:srgbClr val="FFFFFF"/>
              </a:solidFill>
              <a:latin typeface="微軟正黑體"/>
              <a:ea typeface="微軟正黑體"/>
              <a:cs typeface="Calibri"/>
            </a:endParaRPr>
          </a:p>
        </p:txBody>
      </p:sp>
      <p:sp>
        <p:nvSpPr>
          <p:cNvPr id="7" name="TextBox 6">
            <a:extLst>
              <a:ext uri="{FF2B5EF4-FFF2-40B4-BE49-F238E27FC236}">
                <a16:creationId xmlns:a16="http://schemas.microsoft.com/office/drawing/2014/main" id="{166F95F7-3E73-42F6-BBED-EB17541E5456}"/>
              </a:ext>
            </a:extLst>
          </p:cNvPr>
          <p:cNvSpPr txBox="1"/>
          <p:nvPr/>
        </p:nvSpPr>
        <p:spPr>
          <a:xfrm>
            <a:off x="5682449" y="3006011"/>
            <a:ext cx="3176936" cy="139153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CN" altLang="en-US" sz="1600">
                <a:solidFill>
                  <a:srgbClr val="FFFFFF"/>
                </a:solidFill>
                <a:latin typeface="微軟正黑體"/>
                <a:ea typeface="微軟正黑體"/>
                <a:cs typeface="Calibri"/>
              </a:rPr>
              <a:t>QES supports following RAID</a:t>
            </a:r>
          </a:p>
          <a:p>
            <a:pPr marL="90170" indent="-90170">
              <a:lnSpc>
                <a:spcPct val="150000"/>
              </a:lnSpc>
              <a:buClr>
                <a:srgbClr val="F70F78"/>
              </a:buClr>
              <a:buFont typeface="Arial"/>
              <a:buChar char="•"/>
            </a:pPr>
            <a:r>
              <a:rPr lang="zh-CN" altLang="en-US" sz="1400">
                <a:solidFill>
                  <a:srgbClr val="FFFFFF"/>
                </a:solidFill>
                <a:latin typeface="微軟正黑體" panose="020B0604030504040204" pitchFamily="34" charset="-120"/>
                <a:ea typeface="微軟正黑體" panose="020B0604030504040204" pitchFamily="34" charset="-120"/>
                <a:cs typeface="Calibri"/>
              </a:rPr>
              <a:t>RAID 0</a:t>
            </a:r>
            <a:r>
              <a:rPr lang="en-US" altLang="en-US" sz="1400">
                <a:solidFill>
                  <a:schemeClr val="bg1"/>
                </a:solidFill>
                <a:latin typeface="微軟正黑體" panose="020B0604030504040204" pitchFamily="34" charset="-120"/>
                <a:ea typeface="微軟正黑體" panose="020B0604030504040204" pitchFamily="34" charset="-120"/>
                <a:cs typeface="Calibri"/>
              </a:rPr>
              <a:t>,</a:t>
            </a:r>
            <a:r>
              <a:rPr lang="zh-CN" sz="1400">
                <a:solidFill>
                  <a:schemeClr val="bg1"/>
                </a:solidFill>
                <a:latin typeface="微軟正黑體" panose="020B0604030504040204" pitchFamily="34" charset="-120"/>
                <a:ea typeface="微軟正黑體" panose="020B0604030504040204" pitchFamily="34" charset="-120"/>
                <a:cs typeface="Calibri"/>
              </a:rPr>
              <a:t> 1, 5, 6, 10, 50, 60</a:t>
            </a:r>
          </a:p>
          <a:p>
            <a:pPr marL="90170" indent="-90170">
              <a:lnSpc>
                <a:spcPct val="150000"/>
              </a:lnSpc>
              <a:buClr>
                <a:srgbClr val="F70F78"/>
              </a:buClr>
              <a:buFont typeface="Arial"/>
              <a:buChar char="•"/>
            </a:pPr>
            <a:r>
              <a:rPr lang="zh-CN" altLang="en-US" sz="1400">
                <a:solidFill>
                  <a:srgbClr val="FFFFFF"/>
                </a:solidFill>
                <a:latin typeface="微軟正黑體" panose="020B0604030504040204" pitchFamily="34" charset="-120"/>
                <a:ea typeface="微軟正黑體" panose="020B0604030504040204" pitchFamily="34" charset="-120"/>
                <a:cs typeface="Calibri"/>
              </a:rPr>
              <a:t>RAID TP (Triple Parity)</a:t>
            </a:r>
          </a:p>
          <a:p>
            <a:pPr marL="90170" indent="-90170">
              <a:lnSpc>
                <a:spcPct val="150000"/>
              </a:lnSpc>
              <a:buClr>
                <a:srgbClr val="F70F78"/>
              </a:buClr>
              <a:buFont typeface="Arial"/>
              <a:buChar char="•"/>
            </a:pPr>
            <a:r>
              <a:rPr lang="zh-CN" altLang="en-US" sz="1400">
                <a:solidFill>
                  <a:srgbClr val="FFFFFF"/>
                </a:solidFill>
                <a:latin typeface="微軟正黑體" panose="020B0604030504040204" pitchFamily="34" charset="-120"/>
                <a:ea typeface="微軟正黑體" panose="020B0604030504040204" pitchFamily="34" charset="-120"/>
                <a:cs typeface="Calibri"/>
              </a:rPr>
              <a:t>Triple mirror</a:t>
            </a:r>
          </a:p>
        </p:txBody>
      </p:sp>
      <p:pic>
        <p:nvPicPr>
          <p:cNvPr id="9" name="圖片 8">
            <a:extLst>
              <a:ext uri="{FF2B5EF4-FFF2-40B4-BE49-F238E27FC236}">
                <a16:creationId xmlns:a16="http://schemas.microsoft.com/office/drawing/2014/main" id="{B6243C9C-F56F-4657-B67E-E65923DE10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5022" y="1249473"/>
            <a:ext cx="5107822" cy="3735981"/>
          </a:xfrm>
          <a:prstGeom prst="rect">
            <a:avLst/>
          </a:prstGeom>
        </p:spPr>
      </p:pic>
    </p:spTree>
    <p:extLst>
      <p:ext uri="{BB962C8B-B14F-4D97-AF65-F5344CB8AC3E}">
        <p14:creationId xmlns:p14="http://schemas.microsoft.com/office/powerpoint/2010/main" val="148748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7902CBDA-3110-4410-AA16-0D144A91522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3443" y="1251884"/>
            <a:ext cx="6837645" cy="3221320"/>
          </a:xfrm>
          <a:prstGeom prst="rect">
            <a:avLst/>
          </a:prstGeom>
        </p:spPr>
      </p:pic>
      <p:sp>
        <p:nvSpPr>
          <p:cNvPr id="3" name="TextBox 2">
            <a:extLst>
              <a:ext uri="{FF2B5EF4-FFF2-40B4-BE49-F238E27FC236}">
                <a16:creationId xmlns:a16="http://schemas.microsoft.com/office/drawing/2014/main" id="{E97DB173-C477-4A2F-9988-93E0491F00F3}"/>
              </a:ext>
            </a:extLst>
          </p:cNvPr>
          <p:cNvSpPr txBox="1"/>
          <p:nvPr/>
        </p:nvSpPr>
        <p:spPr>
          <a:xfrm>
            <a:off x="1036390" y="1170759"/>
            <a:ext cx="4657179" cy="773994"/>
          </a:xfrm>
          <a:prstGeom prst="rect">
            <a:avLst/>
          </a:prstGeom>
          <a:noFill/>
        </p:spPr>
        <p:txBody>
          <a:bodyPr wrap="square" rtlCol="0" anchor="t">
            <a:spAutoFit/>
          </a:bodyPr>
          <a:lstStyle/>
          <a:p>
            <a:pPr marL="180975" indent="-180975">
              <a:lnSpc>
                <a:spcPct val="200000"/>
              </a:lnSpc>
              <a:buFont typeface="Arial" panose="020B0604020202020204" pitchFamily="34" charset="0"/>
              <a:buChar char="•"/>
            </a:pPr>
            <a:r>
              <a:rPr lang="zh-TW" altLang="en-US" sz="1200">
                <a:solidFill>
                  <a:schemeClr val="bg1"/>
                </a:solidFill>
                <a:latin typeface="Microsoft JhengHei"/>
                <a:ea typeface="Microsoft JhengHei"/>
              </a:rPr>
              <a:t>With the rapid increase in HDD and SSD capacity</a:t>
            </a:r>
            <a:endParaRPr lang="en-US" altLang="zh-TW"/>
          </a:p>
          <a:p>
            <a:pPr marL="180975" indent="-180975">
              <a:lnSpc>
                <a:spcPct val="200000"/>
              </a:lnSpc>
              <a:buFont typeface="Arial" panose="020B0604020202020204" pitchFamily="34" charset="0"/>
              <a:buChar char="•"/>
            </a:pPr>
            <a:r>
              <a:rPr lang="en-US" altLang="zh-TW" sz="1200">
                <a:solidFill>
                  <a:schemeClr val="bg1"/>
                </a:solidFill>
                <a:latin typeface="Microsoft JhengHei"/>
                <a:ea typeface="新細明體"/>
              </a:rPr>
              <a:t>RAID-6 has gradually failed to meet the reliability needs</a:t>
            </a:r>
            <a:endParaRPr lang="zh-TW" altLang="en-US" sz="1200">
              <a:solidFill>
                <a:schemeClr val="bg1"/>
              </a:solidFill>
              <a:latin typeface="Microsoft JhengHei"/>
              <a:ea typeface="Microsoft JhengHei"/>
            </a:endParaRPr>
          </a:p>
        </p:txBody>
      </p:sp>
      <p:sp>
        <p:nvSpPr>
          <p:cNvPr id="7" name="TextBox 6">
            <a:extLst>
              <a:ext uri="{FF2B5EF4-FFF2-40B4-BE49-F238E27FC236}">
                <a16:creationId xmlns:a16="http://schemas.microsoft.com/office/drawing/2014/main" id="{AB0C2651-17DF-4AE3-8445-7E4B06957C23}"/>
              </a:ext>
            </a:extLst>
          </p:cNvPr>
          <p:cNvSpPr txBox="1"/>
          <p:nvPr/>
        </p:nvSpPr>
        <p:spPr>
          <a:xfrm>
            <a:off x="1310910" y="4441744"/>
            <a:ext cx="922492" cy="307777"/>
          </a:xfrm>
          <a:prstGeom prst="rect">
            <a:avLst/>
          </a:prstGeom>
          <a:noFill/>
        </p:spPr>
        <p:txBody>
          <a:bodyPr wrap="square" rtlCol="0">
            <a:spAutoFit/>
          </a:bodyPr>
          <a:lstStyle/>
          <a:p>
            <a:pPr algn="ctr"/>
            <a:r>
              <a:rPr lang="en-US" sz="1400">
                <a:solidFill>
                  <a:schemeClr val="bg1">
                    <a:lumMod val="95000"/>
                  </a:schemeClr>
                </a:solidFill>
              </a:rPr>
              <a:t>2015</a:t>
            </a:r>
          </a:p>
        </p:txBody>
      </p:sp>
      <p:sp>
        <p:nvSpPr>
          <p:cNvPr id="13" name="TextBox 12">
            <a:extLst>
              <a:ext uri="{FF2B5EF4-FFF2-40B4-BE49-F238E27FC236}">
                <a16:creationId xmlns:a16="http://schemas.microsoft.com/office/drawing/2014/main" id="{AC769184-8931-4EF6-AF5B-C5EC562C3524}"/>
              </a:ext>
            </a:extLst>
          </p:cNvPr>
          <p:cNvSpPr txBox="1"/>
          <p:nvPr/>
        </p:nvSpPr>
        <p:spPr>
          <a:xfrm>
            <a:off x="2345342" y="4441744"/>
            <a:ext cx="922492" cy="307777"/>
          </a:xfrm>
          <a:prstGeom prst="rect">
            <a:avLst/>
          </a:prstGeom>
          <a:noFill/>
        </p:spPr>
        <p:txBody>
          <a:bodyPr wrap="square" rtlCol="0">
            <a:spAutoFit/>
          </a:bodyPr>
          <a:lstStyle/>
          <a:p>
            <a:pPr algn="ctr"/>
            <a:r>
              <a:rPr lang="en-US" sz="1400">
                <a:solidFill>
                  <a:schemeClr val="bg1">
                    <a:lumMod val="95000"/>
                  </a:schemeClr>
                </a:solidFill>
              </a:rPr>
              <a:t>2016</a:t>
            </a:r>
          </a:p>
        </p:txBody>
      </p:sp>
      <p:sp>
        <p:nvSpPr>
          <p:cNvPr id="14" name="TextBox 13">
            <a:extLst>
              <a:ext uri="{FF2B5EF4-FFF2-40B4-BE49-F238E27FC236}">
                <a16:creationId xmlns:a16="http://schemas.microsoft.com/office/drawing/2014/main" id="{F0A635DC-5287-4450-83F4-D6F459580D12}"/>
              </a:ext>
            </a:extLst>
          </p:cNvPr>
          <p:cNvSpPr txBox="1"/>
          <p:nvPr/>
        </p:nvSpPr>
        <p:spPr>
          <a:xfrm>
            <a:off x="3379774" y="4441743"/>
            <a:ext cx="922492" cy="307777"/>
          </a:xfrm>
          <a:prstGeom prst="rect">
            <a:avLst/>
          </a:prstGeom>
          <a:noFill/>
        </p:spPr>
        <p:txBody>
          <a:bodyPr wrap="square" rtlCol="0">
            <a:spAutoFit/>
          </a:bodyPr>
          <a:lstStyle/>
          <a:p>
            <a:pPr algn="ctr"/>
            <a:r>
              <a:rPr lang="en-US" sz="1400">
                <a:solidFill>
                  <a:schemeClr val="bg1">
                    <a:lumMod val="95000"/>
                  </a:schemeClr>
                </a:solidFill>
              </a:rPr>
              <a:t>2017</a:t>
            </a:r>
          </a:p>
        </p:txBody>
      </p:sp>
      <p:sp>
        <p:nvSpPr>
          <p:cNvPr id="15" name="TextBox 14">
            <a:extLst>
              <a:ext uri="{FF2B5EF4-FFF2-40B4-BE49-F238E27FC236}">
                <a16:creationId xmlns:a16="http://schemas.microsoft.com/office/drawing/2014/main" id="{110501E6-BE0D-4DBC-80C7-7ABF8D2501D7}"/>
              </a:ext>
            </a:extLst>
          </p:cNvPr>
          <p:cNvSpPr txBox="1"/>
          <p:nvPr/>
        </p:nvSpPr>
        <p:spPr>
          <a:xfrm>
            <a:off x="4328545" y="4441742"/>
            <a:ext cx="922492" cy="307777"/>
          </a:xfrm>
          <a:prstGeom prst="rect">
            <a:avLst/>
          </a:prstGeom>
          <a:noFill/>
        </p:spPr>
        <p:txBody>
          <a:bodyPr wrap="square" rtlCol="0">
            <a:spAutoFit/>
          </a:bodyPr>
          <a:lstStyle/>
          <a:p>
            <a:pPr algn="ctr"/>
            <a:r>
              <a:rPr lang="en-US" sz="1400">
                <a:solidFill>
                  <a:schemeClr val="bg1">
                    <a:lumMod val="95000"/>
                  </a:schemeClr>
                </a:solidFill>
              </a:rPr>
              <a:t>2018</a:t>
            </a:r>
          </a:p>
        </p:txBody>
      </p:sp>
      <p:sp>
        <p:nvSpPr>
          <p:cNvPr id="16" name="TextBox 15">
            <a:extLst>
              <a:ext uri="{FF2B5EF4-FFF2-40B4-BE49-F238E27FC236}">
                <a16:creationId xmlns:a16="http://schemas.microsoft.com/office/drawing/2014/main" id="{E04373AA-10D5-4527-AD26-0EC632047094}"/>
              </a:ext>
            </a:extLst>
          </p:cNvPr>
          <p:cNvSpPr txBox="1"/>
          <p:nvPr/>
        </p:nvSpPr>
        <p:spPr>
          <a:xfrm>
            <a:off x="5168768" y="4441741"/>
            <a:ext cx="922492" cy="307777"/>
          </a:xfrm>
          <a:prstGeom prst="rect">
            <a:avLst/>
          </a:prstGeom>
          <a:noFill/>
        </p:spPr>
        <p:txBody>
          <a:bodyPr wrap="square" rtlCol="0">
            <a:spAutoFit/>
          </a:bodyPr>
          <a:lstStyle/>
          <a:p>
            <a:pPr algn="ctr"/>
            <a:r>
              <a:rPr lang="en-US" sz="1400">
                <a:solidFill>
                  <a:schemeClr val="bg1">
                    <a:lumMod val="95000"/>
                  </a:schemeClr>
                </a:solidFill>
              </a:rPr>
              <a:t>2019</a:t>
            </a:r>
          </a:p>
        </p:txBody>
      </p:sp>
      <p:sp>
        <p:nvSpPr>
          <p:cNvPr id="17" name="TextBox 16">
            <a:extLst>
              <a:ext uri="{FF2B5EF4-FFF2-40B4-BE49-F238E27FC236}">
                <a16:creationId xmlns:a16="http://schemas.microsoft.com/office/drawing/2014/main" id="{E22F0499-075D-41E4-B05D-0C4E61F4973D}"/>
              </a:ext>
            </a:extLst>
          </p:cNvPr>
          <p:cNvSpPr txBox="1"/>
          <p:nvPr/>
        </p:nvSpPr>
        <p:spPr>
          <a:xfrm>
            <a:off x="6117539" y="4441741"/>
            <a:ext cx="922492" cy="307777"/>
          </a:xfrm>
          <a:prstGeom prst="rect">
            <a:avLst/>
          </a:prstGeom>
          <a:noFill/>
        </p:spPr>
        <p:txBody>
          <a:bodyPr wrap="square" rtlCol="0">
            <a:spAutoFit/>
          </a:bodyPr>
          <a:lstStyle/>
          <a:p>
            <a:pPr algn="ctr"/>
            <a:r>
              <a:rPr lang="en-US" sz="1400">
                <a:solidFill>
                  <a:schemeClr val="bg1">
                    <a:lumMod val="95000"/>
                  </a:schemeClr>
                </a:solidFill>
              </a:rPr>
              <a:t>2020</a:t>
            </a:r>
          </a:p>
        </p:txBody>
      </p:sp>
      <p:sp>
        <p:nvSpPr>
          <p:cNvPr id="18" name="TextBox 17">
            <a:extLst>
              <a:ext uri="{FF2B5EF4-FFF2-40B4-BE49-F238E27FC236}">
                <a16:creationId xmlns:a16="http://schemas.microsoft.com/office/drawing/2014/main" id="{EE689E42-CD79-4B5C-A1BF-71626A63D374}"/>
              </a:ext>
            </a:extLst>
          </p:cNvPr>
          <p:cNvSpPr txBox="1"/>
          <p:nvPr/>
        </p:nvSpPr>
        <p:spPr>
          <a:xfrm rot="16200000">
            <a:off x="-363844" y="2854175"/>
            <a:ext cx="2156201" cy="307777"/>
          </a:xfrm>
          <a:prstGeom prst="rect">
            <a:avLst/>
          </a:prstGeom>
          <a:noFill/>
        </p:spPr>
        <p:txBody>
          <a:bodyPr wrap="square" rtlCol="0">
            <a:spAutoFit/>
          </a:bodyPr>
          <a:lstStyle/>
          <a:p>
            <a:pPr algn="ctr"/>
            <a:r>
              <a:rPr lang="en-US" sz="1400">
                <a:solidFill>
                  <a:schemeClr val="bg1">
                    <a:lumMod val="95000"/>
                  </a:schemeClr>
                </a:solidFill>
              </a:rPr>
              <a:t>Disk Capacity (TB)</a:t>
            </a:r>
          </a:p>
        </p:txBody>
      </p:sp>
      <p:sp>
        <p:nvSpPr>
          <p:cNvPr id="9" name="Title 8">
            <a:extLst>
              <a:ext uri="{FF2B5EF4-FFF2-40B4-BE49-F238E27FC236}">
                <a16:creationId xmlns:a16="http://schemas.microsoft.com/office/drawing/2014/main" id="{5E1DD485-EC37-4BDC-8387-6871E3A05138}"/>
              </a:ext>
            </a:extLst>
          </p:cNvPr>
          <p:cNvSpPr>
            <a:spLocks noGrp="1"/>
          </p:cNvSpPr>
          <p:nvPr>
            <p:ph type="title"/>
          </p:nvPr>
        </p:nvSpPr>
        <p:spPr>
          <a:xfrm>
            <a:off x="275953" y="91440"/>
            <a:ext cx="6204454" cy="822960"/>
          </a:xfrm>
        </p:spPr>
        <p:txBody>
          <a:bodyPr>
            <a:noAutofit/>
          </a:bodyPr>
          <a:lstStyle/>
          <a:p>
            <a:r>
              <a:rPr lang="zh-TW" altLang="en-US" sz="2800">
                <a:latin typeface="微軟正黑體"/>
                <a:ea typeface="微軟正黑體"/>
              </a:rPr>
              <a:t>Large-Capacity </a:t>
            </a:r>
            <a:r>
              <a:rPr lang="en-US" altLang="zh-TW" sz="2800">
                <a:latin typeface="微軟正黑體"/>
                <a:ea typeface="微軟正黑體"/>
              </a:rPr>
              <a:t>HDD</a:t>
            </a:r>
            <a:r>
              <a:rPr lang="zh-TW" altLang="en-US" sz="2800">
                <a:latin typeface="微軟正黑體"/>
                <a:ea typeface="微軟正黑體"/>
              </a:rPr>
              <a:t> and SSD are Becoming Popular</a:t>
            </a:r>
          </a:p>
        </p:txBody>
      </p:sp>
      <p:sp>
        <p:nvSpPr>
          <p:cNvPr id="12" name="TextBox 11">
            <a:extLst>
              <a:ext uri="{FF2B5EF4-FFF2-40B4-BE49-F238E27FC236}">
                <a16:creationId xmlns:a16="http://schemas.microsoft.com/office/drawing/2014/main" id="{D1FA758D-46A2-43E5-8448-EC5F56A1340F}"/>
              </a:ext>
            </a:extLst>
          </p:cNvPr>
          <p:cNvSpPr txBox="1"/>
          <p:nvPr/>
        </p:nvSpPr>
        <p:spPr>
          <a:xfrm>
            <a:off x="1847051" y="3621032"/>
            <a:ext cx="898216" cy="307777"/>
          </a:xfrm>
          <a:prstGeom prst="rect">
            <a:avLst/>
          </a:prstGeom>
          <a:noFill/>
        </p:spPr>
        <p:txBody>
          <a:bodyPr wrap="square" rtlCol="0">
            <a:spAutoFit/>
          </a:bodyPr>
          <a:lstStyle/>
          <a:p>
            <a:pPr algn="ctr"/>
            <a:r>
              <a:rPr lang="en-US" sz="1400">
                <a:solidFill>
                  <a:schemeClr val="bg1">
                    <a:lumMod val="95000"/>
                  </a:schemeClr>
                </a:solidFill>
              </a:rPr>
              <a:t>10TB</a:t>
            </a:r>
          </a:p>
        </p:txBody>
      </p:sp>
      <p:sp>
        <p:nvSpPr>
          <p:cNvPr id="19" name="TextBox 18">
            <a:extLst>
              <a:ext uri="{FF2B5EF4-FFF2-40B4-BE49-F238E27FC236}">
                <a16:creationId xmlns:a16="http://schemas.microsoft.com/office/drawing/2014/main" id="{B4F44D17-0D6A-4087-858E-987F09201E6F}"/>
              </a:ext>
            </a:extLst>
          </p:cNvPr>
          <p:cNvSpPr txBox="1"/>
          <p:nvPr/>
        </p:nvSpPr>
        <p:spPr>
          <a:xfrm>
            <a:off x="868145" y="4739182"/>
            <a:ext cx="7533683" cy="246221"/>
          </a:xfrm>
          <a:prstGeom prst="rect">
            <a:avLst/>
          </a:prstGeom>
          <a:noFill/>
        </p:spPr>
        <p:txBody>
          <a:bodyPr wrap="square" rtlCol="0">
            <a:spAutoFit/>
          </a:bodyPr>
          <a:lstStyle/>
          <a:p>
            <a:r>
              <a:rPr lang="en-US" sz="1000" i="1">
                <a:solidFill>
                  <a:schemeClr val="bg1">
                    <a:lumMod val="95000"/>
                  </a:schemeClr>
                </a:solidFill>
              </a:rPr>
              <a:t>Source:</a:t>
            </a:r>
            <a:r>
              <a:rPr lang="zh-TW" altLang="en-US" sz="1000" i="1">
                <a:solidFill>
                  <a:schemeClr val="bg1">
                    <a:lumMod val="95000"/>
                  </a:schemeClr>
                </a:solidFill>
              </a:rPr>
              <a:t> </a:t>
            </a:r>
            <a:r>
              <a:rPr lang="en-US" sz="1000" i="1">
                <a:solidFill>
                  <a:schemeClr val="bg1">
                    <a:lumMod val="95000"/>
                  </a:schemeClr>
                </a:solidFill>
              </a:rPr>
              <a:t>https://focalstyle.wordpress.com/2016/03/19/toshiba-announced-ssd-solid-state-disk-roadmap-2018-capacity-up-to-128tb/</a:t>
            </a:r>
          </a:p>
        </p:txBody>
      </p:sp>
      <p:sp>
        <p:nvSpPr>
          <p:cNvPr id="30" name="TextBox 29">
            <a:extLst>
              <a:ext uri="{FF2B5EF4-FFF2-40B4-BE49-F238E27FC236}">
                <a16:creationId xmlns:a16="http://schemas.microsoft.com/office/drawing/2014/main" id="{A2059EC5-98DB-4DB7-89A3-B50F6D136DE3}"/>
              </a:ext>
            </a:extLst>
          </p:cNvPr>
          <p:cNvSpPr txBox="1"/>
          <p:nvPr/>
        </p:nvSpPr>
        <p:spPr>
          <a:xfrm>
            <a:off x="1333764" y="2546388"/>
            <a:ext cx="898216" cy="307777"/>
          </a:xfrm>
          <a:prstGeom prst="rect">
            <a:avLst/>
          </a:prstGeom>
          <a:noFill/>
        </p:spPr>
        <p:txBody>
          <a:bodyPr wrap="square" rtlCol="0">
            <a:spAutoFit/>
          </a:bodyPr>
          <a:lstStyle/>
          <a:p>
            <a:pPr algn="ctr"/>
            <a:r>
              <a:rPr lang="en-US" sz="1400">
                <a:solidFill>
                  <a:schemeClr val="bg1">
                    <a:lumMod val="95000"/>
                  </a:schemeClr>
                </a:solidFill>
              </a:rPr>
              <a:t>16TB</a:t>
            </a:r>
          </a:p>
        </p:txBody>
      </p:sp>
      <p:sp>
        <p:nvSpPr>
          <p:cNvPr id="32" name="TextBox 31">
            <a:extLst>
              <a:ext uri="{FF2B5EF4-FFF2-40B4-BE49-F238E27FC236}">
                <a16:creationId xmlns:a16="http://schemas.microsoft.com/office/drawing/2014/main" id="{0BCDFB3A-9FD8-4324-82AF-67412FF67166}"/>
              </a:ext>
            </a:extLst>
          </p:cNvPr>
          <p:cNvSpPr txBox="1"/>
          <p:nvPr/>
        </p:nvSpPr>
        <p:spPr>
          <a:xfrm>
            <a:off x="2336265" y="2388048"/>
            <a:ext cx="898216" cy="307777"/>
          </a:xfrm>
          <a:prstGeom prst="rect">
            <a:avLst/>
          </a:prstGeom>
          <a:noFill/>
        </p:spPr>
        <p:txBody>
          <a:bodyPr wrap="square" rtlCol="0">
            <a:spAutoFit/>
          </a:bodyPr>
          <a:lstStyle/>
          <a:p>
            <a:pPr algn="ctr"/>
            <a:r>
              <a:rPr lang="en-US" sz="1400">
                <a:solidFill>
                  <a:schemeClr val="bg1">
                    <a:lumMod val="95000"/>
                  </a:schemeClr>
                </a:solidFill>
              </a:rPr>
              <a:t>32TB</a:t>
            </a:r>
          </a:p>
        </p:txBody>
      </p:sp>
      <p:sp>
        <p:nvSpPr>
          <p:cNvPr id="34" name="TextBox 33">
            <a:extLst>
              <a:ext uri="{FF2B5EF4-FFF2-40B4-BE49-F238E27FC236}">
                <a16:creationId xmlns:a16="http://schemas.microsoft.com/office/drawing/2014/main" id="{481BAEA8-CC0C-40F2-9CEE-051A802C36CD}"/>
              </a:ext>
            </a:extLst>
          </p:cNvPr>
          <p:cNvSpPr txBox="1"/>
          <p:nvPr/>
        </p:nvSpPr>
        <p:spPr>
          <a:xfrm>
            <a:off x="3420298" y="2089681"/>
            <a:ext cx="898216" cy="307777"/>
          </a:xfrm>
          <a:prstGeom prst="rect">
            <a:avLst/>
          </a:prstGeom>
          <a:noFill/>
        </p:spPr>
        <p:txBody>
          <a:bodyPr wrap="square" rtlCol="0">
            <a:spAutoFit/>
          </a:bodyPr>
          <a:lstStyle/>
          <a:p>
            <a:pPr algn="ctr"/>
            <a:r>
              <a:rPr lang="en-US" sz="1400">
                <a:solidFill>
                  <a:schemeClr val="bg1">
                    <a:lumMod val="95000"/>
                  </a:schemeClr>
                </a:solidFill>
              </a:rPr>
              <a:t>64TB</a:t>
            </a:r>
          </a:p>
        </p:txBody>
      </p:sp>
      <p:sp>
        <p:nvSpPr>
          <p:cNvPr id="36" name="TextBox 35">
            <a:extLst>
              <a:ext uri="{FF2B5EF4-FFF2-40B4-BE49-F238E27FC236}">
                <a16:creationId xmlns:a16="http://schemas.microsoft.com/office/drawing/2014/main" id="{04E7A863-CEB4-4822-BB2A-00D7B00C03F2}"/>
              </a:ext>
            </a:extLst>
          </p:cNvPr>
          <p:cNvSpPr txBox="1"/>
          <p:nvPr/>
        </p:nvSpPr>
        <p:spPr>
          <a:xfrm>
            <a:off x="5639109" y="1435190"/>
            <a:ext cx="898216" cy="307777"/>
          </a:xfrm>
          <a:prstGeom prst="rect">
            <a:avLst/>
          </a:prstGeom>
          <a:noFill/>
        </p:spPr>
        <p:txBody>
          <a:bodyPr wrap="square" rtlCol="0">
            <a:spAutoFit/>
          </a:bodyPr>
          <a:lstStyle/>
          <a:p>
            <a:pPr algn="ctr"/>
            <a:r>
              <a:rPr lang="en-US" sz="1400">
                <a:solidFill>
                  <a:schemeClr val="bg1">
                    <a:lumMod val="95000"/>
                  </a:schemeClr>
                </a:solidFill>
              </a:rPr>
              <a:t>128TB</a:t>
            </a:r>
          </a:p>
        </p:txBody>
      </p:sp>
      <p:sp>
        <p:nvSpPr>
          <p:cNvPr id="40" name="TextBox 39">
            <a:extLst>
              <a:ext uri="{FF2B5EF4-FFF2-40B4-BE49-F238E27FC236}">
                <a16:creationId xmlns:a16="http://schemas.microsoft.com/office/drawing/2014/main" id="{925BBC06-ED1A-4477-8506-E8C879FA81C7}"/>
              </a:ext>
            </a:extLst>
          </p:cNvPr>
          <p:cNvSpPr txBox="1"/>
          <p:nvPr/>
        </p:nvSpPr>
        <p:spPr>
          <a:xfrm>
            <a:off x="5953004" y="2654861"/>
            <a:ext cx="898216" cy="307777"/>
          </a:xfrm>
          <a:prstGeom prst="rect">
            <a:avLst/>
          </a:prstGeom>
          <a:noFill/>
        </p:spPr>
        <p:txBody>
          <a:bodyPr wrap="square" rtlCol="0">
            <a:spAutoFit/>
          </a:bodyPr>
          <a:lstStyle/>
          <a:p>
            <a:pPr algn="ctr"/>
            <a:r>
              <a:rPr lang="en-US" sz="1400">
                <a:solidFill>
                  <a:schemeClr val="bg1">
                    <a:lumMod val="95000"/>
                  </a:schemeClr>
                </a:solidFill>
              </a:rPr>
              <a:t>20 - 40TB</a:t>
            </a:r>
          </a:p>
        </p:txBody>
      </p:sp>
      <p:pic>
        <p:nvPicPr>
          <p:cNvPr id="8" name="圖形 7">
            <a:extLst>
              <a:ext uri="{FF2B5EF4-FFF2-40B4-BE49-F238E27FC236}">
                <a16:creationId xmlns:a16="http://schemas.microsoft.com/office/drawing/2014/main" id="{D88D0CD8-1FAB-4B72-A33B-C732D4E2D7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7091" y="2808750"/>
            <a:ext cx="783155" cy="578217"/>
          </a:xfrm>
          <a:prstGeom prst="rect">
            <a:avLst/>
          </a:prstGeom>
        </p:spPr>
      </p:pic>
      <p:pic>
        <p:nvPicPr>
          <p:cNvPr id="37" name="圖形 36">
            <a:extLst>
              <a:ext uri="{FF2B5EF4-FFF2-40B4-BE49-F238E27FC236}">
                <a16:creationId xmlns:a16="http://schemas.microsoft.com/office/drawing/2014/main" id="{19330CBA-139A-4ACE-96AA-9BAC5BCCBE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3796" y="2661457"/>
            <a:ext cx="783155" cy="578217"/>
          </a:xfrm>
          <a:prstGeom prst="rect">
            <a:avLst/>
          </a:prstGeom>
        </p:spPr>
      </p:pic>
      <p:pic>
        <p:nvPicPr>
          <p:cNvPr id="38" name="圖形 37">
            <a:extLst>
              <a:ext uri="{FF2B5EF4-FFF2-40B4-BE49-F238E27FC236}">
                <a16:creationId xmlns:a16="http://schemas.microsoft.com/office/drawing/2014/main" id="{ACB6311B-2D84-4F71-8719-41A9E647F5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3071" y="2363090"/>
            <a:ext cx="783155" cy="578217"/>
          </a:xfrm>
          <a:prstGeom prst="rect">
            <a:avLst/>
          </a:prstGeom>
        </p:spPr>
      </p:pic>
      <p:pic>
        <p:nvPicPr>
          <p:cNvPr id="41" name="圖形 40">
            <a:extLst>
              <a:ext uri="{FF2B5EF4-FFF2-40B4-BE49-F238E27FC236}">
                <a16:creationId xmlns:a16="http://schemas.microsoft.com/office/drawing/2014/main" id="{A8EAF53D-1DC5-49A8-B360-309CAD7C49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7252" y="1710025"/>
            <a:ext cx="783155" cy="578217"/>
          </a:xfrm>
          <a:prstGeom prst="rect">
            <a:avLst/>
          </a:prstGeom>
        </p:spPr>
      </p:pic>
      <p:pic>
        <p:nvPicPr>
          <p:cNvPr id="20" name="圖形 19">
            <a:extLst>
              <a:ext uri="{FF2B5EF4-FFF2-40B4-BE49-F238E27FC236}">
                <a16:creationId xmlns:a16="http://schemas.microsoft.com/office/drawing/2014/main" id="{E399372B-13B3-48D4-A359-7E9560A4F4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5515" y="3685761"/>
            <a:ext cx="496891" cy="717731"/>
          </a:xfrm>
          <a:prstGeom prst="rect">
            <a:avLst/>
          </a:prstGeom>
        </p:spPr>
      </p:pic>
      <p:pic>
        <p:nvPicPr>
          <p:cNvPr id="42" name="圖形 41">
            <a:extLst>
              <a:ext uri="{FF2B5EF4-FFF2-40B4-BE49-F238E27FC236}">
                <a16:creationId xmlns:a16="http://schemas.microsoft.com/office/drawing/2014/main" id="{845F4E69-8481-4C36-A9DF-71CAE89900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6035" y="2774674"/>
            <a:ext cx="496891" cy="717731"/>
          </a:xfrm>
          <a:prstGeom prst="rect">
            <a:avLst/>
          </a:prstGeom>
        </p:spPr>
      </p:pic>
    </p:spTree>
    <p:extLst>
      <p:ext uri="{BB962C8B-B14F-4D97-AF65-F5344CB8AC3E}">
        <p14:creationId xmlns:p14="http://schemas.microsoft.com/office/powerpoint/2010/main" val="830185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00919-2412-4939-84FC-BCA5383512CC}"/>
              </a:ext>
            </a:extLst>
          </p:cNvPr>
          <p:cNvSpPr>
            <a:spLocks noGrp="1"/>
          </p:cNvSpPr>
          <p:nvPr>
            <p:ph type="title"/>
          </p:nvPr>
        </p:nvSpPr>
        <p:spPr>
          <a:xfrm>
            <a:off x="87805" y="91440"/>
            <a:ext cx="7886700" cy="822960"/>
          </a:xfrm>
        </p:spPr>
        <p:txBody>
          <a:bodyPr>
            <a:noAutofit/>
          </a:bodyPr>
          <a:lstStyle/>
          <a:p>
            <a:r>
              <a:rPr lang="en-US" altLang="zh-TW" sz="3200">
                <a:latin typeface="微軟正黑體"/>
                <a:ea typeface="微軟正黑體"/>
              </a:rPr>
              <a:t>RAID-TP</a:t>
            </a:r>
            <a:r>
              <a:rPr lang="zh-TW" altLang="en-US" sz="3200">
                <a:latin typeface="微軟正黑體"/>
                <a:ea typeface="微軟正黑體"/>
              </a:rPr>
              <a:t> Dramatically Increases Reliability and Security</a:t>
            </a:r>
            <a:endParaRPr lang="en-US" sz="3200">
              <a:latin typeface="微軟正黑體"/>
              <a:ea typeface="微軟正黑體"/>
            </a:endParaRPr>
          </a:p>
        </p:txBody>
      </p:sp>
      <p:sp>
        <p:nvSpPr>
          <p:cNvPr id="4" name="Rectangle 3">
            <a:extLst>
              <a:ext uri="{FF2B5EF4-FFF2-40B4-BE49-F238E27FC236}">
                <a16:creationId xmlns:a16="http://schemas.microsoft.com/office/drawing/2014/main" id="{241A6E78-A616-45D6-8FFA-82583EDEDBF4}"/>
              </a:ext>
            </a:extLst>
          </p:cNvPr>
          <p:cNvSpPr/>
          <p:nvPr/>
        </p:nvSpPr>
        <p:spPr>
          <a:xfrm>
            <a:off x="425774" y="1284697"/>
            <a:ext cx="7886700" cy="1114792"/>
          </a:xfrm>
          <a:prstGeom prst="rect">
            <a:avLst/>
          </a:prstGeom>
        </p:spPr>
        <p:txBody>
          <a:bodyPr wrap="square" anchor="t">
            <a:spAutoFit/>
          </a:bodyPr>
          <a:lstStyle/>
          <a:p>
            <a:pPr marL="179070" indent="-179070">
              <a:lnSpc>
                <a:spcPct val="200000"/>
              </a:lnSpc>
              <a:buClr>
                <a:srgbClr val="F70F78"/>
              </a:buClr>
              <a:buFont typeface="Arial" panose="020B0604020202020204" pitchFamily="34" charset="0"/>
              <a:buChar char="•"/>
            </a:pPr>
            <a:r>
              <a:rPr lang="en-US">
                <a:solidFill>
                  <a:schemeClr val="bg1"/>
                </a:solidFill>
                <a:latin typeface="Microsoft JhengHei"/>
                <a:ea typeface="Microsoft JhengHei"/>
              </a:rPr>
              <a:t>RAID-TP</a:t>
            </a:r>
            <a:r>
              <a:rPr lang="en-US" altLang="zh-TW">
                <a:solidFill>
                  <a:schemeClr val="bg1"/>
                </a:solidFill>
                <a:latin typeface="Microsoft JhengHei"/>
                <a:ea typeface="Microsoft JhengHei"/>
              </a:rPr>
              <a:t> supports the protection with three </a:t>
            </a:r>
            <a:r>
              <a:rPr lang="en-US" altLang="zh-TW">
                <a:solidFill>
                  <a:schemeClr val="bg1"/>
                </a:solidFill>
                <a:latin typeface="Microsoft JhengHei"/>
                <a:ea typeface="新細明體"/>
              </a:rPr>
              <a:t>parities</a:t>
            </a:r>
            <a:endParaRPr lang="en-US">
              <a:solidFill>
                <a:schemeClr val="bg1"/>
              </a:solidFill>
            </a:endParaRPr>
          </a:p>
          <a:p>
            <a:pPr marL="179070" indent="-179070">
              <a:lnSpc>
                <a:spcPct val="200000"/>
              </a:lnSpc>
              <a:buClr>
                <a:srgbClr val="F70F78"/>
              </a:buClr>
              <a:buFont typeface="Arial" panose="020B0604020202020204" pitchFamily="34" charset="0"/>
              <a:buChar char="•"/>
            </a:pPr>
            <a:r>
              <a:rPr lang="zh-TW" altLang="en-US">
                <a:solidFill>
                  <a:schemeClr val="bg1"/>
                </a:solidFill>
                <a:latin typeface="Microsoft JhengHei"/>
                <a:ea typeface="Microsoft JhengHei"/>
              </a:rPr>
              <a:t>The storage system can tolerate the failure of up to three disks</a:t>
            </a:r>
          </a:p>
        </p:txBody>
      </p:sp>
      <p:sp>
        <p:nvSpPr>
          <p:cNvPr id="16" name="TextBox 15">
            <a:extLst>
              <a:ext uri="{FF2B5EF4-FFF2-40B4-BE49-F238E27FC236}">
                <a16:creationId xmlns:a16="http://schemas.microsoft.com/office/drawing/2014/main" id="{EF7F20F1-FFD2-4624-B7EE-329189A8E2B2}"/>
              </a:ext>
            </a:extLst>
          </p:cNvPr>
          <p:cNvSpPr txBox="1"/>
          <p:nvPr/>
        </p:nvSpPr>
        <p:spPr>
          <a:xfrm>
            <a:off x="2605548" y="2930013"/>
            <a:ext cx="3382298" cy="461665"/>
          </a:xfrm>
          <a:prstGeom prst="rect">
            <a:avLst/>
          </a:prstGeom>
          <a:noFill/>
        </p:spPr>
        <p:txBody>
          <a:bodyPr wrap="square" rtlCol="0">
            <a:spAutoFit/>
          </a:bodyPr>
          <a:lstStyle/>
          <a:p>
            <a:pPr algn="ctr"/>
            <a:r>
              <a:rPr lang="en-US" sz="2400" b="1">
                <a:solidFill>
                  <a:schemeClr val="bg1">
                    <a:lumMod val="95000"/>
                  </a:schemeClr>
                </a:solidFill>
                <a:latin typeface="微軟正黑體" panose="020B0604030504040204" pitchFamily="34" charset="-120"/>
                <a:ea typeface="微軟正黑體" panose="020B0604030504040204" pitchFamily="34" charset="-120"/>
              </a:rPr>
              <a:t>RAID Stripe</a:t>
            </a:r>
          </a:p>
        </p:txBody>
      </p:sp>
      <p:pic>
        <p:nvPicPr>
          <p:cNvPr id="3" name="圖形 2">
            <a:extLst>
              <a:ext uri="{FF2B5EF4-FFF2-40B4-BE49-F238E27FC236}">
                <a16:creationId xmlns:a16="http://schemas.microsoft.com/office/drawing/2014/main" id="{F1856CAB-7416-4857-91AE-3087CCB4D5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774" y="3569442"/>
            <a:ext cx="8207829" cy="1092326"/>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17" name="Rectangle 9">
            <a:extLst>
              <a:ext uri="{FF2B5EF4-FFF2-40B4-BE49-F238E27FC236}">
                <a16:creationId xmlns:a16="http://schemas.microsoft.com/office/drawing/2014/main" id="{D9C754CA-88AD-46D5-B79C-938C17A6104B}"/>
              </a:ext>
            </a:extLst>
          </p:cNvPr>
          <p:cNvSpPr/>
          <p:nvPr/>
        </p:nvSpPr>
        <p:spPr>
          <a:xfrm>
            <a:off x="425774" y="3584264"/>
            <a:ext cx="1111045" cy="103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latin typeface="Arial" panose="020B0604020202020204" pitchFamily="34" charset="0"/>
                <a:cs typeface="Arial" panose="020B0604020202020204" pitchFamily="34" charset="0"/>
              </a:rPr>
              <a:t>D1</a:t>
            </a:r>
            <a:endParaRPr lang="en-US" sz="2400" b="1">
              <a:latin typeface="Arial" panose="020B0604020202020204" pitchFamily="34" charset="0"/>
              <a:cs typeface="Arial" panose="020B0604020202020204" pitchFamily="34" charset="0"/>
            </a:endParaRPr>
          </a:p>
        </p:txBody>
      </p:sp>
      <p:sp>
        <p:nvSpPr>
          <p:cNvPr id="18" name="Rectangle 9">
            <a:extLst>
              <a:ext uri="{FF2B5EF4-FFF2-40B4-BE49-F238E27FC236}">
                <a16:creationId xmlns:a16="http://schemas.microsoft.com/office/drawing/2014/main" id="{87115CEB-2A09-45CD-9E0F-9E260A37B841}"/>
              </a:ext>
            </a:extLst>
          </p:cNvPr>
          <p:cNvSpPr/>
          <p:nvPr/>
        </p:nvSpPr>
        <p:spPr>
          <a:xfrm>
            <a:off x="1851802" y="3584264"/>
            <a:ext cx="1111045" cy="103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latin typeface="Arial" panose="020B0604020202020204" pitchFamily="34" charset="0"/>
                <a:cs typeface="Arial" panose="020B0604020202020204" pitchFamily="34" charset="0"/>
              </a:rPr>
              <a:t>D2</a:t>
            </a:r>
            <a:endParaRPr lang="en-US" sz="2400" b="1">
              <a:latin typeface="Arial" panose="020B0604020202020204" pitchFamily="34" charset="0"/>
              <a:cs typeface="Arial" panose="020B0604020202020204" pitchFamily="34" charset="0"/>
            </a:endParaRPr>
          </a:p>
        </p:txBody>
      </p:sp>
      <p:sp>
        <p:nvSpPr>
          <p:cNvPr id="19" name="Rectangle 9">
            <a:extLst>
              <a:ext uri="{FF2B5EF4-FFF2-40B4-BE49-F238E27FC236}">
                <a16:creationId xmlns:a16="http://schemas.microsoft.com/office/drawing/2014/main" id="{3D014A07-8345-4496-8F6A-7530FFDD61BE}"/>
              </a:ext>
            </a:extLst>
          </p:cNvPr>
          <p:cNvSpPr/>
          <p:nvPr/>
        </p:nvSpPr>
        <p:spPr>
          <a:xfrm>
            <a:off x="3277830" y="3584264"/>
            <a:ext cx="1111045" cy="103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latin typeface="Arial" panose="020B0604020202020204" pitchFamily="34" charset="0"/>
                <a:cs typeface="Arial" panose="020B0604020202020204" pitchFamily="34" charset="0"/>
              </a:rPr>
              <a:t>D3</a:t>
            </a:r>
            <a:endParaRPr lang="en-US" sz="2400" b="1">
              <a:latin typeface="Arial" panose="020B0604020202020204" pitchFamily="34" charset="0"/>
              <a:cs typeface="Arial" panose="020B0604020202020204" pitchFamily="34" charset="0"/>
            </a:endParaRPr>
          </a:p>
        </p:txBody>
      </p:sp>
      <p:sp>
        <p:nvSpPr>
          <p:cNvPr id="20" name="Rectangle 9">
            <a:extLst>
              <a:ext uri="{FF2B5EF4-FFF2-40B4-BE49-F238E27FC236}">
                <a16:creationId xmlns:a16="http://schemas.microsoft.com/office/drawing/2014/main" id="{6DBB492E-A3E7-4247-B42A-67214CF20725}"/>
              </a:ext>
            </a:extLst>
          </p:cNvPr>
          <p:cNvSpPr/>
          <p:nvPr/>
        </p:nvSpPr>
        <p:spPr>
          <a:xfrm>
            <a:off x="4694904" y="3584264"/>
            <a:ext cx="1111045" cy="103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latin typeface="Arial" panose="020B0604020202020204" pitchFamily="34" charset="0"/>
                <a:cs typeface="Arial" panose="020B0604020202020204" pitchFamily="34" charset="0"/>
              </a:rPr>
              <a:t>P</a:t>
            </a:r>
            <a:endParaRPr lang="en-US" sz="2400" b="1">
              <a:latin typeface="Arial" panose="020B0604020202020204" pitchFamily="34" charset="0"/>
              <a:cs typeface="Arial" panose="020B0604020202020204" pitchFamily="34" charset="0"/>
            </a:endParaRPr>
          </a:p>
        </p:txBody>
      </p:sp>
      <p:sp>
        <p:nvSpPr>
          <p:cNvPr id="21" name="Rectangle 9">
            <a:extLst>
              <a:ext uri="{FF2B5EF4-FFF2-40B4-BE49-F238E27FC236}">
                <a16:creationId xmlns:a16="http://schemas.microsoft.com/office/drawing/2014/main" id="{82245EF8-D63C-4B53-83BF-B6CCB9370E68}"/>
              </a:ext>
            </a:extLst>
          </p:cNvPr>
          <p:cNvSpPr/>
          <p:nvPr/>
        </p:nvSpPr>
        <p:spPr>
          <a:xfrm>
            <a:off x="6097228" y="3584264"/>
            <a:ext cx="1111045" cy="103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latin typeface="Arial" panose="020B0604020202020204" pitchFamily="34" charset="0"/>
                <a:cs typeface="Arial" panose="020B0604020202020204" pitchFamily="34" charset="0"/>
              </a:rPr>
              <a:t>Q</a:t>
            </a:r>
            <a:endParaRPr lang="en-US" sz="2400" b="1">
              <a:latin typeface="Arial" panose="020B0604020202020204" pitchFamily="34" charset="0"/>
              <a:cs typeface="Arial" panose="020B0604020202020204" pitchFamily="34" charset="0"/>
            </a:endParaRPr>
          </a:p>
        </p:txBody>
      </p:sp>
      <p:sp>
        <p:nvSpPr>
          <p:cNvPr id="22" name="Rectangle 9">
            <a:extLst>
              <a:ext uri="{FF2B5EF4-FFF2-40B4-BE49-F238E27FC236}">
                <a16:creationId xmlns:a16="http://schemas.microsoft.com/office/drawing/2014/main" id="{E51A8C40-427B-48DE-BE5C-F07133691D09}"/>
              </a:ext>
            </a:extLst>
          </p:cNvPr>
          <p:cNvSpPr/>
          <p:nvPr/>
        </p:nvSpPr>
        <p:spPr>
          <a:xfrm>
            <a:off x="7525536" y="3584264"/>
            <a:ext cx="1111045" cy="103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R</a:t>
            </a:r>
          </a:p>
        </p:txBody>
      </p:sp>
    </p:spTree>
    <p:extLst>
      <p:ext uri="{BB962C8B-B14F-4D97-AF65-F5344CB8AC3E}">
        <p14:creationId xmlns:p14="http://schemas.microsoft.com/office/powerpoint/2010/main" val="2014952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apezoid 8">
            <a:extLst>
              <a:ext uri="{FF2B5EF4-FFF2-40B4-BE49-F238E27FC236}">
                <a16:creationId xmlns:a16="http://schemas.microsoft.com/office/drawing/2014/main" id="{170D72BE-E176-4340-8A4F-145C71668CF9}"/>
              </a:ext>
            </a:extLst>
          </p:cNvPr>
          <p:cNvSpPr/>
          <p:nvPr/>
        </p:nvSpPr>
        <p:spPr>
          <a:xfrm rot="5400000">
            <a:off x="1148756" y="1065320"/>
            <a:ext cx="3156995" cy="4659621"/>
          </a:xfrm>
          <a:prstGeom prst="trapezoid">
            <a:avLst/>
          </a:prstGeom>
          <a:gradFill>
            <a:gsLst>
              <a:gs pos="0">
                <a:srgbClr val="00E6FE">
                  <a:alpha val="0"/>
                </a:srgbClr>
              </a:gs>
              <a:gs pos="50000">
                <a:srgbClr val="0070C0"/>
              </a:gs>
              <a:gs pos="82000">
                <a:srgbClr val="002060"/>
              </a:gs>
              <a:gs pos="100000">
                <a:srgbClr val="00206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2" name="Title 1">
            <a:extLst>
              <a:ext uri="{FF2B5EF4-FFF2-40B4-BE49-F238E27FC236}">
                <a16:creationId xmlns:a16="http://schemas.microsoft.com/office/drawing/2014/main" id="{BAE6EA70-D5C5-449A-97F9-97F1FDB0E80E}"/>
              </a:ext>
            </a:extLst>
          </p:cNvPr>
          <p:cNvSpPr>
            <a:spLocks noGrp="1"/>
          </p:cNvSpPr>
          <p:nvPr>
            <p:ph type="title"/>
          </p:nvPr>
        </p:nvSpPr>
        <p:spPr>
          <a:xfrm>
            <a:off x="275953" y="91440"/>
            <a:ext cx="7093429" cy="822960"/>
          </a:xfrm>
        </p:spPr>
        <p:txBody>
          <a:bodyPr>
            <a:noAutofit/>
          </a:bodyPr>
          <a:lstStyle/>
          <a:p>
            <a:r>
              <a:rPr lang="zh-TW" altLang="en-US" sz="2400">
                <a:latin typeface="Microsoft JhengHei"/>
                <a:ea typeface="Microsoft JhengHei"/>
              </a:rPr>
              <a:t>Active-Standby HA is Actually Not Worthwhile</a:t>
            </a:r>
          </a:p>
        </p:txBody>
      </p:sp>
      <p:pic>
        <p:nvPicPr>
          <p:cNvPr id="13" name="Picture 15">
            <a:extLst>
              <a:ext uri="{FF2B5EF4-FFF2-40B4-BE49-F238E27FC236}">
                <a16:creationId xmlns:a16="http://schemas.microsoft.com/office/drawing/2014/main" id="{9C2A7B6F-AB4C-4D2D-B34F-E34D0609E0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0105" y="2391476"/>
            <a:ext cx="1390409" cy="398792"/>
          </a:xfrm>
          <a:prstGeom prst="rect">
            <a:avLst/>
          </a:prstGeom>
        </p:spPr>
      </p:pic>
      <p:pic>
        <p:nvPicPr>
          <p:cNvPr id="38" name="Picture 38">
            <a:extLst>
              <a:ext uri="{FF2B5EF4-FFF2-40B4-BE49-F238E27FC236}">
                <a16:creationId xmlns:a16="http://schemas.microsoft.com/office/drawing/2014/main" id="{3B8A86C2-7058-433D-9EEC-38A9B975C6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151"/>
          <a:stretch/>
        </p:blipFill>
        <p:spPr>
          <a:xfrm>
            <a:off x="417339" y="1553171"/>
            <a:ext cx="1383184" cy="288341"/>
          </a:xfrm>
          <a:prstGeom prst="rect">
            <a:avLst/>
          </a:prstGeom>
        </p:spPr>
      </p:pic>
      <p:cxnSp>
        <p:nvCxnSpPr>
          <p:cNvPr id="42" name="Straight Arrow Connector 41">
            <a:extLst>
              <a:ext uri="{FF2B5EF4-FFF2-40B4-BE49-F238E27FC236}">
                <a16:creationId xmlns:a16="http://schemas.microsoft.com/office/drawing/2014/main" id="{25F5F6B9-0F3A-4001-965A-6649EFA093CE}"/>
              </a:ext>
            </a:extLst>
          </p:cNvPr>
          <p:cNvCxnSpPr/>
          <p:nvPr/>
        </p:nvCxnSpPr>
        <p:spPr>
          <a:xfrm>
            <a:off x="1677728" y="3975226"/>
            <a:ext cx="1396976" cy="2895"/>
          </a:xfrm>
          <a:prstGeom prst="straightConnector1">
            <a:avLst/>
          </a:prstGeom>
          <a:ln w="28575">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C42177E-C460-4A5D-B90C-28A3552739D0}"/>
              </a:ext>
            </a:extLst>
          </p:cNvPr>
          <p:cNvSpPr txBox="1"/>
          <p:nvPr/>
        </p:nvSpPr>
        <p:spPr>
          <a:xfrm>
            <a:off x="389770" y="4411258"/>
            <a:ext cx="1347752" cy="276999"/>
          </a:xfrm>
          <a:prstGeom prst="rect">
            <a:avLst/>
          </a:prstGeom>
          <a:noFill/>
        </p:spPr>
        <p:txBody>
          <a:bodyPr wrap="square" rtlCol="0" anchor="t">
            <a:spAutoFit/>
          </a:bodyPr>
          <a:lstStyle/>
          <a:p>
            <a:pPr algn="ctr"/>
            <a:r>
              <a:rPr lang="en-US" altLang="zh-TW" sz="1200">
                <a:solidFill>
                  <a:schemeClr val="bg1"/>
                </a:solidFill>
                <a:latin typeface="Microsoft JhengHei"/>
                <a:ea typeface="Microsoft JhengHei"/>
              </a:rPr>
              <a:t>Active</a:t>
            </a:r>
            <a:endParaRPr lang="en-US" sz="1200">
              <a:solidFill>
                <a:schemeClr val="bg1"/>
              </a:solidFill>
              <a:latin typeface="Microsoft JhengHei"/>
              <a:ea typeface="Microsoft JhengHei"/>
            </a:endParaRPr>
          </a:p>
        </p:txBody>
      </p:sp>
      <p:sp>
        <p:nvSpPr>
          <p:cNvPr id="49" name="TextBox 48">
            <a:extLst>
              <a:ext uri="{FF2B5EF4-FFF2-40B4-BE49-F238E27FC236}">
                <a16:creationId xmlns:a16="http://schemas.microsoft.com/office/drawing/2014/main" id="{6A154687-81DD-46B2-93CA-F1BF37CDCDDF}"/>
              </a:ext>
            </a:extLst>
          </p:cNvPr>
          <p:cNvSpPr txBox="1"/>
          <p:nvPr/>
        </p:nvSpPr>
        <p:spPr>
          <a:xfrm>
            <a:off x="2972371" y="4411257"/>
            <a:ext cx="1347752" cy="276999"/>
          </a:xfrm>
          <a:prstGeom prst="rect">
            <a:avLst/>
          </a:prstGeom>
          <a:noFill/>
        </p:spPr>
        <p:txBody>
          <a:bodyPr wrap="square" rtlCol="0" anchor="t">
            <a:spAutoFit/>
          </a:bodyPr>
          <a:lstStyle/>
          <a:p>
            <a:pPr algn="ctr"/>
            <a:r>
              <a:rPr lang="en-US" altLang="zh-TW" sz="1200">
                <a:solidFill>
                  <a:schemeClr val="bg1"/>
                </a:solidFill>
                <a:latin typeface="Microsoft JhengHei"/>
                <a:ea typeface="Microsoft JhengHei"/>
              </a:rPr>
              <a:t>Standby</a:t>
            </a:r>
            <a:endParaRPr lang="en-US" sz="1200">
              <a:solidFill>
                <a:schemeClr val="bg1"/>
              </a:solidFill>
              <a:latin typeface="Microsoft JhengHei"/>
              <a:ea typeface="Microsoft JhengHei"/>
            </a:endParaRPr>
          </a:p>
        </p:txBody>
      </p:sp>
      <p:sp>
        <p:nvSpPr>
          <p:cNvPr id="50" name="TextBox 49">
            <a:extLst>
              <a:ext uri="{FF2B5EF4-FFF2-40B4-BE49-F238E27FC236}">
                <a16:creationId xmlns:a16="http://schemas.microsoft.com/office/drawing/2014/main" id="{289F141B-323C-4A38-B258-48FF44CB8691}"/>
              </a:ext>
            </a:extLst>
          </p:cNvPr>
          <p:cNvSpPr txBox="1"/>
          <p:nvPr/>
        </p:nvSpPr>
        <p:spPr>
          <a:xfrm>
            <a:off x="1674029" y="4066009"/>
            <a:ext cx="1347752" cy="246221"/>
          </a:xfrm>
          <a:prstGeom prst="rect">
            <a:avLst/>
          </a:prstGeom>
          <a:noFill/>
        </p:spPr>
        <p:txBody>
          <a:bodyPr wrap="square" rtlCol="0" anchor="t">
            <a:spAutoFit/>
          </a:bodyPr>
          <a:lstStyle/>
          <a:p>
            <a:pPr algn="ctr"/>
            <a:r>
              <a:rPr lang="en-US" altLang="zh-TW" sz="1000">
                <a:solidFill>
                  <a:schemeClr val="bg1"/>
                </a:solidFill>
                <a:latin typeface="Microsoft JhengHei"/>
                <a:ea typeface="Microsoft JhengHei"/>
              </a:rPr>
              <a:t>Sync data</a:t>
            </a:r>
            <a:endParaRPr lang="en-US" sz="1000">
              <a:solidFill>
                <a:schemeClr val="bg1"/>
              </a:solidFill>
              <a:latin typeface="Microsoft JhengHei"/>
              <a:ea typeface="Microsoft JhengHei"/>
            </a:endParaRPr>
          </a:p>
        </p:txBody>
      </p:sp>
      <p:cxnSp>
        <p:nvCxnSpPr>
          <p:cNvPr id="32" name="Straight Arrow Connector 31">
            <a:extLst>
              <a:ext uri="{FF2B5EF4-FFF2-40B4-BE49-F238E27FC236}">
                <a16:creationId xmlns:a16="http://schemas.microsoft.com/office/drawing/2014/main" id="{01189137-2DB9-4AED-98D7-EFD4629284A6}"/>
              </a:ext>
            </a:extLst>
          </p:cNvPr>
          <p:cNvCxnSpPr>
            <a:cxnSpLocks/>
          </p:cNvCxnSpPr>
          <p:nvPr/>
        </p:nvCxnSpPr>
        <p:spPr>
          <a:xfrm>
            <a:off x="1054584" y="2807714"/>
            <a:ext cx="2489175" cy="561999"/>
          </a:xfrm>
          <a:prstGeom prst="straightConnector1">
            <a:avLst/>
          </a:prstGeom>
          <a:ln w="28575">
            <a:solidFill>
              <a:srgbClr val="00E6F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16825F0-9467-4DF1-BF52-5E94F9BF07E8}"/>
              </a:ext>
            </a:extLst>
          </p:cNvPr>
          <p:cNvSpPr txBox="1"/>
          <p:nvPr/>
        </p:nvSpPr>
        <p:spPr>
          <a:xfrm>
            <a:off x="2060889" y="3221947"/>
            <a:ext cx="1127944" cy="246221"/>
          </a:xfrm>
          <a:prstGeom prst="rect">
            <a:avLst/>
          </a:prstGeom>
          <a:noFill/>
        </p:spPr>
        <p:txBody>
          <a:bodyPr wrap="square" rtlCol="0" anchor="t">
            <a:spAutoFit/>
          </a:bodyPr>
          <a:lstStyle/>
          <a:p>
            <a:pPr algn="ctr"/>
            <a:r>
              <a:rPr lang="en-US" altLang="zh-TW" sz="1000">
                <a:solidFill>
                  <a:schemeClr val="bg1"/>
                </a:solidFill>
                <a:latin typeface="Microsoft JhengHei"/>
                <a:ea typeface="Microsoft JhengHei"/>
              </a:rPr>
              <a:t>Standby path</a:t>
            </a:r>
            <a:endParaRPr lang="en-US" sz="1000">
              <a:latin typeface="Microsoft JhengHei"/>
              <a:ea typeface="Microsoft JhengHei"/>
            </a:endParaRPr>
          </a:p>
        </p:txBody>
      </p:sp>
      <p:sp>
        <p:nvSpPr>
          <p:cNvPr id="39" name="TextBox 38">
            <a:extLst>
              <a:ext uri="{FF2B5EF4-FFF2-40B4-BE49-F238E27FC236}">
                <a16:creationId xmlns:a16="http://schemas.microsoft.com/office/drawing/2014/main" id="{45CD34D2-CD37-4082-8792-86E9BB1940DE}"/>
              </a:ext>
            </a:extLst>
          </p:cNvPr>
          <p:cNvSpPr txBox="1"/>
          <p:nvPr/>
        </p:nvSpPr>
        <p:spPr>
          <a:xfrm>
            <a:off x="777213" y="2984555"/>
            <a:ext cx="1347752" cy="246221"/>
          </a:xfrm>
          <a:prstGeom prst="rect">
            <a:avLst/>
          </a:prstGeom>
          <a:noFill/>
        </p:spPr>
        <p:txBody>
          <a:bodyPr wrap="square" rtlCol="0" anchor="t">
            <a:spAutoFit/>
          </a:bodyPr>
          <a:lstStyle/>
          <a:p>
            <a:pPr algn="ctr"/>
            <a:r>
              <a:rPr lang="en-US" altLang="zh-TW" sz="1000">
                <a:solidFill>
                  <a:schemeClr val="bg1"/>
                </a:solidFill>
                <a:latin typeface="Microsoft JhengHei"/>
                <a:ea typeface="Microsoft JhengHei"/>
              </a:rPr>
              <a:t>Active path</a:t>
            </a:r>
            <a:endParaRPr lang="en-US" sz="1000">
              <a:latin typeface="Microsoft JhengHei"/>
              <a:ea typeface="Microsoft JhengHei"/>
            </a:endParaRPr>
          </a:p>
        </p:txBody>
      </p:sp>
      <p:sp>
        <p:nvSpPr>
          <p:cNvPr id="5" name="TextBox 4">
            <a:extLst>
              <a:ext uri="{FF2B5EF4-FFF2-40B4-BE49-F238E27FC236}">
                <a16:creationId xmlns:a16="http://schemas.microsoft.com/office/drawing/2014/main" id="{6F98D455-FB33-4B41-BF40-CA8AD6C5BDF5}"/>
              </a:ext>
            </a:extLst>
          </p:cNvPr>
          <p:cNvSpPr txBox="1"/>
          <p:nvPr/>
        </p:nvSpPr>
        <p:spPr>
          <a:xfrm>
            <a:off x="4984286" y="1494842"/>
            <a:ext cx="3102316" cy="70391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CN" altLang="en-US" sz="1400">
                <a:solidFill>
                  <a:schemeClr val="bg1"/>
                </a:solidFill>
                <a:latin typeface="Microsoft JhengHei"/>
                <a:ea typeface="Microsoft JhengHei"/>
                <a:cs typeface="Calibri"/>
              </a:rPr>
              <a:t>All you need is a set of HA system, but it is twice the price.</a:t>
            </a:r>
            <a:endParaRPr lang="en-US" altLang="zh-CN" sz="1400"/>
          </a:p>
        </p:txBody>
      </p:sp>
      <p:pic>
        <p:nvPicPr>
          <p:cNvPr id="23" name="圖片 22">
            <a:extLst>
              <a:ext uri="{FF2B5EF4-FFF2-40B4-BE49-F238E27FC236}">
                <a16:creationId xmlns:a16="http://schemas.microsoft.com/office/drawing/2014/main" id="{F8F35905-CA76-4E97-9510-D7D057D953D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3906" y="3414889"/>
            <a:ext cx="1202805" cy="962244"/>
          </a:xfrm>
          <a:prstGeom prst="rect">
            <a:avLst/>
          </a:prstGeom>
        </p:spPr>
      </p:pic>
      <p:cxnSp>
        <p:nvCxnSpPr>
          <p:cNvPr id="24" name="直線單箭頭接點 23">
            <a:extLst>
              <a:ext uri="{FF2B5EF4-FFF2-40B4-BE49-F238E27FC236}">
                <a16:creationId xmlns:a16="http://schemas.microsoft.com/office/drawing/2014/main" id="{B7824440-3D34-42BD-8ABE-465A48E21B8A}"/>
              </a:ext>
            </a:extLst>
          </p:cNvPr>
          <p:cNvCxnSpPr/>
          <p:nvPr/>
        </p:nvCxnSpPr>
        <p:spPr>
          <a:xfrm>
            <a:off x="840545" y="1879305"/>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38484929-FE55-4A9D-B520-7839D644B413}"/>
              </a:ext>
            </a:extLst>
          </p:cNvPr>
          <p:cNvCxnSpPr/>
          <p:nvPr/>
        </p:nvCxnSpPr>
        <p:spPr>
          <a:xfrm>
            <a:off x="840545" y="2790268"/>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圖片 25">
            <a:extLst>
              <a:ext uri="{FF2B5EF4-FFF2-40B4-BE49-F238E27FC236}">
                <a16:creationId xmlns:a16="http://schemas.microsoft.com/office/drawing/2014/main" id="{26837C08-E882-44C6-BD77-BD7AF5A339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17318" y="3431567"/>
            <a:ext cx="1202805" cy="962244"/>
          </a:xfrm>
          <a:prstGeom prst="rect">
            <a:avLst/>
          </a:prstGeom>
        </p:spPr>
      </p:pic>
      <p:pic>
        <p:nvPicPr>
          <p:cNvPr id="29" name="圖片 28">
            <a:extLst>
              <a:ext uri="{FF2B5EF4-FFF2-40B4-BE49-F238E27FC236}">
                <a16:creationId xmlns:a16="http://schemas.microsoft.com/office/drawing/2014/main" id="{648D7322-D9F1-43D3-9A07-B4F903B0545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43321" y="2408931"/>
            <a:ext cx="635822" cy="508657"/>
          </a:xfrm>
          <a:prstGeom prst="rect">
            <a:avLst/>
          </a:prstGeom>
        </p:spPr>
      </p:pic>
      <p:pic>
        <p:nvPicPr>
          <p:cNvPr id="11" name="圖形 10">
            <a:extLst>
              <a:ext uri="{FF2B5EF4-FFF2-40B4-BE49-F238E27FC236}">
                <a16:creationId xmlns:a16="http://schemas.microsoft.com/office/drawing/2014/main" id="{332BD0B9-8DFF-4BBE-82FC-9F8253901CC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341586" y="3091159"/>
            <a:ext cx="461894" cy="667180"/>
          </a:xfrm>
          <a:prstGeom prst="rect">
            <a:avLst/>
          </a:prstGeom>
        </p:spPr>
      </p:pic>
      <p:pic>
        <p:nvPicPr>
          <p:cNvPr id="12" name="圖形 11">
            <a:extLst>
              <a:ext uri="{FF2B5EF4-FFF2-40B4-BE49-F238E27FC236}">
                <a16:creationId xmlns:a16="http://schemas.microsoft.com/office/drawing/2014/main" id="{B5E5F020-45D5-480A-816E-160E9004C77F}"/>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064737" y="3912689"/>
            <a:ext cx="797487" cy="487354"/>
          </a:xfrm>
          <a:prstGeom prst="rect">
            <a:avLst/>
          </a:prstGeom>
        </p:spPr>
      </p:pic>
      <p:pic>
        <p:nvPicPr>
          <p:cNvPr id="27" name="圖片 28">
            <a:extLst>
              <a:ext uri="{FF2B5EF4-FFF2-40B4-BE49-F238E27FC236}">
                <a16:creationId xmlns:a16="http://schemas.microsoft.com/office/drawing/2014/main" id="{B5E68064-2004-4F68-A20F-8FACA7C82D7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3979" y="2408931"/>
            <a:ext cx="635822" cy="508657"/>
          </a:xfrm>
          <a:prstGeom prst="rect">
            <a:avLst/>
          </a:prstGeom>
        </p:spPr>
      </p:pic>
      <p:sp>
        <p:nvSpPr>
          <p:cNvPr id="28" name="TextBox 27">
            <a:extLst>
              <a:ext uri="{FF2B5EF4-FFF2-40B4-BE49-F238E27FC236}">
                <a16:creationId xmlns:a16="http://schemas.microsoft.com/office/drawing/2014/main" id="{79D48F35-FE05-4918-BED0-73765BD9E8A7}"/>
              </a:ext>
            </a:extLst>
          </p:cNvPr>
          <p:cNvSpPr txBox="1"/>
          <p:nvPr/>
        </p:nvSpPr>
        <p:spPr>
          <a:xfrm>
            <a:off x="5922548" y="2494586"/>
            <a:ext cx="37039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Microsoft JhengHei"/>
                <a:ea typeface="Microsoft JhengHei"/>
              </a:rPr>
              <a:t>+</a:t>
            </a:r>
            <a:endParaRPr lang="en-US">
              <a:latin typeface="Microsoft JhengHei"/>
              <a:ea typeface="Microsoft JhengHei"/>
            </a:endParaRPr>
          </a:p>
        </p:txBody>
      </p:sp>
      <p:pic>
        <p:nvPicPr>
          <p:cNvPr id="30" name="圖形 10">
            <a:extLst>
              <a:ext uri="{FF2B5EF4-FFF2-40B4-BE49-F238E27FC236}">
                <a16:creationId xmlns:a16="http://schemas.microsoft.com/office/drawing/2014/main" id="{F74B5508-F66E-4B27-8558-847B86045B9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63725" y="3098393"/>
            <a:ext cx="461894" cy="667180"/>
          </a:xfrm>
          <a:prstGeom prst="rect">
            <a:avLst/>
          </a:prstGeom>
        </p:spPr>
      </p:pic>
      <p:pic>
        <p:nvPicPr>
          <p:cNvPr id="31" name="圖形 10">
            <a:extLst>
              <a:ext uri="{FF2B5EF4-FFF2-40B4-BE49-F238E27FC236}">
                <a16:creationId xmlns:a16="http://schemas.microsoft.com/office/drawing/2014/main" id="{3786843B-0616-4344-9FAE-15354A6973C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867997" y="3091159"/>
            <a:ext cx="461894" cy="667180"/>
          </a:xfrm>
          <a:prstGeom prst="rect">
            <a:avLst/>
          </a:prstGeom>
        </p:spPr>
      </p:pic>
      <p:sp>
        <p:nvSpPr>
          <p:cNvPr id="33" name="TextBox 32">
            <a:extLst>
              <a:ext uri="{FF2B5EF4-FFF2-40B4-BE49-F238E27FC236}">
                <a16:creationId xmlns:a16="http://schemas.microsoft.com/office/drawing/2014/main" id="{39F98E94-BF0E-4AA8-BF80-C0426D9035A4}"/>
              </a:ext>
            </a:extLst>
          </p:cNvPr>
          <p:cNvSpPr txBox="1"/>
          <p:nvPr/>
        </p:nvSpPr>
        <p:spPr>
          <a:xfrm>
            <a:off x="6450642" y="3478434"/>
            <a:ext cx="37039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Microsoft JhengHei"/>
                <a:ea typeface="Microsoft JhengHei"/>
                <a:cs typeface="Calibri"/>
              </a:rPr>
              <a:t>...</a:t>
            </a:r>
          </a:p>
        </p:txBody>
      </p:sp>
      <p:sp>
        <p:nvSpPr>
          <p:cNvPr id="34" name="TextBox 33">
            <a:extLst>
              <a:ext uri="{FF2B5EF4-FFF2-40B4-BE49-F238E27FC236}">
                <a16:creationId xmlns:a16="http://schemas.microsoft.com/office/drawing/2014/main" id="{3AC76AD8-F412-4562-BFEA-7D59E29C3E13}"/>
              </a:ext>
            </a:extLst>
          </p:cNvPr>
          <p:cNvSpPr txBox="1"/>
          <p:nvPr/>
        </p:nvSpPr>
        <p:spPr>
          <a:xfrm>
            <a:off x="7311509" y="3261408"/>
            <a:ext cx="565712"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Microsoft JhengHei"/>
                <a:ea typeface="Microsoft JhengHei"/>
                <a:cs typeface="Calibri"/>
              </a:rPr>
              <a:t>x2</a:t>
            </a:r>
            <a:endParaRPr lang="en-US" sz="1600">
              <a:solidFill>
                <a:schemeClr val="bg1"/>
              </a:solidFill>
              <a:latin typeface="Microsoft JhengHei"/>
              <a:ea typeface="Microsoft JhengHei"/>
            </a:endParaRPr>
          </a:p>
        </p:txBody>
      </p:sp>
      <p:sp>
        <p:nvSpPr>
          <p:cNvPr id="35" name="TextBox 34">
            <a:extLst>
              <a:ext uri="{FF2B5EF4-FFF2-40B4-BE49-F238E27FC236}">
                <a16:creationId xmlns:a16="http://schemas.microsoft.com/office/drawing/2014/main" id="{9FA1E80F-7204-4EC7-8884-94E9A5188C25}"/>
              </a:ext>
            </a:extLst>
          </p:cNvPr>
          <p:cNvSpPr txBox="1"/>
          <p:nvPr/>
        </p:nvSpPr>
        <p:spPr>
          <a:xfrm>
            <a:off x="5922547" y="4086104"/>
            <a:ext cx="37039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Microsoft JhengHei"/>
                <a:ea typeface="Microsoft JhengHei"/>
              </a:rPr>
              <a:t>+</a:t>
            </a:r>
            <a:endParaRPr lang="en-US">
              <a:latin typeface="Microsoft JhengHei"/>
              <a:ea typeface="Microsoft JhengHei"/>
            </a:endParaRPr>
          </a:p>
        </p:txBody>
      </p:sp>
      <p:pic>
        <p:nvPicPr>
          <p:cNvPr id="36" name="圖形 11">
            <a:extLst>
              <a:ext uri="{FF2B5EF4-FFF2-40B4-BE49-F238E27FC236}">
                <a16:creationId xmlns:a16="http://schemas.microsoft.com/office/drawing/2014/main" id="{5E211FD1-87C3-4763-B1A4-24002A57A982}"/>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94547" y="3927157"/>
            <a:ext cx="797487" cy="487354"/>
          </a:xfrm>
          <a:prstGeom prst="rect">
            <a:avLst/>
          </a:prstGeom>
        </p:spPr>
      </p:pic>
    </p:spTree>
    <p:extLst>
      <p:ext uri="{BB962C8B-B14F-4D97-AF65-F5344CB8AC3E}">
        <p14:creationId xmlns:p14="http://schemas.microsoft.com/office/powerpoint/2010/main" val="41168459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群組 41">
            <a:extLst>
              <a:ext uri="{FF2B5EF4-FFF2-40B4-BE49-F238E27FC236}">
                <a16:creationId xmlns:a16="http://schemas.microsoft.com/office/drawing/2014/main" id="{4E6BABA8-4B03-4A14-A972-B3B1736B806B}"/>
              </a:ext>
            </a:extLst>
          </p:cNvPr>
          <p:cNvGrpSpPr/>
          <p:nvPr/>
        </p:nvGrpSpPr>
        <p:grpSpPr>
          <a:xfrm>
            <a:off x="623295" y="4334221"/>
            <a:ext cx="1859396" cy="531566"/>
            <a:chOff x="602053" y="4337578"/>
            <a:chExt cx="1859396" cy="531566"/>
          </a:xfrm>
        </p:grpSpPr>
        <p:pic>
          <p:nvPicPr>
            <p:cNvPr id="39" name="圖形 38">
              <a:extLst>
                <a:ext uri="{FF2B5EF4-FFF2-40B4-BE49-F238E27FC236}">
                  <a16:creationId xmlns:a16="http://schemas.microsoft.com/office/drawing/2014/main" id="{4359D2E2-9AD9-475D-91E5-9AB4256E1ECB}"/>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2053" y="4337578"/>
              <a:ext cx="1859396" cy="531566"/>
            </a:xfrm>
            <a:prstGeom prst="rect">
              <a:avLst/>
            </a:prstGeom>
          </p:spPr>
        </p:pic>
        <p:sp>
          <p:nvSpPr>
            <p:cNvPr id="40" name="矩形 39">
              <a:extLst>
                <a:ext uri="{FF2B5EF4-FFF2-40B4-BE49-F238E27FC236}">
                  <a16:creationId xmlns:a16="http://schemas.microsoft.com/office/drawing/2014/main" id="{EDE3837C-B593-407C-9C81-1F5277F4083A}"/>
                </a:ext>
              </a:extLst>
            </p:cNvPr>
            <p:cNvSpPr/>
            <p:nvPr/>
          </p:nvSpPr>
          <p:spPr>
            <a:xfrm>
              <a:off x="1125278" y="4438450"/>
              <a:ext cx="671979" cy="369332"/>
            </a:xfrm>
            <a:prstGeom prst="rect">
              <a:avLst/>
            </a:prstGeom>
          </p:spPr>
          <p:txBody>
            <a:bodyPr wrap="none">
              <a:spAutoFit/>
            </a:bodyPr>
            <a:lstStyle/>
            <a:p>
              <a:r>
                <a:rPr lang="en-US" altLang="zh-TW">
                  <a:solidFill>
                    <a:sysClr val="windowText" lastClr="000000"/>
                  </a:solidFill>
                  <a:latin typeface="Arial" panose="020B0604020202020204" pitchFamily="34" charset="0"/>
                  <a:cs typeface="Arial" panose="020B0604020202020204" pitchFamily="34" charset="0"/>
                </a:rPr>
                <a:t>Data</a:t>
              </a:r>
              <a:endParaRPr lang="zh-TW" altLang="en-US"/>
            </a:p>
          </p:txBody>
        </p:sp>
        <p:pic>
          <p:nvPicPr>
            <p:cNvPr id="41" name="圖形 29">
              <a:extLst>
                <a:ext uri="{FF2B5EF4-FFF2-40B4-BE49-F238E27FC236}">
                  <a16:creationId xmlns:a16="http://schemas.microsoft.com/office/drawing/2014/main" id="{DC8DBB80-2BBF-4C7F-9EAC-8A791FD1CF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978" y="4446047"/>
              <a:ext cx="278252" cy="354139"/>
            </a:xfrm>
            <a:prstGeom prst="rect">
              <a:avLst/>
            </a:prstGeom>
          </p:spPr>
        </p:pic>
      </p:grpSp>
      <p:grpSp>
        <p:nvGrpSpPr>
          <p:cNvPr id="43" name="群組 42">
            <a:extLst>
              <a:ext uri="{FF2B5EF4-FFF2-40B4-BE49-F238E27FC236}">
                <a16:creationId xmlns:a16="http://schemas.microsoft.com/office/drawing/2014/main" id="{DC7D04FC-CF75-4C04-9702-703DB5664340}"/>
              </a:ext>
            </a:extLst>
          </p:cNvPr>
          <p:cNvGrpSpPr/>
          <p:nvPr/>
        </p:nvGrpSpPr>
        <p:grpSpPr>
          <a:xfrm>
            <a:off x="2461877" y="4332448"/>
            <a:ext cx="1859396" cy="531566"/>
            <a:chOff x="602053" y="4337578"/>
            <a:chExt cx="1859396" cy="531566"/>
          </a:xfrm>
        </p:grpSpPr>
        <p:pic>
          <p:nvPicPr>
            <p:cNvPr id="44" name="圖形 43">
              <a:extLst>
                <a:ext uri="{FF2B5EF4-FFF2-40B4-BE49-F238E27FC236}">
                  <a16:creationId xmlns:a16="http://schemas.microsoft.com/office/drawing/2014/main" id="{1C21B397-E1B0-4F31-A664-8EE49FBD4C83}"/>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2053" y="4337578"/>
              <a:ext cx="1859396" cy="531566"/>
            </a:xfrm>
            <a:prstGeom prst="rect">
              <a:avLst/>
            </a:prstGeom>
          </p:spPr>
        </p:pic>
        <p:sp>
          <p:nvSpPr>
            <p:cNvPr id="45" name="矩形 44">
              <a:extLst>
                <a:ext uri="{FF2B5EF4-FFF2-40B4-BE49-F238E27FC236}">
                  <a16:creationId xmlns:a16="http://schemas.microsoft.com/office/drawing/2014/main" id="{1DBB565E-CE0B-4CF9-B14D-77D341103D2F}"/>
                </a:ext>
              </a:extLst>
            </p:cNvPr>
            <p:cNvSpPr/>
            <p:nvPr/>
          </p:nvSpPr>
          <p:spPr>
            <a:xfrm>
              <a:off x="1125278" y="4438450"/>
              <a:ext cx="671979" cy="369332"/>
            </a:xfrm>
            <a:prstGeom prst="rect">
              <a:avLst/>
            </a:prstGeom>
          </p:spPr>
          <p:txBody>
            <a:bodyPr wrap="none">
              <a:spAutoFit/>
            </a:bodyPr>
            <a:lstStyle/>
            <a:p>
              <a:r>
                <a:rPr lang="en-US" altLang="zh-TW">
                  <a:solidFill>
                    <a:sysClr val="windowText" lastClr="000000"/>
                  </a:solidFill>
                  <a:latin typeface="Arial" panose="020B0604020202020204" pitchFamily="34" charset="0"/>
                  <a:cs typeface="Arial" panose="020B0604020202020204" pitchFamily="34" charset="0"/>
                </a:rPr>
                <a:t>Data</a:t>
              </a:r>
              <a:endParaRPr lang="zh-TW" altLang="en-US"/>
            </a:p>
          </p:txBody>
        </p:sp>
        <p:pic>
          <p:nvPicPr>
            <p:cNvPr id="46" name="圖形 29">
              <a:extLst>
                <a:ext uri="{FF2B5EF4-FFF2-40B4-BE49-F238E27FC236}">
                  <a16:creationId xmlns:a16="http://schemas.microsoft.com/office/drawing/2014/main" id="{A880A051-D572-485D-95B2-06045CAE5C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978" y="4446047"/>
              <a:ext cx="278252" cy="354139"/>
            </a:xfrm>
            <a:prstGeom prst="rect">
              <a:avLst/>
            </a:prstGeom>
          </p:spPr>
        </p:pic>
      </p:grpSp>
      <p:sp>
        <p:nvSpPr>
          <p:cNvPr id="2" name="Title 1">
            <a:extLst>
              <a:ext uri="{FF2B5EF4-FFF2-40B4-BE49-F238E27FC236}">
                <a16:creationId xmlns:a16="http://schemas.microsoft.com/office/drawing/2014/main" id="{D5DA2A5B-FEC1-463B-A018-F6C0E7F823F2}"/>
              </a:ext>
            </a:extLst>
          </p:cNvPr>
          <p:cNvSpPr>
            <a:spLocks noGrp="1"/>
          </p:cNvSpPr>
          <p:nvPr>
            <p:ph type="title"/>
          </p:nvPr>
        </p:nvSpPr>
        <p:spPr/>
        <p:txBody>
          <a:bodyPr>
            <a:noAutofit/>
          </a:bodyPr>
          <a:lstStyle/>
          <a:p>
            <a:r>
              <a:rPr lang="en-US" sz="3200">
                <a:latin typeface="微軟正黑體"/>
                <a:ea typeface="微軟正黑體"/>
              </a:rPr>
              <a:t>Hierarchical Checksum </a:t>
            </a:r>
            <a:br>
              <a:rPr lang="en-US" sz="3200"/>
            </a:br>
            <a:r>
              <a:rPr lang="en-US" sz="3200">
                <a:latin typeface="微軟正黑體"/>
                <a:ea typeface="微軟正黑體"/>
              </a:rPr>
              <a:t>Prevent Silent Data Corruption</a:t>
            </a:r>
            <a:endParaRPr lang="zh-TW" altLang="en-US" sz="3200"/>
          </a:p>
        </p:txBody>
      </p:sp>
      <p:pic>
        <p:nvPicPr>
          <p:cNvPr id="3" name="圖形 9">
            <a:extLst>
              <a:ext uri="{FF2B5EF4-FFF2-40B4-BE49-F238E27FC236}">
                <a16:creationId xmlns:a16="http://schemas.microsoft.com/office/drawing/2014/main" id="{6361DEDF-3D45-4D1A-95B1-D931F5E915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7268" y="1632359"/>
            <a:ext cx="4169107" cy="2879289"/>
          </a:xfrm>
          <a:prstGeom prst="rect">
            <a:avLst/>
          </a:prstGeom>
        </p:spPr>
      </p:pic>
      <p:cxnSp>
        <p:nvCxnSpPr>
          <p:cNvPr id="4" name="Straight Arrow Connector 3">
            <a:extLst>
              <a:ext uri="{FF2B5EF4-FFF2-40B4-BE49-F238E27FC236}">
                <a16:creationId xmlns:a16="http://schemas.microsoft.com/office/drawing/2014/main" id="{AE9B726C-14EE-4EC1-9D17-D96B7317C31A}"/>
              </a:ext>
            </a:extLst>
          </p:cNvPr>
          <p:cNvCxnSpPr>
            <a:cxnSpLocks/>
          </p:cNvCxnSpPr>
          <p:nvPr/>
        </p:nvCxnSpPr>
        <p:spPr>
          <a:xfrm>
            <a:off x="2999394" y="3582154"/>
            <a:ext cx="552768" cy="755424"/>
          </a:xfrm>
          <a:prstGeom prst="straightConnector1">
            <a:avLst/>
          </a:prstGeom>
          <a:ln w="571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5EDE1FD-30A3-48CB-9BB1-BC9A09A011DA}"/>
              </a:ext>
            </a:extLst>
          </p:cNvPr>
          <p:cNvCxnSpPr>
            <a:cxnSpLocks/>
          </p:cNvCxnSpPr>
          <p:nvPr/>
        </p:nvCxnSpPr>
        <p:spPr>
          <a:xfrm flipH="1">
            <a:off x="1013146" y="3586508"/>
            <a:ext cx="593636" cy="741416"/>
          </a:xfrm>
          <a:prstGeom prst="straightConnector1">
            <a:avLst/>
          </a:prstGeom>
          <a:ln w="571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BE840FD-55F9-4B51-A955-079FC003F249}"/>
              </a:ext>
            </a:extLst>
          </p:cNvPr>
          <p:cNvCxnSpPr>
            <a:cxnSpLocks/>
          </p:cNvCxnSpPr>
          <p:nvPr/>
        </p:nvCxnSpPr>
        <p:spPr>
          <a:xfrm flipH="1">
            <a:off x="1804981" y="1990423"/>
            <a:ext cx="909122" cy="889024"/>
          </a:xfrm>
          <a:prstGeom prst="straightConnector1">
            <a:avLst/>
          </a:prstGeom>
          <a:ln w="571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F3A658D-D4E9-4B09-A2E0-1F6E5BA04E58}"/>
              </a:ext>
            </a:extLst>
          </p:cNvPr>
          <p:cNvCxnSpPr>
            <a:cxnSpLocks/>
          </p:cNvCxnSpPr>
          <p:nvPr/>
        </p:nvCxnSpPr>
        <p:spPr>
          <a:xfrm>
            <a:off x="3866138" y="2202951"/>
            <a:ext cx="797390" cy="735324"/>
          </a:xfrm>
          <a:prstGeom prst="straightConnector1">
            <a:avLst/>
          </a:prstGeom>
          <a:ln w="28575">
            <a:solidFill>
              <a:schemeClr val="bg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TextBox 50">
            <a:extLst>
              <a:ext uri="{FF2B5EF4-FFF2-40B4-BE49-F238E27FC236}">
                <a16:creationId xmlns:a16="http://schemas.microsoft.com/office/drawing/2014/main" id="{783B0329-1D97-4028-BCC4-A2FA946A953F}"/>
              </a:ext>
            </a:extLst>
          </p:cNvPr>
          <p:cNvSpPr txBox="1"/>
          <p:nvPr/>
        </p:nvSpPr>
        <p:spPr>
          <a:xfrm>
            <a:off x="5120446" y="1977453"/>
            <a:ext cx="3597484" cy="2045303"/>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070" indent="-179070">
              <a:lnSpc>
                <a:spcPct val="200000"/>
              </a:lnSpc>
              <a:buFont typeface="Arial" panose="020B0604020202020204" pitchFamily="34" charset="0"/>
              <a:buChar char="•"/>
            </a:pPr>
            <a:r>
              <a:rPr lang="zh-TW" altLang="en-US" sz="1650" b="1">
                <a:latin typeface="微軟正黑體"/>
                <a:ea typeface="微軟正黑體"/>
              </a:rPr>
              <a:t>Separate </a:t>
            </a:r>
            <a:r>
              <a:rPr lang="en-US" sz="1650" b="1">
                <a:latin typeface="微軟正黑體"/>
                <a:ea typeface="微軟正黑體"/>
              </a:rPr>
              <a:t>checksum and data</a:t>
            </a:r>
            <a:endParaRPr lang="zh-TW" altLang="en-US" sz="1650" b="1">
              <a:latin typeface="微軟正黑體"/>
              <a:ea typeface="微軟正黑體"/>
            </a:endParaRPr>
          </a:p>
          <a:p>
            <a:pPr marL="179070" indent="-179070">
              <a:lnSpc>
                <a:spcPct val="200000"/>
              </a:lnSpc>
              <a:buFont typeface="Arial" panose="020B0604020202020204" pitchFamily="34" charset="0"/>
              <a:buChar char="•"/>
            </a:pPr>
            <a:r>
              <a:rPr lang="zh-TW" altLang="en-US" sz="1650" b="1">
                <a:latin typeface="微軟正黑體"/>
                <a:ea typeface="微軟正黑體"/>
              </a:rPr>
              <a:t>Validate the entire I/O path</a:t>
            </a:r>
          </a:p>
          <a:p>
            <a:pPr marL="179070" indent="-179070">
              <a:lnSpc>
                <a:spcPct val="200000"/>
              </a:lnSpc>
              <a:buFont typeface="Arial" panose="020B0604020202020204" pitchFamily="34" charset="0"/>
              <a:buChar char="•"/>
            </a:pPr>
            <a:r>
              <a:rPr lang="zh-TW" altLang="en-US" sz="1650" b="1">
                <a:latin typeface="微軟正黑體"/>
                <a:ea typeface="微軟正黑體"/>
              </a:rPr>
              <a:t>Detect any form of silent data corruption</a:t>
            </a:r>
          </a:p>
        </p:txBody>
      </p:sp>
      <p:pic>
        <p:nvPicPr>
          <p:cNvPr id="28" name="圖形 27">
            <a:extLst>
              <a:ext uri="{FF2B5EF4-FFF2-40B4-BE49-F238E27FC236}">
                <a16:creationId xmlns:a16="http://schemas.microsoft.com/office/drawing/2014/main" id="{52E5625C-B728-43A4-8114-4855136E51F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3295" y="1440622"/>
            <a:ext cx="3683438" cy="1045008"/>
          </a:xfrm>
          <a:prstGeom prst="rect">
            <a:avLst/>
          </a:prstGeom>
        </p:spPr>
      </p:pic>
      <p:sp>
        <p:nvSpPr>
          <p:cNvPr id="29" name="矩形 28">
            <a:extLst>
              <a:ext uri="{FF2B5EF4-FFF2-40B4-BE49-F238E27FC236}">
                <a16:creationId xmlns:a16="http://schemas.microsoft.com/office/drawing/2014/main" id="{529A37D1-E00A-4B3C-89C4-C7D46633FBBC}"/>
              </a:ext>
            </a:extLst>
          </p:cNvPr>
          <p:cNvSpPr/>
          <p:nvPr/>
        </p:nvSpPr>
        <p:spPr>
          <a:xfrm>
            <a:off x="1084243" y="1537955"/>
            <a:ext cx="915635"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Pointer</a:t>
            </a:r>
          </a:p>
        </p:txBody>
      </p:sp>
      <p:sp>
        <p:nvSpPr>
          <p:cNvPr id="30" name="矩形 29">
            <a:extLst>
              <a:ext uri="{FF2B5EF4-FFF2-40B4-BE49-F238E27FC236}">
                <a16:creationId xmlns:a16="http://schemas.microsoft.com/office/drawing/2014/main" id="{C5C12768-EE00-4463-AC9A-06B21211C599}"/>
              </a:ext>
            </a:extLst>
          </p:cNvPr>
          <p:cNvSpPr/>
          <p:nvPr/>
        </p:nvSpPr>
        <p:spPr>
          <a:xfrm>
            <a:off x="2950503" y="1517229"/>
            <a:ext cx="915635"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Pointer</a:t>
            </a:r>
          </a:p>
        </p:txBody>
      </p:sp>
      <p:sp>
        <p:nvSpPr>
          <p:cNvPr id="31" name="矩形 30">
            <a:extLst>
              <a:ext uri="{FF2B5EF4-FFF2-40B4-BE49-F238E27FC236}">
                <a16:creationId xmlns:a16="http://schemas.microsoft.com/office/drawing/2014/main" id="{11F3A4A7-0FD7-4670-93F9-B75866D96E78}"/>
              </a:ext>
            </a:extLst>
          </p:cNvPr>
          <p:cNvSpPr/>
          <p:nvPr/>
        </p:nvSpPr>
        <p:spPr>
          <a:xfrm>
            <a:off x="902359" y="2030604"/>
            <a:ext cx="1274709"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Checksum</a:t>
            </a:r>
          </a:p>
        </p:txBody>
      </p:sp>
      <p:sp>
        <p:nvSpPr>
          <p:cNvPr id="32" name="矩形 31">
            <a:extLst>
              <a:ext uri="{FF2B5EF4-FFF2-40B4-BE49-F238E27FC236}">
                <a16:creationId xmlns:a16="http://schemas.microsoft.com/office/drawing/2014/main" id="{1B72E3E6-B6A7-42DB-9AD0-15C11712F2FF}"/>
              </a:ext>
            </a:extLst>
          </p:cNvPr>
          <p:cNvSpPr/>
          <p:nvPr/>
        </p:nvSpPr>
        <p:spPr>
          <a:xfrm>
            <a:off x="2761888" y="2053182"/>
            <a:ext cx="1274709"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Checksum</a:t>
            </a:r>
          </a:p>
        </p:txBody>
      </p:sp>
      <p:pic>
        <p:nvPicPr>
          <p:cNvPr id="33" name="圖形 32">
            <a:extLst>
              <a:ext uri="{FF2B5EF4-FFF2-40B4-BE49-F238E27FC236}">
                <a16:creationId xmlns:a16="http://schemas.microsoft.com/office/drawing/2014/main" id="{3B56A714-D218-4CE9-8E05-111FFFF959B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3295" y="2889100"/>
            <a:ext cx="3683438" cy="1045008"/>
          </a:xfrm>
          <a:prstGeom prst="rect">
            <a:avLst/>
          </a:prstGeom>
        </p:spPr>
      </p:pic>
      <p:sp>
        <p:nvSpPr>
          <p:cNvPr id="34" name="矩形 33">
            <a:extLst>
              <a:ext uri="{FF2B5EF4-FFF2-40B4-BE49-F238E27FC236}">
                <a16:creationId xmlns:a16="http://schemas.microsoft.com/office/drawing/2014/main" id="{E8802D3A-9008-4667-9FFB-A61E999F2084}"/>
              </a:ext>
            </a:extLst>
          </p:cNvPr>
          <p:cNvSpPr/>
          <p:nvPr/>
        </p:nvSpPr>
        <p:spPr>
          <a:xfrm>
            <a:off x="1036458" y="2986632"/>
            <a:ext cx="915635"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Pointer</a:t>
            </a:r>
          </a:p>
        </p:txBody>
      </p:sp>
      <p:sp>
        <p:nvSpPr>
          <p:cNvPr id="35" name="矩形 34">
            <a:extLst>
              <a:ext uri="{FF2B5EF4-FFF2-40B4-BE49-F238E27FC236}">
                <a16:creationId xmlns:a16="http://schemas.microsoft.com/office/drawing/2014/main" id="{843B3750-1158-44A2-8AA5-3B67D900E6CE}"/>
              </a:ext>
            </a:extLst>
          </p:cNvPr>
          <p:cNvSpPr/>
          <p:nvPr/>
        </p:nvSpPr>
        <p:spPr>
          <a:xfrm>
            <a:off x="2902718" y="2965906"/>
            <a:ext cx="915635"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Pointer</a:t>
            </a:r>
          </a:p>
        </p:txBody>
      </p:sp>
      <p:sp>
        <p:nvSpPr>
          <p:cNvPr id="36" name="矩形 35">
            <a:extLst>
              <a:ext uri="{FF2B5EF4-FFF2-40B4-BE49-F238E27FC236}">
                <a16:creationId xmlns:a16="http://schemas.microsoft.com/office/drawing/2014/main" id="{0E95DD91-E66E-4671-A146-D578FB8E37F3}"/>
              </a:ext>
            </a:extLst>
          </p:cNvPr>
          <p:cNvSpPr/>
          <p:nvPr/>
        </p:nvSpPr>
        <p:spPr>
          <a:xfrm>
            <a:off x="854574" y="3479281"/>
            <a:ext cx="1274709"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Checksum</a:t>
            </a:r>
          </a:p>
        </p:txBody>
      </p:sp>
      <p:sp>
        <p:nvSpPr>
          <p:cNvPr id="37" name="矩形 36">
            <a:extLst>
              <a:ext uri="{FF2B5EF4-FFF2-40B4-BE49-F238E27FC236}">
                <a16:creationId xmlns:a16="http://schemas.microsoft.com/office/drawing/2014/main" id="{84E1D191-B0C7-4C07-A477-9C220E65E1EF}"/>
              </a:ext>
            </a:extLst>
          </p:cNvPr>
          <p:cNvSpPr/>
          <p:nvPr/>
        </p:nvSpPr>
        <p:spPr>
          <a:xfrm>
            <a:off x="2714103" y="3501859"/>
            <a:ext cx="1274709" cy="369332"/>
          </a:xfrm>
          <a:prstGeom prst="rect">
            <a:avLst/>
          </a:prstGeom>
        </p:spPr>
        <p:txBody>
          <a:bodyPr wrap="none">
            <a:spAutoFit/>
          </a:bodyPr>
          <a:lstStyle/>
          <a:p>
            <a:pPr algn="ctr"/>
            <a:r>
              <a:rPr lang="en-US" altLang="zh-TW">
                <a:solidFill>
                  <a:schemeClr val="bg1"/>
                </a:solidFill>
                <a:latin typeface="Arial" panose="020B0604020202020204" pitchFamily="34" charset="0"/>
                <a:cs typeface="Arial" panose="020B0604020202020204" pitchFamily="34" charset="0"/>
              </a:rPr>
              <a:t>Checksum</a:t>
            </a:r>
          </a:p>
        </p:txBody>
      </p:sp>
    </p:spTree>
    <p:extLst>
      <p:ext uri="{BB962C8B-B14F-4D97-AF65-F5344CB8AC3E}">
        <p14:creationId xmlns:p14="http://schemas.microsoft.com/office/powerpoint/2010/main" val="10963234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E373D058-E453-4209-9005-2CBE4376A5C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15993" y="1308866"/>
            <a:ext cx="5993715" cy="3564171"/>
          </a:xfrm>
          <a:prstGeom prst="rect">
            <a:avLst/>
          </a:prstGeom>
        </p:spPr>
      </p:pic>
      <p:sp>
        <p:nvSpPr>
          <p:cNvPr id="2" name="Title 1">
            <a:extLst>
              <a:ext uri="{FF2B5EF4-FFF2-40B4-BE49-F238E27FC236}">
                <a16:creationId xmlns:a16="http://schemas.microsoft.com/office/drawing/2014/main" id="{073344F0-287D-4AE9-90FF-78E0FA5A0A17}"/>
              </a:ext>
            </a:extLst>
          </p:cNvPr>
          <p:cNvSpPr>
            <a:spLocks noGrp="1"/>
          </p:cNvSpPr>
          <p:nvPr>
            <p:ph type="title"/>
          </p:nvPr>
        </p:nvSpPr>
        <p:spPr/>
        <p:txBody>
          <a:bodyPr>
            <a:noAutofit/>
          </a:bodyPr>
          <a:lstStyle/>
          <a:p>
            <a:r>
              <a:rPr lang="en-US" sz="3200">
                <a:latin typeface="微軟正黑體"/>
                <a:ea typeface="微軟正黑體"/>
              </a:rPr>
              <a:t>Copy</a:t>
            </a:r>
            <a:r>
              <a:rPr lang="zh-TW" altLang="en-US" sz="3200">
                <a:latin typeface="微軟正黑體"/>
                <a:ea typeface="微軟正黑體"/>
              </a:rPr>
              <a:t> </a:t>
            </a:r>
            <a:r>
              <a:rPr lang="en-US" sz="3200">
                <a:latin typeface="微軟正黑體"/>
                <a:ea typeface="微軟正黑體"/>
              </a:rPr>
              <a:t>on</a:t>
            </a:r>
            <a:r>
              <a:rPr lang="zh-TW" altLang="en-US" sz="3200">
                <a:latin typeface="微軟正黑體"/>
                <a:ea typeface="微軟正黑體"/>
              </a:rPr>
              <a:t> </a:t>
            </a:r>
            <a:r>
              <a:rPr lang="en-US" altLang="zh-TW" sz="3200">
                <a:latin typeface="微軟正黑體"/>
                <a:ea typeface="微軟正黑體"/>
              </a:rPr>
              <a:t>W</a:t>
            </a:r>
            <a:r>
              <a:rPr lang="en-US" sz="3200">
                <a:latin typeface="微軟正黑體"/>
                <a:ea typeface="微軟正黑體"/>
              </a:rPr>
              <a:t>rite</a:t>
            </a:r>
            <a:br>
              <a:rPr lang="en-US" sz="3200"/>
            </a:br>
            <a:r>
              <a:rPr lang="zh-TW" altLang="en-US" sz="3200">
                <a:latin typeface="微軟正黑體"/>
                <a:ea typeface="微軟正黑體"/>
              </a:rPr>
              <a:t>Ensures End-to-End Data Integrity</a:t>
            </a:r>
          </a:p>
        </p:txBody>
      </p:sp>
      <p:pic>
        <p:nvPicPr>
          <p:cNvPr id="111" name="圖形 119">
            <a:extLst>
              <a:ext uri="{FF2B5EF4-FFF2-40B4-BE49-F238E27FC236}">
                <a16:creationId xmlns:a16="http://schemas.microsoft.com/office/drawing/2014/main" id="{CD682134-6C81-48B7-8948-AB6C0300A542}"/>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82090"/>
          <a:stretch/>
        </p:blipFill>
        <p:spPr>
          <a:xfrm>
            <a:off x="13814" y="1308866"/>
            <a:ext cx="3095199" cy="2344905"/>
          </a:xfrm>
          <a:prstGeom prst="rect">
            <a:avLst/>
          </a:prstGeom>
        </p:spPr>
      </p:pic>
      <p:sp>
        <p:nvSpPr>
          <p:cNvPr id="183" name="TextBox 147">
            <a:extLst>
              <a:ext uri="{FF2B5EF4-FFF2-40B4-BE49-F238E27FC236}">
                <a16:creationId xmlns:a16="http://schemas.microsoft.com/office/drawing/2014/main" id="{9FABF692-5FE9-40E4-9294-E31D6CA71408}"/>
              </a:ext>
            </a:extLst>
          </p:cNvPr>
          <p:cNvSpPr txBox="1"/>
          <p:nvPr/>
        </p:nvSpPr>
        <p:spPr>
          <a:xfrm>
            <a:off x="3163377" y="1368699"/>
            <a:ext cx="1953990" cy="30777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1. Initial block tree</a:t>
            </a:r>
          </a:p>
        </p:txBody>
      </p:sp>
      <p:sp>
        <p:nvSpPr>
          <p:cNvPr id="184" name="TextBox 148">
            <a:extLst>
              <a:ext uri="{FF2B5EF4-FFF2-40B4-BE49-F238E27FC236}">
                <a16:creationId xmlns:a16="http://schemas.microsoft.com/office/drawing/2014/main" id="{87870333-B5B6-4C29-84DA-429176EACB3C}"/>
              </a:ext>
            </a:extLst>
          </p:cNvPr>
          <p:cNvSpPr txBox="1"/>
          <p:nvPr/>
        </p:nvSpPr>
        <p:spPr>
          <a:xfrm>
            <a:off x="6328008" y="1380152"/>
            <a:ext cx="1953990" cy="30777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2. COW some blocks</a:t>
            </a:r>
          </a:p>
        </p:txBody>
      </p:sp>
      <p:sp>
        <p:nvSpPr>
          <p:cNvPr id="185" name="TextBox 150">
            <a:extLst>
              <a:ext uri="{FF2B5EF4-FFF2-40B4-BE49-F238E27FC236}">
                <a16:creationId xmlns:a16="http://schemas.microsoft.com/office/drawing/2014/main" id="{83DADBB9-7662-42A9-B265-9AFCE71DEA9A}"/>
              </a:ext>
            </a:extLst>
          </p:cNvPr>
          <p:cNvSpPr txBox="1"/>
          <p:nvPr/>
        </p:nvSpPr>
        <p:spPr>
          <a:xfrm>
            <a:off x="2986155" y="3191957"/>
            <a:ext cx="2450419" cy="30777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3. COW indirect blocks</a:t>
            </a:r>
          </a:p>
        </p:txBody>
      </p:sp>
      <p:sp>
        <p:nvSpPr>
          <p:cNvPr id="186" name="TextBox 151">
            <a:extLst>
              <a:ext uri="{FF2B5EF4-FFF2-40B4-BE49-F238E27FC236}">
                <a16:creationId xmlns:a16="http://schemas.microsoft.com/office/drawing/2014/main" id="{EFA213AB-D12B-4DAF-8960-CBF78778444A}"/>
              </a:ext>
            </a:extLst>
          </p:cNvPr>
          <p:cNvSpPr txBox="1"/>
          <p:nvPr/>
        </p:nvSpPr>
        <p:spPr>
          <a:xfrm>
            <a:off x="6108822" y="3193545"/>
            <a:ext cx="2755249" cy="30777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4. Rewrite </a:t>
            </a:r>
            <a:r>
              <a:rPr lang="en-US" sz="1400" b="1" err="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uberblock</a:t>
            </a:r>
            <a:r>
              <a:rPr lang="en-US" sz="1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 (atomic)</a:t>
            </a:r>
          </a:p>
        </p:txBody>
      </p:sp>
      <p:sp>
        <p:nvSpPr>
          <p:cNvPr id="187" name="矩形 2">
            <a:extLst>
              <a:ext uri="{FF2B5EF4-FFF2-40B4-BE49-F238E27FC236}">
                <a16:creationId xmlns:a16="http://schemas.microsoft.com/office/drawing/2014/main" id="{489F0A74-7DD4-47DA-89EA-40A79E006F91}"/>
              </a:ext>
            </a:extLst>
          </p:cNvPr>
          <p:cNvSpPr/>
          <p:nvPr/>
        </p:nvSpPr>
        <p:spPr>
          <a:xfrm>
            <a:off x="115648" y="1484564"/>
            <a:ext cx="2058245" cy="1735283"/>
          </a:xfrm>
          <a:prstGeom prst="rect">
            <a:avLst/>
          </a:prstGeom>
        </p:spPr>
        <p:txBody>
          <a:bodyPr wrap="squar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070" indent="-179070">
              <a:lnSpc>
                <a:spcPts val="2600"/>
              </a:lnSpc>
              <a:buFont typeface="Arial" panose="020B0604020202020204" pitchFamily="34" charset="0"/>
              <a:buChar char="•"/>
            </a:pPr>
            <a:r>
              <a:rPr lang="zh-TW" altLang="en-US" b="1">
                <a:latin typeface="微軟正黑體"/>
                <a:ea typeface="微軟正黑體"/>
              </a:rPr>
              <a:t>Always on-disk consistent</a:t>
            </a:r>
            <a:endParaRPr lang="zh-TW">
              <a:latin typeface="Calibri"/>
              <a:ea typeface="新細明體"/>
              <a:cs typeface="Calibri"/>
            </a:endParaRPr>
          </a:p>
          <a:p>
            <a:pPr marL="179070" indent="-179070">
              <a:lnSpc>
                <a:spcPts val="2600"/>
              </a:lnSpc>
              <a:buFont typeface="Arial" panose="020B0604020202020204" pitchFamily="34" charset="0"/>
              <a:buChar char="•"/>
            </a:pPr>
            <a:endParaRPr lang="zh-TW" altLang="en-US" b="1">
              <a:latin typeface="微軟正黑體"/>
              <a:ea typeface="微軟正黑體"/>
            </a:endParaRPr>
          </a:p>
          <a:p>
            <a:pPr marL="179070" indent="-179070">
              <a:lnSpc>
                <a:spcPts val="2600"/>
              </a:lnSpc>
              <a:buFont typeface="Arial" panose="020B0604020202020204" pitchFamily="34" charset="0"/>
              <a:buChar char="•"/>
            </a:pPr>
            <a:r>
              <a:rPr lang="zh-TW" altLang="en-US" b="1">
                <a:latin typeface="微軟正黑體"/>
                <a:ea typeface="微軟正黑體"/>
              </a:rPr>
              <a:t>Immune to power failure</a:t>
            </a:r>
            <a:endParaRPr lang="zh-TW">
              <a:ea typeface="新細明體"/>
              <a:cs typeface="Calibri"/>
            </a:endParaRPr>
          </a:p>
        </p:txBody>
      </p:sp>
    </p:spTree>
    <p:extLst>
      <p:ext uri="{BB962C8B-B14F-4D97-AF65-F5344CB8AC3E}">
        <p14:creationId xmlns:p14="http://schemas.microsoft.com/office/powerpoint/2010/main" val="28204958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群組 76">
            <a:extLst>
              <a:ext uri="{FF2B5EF4-FFF2-40B4-BE49-F238E27FC236}">
                <a16:creationId xmlns:a16="http://schemas.microsoft.com/office/drawing/2014/main" id="{7FB4FAD0-9888-49F2-A750-DC36A9AC5E0C}"/>
              </a:ext>
            </a:extLst>
          </p:cNvPr>
          <p:cNvGrpSpPr/>
          <p:nvPr/>
        </p:nvGrpSpPr>
        <p:grpSpPr>
          <a:xfrm>
            <a:off x="6759929" y="3428240"/>
            <a:ext cx="1847268" cy="696183"/>
            <a:chOff x="756833" y="3456247"/>
            <a:chExt cx="1847268" cy="696183"/>
          </a:xfrm>
        </p:grpSpPr>
        <p:cxnSp>
          <p:nvCxnSpPr>
            <p:cNvPr id="84" name="Straight Connector 8">
              <a:extLst>
                <a:ext uri="{FF2B5EF4-FFF2-40B4-BE49-F238E27FC236}">
                  <a16:creationId xmlns:a16="http://schemas.microsoft.com/office/drawing/2014/main" id="{3C2E5740-D24C-46C7-B7B5-ED0E51C6935D}"/>
                </a:ext>
              </a:extLst>
            </p:cNvPr>
            <p:cNvCxnSpPr>
              <a:cxnSpLocks/>
            </p:cNvCxnSpPr>
            <p:nvPr/>
          </p:nvCxnSpPr>
          <p:spPr>
            <a:xfrm flipH="1">
              <a:off x="756833" y="3456902"/>
              <a:ext cx="894878" cy="562769"/>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9">
              <a:extLst>
                <a:ext uri="{FF2B5EF4-FFF2-40B4-BE49-F238E27FC236}">
                  <a16:creationId xmlns:a16="http://schemas.microsoft.com/office/drawing/2014/main" id="{58977D1A-2C69-44CC-B5DA-3D80DED27E07}"/>
                </a:ext>
              </a:extLst>
            </p:cNvPr>
            <p:cNvCxnSpPr>
              <a:cxnSpLocks/>
            </p:cNvCxnSpPr>
            <p:nvPr/>
          </p:nvCxnSpPr>
          <p:spPr>
            <a:xfrm>
              <a:off x="1651710" y="3456902"/>
              <a:ext cx="0" cy="69552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0">
              <a:extLst>
                <a:ext uri="{FF2B5EF4-FFF2-40B4-BE49-F238E27FC236}">
                  <a16:creationId xmlns:a16="http://schemas.microsoft.com/office/drawing/2014/main" id="{5C696A81-D478-453A-9FB1-746DFD9A1139}"/>
                </a:ext>
              </a:extLst>
            </p:cNvPr>
            <p:cNvCxnSpPr>
              <a:cxnSpLocks/>
            </p:cNvCxnSpPr>
            <p:nvPr/>
          </p:nvCxnSpPr>
          <p:spPr>
            <a:xfrm>
              <a:off x="1668084" y="3456247"/>
              <a:ext cx="936017" cy="68398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78" name="圖形 77">
            <a:extLst>
              <a:ext uri="{FF2B5EF4-FFF2-40B4-BE49-F238E27FC236}">
                <a16:creationId xmlns:a16="http://schemas.microsoft.com/office/drawing/2014/main" id="{28784F6E-636E-4CE9-BD39-574A14CE0B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3955" y="3954538"/>
            <a:ext cx="666360" cy="671486"/>
          </a:xfrm>
          <a:prstGeom prst="rect">
            <a:avLst/>
          </a:prstGeom>
        </p:spPr>
      </p:pic>
      <p:pic>
        <p:nvPicPr>
          <p:cNvPr id="79" name="圖形 78">
            <a:extLst>
              <a:ext uri="{FF2B5EF4-FFF2-40B4-BE49-F238E27FC236}">
                <a16:creationId xmlns:a16="http://schemas.microsoft.com/office/drawing/2014/main" id="{3DFB3A48-DBB1-4BBF-A29F-2A1E4B3A1E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06662" y="3954538"/>
            <a:ext cx="666360" cy="671486"/>
          </a:xfrm>
          <a:prstGeom prst="rect">
            <a:avLst/>
          </a:prstGeom>
        </p:spPr>
      </p:pic>
      <p:pic>
        <p:nvPicPr>
          <p:cNvPr id="80" name="圖形 79">
            <a:extLst>
              <a:ext uri="{FF2B5EF4-FFF2-40B4-BE49-F238E27FC236}">
                <a16:creationId xmlns:a16="http://schemas.microsoft.com/office/drawing/2014/main" id="{D4078033-6B1E-4B9A-95FE-11748D1DBE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5363" y="3964161"/>
            <a:ext cx="666360" cy="671486"/>
          </a:xfrm>
          <a:prstGeom prst="rect">
            <a:avLst/>
          </a:prstGeom>
        </p:spPr>
      </p:pic>
      <p:sp>
        <p:nvSpPr>
          <p:cNvPr id="82" name="Rectangle 19">
            <a:extLst>
              <a:ext uri="{FF2B5EF4-FFF2-40B4-BE49-F238E27FC236}">
                <a16:creationId xmlns:a16="http://schemas.microsoft.com/office/drawing/2014/main" id="{977ABA71-1BDA-4E39-B996-3641FA800C73}"/>
              </a:ext>
            </a:extLst>
          </p:cNvPr>
          <p:cNvSpPr/>
          <p:nvPr/>
        </p:nvSpPr>
        <p:spPr>
          <a:xfrm>
            <a:off x="7479534" y="4313655"/>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83" name="Rectangle 20">
            <a:extLst>
              <a:ext uri="{FF2B5EF4-FFF2-40B4-BE49-F238E27FC236}">
                <a16:creationId xmlns:a16="http://schemas.microsoft.com/office/drawing/2014/main" id="{4A1C95C1-7CAA-4182-BA64-E0BC0D15DEBE}"/>
              </a:ext>
            </a:extLst>
          </p:cNvPr>
          <p:cNvSpPr/>
          <p:nvPr/>
        </p:nvSpPr>
        <p:spPr>
          <a:xfrm>
            <a:off x="8318664" y="4292747"/>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nvGrpSpPr>
          <p:cNvPr id="64" name="群組 63">
            <a:extLst>
              <a:ext uri="{FF2B5EF4-FFF2-40B4-BE49-F238E27FC236}">
                <a16:creationId xmlns:a16="http://schemas.microsoft.com/office/drawing/2014/main" id="{E6977EAC-50AE-4738-8620-EBEB80056D62}"/>
              </a:ext>
            </a:extLst>
          </p:cNvPr>
          <p:cNvGrpSpPr/>
          <p:nvPr/>
        </p:nvGrpSpPr>
        <p:grpSpPr>
          <a:xfrm>
            <a:off x="3467923" y="3437863"/>
            <a:ext cx="2357659" cy="1207407"/>
            <a:chOff x="512267" y="3456247"/>
            <a:chExt cx="2357659" cy="1207407"/>
          </a:xfrm>
        </p:grpSpPr>
        <p:grpSp>
          <p:nvGrpSpPr>
            <p:cNvPr id="66" name="群組 65">
              <a:extLst>
                <a:ext uri="{FF2B5EF4-FFF2-40B4-BE49-F238E27FC236}">
                  <a16:creationId xmlns:a16="http://schemas.microsoft.com/office/drawing/2014/main" id="{96806A63-6380-4A57-9B7A-43F2C6A3803A}"/>
                </a:ext>
              </a:extLst>
            </p:cNvPr>
            <p:cNvGrpSpPr/>
            <p:nvPr/>
          </p:nvGrpSpPr>
          <p:grpSpPr>
            <a:xfrm>
              <a:off x="756833" y="3456247"/>
              <a:ext cx="1847268" cy="696183"/>
              <a:chOff x="756833" y="3456247"/>
              <a:chExt cx="1847268" cy="696183"/>
            </a:xfrm>
          </p:grpSpPr>
          <p:cxnSp>
            <p:nvCxnSpPr>
              <p:cNvPr id="73" name="Straight Connector 8">
                <a:extLst>
                  <a:ext uri="{FF2B5EF4-FFF2-40B4-BE49-F238E27FC236}">
                    <a16:creationId xmlns:a16="http://schemas.microsoft.com/office/drawing/2014/main" id="{660F26FB-4E4B-491C-A46A-BD54DB8018EA}"/>
                  </a:ext>
                </a:extLst>
              </p:cNvPr>
              <p:cNvCxnSpPr>
                <a:cxnSpLocks/>
              </p:cNvCxnSpPr>
              <p:nvPr/>
            </p:nvCxnSpPr>
            <p:spPr>
              <a:xfrm flipH="1">
                <a:off x="756833" y="3456902"/>
                <a:ext cx="894878" cy="562769"/>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9">
                <a:extLst>
                  <a:ext uri="{FF2B5EF4-FFF2-40B4-BE49-F238E27FC236}">
                    <a16:creationId xmlns:a16="http://schemas.microsoft.com/office/drawing/2014/main" id="{56B7EB92-73CA-4336-A54C-AC58A060BB8D}"/>
                  </a:ext>
                </a:extLst>
              </p:cNvPr>
              <p:cNvCxnSpPr>
                <a:cxnSpLocks/>
              </p:cNvCxnSpPr>
              <p:nvPr/>
            </p:nvCxnSpPr>
            <p:spPr>
              <a:xfrm>
                <a:off x="1651710" y="3456902"/>
                <a:ext cx="0" cy="69552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10">
                <a:extLst>
                  <a:ext uri="{FF2B5EF4-FFF2-40B4-BE49-F238E27FC236}">
                    <a16:creationId xmlns:a16="http://schemas.microsoft.com/office/drawing/2014/main" id="{BBA743A3-E225-4F9E-A42E-EA511FCB09FE}"/>
                  </a:ext>
                </a:extLst>
              </p:cNvPr>
              <p:cNvCxnSpPr>
                <a:cxnSpLocks/>
              </p:cNvCxnSpPr>
              <p:nvPr/>
            </p:nvCxnSpPr>
            <p:spPr>
              <a:xfrm>
                <a:off x="1668084" y="3456247"/>
                <a:ext cx="936017" cy="68398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67" name="圖形 66">
              <a:extLst>
                <a:ext uri="{FF2B5EF4-FFF2-40B4-BE49-F238E27FC236}">
                  <a16:creationId xmlns:a16="http://schemas.microsoft.com/office/drawing/2014/main" id="{5011BB76-5BE8-4D0E-BABF-E79670F6A7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859" y="3982545"/>
              <a:ext cx="666360" cy="671486"/>
            </a:xfrm>
            <a:prstGeom prst="rect">
              <a:avLst/>
            </a:prstGeom>
          </p:spPr>
        </p:pic>
        <p:pic>
          <p:nvPicPr>
            <p:cNvPr id="68" name="圖形 67">
              <a:extLst>
                <a:ext uri="{FF2B5EF4-FFF2-40B4-BE49-F238E27FC236}">
                  <a16:creationId xmlns:a16="http://schemas.microsoft.com/office/drawing/2014/main" id="{8B9F11DB-438E-41A2-BB0E-0289DC33E9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3566" y="3982545"/>
              <a:ext cx="666360" cy="671486"/>
            </a:xfrm>
            <a:prstGeom prst="rect">
              <a:avLst/>
            </a:prstGeom>
          </p:spPr>
        </p:pic>
        <p:pic>
          <p:nvPicPr>
            <p:cNvPr id="69" name="圖形 68">
              <a:extLst>
                <a:ext uri="{FF2B5EF4-FFF2-40B4-BE49-F238E27FC236}">
                  <a16:creationId xmlns:a16="http://schemas.microsoft.com/office/drawing/2014/main" id="{DB422FC5-FC3A-440B-B4B2-C219A87477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267" y="3992168"/>
              <a:ext cx="666360" cy="671486"/>
            </a:xfrm>
            <a:prstGeom prst="rect">
              <a:avLst/>
            </a:prstGeom>
          </p:spPr>
        </p:pic>
        <p:sp>
          <p:nvSpPr>
            <p:cNvPr id="70" name="Rectangle 18">
              <a:extLst>
                <a:ext uri="{FF2B5EF4-FFF2-40B4-BE49-F238E27FC236}">
                  <a16:creationId xmlns:a16="http://schemas.microsoft.com/office/drawing/2014/main" id="{BB6AB21C-5A76-428E-A055-E95C8B1612B5}"/>
                </a:ext>
              </a:extLst>
            </p:cNvPr>
            <p:cNvSpPr/>
            <p:nvPr/>
          </p:nvSpPr>
          <p:spPr>
            <a:xfrm>
              <a:off x="585021" y="4341662"/>
              <a:ext cx="158897" cy="175632"/>
            </a:xfrm>
            <a:prstGeom prst="rect">
              <a:avLst/>
            </a:prstGeom>
            <a:solidFill>
              <a:srgbClr val="FF000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71" name="Rectangle 19">
              <a:extLst>
                <a:ext uri="{FF2B5EF4-FFF2-40B4-BE49-F238E27FC236}">
                  <a16:creationId xmlns:a16="http://schemas.microsoft.com/office/drawing/2014/main" id="{7C36BBDF-654B-46EA-B84B-8F4A05CA4335}"/>
                </a:ext>
              </a:extLst>
            </p:cNvPr>
            <p:cNvSpPr/>
            <p:nvPr/>
          </p:nvSpPr>
          <p:spPr>
            <a:xfrm>
              <a:off x="1476438" y="4341662"/>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72" name="Rectangle 20">
              <a:extLst>
                <a:ext uri="{FF2B5EF4-FFF2-40B4-BE49-F238E27FC236}">
                  <a16:creationId xmlns:a16="http://schemas.microsoft.com/office/drawing/2014/main" id="{0E0DCFE3-DF20-4A7A-8CCA-6ADFC31755FF}"/>
                </a:ext>
              </a:extLst>
            </p:cNvPr>
            <p:cNvSpPr/>
            <p:nvPr/>
          </p:nvSpPr>
          <p:spPr>
            <a:xfrm>
              <a:off x="2315568" y="4320754"/>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grpSp>
        <p:nvGrpSpPr>
          <p:cNvPr id="61" name="群組 60">
            <a:extLst>
              <a:ext uri="{FF2B5EF4-FFF2-40B4-BE49-F238E27FC236}">
                <a16:creationId xmlns:a16="http://schemas.microsoft.com/office/drawing/2014/main" id="{A2A98D1A-CBF8-4F1D-92F6-A94D8AE0F53B}"/>
              </a:ext>
            </a:extLst>
          </p:cNvPr>
          <p:cNvGrpSpPr/>
          <p:nvPr/>
        </p:nvGrpSpPr>
        <p:grpSpPr>
          <a:xfrm>
            <a:off x="512267" y="3456247"/>
            <a:ext cx="2357659" cy="1207407"/>
            <a:chOff x="512267" y="3456247"/>
            <a:chExt cx="2357659" cy="1207407"/>
          </a:xfrm>
        </p:grpSpPr>
        <p:grpSp>
          <p:nvGrpSpPr>
            <p:cNvPr id="56" name="群組 55">
              <a:extLst>
                <a:ext uri="{FF2B5EF4-FFF2-40B4-BE49-F238E27FC236}">
                  <a16:creationId xmlns:a16="http://schemas.microsoft.com/office/drawing/2014/main" id="{7217EE9F-FD85-4766-B323-BBA2B34009E7}"/>
                </a:ext>
              </a:extLst>
            </p:cNvPr>
            <p:cNvGrpSpPr/>
            <p:nvPr/>
          </p:nvGrpSpPr>
          <p:grpSpPr>
            <a:xfrm>
              <a:off x="756833" y="3456247"/>
              <a:ext cx="1847268" cy="696183"/>
              <a:chOff x="756833" y="3456247"/>
              <a:chExt cx="1847268" cy="696183"/>
            </a:xfrm>
          </p:grpSpPr>
          <p:cxnSp>
            <p:nvCxnSpPr>
              <p:cNvPr id="9" name="Straight Connector 8">
                <a:extLst>
                  <a:ext uri="{FF2B5EF4-FFF2-40B4-BE49-F238E27FC236}">
                    <a16:creationId xmlns:a16="http://schemas.microsoft.com/office/drawing/2014/main" id="{737B224F-5C0F-48D6-AC1C-3A51B6EDF3BA}"/>
                  </a:ext>
                </a:extLst>
              </p:cNvPr>
              <p:cNvCxnSpPr>
                <a:cxnSpLocks/>
              </p:cNvCxnSpPr>
              <p:nvPr/>
            </p:nvCxnSpPr>
            <p:spPr>
              <a:xfrm flipH="1">
                <a:off x="756833" y="3456902"/>
                <a:ext cx="894878" cy="562769"/>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847599-CAA6-47CD-8063-6255C4FD1547}"/>
                  </a:ext>
                </a:extLst>
              </p:cNvPr>
              <p:cNvCxnSpPr>
                <a:cxnSpLocks/>
              </p:cNvCxnSpPr>
              <p:nvPr/>
            </p:nvCxnSpPr>
            <p:spPr>
              <a:xfrm>
                <a:off x="1651710" y="3456902"/>
                <a:ext cx="0" cy="69552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E42D38-094F-4543-AD97-BF2BCCECD14B}"/>
                  </a:ext>
                </a:extLst>
              </p:cNvPr>
              <p:cNvCxnSpPr>
                <a:cxnSpLocks/>
              </p:cNvCxnSpPr>
              <p:nvPr/>
            </p:nvCxnSpPr>
            <p:spPr>
              <a:xfrm>
                <a:off x="1668084" y="3456247"/>
                <a:ext cx="936017" cy="683987"/>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59" name="圖形 58">
              <a:extLst>
                <a:ext uri="{FF2B5EF4-FFF2-40B4-BE49-F238E27FC236}">
                  <a16:creationId xmlns:a16="http://schemas.microsoft.com/office/drawing/2014/main" id="{2289C0E6-06A2-416F-A081-48FB34D8E3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0859" y="3982545"/>
              <a:ext cx="666360" cy="671486"/>
            </a:xfrm>
            <a:prstGeom prst="rect">
              <a:avLst/>
            </a:prstGeom>
          </p:spPr>
        </p:pic>
        <p:pic>
          <p:nvPicPr>
            <p:cNvPr id="60" name="圖形 59">
              <a:extLst>
                <a:ext uri="{FF2B5EF4-FFF2-40B4-BE49-F238E27FC236}">
                  <a16:creationId xmlns:a16="http://schemas.microsoft.com/office/drawing/2014/main" id="{B0134F75-77B1-4E3F-A5F4-6F8AE4C53A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3566" y="3982545"/>
              <a:ext cx="666360" cy="671486"/>
            </a:xfrm>
            <a:prstGeom prst="rect">
              <a:avLst/>
            </a:prstGeom>
          </p:spPr>
        </p:pic>
        <p:pic>
          <p:nvPicPr>
            <p:cNvPr id="55" name="圖形 54">
              <a:extLst>
                <a:ext uri="{FF2B5EF4-FFF2-40B4-BE49-F238E27FC236}">
                  <a16:creationId xmlns:a16="http://schemas.microsoft.com/office/drawing/2014/main" id="{C7BB4181-CF6B-4D1E-A5FD-EEC988D8EA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267" y="3992168"/>
              <a:ext cx="666360" cy="671486"/>
            </a:xfrm>
            <a:prstGeom prst="rect">
              <a:avLst/>
            </a:prstGeom>
          </p:spPr>
        </p:pic>
        <p:sp>
          <p:nvSpPr>
            <p:cNvPr id="19" name="Rectangle 18">
              <a:extLst>
                <a:ext uri="{FF2B5EF4-FFF2-40B4-BE49-F238E27FC236}">
                  <a16:creationId xmlns:a16="http://schemas.microsoft.com/office/drawing/2014/main" id="{A23AD4FA-94BC-4F38-85A6-46E4CA327B08}"/>
                </a:ext>
              </a:extLst>
            </p:cNvPr>
            <p:cNvSpPr/>
            <p:nvPr/>
          </p:nvSpPr>
          <p:spPr>
            <a:xfrm>
              <a:off x="585021" y="4341662"/>
              <a:ext cx="158897" cy="175632"/>
            </a:xfrm>
            <a:prstGeom prst="rect">
              <a:avLst/>
            </a:prstGeom>
            <a:solidFill>
              <a:srgbClr val="FF000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20" name="Rectangle 19">
              <a:extLst>
                <a:ext uri="{FF2B5EF4-FFF2-40B4-BE49-F238E27FC236}">
                  <a16:creationId xmlns:a16="http://schemas.microsoft.com/office/drawing/2014/main" id="{6A3BC628-647B-4DCB-9F45-12B5D58168E7}"/>
                </a:ext>
              </a:extLst>
            </p:cNvPr>
            <p:cNvSpPr/>
            <p:nvPr/>
          </p:nvSpPr>
          <p:spPr>
            <a:xfrm>
              <a:off x="1476438" y="4341662"/>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21" name="Rectangle 20">
              <a:extLst>
                <a:ext uri="{FF2B5EF4-FFF2-40B4-BE49-F238E27FC236}">
                  <a16:creationId xmlns:a16="http://schemas.microsoft.com/office/drawing/2014/main" id="{CC2D22F4-B23C-415C-A234-46BB2EC1EA4B}"/>
                </a:ext>
              </a:extLst>
            </p:cNvPr>
            <p:cNvSpPr/>
            <p:nvPr/>
          </p:nvSpPr>
          <p:spPr>
            <a:xfrm>
              <a:off x="2315568" y="4320754"/>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sp>
        <p:nvSpPr>
          <p:cNvPr id="2" name="Title 1">
            <a:extLst>
              <a:ext uri="{FF2B5EF4-FFF2-40B4-BE49-F238E27FC236}">
                <a16:creationId xmlns:a16="http://schemas.microsoft.com/office/drawing/2014/main" id="{55396DD8-519C-47C1-AB01-017E76B2AEC2}"/>
              </a:ext>
            </a:extLst>
          </p:cNvPr>
          <p:cNvSpPr>
            <a:spLocks noGrp="1"/>
          </p:cNvSpPr>
          <p:nvPr>
            <p:ph type="title"/>
          </p:nvPr>
        </p:nvSpPr>
        <p:spPr/>
        <p:txBody>
          <a:bodyPr>
            <a:noAutofit/>
          </a:bodyPr>
          <a:lstStyle/>
          <a:p>
            <a:r>
              <a:rPr lang="en-US" sz="2800">
                <a:latin typeface="微軟正黑體"/>
                <a:ea typeface="微軟正黑體"/>
              </a:rPr>
              <a:t>Self Healing, Automatically Recover Data</a:t>
            </a:r>
            <a:r>
              <a:rPr lang="en-US" altLang="zh-TW" sz="2800">
                <a:latin typeface="微軟正黑體"/>
                <a:ea typeface="微軟正黑體"/>
              </a:rPr>
              <a:t> from Silent Corruption</a:t>
            </a:r>
            <a:endParaRPr lang="zh-TW" altLang="en-US" sz="2800">
              <a:latin typeface="微軟正黑體"/>
              <a:ea typeface="微軟正黑體"/>
            </a:endParaRPr>
          </a:p>
        </p:txBody>
      </p:sp>
      <p:cxnSp>
        <p:nvCxnSpPr>
          <p:cNvPr id="12" name="Straight Connector 11">
            <a:extLst>
              <a:ext uri="{FF2B5EF4-FFF2-40B4-BE49-F238E27FC236}">
                <a16:creationId xmlns:a16="http://schemas.microsoft.com/office/drawing/2014/main" id="{B780C39C-618A-4ECD-BF1B-420484E8B736}"/>
              </a:ext>
            </a:extLst>
          </p:cNvPr>
          <p:cNvCxnSpPr>
            <a:cxnSpLocks/>
          </p:cNvCxnSpPr>
          <p:nvPr/>
        </p:nvCxnSpPr>
        <p:spPr>
          <a:xfrm>
            <a:off x="3118567" y="2072004"/>
            <a:ext cx="0" cy="2639538"/>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A70572C-CFFA-4CA7-AF4C-CC9B57A9DA6A}"/>
              </a:ext>
            </a:extLst>
          </p:cNvPr>
          <p:cNvSpPr/>
          <p:nvPr/>
        </p:nvSpPr>
        <p:spPr>
          <a:xfrm>
            <a:off x="656472"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RAID 5</a:t>
            </a:r>
          </a:p>
        </p:txBody>
      </p:sp>
      <p:sp>
        <p:nvSpPr>
          <p:cNvPr id="14" name="Rectangle 13">
            <a:extLst>
              <a:ext uri="{FF2B5EF4-FFF2-40B4-BE49-F238E27FC236}">
                <a16:creationId xmlns:a16="http://schemas.microsoft.com/office/drawing/2014/main" id="{ECA1C809-6364-4778-8BC6-E11A464AA4A3}"/>
              </a:ext>
            </a:extLst>
          </p:cNvPr>
          <p:cNvSpPr/>
          <p:nvPr/>
        </p:nvSpPr>
        <p:spPr>
          <a:xfrm>
            <a:off x="656472" y="2072004"/>
            <a:ext cx="1990475" cy="487979"/>
          </a:xfrm>
          <a:prstGeom prst="rect">
            <a:avLst/>
          </a:prstGeom>
          <a:gradFill>
            <a:gsLst>
              <a:gs pos="100000">
                <a:srgbClr val="F10140"/>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18" name="Straight Connector 17">
            <a:extLst>
              <a:ext uri="{FF2B5EF4-FFF2-40B4-BE49-F238E27FC236}">
                <a16:creationId xmlns:a16="http://schemas.microsoft.com/office/drawing/2014/main" id="{2207AD2E-34FD-435E-9A01-517D884CB403}"/>
              </a:ext>
            </a:extLst>
          </p:cNvPr>
          <p:cNvCxnSpPr>
            <a:cxnSpLocks/>
            <a:stCxn id="14" idx="2"/>
            <a:endCxn id="13" idx="0"/>
          </p:cNvCxnSpPr>
          <p:nvPr/>
        </p:nvCxnSpPr>
        <p:spPr>
          <a:xfrm>
            <a:off x="1651710" y="2559983"/>
            <a:ext cx="0" cy="42294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3CAF29B-7370-4368-81B4-08D0DEF74C03}"/>
              </a:ext>
            </a:extLst>
          </p:cNvPr>
          <p:cNvSpPr/>
          <p:nvPr/>
        </p:nvSpPr>
        <p:spPr>
          <a:xfrm>
            <a:off x="1033005" y="3357681"/>
            <a:ext cx="158897" cy="175632"/>
          </a:xfrm>
          <a:prstGeom prst="rect">
            <a:avLst/>
          </a:prstGeom>
          <a:solidFill>
            <a:srgbClr val="FF0000"/>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23" name="Rectangle 22">
            <a:extLst>
              <a:ext uri="{FF2B5EF4-FFF2-40B4-BE49-F238E27FC236}">
                <a16:creationId xmlns:a16="http://schemas.microsoft.com/office/drawing/2014/main" id="{7CFAE2E9-6265-421E-BD4F-04F6FAA229A2}"/>
              </a:ext>
            </a:extLst>
          </p:cNvPr>
          <p:cNvSpPr/>
          <p:nvPr/>
        </p:nvSpPr>
        <p:spPr>
          <a:xfrm>
            <a:off x="1197997" y="3357681"/>
            <a:ext cx="158897" cy="175632"/>
          </a:xfrm>
          <a:prstGeom prst="rect">
            <a:avLst/>
          </a:prstGeom>
          <a:solidFill>
            <a:schemeClr val="accent4">
              <a:lumMod val="60000"/>
              <a:lumOff val="4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24" name="Rectangle 23">
            <a:extLst>
              <a:ext uri="{FF2B5EF4-FFF2-40B4-BE49-F238E27FC236}">
                <a16:creationId xmlns:a16="http://schemas.microsoft.com/office/drawing/2014/main" id="{01FE516A-85E9-402A-8E69-A4A63AFD8CBD}"/>
              </a:ext>
            </a:extLst>
          </p:cNvPr>
          <p:cNvSpPr/>
          <p:nvPr/>
        </p:nvSpPr>
        <p:spPr>
          <a:xfrm>
            <a:off x="1362989" y="3357681"/>
            <a:ext cx="158897" cy="175632"/>
          </a:xfrm>
          <a:prstGeom prst="rect">
            <a:avLst/>
          </a:prstGeom>
          <a:solidFill>
            <a:schemeClr val="accent6">
              <a:lumMod val="60000"/>
              <a:lumOff val="4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pic>
        <p:nvPicPr>
          <p:cNvPr id="25" name="Graphic 33" descr="Warning">
            <a:extLst>
              <a:ext uri="{FF2B5EF4-FFF2-40B4-BE49-F238E27FC236}">
                <a16:creationId xmlns:a16="http://schemas.microsoft.com/office/drawing/2014/main" id="{F23670C7-77B4-4AE8-97DD-A30290DBB51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5953" y="3852403"/>
            <a:ext cx="342900" cy="342900"/>
          </a:xfrm>
          <a:prstGeom prst="rect">
            <a:avLst/>
          </a:prstGeom>
        </p:spPr>
      </p:pic>
      <p:sp>
        <p:nvSpPr>
          <p:cNvPr id="26" name="Rectangle 25">
            <a:extLst>
              <a:ext uri="{FF2B5EF4-FFF2-40B4-BE49-F238E27FC236}">
                <a16:creationId xmlns:a16="http://schemas.microsoft.com/office/drawing/2014/main" id="{2A61F6FD-2821-474F-95C5-180E1CBC485E}"/>
              </a:ext>
            </a:extLst>
          </p:cNvPr>
          <p:cNvSpPr/>
          <p:nvPr/>
        </p:nvSpPr>
        <p:spPr>
          <a:xfrm>
            <a:off x="3619896"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ZFS RAID 5</a:t>
            </a:r>
          </a:p>
        </p:txBody>
      </p:sp>
      <p:sp>
        <p:nvSpPr>
          <p:cNvPr id="27" name="Rectangle 26">
            <a:extLst>
              <a:ext uri="{FF2B5EF4-FFF2-40B4-BE49-F238E27FC236}">
                <a16:creationId xmlns:a16="http://schemas.microsoft.com/office/drawing/2014/main" id="{43B3F942-E2A7-4CA2-BEEF-3C8423494503}"/>
              </a:ext>
            </a:extLst>
          </p:cNvPr>
          <p:cNvSpPr/>
          <p:nvPr/>
        </p:nvSpPr>
        <p:spPr>
          <a:xfrm>
            <a:off x="3619896" y="2072004"/>
            <a:ext cx="1990475" cy="487979"/>
          </a:xfrm>
          <a:prstGeom prst="rect">
            <a:avLst/>
          </a:prstGeom>
          <a:gradFill>
            <a:gsLst>
              <a:gs pos="100000">
                <a:srgbClr val="F90142"/>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31" name="Straight Connector 30">
            <a:extLst>
              <a:ext uri="{FF2B5EF4-FFF2-40B4-BE49-F238E27FC236}">
                <a16:creationId xmlns:a16="http://schemas.microsoft.com/office/drawing/2014/main" id="{4E897E8A-B3C2-406E-9B67-01D28D84F39C}"/>
              </a:ext>
            </a:extLst>
          </p:cNvPr>
          <p:cNvCxnSpPr>
            <a:cxnSpLocks/>
            <a:stCxn id="27" idx="2"/>
            <a:endCxn id="26" idx="0"/>
          </p:cNvCxnSpPr>
          <p:nvPr/>
        </p:nvCxnSpPr>
        <p:spPr>
          <a:xfrm>
            <a:off x="4615134" y="2559983"/>
            <a:ext cx="0" cy="42294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13A5759-D758-4B09-B0D6-197222D9AD48}"/>
              </a:ext>
            </a:extLst>
          </p:cNvPr>
          <p:cNvSpPr/>
          <p:nvPr/>
        </p:nvSpPr>
        <p:spPr>
          <a:xfrm>
            <a:off x="4005008" y="3357681"/>
            <a:ext cx="158897" cy="175632"/>
          </a:xfrm>
          <a:prstGeom prst="rect">
            <a:avLst/>
          </a:prstGeom>
          <a:solidFill>
            <a:srgbClr val="7030A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36" name="Rectangle 35">
            <a:extLst>
              <a:ext uri="{FF2B5EF4-FFF2-40B4-BE49-F238E27FC236}">
                <a16:creationId xmlns:a16="http://schemas.microsoft.com/office/drawing/2014/main" id="{92F8CFA9-C601-4F18-84D0-A9F66AEE2969}"/>
              </a:ext>
            </a:extLst>
          </p:cNvPr>
          <p:cNvSpPr/>
          <p:nvPr/>
        </p:nvSpPr>
        <p:spPr>
          <a:xfrm>
            <a:off x="4161421" y="3357681"/>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37" name="Rectangle 36">
            <a:extLst>
              <a:ext uri="{FF2B5EF4-FFF2-40B4-BE49-F238E27FC236}">
                <a16:creationId xmlns:a16="http://schemas.microsoft.com/office/drawing/2014/main" id="{90883FB0-28A8-4A89-8065-D83681FBE9CE}"/>
              </a:ext>
            </a:extLst>
          </p:cNvPr>
          <p:cNvSpPr/>
          <p:nvPr/>
        </p:nvSpPr>
        <p:spPr>
          <a:xfrm>
            <a:off x="4326413" y="3357681"/>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38" name="Rectangle 37">
            <a:extLst>
              <a:ext uri="{FF2B5EF4-FFF2-40B4-BE49-F238E27FC236}">
                <a16:creationId xmlns:a16="http://schemas.microsoft.com/office/drawing/2014/main" id="{E14533D7-095B-4D36-9D89-BAC7F5C00EB3}"/>
              </a:ext>
            </a:extLst>
          </p:cNvPr>
          <p:cNvSpPr/>
          <p:nvPr/>
        </p:nvSpPr>
        <p:spPr>
          <a:xfrm>
            <a:off x="4621461" y="4824707"/>
            <a:ext cx="158897" cy="175632"/>
          </a:xfrm>
          <a:prstGeom prst="rect">
            <a:avLst/>
          </a:prstGeom>
          <a:solidFill>
            <a:schemeClr val="accent4">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39" name="Rectangle 38">
            <a:extLst>
              <a:ext uri="{FF2B5EF4-FFF2-40B4-BE49-F238E27FC236}">
                <a16:creationId xmlns:a16="http://schemas.microsoft.com/office/drawing/2014/main" id="{BDCBBA12-6C73-4DC8-9386-DDC255F66F57}"/>
              </a:ext>
            </a:extLst>
          </p:cNvPr>
          <p:cNvSpPr/>
          <p:nvPr/>
        </p:nvSpPr>
        <p:spPr>
          <a:xfrm>
            <a:off x="5243134" y="4824707"/>
            <a:ext cx="158897" cy="175632"/>
          </a:xfrm>
          <a:prstGeom prst="rect">
            <a:avLst/>
          </a:prstGeom>
          <a:solidFill>
            <a:schemeClr val="accent6">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40" name="Straight Connector 39">
            <a:extLst>
              <a:ext uri="{FF2B5EF4-FFF2-40B4-BE49-F238E27FC236}">
                <a16:creationId xmlns:a16="http://schemas.microsoft.com/office/drawing/2014/main" id="{6D2D7782-6CBC-4578-B04E-E4C0A40EBE70}"/>
              </a:ext>
            </a:extLst>
          </p:cNvPr>
          <p:cNvCxnSpPr>
            <a:cxnSpLocks/>
          </p:cNvCxnSpPr>
          <p:nvPr/>
        </p:nvCxnSpPr>
        <p:spPr>
          <a:xfrm>
            <a:off x="4107205" y="3533313"/>
            <a:ext cx="904541" cy="1247385"/>
          </a:xfrm>
          <a:prstGeom prst="line">
            <a:avLst/>
          </a:prstGeom>
          <a:ln w="22860">
            <a:solidFill>
              <a:srgbClr val="7030A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571FB55-2295-4900-B888-8062F228B1A5}"/>
              </a:ext>
            </a:extLst>
          </p:cNvPr>
          <p:cNvSpPr/>
          <p:nvPr/>
        </p:nvSpPr>
        <p:spPr>
          <a:xfrm>
            <a:off x="6660893"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Arial" panose="020B0604020202020204" pitchFamily="34" charset="0"/>
                <a:cs typeface="Arial" panose="020B0604020202020204" pitchFamily="34" charset="0"/>
              </a:rPr>
              <a:t>       ZFS RAID 5</a:t>
            </a:r>
          </a:p>
        </p:txBody>
      </p:sp>
      <p:sp>
        <p:nvSpPr>
          <p:cNvPr id="42" name="Rectangle 41">
            <a:extLst>
              <a:ext uri="{FF2B5EF4-FFF2-40B4-BE49-F238E27FC236}">
                <a16:creationId xmlns:a16="http://schemas.microsoft.com/office/drawing/2014/main" id="{E234CD5C-AB92-46AD-B1D1-AD85E4C9DD78}"/>
              </a:ext>
            </a:extLst>
          </p:cNvPr>
          <p:cNvSpPr/>
          <p:nvPr/>
        </p:nvSpPr>
        <p:spPr>
          <a:xfrm>
            <a:off x="6660893" y="2072004"/>
            <a:ext cx="1990475" cy="487979"/>
          </a:xfrm>
          <a:prstGeom prst="rect">
            <a:avLst/>
          </a:prstGeom>
          <a:gradFill>
            <a:gsLst>
              <a:gs pos="100000">
                <a:srgbClr val="ED013F"/>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Application</a:t>
            </a:r>
          </a:p>
        </p:txBody>
      </p:sp>
      <p:cxnSp>
        <p:nvCxnSpPr>
          <p:cNvPr id="46" name="Straight Connector 45">
            <a:extLst>
              <a:ext uri="{FF2B5EF4-FFF2-40B4-BE49-F238E27FC236}">
                <a16:creationId xmlns:a16="http://schemas.microsoft.com/office/drawing/2014/main" id="{1E23EDB7-E318-40CB-8ED7-9AEB2234D7E1}"/>
              </a:ext>
            </a:extLst>
          </p:cNvPr>
          <p:cNvCxnSpPr>
            <a:cxnSpLocks/>
            <a:stCxn id="42" idx="2"/>
            <a:endCxn id="41" idx="0"/>
          </p:cNvCxnSpPr>
          <p:nvPr/>
        </p:nvCxnSpPr>
        <p:spPr>
          <a:xfrm>
            <a:off x="7656131" y="2559983"/>
            <a:ext cx="0" cy="422944"/>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F659542D-6C24-48F2-899B-EC2357357B50}"/>
              </a:ext>
            </a:extLst>
          </p:cNvPr>
          <p:cNvSpPr/>
          <p:nvPr/>
        </p:nvSpPr>
        <p:spPr>
          <a:xfrm>
            <a:off x="6589441" y="4320754"/>
            <a:ext cx="158897" cy="175632"/>
          </a:xfrm>
          <a:prstGeom prst="rect">
            <a:avLst/>
          </a:prstGeom>
          <a:solidFill>
            <a:srgbClr val="7030A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50" name="Straight Connector 49">
            <a:extLst>
              <a:ext uri="{FF2B5EF4-FFF2-40B4-BE49-F238E27FC236}">
                <a16:creationId xmlns:a16="http://schemas.microsoft.com/office/drawing/2014/main" id="{26B72201-0040-41D7-85F3-ED3CF8DB774E}"/>
              </a:ext>
            </a:extLst>
          </p:cNvPr>
          <p:cNvCxnSpPr>
            <a:cxnSpLocks/>
            <a:stCxn id="47" idx="0"/>
          </p:cNvCxnSpPr>
          <p:nvPr/>
        </p:nvCxnSpPr>
        <p:spPr>
          <a:xfrm flipV="1">
            <a:off x="6668890" y="3336773"/>
            <a:ext cx="605340" cy="983981"/>
          </a:xfrm>
          <a:prstGeom prst="line">
            <a:avLst/>
          </a:prstGeom>
          <a:ln w="22860">
            <a:solidFill>
              <a:srgbClr val="7030A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07969273-20D6-40D2-AABB-9BAD8836B5B9}"/>
              </a:ext>
            </a:extLst>
          </p:cNvPr>
          <p:cNvSpPr/>
          <p:nvPr/>
        </p:nvSpPr>
        <p:spPr>
          <a:xfrm>
            <a:off x="7046004" y="2475866"/>
            <a:ext cx="158897" cy="175632"/>
          </a:xfrm>
          <a:prstGeom prst="rect">
            <a:avLst/>
          </a:prstGeom>
          <a:solidFill>
            <a:srgbClr val="7030A0"/>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52" name="Rectangle 51">
            <a:extLst>
              <a:ext uri="{FF2B5EF4-FFF2-40B4-BE49-F238E27FC236}">
                <a16:creationId xmlns:a16="http://schemas.microsoft.com/office/drawing/2014/main" id="{A57131CC-6F55-4434-AE52-7170735C5B36}"/>
              </a:ext>
            </a:extLst>
          </p:cNvPr>
          <p:cNvSpPr/>
          <p:nvPr/>
        </p:nvSpPr>
        <p:spPr>
          <a:xfrm>
            <a:off x="7202418" y="2475866"/>
            <a:ext cx="158897" cy="175632"/>
          </a:xfrm>
          <a:prstGeom prst="rect">
            <a:avLst/>
          </a:prstGeom>
          <a:solidFill>
            <a:schemeClr val="accent4">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53" name="Rectangle 52">
            <a:extLst>
              <a:ext uri="{FF2B5EF4-FFF2-40B4-BE49-F238E27FC236}">
                <a16:creationId xmlns:a16="http://schemas.microsoft.com/office/drawing/2014/main" id="{11385886-3846-4A7F-B7BC-5F53C561DB94}"/>
              </a:ext>
            </a:extLst>
          </p:cNvPr>
          <p:cNvSpPr/>
          <p:nvPr/>
        </p:nvSpPr>
        <p:spPr>
          <a:xfrm>
            <a:off x="7367409" y="2475866"/>
            <a:ext cx="158897" cy="175632"/>
          </a:xfrm>
          <a:prstGeom prst="rect">
            <a:avLst/>
          </a:prstGeom>
          <a:solidFill>
            <a:schemeClr val="accent6">
              <a:lumMod val="60000"/>
              <a:lumOff val="4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54" name="Straight Connector 53">
            <a:extLst>
              <a:ext uri="{FF2B5EF4-FFF2-40B4-BE49-F238E27FC236}">
                <a16:creationId xmlns:a16="http://schemas.microsoft.com/office/drawing/2014/main" id="{B5DEC55C-1B32-4FFE-BA01-2BA1EB0B0DBD}"/>
              </a:ext>
            </a:extLst>
          </p:cNvPr>
          <p:cNvCxnSpPr>
            <a:cxnSpLocks/>
            <a:stCxn id="52" idx="2"/>
          </p:cNvCxnSpPr>
          <p:nvPr/>
        </p:nvCxnSpPr>
        <p:spPr>
          <a:xfrm flipH="1">
            <a:off x="7269641" y="2651498"/>
            <a:ext cx="12226" cy="706183"/>
          </a:xfrm>
          <a:prstGeom prst="line">
            <a:avLst/>
          </a:prstGeom>
          <a:ln w="22860">
            <a:solidFill>
              <a:srgbClr val="7030A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6C28862-F1CF-4B18-90BC-D6ED2E2C07CA}"/>
              </a:ext>
            </a:extLst>
          </p:cNvPr>
          <p:cNvCxnSpPr>
            <a:cxnSpLocks/>
          </p:cNvCxnSpPr>
          <p:nvPr/>
        </p:nvCxnSpPr>
        <p:spPr>
          <a:xfrm>
            <a:off x="6106932" y="2072004"/>
            <a:ext cx="0" cy="2627320"/>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62" name="圖形 83">
            <a:extLst>
              <a:ext uri="{FF2B5EF4-FFF2-40B4-BE49-F238E27FC236}">
                <a16:creationId xmlns:a16="http://schemas.microsoft.com/office/drawing/2014/main" id="{6D9944A6-B652-41DA-9665-0726755A43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74211" y="4775835"/>
            <a:ext cx="276225" cy="276225"/>
          </a:xfrm>
          <a:prstGeom prst="rect">
            <a:avLst/>
          </a:prstGeom>
        </p:spPr>
      </p:pic>
      <p:sp>
        <p:nvSpPr>
          <p:cNvPr id="65" name="Rectangle 64">
            <a:extLst>
              <a:ext uri="{FF2B5EF4-FFF2-40B4-BE49-F238E27FC236}">
                <a16:creationId xmlns:a16="http://schemas.microsoft.com/office/drawing/2014/main" id="{07992DE5-4D8F-4C6E-B87A-80BBE7EB2AFB}"/>
              </a:ext>
            </a:extLst>
          </p:cNvPr>
          <p:cNvSpPr/>
          <p:nvPr/>
        </p:nvSpPr>
        <p:spPr>
          <a:xfrm>
            <a:off x="568760" y="1389418"/>
            <a:ext cx="8216196" cy="357277"/>
          </a:xfrm>
          <a:prstGeom prst="rect">
            <a:avLst/>
          </a:prstGeom>
        </p:spPr>
        <p:txBody>
          <a:bodyPr wrap="square" anchor="t">
            <a:spAutoFit/>
          </a:bodyPr>
          <a:lstStyle/>
          <a:p>
            <a:pPr algn="ctr">
              <a:lnSpc>
                <a:spcPct val="115000"/>
              </a:lnSpc>
              <a:buClr>
                <a:schemeClr val="dk1"/>
              </a:buClr>
              <a:buSzPts val="1100"/>
            </a:pPr>
            <a:r>
              <a:rPr lang="en-US" altLang="zh-TW" sz="1600" b="1">
                <a:solidFill>
                  <a:schemeClr val="bg1"/>
                </a:solidFill>
                <a:latin typeface="微軟正黑體"/>
                <a:ea typeface="微軟正黑體"/>
              </a:rPr>
              <a:t>Checksum can detect silent data corruption and automatically recover this error.</a:t>
            </a:r>
            <a:r>
              <a:rPr lang="zh-TW" altLang="en-US" sz="1600" b="1">
                <a:solidFill>
                  <a:schemeClr val="bg1"/>
                </a:solidFill>
                <a:latin typeface="微軟正黑體"/>
                <a:ea typeface="微軟正黑體"/>
              </a:rPr>
              <a:t> </a:t>
            </a:r>
            <a:endParaRPr lang="en-US" sz="1600">
              <a:solidFill>
                <a:schemeClr val="bg1"/>
              </a:solidFill>
              <a:cs typeface="Calibri"/>
            </a:endParaRPr>
          </a:p>
        </p:txBody>
      </p:sp>
    </p:spTree>
    <p:extLst>
      <p:ext uri="{BB962C8B-B14F-4D97-AF65-F5344CB8AC3E}">
        <p14:creationId xmlns:p14="http://schemas.microsoft.com/office/powerpoint/2010/main" val="5605387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BEEB8B49-3618-4547-A365-287AD35BEDAE}"/>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278"/>
          <a:stretch/>
        </p:blipFill>
        <p:spPr>
          <a:xfrm>
            <a:off x="0" y="1595044"/>
            <a:ext cx="4458559" cy="1570979"/>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68095" y="1712010"/>
            <a:ext cx="4818642" cy="89523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a:ea typeface="微軟正黑體"/>
              </a:rPr>
              <a:t>Data </a:t>
            </a:r>
            <a:endParaRPr lang="en-US" altLang="zh-TW" sz="4500">
              <a:solidFill>
                <a:schemeClr val="bg1"/>
              </a:solidFill>
              <a:latin typeface="微軟正黑體" panose="020B0604030504040204" pitchFamily="34" charset="-120"/>
              <a:ea typeface="微軟正黑體" panose="020B0604030504040204" pitchFamily="34" charset="-120"/>
              <a:cs typeface="Calibri Light"/>
            </a:endParaRPr>
          </a:p>
          <a:p>
            <a:r>
              <a:rPr lang="zh-TW" altLang="en-US" sz="4500" spc="300">
                <a:solidFill>
                  <a:schemeClr val="bg1"/>
                </a:solidFill>
                <a:latin typeface="微軟正黑體"/>
                <a:ea typeface="微軟正黑體"/>
              </a:rPr>
              <a:t>Management</a:t>
            </a:r>
            <a:endParaRPr lang="en-US" sz="4500">
              <a:solidFill>
                <a:schemeClr val="bg1"/>
              </a:solidFill>
              <a:latin typeface="微軟正黑體"/>
              <a:ea typeface="微軟正黑體"/>
              <a:cs typeface="Calibri Light"/>
            </a:endParaRPr>
          </a:p>
        </p:txBody>
      </p:sp>
    </p:spTree>
    <p:extLst>
      <p:ext uri="{BB962C8B-B14F-4D97-AF65-F5344CB8AC3E}">
        <p14:creationId xmlns:p14="http://schemas.microsoft.com/office/powerpoint/2010/main" val="3242898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DA39F9-3320-44B7-9B48-B002ED04212F}"/>
              </a:ext>
            </a:extLst>
          </p:cNvPr>
          <p:cNvSpPr>
            <a:spLocks noGrp="1"/>
          </p:cNvSpPr>
          <p:nvPr>
            <p:ph type="title"/>
          </p:nvPr>
        </p:nvSpPr>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2800">
                <a:solidFill>
                  <a:schemeClr val="bg1"/>
                </a:solidFill>
                <a:latin typeface="Microsoft JhengHei"/>
                <a:ea typeface="Microsoft JhengHei"/>
                <a:cs typeface="Calibri"/>
              </a:rPr>
              <a:t>QES Pool Over Provisioning </a:t>
            </a:r>
            <a:br>
              <a:rPr lang="en-US" altLang="zh-TW" sz="2800">
                <a:solidFill>
                  <a:schemeClr val="bg1"/>
                </a:solidFill>
                <a:latin typeface="Microsoft JhengHei"/>
                <a:ea typeface="Microsoft JhengHei"/>
                <a:cs typeface="Calibri"/>
              </a:rPr>
            </a:br>
            <a:r>
              <a:rPr lang="en-US" altLang="zh-TW" sz="2800">
                <a:solidFill>
                  <a:schemeClr val="bg1"/>
                </a:solidFill>
                <a:latin typeface="Microsoft JhengHei"/>
                <a:ea typeface="Microsoft JhengHei"/>
                <a:cs typeface="Calibri"/>
              </a:rPr>
              <a:t>Provides More Stable Performance </a:t>
            </a:r>
          </a:p>
        </p:txBody>
      </p:sp>
      <p:sp>
        <p:nvSpPr>
          <p:cNvPr id="6" name="TextBox 5">
            <a:extLst>
              <a:ext uri="{FF2B5EF4-FFF2-40B4-BE49-F238E27FC236}">
                <a16:creationId xmlns:a16="http://schemas.microsoft.com/office/drawing/2014/main" id="{63DB4D74-7A5C-434B-BB78-963BBBC4E887}"/>
              </a:ext>
            </a:extLst>
          </p:cNvPr>
          <p:cNvSpPr txBox="1"/>
          <p:nvPr/>
        </p:nvSpPr>
        <p:spPr>
          <a:xfrm>
            <a:off x="1927648" y="1080802"/>
            <a:ext cx="5254116" cy="646331"/>
          </a:xfrm>
          <a:prstGeom prst="rect">
            <a:avLst/>
          </a:prstGeom>
          <a:solidFill>
            <a:schemeClr val="tx2">
              <a:lumMod val="50000"/>
            </a:schemeClr>
          </a:solidFill>
        </p:spPr>
        <p:txBody>
          <a:bodyPr wrap="square" rtlCol="0" anchor="t">
            <a:spAutoFit/>
          </a:bodyPr>
          <a:lstStyle/>
          <a:p>
            <a:pPr algn="ctr"/>
            <a:r>
              <a:rPr lang="en-US" altLang="zh-TW" b="1">
                <a:solidFill>
                  <a:schemeClr val="bg1"/>
                </a:solidFill>
                <a:latin typeface="微軟正黑體"/>
                <a:ea typeface="微軟正黑體"/>
              </a:rPr>
              <a:t>By Decelerating The Space Fragmentation</a:t>
            </a:r>
            <a:endParaRPr lang="zh-TW">
              <a:solidFill>
                <a:schemeClr val="bg1"/>
              </a:solidFill>
              <a:latin typeface="微軟正黑體"/>
              <a:ea typeface="微軟正黑體"/>
            </a:endParaRPr>
          </a:p>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9AAF8395-AB28-4898-81BF-33C8E1CF06F6}"/>
              </a:ext>
            </a:extLst>
          </p:cNvPr>
          <p:cNvSpPr/>
          <p:nvPr/>
        </p:nvSpPr>
        <p:spPr>
          <a:xfrm>
            <a:off x="300434" y="1513353"/>
            <a:ext cx="3953191" cy="925976"/>
          </a:xfrm>
          <a:prstGeom prst="rect">
            <a:avLst/>
          </a:prstGeom>
          <a:gradFill>
            <a:gsLst>
              <a:gs pos="0">
                <a:srgbClr val="FFC000"/>
              </a:gs>
              <a:gs pos="75000">
                <a:srgbClr val="FF6600"/>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8" name="TextBox 2">
            <a:extLst>
              <a:ext uri="{FF2B5EF4-FFF2-40B4-BE49-F238E27FC236}">
                <a16:creationId xmlns:a16="http://schemas.microsoft.com/office/drawing/2014/main" id="{2F8564F2-8692-4FDB-9798-1F09D359238B}"/>
              </a:ext>
            </a:extLst>
          </p:cNvPr>
          <p:cNvSpPr txBox="1"/>
          <p:nvPr/>
        </p:nvSpPr>
        <p:spPr>
          <a:xfrm>
            <a:off x="1179421" y="2099987"/>
            <a:ext cx="4072521" cy="276999"/>
          </a:xfrm>
          <a:prstGeom prst="rect">
            <a:avLst/>
          </a:prstGeom>
          <a:ln>
            <a:noFill/>
          </a:ln>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000" b="1">
                <a:solidFill>
                  <a:schemeClr val="bg1"/>
                </a:solidFill>
                <a:effectLst>
                  <a:outerShdw blurRad="38100" dist="38100" dir="2700000" algn="tl">
                    <a:srgbClr val="000000">
                      <a:alpha val="43137"/>
                    </a:srgbClr>
                  </a:outerShdw>
                </a:effectLst>
                <a:latin typeface="微軟正黑體"/>
                <a:ea typeface="微軟正黑體"/>
                <a:cs typeface="Arial"/>
              </a:rPr>
              <a:t>Pool Free Space</a:t>
            </a:r>
            <a:endParaRPr lang="en-US" sz="1000">
              <a:solidFill>
                <a:schemeClr val="bg1"/>
              </a:solidFill>
            </a:endParaRPr>
          </a:p>
        </p:txBody>
      </p:sp>
      <p:sp>
        <p:nvSpPr>
          <p:cNvPr id="9" name="Rectangle 8">
            <a:extLst>
              <a:ext uri="{FF2B5EF4-FFF2-40B4-BE49-F238E27FC236}">
                <a16:creationId xmlns:a16="http://schemas.microsoft.com/office/drawing/2014/main" id="{482ECF81-C3AE-45A0-BF15-6FD77CFDE8D8}"/>
              </a:ext>
            </a:extLst>
          </p:cNvPr>
          <p:cNvSpPr/>
          <p:nvPr/>
        </p:nvSpPr>
        <p:spPr>
          <a:xfrm>
            <a:off x="371745" y="1682343"/>
            <a:ext cx="616990" cy="401274"/>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A</a:t>
            </a:r>
          </a:p>
        </p:txBody>
      </p:sp>
      <p:sp>
        <p:nvSpPr>
          <p:cNvPr id="10" name="Rectangle 9">
            <a:extLst>
              <a:ext uri="{FF2B5EF4-FFF2-40B4-BE49-F238E27FC236}">
                <a16:creationId xmlns:a16="http://schemas.microsoft.com/office/drawing/2014/main" id="{5427E1DB-12D6-4EFD-8065-306EE4E2A032}"/>
              </a:ext>
            </a:extLst>
          </p:cNvPr>
          <p:cNvSpPr/>
          <p:nvPr/>
        </p:nvSpPr>
        <p:spPr>
          <a:xfrm>
            <a:off x="1295603" y="1689577"/>
            <a:ext cx="530006" cy="401274"/>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B</a:t>
            </a:r>
          </a:p>
        </p:txBody>
      </p:sp>
      <p:sp>
        <p:nvSpPr>
          <p:cNvPr id="11" name="Rectangle 10">
            <a:extLst>
              <a:ext uri="{FF2B5EF4-FFF2-40B4-BE49-F238E27FC236}">
                <a16:creationId xmlns:a16="http://schemas.microsoft.com/office/drawing/2014/main" id="{5327B3F1-BB12-4F0D-904C-E4254FF092E1}"/>
              </a:ext>
            </a:extLst>
          </p:cNvPr>
          <p:cNvSpPr/>
          <p:nvPr/>
        </p:nvSpPr>
        <p:spPr>
          <a:xfrm>
            <a:off x="3350243" y="1690576"/>
            <a:ext cx="761722" cy="40094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D</a:t>
            </a:r>
          </a:p>
        </p:txBody>
      </p:sp>
      <p:sp>
        <p:nvSpPr>
          <p:cNvPr id="12" name="箭號: 有線條的向右箭號 52">
            <a:extLst>
              <a:ext uri="{FF2B5EF4-FFF2-40B4-BE49-F238E27FC236}">
                <a16:creationId xmlns:a16="http://schemas.microsoft.com/office/drawing/2014/main" id="{32D697A8-FCFF-4E07-90BB-45D79CD07209}"/>
              </a:ext>
            </a:extLst>
          </p:cNvPr>
          <p:cNvSpPr/>
          <p:nvPr/>
        </p:nvSpPr>
        <p:spPr>
          <a:xfrm flipH="1">
            <a:off x="2560320" y="2821753"/>
            <a:ext cx="1391424" cy="401818"/>
          </a:xfrm>
          <a:prstGeom prst="striped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zh-TW" altLang="en-US"/>
          </a:p>
        </p:txBody>
      </p:sp>
      <p:sp>
        <p:nvSpPr>
          <p:cNvPr id="13" name="TextBox 69">
            <a:extLst>
              <a:ext uri="{FF2B5EF4-FFF2-40B4-BE49-F238E27FC236}">
                <a16:creationId xmlns:a16="http://schemas.microsoft.com/office/drawing/2014/main" id="{CE725521-B10B-4E4C-A1A1-5C214B3FB83A}"/>
              </a:ext>
            </a:extLst>
          </p:cNvPr>
          <p:cNvSpPr txBox="1"/>
          <p:nvPr/>
        </p:nvSpPr>
        <p:spPr>
          <a:xfrm>
            <a:off x="764362" y="3367811"/>
            <a:ext cx="3062446" cy="307777"/>
          </a:xfrm>
          <a:prstGeom prst="rect">
            <a:avLst/>
          </a:prstGeom>
          <a:solidFill>
            <a:srgbClr val="0070C0"/>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ja-JP" altLang="en-US" sz="1200">
                <a:solidFill>
                  <a:schemeClr val="bg1"/>
                </a:solidFill>
                <a:latin typeface="Arial"/>
                <a:ea typeface="微軟正黑體"/>
                <a:cs typeface="Arial"/>
              </a:rPr>
              <a:t>Data E is </a:t>
            </a:r>
            <a:r>
              <a:rPr lang="ja-JP" altLang="en-US" sz="1200">
                <a:solidFill>
                  <a:srgbClr val="FFFF00"/>
                </a:solidFill>
                <a:latin typeface="Arial"/>
                <a:ea typeface="微軟正黑體"/>
                <a:cs typeface="Arial"/>
              </a:rPr>
              <a:t>put discretely</a:t>
            </a:r>
            <a:endParaRPr lang="zh-TW" altLang="en-US" sz="1200" b="1">
              <a:solidFill>
                <a:srgbClr val="FFFF00"/>
              </a:solidFill>
              <a:latin typeface="Arial"/>
              <a:ea typeface="微軟正黑體"/>
              <a:cs typeface="Arial"/>
            </a:endParaRPr>
          </a:p>
        </p:txBody>
      </p:sp>
      <p:sp>
        <p:nvSpPr>
          <p:cNvPr id="14" name="Rectangle 13">
            <a:extLst>
              <a:ext uri="{FF2B5EF4-FFF2-40B4-BE49-F238E27FC236}">
                <a16:creationId xmlns:a16="http://schemas.microsoft.com/office/drawing/2014/main" id="{D2533C60-4DFE-4522-81AA-DB6D75BA3E1F}"/>
              </a:ext>
            </a:extLst>
          </p:cNvPr>
          <p:cNvSpPr/>
          <p:nvPr/>
        </p:nvSpPr>
        <p:spPr>
          <a:xfrm>
            <a:off x="1341660" y="2823009"/>
            <a:ext cx="235415" cy="403391"/>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sz="2000" b="1">
                <a:solidFill>
                  <a:srgbClr val="663300"/>
                </a:solidFill>
                <a:latin typeface="Arial" panose="020B0604020202020204" pitchFamily="34" charset="0"/>
                <a:cs typeface="Arial" panose="020B0604020202020204" pitchFamily="34" charset="0"/>
              </a:rPr>
              <a:t>E</a:t>
            </a:r>
          </a:p>
        </p:txBody>
      </p:sp>
      <p:sp>
        <p:nvSpPr>
          <p:cNvPr id="15" name="Rectangle 14">
            <a:extLst>
              <a:ext uri="{FF2B5EF4-FFF2-40B4-BE49-F238E27FC236}">
                <a16:creationId xmlns:a16="http://schemas.microsoft.com/office/drawing/2014/main" id="{0A91F24A-40FF-410A-83B6-A616E4AEC320}"/>
              </a:ext>
            </a:extLst>
          </p:cNvPr>
          <p:cNvSpPr/>
          <p:nvPr/>
        </p:nvSpPr>
        <p:spPr>
          <a:xfrm>
            <a:off x="1798936" y="2823009"/>
            <a:ext cx="242649" cy="403391"/>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sz="2000" b="1">
                <a:solidFill>
                  <a:srgbClr val="663300"/>
                </a:solidFill>
                <a:latin typeface="Arial" panose="020B0604020202020204" pitchFamily="34" charset="0"/>
                <a:cs typeface="Arial" panose="020B0604020202020204" pitchFamily="34" charset="0"/>
              </a:rPr>
              <a:t>E</a:t>
            </a:r>
          </a:p>
        </p:txBody>
      </p:sp>
      <p:sp>
        <p:nvSpPr>
          <p:cNvPr id="16" name="Rectangle 15">
            <a:extLst>
              <a:ext uri="{FF2B5EF4-FFF2-40B4-BE49-F238E27FC236}">
                <a16:creationId xmlns:a16="http://schemas.microsoft.com/office/drawing/2014/main" id="{A62CDAD1-F0E1-43DF-A010-732D201AA060}"/>
              </a:ext>
            </a:extLst>
          </p:cNvPr>
          <p:cNvSpPr/>
          <p:nvPr/>
        </p:nvSpPr>
        <p:spPr>
          <a:xfrm>
            <a:off x="2258888" y="2823009"/>
            <a:ext cx="235415" cy="403391"/>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sz="2000" b="1">
                <a:solidFill>
                  <a:srgbClr val="663300"/>
                </a:solidFill>
                <a:latin typeface="Arial" panose="020B0604020202020204" pitchFamily="34" charset="0"/>
                <a:cs typeface="Arial" panose="020B0604020202020204" pitchFamily="34" charset="0"/>
              </a:rPr>
              <a:t>E</a:t>
            </a:r>
            <a:endParaRPr lang="en-US" sz="2000"/>
          </a:p>
        </p:txBody>
      </p:sp>
      <p:sp>
        <p:nvSpPr>
          <p:cNvPr id="17" name="矩形 4">
            <a:extLst>
              <a:ext uri="{FF2B5EF4-FFF2-40B4-BE49-F238E27FC236}">
                <a16:creationId xmlns:a16="http://schemas.microsoft.com/office/drawing/2014/main" id="{A585E750-A524-4962-8428-3CA21E0C1DB0}"/>
              </a:ext>
            </a:extLst>
          </p:cNvPr>
          <p:cNvSpPr/>
          <p:nvPr/>
        </p:nvSpPr>
        <p:spPr>
          <a:xfrm>
            <a:off x="6019841" y="3299446"/>
            <a:ext cx="202957" cy="461665"/>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zh-TW" altLang="en-US"/>
              <a:t> </a:t>
            </a:r>
          </a:p>
        </p:txBody>
      </p:sp>
      <p:cxnSp>
        <p:nvCxnSpPr>
          <p:cNvPr id="18" name="直線接點 6">
            <a:extLst>
              <a:ext uri="{FF2B5EF4-FFF2-40B4-BE49-F238E27FC236}">
                <a16:creationId xmlns:a16="http://schemas.microsoft.com/office/drawing/2014/main" id="{C623D964-CB82-43EC-8DA2-8EB623AC8BFD}"/>
              </a:ext>
            </a:extLst>
          </p:cNvPr>
          <p:cNvCxnSpPr>
            <a:cxnSpLocks/>
          </p:cNvCxnSpPr>
          <p:nvPr/>
        </p:nvCxnSpPr>
        <p:spPr>
          <a:xfrm flipH="1">
            <a:off x="4464759" y="1513353"/>
            <a:ext cx="14468" cy="3697772"/>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箭號: 彎曲 7">
            <a:extLst>
              <a:ext uri="{FF2B5EF4-FFF2-40B4-BE49-F238E27FC236}">
                <a16:creationId xmlns:a16="http://schemas.microsoft.com/office/drawing/2014/main" id="{F949E900-38CA-40B4-9085-72EFE8904D20}"/>
              </a:ext>
            </a:extLst>
          </p:cNvPr>
          <p:cNvSpPr/>
          <p:nvPr/>
        </p:nvSpPr>
        <p:spPr>
          <a:xfrm rot="16200000" flipH="1">
            <a:off x="323524" y="2753054"/>
            <a:ext cx="685524" cy="1031760"/>
          </a:xfrm>
          <a:prstGeom prst="bentArrow">
            <a:avLst>
              <a:gd name="adj1" fmla="val 28320"/>
              <a:gd name="adj2" fmla="val 29415"/>
              <a:gd name="adj3" fmla="val 35927"/>
              <a:gd name="adj4" fmla="val 4375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zh-TW" altLang="en-US"/>
          </a:p>
        </p:txBody>
      </p:sp>
      <p:sp>
        <p:nvSpPr>
          <p:cNvPr id="20" name="箭號: 有線條的向右箭號 116">
            <a:extLst>
              <a:ext uri="{FF2B5EF4-FFF2-40B4-BE49-F238E27FC236}">
                <a16:creationId xmlns:a16="http://schemas.microsoft.com/office/drawing/2014/main" id="{2D1E2236-FF41-4915-A5A9-B429219C06BA}"/>
              </a:ext>
            </a:extLst>
          </p:cNvPr>
          <p:cNvSpPr/>
          <p:nvPr/>
        </p:nvSpPr>
        <p:spPr>
          <a:xfrm>
            <a:off x="4985925" y="2821664"/>
            <a:ext cx="1564064" cy="401818"/>
          </a:xfrm>
          <a:prstGeom prst="striped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zh-TW" altLang="en-US"/>
          </a:p>
        </p:txBody>
      </p:sp>
      <p:sp>
        <p:nvSpPr>
          <p:cNvPr id="22" name="文字方塊 4">
            <a:extLst>
              <a:ext uri="{FF2B5EF4-FFF2-40B4-BE49-F238E27FC236}">
                <a16:creationId xmlns:a16="http://schemas.microsoft.com/office/drawing/2014/main" id="{E8870CF5-66D8-473C-8963-184FA7877A47}"/>
              </a:ext>
            </a:extLst>
          </p:cNvPr>
          <p:cNvSpPr txBox="1"/>
          <p:nvPr/>
        </p:nvSpPr>
        <p:spPr>
          <a:xfrm>
            <a:off x="226837" y="2455264"/>
            <a:ext cx="4182309" cy="307777"/>
          </a:xfrm>
          <a:prstGeom prst="rect">
            <a:avLst/>
          </a:prstGeom>
          <a:noFill/>
        </p:spPr>
        <p:txBody>
          <a:bodyPr wrap="square"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400" b="1">
                <a:solidFill>
                  <a:srgbClr val="FFFFFF"/>
                </a:solidFill>
                <a:latin typeface="微軟正黑體"/>
                <a:ea typeface="微軟正黑體"/>
                <a:cs typeface="Arial"/>
              </a:rPr>
              <a:t>Legacy</a:t>
            </a:r>
            <a:endParaRPr lang="en-US" altLang="zh-TW" sz="1400" b="1">
              <a:solidFill>
                <a:srgbClr val="FFFFFF"/>
              </a:solidFill>
              <a:latin typeface="微軟正黑體"/>
              <a:ea typeface="微軟正黑體"/>
              <a:cs typeface="Arial"/>
            </a:endParaRPr>
          </a:p>
        </p:txBody>
      </p:sp>
      <p:sp>
        <p:nvSpPr>
          <p:cNvPr id="23" name="Rectangle 22">
            <a:extLst>
              <a:ext uri="{FF2B5EF4-FFF2-40B4-BE49-F238E27FC236}">
                <a16:creationId xmlns:a16="http://schemas.microsoft.com/office/drawing/2014/main" id="{43A0E993-C3BA-454B-A6B4-1C74D0008297}"/>
              </a:ext>
            </a:extLst>
          </p:cNvPr>
          <p:cNvSpPr/>
          <p:nvPr/>
        </p:nvSpPr>
        <p:spPr>
          <a:xfrm>
            <a:off x="2100334" y="1690576"/>
            <a:ext cx="918378" cy="40094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C</a:t>
            </a:r>
          </a:p>
        </p:txBody>
      </p:sp>
      <p:sp>
        <p:nvSpPr>
          <p:cNvPr id="33" name="矩形 6">
            <a:extLst>
              <a:ext uri="{FF2B5EF4-FFF2-40B4-BE49-F238E27FC236}">
                <a16:creationId xmlns:a16="http://schemas.microsoft.com/office/drawing/2014/main" id="{B05F05C5-A526-4168-A874-BD0D3134AEB6}"/>
              </a:ext>
            </a:extLst>
          </p:cNvPr>
          <p:cNvSpPr/>
          <p:nvPr/>
        </p:nvSpPr>
        <p:spPr>
          <a:xfrm>
            <a:off x="4772481" y="1491650"/>
            <a:ext cx="4145578" cy="933210"/>
          </a:xfrm>
          <a:prstGeom prst="rect">
            <a:avLst/>
          </a:prstGeom>
          <a:gradFill>
            <a:gsLst>
              <a:gs pos="0">
                <a:srgbClr val="92D050"/>
              </a:gs>
              <a:gs pos="75000">
                <a:schemeClr val="accent6">
                  <a:lumMod val="7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34" name="TextBox 59">
            <a:extLst>
              <a:ext uri="{FF2B5EF4-FFF2-40B4-BE49-F238E27FC236}">
                <a16:creationId xmlns:a16="http://schemas.microsoft.com/office/drawing/2014/main" id="{F4D70E6F-843A-48B8-9CEC-C0005E0C5C4C}"/>
              </a:ext>
            </a:extLst>
          </p:cNvPr>
          <p:cNvSpPr txBox="1"/>
          <p:nvPr/>
        </p:nvSpPr>
        <p:spPr>
          <a:xfrm>
            <a:off x="4248039" y="2099986"/>
            <a:ext cx="3040540" cy="430887"/>
          </a:xfrm>
          <a:prstGeom prst="rect">
            <a:avLst/>
          </a:prstGeom>
          <a:ln>
            <a:noFill/>
          </a:ln>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sz="1000" b="1">
                <a:solidFill>
                  <a:schemeClr val="bg1"/>
                </a:solidFill>
                <a:effectLst>
                  <a:outerShdw blurRad="38100" dist="38100" dir="2700000" algn="tl">
                    <a:srgbClr val="000000">
                      <a:alpha val="43137"/>
                    </a:srgbClr>
                  </a:outerShdw>
                </a:effectLst>
                <a:latin typeface="微軟正黑體"/>
                <a:ea typeface="微軟正黑體"/>
                <a:cs typeface="Arial"/>
              </a:rPr>
              <a:t>Pool Free Space</a:t>
            </a:r>
            <a:endParaRPr lang="zh-TW" sz="1000">
              <a:solidFill>
                <a:schemeClr val="bg1"/>
              </a:solidFill>
              <a:effectLst>
                <a:outerShdw blurRad="38100" dist="38100" dir="2700000" algn="tl">
                  <a:srgbClr val="000000">
                    <a:alpha val="43137"/>
                  </a:srgbClr>
                </a:outerShdw>
              </a:effectLst>
              <a:latin typeface="微軟正黑體"/>
              <a:ea typeface="微軟正黑體"/>
              <a:cs typeface="Arial"/>
            </a:endParaRPr>
          </a:p>
          <a:p>
            <a:pPr algn="ctr"/>
            <a:endParaRPr lang="zh-TW" altLang="en-US" sz="10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sp>
        <p:nvSpPr>
          <p:cNvPr id="35" name="Rectangle 34">
            <a:extLst>
              <a:ext uri="{FF2B5EF4-FFF2-40B4-BE49-F238E27FC236}">
                <a16:creationId xmlns:a16="http://schemas.microsoft.com/office/drawing/2014/main" id="{37BD7756-F523-4BC8-B4A9-78A0437BD8FA}"/>
              </a:ext>
            </a:extLst>
          </p:cNvPr>
          <p:cNvSpPr/>
          <p:nvPr/>
        </p:nvSpPr>
        <p:spPr>
          <a:xfrm>
            <a:off x="4868007" y="1689577"/>
            <a:ext cx="616990" cy="401274"/>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A</a:t>
            </a:r>
          </a:p>
        </p:txBody>
      </p:sp>
      <p:sp>
        <p:nvSpPr>
          <p:cNvPr id="36" name="Rectangle 35">
            <a:extLst>
              <a:ext uri="{FF2B5EF4-FFF2-40B4-BE49-F238E27FC236}">
                <a16:creationId xmlns:a16="http://schemas.microsoft.com/office/drawing/2014/main" id="{82412436-E700-4F9E-A144-19D813751CC3}"/>
              </a:ext>
            </a:extLst>
          </p:cNvPr>
          <p:cNvSpPr/>
          <p:nvPr/>
        </p:nvSpPr>
        <p:spPr>
          <a:xfrm>
            <a:off x="5551697" y="1689577"/>
            <a:ext cx="530006" cy="401274"/>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B</a:t>
            </a:r>
          </a:p>
        </p:txBody>
      </p:sp>
      <p:sp>
        <p:nvSpPr>
          <p:cNvPr id="37" name="Rectangle 36">
            <a:extLst>
              <a:ext uri="{FF2B5EF4-FFF2-40B4-BE49-F238E27FC236}">
                <a16:creationId xmlns:a16="http://schemas.microsoft.com/office/drawing/2014/main" id="{F40B6C55-2C03-47E8-AECC-37CF19C2E387}"/>
              </a:ext>
            </a:extLst>
          </p:cNvPr>
          <p:cNvSpPr/>
          <p:nvPr/>
        </p:nvSpPr>
        <p:spPr>
          <a:xfrm>
            <a:off x="7127294" y="1690575"/>
            <a:ext cx="761722" cy="400946"/>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D</a:t>
            </a:r>
          </a:p>
        </p:txBody>
      </p:sp>
      <p:sp>
        <p:nvSpPr>
          <p:cNvPr id="38" name="Rectangle 37">
            <a:extLst>
              <a:ext uri="{FF2B5EF4-FFF2-40B4-BE49-F238E27FC236}">
                <a16:creationId xmlns:a16="http://schemas.microsoft.com/office/drawing/2014/main" id="{B59AABF4-20D3-41B2-A6EF-527F6F1D68A7}"/>
              </a:ext>
            </a:extLst>
          </p:cNvPr>
          <p:cNvSpPr/>
          <p:nvPr/>
        </p:nvSpPr>
        <p:spPr>
          <a:xfrm>
            <a:off x="6141169" y="1697810"/>
            <a:ext cx="918378" cy="400946"/>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C</a:t>
            </a:r>
          </a:p>
        </p:txBody>
      </p:sp>
      <p:cxnSp>
        <p:nvCxnSpPr>
          <p:cNvPr id="39" name="直線接點 73">
            <a:extLst>
              <a:ext uri="{FF2B5EF4-FFF2-40B4-BE49-F238E27FC236}">
                <a16:creationId xmlns:a16="http://schemas.microsoft.com/office/drawing/2014/main" id="{6527B8B4-861B-4944-BA95-58AF5B2B41AF}"/>
              </a:ext>
            </a:extLst>
          </p:cNvPr>
          <p:cNvCxnSpPr>
            <a:cxnSpLocks/>
          </p:cNvCxnSpPr>
          <p:nvPr/>
        </p:nvCxnSpPr>
        <p:spPr>
          <a:xfrm>
            <a:off x="7998459" y="1562247"/>
            <a:ext cx="7234" cy="793355"/>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0" name="TextBox 59">
            <a:extLst>
              <a:ext uri="{FF2B5EF4-FFF2-40B4-BE49-F238E27FC236}">
                <a16:creationId xmlns:a16="http://schemas.microsoft.com/office/drawing/2014/main" id="{828FB34F-85C0-4393-8F58-713EB57904D0}"/>
              </a:ext>
            </a:extLst>
          </p:cNvPr>
          <p:cNvSpPr txBox="1"/>
          <p:nvPr/>
        </p:nvSpPr>
        <p:spPr>
          <a:xfrm>
            <a:off x="8007767" y="2078284"/>
            <a:ext cx="874121" cy="430887"/>
          </a:xfrm>
          <a:prstGeom prst="rect">
            <a:avLst/>
          </a:prstGeom>
          <a:ln>
            <a:noFill/>
          </a:ln>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000" b="1">
                <a:solidFill>
                  <a:schemeClr val="bg1"/>
                </a:solidFill>
                <a:effectLst>
                  <a:outerShdw blurRad="38100" dist="38100" dir="2700000" algn="tl">
                    <a:srgbClr val="000000">
                      <a:alpha val="43137"/>
                    </a:srgbClr>
                  </a:outerShdw>
                </a:effectLst>
                <a:latin typeface="微軟正黑體"/>
                <a:ea typeface="微軟正黑體"/>
                <a:cs typeface="Arial"/>
              </a:rPr>
              <a:t>Reserved Space</a:t>
            </a:r>
            <a:endParaRPr lang="en-US" sz="1000"/>
          </a:p>
        </p:txBody>
      </p:sp>
      <p:sp>
        <p:nvSpPr>
          <p:cNvPr id="41" name="文字方塊 4">
            <a:extLst>
              <a:ext uri="{FF2B5EF4-FFF2-40B4-BE49-F238E27FC236}">
                <a16:creationId xmlns:a16="http://schemas.microsoft.com/office/drawing/2014/main" id="{4FFE7B7A-7A92-425F-ABBA-24D9DADB467F}"/>
              </a:ext>
            </a:extLst>
          </p:cNvPr>
          <p:cNvSpPr txBox="1"/>
          <p:nvPr/>
        </p:nvSpPr>
        <p:spPr>
          <a:xfrm>
            <a:off x="4785327" y="2455265"/>
            <a:ext cx="4356989" cy="307777"/>
          </a:xfrm>
          <a:prstGeom prst="rect">
            <a:avLst/>
          </a:prstGeom>
          <a:noFill/>
        </p:spPr>
        <p:txBody>
          <a:bodyPr wrap="square"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400" b="1">
                <a:solidFill>
                  <a:srgbClr val="FFFFFF"/>
                </a:solidFill>
                <a:latin typeface="微軟正黑體"/>
                <a:ea typeface="微軟正黑體"/>
                <a:cs typeface="Arial"/>
              </a:rPr>
              <a:t>Pool Over Provisioning</a:t>
            </a:r>
            <a:endParaRPr lang="en-US" altLang="zh-TW" sz="1400" b="1">
              <a:solidFill>
                <a:srgbClr val="FFFFFF"/>
              </a:solidFill>
              <a:latin typeface="微軟正黑體"/>
              <a:ea typeface="微軟正黑體"/>
              <a:cs typeface="Arial"/>
            </a:endParaRPr>
          </a:p>
        </p:txBody>
      </p:sp>
      <p:sp>
        <p:nvSpPr>
          <p:cNvPr id="52" name="箭號: 彎曲 124">
            <a:extLst>
              <a:ext uri="{FF2B5EF4-FFF2-40B4-BE49-F238E27FC236}">
                <a16:creationId xmlns:a16="http://schemas.microsoft.com/office/drawing/2014/main" id="{674F2FD4-37FC-4291-8C7B-12CD972D71D6}"/>
              </a:ext>
            </a:extLst>
          </p:cNvPr>
          <p:cNvSpPr/>
          <p:nvPr/>
        </p:nvSpPr>
        <p:spPr>
          <a:xfrm rot="16200000" flipH="1" flipV="1">
            <a:off x="8021773" y="2627043"/>
            <a:ext cx="685524" cy="1273953"/>
          </a:xfrm>
          <a:prstGeom prst="bentArrow">
            <a:avLst>
              <a:gd name="adj1" fmla="val 28320"/>
              <a:gd name="adj2" fmla="val 29415"/>
              <a:gd name="adj3" fmla="val 35927"/>
              <a:gd name="adj4" fmla="val 4375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zh-TW" altLang="en-US"/>
          </a:p>
        </p:txBody>
      </p:sp>
      <p:sp>
        <p:nvSpPr>
          <p:cNvPr id="53" name="TextBox 69">
            <a:extLst>
              <a:ext uri="{FF2B5EF4-FFF2-40B4-BE49-F238E27FC236}">
                <a16:creationId xmlns:a16="http://schemas.microsoft.com/office/drawing/2014/main" id="{B49F22B3-7929-4A98-9672-4039BB125C9F}"/>
              </a:ext>
            </a:extLst>
          </p:cNvPr>
          <p:cNvSpPr txBox="1"/>
          <p:nvPr/>
        </p:nvSpPr>
        <p:spPr>
          <a:xfrm>
            <a:off x="4920613" y="3367811"/>
            <a:ext cx="3396364" cy="307777"/>
          </a:xfrm>
          <a:prstGeom prst="rect">
            <a:avLst/>
          </a:prstGeom>
          <a:solidFill>
            <a:srgbClr val="0070C0"/>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altLang="en-US" sz="1200">
                <a:solidFill>
                  <a:srgbClr val="FFFF00"/>
                </a:solidFill>
                <a:latin typeface="Arial"/>
                <a:ea typeface="微軟正黑體"/>
                <a:cs typeface="Arial"/>
              </a:rPr>
              <a:t>Remove</a:t>
            </a:r>
            <a:r>
              <a:rPr lang="zh-TW" altLang="en-US" sz="1200">
                <a:solidFill>
                  <a:schemeClr val="bg1"/>
                </a:solidFill>
                <a:latin typeface="Arial"/>
                <a:ea typeface="微軟正黑體"/>
                <a:cs typeface="Arial"/>
              </a:rPr>
              <a:t> </a:t>
            </a:r>
            <a:r>
              <a:rPr lang="ja-JP" altLang="en-US" sz="1200">
                <a:solidFill>
                  <a:schemeClr val="bg1"/>
                </a:solidFill>
                <a:latin typeface="Arial"/>
                <a:ea typeface="微軟正黑體"/>
                <a:cs typeface="Arial"/>
              </a:rPr>
              <a:t>Data </a:t>
            </a:r>
            <a:r>
              <a:rPr lang="en-US" altLang="ja-JP" sz="1200">
                <a:solidFill>
                  <a:schemeClr val="bg1"/>
                </a:solidFill>
                <a:latin typeface="Arial"/>
                <a:ea typeface="微軟正黑體"/>
                <a:cs typeface="Arial"/>
              </a:rPr>
              <a:t>B</a:t>
            </a:r>
            <a:r>
              <a:rPr lang="ja-JP" altLang="en-US" sz="1200">
                <a:solidFill>
                  <a:schemeClr val="bg1"/>
                </a:solidFill>
                <a:latin typeface="Arial"/>
                <a:ea typeface="微軟正黑體"/>
                <a:cs typeface="Arial"/>
              </a:rPr>
              <a:t> </a:t>
            </a:r>
            <a:r>
              <a:rPr lang="ja-JP" altLang="en-US" sz="1200">
                <a:solidFill>
                  <a:srgbClr val="FFFF00"/>
                </a:solidFill>
                <a:latin typeface="Arial"/>
                <a:ea typeface="微軟正黑體"/>
                <a:cs typeface="Arial"/>
              </a:rPr>
              <a:t>and writ</a:t>
            </a:r>
            <a:r>
              <a:rPr lang="en-US" altLang="ja-JP" sz="1200">
                <a:solidFill>
                  <a:srgbClr val="FFFF00"/>
                </a:solidFill>
                <a:latin typeface="Arial"/>
                <a:ea typeface="微軟正黑體"/>
                <a:cs typeface="Arial"/>
              </a:rPr>
              <a:t>e</a:t>
            </a:r>
            <a:r>
              <a:rPr lang="zh-TW" altLang="en-US" sz="1200" b="1">
                <a:solidFill>
                  <a:srgbClr val="FFFF00"/>
                </a:solidFill>
                <a:latin typeface="Arial"/>
                <a:ea typeface="微軟正黑體"/>
                <a:cs typeface="Arial"/>
              </a:rPr>
              <a:t> </a:t>
            </a:r>
            <a:r>
              <a:rPr lang="en-US" altLang="zh-TW" sz="1200">
                <a:solidFill>
                  <a:schemeClr val="bg1"/>
                </a:solidFill>
                <a:latin typeface="Arial"/>
                <a:ea typeface="微軟正黑體"/>
                <a:cs typeface="Arial"/>
              </a:rPr>
              <a:t>Data E</a:t>
            </a:r>
            <a:endParaRPr lang="ja-JP" altLang="en-US" sz="1200">
              <a:solidFill>
                <a:schemeClr val="bg1"/>
              </a:solidFill>
              <a:latin typeface="Arial"/>
              <a:ea typeface="微軟正黑體"/>
              <a:cs typeface="Arial"/>
            </a:endParaRPr>
          </a:p>
        </p:txBody>
      </p:sp>
      <p:sp>
        <p:nvSpPr>
          <p:cNvPr id="54" name="Rectangle 53">
            <a:extLst>
              <a:ext uri="{FF2B5EF4-FFF2-40B4-BE49-F238E27FC236}">
                <a16:creationId xmlns:a16="http://schemas.microsoft.com/office/drawing/2014/main" id="{E867C2BC-78D2-406C-87C8-AFE709599DE4}"/>
              </a:ext>
            </a:extLst>
          </p:cNvPr>
          <p:cNvSpPr/>
          <p:nvPr/>
        </p:nvSpPr>
        <p:spPr>
          <a:xfrm>
            <a:off x="4111131" y="2820033"/>
            <a:ext cx="721722" cy="442538"/>
          </a:xfrm>
          <a:prstGeom prst="rect">
            <a:avLst/>
          </a:prstGeom>
          <a:solidFill>
            <a:srgbClr val="FFFF00"/>
          </a:solid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rgbClr val="663300"/>
                </a:solidFill>
                <a:latin typeface="Arial" panose="020B0604020202020204" pitchFamily="34" charset="0"/>
                <a:cs typeface="Arial" panose="020B0604020202020204" pitchFamily="34" charset="0"/>
              </a:rPr>
              <a:t>E</a:t>
            </a:r>
          </a:p>
        </p:txBody>
      </p:sp>
      <p:sp>
        <p:nvSpPr>
          <p:cNvPr id="55" name="矩形: 圓角 2">
            <a:extLst>
              <a:ext uri="{FF2B5EF4-FFF2-40B4-BE49-F238E27FC236}">
                <a16:creationId xmlns:a16="http://schemas.microsoft.com/office/drawing/2014/main" id="{70A39808-FDB8-4A54-B6F6-0C18108A368D}"/>
              </a:ext>
            </a:extLst>
          </p:cNvPr>
          <p:cNvSpPr/>
          <p:nvPr/>
        </p:nvSpPr>
        <p:spPr>
          <a:xfrm>
            <a:off x="6659714" y="2892658"/>
            <a:ext cx="498553" cy="24608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altLang="zh-TW" sz="1200" b="1">
                <a:latin typeface="Arial"/>
                <a:ea typeface="新細明體"/>
                <a:cs typeface="Arial"/>
              </a:rPr>
              <a:t>EX</a:t>
            </a:r>
            <a:r>
              <a:rPr lang="en-US" altLang="zh-TW" sz="1600" b="1">
                <a:latin typeface="Arial"/>
                <a:ea typeface="新細明體"/>
                <a:cs typeface="Arial"/>
              </a:rPr>
              <a:t>.</a:t>
            </a:r>
            <a:endParaRPr lang="zh-TW" altLang="en-US" sz="1600" b="1">
              <a:latin typeface="Arial"/>
              <a:ea typeface="新細明體"/>
              <a:cs typeface="Arial"/>
            </a:endParaRPr>
          </a:p>
        </p:txBody>
      </p:sp>
      <p:sp>
        <p:nvSpPr>
          <p:cNvPr id="59" name="矩形 6">
            <a:extLst>
              <a:ext uri="{FF2B5EF4-FFF2-40B4-BE49-F238E27FC236}">
                <a16:creationId xmlns:a16="http://schemas.microsoft.com/office/drawing/2014/main" id="{C13E4789-3B9E-44C0-8779-1254CF5DF9F5}"/>
              </a:ext>
            </a:extLst>
          </p:cNvPr>
          <p:cNvSpPr/>
          <p:nvPr/>
        </p:nvSpPr>
        <p:spPr>
          <a:xfrm>
            <a:off x="278731" y="3893397"/>
            <a:ext cx="3945957" cy="940444"/>
          </a:xfrm>
          <a:prstGeom prst="rect">
            <a:avLst/>
          </a:prstGeom>
          <a:gradFill>
            <a:gsLst>
              <a:gs pos="0">
                <a:srgbClr val="FFC000"/>
              </a:gs>
              <a:gs pos="75000">
                <a:srgbClr val="FF6600"/>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60" name="Rectangle 59">
            <a:extLst>
              <a:ext uri="{FF2B5EF4-FFF2-40B4-BE49-F238E27FC236}">
                <a16:creationId xmlns:a16="http://schemas.microsoft.com/office/drawing/2014/main" id="{325E159C-BD5E-42E0-BA3E-2B679429902C}"/>
              </a:ext>
            </a:extLst>
          </p:cNvPr>
          <p:cNvSpPr/>
          <p:nvPr/>
        </p:nvSpPr>
        <p:spPr>
          <a:xfrm>
            <a:off x="299403" y="4062387"/>
            <a:ext cx="616990" cy="401274"/>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A</a:t>
            </a:r>
          </a:p>
        </p:txBody>
      </p:sp>
      <p:sp>
        <p:nvSpPr>
          <p:cNvPr id="61" name="Rectangle 60">
            <a:extLst>
              <a:ext uri="{FF2B5EF4-FFF2-40B4-BE49-F238E27FC236}">
                <a16:creationId xmlns:a16="http://schemas.microsoft.com/office/drawing/2014/main" id="{D450A364-DD7C-49E7-8E49-ED9EACFC0BC8}"/>
              </a:ext>
            </a:extLst>
          </p:cNvPr>
          <p:cNvSpPr/>
          <p:nvPr/>
        </p:nvSpPr>
        <p:spPr>
          <a:xfrm>
            <a:off x="1237729" y="4062387"/>
            <a:ext cx="530006" cy="401274"/>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B</a:t>
            </a:r>
          </a:p>
        </p:txBody>
      </p:sp>
      <p:sp>
        <p:nvSpPr>
          <p:cNvPr id="62" name="Rectangle 61">
            <a:extLst>
              <a:ext uri="{FF2B5EF4-FFF2-40B4-BE49-F238E27FC236}">
                <a16:creationId xmlns:a16="http://schemas.microsoft.com/office/drawing/2014/main" id="{B6EDCAF6-4D32-46E9-9886-B208E62B989A}"/>
              </a:ext>
            </a:extLst>
          </p:cNvPr>
          <p:cNvSpPr/>
          <p:nvPr/>
        </p:nvSpPr>
        <p:spPr>
          <a:xfrm>
            <a:off x="3328540" y="4070620"/>
            <a:ext cx="761722" cy="40094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D</a:t>
            </a:r>
          </a:p>
        </p:txBody>
      </p:sp>
      <p:sp>
        <p:nvSpPr>
          <p:cNvPr id="63" name="Rectangle 62">
            <a:extLst>
              <a:ext uri="{FF2B5EF4-FFF2-40B4-BE49-F238E27FC236}">
                <a16:creationId xmlns:a16="http://schemas.microsoft.com/office/drawing/2014/main" id="{7AD95F65-7073-4168-BF9A-049AFA80D25C}"/>
              </a:ext>
            </a:extLst>
          </p:cNvPr>
          <p:cNvSpPr/>
          <p:nvPr/>
        </p:nvSpPr>
        <p:spPr>
          <a:xfrm>
            <a:off x="2100334" y="4070620"/>
            <a:ext cx="918378" cy="40094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2"/>
                </a:solidFill>
                <a:latin typeface="Arial" panose="020B0604020202020204" pitchFamily="34" charset="0"/>
                <a:cs typeface="Arial" panose="020B0604020202020204" pitchFamily="34" charset="0"/>
              </a:rPr>
              <a:t>C</a:t>
            </a:r>
          </a:p>
        </p:txBody>
      </p:sp>
      <p:sp>
        <p:nvSpPr>
          <p:cNvPr id="64" name="Rectangle 63">
            <a:extLst>
              <a:ext uri="{FF2B5EF4-FFF2-40B4-BE49-F238E27FC236}">
                <a16:creationId xmlns:a16="http://schemas.microsoft.com/office/drawing/2014/main" id="{F1EC9AD2-159A-4AE6-8538-40CACB00CAE4}"/>
              </a:ext>
            </a:extLst>
          </p:cNvPr>
          <p:cNvSpPr/>
          <p:nvPr/>
        </p:nvSpPr>
        <p:spPr>
          <a:xfrm>
            <a:off x="3069115" y="4067287"/>
            <a:ext cx="235415" cy="396157"/>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sz="2000" b="1">
                <a:solidFill>
                  <a:srgbClr val="663300"/>
                </a:solidFill>
                <a:latin typeface="Arial" panose="020B0604020202020204" pitchFamily="34" charset="0"/>
                <a:cs typeface="Arial" panose="020B0604020202020204" pitchFamily="34" charset="0"/>
              </a:rPr>
              <a:t>E</a:t>
            </a:r>
            <a:endParaRPr lang="en-US" sz="2000"/>
          </a:p>
        </p:txBody>
      </p:sp>
      <p:sp>
        <p:nvSpPr>
          <p:cNvPr id="65" name="Rectangle 64">
            <a:extLst>
              <a:ext uri="{FF2B5EF4-FFF2-40B4-BE49-F238E27FC236}">
                <a16:creationId xmlns:a16="http://schemas.microsoft.com/office/drawing/2014/main" id="{C8461FED-8727-48B0-9DCF-3732820CFE57}"/>
              </a:ext>
            </a:extLst>
          </p:cNvPr>
          <p:cNvSpPr/>
          <p:nvPr/>
        </p:nvSpPr>
        <p:spPr>
          <a:xfrm>
            <a:off x="1795899" y="4067286"/>
            <a:ext cx="235415" cy="396157"/>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sz="2000" b="1">
                <a:solidFill>
                  <a:srgbClr val="663300"/>
                </a:solidFill>
                <a:latin typeface="Arial" panose="020B0604020202020204" pitchFamily="34" charset="0"/>
                <a:cs typeface="Arial" panose="020B0604020202020204" pitchFamily="34" charset="0"/>
              </a:rPr>
              <a:t>E</a:t>
            </a:r>
            <a:endParaRPr lang="en-US" sz="2000"/>
          </a:p>
        </p:txBody>
      </p:sp>
      <p:sp>
        <p:nvSpPr>
          <p:cNvPr id="66" name="Rectangle 65">
            <a:extLst>
              <a:ext uri="{FF2B5EF4-FFF2-40B4-BE49-F238E27FC236}">
                <a16:creationId xmlns:a16="http://schemas.microsoft.com/office/drawing/2014/main" id="{790B82F5-7F6E-4F73-986E-9B3623DA37C3}"/>
              </a:ext>
            </a:extLst>
          </p:cNvPr>
          <p:cNvSpPr/>
          <p:nvPr/>
        </p:nvSpPr>
        <p:spPr>
          <a:xfrm>
            <a:off x="971202" y="4060051"/>
            <a:ext cx="235415" cy="396157"/>
          </a:xfrm>
          <a:prstGeom prst="rect">
            <a:avLst/>
          </a:prstGeom>
          <a:solidFill>
            <a:srgbClr val="FFFF00"/>
          </a:solid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sz="2000" b="1">
                <a:solidFill>
                  <a:srgbClr val="663300"/>
                </a:solidFill>
                <a:latin typeface="Arial" panose="020B0604020202020204" pitchFamily="34" charset="0"/>
                <a:cs typeface="Arial" panose="020B0604020202020204" pitchFamily="34" charset="0"/>
              </a:rPr>
              <a:t>E</a:t>
            </a:r>
            <a:endParaRPr lang="en-US" sz="2000"/>
          </a:p>
        </p:txBody>
      </p:sp>
      <p:sp>
        <p:nvSpPr>
          <p:cNvPr id="67" name="Rectangle 66">
            <a:extLst>
              <a:ext uri="{FF2B5EF4-FFF2-40B4-BE49-F238E27FC236}">
                <a16:creationId xmlns:a16="http://schemas.microsoft.com/office/drawing/2014/main" id="{AEC3EA23-1829-4217-BEBD-35095766F584}"/>
              </a:ext>
            </a:extLst>
          </p:cNvPr>
          <p:cNvSpPr/>
          <p:nvPr/>
        </p:nvSpPr>
        <p:spPr>
          <a:xfrm>
            <a:off x="7056406" y="2832576"/>
            <a:ext cx="530006" cy="401274"/>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B</a:t>
            </a:r>
          </a:p>
        </p:txBody>
      </p:sp>
      <p:sp>
        <p:nvSpPr>
          <p:cNvPr id="68" name="矩形 6">
            <a:extLst>
              <a:ext uri="{FF2B5EF4-FFF2-40B4-BE49-F238E27FC236}">
                <a16:creationId xmlns:a16="http://schemas.microsoft.com/office/drawing/2014/main" id="{593A7252-F03B-410F-AE62-D2C178BA0C7B}"/>
              </a:ext>
            </a:extLst>
          </p:cNvPr>
          <p:cNvSpPr/>
          <p:nvPr/>
        </p:nvSpPr>
        <p:spPr>
          <a:xfrm>
            <a:off x="4736310" y="3900630"/>
            <a:ext cx="4145578" cy="933210"/>
          </a:xfrm>
          <a:prstGeom prst="rect">
            <a:avLst/>
          </a:prstGeom>
          <a:gradFill>
            <a:gsLst>
              <a:gs pos="0">
                <a:srgbClr val="92D050"/>
              </a:gs>
              <a:gs pos="75000">
                <a:schemeClr val="accent6">
                  <a:lumMod val="75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69" name="Rectangle 68">
            <a:extLst>
              <a:ext uri="{FF2B5EF4-FFF2-40B4-BE49-F238E27FC236}">
                <a16:creationId xmlns:a16="http://schemas.microsoft.com/office/drawing/2014/main" id="{BA514330-22CB-4F8B-89BA-84200F9F813B}"/>
              </a:ext>
            </a:extLst>
          </p:cNvPr>
          <p:cNvSpPr/>
          <p:nvPr/>
        </p:nvSpPr>
        <p:spPr>
          <a:xfrm>
            <a:off x="4831836" y="4098557"/>
            <a:ext cx="616990" cy="401274"/>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A</a:t>
            </a:r>
          </a:p>
        </p:txBody>
      </p:sp>
      <p:sp>
        <p:nvSpPr>
          <p:cNvPr id="70" name="Rectangle 69">
            <a:extLst>
              <a:ext uri="{FF2B5EF4-FFF2-40B4-BE49-F238E27FC236}">
                <a16:creationId xmlns:a16="http://schemas.microsoft.com/office/drawing/2014/main" id="{FC422089-8ACD-413B-AADB-E7C0CE505EE0}"/>
              </a:ext>
            </a:extLst>
          </p:cNvPr>
          <p:cNvSpPr/>
          <p:nvPr/>
        </p:nvSpPr>
        <p:spPr>
          <a:xfrm>
            <a:off x="5515526" y="4098557"/>
            <a:ext cx="530006" cy="401274"/>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B</a:t>
            </a:r>
          </a:p>
        </p:txBody>
      </p:sp>
      <p:sp>
        <p:nvSpPr>
          <p:cNvPr id="71" name="Rectangle 70">
            <a:extLst>
              <a:ext uri="{FF2B5EF4-FFF2-40B4-BE49-F238E27FC236}">
                <a16:creationId xmlns:a16="http://schemas.microsoft.com/office/drawing/2014/main" id="{22CDAE9A-DF7D-48C5-8F45-73760ED85B8F}"/>
              </a:ext>
            </a:extLst>
          </p:cNvPr>
          <p:cNvSpPr/>
          <p:nvPr/>
        </p:nvSpPr>
        <p:spPr>
          <a:xfrm>
            <a:off x="7091123" y="4099555"/>
            <a:ext cx="761722" cy="400946"/>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D</a:t>
            </a:r>
          </a:p>
        </p:txBody>
      </p:sp>
      <p:sp>
        <p:nvSpPr>
          <p:cNvPr id="72" name="Rectangle 71">
            <a:extLst>
              <a:ext uri="{FF2B5EF4-FFF2-40B4-BE49-F238E27FC236}">
                <a16:creationId xmlns:a16="http://schemas.microsoft.com/office/drawing/2014/main" id="{A03AD71C-6C53-4528-AE80-54ABB2C22870}"/>
              </a:ext>
            </a:extLst>
          </p:cNvPr>
          <p:cNvSpPr/>
          <p:nvPr/>
        </p:nvSpPr>
        <p:spPr>
          <a:xfrm>
            <a:off x="6104998" y="4106790"/>
            <a:ext cx="918378" cy="400946"/>
          </a:xfrm>
          <a:prstGeom prst="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chemeClr val="accent6">
                    <a:lumMod val="75000"/>
                  </a:schemeClr>
                </a:solidFill>
                <a:latin typeface="Arial" panose="020B0604020202020204" pitchFamily="34" charset="0"/>
                <a:cs typeface="Arial" panose="020B0604020202020204" pitchFamily="34" charset="0"/>
              </a:rPr>
              <a:t>C</a:t>
            </a:r>
          </a:p>
        </p:txBody>
      </p:sp>
      <p:cxnSp>
        <p:nvCxnSpPr>
          <p:cNvPr id="73" name="直線接點 73">
            <a:extLst>
              <a:ext uri="{FF2B5EF4-FFF2-40B4-BE49-F238E27FC236}">
                <a16:creationId xmlns:a16="http://schemas.microsoft.com/office/drawing/2014/main" id="{143155DC-529E-4A99-9634-6229D3A70851}"/>
              </a:ext>
            </a:extLst>
          </p:cNvPr>
          <p:cNvCxnSpPr>
            <a:cxnSpLocks/>
          </p:cNvCxnSpPr>
          <p:nvPr/>
        </p:nvCxnSpPr>
        <p:spPr>
          <a:xfrm>
            <a:off x="7962288" y="3971227"/>
            <a:ext cx="7234" cy="793355"/>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4" name="TextBox 59">
            <a:extLst>
              <a:ext uri="{FF2B5EF4-FFF2-40B4-BE49-F238E27FC236}">
                <a16:creationId xmlns:a16="http://schemas.microsoft.com/office/drawing/2014/main" id="{B40F47D1-14AC-42AE-B19A-7AF1AE999603}"/>
              </a:ext>
            </a:extLst>
          </p:cNvPr>
          <p:cNvSpPr txBox="1"/>
          <p:nvPr/>
        </p:nvSpPr>
        <p:spPr>
          <a:xfrm>
            <a:off x="7928191" y="4501732"/>
            <a:ext cx="960929" cy="430887"/>
          </a:xfrm>
          <a:prstGeom prst="rect">
            <a:avLst/>
          </a:prstGeom>
          <a:ln>
            <a:noFill/>
          </a:ln>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sz="10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rPr>
              <a:t>Reserved Space</a:t>
            </a:r>
            <a:endParaRPr lang="zh-TW" sz="10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cxnSp>
        <p:nvCxnSpPr>
          <p:cNvPr id="75" name="Straight Arrow Connector 74">
            <a:extLst>
              <a:ext uri="{FF2B5EF4-FFF2-40B4-BE49-F238E27FC236}">
                <a16:creationId xmlns:a16="http://schemas.microsoft.com/office/drawing/2014/main" id="{99CE47C1-5F51-469C-A4FF-B099FDE5328E}"/>
              </a:ext>
            </a:extLst>
          </p:cNvPr>
          <p:cNvCxnSpPr/>
          <p:nvPr/>
        </p:nvCxnSpPr>
        <p:spPr>
          <a:xfrm>
            <a:off x="5525464" y="4096715"/>
            <a:ext cx="509287" cy="371837"/>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FF2510DA-06D8-4B09-85E1-B89D1D3E943D}"/>
              </a:ext>
            </a:extLst>
          </p:cNvPr>
          <p:cNvCxnSpPr>
            <a:cxnSpLocks/>
          </p:cNvCxnSpPr>
          <p:nvPr/>
        </p:nvCxnSpPr>
        <p:spPr>
          <a:xfrm flipH="1">
            <a:off x="5528358" y="4096714"/>
            <a:ext cx="517966" cy="393540"/>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F64E125A-42E8-4466-8072-D9EC3345922B}"/>
              </a:ext>
            </a:extLst>
          </p:cNvPr>
          <p:cNvSpPr/>
          <p:nvPr/>
        </p:nvSpPr>
        <p:spPr>
          <a:xfrm>
            <a:off x="8075460" y="4064310"/>
            <a:ext cx="721722" cy="399133"/>
          </a:xfrm>
          <a:prstGeom prst="rect">
            <a:avLst/>
          </a:prstGeom>
          <a:solidFill>
            <a:srgbClr val="FFFF00"/>
          </a:solid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algn="ctr"/>
            <a:r>
              <a:rPr lang="en-US" b="1">
                <a:solidFill>
                  <a:srgbClr val="663300"/>
                </a:solidFill>
                <a:latin typeface="Arial" panose="020B0604020202020204" pitchFamily="34" charset="0"/>
                <a:cs typeface="Arial" panose="020B0604020202020204" pitchFamily="34" charset="0"/>
              </a:rPr>
              <a:t>E</a:t>
            </a:r>
          </a:p>
        </p:txBody>
      </p:sp>
      <p:sp>
        <p:nvSpPr>
          <p:cNvPr id="78" name="TextBox 59">
            <a:extLst>
              <a:ext uri="{FF2B5EF4-FFF2-40B4-BE49-F238E27FC236}">
                <a16:creationId xmlns:a16="http://schemas.microsoft.com/office/drawing/2014/main" id="{E84408C8-8AD6-420A-AC75-678977F5B233}"/>
              </a:ext>
            </a:extLst>
          </p:cNvPr>
          <p:cNvSpPr txBox="1"/>
          <p:nvPr/>
        </p:nvSpPr>
        <p:spPr>
          <a:xfrm>
            <a:off x="4276975" y="4545137"/>
            <a:ext cx="3040540" cy="430887"/>
          </a:xfrm>
          <a:prstGeom prst="rect">
            <a:avLst/>
          </a:prstGeom>
          <a:ln>
            <a:noFill/>
          </a:ln>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sz="1000" b="1">
                <a:solidFill>
                  <a:schemeClr val="bg1"/>
                </a:solidFill>
                <a:effectLst>
                  <a:outerShdw blurRad="38100" dist="38100" dir="2700000" algn="tl">
                    <a:srgbClr val="000000">
                      <a:alpha val="43137"/>
                    </a:srgbClr>
                  </a:outerShdw>
                </a:effectLst>
                <a:latin typeface="微軟正黑體"/>
                <a:ea typeface="微軟正黑體"/>
                <a:cs typeface="Arial"/>
              </a:rPr>
              <a:t>Pool Free Space</a:t>
            </a:r>
            <a:endParaRPr lang="zh-TW" sz="1000">
              <a:effectLst>
                <a:outerShdw blurRad="38100" dist="38100" dir="2700000" algn="tl">
                  <a:srgbClr val="000000">
                    <a:alpha val="43137"/>
                  </a:srgbClr>
                </a:outerShdw>
              </a:effectLst>
              <a:latin typeface="微軟正黑體"/>
              <a:ea typeface="微軟正黑體"/>
              <a:cs typeface="Arial"/>
            </a:endParaRPr>
          </a:p>
          <a:p>
            <a:pPr algn="ctr"/>
            <a:endParaRPr lang="zh-TW" altLang="en-US" sz="10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sp>
        <p:nvSpPr>
          <p:cNvPr id="79" name="TextBox 2">
            <a:extLst>
              <a:ext uri="{FF2B5EF4-FFF2-40B4-BE49-F238E27FC236}">
                <a16:creationId xmlns:a16="http://schemas.microsoft.com/office/drawing/2014/main" id="{5CB5BC98-32CF-4800-98B3-2ED448554960}"/>
              </a:ext>
            </a:extLst>
          </p:cNvPr>
          <p:cNvSpPr txBox="1"/>
          <p:nvPr/>
        </p:nvSpPr>
        <p:spPr>
          <a:xfrm>
            <a:off x="1099845" y="4523436"/>
            <a:ext cx="4072521" cy="430887"/>
          </a:xfrm>
          <a:prstGeom prst="rect">
            <a:avLst/>
          </a:prstGeom>
          <a:ln>
            <a:noFill/>
          </a:ln>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zh-TW" sz="1000" b="1">
                <a:solidFill>
                  <a:schemeClr val="bg1"/>
                </a:solidFill>
                <a:effectLst>
                  <a:outerShdw blurRad="38100" dist="38100" dir="2700000" algn="tl">
                    <a:srgbClr val="000000">
                      <a:alpha val="43137"/>
                    </a:srgbClr>
                  </a:outerShdw>
                </a:effectLst>
                <a:latin typeface="微軟正黑體"/>
                <a:ea typeface="微軟正黑體"/>
                <a:cs typeface="Arial"/>
              </a:rPr>
              <a:t>Pool Free Space</a:t>
            </a:r>
            <a:endParaRPr lang="zh-TW" sz="1000">
              <a:solidFill>
                <a:schemeClr val="bg1"/>
              </a:solidFill>
              <a:effectLst>
                <a:outerShdw blurRad="38100" dist="38100" dir="2700000" algn="tl">
                  <a:srgbClr val="000000">
                    <a:alpha val="43137"/>
                  </a:srgbClr>
                </a:outerShdw>
              </a:effectLst>
              <a:latin typeface="微軟正黑體"/>
              <a:ea typeface="微軟正黑體"/>
              <a:cs typeface="Arial"/>
            </a:endParaRPr>
          </a:p>
          <a:p>
            <a:pPr algn="ctr"/>
            <a:endParaRPr lang="zh-TW" altLang="en-US" sz="1000"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endParaRPr>
          </a:p>
        </p:txBody>
      </p:sp>
    </p:spTree>
    <p:extLst>
      <p:ext uri="{BB962C8B-B14F-4D97-AF65-F5344CB8AC3E}">
        <p14:creationId xmlns:p14="http://schemas.microsoft.com/office/powerpoint/2010/main" val="1246076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0DD62D1E-3B4D-41FA-B142-67E96E40FA8A}"/>
              </a:ext>
            </a:extLst>
          </p:cNvPr>
          <p:cNvSpPr/>
          <p:nvPr/>
        </p:nvSpPr>
        <p:spPr>
          <a:xfrm>
            <a:off x="3533132" y="4402791"/>
            <a:ext cx="3044352" cy="42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37" name="矩形 36">
            <a:extLst>
              <a:ext uri="{FF2B5EF4-FFF2-40B4-BE49-F238E27FC236}">
                <a16:creationId xmlns:a16="http://schemas.microsoft.com/office/drawing/2014/main" id="{F8126D22-0B30-4C0F-9590-E4DEDCACDA8C}"/>
              </a:ext>
            </a:extLst>
          </p:cNvPr>
          <p:cNvSpPr/>
          <p:nvPr/>
        </p:nvSpPr>
        <p:spPr>
          <a:xfrm>
            <a:off x="3528302" y="3372500"/>
            <a:ext cx="4842989" cy="42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36" name="矩形 35">
            <a:extLst>
              <a:ext uri="{FF2B5EF4-FFF2-40B4-BE49-F238E27FC236}">
                <a16:creationId xmlns:a16="http://schemas.microsoft.com/office/drawing/2014/main" id="{B0FE8A3D-FDA9-4010-9908-32D3620E0B75}"/>
              </a:ext>
            </a:extLst>
          </p:cNvPr>
          <p:cNvSpPr/>
          <p:nvPr/>
        </p:nvSpPr>
        <p:spPr>
          <a:xfrm>
            <a:off x="3528544" y="2361687"/>
            <a:ext cx="5268039" cy="42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2" name="標題 1">
            <a:extLst>
              <a:ext uri="{FF2B5EF4-FFF2-40B4-BE49-F238E27FC236}">
                <a16:creationId xmlns:a16="http://schemas.microsoft.com/office/drawing/2014/main" id="{4B785819-D5A0-4C07-A80F-2944816EEFAC}"/>
              </a:ext>
            </a:extLst>
          </p:cNvPr>
          <p:cNvSpPr>
            <a:spLocks noGrp="1"/>
          </p:cNvSpPr>
          <p:nvPr>
            <p:ph type="title"/>
          </p:nvPr>
        </p:nvSpPr>
        <p:spPr/>
        <p:txBody>
          <a:bodyPr>
            <a:noAutofit/>
          </a:bodyPr>
          <a:lstStyle/>
          <a:p>
            <a:r>
              <a:rPr lang="zh-TW" altLang="en-US" sz="2800">
                <a:latin typeface="Microsoft JhengHei"/>
                <a:ea typeface="Microsoft JhengHei"/>
              </a:rPr>
              <a:t>Compaction Improves Ineffectiveness </a:t>
            </a:r>
            <a:br>
              <a:rPr lang="zh-TW" altLang="en-US" sz="2800">
                <a:latin typeface="Microsoft JhengHei"/>
                <a:ea typeface="Microsoft JhengHei"/>
              </a:rPr>
            </a:br>
            <a:r>
              <a:rPr lang="zh-TW" altLang="en-US" sz="2800">
                <a:latin typeface="Microsoft JhengHei"/>
                <a:ea typeface="Microsoft JhengHei"/>
              </a:rPr>
              <a:t>With Deduplication and Compaction </a:t>
            </a:r>
          </a:p>
        </p:txBody>
      </p:sp>
      <p:sp>
        <p:nvSpPr>
          <p:cNvPr id="10" name="矩形 9">
            <a:extLst>
              <a:ext uri="{FF2B5EF4-FFF2-40B4-BE49-F238E27FC236}">
                <a16:creationId xmlns:a16="http://schemas.microsoft.com/office/drawing/2014/main" id="{B9FD810C-0C43-4334-94BD-8B0D2CD5F4F7}"/>
              </a:ext>
            </a:extLst>
          </p:cNvPr>
          <p:cNvSpPr/>
          <p:nvPr/>
        </p:nvSpPr>
        <p:spPr>
          <a:xfrm>
            <a:off x="3546612" y="2381983"/>
            <a:ext cx="2358957" cy="384243"/>
          </a:xfrm>
          <a:prstGeom prst="rect">
            <a:avLst/>
          </a:prstGeom>
          <a:solidFill>
            <a:srgbClr val="39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11" name="矩形 10">
            <a:extLst>
              <a:ext uri="{FF2B5EF4-FFF2-40B4-BE49-F238E27FC236}">
                <a16:creationId xmlns:a16="http://schemas.microsoft.com/office/drawing/2014/main" id="{816C639B-7936-437D-882C-C954B3F9A342}"/>
              </a:ext>
            </a:extLst>
          </p:cNvPr>
          <p:cNvSpPr/>
          <p:nvPr/>
        </p:nvSpPr>
        <p:spPr>
          <a:xfrm>
            <a:off x="5930996" y="2381983"/>
            <a:ext cx="1184342" cy="384243"/>
          </a:xfrm>
          <a:prstGeom prst="rect">
            <a:avLst/>
          </a:prstGeom>
          <a:solidFill>
            <a:srgbClr val="B1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12" name="矩形 11">
            <a:extLst>
              <a:ext uri="{FF2B5EF4-FFF2-40B4-BE49-F238E27FC236}">
                <a16:creationId xmlns:a16="http://schemas.microsoft.com/office/drawing/2014/main" id="{0F005E97-B248-4BDA-8C3E-D0B146874903}"/>
              </a:ext>
            </a:extLst>
          </p:cNvPr>
          <p:cNvSpPr/>
          <p:nvPr/>
        </p:nvSpPr>
        <p:spPr>
          <a:xfrm>
            <a:off x="7140320" y="2381983"/>
            <a:ext cx="1184342" cy="384243"/>
          </a:xfrm>
          <a:prstGeom prst="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13" name="矩形 12">
            <a:extLst>
              <a:ext uri="{FF2B5EF4-FFF2-40B4-BE49-F238E27FC236}">
                <a16:creationId xmlns:a16="http://schemas.microsoft.com/office/drawing/2014/main" id="{153678B6-3002-40B0-8C35-CFA80C9A6A08}"/>
              </a:ext>
            </a:extLst>
          </p:cNvPr>
          <p:cNvSpPr/>
          <p:nvPr/>
        </p:nvSpPr>
        <p:spPr>
          <a:xfrm>
            <a:off x="8344448" y="2377119"/>
            <a:ext cx="420722" cy="384243"/>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14" name="矩形 13">
            <a:extLst>
              <a:ext uri="{FF2B5EF4-FFF2-40B4-BE49-F238E27FC236}">
                <a16:creationId xmlns:a16="http://schemas.microsoft.com/office/drawing/2014/main" id="{904B7E29-9ABD-42CD-AF9B-7C7DFF2B3849}"/>
              </a:ext>
            </a:extLst>
          </p:cNvPr>
          <p:cNvSpPr/>
          <p:nvPr/>
        </p:nvSpPr>
        <p:spPr>
          <a:xfrm>
            <a:off x="3546612" y="3390714"/>
            <a:ext cx="584226" cy="384243"/>
          </a:xfrm>
          <a:prstGeom prst="rect">
            <a:avLst/>
          </a:prstGeom>
          <a:solidFill>
            <a:srgbClr val="39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15" name="矩形 14">
            <a:extLst>
              <a:ext uri="{FF2B5EF4-FFF2-40B4-BE49-F238E27FC236}">
                <a16:creationId xmlns:a16="http://schemas.microsoft.com/office/drawing/2014/main" id="{8208066B-50F9-48E5-BC6F-AE9B3C9DFD1C}"/>
              </a:ext>
            </a:extLst>
          </p:cNvPr>
          <p:cNvSpPr/>
          <p:nvPr/>
        </p:nvSpPr>
        <p:spPr>
          <a:xfrm>
            <a:off x="4151487" y="3390714"/>
            <a:ext cx="584226" cy="384243"/>
          </a:xfrm>
          <a:prstGeom prst="rect">
            <a:avLst/>
          </a:prstGeom>
          <a:solidFill>
            <a:srgbClr val="39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16" name="矩形 15">
            <a:extLst>
              <a:ext uri="{FF2B5EF4-FFF2-40B4-BE49-F238E27FC236}">
                <a16:creationId xmlns:a16="http://schemas.microsoft.com/office/drawing/2014/main" id="{3EE5C67F-A0E1-421E-99F3-25C31259B9FE}"/>
              </a:ext>
            </a:extLst>
          </p:cNvPr>
          <p:cNvSpPr/>
          <p:nvPr/>
        </p:nvSpPr>
        <p:spPr>
          <a:xfrm>
            <a:off x="4761462" y="3390714"/>
            <a:ext cx="584226" cy="384243"/>
          </a:xfrm>
          <a:prstGeom prst="rect">
            <a:avLst/>
          </a:prstGeom>
          <a:solidFill>
            <a:srgbClr val="B1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17" name="矩形 16">
            <a:extLst>
              <a:ext uri="{FF2B5EF4-FFF2-40B4-BE49-F238E27FC236}">
                <a16:creationId xmlns:a16="http://schemas.microsoft.com/office/drawing/2014/main" id="{FFBE227B-2FE9-446B-8BCC-6645AF8601DB}"/>
              </a:ext>
            </a:extLst>
          </p:cNvPr>
          <p:cNvSpPr/>
          <p:nvPr/>
        </p:nvSpPr>
        <p:spPr>
          <a:xfrm>
            <a:off x="5059417" y="3403393"/>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18" name="矩形 17">
            <a:extLst>
              <a:ext uri="{FF2B5EF4-FFF2-40B4-BE49-F238E27FC236}">
                <a16:creationId xmlns:a16="http://schemas.microsoft.com/office/drawing/2014/main" id="{3BCB0572-02C9-4B47-B06E-8B6C31043FC0}"/>
              </a:ext>
            </a:extLst>
          </p:cNvPr>
          <p:cNvSpPr/>
          <p:nvPr/>
        </p:nvSpPr>
        <p:spPr>
          <a:xfrm>
            <a:off x="5367550" y="3391401"/>
            <a:ext cx="584226" cy="384243"/>
          </a:xfrm>
          <a:prstGeom prst="rect">
            <a:avLst/>
          </a:prstGeom>
          <a:solidFill>
            <a:srgbClr val="B1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19" name="矩形 18">
            <a:extLst>
              <a:ext uri="{FF2B5EF4-FFF2-40B4-BE49-F238E27FC236}">
                <a16:creationId xmlns:a16="http://schemas.microsoft.com/office/drawing/2014/main" id="{29E92135-8C50-499C-A791-59421D1E63EC}"/>
              </a:ext>
            </a:extLst>
          </p:cNvPr>
          <p:cNvSpPr/>
          <p:nvPr/>
        </p:nvSpPr>
        <p:spPr>
          <a:xfrm>
            <a:off x="5665505" y="3404080"/>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20" name="矩形 19">
            <a:extLst>
              <a:ext uri="{FF2B5EF4-FFF2-40B4-BE49-F238E27FC236}">
                <a16:creationId xmlns:a16="http://schemas.microsoft.com/office/drawing/2014/main" id="{0CA525C3-900B-4CCE-B9AE-D6AA487CFD84}"/>
              </a:ext>
            </a:extLst>
          </p:cNvPr>
          <p:cNvSpPr/>
          <p:nvPr/>
        </p:nvSpPr>
        <p:spPr>
          <a:xfrm>
            <a:off x="5970219" y="3390714"/>
            <a:ext cx="584226" cy="384243"/>
          </a:xfrm>
          <a:prstGeom prst="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21" name="矩形 20">
            <a:extLst>
              <a:ext uri="{FF2B5EF4-FFF2-40B4-BE49-F238E27FC236}">
                <a16:creationId xmlns:a16="http://schemas.microsoft.com/office/drawing/2014/main" id="{F83E0E8E-17EE-4F6E-AC3C-5C414950AFF0}"/>
              </a:ext>
            </a:extLst>
          </p:cNvPr>
          <p:cNvSpPr/>
          <p:nvPr/>
        </p:nvSpPr>
        <p:spPr>
          <a:xfrm>
            <a:off x="6268174" y="3403393"/>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22" name="矩形 21">
            <a:extLst>
              <a:ext uri="{FF2B5EF4-FFF2-40B4-BE49-F238E27FC236}">
                <a16:creationId xmlns:a16="http://schemas.microsoft.com/office/drawing/2014/main" id="{CA6044E9-DACF-497E-AB74-5F944053C42F}"/>
              </a:ext>
            </a:extLst>
          </p:cNvPr>
          <p:cNvSpPr/>
          <p:nvPr/>
        </p:nvSpPr>
        <p:spPr>
          <a:xfrm>
            <a:off x="6572655" y="3390714"/>
            <a:ext cx="584226" cy="384243"/>
          </a:xfrm>
          <a:prstGeom prst="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23" name="矩形 22">
            <a:extLst>
              <a:ext uri="{FF2B5EF4-FFF2-40B4-BE49-F238E27FC236}">
                <a16:creationId xmlns:a16="http://schemas.microsoft.com/office/drawing/2014/main" id="{8C7E1A5D-F40D-4C67-B29B-0B67612FC828}"/>
              </a:ext>
            </a:extLst>
          </p:cNvPr>
          <p:cNvSpPr/>
          <p:nvPr/>
        </p:nvSpPr>
        <p:spPr>
          <a:xfrm>
            <a:off x="6870610" y="3403393"/>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24" name="矩形 23">
            <a:extLst>
              <a:ext uri="{FF2B5EF4-FFF2-40B4-BE49-F238E27FC236}">
                <a16:creationId xmlns:a16="http://schemas.microsoft.com/office/drawing/2014/main" id="{7220B870-0E52-4546-A731-B27CE594D697}"/>
              </a:ext>
            </a:extLst>
          </p:cNvPr>
          <p:cNvSpPr/>
          <p:nvPr/>
        </p:nvSpPr>
        <p:spPr>
          <a:xfrm>
            <a:off x="7174665" y="3390714"/>
            <a:ext cx="584226" cy="384243"/>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25" name="矩形 24">
            <a:extLst>
              <a:ext uri="{FF2B5EF4-FFF2-40B4-BE49-F238E27FC236}">
                <a16:creationId xmlns:a16="http://schemas.microsoft.com/office/drawing/2014/main" id="{C14BF996-F649-431D-9849-C83561841668}"/>
              </a:ext>
            </a:extLst>
          </p:cNvPr>
          <p:cNvSpPr/>
          <p:nvPr/>
        </p:nvSpPr>
        <p:spPr>
          <a:xfrm>
            <a:off x="7472620" y="3403393"/>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26" name="矩形 25">
            <a:extLst>
              <a:ext uri="{FF2B5EF4-FFF2-40B4-BE49-F238E27FC236}">
                <a16:creationId xmlns:a16="http://schemas.microsoft.com/office/drawing/2014/main" id="{8775133D-B514-4C52-B791-F676365DD32B}"/>
              </a:ext>
            </a:extLst>
          </p:cNvPr>
          <p:cNvSpPr/>
          <p:nvPr/>
        </p:nvSpPr>
        <p:spPr>
          <a:xfrm>
            <a:off x="7776675" y="3390714"/>
            <a:ext cx="584226" cy="384243"/>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27" name="矩形 26">
            <a:extLst>
              <a:ext uri="{FF2B5EF4-FFF2-40B4-BE49-F238E27FC236}">
                <a16:creationId xmlns:a16="http://schemas.microsoft.com/office/drawing/2014/main" id="{5D6FE000-40BF-41DC-808E-8021D4A5AE9B}"/>
              </a:ext>
            </a:extLst>
          </p:cNvPr>
          <p:cNvSpPr/>
          <p:nvPr/>
        </p:nvSpPr>
        <p:spPr>
          <a:xfrm>
            <a:off x="8074630" y="3403393"/>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28" name="矩形 27">
            <a:extLst>
              <a:ext uri="{FF2B5EF4-FFF2-40B4-BE49-F238E27FC236}">
                <a16:creationId xmlns:a16="http://schemas.microsoft.com/office/drawing/2014/main" id="{176B0B3A-61E8-47B5-94A6-E3986B251975}"/>
              </a:ext>
            </a:extLst>
          </p:cNvPr>
          <p:cNvSpPr/>
          <p:nvPr/>
        </p:nvSpPr>
        <p:spPr>
          <a:xfrm>
            <a:off x="3550648" y="4425492"/>
            <a:ext cx="584226" cy="384243"/>
          </a:xfrm>
          <a:prstGeom prst="rect">
            <a:avLst/>
          </a:prstGeom>
          <a:solidFill>
            <a:srgbClr val="39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29" name="矩形 28">
            <a:extLst>
              <a:ext uri="{FF2B5EF4-FFF2-40B4-BE49-F238E27FC236}">
                <a16:creationId xmlns:a16="http://schemas.microsoft.com/office/drawing/2014/main" id="{2C17554F-52CA-4DBF-ACB1-62F81A5FC1FE}"/>
              </a:ext>
            </a:extLst>
          </p:cNvPr>
          <p:cNvSpPr/>
          <p:nvPr/>
        </p:nvSpPr>
        <p:spPr>
          <a:xfrm>
            <a:off x="4155522" y="4425492"/>
            <a:ext cx="584226" cy="384243"/>
          </a:xfrm>
          <a:prstGeom prst="rect">
            <a:avLst/>
          </a:prstGeom>
          <a:solidFill>
            <a:srgbClr val="399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30" name="矩形 29">
            <a:extLst>
              <a:ext uri="{FF2B5EF4-FFF2-40B4-BE49-F238E27FC236}">
                <a16:creationId xmlns:a16="http://schemas.microsoft.com/office/drawing/2014/main" id="{A912D356-513C-48A3-8198-DB50B36BA6BE}"/>
              </a:ext>
            </a:extLst>
          </p:cNvPr>
          <p:cNvSpPr/>
          <p:nvPr/>
        </p:nvSpPr>
        <p:spPr>
          <a:xfrm>
            <a:off x="4765497" y="4425492"/>
            <a:ext cx="584226" cy="384243"/>
          </a:xfrm>
          <a:prstGeom prst="rect">
            <a:avLst/>
          </a:prstGeom>
          <a:solidFill>
            <a:srgbClr val="B1D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31" name="矩形 30">
            <a:extLst>
              <a:ext uri="{FF2B5EF4-FFF2-40B4-BE49-F238E27FC236}">
                <a16:creationId xmlns:a16="http://schemas.microsoft.com/office/drawing/2014/main" id="{F8F7BED3-4389-492C-9EAA-1555E207AF10}"/>
              </a:ext>
            </a:extLst>
          </p:cNvPr>
          <p:cNvSpPr/>
          <p:nvPr/>
        </p:nvSpPr>
        <p:spPr>
          <a:xfrm>
            <a:off x="5371020" y="4425492"/>
            <a:ext cx="584226" cy="384243"/>
          </a:xfrm>
          <a:prstGeom prst="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32" name="矩形 31">
            <a:extLst>
              <a:ext uri="{FF2B5EF4-FFF2-40B4-BE49-F238E27FC236}">
                <a16:creationId xmlns:a16="http://schemas.microsoft.com/office/drawing/2014/main" id="{016E3903-5E37-4956-BF81-41CC41E94213}"/>
              </a:ext>
            </a:extLst>
          </p:cNvPr>
          <p:cNvSpPr/>
          <p:nvPr/>
        </p:nvSpPr>
        <p:spPr>
          <a:xfrm>
            <a:off x="5975048" y="4425492"/>
            <a:ext cx="584226" cy="384243"/>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33" name="矩形 32">
            <a:extLst>
              <a:ext uri="{FF2B5EF4-FFF2-40B4-BE49-F238E27FC236}">
                <a16:creationId xmlns:a16="http://schemas.microsoft.com/office/drawing/2014/main" id="{1CF5779A-5EAF-44DB-B2CD-849CF205A08A}"/>
              </a:ext>
            </a:extLst>
          </p:cNvPr>
          <p:cNvSpPr/>
          <p:nvPr/>
        </p:nvSpPr>
        <p:spPr>
          <a:xfrm>
            <a:off x="6273003" y="4438171"/>
            <a:ext cx="273227" cy="35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sp>
        <p:nvSpPr>
          <p:cNvPr id="40" name="Rectangle 2">
            <a:extLst>
              <a:ext uri="{FF2B5EF4-FFF2-40B4-BE49-F238E27FC236}">
                <a16:creationId xmlns:a16="http://schemas.microsoft.com/office/drawing/2014/main" id="{3A4CB2CA-382D-4B43-A189-5D9C6E3423EB}"/>
              </a:ext>
            </a:extLst>
          </p:cNvPr>
          <p:cNvSpPr/>
          <p:nvPr/>
        </p:nvSpPr>
        <p:spPr>
          <a:xfrm>
            <a:off x="2035464" y="2038004"/>
            <a:ext cx="1393123" cy="484748"/>
          </a:xfrm>
          <a:prstGeom prst="rect">
            <a:avLst/>
          </a:prstGeom>
          <a:noFill/>
        </p:spPr>
        <p:txBody>
          <a:bodyPr wrap="square">
            <a:spAutoFit/>
          </a:bodyPr>
          <a:lstStyle/>
          <a:p>
            <a:pPr lvl="0" algn="ctr">
              <a:buClr>
                <a:schemeClr val="lt1"/>
              </a:buClr>
              <a:buSzPts val="2000"/>
            </a:pPr>
            <a:r>
              <a:rPr lang="en-US" sz="1275" b="1">
                <a:solidFill>
                  <a:schemeClr val="bg1"/>
                </a:solidFill>
                <a:latin typeface="Microsoft JhengHei"/>
                <a:ea typeface="Microsoft JhengHei"/>
                <a:cs typeface="Arial" panose="020B0604020202020204" pitchFamily="34" charset="0"/>
                <a:sym typeface="Arial"/>
              </a:rPr>
              <a:t>In-line Deduplication</a:t>
            </a:r>
          </a:p>
        </p:txBody>
      </p:sp>
      <p:sp>
        <p:nvSpPr>
          <p:cNvPr id="41" name="Rectangle 10">
            <a:extLst>
              <a:ext uri="{FF2B5EF4-FFF2-40B4-BE49-F238E27FC236}">
                <a16:creationId xmlns:a16="http://schemas.microsoft.com/office/drawing/2014/main" id="{C7183F58-7BF9-4166-B99B-6C23111ED8A1}"/>
              </a:ext>
            </a:extLst>
          </p:cNvPr>
          <p:cNvSpPr/>
          <p:nvPr/>
        </p:nvSpPr>
        <p:spPr>
          <a:xfrm>
            <a:off x="1994416" y="2912902"/>
            <a:ext cx="1361845" cy="484748"/>
          </a:xfrm>
          <a:prstGeom prst="rect">
            <a:avLst/>
          </a:prstGeom>
          <a:noFill/>
        </p:spPr>
        <p:txBody>
          <a:bodyPr wrap="square">
            <a:spAutoFit/>
          </a:bodyPr>
          <a:lstStyle/>
          <a:p>
            <a:pPr lvl="0" algn="ctr">
              <a:buClr>
                <a:schemeClr val="lt1"/>
              </a:buClr>
              <a:buSzPts val="2000"/>
            </a:pPr>
            <a:r>
              <a:rPr lang="en-US" sz="1275" b="1">
                <a:solidFill>
                  <a:schemeClr val="bg1"/>
                </a:solidFill>
                <a:latin typeface="Microsoft JhengHei"/>
                <a:ea typeface="Microsoft JhengHei"/>
                <a:cs typeface="Arial" panose="020B0604020202020204" pitchFamily="34" charset="0"/>
                <a:sym typeface="Arial"/>
              </a:rPr>
              <a:t>In-line Compression</a:t>
            </a:r>
          </a:p>
        </p:txBody>
      </p:sp>
      <p:sp>
        <p:nvSpPr>
          <p:cNvPr id="42" name="Rectangle 12">
            <a:extLst>
              <a:ext uri="{FF2B5EF4-FFF2-40B4-BE49-F238E27FC236}">
                <a16:creationId xmlns:a16="http://schemas.microsoft.com/office/drawing/2014/main" id="{80896D39-28DB-4C16-B6DE-B9BAA0A0B4C1}"/>
              </a:ext>
            </a:extLst>
          </p:cNvPr>
          <p:cNvSpPr/>
          <p:nvPr/>
        </p:nvSpPr>
        <p:spPr>
          <a:xfrm>
            <a:off x="2027145" y="3878110"/>
            <a:ext cx="1281893" cy="484748"/>
          </a:xfrm>
          <a:prstGeom prst="rect">
            <a:avLst/>
          </a:prstGeom>
          <a:noFill/>
          <a:ln>
            <a:noFill/>
          </a:ln>
        </p:spPr>
        <p:txBody>
          <a:bodyPr wrap="square">
            <a:spAutoFit/>
          </a:bodyPr>
          <a:lstStyle/>
          <a:p>
            <a:pPr lvl="0" algn="ctr">
              <a:buClr>
                <a:schemeClr val="lt1"/>
              </a:buClr>
              <a:buSzPts val="2000"/>
            </a:pPr>
            <a:r>
              <a:rPr lang="en-US" sz="1275" b="1">
                <a:solidFill>
                  <a:schemeClr val="bg1"/>
                </a:solidFill>
                <a:latin typeface="Microsoft JhengHei"/>
                <a:ea typeface="Microsoft JhengHei"/>
                <a:cs typeface="Arial" panose="020B0604020202020204" pitchFamily="34" charset="0"/>
                <a:sym typeface="Arial"/>
              </a:rPr>
              <a:t>In-line Compaction</a:t>
            </a:r>
          </a:p>
        </p:txBody>
      </p:sp>
      <p:sp>
        <p:nvSpPr>
          <p:cNvPr id="45" name="手繪多邊形: 圖案 44">
            <a:extLst>
              <a:ext uri="{FF2B5EF4-FFF2-40B4-BE49-F238E27FC236}">
                <a16:creationId xmlns:a16="http://schemas.microsoft.com/office/drawing/2014/main" id="{5D68A7C6-18CB-4644-90D8-3296B1C37D48}"/>
              </a:ext>
            </a:extLst>
          </p:cNvPr>
          <p:cNvSpPr/>
          <p:nvPr/>
        </p:nvSpPr>
        <p:spPr>
          <a:xfrm>
            <a:off x="3361846" y="2453525"/>
            <a:ext cx="162680" cy="203350"/>
          </a:xfrm>
          <a:custGeom>
            <a:avLst/>
            <a:gdLst>
              <a:gd name="connsiteX0" fmla="*/ 20403 w 108814"/>
              <a:gd name="connsiteY0" fmla="*/ 126497 h 136018"/>
              <a:gd name="connsiteX1" fmla="*/ 96573 w 108814"/>
              <a:gd name="connsiteY1" fmla="*/ 73450 h 136018"/>
              <a:gd name="connsiteX2" fmla="*/ 20403 w 108814"/>
              <a:gd name="connsiteY2" fmla="*/ 20403 h 136018"/>
            </a:gdLst>
            <a:ahLst/>
            <a:cxnLst>
              <a:cxn ang="0">
                <a:pos x="connsiteX0" y="connsiteY0"/>
              </a:cxn>
              <a:cxn ang="0">
                <a:pos x="connsiteX1" y="connsiteY1"/>
              </a:cxn>
              <a:cxn ang="0">
                <a:pos x="connsiteX2" y="connsiteY2"/>
              </a:cxn>
            </a:cxnLst>
            <a:rect l="l" t="t" r="r" b="b"/>
            <a:pathLst>
              <a:path w="108814" h="136018">
                <a:moveTo>
                  <a:pt x="20403" y="126497"/>
                </a:moveTo>
                <a:lnTo>
                  <a:pt x="96573" y="73450"/>
                </a:lnTo>
                <a:lnTo>
                  <a:pt x="20403" y="20403"/>
                </a:lnTo>
                <a:close/>
              </a:path>
            </a:pathLst>
          </a:custGeom>
          <a:solidFill>
            <a:srgbClr val="3992C9"/>
          </a:solidFill>
          <a:ln w="19050" cap="flat">
            <a:noFill/>
            <a:prstDash val="solid"/>
            <a:miter/>
          </a:ln>
        </p:spPr>
        <p:txBody>
          <a:bodyPr rtlCol="0" anchor="ctr"/>
          <a:lstStyle/>
          <a:p>
            <a:endParaRPr lang="zh-TW" altLang="en-US" sz="1350">
              <a:latin typeface="Microsoft JhengHei"/>
              <a:ea typeface="Microsoft JhengHei"/>
            </a:endParaRPr>
          </a:p>
        </p:txBody>
      </p:sp>
      <p:sp>
        <p:nvSpPr>
          <p:cNvPr id="46" name="手繪多邊形: 圖案 45">
            <a:extLst>
              <a:ext uri="{FF2B5EF4-FFF2-40B4-BE49-F238E27FC236}">
                <a16:creationId xmlns:a16="http://schemas.microsoft.com/office/drawing/2014/main" id="{10DE41CA-1726-42E1-9066-82889D861213}"/>
              </a:ext>
            </a:extLst>
          </p:cNvPr>
          <p:cNvSpPr/>
          <p:nvPr/>
        </p:nvSpPr>
        <p:spPr>
          <a:xfrm>
            <a:off x="2002626" y="2549538"/>
            <a:ext cx="1458800" cy="30605"/>
          </a:xfrm>
          <a:custGeom>
            <a:avLst/>
            <a:gdLst>
              <a:gd name="connsiteX0" fmla="*/ 20403 w 1945067"/>
              <a:gd name="connsiteY0" fmla="*/ 20403 h 40805"/>
              <a:gd name="connsiteX1" fmla="*/ 1935546 w 1945067"/>
              <a:gd name="connsiteY1" fmla="*/ 20403 h 40805"/>
            </a:gdLst>
            <a:ahLst/>
            <a:cxnLst>
              <a:cxn ang="0">
                <a:pos x="connsiteX0" y="connsiteY0"/>
              </a:cxn>
              <a:cxn ang="0">
                <a:pos x="connsiteX1" y="connsiteY1"/>
              </a:cxn>
            </a:cxnLst>
            <a:rect l="l" t="t" r="r" b="b"/>
            <a:pathLst>
              <a:path w="1945067" h="40805">
                <a:moveTo>
                  <a:pt x="20403" y="20403"/>
                </a:moveTo>
                <a:lnTo>
                  <a:pt x="1935546" y="20403"/>
                </a:lnTo>
              </a:path>
            </a:pathLst>
          </a:custGeom>
          <a:ln w="38100" cap="flat">
            <a:solidFill>
              <a:srgbClr val="3992C9"/>
            </a:solidFill>
            <a:prstDash val="solid"/>
            <a:miter/>
          </a:ln>
        </p:spPr>
        <p:txBody>
          <a:bodyPr rtlCol="0" anchor="ctr"/>
          <a:lstStyle/>
          <a:p>
            <a:endParaRPr lang="zh-TW" altLang="en-US" sz="1350">
              <a:latin typeface="Microsoft JhengHei"/>
              <a:ea typeface="Microsoft JhengHei"/>
            </a:endParaRPr>
          </a:p>
        </p:txBody>
      </p:sp>
      <p:sp>
        <p:nvSpPr>
          <p:cNvPr id="35" name="矩形 34">
            <a:extLst>
              <a:ext uri="{FF2B5EF4-FFF2-40B4-BE49-F238E27FC236}">
                <a16:creationId xmlns:a16="http://schemas.microsoft.com/office/drawing/2014/main" id="{D6CB8AEB-FBC0-485A-8F68-A4D57B66CF1E}"/>
              </a:ext>
            </a:extLst>
          </p:cNvPr>
          <p:cNvSpPr/>
          <p:nvPr/>
        </p:nvSpPr>
        <p:spPr>
          <a:xfrm>
            <a:off x="429144" y="2356492"/>
            <a:ext cx="1605395" cy="155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Microsoft JhengHei"/>
              <a:ea typeface="Microsoft JhengHei"/>
            </a:endParaRPr>
          </a:p>
        </p:txBody>
      </p:sp>
      <p:pic>
        <p:nvPicPr>
          <p:cNvPr id="5" name="圖形 4">
            <a:extLst>
              <a:ext uri="{FF2B5EF4-FFF2-40B4-BE49-F238E27FC236}">
                <a16:creationId xmlns:a16="http://schemas.microsoft.com/office/drawing/2014/main" id="{C1D7927A-3175-49CB-ABAD-EA839D30FA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999" y="2392373"/>
            <a:ext cx="1526291" cy="1484760"/>
          </a:xfrm>
          <a:prstGeom prst="rect">
            <a:avLst/>
          </a:prstGeom>
        </p:spPr>
      </p:pic>
      <p:sp>
        <p:nvSpPr>
          <p:cNvPr id="50" name="Google Shape;301;p28">
            <a:extLst>
              <a:ext uri="{FF2B5EF4-FFF2-40B4-BE49-F238E27FC236}">
                <a16:creationId xmlns:a16="http://schemas.microsoft.com/office/drawing/2014/main" id="{0A1E8E35-7C12-4D75-A3B9-B644E44E18E6}"/>
              </a:ext>
            </a:extLst>
          </p:cNvPr>
          <p:cNvSpPr/>
          <p:nvPr/>
        </p:nvSpPr>
        <p:spPr>
          <a:xfrm>
            <a:off x="826007" y="1362714"/>
            <a:ext cx="7235185" cy="645581"/>
          </a:xfrm>
          <a:prstGeom prst="rect">
            <a:avLst/>
          </a:prstGeom>
          <a:gradFill>
            <a:gsLst>
              <a:gs pos="77000">
                <a:srgbClr val="B1DBA5"/>
              </a:gs>
              <a:gs pos="100000">
                <a:schemeClr val="accent1">
                  <a:lumMod val="60000"/>
                  <a:lumOff val="40000"/>
                  <a:alpha val="0"/>
                </a:schemeClr>
              </a:gs>
              <a:gs pos="0">
                <a:srgbClr val="00E6FE">
                  <a:alpha val="0"/>
                </a:srgbClr>
              </a:gs>
              <a:gs pos="20974">
                <a:srgbClr val="51D1FC"/>
              </a:gs>
            </a:gsLst>
            <a:lin ang="10800000" scaled="1"/>
          </a:gradFill>
          <a:ln>
            <a:noFill/>
          </a:ln>
        </p:spPr>
        <p:txBody>
          <a:bodyPr spcFirstLastPara="1" wrap="square" lIns="14275" tIns="14275" rIns="14275" bIns="1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563"/>
            </a:pPr>
            <a:r>
              <a:rPr lang="en-US" sz="2000" b="1" i="0" u="none" strike="noStrike" cap="none">
                <a:solidFill>
                  <a:schemeClr val="tx1"/>
                </a:solidFill>
                <a:latin typeface="Microsoft JhengHei"/>
                <a:ea typeface="Arial"/>
                <a:cs typeface="Arial"/>
                <a:sym typeface="Arial"/>
              </a:rPr>
              <a:t>QES </a:t>
            </a:r>
            <a:r>
              <a:rPr lang="zh-TW" altLang="en-US" sz="2000" b="1">
                <a:solidFill>
                  <a:schemeClr val="tx1"/>
                </a:solidFill>
                <a:latin typeface="Microsoft JhengHei"/>
                <a:ea typeface="Microsoft JhengHei"/>
              </a:rPr>
              <a:t>makes storage more efficient</a:t>
            </a:r>
            <a:endParaRPr lang="zh-TW" altLang="en-US" sz="2000" b="1" i="0" u="none" strike="noStrike" cap="none">
              <a:solidFill>
                <a:schemeClr val="tx1"/>
              </a:solidFill>
              <a:latin typeface="Microsoft JhengHei"/>
              <a:ea typeface="Microsoft JhengHei"/>
              <a:cs typeface="Arial"/>
            </a:endParaRPr>
          </a:p>
        </p:txBody>
      </p:sp>
      <p:grpSp>
        <p:nvGrpSpPr>
          <p:cNvPr id="39" name="群組 38">
            <a:extLst>
              <a:ext uri="{FF2B5EF4-FFF2-40B4-BE49-F238E27FC236}">
                <a16:creationId xmlns:a16="http://schemas.microsoft.com/office/drawing/2014/main" id="{023ECC04-F07A-4868-A53D-CBA36BEEA47A}"/>
              </a:ext>
            </a:extLst>
          </p:cNvPr>
          <p:cNvGrpSpPr/>
          <p:nvPr/>
        </p:nvGrpSpPr>
        <p:grpSpPr>
          <a:xfrm>
            <a:off x="3256731" y="2669757"/>
            <a:ext cx="260456" cy="924304"/>
            <a:chOff x="3256731" y="2669757"/>
            <a:chExt cx="260456" cy="924304"/>
          </a:xfrm>
        </p:grpSpPr>
        <p:sp>
          <p:nvSpPr>
            <p:cNvPr id="47" name="手繪多邊形: 圖案 46">
              <a:extLst>
                <a:ext uri="{FF2B5EF4-FFF2-40B4-BE49-F238E27FC236}">
                  <a16:creationId xmlns:a16="http://schemas.microsoft.com/office/drawing/2014/main" id="{95890CE9-1CA2-4D3B-BD5A-157AE39A5D57}"/>
                </a:ext>
              </a:extLst>
            </p:cNvPr>
            <p:cNvSpPr/>
            <p:nvPr/>
          </p:nvSpPr>
          <p:spPr>
            <a:xfrm>
              <a:off x="3256731" y="2669757"/>
              <a:ext cx="260456" cy="860951"/>
            </a:xfrm>
            <a:custGeom>
              <a:avLst/>
              <a:gdLst>
                <a:gd name="connsiteX0" fmla="*/ 255715 w 272037"/>
                <a:gd name="connsiteY0" fmla="*/ 20403 h 1088149"/>
                <a:gd name="connsiteX1" fmla="*/ 20403 w 272037"/>
                <a:gd name="connsiteY1" fmla="*/ 20403 h 1088149"/>
                <a:gd name="connsiteX2" fmla="*/ 20403 w 272037"/>
                <a:gd name="connsiteY2" fmla="*/ 1074548 h 1088149"/>
                <a:gd name="connsiteX3" fmla="*/ 213549 w 272037"/>
                <a:gd name="connsiteY3" fmla="*/ 1074548 h 1088149"/>
              </a:gdLst>
              <a:ahLst/>
              <a:cxnLst>
                <a:cxn ang="0">
                  <a:pos x="connsiteX0" y="connsiteY0"/>
                </a:cxn>
                <a:cxn ang="0">
                  <a:pos x="connsiteX1" y="connsiteY1"/>
                </a:cxn>
                <a:cxn ang="0">
                  <a:pos x="connsiteX2" y="connsiteY2"/>
                </a:cxn>
                <a:cxn ang="0">
                  <a:pos x="connsiteX3" y="connsiteY3"/>
                </a:cxn>
              </a:cxnLst>
              <a:rect l="l" t="t" r="r" b="b"/>
              <a:pathLst>
                <a:path w="272037" h="1088149">
                  <a:moveTo>
                    <a:pt x="255715" y="20403"/>
                  </a:moveTo>
                  <a:lnTo>
                    <a:pt x="20403" y="20403"/>
                  </a:lnTo>
                  <a:lnTo>
                    <a:pt x="20403" y="1074548"/>
                  </a:lnTo>
                  <a:lnTo>
                    <a:pt x="213549" y="1074548"/>
                  </a:lnTo>
                </a:path>
              </a:pathLst>
            </a:custGeom>
            <a:noFill/>
            <a:ln w="19050" cap="flat">
              <a:solidFill>
                <a:schemeClr val="bg1"/>
              </a:solidFill>
              <a:prstDash val="solid"/>
              <a:miter/>
            </a:ln>
          </p:spPr>
          <p:txBody>
            <a:bodyPr rtlCol="0" anchor="ctr"/>
            <a:lstStyle/>
            <a:p>
              <a:endParaRPr lang="zh-TW" altLang="en-US" sz="1350"/>
            </a:p>
          </p:txBody>
        </p:sp>
        <p:sp>
          <p:nvSpPr>
            <p:cNvPr id="34" name="等腰三角形 33">
              <a:extLst>
                <a:ext uri="{FF2B5EF4-FFF2-40B4-BE49-F238E27FC236}">
                  <a16:creationId xmlns:a16="http://schemas.microsoft.com/office/drawing/2014/main" id="{66661734-22A1-4D98-82BC-73AF41E2C3E0}"/>
                </a:ext>
              </a:extLst>
            </p:cNvPr>
            <p:cNvSpPr/>
            <p:nvPr/>
          </p:nvSpPr>
          <p:spPr>
            <a:xfrm rot="12600000">
              <a:off x="3338597" y="3477418"/>
              <a:ext cx="135306" cy="1166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4" name="群組 53">
            <a:extLst>
              <a:ext uri="{FF2B5EF4-FFF2-40B4-BE49-F238E27FC236}">
                <a16:creationId xmlns:a16="http://schemas.microsoft.com/office/drawing/2014/main" id="{886E3A08-805A-4146-BC13-2C24E7F256AE}"/>
              </a:ext>
            </a:extLst>
          </p:cNvPr>
          <p:cNvGrpSpPr/>
          <p:nvPr/>
        </p:nvGrpSpPr>
        <p:grpSpPr>
          <a:xfrm>
            <a:off x="3260407" y="3716897"/>
            <a:ext cx="260456" cy="1006683"/>
            <a:chOff x="3256731" y="2587378"/>
            <a:chExt cx="260456" cy="1006683"/>
          </a:xfrm>
        </p:grpSpPr>
        <p:sp>
          <p:nvSpPr>
            <p:cNvPr id="55" name="手繪多邊形: 圖案 54">
              <a:extLst>
                <a:ext uri="{FF2B5EF4-FFF2-40B4-BE49-F238E27FC236}">
                  <a16:creationId xmlns:a16="http://schemas.microsoft.com/office/drawing/2014/main" id="{767E7A1F-408C-43CA-820B-4F37C2438E51}"/>
                </a:ext>
              </a:extLst>
            </p:cNvPr>
            <p:cNvSpPr/>
            <p:nvPr/>
          </p:nvSpPr>
          <p:spPr>
            <a:xfrm>
              <a:off x="3256731" y="2587378"/>
              <a:ext cx="260456" cy="943330"/>
            </a:xfrm>
            <a:custGeom>
              <a:avLst/>
              <a:gdLst>
                <a:gd name="connsiteX0" fmla="*/ 255715 w 272037"/>
                <a:gd name="connsiteY0" fmla="*/ 20403 h 1088149"/>
                <a:gd name="connsiteX1" fmla="*/ 20403 w 272037"/>
                <a:gd name="connsiteY1" fmla="*/ 20403 h 1088149"/>
                <a:gd name="connsiteX2" fmla="*/ 20403 w 272037"/>
                <a:gd name="connsiteY2" fmla="*/ 1074548 h 1088149"/>
                <a:gd name="connsiteX3" fmla="*/ 213549 w 272037"/>
                <a:gd name="connsiteY3" fmla="*/ 1074548 h 1088149"/>
              </a:gdLst>
              <a:ahLst/>
              <a:cxnLst>
                <a:cxn ang="0">
                  <a:pos x="connsiteX0" y="connsiteY0"/>
                </a:cxn>
                <a:cxn ang="0">
                  <a:pos x="connsiteX1" y="connsiteY1"/>
                </a:cxn>
                <a:cxn ang="0">
                  <a:pos x="connsiteX2" y="connsiteY2"/>
                </a:cxn>
                <a:cxn ang="0">
                  <a:pos x="connsiteX3" y="connsiteY3"/>
                </a:cxn>
              </a:cxnLst>
              <a:rect l="l" t="t" r="r" b="b"/>
              <a:pathLst>
                <a:path w="272037" h="1088149">
                  <a:moveTo>
                    <a:pt x="255715" y="20403"/>
                  </a:moveTo>
                  <a:lnTo>
                    <a:pt x="20403" y="20403"/>
                  </a:lnTo>
                  <a:lnTo>
                    <a:pt x="20403" y="1074548"/>
                  </a:lnTo>
                  <a:lnTo>
                    <a:pt x="213549" y="1074548"/>
                  </a:lnTo>
                </a:path>
              </a:pathLst>
            </a:custGeom>
            <a:noFill/>
            <a:ln w="19050" cap="flat">
              <a:solidFill>
                <a:schemeClr val="bg1"/>
              </a:solidFill>
              <a:prstDash val="solid"/>
              <a:miter/>
            </a:ln>
          </p:spPr>
          <p:txBody>
            <a:bodyPr rtlCol="0" anchor="ctr"/>
            <a:lstStyle/>
            <a:p>
              <a:endParaRPr lang="zh-TW" altLang="en-US" sz="1350"/>
            </a:p>
          </p:txBody>
        </p:sp>
        <p:sp>
          <p:nvSpPr>
            <p:cNvPr id="56" name="等腰三角形 55">
              <a:extLst>
                <a:ext uri="{FF2B5EF4-FFF2-40B4-BE49-F238E27FC236}">
                  <a16:creationId xmlns:a16="http://schemas.microsoft.com/office/drawing/2014/main" id="{13752979-885F-4983-BC02-34960FC4AEA2}"/>
                </a:ext>
              </a:extLst>
            </p:cNvPr>
            <p:cNvSpPr/>
            <p:nvPr/>
          </p:nvSpPr>
          <p:spPr>
            <a:xfrm rot="12600000">
              <a:off x="3338597" y="3477418"/>
              <a:ext cx="135306" cy="1166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255401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線接點 12">
            <a:extLst>
              <a:ext uri="{FF2B5EF4-FFF2-40B4-BE49-F238E27FC236}">
                <a16:creationId xmlns:a16="http://schemas.microsoft.com/office/drawing/2014/main" id="{0F7792CF-7239-4549-96DD-EC559801F95C}"/>
              </a:ext>
            </a:extLst>
          </p:cNvPr>
          <p:cNvCxnSpPr>
            <a:cxnSpLocks/>
          </p:cNvCxnSpPr>
          <p:nvPr/>
        </p:nvCxnSpPr>
        <p:spPr>
          <a:xfrm>
            <a:off x="4217881" y="2745695"/>
            <a:ext cx="366344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矩形 1">
            <a:extLst>
              <a:ext uri="{FF2B5EF4-FFF2-40B4-BE49-F238E27FC236}">
                <a16:creationId xmlns:a16="http://schemas.microsoft.com/office/drawing/2014/main" id="{4D1DAC1F-688F-449A-9A2C-1F9CE3FAE84D}"/>
              </a:ext>
            </a:extLst>
          </p:cNvPr>
          <p:cNvSpPr/>
          <p:nvPr/>
        </p:nvSpPr>
        <p:spPr>
          <a:xfrm>
            <a:off x="4591896" y="1947573"/>
            <a:ext cx="3345688" cy="1342034"/>
          </a:xfrm>
          <a:prstGeom prst="rect">
            <a:avLst/>
          </a:prstGeom>
          <a:effectLst>
            <a:outerShdw blurRad="50800" dist="38100" dir="2700000" algn="tl" rotWithShape="0">
              <a:prstClr val="black">
                <a:alpha val="40000"/>
              </a:prstClr>
            </a:outerShdw>
          </a:effectLst>
        </p:spPr>
        <p:txBody>
          <a:bodyPr wrap="square" anchor="t">
            <a:spAutoFit/>
          </a:bodyPr>
          <a:lstStyle/>
          <a:p>
            <a:pPr>
              <a:lnSpc>
                <a:spcPct val="200000"/>
              </a:lnSpc>
            </a:pPr>
            <a:r>
              <a:rPr lang="zh-TW" altLang="en-US" sz="2200" b="1">
                <a:solidFill>
                  <a:schemeClr val="bg1"/>
                </a:solidFill>
                <a:latin typeface="微軟正黑體"/>
                <a:ea typeface="微軟正黑體"/>
              </a:rPr>
              <a:t>Speed up data access</a:t>
            </a:r>
            <a:endParaRPr lang="en-US" altLang="zh-TW" sz="2200" b="1">
              <a:solidFill>
                <a:schemeClr val="bg1"/>
              </a:solidFill>
              <a:latin typeface="微軟正黑體"/>
              <a:ea typeface="微軟正黑體"/>
            </a:endParaRPr>
          </a:p>
          <a:p>
            <a:pPr>
              <a:lnSpc>
                <a:spcPct val="200000"/>
              </a:lnSpc>
            </a:pPr>
            <a:r>
              <a:rPr lang="en-US" altLang="zh-TW" sz="2200" b="1">
                <a:solidFill>
                  <a:schemeClr val="bg1"/>
                </a:solidFill>
                <a:latin typeface="微軟正黑體"/>
                <a:ea typeface="微軟正黑體"/>
              </a:rPr>
              <a:t>Extend flash lifespan</a:t>
            </a:r>
            <a:endParaRPr lang="zh-TW" altLang="en-US" sz="2200" b="1">
              <a:solidFill>
                <a:schemeClr val="bg1"/>
              </a:solidFill>
              <a:latin typeface="微軟正黑體"/>
              <a:ea typeface="微軟正黑體"/>
            </a:endParaRPr>
          </a:p>
        </p:txBody>
      </p:sp>
      <p:sp>
        <p:nvSpPr>
          <p:cNvPr id="64" name="標題 1">
            <a:extLst>
              <a:ext uri="{FF2B5EF4-FFF2-40B4-BE49-F238E27FC236}">
                <a16:creationId xmlns:a16="http://schemas.microsoft.com/office/drawing/2014/main" id="{2A8030FA-7B95-43EC-825E-2BBF71C59E83}"/>
              </a:ext>
            </a:extLst>
          </p:cNvPr>
          <p:cNvSpPr txBox="1">
            <a:spLocks/>
          </p:cNvSpPr>
          <p:nvPr/>
        </p:nvSpPr>
        <p:spPr>
          <a:xfrm>
            <a:off x="332695" y="97608"/>
            <a:ext cx="6623783" cy="815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a:lstStyle>
          <a:p>
            <a:r>
              <a:rPr lang="zh-TW" altLang="en-US" sz="3400">
                <a:latin typeface="微軟正黑體"/>
                <a:ea typeface="微軟正黑體"/>
              </a:rPr>
              <a:t>Write Coalescing</a:t>
            </a:r>
            <a:endParaRPr lang="zh-TW" altLang="en-US" sz="3400"/>
          </a:p>
        </p:txBody>
      </p:sp>
      <p:pic>
        <p:nvPicPr>
          <p:cNvPr id="68" name="圖形 67">
            <a:extLst>
              <a:ext uri="{FF2B5EF4-FFF2-40B4-BE49-F238E27FC236}">
                <a16:creationId xmlns:a16="http://schemas.microsoft.com/office/drawing/2014/main" id="{2468FD73-E4E8-420D-A262-DC37F48446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385" y="913761"/>
            <a:ext cx="3848339" cy="4224223"/>
          </a:xfrm>
          <a:prstGeom prst="rect">
            <a:avLst/>
          </a:prstGeom>
        </p:spPr>
      </p:pic>
    </p:spTree>
    <p:extLst>
      <p:ext uri="{BB962C8B-B14F-4D97-AF65-F5344CB8AC3E}">
        <p14:creationId xmlns:p14="http://schemas.microsoft.com/office/powerpoint/2010/main" val="2692660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B909E0-6D95-47AD-874C-65789C74707A}"/>
              </a:ext>
            </a:extLst>
          </p:cNvPr>
          <p:cNvSpPr>
            <a:spLocks noGrp="1"/>
          </p:cNvSpPr>
          <p:nvPr>
            <p:ph type="title"/>
          </p:nvPr>
        </p:nvSpPr>
        <p:spPr>
          <a:xfrm>
            <a:off x="68749" y="91440"/>
            <a:ext cx="5524216" cy="82296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200">
                <a:solidFill>
                  <a:srgbClr val="FFFFFF"/>
                </a:solidFill>
                <a:latin typeface="Microsoft JhengHei"/>
                <a:ea typeface="Microsoft JhengHei"/>
                <a:cs typeface="Arial"/>
              </a:rPr>
              <a:t>QoS</a:t>
            </a:r>
            <a:r>
              <a:rPr lang="en-US" altLang="zh-TW" sz="3200">
                <a:solidFill>
                  <a:srgbClr val="FFFFFF"/>
                </a:solidFill>
                <a:latin typeface="Microsoft JhengHei"/>
                <a:ea typeface="Microsoft JhengHei"/>
              </a:rPr>
              <a:t> Ensures Workloads are Well Serviced</a:t>
            </a:r>
          </a:p>
        </p:txBody>
      </p:sp>
      <p:cxnSp>
        <p:nvCxnSpPr>
          <p:cNvPr id="4" name="Straight Connector 47">
            <a:extLst>
              <a:ext uri="{FF2B5EF4-FFF2-40B4-BE49-F238E27FC236}">
                <a16:creationId xmlns:a16="http://schemas.microsoft.com/office/drawing/2014/main" id="{955730F1-C309-4A01-BFFB-F15514E669DD}"/>
              </a:ext>
            </a:extLst>
          </p:cNvPr>
          <p:cNvCxnSpPr>
            <a:cxnSpLocks/>
          </p:cNvCxnSpPr>
          <p:nvPr/>
        </p:nvCxnSpPr>
        <p:spPr>
          <a:xfrm>
            <a:off x="4704543" y="1504336"/>
            <a:ext cx="0" cy="294852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D9CFF2F6-DE4E-4304-9287-A8A0819141E2}"/>
              </a:ext>
            </a:extLst>
          </p:cNvPr>
          <p:cNvCxnSpPr>
            <a:cxnSpLocks/>
          </p:cNvCxnSpPr>
          <p:nvPr/>
        </p:nvCxnSpPr>
        <p:spPr>
          <a:xfrm>
            <a:off x="762747" y="4038488"/>
            <a:ext cx="353350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85215F3-0D29-414B-85D6-EE50396896C1}"/>
              </a:ext>
            </a:extLst>
          </p:cNvPr>
          <p:cNvSpPr/>
          <p:nvPr/>
        </p:nvSpPr>
        <p:spPr>
          <a:xfrm>
            <a:off x="1325288" y="3064427"/>
            <a:ext cx="966652" cy="95025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1</a:t>
            </a:r>
          </a:p>
        </p:txBody>
      </p:sp>
      <p:sp>
        <p:nvSpPr>
          <p:cNvPr id="7" name="Rectangle 9">
            <a:extLst>
              <a:ext uri="{FF2B5EF4-FFF2-40B4-BE49-F238E27FC236}">
                <a16:creationId xmlns:a16="http://schemas.microsoft.com/office/drawing/2014/main" id="{E9E8F607-1F21-42CE-861F-0EEFD0271D31}"/>
              </a:ext>
            </a:extLst>
          </p:cNvPr>
          <p:cNvSpPr/>
          <p:nvPr/>
        </p:nvSpPr>
        <p:spPr>
          <a:xfrm>
            <a:off x="2745874" y="3072266"/>
            <a:ext cx="966652" cy="94241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8" name="Rectangle 11">
            <a:extLst>
              <a:ext uri="{FF2B5EF4-FFF2-40B4-BE49-F238E27FC236}">
                <a16:creationId xmlns:a16="http://schemas.microsoft.com/office/drawing/2014/main" id="{27491F9C-6B5B-4400-8064-F27047319B92}"/>
              </a:ext>
            </a:extLst>
          </p:cNvPr>
          <p:cNvSpPr/>
          <p:nvPr/>
        </p:nvSpPr>
        <p:spPr>
          <a:xfrm>
            <a:off x="2753615" y="1769144"/>
            <a:ext cx="966652" cy="1295399"/>
          </a:xfrm>
          <a:prstGeom prst="rect">
            <a:avLst/>
          </a:prstGeom>
          <a:gradFill>
            <a:gsLst>
              <a:gs pos="100000">
                <a:srgbClr val="FFD966"/>
              </a:gs>
              <a:gs pos="0">
                <a:srgbClr val="FFC71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2</a:t>
            </a:r>
          </a:p>
        </p:txBody>
      </p:sp>
      <p:sp>
        <p:nvSpPr>
          <p:cNvPr id="9" name="TextBox 13">
            <a:extLst>
              <a:ext uri="{FF2B5EF4-FFF2-40B4-BE49-F238E27FC236}">
                <a16:creationId xmlns:a16="http://schemas.microsoft.com/office/drawing/2014/main" id="{BBF03233-1713-496A-A350-709F01B449ED}"/>
              </a:ext>
            </a:extLst>
          </p:cNvPr>
          <p:cNvSpPr txBox="1"/>
          <p:nvPr/>
        </p:nvSpPr>
        <p:spPr>
          <a:xfrm>
            <a:off x="1337511" y="4154288"/>
            <a:ext cx="2387239" cy="248209"/>
          </a:xfrm>
          <a:prstGeom prst="rect">
            <a:avLst/>
          </a:prstGeom>
          <a:noFill/>
        </p:spPr>
        <p:txBody>
          <a:bodyPr wrap="square"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00" b="1">
                <a:solidFill>
                  <a:schemeClr val="bg1"/>
                </a:solidFill>
                <a:latin typeface="Arial"/>
                <a:ea typeface="微軟正黑體"/>
                <a:cs typeface="Arial"/>
              </a:rPr>
              <a:t>Noisy neighbor</a:t>
            </a:r>
            <a:r>
              <a:rPr lang="en-US" altLang="zh-TW" sz="1000" b="1">
                <a:solidFill>
                  <a:schemeClr val="bg1"/>
                </a:solidFill>
                <a:latin typeface="Arial"/>
                <a:ea typeface="微軟正黑體"/>
                <a:cs typeface="Arial"/>
              </a:rPr>
              <a:t>)</a:t>
            </a:r>
            <a:endParaRPr lang="en-US" sz="1000" b="1">
              <a:solidFill>
                <a:schemeClr val="bg1"/>
              </a:solidFill>
              <a:latin typeface="Arial"/>
              <a:ea typeface="微軟正黑體"/>
              <a:cs typeface="Arial"/>
            </a:endParaRPr>
          </a:p>
        </p:txBody>
      </p:sp>
      <p:sp>
        <p:nvSpPr>
          <p:cNvPr id="10" name="TextBox 14">
            <a:extLst>
              <a:ext uri="{FF2B5EF4-FFF2-40B4-BE49-F238E27FC236}">
                <a16:creationId xmlns:a16="http://schemas.microsoft.com/office/drawing/2014/main" id="{DE2F5CC7-DBCB-483A-AEDE-D2778BCFE0DF}"/>
              </a:ext>
            </a:extLst>
          </p:cNvPr>
          <p:cNvSpPr txBox="1"/>
          <p:nvPr/>
        </p:nvSpPr>
        <p:spPr>
          <a:xfrm>
            <a:off x="172556" y="1810088"/>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Maximum IOPS</a:t>
            </a:r>
          </a:p>
        </p:txBody>
      </p:sp>
      <p:grpSp>
        <p:nvGrpSpPr>
          <p:cNvPr id="3" name="群組 2">
            <a:extLst>
              <a:ext uri="{FF2B5EF4-FFF2-40B4-BE49-F238E27FC236}">
                <a16:creationId xmlns:a16="http://schemas.microsoft.com/office/drawing/2014/main" id="{CF4C21D8-A137-4EF7-8EB8-535A74C7475B}"/>
              </a:ext>
            </a:extLst>
          </p:cNvPr>
          <p:cNvGrpSpPr/>
          <p:nvPr/>
        </p:nvGrpSpPr>
        <p:grpSpPr>
          <a:xfrm>
            <a:off x="238543" y="2061917"/>
            <a:ext cx="3962618" cy="688041"/>
            <a:chOff x="660933" y="2061917"/>
            <a:chExt cx="3540227" cy="688041"/>
          </a:xfrm>
        </p:grpSpPr>
        <p:cxnSp>
          <p:nvCxnSpPr>
            <p:cNvPr id="11" name="Straight Connector 10">
              <a:extLst>
                <a:ext uri="{FF2B5EF4-FFF2-40B4-BE49-F238E27FC236}">
                  <a16:creationId xmlns:a16="http://schemas.microsoft.com/office/drawing/2014/main" id="{641CBAC9-7758-4191-BC07-2A5EF82200A3}"/>
                </a:ext>
              </a:extLst>
            </p:cNvPr>
            <p:cNvCxnSpPr>
              <a:cxnSpLocks/>
            </p:cNvCxnSpPr>
            <p:nvPr/>
          </p:nvCxnSpPr>
          <p:spPr>
            <a:xfrm>
              <a:off x="667657" y="2061917"/>
              <a:ext cx="3533503" cy="0"/>
            </a:xfrm>
            <a:prstGeom prst="line">
              <a:avLst/>
            </a:prstGeom>
            <a:ln w="28575">
              <a:solidFill>
                <a:srgbClr val="4472C4"/>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0">
              <a:extLst>
                <a:ext uri="{FF2B5EF4-FFF2-40B4-BE49-F238E27FC236}">
                  <a16:creationId xmlns:a16="http://schemas.microsoft.com/office/drawing/2014/main" id="{E62E4593-ABD0-4C05-9558-2192E4AECBA2}"/>
                </a:ext>
              </a:extLst>
            </p:cNvPr>
            <p:cNvCxnSpPr>
              <a:cxnSpLocks/>
            </p:cNvCxnSpPr>
            <p:nvPr/>
          </p:nvCxnSpPr>
          <p:spPr>
            <a:xfrm>
              <a:off x="660933" y="2749958"/>
              <a:ext cx="3533503" cy="0"/>
            </a:xfrm>
            <a:prstGeom prst="line">
              <a:avLst/>
            </a:prstGeom>
            <a:ln w="28575">
              <a:solidFill>
                <a:srgbClr val="4472C4"/>
              </a:solidFill>
              <a:prstDash val="sysDash"/>
            </a:ln>
          </p:spPr>
          <p:style>
            <a:lnRef idx="1">
              <a:schemeClr val="accent1"/>
            </a:lnRef>
            <a:fillRef idx="0">
              <a:schemeClr val="accent1"/>
            </a:fillRef>
            <a:effectRef idx="0">
              <a:schemeClr val="accent1"/>
            </a:effectRef>
            <a:fontRef idx="minor">
              <a:schemeClr val="tx1"/>
            </a:fontRef>
          </p:style>
        </p:cxnSp>
      </p:grpSp>
      <p:cxnSp>
        <p:nvCxnSpPr>
          <p:cNvPr id="14" name="Straight Connector 3">
            <a:extLst>
              <a:ext uri="{FF2B5EF4-FFF2-40B4-BE49-F238E27FC236}">
                <a16:creationId xmlns:a16="http://schemas.microsoft.com/office/drawing/2014/main" id="{3E3FA94B-2439-48A8-AEA8-5B055F103E9E}"/>
              </a:ext>
            </a:extLst>
          </p:cNvPr>
          <p:cNvCxnSpPr>
            <a:cxnSpLocks/>
          </p:cNvCxnSpPr>
          <p:nvPr/>
        </p:nvCxnSpPr>
        <p:spPr>
          <a:xfrm>
            <a:off x="5354918" y="4040729"/>
            <a:ext cx="353350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5">
            <a:extLst>
              <a:ext uri="{FF2B5EF4-FFF2-40B4-BE49-F238E27FC236}">
                <a16:creationId xmlns:a16="http://schemas.microsoft.com/office/drawing/2014/main" id="{1633FD3B-9505-4D7B-ADE6-BD806E1AFADA}"/>
              </a:ext>
            </a:extLst>
          </p:cNvPr>
          <p:cNvSpPr/>
          <p:nvPr/>
        </p:nvSpPr>
        <p:spPr>
          <a:xfrm>
            <a:off x="5929683" y="3057819"/>
            <a:ext cx="966652" cy="95025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16" name="Rectangle 9">
            <a:extLst>
              <a:ext uri="{FF2B5EF4-FFF2-40B4-BE49-F238E27FC236}">
                <a16:creationId xmlns:a16="http://schemas.microsoft.com/office/drawing/2014/main" id="{6875A4E3-FB38-4874-B2AB-E824D23B7DC1}"/>
              </a:ext>
            </a:extLst>
          </p:cNvPr>
          <p:cNvSpPr/>
          <p:nvPr/>
        </p:nvSpPr>
        <p:spPr>
          <a:xfrm>
            <a:off x="7316652" y="2434773"/>
            <a:ext cx="1000269" cy="1573302"/>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latin typeface="Arial"/>
                <a:cs typeface="Calibri"/>
              </a:rPr>
              <a:t>Workload 2</a:t>
            </a:r>
            <a:endParaRPr lang="en-US" sz="1100">
              <a:latin typeface="Arial"/>
              <a:cs typeface="Calibri"/>
            </a:endParaRPr>
          </a:p>
        </p:txBody>
      </p:sp>
      <p:sp>
        <p:nvSpPr>
          <p:cNvPr id="17" name="Rectangle 11">
            <a:extLst>
              <a:ext uri="{FF2B5EF4-FFF2-40B4-BE49-F238E27FC236}">
                <a16:creationId xmlns:a16="http://schemas.microsoft.com/office/drawing/2014/main" id="{B0EE79BA-EC70-4960-82E5-897B6BD68D1E}"/>
              </a:ext>
            </a:extLst>
          </p:cNvPr>
          <p:cNvSpPr/>
          <p:nvPr/>
        </p:nvSpPr>
        <p:spPr>
          <a:xfrm>
            <a:off x="7329904" y="1643637"/>
            <a:ext cx="966652" cy="791135"/>
          </a:xfrm>
          <a:prstGeom prst="rect">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125" b="1">
              <a:solidFill>
                <a:schemeClr val="tx1"/>
              </a:solidFill>
              <a:latin typeface="Arial" panose="020B0604020202020204" pitchFamily="34" charset="0"/>
              <a:cs typeface="Arial" panose="020B0604020202020204" pitchFamily="34" charset="0"/>
            </a:endParaRPr>
          </a:p>
        </p:txBody>
      </p:sp>
      <p:sp>
        <p:nvSpPr>
          <p:cNvPr id="18" name="TextBox 13">
            <a:extLst>
              <a:ext uri="{FF2B5EF4-FFF2-40B4-BE49-F238E27FC236}">
                <a16:creationId xmlns:a16="http://schemas.microsoft.com/office/drawing/2014/main" id="{C1E38A80-971A-44EC-BF8B-BCE49AF9B47B}"/>
              </a:ext>
            </a:extLst>
          </p:cNvPr>
          <p:cNvSpPr txBox="1"/>
          <p:nvPr/>
        </p:nvSpPr>
        <p:spPr>
          <a:xfrm>
            <a:off x="5929682" y="4156529"/>
            <a:ext cx="2387239" cy="400110"/>
          </a:xfrm>
          <a:prstGeom prst="rect">
            <a:avLst/>
          </a:prstGeom>
          <a:noFill/>
        </p:spPr>
        <p:txBody>
          <a:bodyPr wrap="square"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000" b="1">
                <a:solidFill>
                  <a:schemeClr val="bg1"/>
                </a:solidFill>
                <a:latin typeface="Arial"/>
                <a:ea typeface="微軟正黑體"/>
                <a:cs typeface="Arial"/>
              </a:rPr>
              <a:t>QoS</a:t>
            </a:r>
            <a:r>
              <a:rPr lang="en-US" altLang="zh-TW" sz="1000" b="1">
                <a:solidFill>
                  <a:schemeClr val="bg1"/>
                </a:solidFill>
                <a:latin typeface="微軟正黑體"/>
                <a:ea typeface="微軟正黑體"/>
                <a:cs typeface="Arial"/>
              </a:rPr>
              <a:t> protects against noisy neighbor</a:t>
            </a:r>
            <a:endParaRPr lang="zh-TW" altLang="en-US" sz="1000" b="1" err="1">
              <a:solidFill>
                <a:schemeClr val="bg1"/>
              </a:solidFill>
              <a:latin typeface="微軟正黑體"/>
              <a:ea typeface="微軟正黑體"/>
              <a:cs typeface="Arial"/>
            </a:endParaRPr>
          </a:p>
        </p:txBody>
      </p:sp>
      <p:sp>
        <p:nvSpPr>
          <p:cNvPr id="21" name="TextBox 14">
            <a:extLst>
              <a:ext uri="{FF2B5EF4-FFF2-40B4-BE49-F238E27FC236}">
                <a16:creationId xmlns:a16="http://schemas.microsoft.com/office/drawing/2014/main" id="{FE9E2E77-30BA-4411-8CAC-36CF70A82346}"/>
              </a:ext>
            </a:extLst>
          </p:cNvPr>
          <p:cNvSpPr txBox="1"/>
          <p:nvPr/>
        </p:nvSpPr>
        <p:spPr>
          <a:xfrm>
            <a:off x="170499" y="2493647"/>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Minimum IOPS</a:t>
            </a:r>
          </a:p>
        </p:txBody>
      </p:sp>
      <p:sp>
        <p:nvSpPr>
          <p:cNvPr id="22" name="TextBox 14">
            <a:extLst>
              <a:ext uri="{FF2B5EF4-FFF2-40B4-BE49-F238E27FC236}">
                <a16:creationId xmlns:a16="http://schemas.microsoft.com/office/drawing/2014/main" id="{5A4ACC6A-34D8-45C3-9D00-6FE648117DA4}"/>
              </a:ext>
            </a:extLst>
          </p:cNvPr>
          <p:cNvSpPr txBox="1"/>
          <p:nvPr/>
        </p:nvSpPr>
        <p:spPr>
          <a:xfrm>
            <a:off x="4780599" y="1839222"/>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Maximum IOPS</a:t>
            </a:r>
          </a:p>
        </p:txBody>
      </p:sp>
      <p:sp>
        <p:nvSpPr>
          <p:cNvPr id="23" name="TextBox 14">
            <a:extLst>
              <a:ext uri="{FF2B5EF4-FFF2-40B4-BE49-F238E27FC236}">
                <a16:creationId xmlns:a16="http://schemas.microsoft.com/office/drawing/2014/main" id="{EA6D405E-6A73-432B-B9BF-F685707F924F}"/>
              </a:ext>
            </a:extLst>
          </p:cNvPr>
          <p:cNvSpPr txBox="1"/>
          <p:nvPr/>
        </p:nvSpPr>
        <p:spPr>
          <a:xfrm>
            <a:off x="4780599" y="2504853"/>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Minimum IOPS</a:t>
            </a:r>
          </a:p>
        </p:txBody>
      </p:sp>
      <p:sp>
        <p:nvSpPr>
          <p:cNvPr id="24" name="Rectangle 11">
            <a:extLst>
              <a:ext uri="{FF2B5EF4-FFF2-40B4-BE49-F238E27FC236}">
                <a16:creationId xmlns:a16="http://schemas.microsoft.com/office/drawing/2014/main" id="{5CAFAD2A-EF71-4BD4-A5E9-531E168EC9B5}"/>
              </a:ext>
            </a:extLst>
          </p:cNvPr>
          <p:cNvSpPr/>
          <p:nvPr/>
        </p:nvSpPr>
        <p:spPr>
          <a:xfrm>
            <a:off x="5927122" y="2338401"/>
            <a:ext cx="966652" cy="730624"/>
          </a:xfrm>
          <a:prstGeom prst="rect">
            <a:avLst/>
          </a:prstGeom>
          <a:gradFill>
            <a:gsLst>
              <a:gs pos="100000">
                <a:srgbClr val="FFD966"/>
              </a:gs>
              <a:gs pos="0">
                <a:srgbClr val="FFC71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1</a:t>
            </a:r>
          </a:p>
          <a:p>
            <a:pPr algn="ctr"/>
            <a:endParaRPr lang="en-US" sz="1125" b="1">
              <a:solidFill>
                <a:schemeClr val="tx1"/>
              </a:solidFill>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5C54BF85-B72A-4771-8A46-F33DD7E6F25A}"/>
              </a:ext>
            </a:extLst>
          </p:cNvPr>
          <p:cNvGrpSpPr/>
          <p:nvPr/>
        </p:nvGrpSpPr>
        <p:grpSpPr>
          <a:xfrm>
            <a:off x="4835388" y="2064158"/>
            <a:ext cx="3957943" cy="688041"/>
            <a:chOff x="5253105" y="2064158"/>
            <a:chExt cx="3540226" cy="688041"/>
          </a:xfrm>
        </p:grpSpPr>
        <p:cxnSp>
          <p:nvCxnSpPr>
            <p:cNvPr id="19" name="Straight Connector 10">
              <a:extLst>
                <a:ext uri="{FF2B5EF4-FFF2-40B4-BE49-F238E27FC236}">
                  <a16:creationId xmlns:a16="http://schemas.microsoft.com/office/drawing/2014/main" id="{5600C7AB-0CA9-40FD-81B9-C7CC67EECD16}"/>
                </a:ext>
              </a:extLst>
            </p:cNvPr>
            <p:cNvCxnSpPr>
              <a:cxnSpLocks/>
            </p:cNvCxnSpPr>
            <p:nvPr/>
          </p:nvCxnSpPr>
          <p:spPr>
            <a:xfrm>
              <a:off x="5259828" y="2064158"/>
              <a:ext cx="3533503" cy="0"/>
            </a:xfrm>
            <a:prstGeom prst="line">
              <a:avLst/>
            </a:prstGeom>
            <a:ln w="28575">
              <a:solidFill>
                <a:srgbClr val="4472C4"/>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10">
              <a:extLst>
                <a:ext uri="{FF2B5EF4-FFF2-40B4-BE49-F238E27FC236}">
                  <a16:creationId xmlns:a16="http://schemas.microsoft.com/office/drawing/2014/main" id="{93171ED0-765E-4707-B663-77F68BBD7760}"/>
                </a:ext>
              </a:extLst>
            </p:cNvPr>
            <p:cNvCxnSpPr>
              <a:cxnSpLocks/>
            </p:cNvCxnSpPr>
            <p:nvPr/>
          </p:nvCxnSpPr>
          <p:spPr>
            <a:xfrm>
              <a:off x="5253105" y="2752199"/>
              <a:ext cx="3533503" cy="0"/>
            </a:xfrm>
            <a:prstGeom prst="line">
              <a:avLst/>
            </a:prstGeom>
            <a:ln w="28575">
              <a:solidFill>
                <a:srgbClr val="4472C4"/>
              </a:solidFill>
              <a:prstDash val="sysDash"/>
            </a:ln>
          </p:spPr>
          <p:style>
            <a:lnRef idx="1">
              <a:schemeClr val="accent1"/>
            </a:lnRef>
            <a:fillRef idx="0">
              <a:schemeClr val="accent1"/>
            </a:fillRef>
            <a:effectRef idx="0">
              <a:schemeClr val="accent1"/>
            </a:effectRef>
            <a:fontRef idx="minor">
              <a:schemeClr val="tx1"/>
            </a:fontRef>
          </p:style>
        </p:cxnSp>
      </p:grpSp>
      <p:cxnSp>
        <p:nvCxnSpPr>
          <p:cNvPr id="27" name="直線單箭頭接點 88">
            <a:extLst>
              <a:ext uri="{FF2B5EF4-FFF2-40B4-BE49-F238E27FC236}">
                <a16:creationId xmlns:a16="http://schemas.microsoft.com/office/drawing/2014/main" id="{E57BDF1D-D507-493D-B000-92DABC71C1AA}"/>
              </a:ext>
            </a:extLst>
          </p:cNvPr>
          <p:cNvCxnSpPr>
            <a:cxnSpLocks/>
          </p:cNvCxnSpPr>
          <p:nvPr/>
        </p:nvCxnSpPr>
        <p:spPr>
          <a:xfrm flipV="1">
            <a:off x="7084459" y="2434772"/>
            <a:ext cx="0" cy="592903"/>
          </a:xfrm>
          <a:prstGeom prst="straightConnector1">
            <a:avLst/>
          </a:prstGeom>
          <a:ln w="571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0" name="Arrow: Right 17">
            <a:extLst>
              <a:ext uri="{FF2B5EF4-FFF2-40B4-BE49-F238E27FC236}">
                <a16:creationId xmlns:a16="http://schemas.microsoft.com/office/drawing/2014/main" id="{41D1DD93-4288-4303-9568-137C037EB660}"/>
              </a:ext>
            </a:extLst>
          </p:cNvPr>
          <p:cNvSpPr/>
          <p:nvPr/>
        </p:nvSpPr>
        <p:spPr>
          <a:xfrm>
            <a:off x="4267575" y="3165997"/>
            <a:ext cx="992254" cy="321566"/>
          </a:xfrm>
          <a:prstGeom prst="rightArrow">
            <a:avLst>
              <a:gd name="adj1" fmla="val 50000"/>
              <a:gd name="adj2" fmla="val 69932"/>
            </a:avLst>
          </a:prstGeom>
          <a:gradFill>
            <a:gsLst>
              <a:gs pos="100000">
                <a:schemeClr val="accent1">
                  <a:lumMod val="75000"/>
                </a:schemeClr>
              </a:gs>
              <a:gs pos="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28" name="直線單箭頭接點 88">
            <a:extLst>
              <a:ext uri="{FF2B5EF4-FFF2-40B4-BE49-F238E27FC236}">
                <a16:creationId xmlns:a16="http://schemas.microsoft.com/office/drawing/2014/main" id="{68EFCB17-FE97-4F8D-A51A-613F4B24EA3A}"/>
              </a:ext>
            </a:extLst>
          </p:cNvPr>
          <p:cNvCxnSpPr>
            <a:cxnSpLocks/>
          </p:cNvCxnSpPr>
          <p:nvPr/>
        </p:nvCxnSpPr>
        <p:spPr>
          <a:xfrm>
            <a:off x="8498979" y="1667317"/>
            <a:ext cx="13447" cy="745079"/>
          </a:xfrm>
          <a:prstGeom prst="straightConnector1">
            <a:avLst/>
          </a:prstGeom>
          <a:ln w="571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3342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467A48A4-1EBB-49C7-8367-DEFF9B5C588B}"/>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487"/>
          <a:stretch/>
        </p:blipFill>
        <p:spPr>
          <a:xfrm>
            <a:off x="0" y="1943368"/>
            <a:ext cx="4465435" cy="1198593"/>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13248" y="2167651"/>
            <a:ext cx="4818642" cy="8081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a:ea typeface="微軟正黑體"/>
              </a:rPr>
              <a:t>Data Security</a:t>
            </a:r>
            <a:endParaRPr lang="en-US" sz="4500">
              <a:solidFill>
                <a:schemeClr val="bg1"/>
              </a:solidFill>
            </a:endParaRPr>
          </a:p>
        </p:txBody>
      </p:sp>
    </p:spTree>
    <p:extLst>
      <p:ext uri="{BB962C8B-B14F-4D97-AF65-F5344CB8AC3E}">
        <p14:creationId xmlns:p14="http://schemas.microsoft.com/office/powerpoint/2010/main" val="1281185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1DF19-0D20-4380-A744-6CCE61A115E2}"/>
              </a:ext>
            </a:extLst>
          </p:cNvPr>
          <p:cNvSpPr>
            <a:spLocks noGrp="1"/>
          </p:cNvSpPr>
          <p:nvPr>
            <p:ph type="title"/>
          </p:nvPr>
        </p:nvSpPr>
        <p:spPr>
          <a:xfrm>
            <a:off x="184992" y="91440"/>
            <a:ext cx="7886700" cy="822960"/>
          </a:xfrm>
        </p:spPr>
        <p:txBody>
          <a:bodyPr>
            <a:noAutofit/>
          </a:bodyPr>
          <a:lstStyle/>
          <a:p>
            <a:r>
              <a:rPr lang="en-US" altLang="zh-TW" sz="2800">
                <a:latin typeface="微軟正黑體"/>
                <a:ea typeface="微軟正黑體"/>
              </a:rPr>
              <a:t>Volume-based &amp; Shared Folder</a:t>
            </a:r>
            <a:r>
              <a:rPr lang="zh-TW" altLang="en-US" sz="2800">
                <a:latin typeface="微軟正黑體"/>
                <a:ea typeface="微軟正黑體"/>
              </a:rPr>
              <a:t> </a:t>
            </a:r>
            <a:r>
              <a:rPr lang="en-US" altLang="zh-TW" sz="2800">
                <a:latin typeface="微軟正黑體"/>
                <a:ea typeface="微軟正黑體"/>
              </a:rPr>
              <a:t>Encryption</a:t>
            </a:r>
            <a:br>
              <a:rPr lang="en-US" altLang="zh-TW" sz="2800"/>
            </a:br>
            <a:r>
              <a:rPr lang="zh-TW" altLang="en-US" sz="2800">
                <a:latin typeface="微軟正黑體"/>
                <a:ea typeface="微軟正黑體"/>
              </a:rPr>
              <a:t>Comprehensive Data Security Solution</a:t>
            </a:r>
          </a:p>
        </p:txBody>
      </p:sp>
      <p:sp>
        <p:nvSpPr>
          <p:cNvPr id="13" name="TextBox 12">
            <a:extLst>
              <a:ext uri="{FF2B5EF4-FFF2-40B4-BE49-F238E27FC236}">
                <a16:creationId xmlns:a16="http://schemas.microsoft.com/office/drawing/2014/main" id="{CECC0460-EA42-4E43-B13A-7512661E302C}"/>
              </a:ext>
            </a:extLst>
          </p:cNvPr>
          <p:cNvSpPr txBox="1"/>
          <p:nvPr/>
        </p:nvSpPr>
        <p:spPr>
          <a:xfrm>
            <a:off x="1159892" y="1626928"/>
            <a:ext cx="6625768" cy="338554"/>
          </a:xfrm>
          <a:prstGeom prst="rect">
            <a:avLst/>
          </a:prstGeom>
          <a:noFill/>
        </p:spPr>
        <p:txBody>
          <a:bodyPr wrap="square" rtlCol="0" anchor="t">
            <a:spAutoFit/>
          </a:bodyPr>
          <a:lstStyle/>
          <a:p>
            <a:pPr algn="ctr"/>
            <a:r>
              <a:rPr lang="en-US" altLang="zh-TW" sz="1600" b="1">
                <a:solidFill>
                  <a:srgbClr val="FFFFFF"/>
                </a:solidFill>
                <a:latin typeface="Microsoft JhengHei"/>
                <a:ea typeface="Microsoft JhengHei"/>
              </a:rPr>
              <a:t>Data</a:t>
            </a:r>
            <a:r>
              <a:rPr lang="zh-TW" sz="1600" b="1">
                <a:solidFill>
                  <a:srgbClr val="FFFFFF"/>
                </a:solidFill>
                <a:latin typeface="Microsoft JhengHei"/>
                <a:ea typeface="Microsoft JhengHei"/>
              </a:rPr>
              <a:t> encryption and control ensure companies no</a:t>
            </a:r>
            <a:r>
              <a:rPr lang="en-US" altLang="zh-TW" sz="1600" b="1">
                <a:solidFill>
                  <a:srgbClr val="FFFFFF"/>
                </a:solidFill>
                <a:latin typeface="Microsoft JhengHei"/>
                <a:ea typeface="Microsoft JhengHei"/>
              </a:rPr>
              <a:t>t</a:t>
            </a:r>
            <a:r>
              <a:rPr lang="zh-TW" sz="1600" b="1">
                <a:solidFill>
                  <a:srgbClr val="FFFFFF"/>
                </a:solidFill>
                <a:latin typeface="Microsoft JhengHei"/>
                <a:ea typeface="Microsoft JhengHei"/>
              </a:rPr>
              <a:t> </a:t>
            </a:r>
            <a:r>
              <a:rPr lang="en-US" altLang="zh-TW" sz="1600" b="1">
                <a:solidFill>
                  <a:srgbClr val="FFFFFF"/>
                </a:solidFill>
                <a:latin typeface="Microsoft JhengHei"/>
                <a:ea typeface="Microsoft JhengHei"/>
              </a:rPr>
              <a:t>t</a:t>
            </a:r>
            <a:r>
              <a:rPr lang="zh-TW" sz="1600" b="1">
                <a:solidFill>
                  <a:srgbClr val="FFFFFF"/>
                </a:solidFill>
                <a:latin typeface="Microsoft JhengHei"/>
                <a:ea typeface="Microsoft JhengHei"/>
              </a:rPr>
              <a:t>o worr</a:t>
            </a:r>
            <a:r>
              <a:rPr lang="en-US" altLang="zh-TW" sz="1600" b="1">
                <a:solidFill>
                  <a:srgbClr val="FFFFFF"/>
                </a:solidFill>
                <a:latin typeface="Microsoft JhengHei"/>
                <a:ea typeface="Microsoft JhengHei"/>
              </a:rPr>
              <a:t>y.</a:t>
            </a:r>
            <a:endParaRPr lang="zh-TW" altLang="en-US" sz="1600" b="1">
              <a:solidFill>
                <a:srgbClr val="FFFFFF"/>
              </a:solidFill>
              <a:latin typeface="Microsoft JhengHei"/>
              <a:ea typeface="Microsoft JhengHei"/>
            </a:endParaRPr>
          </a:p>
        </p:txBody>
      </p:sp>
      <p:grpSp>
        <p:nvGrpSpPr>
          <p:cNvPr id="5" name="群組 4">
            <a:extLst>
              <a:ext uri="{FF2B5EF4-FFF2-40B4-BE49-F238E27FC236}">
                <a16:creationId xmlns:a16="http://schemas.microsoft.com/office/drawing/2014/main" id="{EE27C88F-75AE-4382-B9E8-FA1EE30FE6C7}"/>
              </a:ext>
            </a:extLst>
          </p:cNvPr>
          <p:cNvGrpSpPr/>
          <p:nvPr/>
        </p:nvGrpSpPr>
        <p:grpSpPr>
          <a:xfrm>
            <a:off x="4671151" y="3036969"/>
            <a:ext cx="2210746" cy="859268"/>
            <a:chOff x="4572000" y="2948889"/>
            <a:chExt cx="2210746" cy="859268"/>
          </a:xfrm>
        </p:grpSpPr>
        <p:sp>
          <p:nvSpPr>
            <p:cNvPr id="17" name="Arrow: Right 52">
              <a:extLst>
                <a:ext uri="{FF2B5EF4-FFF2-40B4-BE49-F238E27FC236}">
                  <a16:creationId xmlns:a16="http://schemas.microsoft.com/office/drawing/2014/main" id="{8B904582-AD80-4407-BE09-D79C713AA372}"/>
                </a:ext>
              </a:extLst>
            </p:cNvPr>
            <p:cNvSpPr/>
            <p:nvPr/>
          </p:nvSpPr>
          <p:spPr>
            <a:xfrm>
              <a:off x="4572000" y="2948889"/>
              <a:ext cx="2058346" cy="586199"/>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52">
              <a:extLst>
                <a:ext uri="{FF2B5EF4-FFF2-40B4-BE49-F238E27FC236}">
                  <a16:creationId xmlns:a16="http://schemas.microsoft.com/office/drawing/2014/main" id="{3827AF3A-655A-4F72-97E8-2AED133F4793}"/>
                </a:ext>
              </a:extLst>
            </p:cNvPr>
            <p:cNvSpPr/>
            <p:nvPr/>
          </p:nvSpPr>
          <p:spPr>
            <a:xfrm rot="10800000">
              <a:off x="4724400" y="3221958"/>
              <a:ext cx="2058346" cy="586199"/>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群組 21">
            <a:extLst>
              <a:ext uri="{FF2B5EF4-FFF2-40B4-BE49-F238E27FC236}">
                <a16:creationId xmlns:a16="http://schemas.microsoft.com/office/drawing/2014/main" id="{328343A0-0F80-4361-AA92-957C36F63E8D}"/>
              </a:ext>
            </a:extLst>
          </p:cNvPr>
          <p:cNvGrpSpPr/>
          <p:nvPr/>
        </p:nvGrpSpPr>
        <p:grpSpPr>
          <a:xfrm>
            <a:off x="1709436" y="2983092"/>
            <a:ext cx="2210746" cy="859268"/>
            <a:chOff x="4572000" y="2948889"/>
            <a:chExt cx="2210746" cy="859268"/>
          </a:xfrm>
        </p:grpSpPr>
        <p:sp>
          <p:nvSpPr>
            <p:cNvPr id="23" name="Arrow: Right 52">
              <a:extLst>
                <a:ext uri="{FF2B5EF4-FFF2-40B4-BE49-F238E27FC236}">
                  <a16:creationId xmlns:a16="http://schemas.microsoft.com/office/drawing/2014/main" id="{438CAF6D-CF10-4276-A474-A3039E499418}"/>
                </a:ext>
              </a:extLst>
            </p:cNvPr>
            <p:cNvSpPr/>
            <p:nvPr/>
          </p:nvSpPr>
          <p:spPr>
            <a:xfrm>
              <a:off x="4572000" y="2948889"/>
              <a:ext cx="2058346" cy="586199"/>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52">
              <a:extLst>
                <a:ext uri="{FF2B5EF4-FFF2-40B4-BE49-F238E27FC236}">
                  <a16:creationId xmlns:a16="http://schemas.microsoft.com/office/drawing/2014/main" id="{B016A81C-CD5F-43CD-84D1-9C7C8D47F6B9}"/>
                </a:ext>
              </a:extLst>
            </p:cNvPr>
            <p:cNvSpPr/>
            <p:nvPr/>
          </p:nvSpPr>
          <p:spPr>
            <a:xfrm rot="10800000">
              <a:off x="4724400" y="3221958"/>
              <a:ext cx="2058346" cy="586199"/>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圖形 7">
            <a:extLst>
              <a:ext uri="{FF2B5EF4-FFF2-40B4-BE49-F238E27FC236}">
                <a16:creationId xmlns:a16="http://schemas.microsoft.com/office/drawing/2014/main" id="{00DC1B1B-0435-47F1-B2CC-DD501FF30E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1518" y="2412036"/>
            <a:ext cx="7080174" cy="1976337"/>
          </a:xfrm>
          <a:prstGeom prst="rect">
            <a:avLst/>
          </a:prstGeom>
        </p:spPr>
      </p:pic>
      <p:sp>
        <p:nvSpPr>
          <p:cNvPr id="25" name="TextBox 6">
            <a:extLst>
              <a:ext uri="{FF2B5EF4-FFF2-40B4-BE49-F238E27FC236}">
                <a16:creationId xmlns:a16="http://schemas.microsoft.com/office/drawing/2014/main" id="{2A68A408-5D02-40D9-A851-763F4CDCF39A}"/>
              </a:ext>
            </a:extLst>
          </p:cNvPr>
          <p:cNvSpPr txBox="1"/>
          <p:nvPr/>
        </p:nvSpPr>
        <p:spPr>
          <a:xfrm>
            <a:off x="773541" y="4410832"/>
            <a:ext cx="1020832" cy="369332"/>
          </a:xfrm>
          <a:prstGeom prst="rect">
            <a:avLst/>
          </a:prstGeom>
          <a:noFill/>
        </p:spPr>
        <p:txBody>
          <a:bodyPr wrap="square" rtlCol="0">
            <a:spAutoFit/>
          </a:bodyPr>
          <a:lstStyle/>
          <a:p>
            <a:pPr algn="ctr"/>
            <a:r>
              <a:rPr lang="en-US">
                <a:solidFill>
                  <a:schemeClr val="bg1">
                    <a:lumMod val="95000"/>
                  </a:schemeClr>
                </a:solidFill>
              </a:rPr>
              <a:t>File</a:t>
            </a:r>
          </a:p>
        </p:txBody>
      </p:sp>
      <p:sp>
        <p:nvSpPr>
          <p:cNvPr id="26" name="TextBox 11">
            <a:extLst>
              <a:ext uri="{FF2B5EF4-FFF2-40B4-BE49-F238E27FC236}">
                <a16:creationId xmlns:a16="http://schemas.microsoft.com/office/drawing/2014/main" id="{307AFDE6-726C-4595-9AF4-3C44265419A6}"/>
              </a:ext>
            </a:extLst>
          </p:cNvPr>
          <p:cNvSpPr txBox="1"/>
          <p:nvPr/>
        </p:nvSpPr>
        <p:spPr>
          <a:xfrm>
            <a:off x="841003" y="3233583"/>
            <a:ext cx="1020832" cy="369332"/>
          </a:xfrm>
          <a:prstGeom prst="rect">
            <a:avLst/>
          </a:prstGeom>
          <a:noFill/>
        </p:spPr>
        <p:txBody>
          <a:bodyPr wrap="square" rtlCol="0">
            <a:spAutoFit/>
          </a:bodyPr>
          <a:lstStyle/>
          <a:p>
            <a:pPr algn="ctr"/>
            <a:r>
              <a:rPr lang="en-US">
                <a:solidFill>
                  <a:schemeClr val="bg1">
                    <a:lumMod val="95000"/>
                  </a:schemeClr>
                </a:solidFill>
              </a:rPr>
              <a:t>Volume</a:t>
            </a:r>
          </a:p>
        </p:txBody>
      </p:sp>
      <p:sp>
        <p:nvSpPr>
          <p:cNvPr id="27" name="TextBox 19">
            <a:extLst>
              <a:ext uri="{FF2B5EF4-FFF2-40B4-BE49-F238E27FC236}">
                <a16:creationId xmlns:a16="http://schemas.microsoft.com/office/drawing/2014/main" id="{22AD7352-E1C8-4B55-A6F3-97171FEB3F34}"/>
              </a:ext>
            </a:extLst>
          </p:cNvPr>
          <p:cNvSpPr txBox="1"/>
          <p:nvPr/>
        </p:nvSpPr>
        <p:spPr>
          <a:xfrm>
            <a:off x="3191849" y="3763492"/>
            <a:ext cx="1952081" cy="369332"/>
          </a:xfrm>
          <a:prstGeom prst="rect">
            <a:avLst/>
          </a:prstGeom>
          <a:noFill/>
        </p:spPr>
        <p:txBody>
          <a:bodyPr wrap="square" rtlCol="0">
            <a:spAutoFit/>
          </a:bodyPr>
          <a:lstStyle/>
          <a:p>
            <a:pPr algn="ctr"/>
            <a:r>
              <a:rPr lang="en-US">
                <a:solidFill>
                  <a:schemeClr val="bg1">
                    <a:lumMod val="95000"/>
                  </a:schemeClr>
                </a:solidFill>
              </a:rPr>
              <a:t>Cryptographic Key</a:t>
            </a:r>
          </a:p>
        </p:txBody>
      </p:sp>
      <p:sp>
        <p:nvSpPr>
          <p:cNvPr id="28" name="TextBox 20">
            <a:extLst>
              <a:ext uri="{FF2B5EF4-FFF2-40B4-BE49-F238E27FC236}">
                <a16:creationId xmlns:a16="http://schemas.microsoft.com/office/drawing/2014/main" id="{5333FBF8-6035-4004-82F8-55C2B5163D61}"/>
              </a:ext>
            </a:extLst>
          </p:cNvPr>
          <p:cNvSpPr txBox="1"/>
          <p:nvPr/>
        </p:nvSpPr>
        <p:spPr>
          <a:xfrm>
            <a:off x="6210572" y="3904537"/>
            <a:ext cx="1952081" cy="369332"/>
          </a:xfrm>
          <a:prstGeom prst="rect">
            <a:avLst/>
          </a:prstGeom>
          <a:noFill/>
        </p:spPr>
        <p:txBody>
          <a:bodyPr wrap="square" rtlCol="0">
            <a:spAutoFit/>
          </a:bodyPr>
          <a:lstStyle/>
          <a:p>
            <a:pPr algn="ctr"/>
            <a:r>
              <a:rPr lang="en-US">
                <a:solidFill>
                  <a:schemeClr val="bg1">
                    <a:lumMod val="95000"/>
                  </a:schemeClr>
                </a:solidFill>
              </a:rPr>
              <a:t>Encrypted Data</a:t>
            </a:r>
          </a:p>
        </p:txBody>
      </p:sp>
    </p:spTree>
    <p:extLst>
      <p:ext uri="{BB962C8B-B14F-4D97-AF65-F5344CB8AC3E}">
        <p14:creationId xmlns:p14="http://schemas.microsoft.com/office/powerpoint/2010/main" val="2677453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rrow: Up-Down 34">
            <a:extLst>
              <a:ext uri="{FF2B5EF4-FFF2-40B4-BE49-F238E27FC236}">
                <a16:creationId xmlns:a16="http://schemas.microsoft.com/office/drawing/2014/main" id="{EE7D30D9-9BD5-4FC2-9280-351BF917BF6B}"/>
              </a:ext>
            </a:extLst>
          </p:cNvPr>
          <p:cNvSpPr/>
          <p:nvPr/>
        </p:nvSpPr>
        <p:spPr>
          <a:xfrm>
            <a:off x="1689210" y="1081105"/>
            <a:ext cx="2119555" cy="3907265"/>
          </a:xfrm>
          <a:prstGeom prst="up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2" name="Title 1">
            <a:extLst>
              <a:ext uri="{FF2B5EF4-FFF2-40B4-BE49-F238E27FC236}">
                <a16:creationId xmlns:a16="http://schemas.microsoft.com/office/drawing/2014/main" id="{236A1C65-CFA8-41C9-99D7-6908D5C2A827}"/>
              </a:ext>
            </a:extLst>
          </p:cNvPr>
          <p:cNvSpPr>
            <a:spLocks noGrp="1"/>
          </p:cNvSpPr>
          <p:nvPr>
            <p:ph type="title"/>
          </p:nvPr>
        </p:nvSpPr>
        <p:spPr>
          <a:xfrm>
            <a:off x="109097" y="91440"/>
            <a:ext cx="7673694" cy="822960"/>
          </a:xfrm>
        </p:spPr>
        <p:txBody>
          <a:bodyPr>
            <a:noAutofit/>
          </a:bodyPr>
          <a:lstStyle/>
          <a:p>
            <a:r>
              <a:rPr lang="en-US" sz="2400">
                <a:latin typeface="Microsoft JhengHei"/>
                <a:ea typeface="Microsoft JhengHei"/>
              </a:rPr>
              <a:t>Active-Standby</a:t>
            </a:r>
            <a:r>
              <a:rPr lang="en-US" altLang="zh-CN" sz="2400">
                <a:latin typeface="Microsoft JhengHei"/>
                <a:ea typeface="Microsoft JhengHei"/>
              </a:rPr>
              <a:t> HA </a:t>
            </a:r>
            <a:r>
              <a:rPr lang="zh-CN" altLang="en-US" sz="2400">
                <a:latin typeface="Microsoft JhengHei"/>
                <a:ea typeface="Microsoft JhengHei"/>
              </a:rPr>
              <a:t>is Load Imbalance</a:t>
            </a:r>
          </a:p>
        </p:txBody>
      </p:sp>
      <p:pic>
        <p:nvPicPr>
          <p:cNvPr id="6" name="Picture 15">
            <a:extLst>
              <a:ext uri="{FF2B5EF4-FFF2-40B4-BE49-F238E27FC236}">
                <a16:creationId xmlns:a16="http://schemas.microsoft.com/office/drawing/2014/main" id="{20B0E7A3-9565-4ABF-AD2F-E23FF76C24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86336" y="2520655"/>
            <a:ext cx="1390409" cy="398792"/>
          </a:xfrm>
          <a:prstGeom prst="rect">
            <a:avLst/>
          </a:prstGeom>
        </p:spPr>
      </p:pic>
      <p:pic>
        <p:nvPicPr>
          <p:cNvPr id="12" name="Picture 38">
            <a:extLst>
              <a:ext uri="{FF2B5EF4-FFF2-40B4-BE49-F238E27FC236}">
                <a16:creationId xmlns:a16="http://schemas.microsoft.com/office/drawing/2014/main" id="{B01DE1D0-7EA1-4063-8F4B-554A7C5AB4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151"/>
          <a:stretch/>
        </p:blipFill>
        <p:spPr>
          <a:xfrm>
            <a:off x="2093570" y="1682350"/>
            <a:ext cx="1383184" cy="288341"/>
          </a:xfrm>
          <a:prstGeom prst="rect">
            <a:avLst/>
          </a:prstGeom>
        </p:spPr>
      </p:pic>
      <p:cxnSp>
        <p:nvCxnSpPr>
          <p:cNvPr id="18" name="Straight Arrow Connector 17">
            <a:extLst>
              <a:ext uri="{FF2B5EF4-FFF2-40B4-BE49-F238E27FC236}">
                <a16:creationId xmlns:a16="http://schemas.microsoft.com/office/drawing/2014/main" id="{88E58F06-4036-491C-AC8E-9FCD8C74B20B}"/>
              </a:ext>
            </a:extLst>
          </p:cNvPr>
          <p:cNvCxnSpPr/>
          <p:nvPr/>
        </p:nvCxnSpPr>
        <p:spPr>
          <a:xfrm>
            <a:off x="3353959" y="4162128"/>
            <a:ext cx="1396976" cy="2895"/>
          </a:xfrm>
          <a:prstGeom prst="straightConnector1">
            <a:avLst/>
          </a:prstGeom>
          <a:ln w="28575">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D59F58F-CB78-4BF0-870E-1755D56D1A61}"/>
              </a:ext>
            </a:extLst>
          </p:cNvPr>
          <p:cNvSpPr txBox="1"/>
          <p:nvPr/>
        </p:nvSpPr>
        <p:spPr>
          <a:xfrm>
            <a:off x="2066001" y="4444736"/>
            <a:ext cx="1347752" cy="276999"/>
          </a:xfrm>
          <a:prstGeom prst="rect">
            <a:avLst/>
          </a:prstGeom>
          <a:noFill/>
        </p:spPr>
        <p:txBody>
          <a:bodyPr wrap="square" rtlCol="0" anchor="t">
            <a:spAutoFit/>
          </a:bodyPr>
          <a:lstStyle/>
          <a:p>
            <a:pPr algn="ctr"/>
            <a:r>
              <a:rPr lang="en-US" altLang="zh-TW" sz="1200">
                <a:solidFill>
                  <a:schemeClr val="bg1"/>
                </a:solidFill>
                <a:latin typeface="Microsoft JhengHei"/>
                <a:ea typeface="Microsoft JhengHei"/>
              </a:rPr>
              <a:t>Active</a:t>
            </a:r>
            <a:endParaRPr lang="en-US" sz="1200">
              <a:solidFill>
                <a:schemeClr val="bg1"/>
              </a:solidFill>
              <a:latin typeface="Microsoft JhengHei"/>
              <a:ea typeface="Microsoft JhengHei"/>
            </a:endParaRPr>
          </a:p>
        </p:txBody>
      </p:sp>
      <p:sp>
        <p:nvSpPr>
          <p:cNvPr id="22" name="TextBox 21">
            <a:extLst>
              <a:ext uri="{FF2B5EF4-FFF2-40B4-BE49-F238E27FC236}">
                <a16:creationId xmlns:a16="http://schemas.microsoft.com/office/drawing/2014/main" id="{EC093B51-11C2-4680-825E-C6BAE7DA445C}"/>
              </a:ext>
            </a:extLst>
          </p:cNvPr>
          <p:cNvSpPr txBox="1"/>
          <p:nvPr/>
        </p:nvSpPr>
        <p:spPr>
          <a:xfrm>
            <a:off x="4750697" y="4444734"/>
            <a:ext cx="1347752" cy="276999"/>
          </a:xfrm>
          <a:prstGeom prst="rect">
            <a:avLst/>
          </a:prstGeom>
          <a:noFill/>
        </p:spPr>
        <p:txBody>
          <a:bodyPr wrap="square" rtlCol="0" anchor="t">
            <a:spAutoFit/>
          </a:bodyPr>
          <a:lstStyle/>
          <a:p>
            <a:pPr algn="ctr"/>
            <a:r>
              <a:rPr lang="en-US" altLang="zh-TW" sz="1200">
                <a:solidFill>
                  <a:schemeClr val="bg1"/>
                </a:solidFill>
                <a:latin typeface="Microsoft JhengHei"/>
                <a:ea typeface="Microsoft JhengHei"/>
              </a:rPr>
              <a:t>Standby</a:t>
            </a:r>
            <a:endParaRPr lang="en-US" sz="1200">
              <a:solidFill>
                <a:schemeClr val="bg1"/>
              </a:solidFill>
              <a:latin typeface="Microsoft JhengHei"/>
              <a:ea typeface="Microsoft JhengHei"/>
            </a:endParaRPr>
          </a:p>
        </p:txBody>
      </p:sp>
      <p:sp>
        <p:nvSpPr>
          <p:cNvPr id="24" name="TextBox 23">
            <a:extLst>
              <a:ext uri="{FF2B5EF4-FFF2-40B4-BE49-F238E27FC236}">
                <a16:creationId xmlns:a16="http://schemas.microsoft.com/office/drawing/2014/main" id="{56642983-222B-48E2-96BC-D70D98227401}"/>
              </a:ext>
            </a:extLst>
          </p:cNvPr>
          <p:cNvSpPr txBox="1"/>
          <p:nvPr/>
        </p:nvSpPr>
        <p:spPr>
          <a:xfrm>
            <a:off x="3350260" y="4195188"/>
            <a:ext cx="1347752" cy="246221"/>
          </a:xfrm>
          <a:prstGeom prst="rect">
            <a:avLst/>
          </a:prstGeom>
          <a:noFill/>
        </p:spPr>
        <p:txBody>
          <a:bodyPr wrap="square" rtlCol="0" anchor="t">
            <a:spAutoFit/>
          </a:bodyPr>
          <a:lstStyle/>
          <a:p>
            <a:pPr algn="ctr"/>
            <a:r>
              <a:rPr lang="en-US" altLang="zh-TW" sz="1000">
                <a:solidFill>
                  <a:schemeClr val="bg1"/>
                </a:solidFill>
                <a:latin typeface="Microsoft JhengHei"/>
                <a:ea typeface="Microsoft JhengHei"/>
              </a:rPr>
              <a:t>Sync data</a:t>
            </a:r>
            <a:endParaRPr lang="en-US" sz="1000">
              <a:solidFill>
                <a:schemeClr val="bg1"/>
              </a:solidFill>
              <a:latin typeface="Microsoft JhengHei"/>
              <a:ea typeface="Microsoft JhengHei"/>
            </a:endParaRPr>
          </a:p>
        </p:txBody>
      </p:sp>
      <p:cxnSp>
        <p:nvCxnSpPr>
          <p:cNvPr id="26" name="Straight Arrow Connector 25">
            <a:extLst>
              <a:ext uri="{FF2B5EF4-FFF2-40B4-BE49-F238E27FC236}">
                <a16:creationId xmlns:a16="http://schemas.microsoft.com/office/drawing/2014/main" id="{CA4155A7-C9FF-4F3F-AF4A-7E49E26734F7}"/>
              </a:ext>
            </a:extLst>
          </p:cNvPr>
          <p:cNvCxnSpPr>
            <a:cxnSpLocks/>
          </p:cNvCxnSpPr>
          <p:nvPr/>
        </p:nvCxnSpPr>
        <p:spPr>
          <a:xfrm>
            <a:off x="3075304" y="2944454"/>
            <a:ext cx="2003472" cy="443690"/>
          </a:xfrm>
          <a:prstGeom prst="straightConnector1">
            <a:avLst/>
          </a:prstGeom>
          <a:ln w="28575">
            <a:solidFill>
              <a:srgbClr val="00E6F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6292812-8E24-4FED-92E6-CA2BA61C48F0}"/>
              </a:ext>
            </a:extLst>
          </p:cNvPr>
          <p:cNvSpPr txBox="1"/>
          <p:nvPr/>
        </p:nvSpPr>
        <p:spPr>
          <a:xfrm>
            <a:off x="3737120" y="3351126"/>
            <a:ext cx="1127944" cy="246221"/>
          </a:xfrm>
          <a:prstGeom prst="rect">
            <a:avLst/>
          </a:prstGeom>
          <a:noFill/>
        </p:spPr>
        <p:txBody>
          <a:bodyPr wrap="square" rtlCol="0" anchor="t">
            <a:spAutoFit/>
          </a:bodyPr>
          <a:lstStyle/>
          <a:p>
            <a:pPr algn="ctr"/>
            <a:r>
              <a:rPr lang="en-US" altLang="zh-TW" sz="1000">
                <a:solidFill>
                  <a:schemeClr val="bg1"/>
                </a:solidFill>
                <a:latin typeface="Microsoft JhengHei"/>
                <a:ea typeface="Microsoft JhengHei"/>
              </a:rPr>
              <a:t>Standby path</a:t>
            </a:r>
            <a:endParaRPr lang="en-US" sz="1000">
              <a:latin typeface="Microsoft JhengHei"/>
              <a:ea typeface="Microsoft JhengHei"/>
            </a:endParaRPr>
          </a:p>
        </p:txBody>
      </p:sp>
      <p:sp>
        <p:nvSpPr>
          <p:cNvPr id="30" name="TextBox 29">
            <a:extLst>
              <a:ext uri="{FF2B5EF4-FFF2-40B4-BE49-F238E27FC236}">
                <a16:creationId xmlns:a16="http://schemas.microsoft.com/office/drawing/2014/main" id="{49D13BB2-C950-4E1F-B566-26032BD33A5B}"/>
              </a:ext>
            </a:extLst>
          </p:cNvPr>
          <p:cNvSpPr txBox="1"/>
          <p:nvPr/>
        </p:nvSpPr>
        <p:spPr>
          <a:xfrm>
            <a:off x="2601680" y="3106574"/>
            <a:ext cx="1347752" cy="246221"/>
          </a:xfrm>
          <a:prstGeom prst="rect">
            <a:avLst/>
          </a:prstGeom>
          <a:noFill/>
        </p:spPr>
        <p:txBody>
          <a:bodyPr wrap="square" rtlCol="0" anchor="t">
            <a:spAutoFit/>
          </a:bodyPr>
          <a:lstStyle/>
          <a:p>
            <a:pPr algn="ctr"/>
            <a:r>
              <a:rPr lang="en-US" altLang="zh-TW" sz="1000">
                <a:solidFill>
                  <a:schemeClr val="bg1"/>
                </a:solidFill>
                <a:latin typeface="Microsoft JhengHei"/>
                <a:ea typeface="Microsoft JhengHei"/>
              </a:rPr>
              <a:t>Active path</a:t>
            </a:r>
            <a:endParaRPr lang="en-US" sz="1000">
              <a:latin typeface="Microsoft JhengHei"/>
              <a:ea typeface="Microsoft JhengHei"/>
            </a:endParaRPr>
          </a:p>
        </p:txBody>
      </p:sp>
      <p:sp>
        <p:nvSpPr>
          <p:cNvPr id="34" name="TextBox 33">
            <a:extLst>
              <a:ext uri="{FF2B5EF4-FFF2-40B4-BE49-F238E27FC236}">
                <a16:creationId xmlns:a16="http://schemas.microsoft.com/office/drawing/2014/main" id="{B99A7FF9-E0C4-4407-B4CE-944584677EA0}"/>
              </a:ext>
            </a:extLst>
          </p:cNvPr>
          <p:cNvSpPr txBox="1"/>
          <p:nvPr/>
        </p:nvSpPr>
        <p:spPr>
          <a:xfrm>
            <a:off x="4750697" y="1361349"/>
            <a:ext cx="3724454" cy="166853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CN" altLang="en-US" sz="1400">
                <a:solidFill>
                  <a:schemeClr val="bg1"/>
                </a:solidFill>
                <a:latin typeface="微軟正黑體"/>
                <a:ea typeface="微軟正黑體"/>
                <a:cs typeface="Calibri"/>
              </a:rPr>
              <a:t>Bought two systems, but only one system can be accessed simultaneously. </a:t>
            </a:r>
            <a:endParaRPr lang="en-US" altLang="zh-CN" sz="1400">
              <a:solidFill>
                <a:schemeClr val="bg1"/>
              </a:solidFill>
              <a:latin typeface="微軟正黑體"/>
              <a:ea typeface="微軟正黑體"/>
              <a:cs typeface="Calibri"/>
            </a:endParaRPr>
          </a:p>
          <a:p>
            <a:pPr marL="285750" indent="-285750">
              <a:lnSpc>
                <a:spcPct val="150000"/>
              </a:lnSpc>
              <a:buFont typeface="Arial" panose="020B0604020202020204" pitchFamily="34" charset="0"/>
              <a:buChar char="•"/>
            </a:pPr>
            <a:endParaRPr lang="zh-CN" altLang="en-US" sz="1400">
              <a:solidFill>
                <a:schemeClr val="bg1"/>
              </a:solidFill>
              <a:latin typeface="微軟正黑體"/>
              <a:ea typeface="微軟正黑體"/>
              <a:cs typeface="Calibri"/>
            </a:endParaRPr>
          </a:p>
          <a:p>
            <a:pPr>
              <a:lnSpc>
                <a:spcPct val="150000"/>
              </a:lnSpc>
            </a:pPr>
            <a:r>
              <a:rPr lang="zh-CN" altLang="en-US" sz="1400">
                <a:solidFill>
                  <a:schemeClr val="bg1"/>
                </a:solidFill>
                <a:latin typeface="微軟正黑體"/>
                <a:ea typeface="微軟正黑體"/>
                <a:cs typeface="Calibri"/>
              </a:rPr>
              <a:t>The overall IT architecture is greatly reduced in effectiveness.</a:t>
            </a:r>
          </a:p>
        </p:txBody>
      </p:sp>
      <p:sp>
        <p:nvSpPr>
          <p:cNvPr id="36" name="TextBox 35">
            <a:extLst>
              <a:ext uri="{FF2B5EF4-FFF2-40B4-BE49-F238E27FC236}">
                <a16:creationId xmlns:a16="http://schemas.microsoft.com/office/drawing/2014/main" id="{0748B4F1-25EC-40F0-845F-E33E7CAB8F55}"/>
              </a:ext>
            </a:extLst>
          </p:cNvPr>
          <p:cNvSpPr txBox="1"/>
          <p:nvPr/>
        </p:nvSpPr>
        <p:spPr>
          <a:xfrm>
            <a:off x="412770" y="3460831"/>
            <a:ext cx="1872505"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sz="1000">
                <a:solidFill>
                  <a:srgbClr val="FFFFFF"/>
                </a:solidFill>
                <a:latin typeface="Microsoft JhengHei"/>
                <a:ea typeface="Microsoft JhengHei"/>
                <a:cs typeface="Calibri"/>
              </a:rPr>
              <a:t>The load is processed o</a:t>
            </a:r>
            <a:r>
              <a:rPr lang="en-US" altLang="zh-CN" sz="1000" err="1">
                <a:solidFill>
                  <a:srgbClr val="FFFFFF"/>
                </a:solidFill>
                <a:latin typeface="Microsoft JhengHei"/>
                <a:ea typeface="Microsoft JhengHei"/>
                <a:cs typeface="Calibri"/>
              </a:rPr>
              <a:t>nly</a:t>
            </a:r>
            <a:r>
              <a:rPr lang="zh-CN" sz="1000">
                <a:solidFill>
                  <a:srgbClr val="FFFFFF"/>
                </a:solidFill>
                <a:latin typeface="Microsoft JhengHei"/>
                <a:ea typeface="Microsoft JhengHei"/>
                <a:cs typeface="Calibri"/>
              </a:rPr>
              <a:t> </a:t>
            </a:r>
            <a:r>
              <a:rPr lang="en-US" altLang="zh-CN" sz="1000">
                <a:solidFill>
                  <a:srgbClr val="FFFFFF"/>
                </a:solidFill>
                <a:latin typeface="Microsoft JhengHei"/>
                <a:ea typeface="Microsoft JhengHei"/>
                <a:cs typeface="Calibri"/>
              </a:rPr>
              <a:t>o</a:t>
            </a:r>
            <a:r>
              <a:rPr lang="zh-CN" sz="1000">
                <a:solidFill>
                  <a:srgbClr val="FFFFFF"/>
                </a:solidFill>
                <a:latin typeface="Microsoft JhengHei"/>
                <a:ea typeface="Microsoft JhengHei"/>
                <a:cs typeface="Calibri"/>
              </a:rPr>
              <a:t>n </a:t>
            </a:r>
            <a:r>
              <a:rPr lang="en-US" altLang="zh-CN" sz="1000">
                <a:solidFill>
                  <a:srgbClr val="FFFFFF"/>
                </a:solidFill>
                <a:latin typeface="Microsoft JhengHei"/>
                <a:ea typeface="Microsoft JhengHei"/>
                <a:cs typeface="Calibri"/>
              </a:rPr>
              <a:t>the a</a:t>
            </a:r>
            <a:r>
              <a:rPr lang="zh-CN" sz="1000">
                <a:solidFill>
                  <a:srgbClr val="FFFFFF"/>
                </a:solidFill>
                <a:latin typeface="Microsoft JhengHei"/>
                <a:ea typeface="Microsoft JhengHei"/>
                <a:cs typeface="Calibri"/>
              </a:rPr>
              <a:t>ctive system</a:t>
            </a:r>
            <a:r>
              <a:rPr lang="en-US" altLang="zh-CN" sz="1000">
                <a:solidFill>
                  <a:srgbClr val="FFFFFF"/>
                </a:solidFill>
                <a:latin typeface="Microsoft JhengHei"/>
                <a:ea typeface="Microsoft JhengHei"/>
                <a:cs typeface="Calibri"/>
              </a:rPr>
              <a:t>.</a:t>
            </a:r>
            <a:endParaRPr lang="en-US" altLang="zh-CN" sz="1000">
              <a:solidFill>
                <a:srgbClr val="FFFFFF"/>
              </a:solidFill>
              <a:latin typeface="Microsoft JhengHei"/>
              <a:ea typeface="Microsoft JhengHei"/>
            </a:endParaRPr>
          </a:p>
        </p:txBody>
      </p:sp>
      <p:pic>
        <p:nvPicPr>
          <p:cNvPr id="19" name="圖片 18">
            <a:extLst>
              <a:ext uri="{FF2B5EF4-FFF2-40B4-BE49-F238E27FC236}">
                <a16:creationId xmlns:a16="http://schemas.microsoft.com/office/drawing/2014/main" id="{4B36C4DD-0F87-43FA-962B-C445F4EF78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10948" y="3482492"/>
            <a:ext cx="1202805" cy="962244"/>
          </a:xfrm>
          <a:prstGeom prst="rect">
            <a:avLst/>
          </a:prstGeom>
        </p:spPr>
      </p:pic>
      <p:pic>
        <p:nvPicPr>
          <p:cNvPr id="21" name="圖片 20">
            <a:extLst>
              <a:ext uri="{FF2B5EF4-FFF2-40B4-BE49-F238E27FC236}">
                <a16:creationId xmlns:a16="http://schemas.microsoft.com/office/drawing/2014/main" id="{96FBCAD8-BEE4-4D88-9125-5C7D7065C5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93671" y="3482492"/>
            <a:ext cx="1202805" cy="962244"/>
          </a:xfrm>
          <a:prstGeom prst="rect">
            <a:avLst/>
          </a:prstGeom>
        </p:spPr>
      </p:pic>
      <p:cxnSp>
        <p:nvCxnSpPr>
          <p:cNvPr id="23" name="直線單箭頭接點 22">
            <a:extLst>
              <a:ext uri="{FF2B5EF4-FFF2-40B4-BE49-F238E27FC236}">
                <a16:creationId xmlns:a16="http://schemas.microsoft.com/office/drawing/2014/main" id="{E2E96C23-698D-4161-8E5F-82AD11255EC9}"/>
              </a:ext>
            </a:extLst>
          </p:cNvPr>
          <p:cNvCxnSpPr/>
          <p:nvPr/>
        </p:nvCxnSpPr>
        <p:spPr>
          <a:xfrm>
            <a:off x="2786858" y="2008484"/>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9C16192C-97F0-42A4-92A4-B1FAA2036A98}"/>
              </a:ext>
            </a:extLst>
          </p:cNvPr>
          <p:cNvCxnSpPr/>
          <p:nvPr/>
        </p:nvCxnSpPr>
        <p:spPr>
          <a:xfrm>
            <a:off x="2784612" y="2955503"/>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0084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9937-AA21-4DAB-8014-299728DF69AF}"/>
              </a:ext>
            </a:extLst>
          </p:cNvPr>
          <p:cNvSpPr>
            <a:spLocks noGrp="1"/>
          </p:cNvSpPr>
          <p:nvPr>
            <p:ph type="title"/>
          </p:nvPr>
        </p:nvSpPr>
        <p:spPr>
          <a:xfrm>
            <a:off x="144596" y="91440"/>
            <a:ext cx="7886700" cy="822960"/>
          </a:xfrm>
        </p:spPr>
        <p:txBody>
          <a:bodyPr>
            <a:noAutofit/>
          </a:bodyPr>
          <a:lstStyle/>
          <a:p>
            <a:r>
              <a:rPr lang="en-US" sz="2600">
                <a:latin typeface="微軟正黑體"/>
                <a:ea typeface="微軟正黑體"/>
              </a:rPr>
              <a:t>WORM</a:t>
            </a:r>
            <a:r>
              <a:rPr lang="zh-TW" altLang="en-US" sz="2600">
                <a:latin typeface="微軟正黑體"/>
                <a:ea typeface="微軟正黑體"/>
              </a:rPr>
              <a:t> </a:t>
            </a:r>
            <a:r>
              <a:rPr lang="en-US" altLang="zh-TW" sz="2600">
                <a:latin typeface="微軟正黑體"/>
                <a:ea typeface="微軟正黑體"/>
              </a:rPr>
              <a:t>(Write Once, Read Many) Assist Corporates to Follow Regulatory Regulations</a:t>
            </a:r>
            <a:endParaRPr lang="en-US" sz="2600"/>
          </a:p>
        </p:txBody>
      </p:sp>
      <p:sp>
        <p:nvSpPr>
          <p:cNvPr id="3" name="Rectangle 2">
            <a:extLst>
              <a:ext uri="{FF2B5EF4-FFF2-40B4-BE49-F238E27FC236}">
                <a16:creationId xmlns:a16="http://schemas.microsoft.com/office/drawing/2014/main" id="{6129D97E-5D7F-42DA-B191-E882A782FBBC}"/>
              </a:ext>
            </a:extLst>
          </p:cNvPr>
          <p:cNvSpPr/>
          <p:nvPr/>
        </p:nvSpPr>
        <p:spPr>
          <a:xfrm>
            <a:off x="335803" y="1319827"/>
            <a:ext cx="8629613" cy="745332"/>
          </a:xfrm>
          <a:prstGeom prst="rect">
            <a:avLst/>
          </a:prstGeom>
        </p:spPr>
        <p:txBody>
          <a:bodyPr wrap="squar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TW" sz="1600">
                <a:solidFill>
                  <a:srgbClr val="FFFFFF"/>
                </a:solidFill>
                <a:latin typeface="Microsoft JhengHei"/>
                <a:ea typeface="Microsoft JhengHei"/>
              </a:rPr>
              <a:t>Once the data is written to the folder, only the data can be read during the scheduling period to prevent the important data from being accidentally or maliciously deleted.</a:t>
            </a:r>
            <a:endParaRPr lang="en-US" sz="1600">
              <a:solidFill>
                <a:srgbClr val="FFFFFF"/>
              </a:solidFill>
              <a:latin typeface="Microsoft JhengHei"/>
              <a:ea typeface="Microsoft JhengHei"/>
            </a:endParaRPr>
          </a:p>
        </p:txBody>
      </p:sp>
      <p:pic>
        <p:nvPicPr>
          <p:cNvPr id="36" name="圖形 35">
            <a:extLst>
              <a:ext uri="{FF2B5EF4-FFF2-40B4-BE49-F238E27FC236}">
                <a16:creationId xmlns:a16="http://schemas.microsoft.com/office/drawing/2014/main" id="{2FB18A32-3EB9-4CCF-9224-6D7E1CC87D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207" y="2217091"/>
            <a:ext cx="7246089" cy="2503024"/>
          </a:xfrm>
          <a:prstGeom prst="rect">
            <a:avLst/>
          </a:prstGeom>
        </p:spPr>
      </p:pic>
      <p:sp>
        <p:nvSpPr>
          <p:cNvPr id="43" name="TextBox 54">
            <a:extLst>
              <a:ext uri="{FF2B5EF4-FFF2-40B4-BE49-F238E27FC236}">
                <a16:creationId xmlns:a16="http://schemas.microsoft.com/office/drawing/2014/main" id="{12979A1B-C78A-4C16-9786-47F6DF91EA9D}"/>
              </a:ext>
            </a:extLst>
          </p:cNvPr>
          <p:cNvSpPr txBox="1"/>
          <p:nvPr/>
        </p:nvSpPr>
        <p:spPr>
          <a:xfrm>
            <a:off x="7873236" y="2920557"/>
            <a:ext cx="669682" cy="30777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a:solidFill>
                  <a:schemeClr val="bg1"/>
                </a:solidFill>
              </a:rPr>
              <a:t>Delete</a:t>
            </a:r>
          </a:p>
        </p:txBody>
      </p:sp>
      <p:pic>
        <p:nvPicPr>
          <p:cNvPr id="44" name="圖形 43">
            <a:extLst>
              <a:ext uri="{FF2B5EF4-FFF2-40B4-BE49-F238E27FC236}">
                <a16:creationId xmlns:a16="http://schemas.microsoft.com/office/drawing/2014/main" id="{36CB5361-63BA-4ACC-B30C-DAECECB3ACA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71340" y="2889563"/>
            <a:ext cx="338771" cy="338771"/>
          </a:xfrm>
          <a:prstGeom prst="rect">
            <a:avLst/>
          </a:prstGeom>
        </p:spPr>
      </p:pic>
      <p:pic>
        <p:nvPicPr>
          <p:cNvPr id="46" name="圖形 45">
            <a:extLst>
              <a:ext uri="{FF2B5EF4-FFF2-40B4-BE49-F238E27FC236}">
                <a16:creationId xmlns:a16="http://schemas.microsoft.com/office/drawing/2014/main" id="{56A420CC-1065-4C8C-A725-B8FB81F420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253" y="4139889"/>
            <a:ext cx="1036561" cy="653595"/>
          </a:xfrm>
          <a:prstGeom prst="rect">
            <a:avLst/>
          </a:prstGeom>
        </p:spPr>
      </p:pic>
    </p:spTree>
    <p:extLst>
      <p:ext uri="{BB962C8B-B14F-4D97-AF65-F5344CB8AC3E}">
        <p14:creationId xmlns:p14="http://schemas.microsoft.com/office/powerpoint/2010/main" val="28991547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4F136F-A8D1-4B9E-B580-74B19C90BB1B}"/>
              </a:ext>
            </a:extLst>
          </p:cNvPr>
          <p:cNvSpPr txBox="1">
            <a:spLocks/>
          </p:cNvSpPr>
          <p:nvPr/>
        </p:nvSpPr>
        <p:spPr>
          <a:xfrm>
            <a:off x="178561" y="2098899"/>
            <a:ext cx="4818642" cy="8081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a:ea typeface="微軟正黑體"/>
              </a:rPr>
              <a:t>Data Backup</a:t>
            </a:r>
            <a:endParaRPr lang="en-US" sz="4500">
              <a:solidFill>
                <a:schemeClr val="bg1"/>
              </a:solidFill>
            </a:endParaRPr>
          </a:p>
        </p:txBody>
      </p:sp>
      <p:pic>
        <p:nvPicPr>
          <p:cNvPr id="3" name="圖形 2">
            <a:extLst>
              <a:ext uri="{FF2B5EF4-FFF2-40B4-BE49-F238E27FC236}">
                <a16:creationId xmlns:a16="http://schemas.microsoft.com/office/drawing/2014/main" id="{DCF95633-E2A8-4ED3-A7BB-0AEC07D54552}"/>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278"/>
          <a:stretch/>
        </p:blipFill>
        <p:spPr>
          <a:xfrm>
            <a:off x="0" y="1910787"/>
            <a:ext cx="4314180" cy="1060641"/>
          </a:xfrm>
          <a:prstGeom prst="rect">
            <a:avLst/>
          </a:prstGeom>
        </p:spPr>
      </p:pic>
    </p:spTree>
    <p:extLst>
      <p:ext uri="{BB962C8B-B14F-4D97-AF65-F5344CB8AC3E}">
        <p14:creationId xmlns:p14="http://schemas.microsoft.com/office/powerpoint/2010/main" val="29754578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3668-3043-4D9C-8EC4-F51D77291DA3}"/>
              </a:ext>
            </a:extLst>
          </p:cNvPr>
          <p:cNvSpPr>
            <a:spLocks noGrp="1"/>
          </p:cNvSpPr>
          <p:nvPr>
            <p:ph type="title"/>
          </p:nvPr>
        </p:nvSpPr>
        <p:spPr/>
        <p:txBody>
          <a:bodyPr vert="horz" lIns="91440" tIns="45720" rIns="91440" bIns="45720" rtlCol="0" anchor="ctr">
            <a:noAutofit/>
          </a:bodyPr>
          <a:lstStyle/>
          <a:p>
            <a:r>
              <a:rPr lang="en-US" altLang="ja-JP" sz="2400">
                <a:latin typeface="微軟正黑體"/>
                <a:ea typeface="微軟正黑體"/>
              </a:rPr>
              <a:t>Nearly</a:t>
            </a:r>
            <a:r>
              <a:rPr lang="ja-JP" altLang="en-US" sz="2400">
                <a:latin typeface="微軟正黑體"/>
                <a:ea typeface="微軟正黑體"/>
              </a:rPr>
              <a:t> </a:t>
            </a:r>
            <a:r>
              <a:rPr lang="en-US" altLang="ja-JP" sz="2400">
                <a:latin typeface="微軟正黑體"/>
                <a:ea typeface="微軟正黑體"/>
              </a:rPr>
              <a:t>L</a:t>
            </a:r>
            <a:r>
              <a:rPr lang="ja-JP" sz="2400">
                <a:latin typeface="微軟正黑體"/>
                <a:ea typeface="微軟正黑體"/>
              </a:rPr>
              <a:t>imit</a:t>
            </a:r>
            <a:r>
              <a:rPr lang="en-US" altLang="ja-JP" sz="2400">
                <a:latin typeface="微軟正黑體"/>
                <a:ea typeface="微軟正黑體"/>
              </a:rPr>
              <a:t>le</a:t>
            </a:r>
            <a:r>
              <a:rPr lang="ja-JP" sz="2400">
                <a:latin typeface="微軟正黑體"/>
                <a:ea typeface="微軟正黑體"/>
              </a:rPr>
              <a:t>s</a:t>
            </a:r>
            <a:r>
              <a:rPr lang="en-US" altLang="ja-JP" sz="2400">
                <a:latin typeface="微軟正黑體"/>
                <a:ea typeface="微軟正黑體"/>
              </a:rPr>
              <a:t>s</a:t>
            </a:r>
            <a:r>
              <a:rPr lang="ja-JP" sz="2400">
                <a:latin typeface="微軟正黑體"/>
                <a:ea typeface="微軟正黑體"/>
              </a:rPr>
              <a:t> </a:t>
            </a:r>
            <a:r>
              <a:rPr lang="ja-JP" altLang="en-US" sz="2400">
                <a:latin typeface="微軟正黑體"/>
                <a:ea typeface="微軟正黑體"/>
              </a:rPr>
              <a:t>Snapshots</a:t>
            </a:r>
            <a:br>
              <a:rPr lang="ja-JP" altLang="en-US" sz="2400">
                <a:latin typeface="微軟正黑體"/>
                <a:ea typeface="微軟正黑體"/>
              </a:rPr>
            </a:br>
            <a:r>
              <a:rPr lang="ja-JP" altLang="en-US" sz="2400">
                <a:latin typeface="微軟正黑體"/>
                <a:ea typeface="微軟正黑體"/>
              </a:rPr>
              <a:t>Help Quickly Restore Large Amounts of Data</a:t>
            </a:r>
            <a:endParaRPr lang="zh-TW" altLang="en-US" sz="2400">
              <a:latin typeface="微軟正黑體"/>
              <a:ea typeface="微軟正黑體"/>
            </a:endParaRPr>
          </a:p>
        </p:txBody>
      </p:sp>
      <p:grpSp>
        <p:nvGrpSpPr>
          <p:cNvPr id="57" name="群組 56">
            <a:extLst>
              <a:ext uri="{FF2B5EF4-FFF2-40B4-BE49-F238E27FC236}">
                <a16:creationId xmlns:a16="http://schemas.microsoft.com/office/drawing/2014/main" id="{D1616AE6-78A7-48E6-9CF8-D29512FCBBD8}"/>
              </a:ext>
            </a:extLst>
          </p:cNvPr>
          <p:cNvGrpSpPr/>
          <p:nvPr/>
        </p:nvGrpSpPr>
        <p:grpSpPr>
          <a:xfrm>
            <a:off x="368512" y="1532876"/>
            <a:ext cx="8406975" cy="3163021"/>
            <a:chOff x="417536" y="1397000"/>
            <a:chExt cx="8406975" cy="3163021"/>
          </a:xfrm>
        </p:grpSpPr>
        <p:sp>
          <p:nvSpPr>
            <p:cNvPr id="56" name="箭號: 向右 55">
              <a:extLst>
                <a:ext uri="{FF2B5EF4-FFF2-40B4-BE49-F238E27FC236}">
                  <a16:creationId xmlns:a16="http://schemas.microsoft.com/office/drawing/2014/main" id="{2A0E55B8-26E2-48A1-A450-7814D6F0BED9}"/>
                </a:ext>
              </a:extLst>
            </p:cNvPr>
            <p:cNvSpPr/>
            <p:nvPr/>
          </p:nvSpPr>
          <p:spPr>
            <a:xfrm rot="10800000">
              <a:off x="3698373" y="3632671"/>
              <a:ext cx="4141964" cy="177481"/>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箭號: 向右 54">
              <a:extLst>
                <a:ext uri="{FF2B5EF4-FFF2-40B4-BE49-F238E27FC236}">
                  <a16:creationId xmlns:a16="http://schemas.microsoft.com/office/drawing/2014/main" id="{5F66E51B-55FA-40C1-B0B9-06A8B818DD58}"/>
                </a:ext>
              </a:extLst>
            </p:cNvPr>
            <p:cNvSpPr/>
            <p:nvPr/>
          </p:nvSpPr>
          <p:spPr>
            <a:xfrm rot="10800000">
              <a:off x="3682507" y="3140026"/>
              <a:ext cx="3353174" cy="177481"/>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箭號: 向右 53">
              <a:extLst>
                <a:ext uri="{FF2B5EF4-FFF2-40B4-BE49-F238E27FC236}">
                  <a16:creationId xmlns:a16="http://schemas.microsoft.com/office/drawing/2014/main" id="{8325955B-E467-4AE0-9E82-CFE1171122AD}"/>
                </a:ext>
              </a:extLst>
            </p:cNvPr>
            <p:cNvSpPr/>
            <p:nvPr/>
          </p:nvSpPr>
          <p:spPr>
            <a:xfrm rot="10800000">
              <a:off x="3682507" y="2704014"/>
              <a:ext cx="2464904" cy="18441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箭號: 向右 52">
              <a:extLst>
                <a:ext uri="{FF2B5EF4-FFF2-40B4-BE49-F238E27FC236}">
                  <a16:creationId xmlns:a16="http://schemas.microsoft.com/office/drawing/2014/main" id="{8B3D20C1-14DC-4CAD-A057-D8119D8C4C80}"/>
                </a:ext>
              </a:extLst>
            </p:cNvPr>
            <p:cNvSpPr/>
            <p:nvPr/>
          </p:nvSpPr>
          <p:spPr>
            <a:xfrm rot="10800000">
              <a:off x="3678235" y="2277474"/>
              <a:ext cx="1816781" cy="163290"/>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箭號: 向右 51">
              <a:extLst>
                <a:ext uri="{FF2B5EF4-FFF2-40B4-BE49-F238E27FC236}">
                  <a16:creationId xmlns:a16="http://schemas.microsoft.com/office/drawing/2014/main" id="{31EB2459-E376-4111-BE9E-C1E9435204AB}"/>
                </a:ext>
              </a:extLst>
            </p:cNvPr>
            <p:cNvSpPr/>
            <p:nvPr/>
          </p:nvSpPr>
          <p:spPr>
            <a:xfrm rot="10800000">
              <a:off x="3661165" y="1769425"/>
              <a:ext cx="1668376" cy="163287"/>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9" descr="C:\Users\coco\Desktop\1217\PPT\機器圖-01.png">
              <a:extLst>
                <a:ext uri="{FF2B5EF4-FFF2-40B4-BE49-F238E27FC236}">
                  <a16:creationId xmlns:a16="http://schemas.microsoft.com/office/drawing/2014/main" id="{B9C15834-2DF6-45E1-8B1C-E738660921C9}"/>
                </a:ext>
              </a:extLst>
            </p:cNvPr>
            <p:cNvPicPr>
              <a:picLocks noChangeAspect="1" noChangeArrowheads="1"/>
            </p:cNvPicPr>
            <p:nvPr/>
          </p:nvPicPr>
          <p:blipFill>
            <a:blip r:embed="rId2" cstate="print"/>
            <a:srcRect/>
            <a:stretch>
              <a:fillRect/>
            </a:stretch>
          </p:blipFill>
          <p:spPr bwMode="auto">
            <a:xfrm rot="10800000" flipV="1">
              <a:off x="417536" y="2645562"/>
              <a:ext cx="3254682" cy="1284422"/>
            </a:xfrm>
            <a:prstGeom prst="rect">
              <a:avLst/>
            </a:prstGeom>
            <a:noFill/>
          </p:spPr>
        </p:pic>
        <p:pic>
          <p:nvPicPr>
            <p:cNvPr id="11" name="Picture 10" descr="C:\Users\coco\Desktop\1217\PPT\7-6-01.png">
              <a:extLst>
                <a:ext uri="{FF2B5EF4-FFF2-40B4-BE49-F238E27FC236}">
                  <a16:creationId xmlns:a16="http://schemas.microsoft.com/office/drawing/2014/main" id="{2B8756AF-F31A-4933-A36E-5F20E8C3ED51}"/>
                </a:ext>
              </a:extLst>
            </p:cNvPr>
            <p:cNvPicPr>
              <a:picLocks noChangeAspect="1" noChangeArrowheads="1"/>
            </p:cNvPicPr>
            <p:nvPr/>
          </p:nvPicPr>
          <p:blipFill>
            <a:blip r:embed="rId3"/>
            <a:srcRect/>
            <a:stretch>
              <a:fillRect/>
            </a:stretch>
          </p:blipFill>
          <p:spPr bwMode="auto">
            <a:xfrm>
              <a:off x="2331996" y="1563475"/>
              <a:ext cx="1291406" cy="1348914"/>
            </a:xfrm>
            <a:prstGeom prst="rect">
              <a:avLst/>
            </a:prstGeom>
            <a:noFill/>
          </p:spPr>
        </p:pic>
        <p:sp>
          <p:nvSpPr>
            <p:cNvPr id="17" name="矩形 19">
              <a:extLst>
                <a:ext uri="{FF2B5EF4-FFF2-40B4-BE49-F238E27FC236}">
                  <a16:creationId xmlns:a16="http://schemas.microsoft.com/office/drawing/2014/main" id="{6CEF94E4-A913-4532-A078-F2FB824112BE}"/>
                </a:ext>
              </a:extLst>
            </p:cNvPr>
            <p:cNvSpPr/>
            <p:nvPr/>
          </p:nvSpPr>
          <p:spPr>
            <a:xfrm>
              <a:off x="4079982" y="1896425"/>
              <a:ext cx="611135" cy="286889"/>
            </a:xfrm>
            <a:prstGeom prst="rect">
              <a:avLst/>
            </a:prstGeom>
          </p:spPr>
          <p:txBody>
            <a:bodyPr wrap="none" lIns="91438" tIns="45719" rIns="91438" bIns="45719">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sz="1000" b="1">
                  <a:solidFill>
                    <a:schemeClr val="tx1">
                      <a:lumMod val="50000"/>
                      <a:lumOff val="50000"/>
                    </a:schemeClr>
                  </a:solidFill>
                  <a:latin typeface="微軟正黑體" pitchFamily="34" charset="-120"/>
                  <a:ea typeface="微軟正黑體" pitchFamily="34" charset="-120"/>
                </a:rPr>
                <a:t>12:50</a:t>
              </a:r>
              <a:endParaRPr lang="zh-TW" altLang="en-US" sz="1000" b="1">
                <a:solidFill>
                  <a:schemeClr val="tx1">
                    <a:lumMod val="50000"/>
                    <a:lumOff val="50000"/>
                  </a:schemeClr>
                </a:solidFill>
                <a:latin typeface="微軟正黑體" pitchFamily="34" charset="-120"/>
                <a:ea typeface="微軟正黑體" pitchFamily="34" charset="-120"/>
              </a:endParaRPr>
            </a:p>
          </p:txBody>
        </p:sp>
        <p:sp>
          <p:nvSpPr>
            <p:cNvPr id="18" name="矩形 20">
              <a:extLst>
                <a:ext uri="{FF2B5EF4-FFF2-40B4-BE49-F238E27FC236}">
                  <a16:creationId xmlns:a16="http://schemas.microsoft.com/office/drawing/2014/main" id="{01FED36A-341E-486F-8718-539E99692065}"/>
                </a:ext>
              </a:extLst>
            </p:cNvPr>
            <p:cNvSpPr/>
            <p:nvPr/>
          </p:nvSpPr>
          <p:spPr>
            <a:xfrm>
              <a:off x="4800645" y="2395850"/>
              <a:ext cx="611135" cy="286889"/>
            </a:xfrm>
            <a:prstGeom prst="rect">
              <a:avLst/>
            </a:prstGeom>
          </p:spPr>
          <p:txBody>
            <a:bodyPr wrap="none" lIns="91438" tIns="45719" rIns="91438" bIns="45719">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sz="1000" b="1">
                  <a:solidFill>
                    <a:schemeClr val="tx1">
                      <a:lumMod val="50000"/>
                      <a:lumOff val="50000"/>
                    </a:schemeClr>
                  </a:solidFill>
                  <a:latin typeface="微軟正黑體" pitchFamily="34" charset="-120"/>
                  <a:ea typeface="微軟正黑體" pitchFamily="34" charset="-120"/>
                </a:rPr>
                <a:t>13:10</a:t>
              </a:r>
              <a:endParaRPr lang="zh-TW" altLang="en-US" sz="1000" b="1">
                <a:solidFill>
                  <a:schemeClr val="tx1">
                    <a:lumMod val="50000"/>
                    <a:lumOff val="50000"/>
                  </a:schemeClr>
                </a:solidFill>
                <a:latin typeface="微軟正黑體" pitchFamily="34" charset="-120"/>
                <a:ea typeface="微軟正黑體" pitchFamily="34" charset="-120"/>
              </a:endParaRPr>
            </a:p>
          </p:txBody>
        </p:sp>
        <p:sp>
          <p:nvSpPr>
            <p:cNvPr id="19" name="矩形 21">
              <a:extLst>
                <a:ext uri="{FF2B5EF4-FFF2-40B4-BE49-F238E27FC236}">
                  <a16:creationId xmlns:a16="http://schemas.microsoft.com/office/drawing/2014/main" id="{0EBD6100-6F28-48F8-8F97-2B672EC73C37}"/>
                </a:ext>
              </a:extLst>
            </p:cNvPr>
            <p:cNvSpPr/>
            <p:nvPr/>
          </p:nvSpPr>
          <p:spPr>
            <a:xfrm>
              <a:off x="5540778" y="2872001"/>
              <a:ext cx="611135" cy="286889"/>
            </a:xfrm>
            <a:prstGeom prst="rect">
              <a:avLst/>
            </a:prstGeom>
          </p:spPr>
          <p:txBody>
            <a:bodyPr wrap="none" lIns="91438" tIns="45719" rIns="91438" bIns="45719">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sz="1000" b="1">
                  <a:solidFill>
                    <a:schemeClr val="tx1">
                      <a:lumMod val="50000"/>
                      <a:lumOff val="50000"/>
                    </a:schemeClr>
                  </a:solidFill>
                  <a:latin typeface="微軟正黑體" pitchFamily="34" charset="-120"/>
                  <a:ea typeface="微軟正黑體" pitchFamily="34" charset="-120"/>
                </a:rPr>
                <a:t>13:30</a:t>
              </a:r>
              <a:endParaRPr lang="zh-TW" altLang="en-US" sz="1000" b="1">
                <a:solidFill>
                  <a:schemeClr val="tx1">
                    <a:lumMod val="50000"/>
                    <a:lumOff val="50000"/>
                  </a:schemeClr>
                </a:solidFill>
                <a:latin typeface="微軟正黑體" pitchFamily="34" charset="-120"/>
                <a:ea typeface="微軟正黑體" pitchFamily="34" charset="-120"/>
              </a:endParaRPr>
            </a:p>
          </p:txBody>
        </p:sp>
        <p:sp>
          <p:nvSpPr>
            <p:cNvPr id="20" name="矩形 22">
              <a:extLst>
                <a:ext uri="{FF2B5EF4-FFF2-40B4-BE49-F238E27FC236}">
                  <a16:creationId xmlns:a16="http://schemas.microsoft.com/office/drawing/2014/main" id="{D89D7F89-81C0-4379-BA4D-B8D175EEEA03}"/>
                </a:ext>
              </a:extLst>
            </p:cNvPr>
            <p:cNvSpPr/>
            <p:nvPr/>
          </p:nvSpPr>
          <p:spPr>
            <a:xfrm>
              <a:off x="6358671" y="3253766"/>
              <a:ext cx="611135" cy="286889"/>
            </a:xfrm>
            <a:prstGeom prst="rect">
              <a:avLst/>
            </a:prstGeom>
          </p:spPr>
          <p:txBody>
            <a:bodyPr wrap="none" lIns="91438" tIns="45719" rIns="91438" bIns="45719">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sz="1000" b="1">
                  <a:solidFill>
                    <a:schemeClr val="tx1">
                      <a:lumMod val="50000"/>
                      <a:lumOff val="50000"/>
                    </a:schemeClr>
                  </a:solidFill>
                  <a:latin typeface="微軟正黑體" pitchFamily="34" charset="-120"/>
                  <a:ea typeface="微軟正黑體" pitchFamily="34" charset="-120"/>
                </a:rPr>
                <a:t>14:00</a:t>
              </a:r>
              <a:endParaRPr lang="zh-TW" altLang="en-US" sz="1000" b="1">
                <a:solidFill>
                  <a:schemeClr val="tx1">
                    <a:lumMod val="50000"/>
                    <a:lumOff val="50000"/>
                  </a:schemeClr>
                </a:solidFill>
                <a:latin typeface="微軟正黑體" pitchFamily="34" charset="-120"/>
                <a:ea typeface="微軟正黑體" pitchFamily="34" charset="-120"/>
              </a:endParaRPr>
            </a:p>
          </p:txBody>
        </p:sp>
        <p:sp>
          <p:nvSpPr>
            <p:cNvPr id="21" name="矩形 23">
              <a:extLst>
                <a:ext uri="{FF2B5EF4-FFF2-40B4-BE49-F238E27FC236}">
                  <a16:creationId xmlns:a16="http://schemas.microsoft.com/office/drawing/2014/main" id="{50630D26-F374-4D65-A485-B6BD70D8D29E}"/>
                </a:ext>
              </a:extLst>
            </p:cNvPr>
            <p:cNvSpPr/>
            <p:nvPr/>
          </p:nvSpPr>
          <p:spPr>
            <a:xfrm>
              <a:off x="7091285" y="3732440"/>
              <a:ext cx="611135" cy="286889"/>
            </a:xfrm>
            <a:prstGeom prst="rect">
              <a:avLst/>
            </a:prstGeom>
          </p:spPr>
          <p:txBody>
            <a:bodyPr wrap="none" lIns="91438" tIns="45719" rIns="91438" bIns="45719">
              <a:spAutoFit/>
            </a:bodyPr>
            <a:lstStyle>
              <a:defPPr>
                <a:defRPr lang="zh-TW"/>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altLang="zh-TW" sz="1000" b="1">
                  <a:solidFill>
                    <a:schemeClr val="tx1">
                      <a:lumMod val="50000"/>
                      <a:lumOff val="50000"/>
                    </a:schemeClr>
                  </a:solidFill>
                  <a:latin typeface="微軟正黑體" pitchFamily="34" charset="-120"/>
                  <a:ea typeface="微軟正黑體" pitchFamily="34" charset="-120"/>
                </a:rPr>
                <a:t>14:30</a:t>
              </a:r>
              <a:endParaRPr lang="zh-TW" altLang="en-US" sz="1000" b="1">
                <a:solidFill>
                  <a:schemeClr val="tx1">
                    <a:lumMod val="50000"/>
                    <a:lumOff val="50000"/>
                  </a:schemeClr>
                </a:solidFill>
                <a:latin typeface="微軟正黑體" pitchFamily="34" charset="-120"/>
                <a:ea typeface="微軟正黑體" pitchFamily="34" charset="-120"/>
              </a:endParaRPr>
            </a:p>
          </p:txBody>
        </p:sp>
        <p:pic>
          <p:nvPicPr>
            <p:cNvPr id="22" name="Picture 21" descr="C:\Users\coco\Desktop\1217\PPT\漏斗-01.png">
              <a:extLst>
                <a:ext uri="{FF2B5EF4-FFF2-40B4-BE49-F238E27FC236}">
                  <a16:creationId xmlns:a16="http://schemas.microsoft.com/office/drawing/2014/main" id="{AF041D33-361D-4579-945E-FBA7F00197D5}"/>
                </a:ext>
              </a:extLst>
            </p:cNvPr>
            <p:cNvPicPr>
              <a:picLocks noChangeAspect="1" noChangeArrowheads="1"/>
            </p:cNvPicPr>
            <p:nvPr/>
          </p:nvPicPr>
          <p:blipFill>
            <a:blip r:embed="rId4"/>
            <a:stretch>
              <a:fillRect/>
            </a:stretch>
          </p:blipFill>
          <p:spPr bwMode="auto">
            <a:xfrm>
              <a:off x="4642138" y="3373949"/>
              <a:ext cx="1124573" cy="1186072"/>
            </a:xfrm>
            <a:prstGeom prst="rect">
              <a:avLst/>
            </a:prstGeom>
            <a:noFill/>
          </p:spPr>
        </p:pic>
        <p:pic>
          <p:nvPicPr>
            <p:cNvPr id="37" name="Picture 3" descr="C:\Users\coco\Desktop\1217\PPT\文件甲.png">
              <a:extLst>
                <a:ext uri="{FF2B5EF4-FFF2-40B4-BE49-F238E27FC236}">
                  <a16:creationId xmlns:a16="http://schemas.microsoft.com/office/drawing/2014/main" id="{5408FA0F-88D1-4E2B-916E-4940FDD9813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28575" y="3348079"/>
              <a:ext cx="827934" cy="605154"/>
            </a:xfrm>
            <a:prstGeom prst="rect">
              <a:avLst/>
            </a:prstGeom>
            <a:noFill/>
          </p:spPr>
        </p:pic>
        <p:grpSp>
          <p:nvGrpSpPr>
            <p:cNvPr id="38" name="群組 19">
              <a:extLst>
                <a:ext uri="{FF2B5EF4-FFF2-40B4-BE49-F238E27FC236}">
                  <a16:creationId xmlns:a16="http://schemas.microsoft.com/office/drawing/2014/main" id="{F27A98AA-3627-4896-967B-0D91B071847B}"/>
                </a:ext>
              </a:extLst>
            </p:cNvPr>
            <p:cNvGrpSpPr/>
            <p:nvPr/>
          </p:nvGrpSpPr>
          <p:grpSpPr>
            <a:xfrm>
              <a:off x="4618169" y="1397000"/>
              <a:ext cx="1293039" cy="702835"/>
              <a:chOff x="4533831" y="2285998"/>
              <a:chExt cx="1349791" cy="733684"/>
            </a:xfrm>
          </p:grpSpPr>
          <p:pic>
            <p:nvPicPr>
              <p:cNvPr id="39" name="Picture 28" descr="C:\Users\coco\Desktop\1217\PPT\相機-01.png">
                <a:extLst>
                  <a:ext uri="{FF2B5EF4-FFF2-40B4-BE49-F238E27FC236}">
                    <a16:creationId xmlns:a16="http://schemas.microsoft.com/office/drawing/2014/main" id="{01871D78-CD08-42F2-A9BF-1D4E50BEE08A}"/>
                  </a:ext>
                </a:extLst>
              </p:cNvPr>
              <p:cNvPicPr>
                <a:picLocks noChangeAspect="1" noChangeArrowheads="1"/>
              </p:cNvPicPr>
              <p:nvPr/>
            </p:nvPicPr>
            <p:blipFill>
              <a:blip r:embed="rId6" cstate="print"/>
              <a:stretch>
                <a:fillRect/>
              </a:stretch>
            </p:blipFill>
            <p:spPr bwMode="auto">
              <a:xfrm>
                <a:off x="5033897" y="2285998"/>
                <a:ext cx="849725" cy="649418"/>
              </a:xfrm>
              <a:prstGeom prst="rect">
                <a:avLst/>
              </a:prstGeom>
              <a:noFill/>
            </p:spPr>
          </p:pic>
          <p:pic>
            <p:nvPicPr>
              <p:cNvPr id="40" name="Picture 29" descr="C:\Users\coco\Desktop\1217\PPT\文件甲.png">
                <a:extLst>
                  <a:ext uri="{FF2B5EF4-FFF2-40B4-BE49-F238E27FC236}">
                    <a16:creationId xmlns:a16="http://schemas.microsoft.com/office/drawing/2014/main" id="{59E3A71A-9224-45B2-B28F-ACF87076F4A3}"/>
                  </a:ext>
                </a:extLst>
              </p:cNvPr>
              <p:cNvPicPr>
                <a:picLocks noChangeAspect="1" noChangeArrowheads="1"/>
              </p:cNvPicPr>
              <p:nvPr/>
            </p:nvPicPr>
            <p:blipFill>
              <a:blip r:embed="rId7" cstate="print"/>
              <a:srcRect/>
              <a:stretch>
                <a:fillRect/>
              </a:stretch>
            </p:blipFill>
            <p:spPr bwMode="auto">
              <a:xfrm>
                <a:off x="4533831" y="2500312"/>
                <a:ext cx="710570" cy="519370"/>
              </a:xfrm>
              <a:prstGeom prst="rect">
                <a:avLst/>
              </a:prstGeom>
              <a:noFill/>
            </p:spPr>
          </p:pic>
        </p:grpSp>
        <p:grpSp>
          <p:nvGrpSpPr>
            <p:cNvPr id="41" name="群組 22">
              <a:extLst>
                <a:ext uri="{FF2B5EF4-FFF2-40B4-BE49-F238E27FC236}">
                  <a16:creationId xmlns:a16="http://schemas.microsoft.com/office/drawing/2014/main" id="{6108901B-019C-4FE9-B571-75DCA0FCE2E0}"/>
                </a:ext>
              </a:extLst>
            </p:cNvPr>
            <p:cNvGrpSpPr/>
            <p:nvPr/>
          </p:nvGrpSpPr>
          <p:grpSpPr>
            <a:xfrm>
              <a:off x="5367305" y="1896424"/>
              <a:ext cx="1293039" cy="702835"/>
              <a:chOff x="5176773" y="2714626"/>
              <a:chExt cx="1349791" cy="733684"/>
            </a:xfrm>
          </p:grpSpPr>
          <p:pic>
            <p:nvPicPr>
              <p:cNvPr id="42" name="Picture 26" descr="C:\Users\coco\Desktop\1217\PPT\相機-01.png">
                <a:extLst>
                  <a:ext uri="{FF2B5EF4-FFF2-40B4-BE49-F238E27FC236}">
                    <a16:creationId xmlns:a16="http://schemas.microsoft.com/office/drawing/2014/main" id="{FF7E7AFB-E595-4D08-8230-08247897BC00}"/>
                  </a:ext>
                </a:extLst>
              </p:cNvPr>
              <p:cNvPicPr>
                <a:picLocks noChangeAspect="1" noChangeArrowheads="1"/>
              </p:cNvPicPr>
              <p:nvPr/>
            </p:nvPicPr>
            <p:blipFill>
              <a:blip r:embed="rId6" cstate="print"/>
              <a:stretch>
                <a:fillRect/>
              </a:stretch>
            </p:blipFill>
            <p:spPr bwMode="auto">
              <a:xfrm>
                <a:off x="5676839" y="2714626"/>
                <a:ext cx="849725" cy="649418"/>
              </a:xfrm>
              <a:prstGeom prst="rect">
                <a:avLst/>
              </a:prstGeom>
              <a:noFill/>
            </p:spPr>
          </p:pic>
          <p:pic>
            <p:nvPicPr>
              <p:cNvPr id="43" name="Picture 27" descr="C:\Users\coco\Desktop\1217\PPT\文件甲.png">
                <a:extLst>
                  <a:ext uri="{FF2B5EF4-FFF2-40B4-BE49-F238E27FC236}">
                    <a16:creationId xmlns:a16="http://schemas.microsoft.com/office/drawing/2014/main" id="{B0742DB5-0605-41E9-91DA-5710F1B214DC}"/>
                  </a:ext>
                </a:extLst>
              </p:cNvPr>
              <p:cNvPicPr>
                <a:picLocks noChangeAspect="1" noChangeArrowheads="1"/>
              </p:cNvPicPr>
              <p:nvPr/>
            </p:nvPicPr>
            <p:blipFill>
              <a:blip r:embed="rId7" cstate="print"/>
              <a:srcRect/>
              <a:stretch>
                <a:fillRect/>
              </a:stretch>
            </p:blipFill>
            <p:spPr bwMode="auto">
              <a:xfrm>
                <a:off x="5176773" y="2928940"/>
                <a:ext cx="710570" cy="519370"/>
              </a:xfrm>
              <a:prstGeom prst="rect">
                <a:avLst/>
              </a:prstGeom>
              <a:noFill/>
            </p:spPr>
          </p:pic>
        </p:grpSp>
        <p:grpSp>
          <p:nvGrpSpPr>
            <p:cNvPr id="44" name="群組 25">
              <a:extLst>
                <a:ext uri="{FF2B5EF4-FFF2-40B4-BE49-F238E27FC236}">
                  <a16:creationId xmlns:a16="http://schemas.microsoft.com/office/drawing/2014/main" id="{71EA1B2C-A7A9-4A1F-9049-98AFC0A5EA23}"/>
                </a:ext>
              </a:extLst>
            </p:cNvPr>
            <p:cNvGrpSpPr/>
            <p:nvPr/>
          </p:nvGrpSpPr>
          <p:grpSpPr>
            <a:xfrm>
              <a:off x="6116442" y="2312611"/>
              <a:ext cx="1293039" cy="702835"/>
              <a:chOff x="5819715" y="3071816"/>
              <a:chExt cx="1349791" cy="733684"/>
            </a:xfrm>
          </p:grpSpPr>
          <p:pic>
            <p:nvPicPr>
              <p:cNvPr id="45" name="Picture 24" descr="C:\Users\coco\Desktop\1217\PPT\相機-01.png">
                <a:extLst>
                  <a:ext uri="{FF2B5EF4-FFF2-40B4-BE49-F238E27FC236}">
                    <a16:creationId xmlns:a16="http://schemas.microsoft.com/office/drawing/2014/main" id="{AC2F1493-DFB8-4DE2-AE81-2ED05CC8D0EB}"/>
                  </a:ext>
                </a:extLst>
              </p:cNvPr>
              <p:cNvPicPr>
                <a:picLocks noChangeAspect="1" noChangeArrowheads="1"/>
              </p:cNvPicPr>
              <p:nvPr/>
            </p:nvPicPr>
            <p:blipFill>
              <a:blip r:embed="rId6" cstate="print"/>
              <a:stretch>
                <a:fillRect/>
              </a:stretch>
            </p:blipFill>
            <p:spPr bwMode="auto">
              <a:xfrm>
                <a:off x="6319781" y="3071816"/>
                <a:ext cx="849725" cy="649418"/>
              </a:xfrm>
              <a:prstGeom prst="rect">
                <a:avLst/>
              </a:prstGeom>
              <a:noFill/>
            </p:spPr>
          </p:pic>
          <p:pic>
            <p:nvPicPr>
              <p:cNvPr id="46" name="Picture 25" descr="C:\Users\coco\Desktop\1217\PPT\文件甲.png">
                <a:extLst>
                  <a:ext uri="{FF2B5EF4-FFF2-40B4-BE49-F238E27FC236}">
                    <a16:creationId xmlns:a16="http://schemas.microsoft.com/office/drawing/2014/main" id="{35443927-A880-4F38-89F7-20A4B29155F6}"/>
                  </a:ext>
                </a:extLst>
              </p:cNvPr>
              <p:cNvPicPr>
                <a:picLocks noChangeAspect="1" noChangeArrowheads="1"/>
              </p:cNvPicPr>
              <p:nvPr/>
            </p:nvPicPr>
            <p:blipFill>
              <a:blip r:embed="rId7" cstate="print"/>
              <a:srcRect/>
              <a:stretch>
                <a:fillRect/>
              </a:stretch>
            </p:blipFill>
            <p:spPr bwMode="auto">
              <a:xfrm>
                <a:off x="5819715" y="3286130"/>
                <a:ext cx="710570" cy="519370"/>
              </a:xfrm>
              <a:prstGeom prst="rect">
                <a:avLst/>
              </a:prstGeom>
              <a:noFill/>
            </p:spPr>
          </p:pic>
        </p:grpSp>
        <p:grpSp>
          <p:nvGrpSpPr>
            <p:cNvPr id="47" name="群組 28">
              <a:extLst>
                <a:ext uri="{FF2B5EF4-FFF2-40B4-BE49-F238E27FC236}">
                  <a16:creationId xmlns:a16="http://schemas.microsoft.com/office/drawing/2014/main" id="{8E08EDB8-43E9-4F6C-A957-2F613479BF48}"/>
                </a:ext>
              </a:extLst>
            </p:cNvPr>
            <p:cNvGrpSpPr/>
            <p:nvPr/>
          </p:nvGrpSpPr>
          <p:grpSpPr>
            <a:xfrm>
              <a:off x="6910055" y="2775099"/>
              <a:ext cx="1293039" cy="702835"/>
              <a:chOff x="6500829" y="3468744"/>
              <a:chExt cx="1349791" cy="733684"/>
            </a:xfrm>
          </p:grpSpPr>
          <p:pic>
            <p:nvPicPr>
              <p:cNvPr id="48" name="Picture 22" descr="C:\Users\coco\Desktop\1217\PPT\相機-01.png">
                <a:extLst>
                  <a:ext uri="{FF2B5EF4-FFF2-40B4-BE49-F238E27FC236}">
                    <a16:creationId xmlns:a16="http://schemas.microsoft.com/office/drawing/2014/main" id="{D1B0EE85-2B3F-411C-985D-6D0D88C6D1DB}"/>
                  </a:ext>
                </a:extLst>
              </p:cNvPr>
              <p:cNvPicPr>
                <a:picLocks noChangeAspect="1" noChangeArrowheads="1"/>
              </p:cNvPicPr>
              <p:nvPr/>
            </p:nvPicPr>
            <p:blipFill>
              <a:blip r:embed="rId6" cstate="print"/>
              <a:stretch>
                <a:fillRect/>
              </a:stretch>
            </p:blipFill>
            <p:spPr bwMode="auto">
              <a:xfrm>
                <a:off x="7000895" y="3468744"/>
                <a:ext cx="849725" cy="649418"/>
              </a:xfrm>
              <a:prstGeom prst="rect">
                <a:avLst/>
              </a:prstGeom>
              <a:noFill/>
            </p:spPr>
          </p:pic>
          <p:pic>
            <p:nvPicPr>
              <p:cNvPr id="49" name="Picture 23" descr="C:\Users\coco\Desktop\1217\PPT\文件甲.png">
                <a:extLst>
                  <a:ext uri="{FF2B5EF4-FFF2-40B4-BE49-F238E27FC236}">
                    <a16:creationId xmlns:a16="http://schemas.microsoft.com/office/drawing/2014/main" id="{1014F8F8-154C-4605-B6B0-8CEADF46BB19}"/>
                  </a:ext>
                </a:extLst>
              </p:cNvPr>
              <p:cNvPicPr>
                <a:picLocks noChangeAspect="1" noChangeArrowheads="1"/>
              </p:cNvPicPr>
              <p:nvPr/>
            </p:nvPicPr>
            <p:blipFill>
              <a:blip r:embed="rId7" cstate="print"/>
              <a:srcRect/>
              <a:stretch>
                <a:fillRect/>
              </a:stretch>
            </p:blipFill>
            <p:spPr bwMode="auto">
              <a:xfrm>
                <a:off x="6500829" y="3683058"/>
                <a:ext cx="710570" cy="519370"/>
              </a:xfrm>
              <a:prstGeom prst="rect">
                <a:avLst/>
              </a:prstGeom>
              <a:noFill/>
            </p:spPr>
          </p:pic>
        </p:grpSp>
        <p:pic>
          <p:nvPicPr>
            <p:cNvPr id="50" name="Picture 8" descr="C:\Users\coco\Desktop\1217\PPT\驚嘆號-01.png">
              <a:extLst>
                <a:ext uri="{FF2B5EF4-FFF2-40B4-BE49-F238E27FC236}">
                  <a16:creationId xmlns:a16="http://schemas.microsoft.com/office/drawing/2014/main" id="{AA1F2D32-039E-4889-93F9-3F541F9EAA1D}"/>
                </a:ext>
              </a:extLst>
            </p:cNvPr>
            <p:cNvPicPr>
              <a:picLocks noChangeAspect="1" noChangeArrowheads="1"/>
            </p:cNvPicPr>
            <p:nvPr/>
          </p:nvPicPr>
          <p:blipFill>
            <a:blip r:embed="rId8" cstate="print"/>
            <a:srcRect/>
            <a:stretch>
              <a:fillRect/>
            </a:stretch>
          </p:blipFill>
          <p:spPr bwMode="auto">
            <a:xfrm>
              <a:off x="8227998" y="3597792"/>
              <a:ext cx="596513" cy="629280"/>
            </a:xfrm>
            <a:prstGeom prst="rect">
              <a:avLst/>
            </a:prstGeom>
            <a:noFill/>
          </p:spPr>
        </p:pic>
      </p:grpSp>
    </p:spTree>
    <p:extLst>
      <p:ext uri="{BB962C8B-B14F-4D97-AF65-F5344CB8AC3E}">
        <p14:creationId xmlns:p14="http://schemas.microsoft.com/office/powerpoint/2010/main" val="39761030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CC30-047E-4058-8B1C-D4EF2F37F208}"/>
              </a:ext>
            </a:extLst>
          </p:cNvPr>
          <p:cNvSpPr>
            <a:spLocks noGrp="1"/>
          </p:cNvSpPr>
          <p:nvPr>
            <p:ph type="title"/>
          </p:nvPr>
        </p:nvSpPr>
        <p:spPr/>
        <p:txBody>
          <a:bodyPr>
            <a:noAutofit/>
          </a:bodyPr>
          <a:lstStyle/>
          <a:p>
            <a:r>
              <a:rPr lang="en-US" altLang="zh-TW" sz="2800">
                <a:latin typeface="Microsoft JhengHei"/>
                <a:ea typeface="Microsoft JhengHei"/>
              </a:rPr>
              <a:t>Highly Efficient Snapshot and Clone to</a:t>
            </a:r>
            <a:br>
              <a:rPr lang="en-US" altLang="zh-TW" sz="2800">
                <a:latin typeface="Microsoft JhengHei"/>
                <a:ea typeface="Microsoft JhengHei"/>
              </a:rPr>
            </a:br>
            <a:r>
              <a:rPr lang="zh-TW" altLang="en-US" sz="2800">
                <a:latin typeface="Microsoft JhengHei"/>
                <a:ea typeface="Microsoft JhengHei"/>
              </a:rPr>
              <a:t>Further Save Storage Space Requirement</a:t>
            </a:r>
            <a:endParaRPr lang="en-US" altLang="zh-TW" sz="2800">
              <a:latin typeface="Microsoft JhengHei"/>
              <a:ea typeface="Microsoft JhengHei"/>
            </a:endParaRPr>
          </a:p>
        </p:txBody>
      </p:sp>
      <p:sp>
        <p:nvSpPr>
          <p:cNvPr id="3" name="Content Placeholder 2">
            <a:extLst>
              <a:ext uri="{FF2B5EF4-FFF2-40B4-BE49-F238E27FC236}">
                <a16:creationId xmlns:a16="http://schemas.microsoft.com/office/drawing/2014/main" id="{7ACC2845-A85E-4AC0-BFB5-5741029EB122}"/>
              </a:ext>
            </a:extLst>
          </p:cNvPr>
          <p:cNvSpPr>
            <a:spLocks noGrp="1"/>
          </p:cNvSpPr>
          <p:nvPr/>
        </p:nvSpPr>
        <p:spPr>
          <a:xfrm>
            <a:off x="455758" y="1361043"/>
            <a:ext cx="8402241" cy="7703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zh-TW" sz="1600" b="1">
                <a:latin typeface="Microsoft JhengHei"/>
                <a:ea typeface="Microsoft JhengHei"/>
              </a:rPr>
              <a:t>No additional space is required for copy-on-write</a:t>
            </a:r>
            <a:r>
              <a:rPr lang="en-US" altLang="zh-TW" sz="1600" b="1">
                <a:latin typeface="Microsoft JhengHei"/>
                <a:ea typeface="Microsoft JhengHei"/>
              </a:rPr>
              <a:t>,</a:t>
            </a:r>
            <a:r>
              <a:rPr lang="zh-TW" altLang="en-US" sz="1600" b="1">
                <a:latin typeface="Microsoft JhengHei"/>
                <a:ea typeface="Microsoft JhengHei"/>
              </a:rPr>
              <a:t> </a:t>
            </a:r>
            <a:r>
              <a:rPr lang="zh-TW" sz="1600" b="1">
                <a:latin typeface="Microsoft JhengHei"/>
                <a:ea typeface="Microsoft JhengHei"/>
              </a:rPr>
              <a:t>record only difference data</a:t>
            </a:r>
            <a:endParaRPr lang="en-US" altLang="zh-TW" sz="1600" b="1">
              <a:latin typeface="Microsoft JhengHei"/>
              <a:ea typeface="Microsoft JhengHei"/>
            </a:endParaRPr>
          </a:p>
        </p:txBody>
      </p:sp>
      <p:cxnSp>
        <p:nvCxnSpPr>
          <p:cNvPr id="9" name="Straight Arrow Connector 8">
            <a:extLst>
              <a:ext uri="{FF2B5EF4-FFF2-40B4-BE49-F238E27FC236}">
                <a16:creationId xmlns:a16="http://schemas.microsoft.com/office/drawing/2014/main" id="{830F8E11-A674-4231-AB0A-826F18CC150F}"/>
              </a:ext>
            </a:extLst>
          </p:cNvPr>
          <p:cNvCxnSpPr>
            <a:cxnSpLocks/>
          </p:cNvCxnSpPr>
          <p:nvPr/>
        </p:nvCxnSpPr>
        <p:spPr>
          <a:xfrm flipH="1">
            <a:off x="471893" y="3022866"/>
            <a:ext cx="699820"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93530EA-D00D-4431-984B-082AB33C9356}"/>
              </a:ext>
            </a:extLst>
          </p:cNvPr>
          <p:cNvCxnSpPr>
            <a:cxnSpLocks/>
          </p:cNvCxnSpPr>
          <p:nvPr/>
        </p:nvCxnSpPr>
        <p:spPr>
          <a:xfrm flipH="1">
            <a:off x="980294" y="3022866"/>
            <a:ext cx="191419"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ACB62F2-2902-4F46-88BC-4E2E52DF912F}"/>
              </a:ext>
            </a:extLst>
          </p:cNvPr>
          <p:cNvCxnSpPr>
            <a:cxnSpLocks/>
          </p:cNvCxnSpPr>
          <p:nvPr/>
        </p:nvCxnSpPr>
        <p:spPr>
          <a:xfrm>
            <a:off x="1171713" y="3022866"/>
            <a:ext cx="319662"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C879574-5461-4FFA-BC07-2869D107F6D9}"/>
              </a:ext>
            </a:extLst>
          </p:cNvPr>
          <p:cNvCxnSpPr>
            <a:cxnSpLocks/>
          </p:cNvCxnSpPr>
          <p:nvPr/>
        </p:nvCxnSpPr>
        <p:spPr>
          <a:xfrm>
            <a:off x="1171713" y="3022866"/>
            <a:ext cx="848127" cy="1099854"/>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3DC990-1623-4B45-94A6-EC451D31C6DE}"/>
              </a:ext>
            </a:extLst>
          </p:cNvPr>
          <p:cNvCxnSpPr>
            <a:cxnSpLocks/>
          </p:cNvCxnSpPr>
          <p:nvPr/>
        </p:nvCxnSpPr>
        <p:spPr>
          <a:xfrm flipH="1">
            <a:off x="3143013" y="3018344"/>
            <a:ext cx="1361677"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95ABA89-8732-4119-881C-27C7943B0B72}"/>
              </a:ext>
            </a:extLst>
          </p:cNvPr>
          <p:cNvCxnSpPr>
            <a:cxnSpLocks/>
          </p:cNvCxnSpPr>
          <p:nvPr/>
        </p:nvCxnSpPr>
        <p:spPr>
          <a:xfrm flipH="1">
            <a:off x="3651414" y="3018344"/>
            <a:ext cx="853276"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1B95680-9A42-446E-89D0-4C5B09986B5B}"/>
              </a:ext>
            </a:extLst>
          </p:cNvPr>
          <p:cNvCxnSpPr>
            <a:cxnSpLocks/>
          </p:cNvCxnSpPr>
          <p:nvPr/>
        </p:nvCxnSpPr>
        <p:spPr>
          <a:xfrm flipH="1">
            <a:off x="4162495" y="3018344"/>
            <a:ext cx="342195"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DC17CC3-92BC-41DA-B8AC-00F9AAB3CDA8}"/>
              </a:ext>
            </a:extLst>
          </p:cNvPr>
          <p:cNvCxnSpPr>
            <a:cxnSpLocks/>
          </p:cNvCxnSpPr>
          <p:nvPr/>
        </p:nvCxnSpPr>
        <p:spPr>
          <a:xfrm>
            <a:off x="4504690" y="3018344"/>
            <a:ext cx="186271" cy="1119822"/>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EA7472E-3A97-4A64-8BB1-4C1ABCC502E1}"/>
              </a:ext>
            </a:extLst>
          </p:cNvPr>
          <p:cNvCxnSpPr>
            <a:cxnSpLocks/>
          </p:cNvCxnSpPr>
          <p:nvPr/>
        </p:nvCxnSpPr>
        <p:spPr>
          <a:xfrm>
            <a:off x="3148996" y="3018344"/>
            <a:ext cx="1541965"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ACA0C48-3804-43D3-B909-BA08E9656487}"/>
              </a:ext>
            </a:extLst>
          </p:cNvPr>
          <p:cNvCxnSpPr>
            <a:cxnSpLocks/>
          </p:cNvCxnSpPr>
          <p:nvPr/>
        </p:nvCxnSpPr>
        <p:spPr>
          <a:xfrm>
            <a:off x="3148996" y="3018344"/>
            <a:ext cx="1013499"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AB19925-666E-49C3-853A-372290CEDAEE}"/>
              </a:ext>
            </a:extLst>
          </p:cNvPr>
          <p:cNvCxnSpPr>
            <a:cxnSpLocks/>
          </p:cNvCxnSpPr>
          <p:nvPr/>
        </p:nvCxnSpPr>
        <p:spPr>
          <a:xfrm>
            <a:off x="3148996" y="3018344"/>
            <a:ext cx="502418"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050A935-2448-472D-B8FC-2A7DBFCCEE18}"/>
              </a:ext>
            </a:extLst>
          </p:cNvPr>
          <p:cNvCxnSpPr>
            <a:cxnSpLocks/>
          </p:cNvCxnSpPr>
          <p:nvPr/>
        </p:nvCxnSpPr>
        <p:spPr>
          <a:xfrm flipH="1">
            <a:off x="3143014" y="3018344"/>
            <a:ext cx="5982" cy="111982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D03913E-330C-4A97-A55B-E5BC2465FE1E}"/>
              </a:ext>
            </a:extLst>
          </p:cNvPr>
          <p:cNvCxnSpPr>
            <a:cxnSpLocks/>
          </p:cNvCxnSpPr>
          <p:nvPr/>
        </p:nvCxnSpPr>
        <p:spPr>
          <a:xfrm flipH="1">
            <a:off x="6951039" y="2992481"/>
            <a:ext cx="1329500" cy="1139660"/>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AB57C2D-3DCD-4387-850F-BF5373685166}"/>
              </a:ext>
            </a:extLst>
          </p:cNvPr>
          <p:cNvCxnSpPr>
            <a:cxnSpLocks/>
          </p:cNvCxnSpPr>
          <p:nvPr/>
        </p:nvCxnSpPr>
        <p:spPr>
          <a:xfrm flipH="1">
            <a:off x="7970520" y="2992481"/>
            <a:ext cx="310019" cy="1139660"/>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639A5AE-F93D-4E28-A093-0D6EA75119FB}"/>
              </a:ext>
            </a:extLst>
          </p:cNvPr>
          <p:cNvCxnSpPr>
            <a:cxnSpLocks/>
          </p:cNvCxnSpPr>
          <p:nvPr/>
        </p:nvCxnSpPr>
        <p:spPr>
          <a:xfrm>
            <a:off x="8280539" y="2992481"/>
            <a:ext cx="190626" cy="1156113"/>
          </a:xfrm>
          <a:prstGeom prst="straightConnector1">
            <a:avLst/>
          </a:prstGeom>
          <a:ln w="28575">
            <a:solidFill>
              <a:srgbClr val="F0014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215791E-8955-4481-B35F-9AB4B17A8AC5}"/>
              </a:ext>
            </a:extLst>
          </p:cNvPr>
          <p:cNvCxnSpPr>
            <a:cxnSpLocks/>
          </p:cNvCxnSpPr>
          <p:nvPr/>
        </p:nvCxnSpPr>
        <p:spPr>
          <a:xfrm flipH="1">
            <a:off x="6206880" y="2997852"/>
            <a:ext cx="479843" cy="1137838"/>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9AEB399-8336-4527-BC11-B36F5A3D5FEA}"/>
              </a:ext>
            </a:extLst>
          </p:cNvPr>
          <p:cNvCxnSpPr>
            <a:cxnSpLocks/>
          </p:cNvCxnSpPr>
          <p:nvPr/>
        </p:nvCxnSpPr>
        <p:spPr>
          <a:xfrm>
            <a:off x="6686723" y="2997852"/>
            <a:ext cx="1283797" cy="1134289"/>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E5C153F-8D3A-4CF2-B856-808B5ACAACC0}"/>
              </a:ext>
            </a:extLst>
          </p:cNvPr>
          <p:cNvCxnSpPr>
            <a:cxnSpLocks/>
          </p:cNvCxnSpPr>
          <p:nvPr/>
        </p:nvCxnSpPr>
        <p:spPr>
          <a:xfrm>
            <a:off x="6686723" y="2997852"/>
            <a:ext cx="264316" cy="1134289"/>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D9982DC-AD6C-47FD-B874-02B788742E62}"/>
              </a:ext>
            </a:extLst>
          </p:cNvPr>
          <p:cNvCxnSpPr>
            <a:cxnSpLocks/>
          </p:cNvCxnSpPr>
          <p:nvPr/>
        </p:nvCxnSpPr>
        <p:spPr>
          <a:xfrm flipH="1">
            <a:off x="5697139" y="2997852"/>
            <a:ext cx="989584" cy="1148032"/>
          </a:xfrm>
          <a:prstGeom prst="straightConnector1">
            <a:avLst/>
          </a:prstGeom>
          <a:ln w="1905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TextBox 120">
            <a:extLst>
              <a:ext uri="{FF2B5EF4-FFF2-40B4-BE49-F238E27FC236}">
                <a16:creationId xmlns:a16="http://schemas.microsoft.com/office/drawing/2014/main" id="{A91B8499-83DA-49D0-9B99-A2FE4B4A36FB}"/>
              </a:ext>
            </a:extLst>
          </p:cNvPr>
          <p:cNvSpPr txBox="1"/>
          <p:nvPr/>
        </p:nvSpPr>
        <p:spPr>
          <a:xfrm>
            <a:off x="282579" y="1974320"/>
            <a:ext cx="1832060" cy="31547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50">
                <a:solidFill>
                  <a:schemeClr val="bg1"/>
                </a:solidFill>
                <a:latin typeface="Microsoft JhengHei"/>
                <a:ea typeface="Microsoft JhengHei"/>
                <a:cs typeface="Arial" panose="020B0604020202020204" pitchFamily="34" charset="0"/>
              </a:rPr>
              <a:t>Before Snapshot</a:t>
            </a:r>
          </a:p>
        </p:txBody>
      </p:sp>
      <p:sp>
        <p:nvSpPr>
          <p:cNvPr id="42" name="TextBox 122">
            <a:extLst>
              <a:ext uri="{FF2B5EF4-FFF2-40B4-BE49-F238E27FC236}">
                <a16:creationId xmlns:a16="http://schemas.microsoft.com/office/drawing/2014/main" id="{8233A6A8-EC2E-40D4-A115-BBA3742FED92}"/>
              </a:ext>
            </a:extLst>
          </p:cNvPr>
          <p:cNvSpPr txBox="1"/>
          <p:nvPr/>
        </p:nvSpPr>
        <p:spPr>
          <a:xfrm>
            <a:off x="2984435" y="1988298"/>
            <a:ext cx="1832060" cy="31547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50">
                <a:solidFill>
                  <a:schemeClr val="bg1"/>
                </a:solidFill>
                <a:latin typeface="Microsoft JhengHei"/>
                <a:ea typeface="Microsoft JhengHei"/>
                <a:cs typeface="Arial" panose="020B0604020202020204" pitchFamily="34" charset="0"/>
              </a:rPr>
              <a:t>After Snapshot</a:t>
            </a:r>
          </a:p>
        </p:txBody>
      </p:sp>
      <p:sp>
        <p:nvSpPr>
          <p:cNvPr id="43" name="TextBox 124">
            <a:extLst>
              <a:ext uri="{FF2B5EF4-FFF2-40B4-BE49-F238E27FC236}">
                <a16:creationId xmlns:a16="http://schemas.microsoft.com/office/drawing/2014/main" id="{AC012260-5CD9-4CE6-B8B1-C0EB6A06E717}"/>
              </a:ext>
            </a:extLst>
          </p:cNvPr>
          <p:cNvSpPr txBox="1"/>
          <p:nvPr/>
        </p:nvSpPr>
        <p:spPr>
          <a:xfrm>
            <a:off x="6533773" y="1982545"/>
            <a:ext cx="1832060" cy="31547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50">
                <a:solidFill>
                  <a:schemeClr val="bg1"/>
                </a:solidFill>
                <a:latin typeface="Microsoft JhengHei"/>
                <a:ea typeface="Microsoft JhengHei"/>
                <a:cs typeface="Arial" panose="020B0604020202020204" pitchFamily="34" charset="0"/>
              </a:rPr>
              <a:t>After Modification</a:t>
            </a:r>
          </a:p>
        </p:txBody>
      </p:sp>
      <p:pic>
        <p:nvPicPr>
          <p:cNvPr id="45" name="圖形 49">
            <a:extLst>
              <a:ext uri="{FF2B5EF4-FFF2-40B4-BE49-F238E27FC236}">
                <a16:creationId xmlns:a16="http://schemas.microsoft.com/office/drawing/2014/main" id="{B0E3A7E4-365E-4CE0-A291-1498BD662899}"/>
              </a:ext>
            </a:extLst>
          </p:cNvPr>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513002" y="1421886"/>
            <a:ext cx="211350" cy="192564"/>
          </a:xfrm>
          <a:prstGeom prst="rect">
            <a:avLst/>
          </a:prstGeom>
        </p:spPr>
      </p:pic>
      <p:cxnSp>
        <p:nvCxnSpPr>
          <p:cNvPr id="46" name="Straight Connector 45">
            <a:extLst>
              <a:ext uri="{FF2B5EF4-FFF2-40B4-BE49-F238E27FC236}">
                <a16:creationId xmlns:a16="http://schemas.microsoft.com/office/drawing/2014/main" id="{14199BFC-DF16-475F-82F0-89CEC7485E17}"/>
              </a:ext>
            </a:extLst>
          </p:cNvPr>
          <p:cNvCxnSpPr>
            <a:cxnSpLocks/>
          </p:cNvCxnSpPr>
          <p:nvPr/>
        </p:nvCxnSpPr>
        <p:spPr>
          <a:xfrm>
            <a:off x="5284481" y="2163206"/>
            <a:ext cx="0" cy="2604602"/>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0BEB0BF-7AF4-4897-94B4-7C014825E358}"/>
              </a:ext>
            </a:extLst>
          </p:cNvPr>
          <p:cNvCxnSpPr>
            <a:cxnSpLocks/>
          </p:cNvCxnSpPr>
          <p:nvPr/>
        </p:nvCxnSpPr>
        <p:spPr>
          <a:xfrm>
            <a:off x="2448234" y="2163206"/>
            <a:ext cx="0" cy="2604602"/>
          </a:xfrm>
          <a:prstGeom prst="line">
            <a:avLst/>
          </a:prstGeom>
          <a:ln w="12700">
            <a:solidFill>
              <a:schemeClr val="bg1">
                <a:lumMod val="65000"/>
                <a:alpha val="67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9" name="群組 48">
            <a:extLst>
              <a:ext uri="{FF2B5EF4-FFF2-40B4-BE49-F238E27FC236}">
                <a16:creationId xmlns:a16="http://schemas.microsoft.com/office/drawing/2014/main" id="{6E770C1D-D4DA-4D9F-B5B4-50AFCDEFEBDE}"/>
              </a:ext>
            </a:extLst>
          </p:cNvPr>
          <p:cNvGrpSpPr/>
          <p:nvPr/>
        </p:nvGrpSpPr>
        <p:grpSpPr>
          <a:xfrm>
            <a:off x="254355" y="4196635"/>
            <a:ext cx="2031157" cy="425122"/>
            <a:chOff x="254355" y="3625575"/>
            <a:chExt cx="2031157" cy="425122"/>
          </a:xfrm>
        </p:grpSpPr>
        <p:grpSp>
          <p:nvGrpSpPr>
            <p:cNvPr id="50" name="群組 49">
              <a:extLst>
                <a:ext uri="{FF2B5EF4-FFF2-40B4-BE49-F238E27FC236}">
                  <a16:creationId xmlns:a16="http://schemas.microsoft.com/office/drawing/2014/main" id="{EB9CF63E-C9F4-459F-BDC7-5A6DCCC0F6E9}"/>
                </a:ext>
              </a:extLst>
            </p:cNvPr>
            <p:cNvGrpSpPr/>
            <p:nvPr/>
          </p:nvGrpSpPr>
          <p:grpSpPr>
            <a:xfrm>
              <a:off x="254355" y="3625575"/>
              <a:ext cx="466607" cy="425122"/>
              <a:chOff x="1366481" y="3462680"/>
              <a:chExt cx="466607" cy="425122"/>
            </a:xfrm>
          </p:grpSpPr>
          <p:pic>
            <p:nvPicPr>
              <p:cNvPr id="60" name="圖形 59">
                <a:extLst>
                  <a:ext uri="{FF2B5EF4-FFF2-40B4-BE49-F238E27FC236}">
                    <a16:creationId xmlns:a16="http://schemas.microsoft.com/office/drawing/2014/main" id="{D5330827-5E89-4184-A7E2-B656E0BEC8F8}"/>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r="85393"/>
              <a:stretch/>
            </p:blipFill>
            <p:spPr>
              <a:xfrm>
                <a:off x="1366481"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61" name="Rectangle 4">
                <a:extLst>
                  <a:ext uri="{FF2B5EF4-FFF2-40B4-BE49-F238E27FC236}">
                    <a16:creationId xmlns:a16="http://schemas.microsoft.com/office/drawing/2014/main" id="{0A36E2DE-67BD-4249-9AD9-8BC98E9A5FE0}"/>
                  </a:ext>
                </a:extLst>
              </p:cNvPr>
              <p:cNvSpPr/>
              <p:nvPr/>
            </p:nvSpPr>
            <p:spPr>
              <a:xfrm>
                <a:off x="1384248"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latin typeface="Arial" panose="020B0604020202020204" pitchFamily="34" charset="0"/>
                    <a:cs typeface="Arial" panose="020B0604020202020204" pitchFamily="34" charset="0"/>
                  </a:rPr>
                  <a:t>A</a:t>
                </a:r>
              </a:p>
            </p:txBody>
          </p:sp>
        </p:grpSp>
        <p:grpSp>
          <p:nvGrpSpPr>
            <p:cNvPr id="51" name="群組 50">
              <a:extLst>
                <a:ext uri="{FF2B5EF4-FFF2-40B4-BE49-F238E27FC236}">
                  <a16:creationId xmlns:a16="http://schemas.microsoft.com/office/drawing/2014/main" id="{B22594C5-B530-44AD-9694-84FA7CD1491A}"/>
                </a:ext>
              </a:extLst>
            </p:cNvPr>
            <p:cNvGrpSpPr/>
            <p:nvPr/>
          </p:nvGrpSpPr>
          <p:grpSpPr>
            <a:xfrm>
              <a:off x="775872" y="3625575"/>
              <a:ext cx="466607" cy="425122"/>
              <a:chOff x="2596583" y="3462680"/>
              <a:chExt cx="466607" cy="425122"/>
            </a:xfrm>
          </p:grpSpPr>
          <p:pic>
            <p:nvPicPr>
              <p:cNvPr id="58" name="圖形 57">
                <a:extLst>
                  <a:ext uri="{FF2B5EF4-FFF2-40B4-BE49-F238E27FC236}">
                    <a16:creationId xmlns:a16="http://schemas.microsoft.com/office/drawing/2014/main" id="{425EB080-2E95-4FE5-A208-7489EB0FEE9C}"/>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3797" r="51596"/>
              <a:stretch/>
            </p:blipFill>
            <p:spPr>
              <a:xfrm>
                <a:off x="2596583"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59" name="Rectangle 4">
                <a:extLst>
                  <a:ext uri="{FF2B5EF4-FFF2-40B4-BE49-F238E27FC236}">
                    <a16:creationId xmlns:a16="http://schemas.microsoft.com/office/drawing/2014/main" id="{295690A9-DD17-4D8E-B7F0-AE652CA95AFA}"/>
                  </a:ext>
                </a:extLst>
              </p:cNvPr>
              <p:cNvSpPr/>
              <p:nvPr/>
            </p:nvSpPr>
            <p:spPr>
              <a:xfrm>
                <a:off x="2633946"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B</a:t>
                </a:r>
                <a:endParaRPr lang="en-US" sz="1400">
                  <a:solidFill>
                    <a:schemeClr val="bg1"/>
                  </a:solidFill>
                  <a:latin typeface="Arial" panose="020B0604020202020204" pitchFamily="34" charset="0"/>
                  <a:cs typeface="Arial" panose="020B0604020202020204" pitchFamily="34" charset="0"/>
                </a:endParaRPr>
              </a:p>
            </p:txBody>
          </p:sp>
        </p:grpSp>
        <p:grpSp>
          <p:nvGrpSpPr>
            <p:cNvPr id="52" name="群組 51">
              <a:extLst>
                <a:ext uri="{FF2B5EF4-FFF2-40B4-BE49-F238E27FC236}">
                  <a16:creationId xmlns:a16="http://schemas.microsoft.com/office/drawing/2014/main" id="{690BD8C3-C712-4FFE-A084-907EFF270A6E}"/>
                </a:ext>
              </a:extLst>
            </p:cNvPr>
            <p:cNvGrpSpPr/>
            <p:nvPr/>
          </p:nvGrpSpPr>
          <p:grpSpPr>
            <a:xfrm>
              <a:off x="1297389" y="3625575"/>
              <a:ext cx="466607" cy="425122"/>
              <a:chOff x="3718802" y="3490390"/>
              <a:chExt cx="466607" cy="425122"/>
            </a:xfrm>
          </p:grpSpPr>
          <p:pic>
            <p:nvPicPr>
              <p:cNvPr id="56" name="圖形 55">
                <a:extLst>
                  <a:ext uri="{FF2B5EF4-FFF2-40B4-BE49-F238E27FC236}">
                    <a16:creationId xmlns:a16="http://schemas.microsoft.com/office/drawing/2014/main" id="{A026828E-3556-422F-8266-60DCB8D7DC24}"/>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1362" r="34031"/>
              <a:stretch/>
            </p:blipFill>
            <p:spPr>
              <a:xfrm>
                <a:off x="3718802" y="349039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57" name="Rectangle 4">
                <a:extLst>
                  <a:ext uri="{FF2B5EF4-FFF2-40B4-BE49-F238E27FC236}">
                    <a16:creationId xmlns:a16="http://schemas.microsoft.com/office/drawing/2014/main" id="{2214A6D7-2333-470C-A7DF-9E40BE5BA62E}"/>
                  </a:ext>
                </a:extLst>
              </p:cNvPr>
              <p:cNvSpPr/>
              <p:nvPr/>
            </p:nvSpPr>
            <p:spPr>
              <a:xfrm>
                <a:off x="3756165" y="349321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C</a:t>
                </a:r>
                <a:endParaRPr lang="en-US" sz="1400">
                  <a:solidFill>
                    <a:schemeClr val="bg1"/>
                  </a:solidFill>
                  <a:latin typeface="Arial" panose="020B0604020202020204" pitchFamily="34" charset="0"/>
                  <a:cs typeface="Arial" panose="020B0604020202020204" pitchFamily="34" charset="0"/>
                </a:endParaRPr>
              </a:p>
            </p:txBody>
          </p:sp>
        </p:grpSp>
        <p:grpSp>
          <p:nvGrpSpPr>
            <p:cNvPr id="53" name="群組 52">
              <a:extLst>
                <a:ext uri="{FF2B5EF4-FFF2-40B4-BE49-F238E27FC236}">
                  <a16:creationId xmlns:a16="http://schemas.microsoft.com/office/drawing/2014/main" id="{0736BF70-0300-40C2-99C9-7A8A36C57040}"/>
                </a:ext>
              </a:extLst>
            </p:cNvPr>
            <p:cNvGrpSpPr/>
            <p:nvPr/>
          </p:nvGrpSpPr>
          <p:grpSpPr>
            <a:xfrm>
              <a:off x="1818905" y="3625575"/>
              <a:ext cx="466607" cy="425122"/>
              <a:chOff x="4814050" y="3531953"/>
              <a:chExt cx="466607" cy="425122"/>
            </a:xfrm>
          </p:grpSpPr>
          <p:pic>
            <p:nvPicPr>
              <p:cNvPr id="54" name="圖形 53">
                <a:extLst>
                  <a:ext uri="{FF2B5EF4-FFF2-40B4-BE49-F238E27FC236}">
                    <a16:creationId xmlns:a16="http://schemas.microsoft.com/office/drawing/2014/main" id="{D59F1B2C-69A5-42BF-816A-2E47E441AFB8}"/>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092" r="16301"/>
              <a:stretch/>
            </p:blipFill>
            <p:spPr>
              <a:xfrm>
                <a:off x="4814050" y="3531953"/>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55" name="Rectangle 4">
                <a:extLst>
                  <a:ext uri="{FF2B5EF4-FFF2-40B4-BE49-F238E27FC236}">
                    <a16:creationId xmlns:a16="http://schemas.microsoft.com/office/drawing/2014/main" id="{FC603B2F-8793-4443-95D7-EE583FBA15C4}"/>
                  </a:ext>
                </a:extLst>
              </p:cNvPr>
              <p:cNvSpPr/>
              <p:nvPr/>
            </p:nvSpPr>
            <p:spPr>
              <a:xfrm>
                <a:off x="4841021" y="3534780"/>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D</a:t>
                </a:r>
                <a:endParaRPr lang="en-US" sz="1400">
                  <a:solidFill>
                    <a:schemeClr val="bg1"/>
                  </a:solidFill>
                  <a:latin typeface="Arial" panose="020B0604020202020204" pitchFamily="34" charset="0"/>
                  <a:cs typeface="Arial" panose="020B0604020202020204" pitchFamily="34" charset="0"/>
                </a:endParaRPr>
              </a:p>
            </p:txBody>
          </p:sp>
        </p:grpSp>
      </p:grpSp>
      <p:grpSp>
        <p:nvGrpSpPr>
          <p:cNvPr id="62" name="群組 61">
            <a:extLst>
              <a:ext uri="{FF2B5EF4-FFF2-40B4-BE49-F238E27FC236}">
                <a16:creationId xmlns:a16="http://schemas.microsoft.com/office/drawing/2014/main" id="{03905F00-4A45-44F6-90D3-61D68F1E7BF8}"/>
              </a:ext>
            </a:extLst>
          </p:cNvPr>
          <p:cNvGrpSpPr/>
          <p:nvPr/>
        </p:nvGrpSpPr>
        <p:grpSpPr>
          <a:xfrm>
            <a:off x="2907356" y="4196635"/>
            <a:ext cx="2031157" cy="425122"/>
            <a:chOff x="254355" y="3625575"/>
            <a:chExt cx="2031157" cy="425122"/>
          </a:xfrm>
        </p:grpSpPr>
        <p:grpSp>
          <p:nvGrpSpPr>
            <p:cNvPr id="63" name="群組 62">
              <a:extLst>
                <a:ext uri="{FF2B5EF4-FFF2-40B4-BE49-F238E27FC236}">
                  <a16:creationId xmlns:a16="http://schemas.microsoft.com/office/drawing/2014/main" id="{9ADCBE8F-A955-4168-959E-495D2550F263}"/>
                </a:ext>
              </a:extLst>
            </p:cNvPr>
            <p:cNvGrpSpPr/>
            <p:nvPr/>
          </p:nvGrpSpPr>
          <p:grpSpPr>
            <a:xfrm>
              <a:off x="254355" y="3625575"/>
              <a:ext cx="466607" cy="425122"/>
              <a:chOff x="1366481" y="3462680"/>
              <a:chExt cx="466607" cy="425122"/>
            </a:xfrm>
          </p:grpSpPr>
          <p:pic>
            <p:nvPicPr>
              <p:cNvPr id="73" name="圖形 72">
                <a:extLst>
                  <a:ext uri="{FF2B5EF4-FFF2-40B4-BE49-F238E27FC236}">
                    <a16:creationId xmlns:a16="http://schemas.microsoft.com/office/drawing/2014/main" id="{77FC02A1-1F46-4F88-821F-6D7ABD3CEE8D}"/>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r="85393"/>
              <a:stretch/>
            </p:blipFill>
            <p:spPr>
              <a:xfrm>
                <a:off x="1366481"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74" name="Rectangle 4">
                <a:extLst>
                  <a:ext uri="{FF2B5EF4-FFF2-40B4-BE49-F238E27FC236}">
                    <a16:creationId xmlns:a16="http://schemas.microsoft.com/office/drawing/2014/main" id="{A9D0E6D1-E300-4105-89DD-C06751C1313F}"/>
                  </a:ext>
                </a:extLst>
              </p:cNvPr>
              <p:cNvSpPr/>
              <p:nvPr/>
            </p:nvSpPr>
            <p:spPr>
              <a:xfrm>
                <a:off x="1384248"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latin typeface="Arial" panose="020B0604020202020204" pitchFamily="34" charset="0"/>
                    <a:cs typeface="Arial" panose="020B0604020202020204" pitchFamily="34" charset="0"/>
                  </a:rPr>
                  <a:t>A</a:t>
                </a:r>
              </a:p>
            </p:txBody>
          </p:sp>
        </p:grpSp>
        <p:grpSp>
          <p:nvGrpSpPr>
            <p:cNvPr id="64" name="群組 63">
              <a:extLst>
                <a:ext uri="{FF2B5EF4-FFF2-40B4-BE49-F238E27FC236}">
                  <a16:creationId xmlns:a16="http://schemas.microsoft.com/office/drawing/2014/main" id="{3CF1131D-0F7F-4F1A-B049-065702238CD3}"/>
                </a:ext>
              </a:extLst>
            </p:cNvPr>
            <p:cNvGrpSpPr/>
            <p:nvPr/>
          </p:nvGrpSpPr>
          <p:grpSpPr>
            <a:xfrm>
              <a:off x="775872" y="3625575"/>
              <a:ext cx="466607" cy="425122"/>
              <a:chOff x="2596583" y="3462680"/>
              <a:chExt cx="466607" cy="425122"/>
            </a:xfrm>
          </p:grpSpPr>
          <p:pic>
            <p:nvPicPr>
              <p:cNvPr id="71" name="圖形 70">
                <a:extLst>
                  <a:ext uri="{FF2B5EF4-FFF2-40B4-BE49-F238E27FC236}">
                    <a16:creationId xmlns:a16="http://schemas.microsoft.com/office/drawing/2014/main" id="{437495F8-E747-4266-8591-7ECEE3F460CA}"/>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3797" r="51596"/>
              <a:stretch/>
            </p:blipFill>
            <p:spPr>
              <a:xfrm>
                <a:off x="2596583"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72" name="Rectangle 4">
                <a:extLst>
                  <a:ext uri="{FF2B5EF4-FFF2-40B4-BE49-F238E27FC236}">
                    <a16:creationId xmlns:a16="http://schemas.microsoft.com/office/drawing/2014/main" id="{DD05129B-98DE-448A-8C7E-1A088C5CA6B9}"/>
                  </a:ext>
                </a:extLst>
              </p:cNvPr>
              <p:cNvSpPr/>
              <p:nvPr/>
            </p:nvSpPr>
            <p:spPr>
              <a:xfrm>
                <a:off x="2633946"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B</a:t>
                </a:r>
                <a:endParaRPr lang="en-US" sz="1400">
                  <a:solidFill>
                    <a:schemeClr val="bg1"/>
                  </a:solidFill>
                  <a:latin typeface="Arial" panose="020B0604020202020204" pitchFamily="34" charset="0"/>
                  <a:cs typeface="Arial" panose="020B0604020202020204" pitchFamily="34" charset="0"/>
                </a:endParaRPr>
              </a:p>
            </p:txBody>
          </p:sp>
        </p:grpSp>
        <p:grpSp>
          <p:nvGrpSpPr>
            <p:cNvPr id="65" name="群組 64">
              <a:extLst>
                <a:ext uri="{FF2B5EF4-FFF2-40B4-BE49-F238E27FC236}">
                  <a16:creationId xmlns:a16="http://schemas.microsoft.com/office/drawing/2014/main" id="{D8C6891C-F478-4F01-BD71-0F43B1368CCC}"/>
                </a:ext>
              </a:extLst>
            </p:cNvPr>
            <p:cNvGrpSpPr/>
            <p:nvPr/>
          </p:nvGrpSpPr>
          <p:grpSpPr>
            <a:xfrm>
              <a:off x="1297389" y="3625575"/>
              <a:ext cx="466607" cy="425122"/>
              <a:chOff x="3718802" y="3490390"/>
              <a:chExt cx="466607" cy="425122"/>
            </a:xfrm>
          </p:grpSpPr>
          <p:pic>
            <p:nvPicPr>
              <p:cNvPr id="69" name="圖形 68">
                <a:extLst>
                  <a:ext uri="{FF2B5EF4-FFF2-40B4-BE49-F238E27FC236}">
                    <a16:creationId xmlns:a16="http://schemas.microsoft.com/office/drawing/2014/main" id="{0CA6DD18-3463-4ADD-BEE2-58E1FEBCF4B3}"/>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1362" r="34031"/>
              <a:stretch/>
            </p:blipFill>
            <p:spPr>
              <a:xfrm>
                <a:off x="3718802" y="349039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70" name="Rectangle 4">
                <a:extLst>
                  <a:ext uri="{FF2B5EF4-FFF2-40B4-BE49-F238E27FC236}">
                    <a16:creationId xmlns:a16="http://schemas.microsoft.com/office/drawing/2014/main" id="{E1A03194-A345-4AB0-ADC4-1E58C0AB91B7}"/>
                  </a:ext>
                </a:extLst>
              </p:cNvPr>
              <p:cNvSpPr/>
              <p:nvPr/>
            </p:nvSpPr>
            <p:spPr>
              <a:xfrm>
                <a:off x="3756165" y="349321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C</a:t>
                </a:r>
                <a:endParaRPr lang="en-US" sz="1400">
                  <a:solidFill>
                    <a:schemeClr val="bg1"/>
                  </a:solidFill>
                  <a:latin typeface="Arial" panose="020B0604020202020204" pitchFamily="34" charset="0"/>
                  <a:cs typeface="Arial" panose="020B0604020202020204" pitchFamily="34" charset="0"/>
                </a:endParaRPr>
              </a:p>
            </p:txBody>
          </p:sp>
        </p:grpSp>
        <p:grpSp>
          <p:nvGrpSpPr>
            <p:cNvPr id="66" name="群組 65">
              <a:extLst>
                <a:ext uri="{FF2B5EF4-FFF2-40B4-BE49-F238E27FC236}">
                  <a16:creationId xmlns:a16="http://schemas.microsoft.com/office/drawing/2014/main" id="{8F9452C5-F044-4270-AB66-3DF9FAA2FB88}"/>
                </a:ext>
              </a:extLst>
            </p:cNvPr>
            <p:cNvGrpSpPr/>
            <p:nvPr/>
          </p:nvGrpSpPr>
          <p:grpSpPr>
            <a:xfrm>
              <a:off x="1818905" y="3625575"/>
              <a:ext cx="466607" cy="425122"/>
              <a:chOff x="4814050" y="3531953"/>
              <a:chExt cx="466607" cy="425122"/>
            </a:xfrm>
          </p:grpSpPr>
          <p:pic>
            <p:nvPicPr>
              <p:cNvPr id="67" name="圖形 66">
                <a:extLst>
                  <a:ext uri="{FF2B5EF4-FFF2-40B4-BE49-F238E27FC236}">
                    <a16:creationId xmlns:a16="http://schemas.microsoft.com/office/drawing/2014/main" id="{F96BF769-8024-4185-860A-E1924ECABAA8}"/>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092" r="16301"/>
              <a:stretch/>
            </p:blipFill>
            <p:spPr>
              <a:xfrm>
                <a:off x="4814050" y="3531953"/>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68" name="Rectangle 4">
                <a:extLst>
                  <a:ext uri="{FF2B5EF4-FFF2-40B4-BE49-F238E27FC236}">
                    <a16:creationId xmlns:a16="http://schemas.microsoft.com/office/drawing/2014/main" id="{B425E7A7-5B37-4350-83B0-08F0DBB64D73}"/>
                  </a:ext>
                </a:extLst>
              </p:cNvPr>
              <p:cNvSpPr/>
              <p:nvPr/>
            </p:nvSpPr>
            <p:spPr>
              <a:xfrm>
                <a:off x="4841021" y="3534780"/>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D</a:t>
                </a:r>
                <a:endParaRPr lang="en-US" sz="1400">
                  <a:solidFill>
                    <a:schemeClr val="bg1"/>
                  </a:solidFill>
                  <a:latin typeface="Arial" panose="020B0604020202020204" pitchFamily="34" charset="0"/>
                  <a:cs typeface="Arial" panose="020B0604020202020204" pitchFamily="34" charset="0"/>
                </a:endParaRPr>
              </a:p>
            </p:txBody>
          </p:sp>
        </p:grpSp>
      </p:grpSp>
      <p:grpSp>
        <p:nvGrpSpPr>
          <p:cNvPr id="75" name="群組 74">
            <a:extLst>
              <a:ext uri="{FF2B5EF4-FFF2-40B4-BE49-F238E27FC236}">
                <a16:creationId xmlns:a16="http://schemas.microsoft.com/office/drawing/2014/main" id="{0366B282-C7D2-460D-B712-4B4F086F5F50}"/>
              </a:ext>
            </a:extLst>
          </p:cNvPr>
          <p:cNvGrpSpPr/>
          <p:nvPr/>
        </p:nvGrpSpPr>
        <p:grpSpPr>
          <a:xfrm>
            <a:off x="5488023" y="4196635"/>
            <a:ext cx="3253809" cy="425122"/>
            <a:chOff x="5488023" y="4677011"/>
            <a:chExt cx="3253809" cy="425122"/>
          </a:xfrm>
        </p:grpSpPr>
        <p:grpSp>
          <p:nvGrpSpPr>
            <p:cNvPr id="76" name="群組 75">
              <a:extLst>
                <a:ext uri="{FF2B5EF4-FFF2-40B4-BE49-F238E27FC236}">
                  <a16:creationId xmlns:a16="http://schemas.microsoft.com/office/drawing/2014/main" id="{92F676AD-2C42-4412-ABD5-1F3CA88AAAF5}"/>
                </a:ext>
              </a:extLst>
            </p:cNvPr>
            <p:cNvGrpSpPr/>
            <p:nvPr/>
          </p:nvGrpSpPr>
          <p:grpSpPr>
            <a:xfrm>
              <a:off x="6758837" y="4677011"/>
              <a:ext cx="466607" cy="425122"/>
              <a:chOff x="1366481" y="3462680"/>
              <a:chExt cx="466607" cy="425122"/>
            </a:xfrm>
          </p:grpSpPr>
          <p:pic>
            <p:nvPicPr>
              <p:cNvPr id="92" name="圖形 91">
                <a:extLst>
                  <a:ext uri="{FF2B5EF4-FFF2-40B4-BE49-F238E27FC236}">
                    <a16:creationId xmlns:a16="http://schemas.microsoft.com/office/drawing/2014/main" id="{2ED37E55-8754-4F04-AED6-49B1FB365B7D}"/>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r="85393"/>
              <a:stretch/>
            </p:blipFill>
            <p:spPr>
              <a:xfrm>
                <a:off x="1366481"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93" name="Rectangle 4">
                <a:extLst>
                  <a:ext uri="{FF2B5EF4-FFF2-40B4-BE49-F238E27FC236}">
                    <a16:creationId xmlns:a16="http://schemas.microsoft.com/office/drawing/2014/main" id="{72E96B7F-96C0-417A-BEAE-F77DFB7E764A}"/>
                  </a:ext>
                </a:extLst>
              </p:cNvPr>
              <p:cNvSpPr/>
              <p:nvPr/>
            </p:nvSpPr>
            <p:spPr>
              <a:xfrm>
                <a:off x="1384248"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latin typeface="Arial" panose="020B0604020202020204" pitchFamily="34" charset="0"/>
                    <a:cs typeface="Arial" panose="020B0604020202020204" pitchFamily="34" charset="0"/>
                  </a:rPr>
                  <a:t>A</a:t>
                </a:r>
              </a:p>
            </p:txBody>
          </p:sp>
        </p:grpSp>
        <p:grpSp>
          <p:nvGrpSpPr>
            <p:cNvPr id="77" name="群組 76">
              <a:extLst>
                <a:ext uri="{FF2B5EF4-FFF2-40B4-BE49-F238E27FC236}">
                  <a16:creationId xmlns:a16="http://schemas.microsoft.com/office/drawing/2014/main" id="{F098031A-2A64-4D95-97B9-56548885D959}"/>
                </a:ext>
              </a:extLst>
            </p:cNvPr>
            <p:cNvGrpSpPr/>
            <p:nvPr/>
          </p:nvGrpSpPr>
          <p:grpSpPr>
            <a:xfrm>
              <a:off x="5488023" y="4677011"/>
              <a:ext cx="466607" cy="425122"/>
              <a:chOff x="2596583" y="3462680"/>
              <a:chExt cx="466607" cy="425122"/>
            </a:xfrm>
          </p:grpSpPr>
          <p:pic>
            <p:nvPicPr>
              <p:cNvPr id="90" name="圖形 89">
                <a:extLst>
                  <a:ext uri="{FF2B5EF4-FFF2-40B4-BE49-F238E27FC236}">
                    <a16:creationId xmlns:a16="http://schemas.microsoft.com/office/drawing/2014/main" id="{776080E8-3B95-4386-8265-280B552BCD38}"/>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3797" r="51596"/>
              <a:stretch/>
            </p:blipFill>
            <p:spPr>
              <a:xfrm>
                <a:off x="2596583"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91" name="Rectangle 4">
                <a:extLst>
                  <a:ext uri="{FF2B5EF4-FFF2-40B4-BE49-F238E27FC236}">
                    <a16:creationId xmlns:a16="http://schemas.microsoft.com/office/drawing/2014/main" id="{7EF0D30D-8024-47BC-B4DA-E9D69E516AD3}"/>
                  </a:ext>
                </a:extLst>
              </p:cNvPr>
              <p:cNvSpPr/>
              <p:nvPr/>
            </p:nvSpPr>
            <p:spPr>
              <a:xfrm>
                <a:off x="2633946"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B</a:t>
                </a:r>
                <a:endParaRPr lang="en-US" sz="1400">
                  <a:solidFill>
                    <a:schemeClr val="bg1"/>
                  </a:solidFill>
                  <a:latin typeface="Arial" panose="020B0604020202020204" pitchFamily="34" charset="0"/>
                  <a:cs typeface="Arial" panose="020B0604020202020204" pitchFamily="34" charset="0"/>
                </a:endParaRPr>
              </a:p>
            </p:txBody>
          </p:sp>
        </p:grpSp>
        <p:grpSp>
          <p:nvGrpSpPr>
            <p:cNvPr id="78" name="群組 77">
              <a:extLst>
                <a:ext uri="{FF2B5EF4-FFF2-40B4-BE49-F238E27FC236}">
                  <a16:creationId xmlns:a16="http://schemas.microsoft.com/office/drawing/2014/main" id="{83B65452-D138-42CF-A07C-22EE20DD66A1}"/>
                </a:ext>
              </a:extLst>
            </p:cNvPr>
            <p:cNvGrpSpPr/>
            <p:nvPr/>
          </p:nvGrpSpPr>
          <p:grpSpPr>
            <a:xfrm>
              <a:off x="7773308" y="4677011"/>
              <a:ext cx="466607" cy="425122"/>
              <a:chOff x="3718802" y="3490390"/>
              <a:chExt cx="466607" cy="425122"/>
            </a:xfrm>
          </p:grpSpPr>
          <p:pic>
            <p:nvPicPr>
              <p:cNvPr id="88" name="圖形 87">
                <a:extLst>
                  <a:ext uri="{FF2B5EF4-FFF2-40B4-BE49-F238E27FC236}">
                    <a16:creationId xmlns:a16="http://schemas.microsoft.com/office/drawing/2014/main" id="{23F2C56B-DE48-418B-AED9-62EB28578DEF}"/>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1362" r="34031"/>
              <a:stretch/>
            </p:blipFill>
            <p:spPr>
              <a:xfrm>
                <a:off x="3718802" y="349039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89" name="Rectangle 4">
                <a:extLst>
                  <a:ext uri="{FF2B5EF4-FFF2-40B4-BE49-F238E27FC236}">
                    <a16:creationId xmlns:a16="http://schemas.microsoft.com/office/drawing/2014/main" id="{8D581A9B-B099-4E98-AFA9-7E848657024E}"/>
                  </a:ext>
                </a:extLst>
              </p:cNvPr>
              <p:cNvSpPr/>
              <p:nvPr/>
            </p:nvSpPr>
            <p:spPr>
              <a:xfrm>
                <a:off x="3756165" y="349321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C</a:t>
                </a:r>
                <a:endParaRPr lang="en-US" sz="1400">
                  <a:solidFill>
                    <a:schemeClr val="bg1"/>
                  </a:solidFill>
                  <a:latin typeface="Arial" panose="020B0604020202020204" pitchFamily="34" charset="0"/>
                  <a:cs typeface="Arial" panose="020B0604020202020204" pitchFamily="34" charset="0"/>
                </a:endParaRPr>
              </a:p>
            </p:txBody>
          </p:sp>
        </p:grpSp>
        <p:grpSp>
          <p:nvGrpSpPr>
            <p:cNvPr id="79" name="群組 78">
              <a:extLst>
                <a:ext uri="{FF2B5EF4-FFF2-40B4-BE49-F238E27FC236}">
                  <a16:creationId xmlns:a16="http://schemas.microsoft.com/office/drawing/2014/main" id="{6FA74F8F-6C10-480F-B065-9A6FBC159563}"/>
                </a:ext>
              </a:extLst>
            </p:cNvPr>
            <p:cNvGrpSpPr/>
            <p:nvPr/>
          </p:nvGrpSpPr>
          <p:grpSpPr>
            <a:xfrm>
              <a:off x="6013051" y="4677011"/>
              <a:ext cx="466607" cy="425122"/>
              <a:chOff x="4814050" y="3531953"/>
              <a:chExt cx="466607" cy="425122"/>
            </a:xfrm>
          </p:grpSpPr>
          <p:pic>
            <p:nvPicPr>
              <p:cNvPr id="86" name="圖形 85">
                <a:extLst>
                  <a:ext uri="{FF2B5EF4-FFF2-40B4-BE49-F238E27FC236}">
                    <a16:creationId xmlns:a16="http://schemas.microsoft.com/office/drawing/2014/main" id="{A517C6D4-138D-4D7E-BF6D-9EB17F6752BA}"/>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092" r="16301"/>
              <a:stretch/>
            </p:blipFill>
            <p:spPr>
              <a:xfrm>
                <a:off x="4814050" y="3531953"/>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87" name="Rectangle 4">
                <a:extLst>
                  <a:ext uri="{FF2B5EF4-FFF2-40B4-BE49-F238E27FC236}">
                    <a16:creationId xmlns:a16="http://schemas.microsoft.com/office/drawing/2014/main" id="{C966FC43-2B56-4BDF-A80D-DB9E92CBC5F7}"/>
                  </a:ext>
                </a:extLst>
              </p:cNvPr>
              <p:cNvSpPr/>
              <p:nvPr/>
            </p:nvSpPr>
            <p:spPr>
              <a:xfrm>
                <a:off x="4841021" y="3534780"/>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D</a:t>
                </a:r>
                <a:endParaRPr lang="en-US" sz="1400">
                  <a:solidFill>
                    <a:schemeClr val="bg1"/>
                  </a:solidFill>
                  <a:latin typeface="Arial" panose="020B0604020202020204" pitchFamily="34" charset="0"/>
                  <a:cs typeface="Arial" panose="020B0604020202020204" pitchFamily="34" charset="0"/>
                </a:endParaRPr>
              </a:p>
            </p:txBody>
          </p:sp>
        </p:grpSp>
        <p:grpSp>
          <p:nvGrpSpPr>
            <p:cNvPr id="80" name="群組 79">
              <a:extLst>
                <a:ext uri="{FF2B5EF4-FFF2-40B4-BE49-F238E27FC236}">
                  <a16:creationId xmlns:a16="http://schemas.microsoft.com/office/drawing/2014/main" id="{BCB3D8EA-5CE4-4563-9CDD-2104B6A19B23}"/>
                </a:ext>
              </a:extLst>
            </p:cNvPr>
            <p:cNvGrpSpPr/>
            <p:nvPr/>
          </p:nvGrpSpPr>
          <p:grpSpPr>
            <a:xfrm>
              <a:off x="8275225" y="4677011"/>
              <a:ext cx="466607" cy="425122"/>
              <a:chOff x="4814050" y="3531953"/>
              <a:chExt cx="466607" cy="425122"/>
            </a:xfrm>
          </p:grpSpPr>
          <p:pic>
            <p:nvPicPr>
              <p:cNvPr id="84" name="圖形 83">
                <a:extLst>
                  <a:ext uri="{FF2B5EF4-FFF2-40B4-BE49-F238E27FC236}">
                    <a16:creationId xmlns:a16="http://schemas.microsoft.com/office/drawing/2014/main" id="{8A428550-E500-44E7-B3E4-8CC3B52ACFC4}"/>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092" r="16301"/>
              <a:stretch/>
            </p:blipFill>
            <p:spPr>
              <a:xfrm>
                <a:off x="4814050" y="3531953"/>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85" name="Rectangle 4">
                <a:extLst>
                  <a:ext uri="{FF2B5EF4-FFF2-40B4-BE49-F238E27FC236}">
                    <a16:creationId xmlns:a16="http://schemas.microsoft.com/office/drawing/2014/main" id="{90510113-040D-46F3-9D6B-3C5122634CE7}"/>
                  </a:ext>
                </a:extLst>
              </p:cNvPr>
              <p:cNvSpPr/>
              <p:nvPr/>
            </p:nvSpPr>
            <p:spPr>
              <a:xfrm>
                <a:off x="4841021" y="3534780"/>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cs typeface="Arial" panose="020B0604020202020204" pitchFamily="34" charset="0"/>
                  </a:rPr>
                  <a:t>D</a:t>
                </a:r>
                <a:endParaRPr lang="en-US" sz="1400">
                  <a:solidFill>
                    <a:schemeClr val="bg1"/>
                  </a:solidFill>
                  <a:latin typeface="Arial" panose="020B0604020202020204" pitchFamily="34" charset="0"/>
                  <a:cs typeface="Arial" panose="020B0604020202020204" pitchFamily="34" charset="0"/>
                </a:endParaRPr>
              </a:p>
            </p:txBody>
          </p:sp>
        </p:grpSp>
        <p:grpSp>
          <p:nvGrpSpPr>
            <p:cNvPr id="81" name="群組 80">
              <a:extLst>
                <a:ext uri="{FF2B5EF4-FFF2-40B4-BE49-F238E27FC236}">
                  <a16:creationId xmlns:a16="http://schemas.microsoft.com/office/drawing/2014/main" id="{F36484A7-20A1-4FDF-80CF-B281FA2CEEE9}"/>
                </a:ext>
              </a:extLst>
            </p:cNvPr>
            <p:cNvGrpSpPr/>
            <p:nvPr/>
          </p:nvGrpSpPr>
          <p:grpSpPr>
            <a:xfrm>
              <a:off x="7233051" y="4677011"/>
              <a:ext cx="466607" cy="425122"/>
              <a:chOff x="2596583" y="3462680"/>
              <a:chExt cx="466607" cy="425122"/>
            </a:xfrm>
          </p:grpSpPr>
          <p:pic>
            <p:nvPicPr>
              <p:cNvPr id="82" name="圖形 81">
                <a:extLst>
                  <a:ext uri="{FF2B5EF4-FFF2-40B4-BE49-F238E27FC236}">
                    <a16:creationId xmlns:a16="http://schemas.microsoft.com/office/drawing/2014/main" id="{49B89D83-2009-4EBE-A96F-69D5B703B5B2}"/>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3797" r="51596"/>
              <a:stretch/>
            </p:blipFill>
            <p:spPr>
              <a:xfrm>
                <a:off x="2596583" y="3462680"/>
                <a:ext cx="466607" cy="425122"/>
              </a:xfrm>
              <a:prstGeom prst="rect">
                <a:avLst/>
              </a:prstGeom>
              <a:effectLst>
                <a:outerShdw blurRad="50800" dist="50800" dir="5400000" algn="ctr" rotWithShape="0">
                  <a:srgbClr val="000000"/>
                </a:outerShdw>
                <a:reflection blurRad="38100" stA="52000" endA="300" endPos="35000" dist="12700" dir="5400000" sy="-100000" algn="bl" rotWithShape="0"/>
              </a:effectLst>
            </p:spPr>
          </p:pic>
          <p:sp>
            <p:nvSpPr>
              <p:cNvPr id="83" name="Rectangle 4">
                <a:extLst>
                  <a:ext uri="{FF2B5EF4-FFF2-40B4-BE49-F238E27FC236}">
                    <a16:creationId xmlns:a16="http://schemas.microsoft.com/office/drawing/2014/main" id="{29A59DDD-12F1-4D2B-9CC0-C994771DAB7B}"/>
                  </a:ext>
                </a:extLst>
              </p:cNvPr>
              <p:cNvSpPr/>
              <p:nvPr/>
            </p:nvSpPr>
            <p:spPr>
              <a:xfrm>
                <a:off x="2633946" y="3465507"/>
                <a:ext cx="391880" cy="4198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800">
                    <a:solidFill>
                      <a:srgbClr val="F70F78"/>
                    </a:solidFill>
                    <a:latin typeface="Arial" panose="020B0604020202020204" pitchFamily="34" charset="0"/>
                    <a:cs typeface="Arial" panose="020B0604020202020204" pitchFamily="34" charset="0"/>
                  </a:rPr>
                  <a:t>X</a:t>
                </a:r>
                <a:endParaRPr lang="en-US" sz="2800">
                  <a:solidFill>
                    <a:srgbClr val="F70F78"/>
                  </a:solidFill>
                  <a:latin typeface="Arial" panose="020B0604020202020204" pitchFamily="34" charset="0"/>
                  <a:cs typeface="Arial" panose="020B0604020202020204" pitchFamily="34" charset="0"/>
                </a:endParaRPr>
              </a:p>
            </p:txBody>
          </p:sp>
        </p:grpSp>
      </p:grpSp>
      <p:sp>
        <p:nvSpPr>
          <p:cNvPr id="98" name="Rectangle 3">
            <a:extLst>
              <a:ext uri="{FF2B5EF4-FFF2-40B4-BE49-F238E27FC236}">
                <a16:creationId xmlns:a16="http://schemas.microsoft.com/office/drawing/2014/main" id="{7AD25B1D-9F38-4EF7-80C9-00CE9A54C906}"/>
              </a:ext>
            </a:extLst>
          </p:cNvPr>
          <p:cNvSpPr/>
          <p:nvPr/>
        </p:nvSpPr>
        <p:spPr>
          <a:xfrm>
            <a:off x="527037" y="2575530"/>
            <a:ext cx="1289352" cy="447336"/>
          </a:xfrm>
          <a:prstGeom prst="rect">
            <a:avLst/>
          </a:prstGeom>
          <a:gradFill>
            <a:gsLst>
              <a:gs pos="0">
                <a:srgbClr val="F10140"/>
              </a:gs>
              <a:gs pos="100000">
                <a:srgbClr val="8A34CA"/>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Original Copy</a:t>
            </a:r>
          </a:p>
        </p:txBody>
      </p:sp>
      <p:sp>
        <p:nvSpPr>
          <p:cNvPr id="99" name="Rectangle 20">
            <a:extLst>
              <a:ext uri="{FF2B5EF4-FFF2-40B4-BE49-F238E27FC236}">
                <a16:creationId xmlns:a16="http://schemas.microsoft.com/office/drawing/2014/main" id="{53341D3C-0453-4237-8BDC-64D639AFEC7A}"/>
              </a:ext>
            </a:extLst>
          </p:cNvPr>
          <p:cNvSpPr/>
          <p:nvPr/>
        </p:nvSpPr>
        <p:spPr>
          <a:xfrm>
            <a:off x="3905380" y="2571008"/>
            <a:ext cx="1198620" cy="447336"/>
          </a:xfrm>
          <a:prstGeom prst="rect">
            <a:avLst/>
          </a:prstGeom>
          <a:gradFill>
            <a:gsLst>
              <a:gs pos="0">
                <a:srgbClr val="F10140"/>
              </a:gs>
              <a:gs pos="100000">
                <a:srgbClr val="8A34CA"/>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Original Copy</a:t>
            </a:r>
          </a:p>
        </p:txBody>
      </p:sp>
      <p:sp>
        <p:nvSpPr>
          <p:cNvPr id="100" name="Rectangle 21">
            <a:extLst>
              <a:ext uri="{FF2B5EF4-FFF2-40B4-BE49-F238E27FC236}">
                <a16:creationId xmlns:a16="http://schemas.microsoft.com/office/drawing/2014/main" id="{EC38732E-8CDA-4E66-ACDA-14839AD21C55}"/>
              </a:ext>
            </a:extLst>
          </p:cNvPr>
          <p:cNvSpPr/>
          <p:nvPr/>
        </p:nvSpPr>
        <p:spPr>
          <a:xfrm>
            <a:off x="2646581" y="2571008"/>
            <a:ext cx="900274" cy="447336"/>
          </a:xfrm>
          <a:prstGeom prst="rect">
            <a:avLst/>
          </a:prstGeom>
          <a:gradFill>
            <a:gsLst>
              <a:gs pos="0">
                <a:srgbClr val="F10140"/>
              </a:gs>
              <a:gs pos="100000">
                <a:srgbClr val="8A34CA"/>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Snapshot</a:t>
            </a:r>
          </a:p>
        </p:txBody>
      </p:sp>
      <p:sp>
        <p:nvSpPr>
          <p:cNvPr id="101" name="Rectangle 33">
            <a:extLst>
              <a:ext uri="{FF2B5EF4-FFF2-40B4-BE49-F238E27FC236}">
                <a16:creationId xmlns:a16="http://schemas.microsoft.com/office/drawing/2014/main" id="{625CD5F0-74F3-4028-808F-52F6439A89D0}"/>
              </a:ext>
            </a:extLst>
          </p:cNvPr>
          <p:cNvSpPr/>
          <p:nvPr/>
        </p:nvSpPr>
        <p:spPr>
          <a:xfrm>
            <a:off x="7674835" y="2545145"/>
            <a:ext cx="1211408" cy="447336"/>
          </a:xfrm>
          <a:prstGeom prst="rect">
            <a:avLst/>
          </a:prstGeom>
          <a:gradFill>
            <a:gsLst>
              <a:gs pos="0">
                <a:srgbClr val="F10140"/>
              </a:gs>
              <a:gs pos="100000">
                <a:srgbClr val="8A34CA"/>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Original Copy</a:t>
            </a:r>
          </a:p>
        </p:txBody>
      </p:sp>
      <p:sp>
        <p:nvSpPr>
          <p:cNvPr id="102" name="Rectangle 34">
            <a:extLst>
              <a:ext uri="{FF2B5EF4-FFF2-40B4-BE49-F238E27FC236}">
                <a16:creationId xmlns:a16="http://schemas.microsoft.com/office/drawing/2014/main" id="{DFF40008-2290-4D45-AD1D-4446E1B27D12}"/>
              </a:ext>
            </a:extLst>
          </p:cNvPr>
          <p:cNvSpPr/>
          <p:nvPr/>
        </p:nvSpPr>
        <p:spPr>
          <a:xfrm>
            <a:off x="6123480" y="2550516"/>
            <a:ext cx="1126485" cy="447336"/>
          </a:xfrm>
          <a:prstGeom prst="rect">
            <a:avLst/>
          </a:prstGeom>
          <a:gradFill>
            <a:gsLst>
              <a:gs pos="0">
                <a:srgbClr val="F10140"/>
              </a:gs>
              <a:gs pos="100000">
                <a:srgbClr val="8A34CA"/>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20">
                <a:solidFill>
                  <a:schemeClr val="bg1"/>
                </a:solidFill>
                <a:latin typeface="Arial" panose="020B0604020202020204" pitchFamily="34" charset="0"/>
                <a:cs typeface="Arial" panose="020B0604020202020204" pitchFamily="34" charset="0"/>
              </a:rPr>
              <a:t>Snapshot</a:t>
            </a:r>
          </a:p>
        </p:txBody>
      </p:sp>
    </p:spTree>
    <p:extLst>
      <p:ext uri="{BB962C8B-B14F-4D97-AF65-F5344CB8AC3E}">
        <p14:creationId xmlns:p14="http://schemas.microsoft.com/office/powerpoint/2010/main" val="17911125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圖形 47">
            <a:extLst>
              <a:ext uri="{FF2B5EF4-FFF2-40B4-BE49-F238E27FC236}">
                <a16:creationId xmlns:a16="http://schemas.microsoft.com/office/drawing/2014/main" id="{089A4CE9-823B-48E9-8593-9B2FE32E44B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52154" y="4079086"/>
            <a:ext cx="1975189" cy="97619"/>
          </a:xfrm>
          <a:prstGeom prst="rect">
            <a:avLst/>
          </a:prstGeom>
        </p:spPr>
      </p:pic>
      <p:pic>
        <p:nvPicPr>
          <p:cNvPr id="3" name="圖形 2">
            <a:extLst>
              <a:ext uri="{FF2B5EF4-FFF2-40B4-BE49-F238E27FC236}">
                <a16:creationId xmlns:a16="http://schemas.microsoft.com/office/drawing/2014/main" id="{4A3A57B6-1BEC-4D3D-BDB8-5C60698E9C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624" y="2022309"/>
            <a:ext cx="3032691" cy="3032691"/>
          </a:xfrm>
          <a:prstGeom prst="rect">
            <a:avLst/>
          </a:prstGeom>
        </p:spPr>
      </p:pic>
      <p:pic>
        <p:nvPicPr>
          <p:cNvPr id="4" name="圖形 3">
            <a:extLst>
              <a:ext uri="{FF2B5EF4-FFF2-40B4-BE49-F238E27FC236}">
                <a16:creationId xmlns:a16="http://schemas.microsoft.com/office/drawing/2014/main" id="{E475B479-FAA6-4305-9994-F47C685264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82005" y="2022309"/>
            <a:ext cx="3032691" cy="3032691"/>
          </a:xfrm>
          <a:prstGeom prst="rect">
            <a:avLst/>
          </a:prstGeom>
        </p:spPr>
      </p:pic>
      <p:sp>
        <p:nvSpPr>
          <p:cNvPr id="2" name="Title 1">
            <a:extLst>
              <a:ext uri="{FF2B5EF4-FFF2-40B4-BE49-F238E27FC236}">
                <a16:creationId xmlns:a16="http://schemas.microsoft.com/office/drawing/2014/main" id="{34EE3C6E-E58F-4FE5-8FA2-84252F58F757}"/>
              </a:ext>
            </a:extLst>
          </p:cNvPr>
          <p:cNvSpPr>
            <a:spLocks noGrp="1"/>
          </p:cNvSpPr>
          <p:nvPr>
            <p:ph type="title"/>
          </p:nvPr>
        </p:nvSpPr>
        <p:spPr/>
        <p:txBody>
          <a:bodyPr vert="horz" lIns="91440" tIns="45720" rIns="91440" bIns="45720" rtlCol="0" anchor="ctr">
            <a:noAutofit/>
          </a:bodyPr>
          <a:lstStyle/>
          <a:p>
            <a:r>
              <a:rPr lang="en-US" sz="2800">
                <a:latin typeface="微軟正黑體"/>
                <a:ea typeface="微軟正黑體"/>
              </a:rPr>
              <a:t>Snapsync</a:t>
            </a:r>
            <a:r>
              <a:rPr lang="en-US" altLang="zh-TW" sz="2800">
                <a:latin typeface="微軟正黑體"/>
                <a:ea typeface="微軟正黑體"/>
              </a:rPr>
              <a:t> Provides a Simple and Quick Backup Mechanism</a:t>
            </a:r>
            <a:endParaRPr lang="zh-TW" altLang="en-US" sz="2800">
              <a:latin typeface="微軟正黑體"/>
              <a:ea typeface="微軟正黑體"/>
            </a:endParaRPr>
          </a:p>
        </p:txBody>
      </p:sp>
      <p:pic>
        <p:nvPicPr>
          <p:cNvPr id="10" name="Picture 9">
            <a:extLst>
              <a:ext uri="{FF2B5EF4-FFF2-40B4-BE49-F238E27FC236}">
                <a16:creationId xmlns:a16="http://schemas.microsoft.com/office/drawing/2014/main" id="{E8C422F2-861A-4FBD-90F6-5CE4458E452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4292" y="3508832"/>
            <a:ext cx="3035031" cy="1040406"/>
          </a:xfrm>
          <a:prstGeom prst="rect">
            <a:avLst/>
          </a:prstGeom>
        </p:spPr>
      </p:pic>
      <p:sp>
        <p:nvSpPr>
          <p:cNvPr id="11" name="TextBox 10">
            <a:extLst>
              <a:ext uri="{FF2B5EF4-FFF2-40B4-BE49-F238E27FC236}">
                <a16:creationId xmlns:a16="http://schemas.microsoft.com/office/drawing/2014/main" id="{15D01B09-589C-4AFD-88F8-19BD182BD715}"/>
              </a:ext>
            </a:extLst>
          </p:cNvPr>
          <p:cNvSpPr txBox="1"/>
          <p:nvPr/>
        </p:nvSpPr>
        <p:spPr>
          <a:xfrm>
            <a:off x="834718" y="1625796"/>
            <a:ext cx="2352501" cy="369332"/>
          </a:xfrm>
          <a:prstGeom prst="rect">
            <a:avLst/>
          </a:prstGeom>
          <a:noFill/>
        </p:spPr>
        <p:txBody>
          <a:bodyPr wrap="square" rtlCol="0">
            <a:spAutoFit/>
          </a:bodyPr>
          <a:lstStyle/>
          <a:p>
            <a:pPr algn="ctr"/>
            <a:r>
              <a:rPr lang="en-US" b="1">
                <a:solidFill>
                  <a:srgbClr val="51D1FC"/>
                </a:solidFill>
                <a:latin typeface="微軟正黑體" panose="020B0604030504040204" pitchFamily="34" charset="-120"/>
                <a:ea typeface="微軟正黑體" panose="020B0604030504040204" pitchFamily="34" charset="-120"/>
              </a:rPr>
              <a:t>Primary Site</a:t>
            </a:r>
          </a:p>
        </p:txBody>
      </p:sp>
      <p:sp>
        <p:nvSpPr>
          <p:cNvPr id="16" name="TextBox 15">
            <a:extLst>
              <a:ext uri="{FF2B5EF4-FFF2-40B4-BE49-F238E27FC236}">
                <a16:creationId xmlns:a16="http://schemas.microsoft.com/office/drawing/2014/main" id="{7E673DF5-4F94-43A6-8BD2-6A9108FED9CA}"/>
              </a:ext>
            </a:extLst>
          </p:cNvPr>
          <p:cNvSpPr txBox="1"/>
          <p:nvPr/>
        </p:nvSpPr>
        <p:spPr>
          <a:xfrm>
            <a:off x="1968889" y="2691473"/>
            <a:ext cx="1368178"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iSCSI  | SMB</a:t>
            </a:r>
          </a:p>
        </p:txBody>
      </p:sp>
      <p:sp>
        <p:nvSpPr>
          <p:cNvPr id="17" name="TextBox 16">
            <a:extLst>
              <a:ext uri="{FF2B5EF4-FFF2-40B4-BE49-F238E27FC236}">
                <a16:creationId xmlns:a16="http://schemas.microsoft.com/office/drawing/2014/main" id="{9DAC10D3-A7E2-4BD0-9409-40646B934A67}"/>
              </a:ext>
            </a:extLst>
          </p:cNvPr>
          <p:cNvSpPr txBox="1"/>
          <p:nvPr/>
        </p:nvSpPr>
        <p:spPr>
          <a:xfrm>
            <a:off x="1433166" y="4562394"/>
            <a:ext cx="1097279"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ES1686dc</a:t>
            </a:r>
          </a:p>
        </p:txBody>
      </p:sp>
      <p:pic>
        <p:nvPicPr>
          <p:cNvPr id="18" name="Picture 17">
            <a:extLst>
              <a:ext uri="{FF2B5EF4-FFF2-40B4-BE49-F238E27FC236}">
                <a16:creationId xmlns:a16="http://schemas.microsoft.com/office/drawing/2014/main" id="{8C7ECB59-6D3C-48FE-9D2B-06ED5A5748C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322472" y="3974344"/>
            <a:ext cx="1604751" cy="550107"/>
          </a:xfrm>
          <a:prstGeom prst="rect">
            <a:avLst/>
          </a:prstGeom>
        </p:spPr>
      </p:pic>
      <p:sp>
        <p:nvSpPr>
          <p:cNvPr id="19" name="TextBox 18">
            <a:extLst>
              <a:ext uri="{FF2B5EF4-FFF2-40B4-BE49-F238E27FC236}">
                <a16:creationId xmlns:a16="http://schemas.microsoft.com/office/drawing/2014/main" id="{3D56E701-0C21-4124-89F7-8A9DC3928F03}"/>
              </a:ext>
            </a:extLst>
          </p:cNvPr>
          <p:cNvSpPr txBox="1"/>
          <p:nvPr/>
        </p:nvSpPr>
        <p:spPr>
          <a:xfrm>
            <a:off x="5750972" y="1656665"/>
            <a:ext cx="2352501" cy="369332"/>
          </a:xfrm>
          <a:prstGeom prst="rect">
            <a:avLst/>
          </a:prstGeom>
          <a:noFill/>
        </p:spPr>
        <p:txBody>
          <a:bodyPr wrap="square" rtlCol="0">
            <a:spAutoFit/>
          </a:bodyPr>
          <a:lstStyle/>
          <a:p>
            <a:pPr algn="ctr"/>
            <a:r>
              <a:rPr lang="en-US" b="1">
                <a:solidFill>
                  <a:srgbClr val="FF0000"/>
                </a:solidFill>
                <a:latin typeface="微軟正黑體" panose="020B0604030504040204" pitchFamily="34" charset="-120"/>
                <a:ea typeface="微軟正黑體" panose="020B0604030504040204" pitchFamily="34" charset="-120"/>
              </a:rPr>
              <a:t>DR Site</a:t>
            </a:r>
          </a:p>
        </p:txBody>
      </p:sp>
      <p:sp>
        <p:nvSpPr>
          <p:cNvPr id="24" name="TextBox 23">
            <a:extLst>
              <a:ext uri="{FF2B5EF4-FFF2-40B4-BE49-F238E27FC236}">
                <a16:creationId xmlns:a16="http://schemas.microsoft.com/office/drawing/2014/main" id="{B48DE3E2-DD67-44DE-AD7C-81497651DF39}"/>
              </a:ext>
            </a:extLst>
          </p:cNvPr>
          <p:cNvSpPr txBox="1"/>
          <p:nvPr/>
        </p:nvSpPr>
        <p:spPr>
          <a:xfrm>
            <a:off x="5697565" y="2671771"/>
            <a:ext cx="1097279"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iSCSI  | SMB</a:t>
            </a:r>
          </a:p>
        </p:txBody>
      </p:sp>
      <p:sp>
        <p:nvSpPr>
          <p:cNvPr id="25" name="TextBox 24">
            <a:extLst>
              <a:ext uri="{FF2B5EF4-FFF2-40B4-BE49-F238E27FC236}">
                <a16:creationId xmlns:a16="http://schemas.microsoft.com/office/drawing/2014/main" id="{C0858E29-0D99-442C-BF5A-1974ACE7EFD2}"/>
              </a:ext>
            </a:extLst>
          </p:cNvPr>
          <p:cNvSpPr txBox="1"/>
          <p:nvPr/>
        </p:nvSpPr>
        <p:spPr>
          <a:xfrm>
            <a:off x="5602141" y="4562394"/>
            <a:ext cx="1097279"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ES1686dc</a:t>
            </a:r>
          </a:p>
        </p:txBody>
      </p:sp>
      <p:pic>
        <p:nvPicPr>
          <p:cNvPr id="26" name="Google Shape;675;p48">
            <a:extLst>
              <a:ext uri="{FF2B5EF4-FFF2-40B4-BE49-F238E27FC236}">
                <a16:creationId xmlns:a16="http://schemas.microsoft.com/office/drawing/2014/main" id="{4208978D-07AD-4CF4-ACD8-8DE5B31986E2}"/>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5274498" y="3165136"/>
            <a:ext cx="1700698" cy="597116"/>
          </a:xfrm>
          <a:prstGeom prst="rect">
            <a:avLst/>
          </a:prstGeom>
          <a:noFill/>
          <a:ln>
            <a:noFill/>
          </a:ln>
        </p:spPr>
      </p:pic>
      <p:sp>
        <p:nvSpPr>
          <p:cNvPr id="27" name="TextBox 26">
            <a:extLst>
              <a:ext uri="{FF2B5EF4-FFF2-40B4-BE49-F238E27FC236}">
                <a16:creationId xmlns:a16="http://schemas.microsoft.com/office/drawing/2014/main" id="{AD91718A-0A02-4AB7-A03F-8DE4D3E26D07}"/>
              </a:ext>
            </a:extLst>
          </p:cNvPr>
          <p:cNvSpPr txBox="1"/>
          <p:nvPr/>
        </p:nvSpPr>
        <p:spPr>
          <a:xfrm>
            <a:off x="5576207" y="3621127"/>
            <a:ext cx="1097279"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TES-3085U</a:t>
            </a:r>
          </a:p>
        </p:txBody>
      </p:sp>
      <p:pic>
        <p:nvPicPr>
          <p:cNvPr id="28" name="Google Shape;693;p49">
            <a:extLst>
              <a:ext uri="{FF2B5EF4-FFF2-40B4-BE49-F238E27FC236}">
                <a16:creationId xmlns:a16="http://schemas.microsoft.com/office/drawing/2014/main" id="{D55953FD-BFDD-41B2-8FC6-33F9EAC92093}"/>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6974854" y="3138918"/>
            <a:ext cx="1477774" cy="597116"/>
          </a:xfrm>
          <a:prstGeom prst="rect">
            <a:avLst/>
          </a:prstGeom>
          <a:noFill/>
          <a:ln>
            <a:noFill/>
          </a:ln>
        </p:spPr>
      </p:pic>
      <p:sp>
        <p:nvSpPr>
          <p:cNvPr id="29" name="TextBox 28">
            <a:extLst>
              <a:ext uri="{FF2B5EF4-FFF2-40B4-BE49-F238E27FC236}">
                <a16:creationId xmlns:a16="http://schemas.microsoft.com/office/drawing/2014/main" id="{1AAC6EB1-2AFA-4DCC-AA8B-35990B6EFFC3}"/>
              </a:ext>
            </a:extLst>
          </p:cNvPr>
          <p:cNvSpPr txBox="1"/>
          <p:nvPr/>
        </p:nvSpPr>
        <p:spPr>
          <a:xfrm>
            <a:off x="7111848" y="3615267"/>
            <a:ext cx="1097279"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TES-1885U</a:t>
            </a:r>
          </a:p>
        </p:txBody>
      </p:sp>
      <p:pic>
        <p:nvPicPr>
          <p:cNvPr id="30" name="Picture 29">
            <a:extLst>
              <a:ext uri="{FF2B5EF4-FFF2-40B4-BE49-F238E27FC236}">
                <a16:creationId xmlns:a16="http://schemas.microsoft.com/office/drawing/2014/main" id="{EB1861CC-CB88-493C-A8BD-02DBD4D757D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92900" y="3853713"/>
            <a:ext cx="1477774" cy="923609"/>
          </a:xfrm>
          <a:prstGeom prst="rect">
            <a:avLst/>
          </a:prstGeom>
        </p:spPr>
      </p:pic>
      <p:sp>
        <p:nvSpPr>
          <p:cNvPr id="31" name="TextBox 30">
            <a:extLst>
              <a:ext uri="{FF2B5EF4-FFF2-40B4-BE49-F238E27FC236}">
                <a16:creationId xmlns:a16="http://schemas.microsoft.com/office/drawing/2014/main" id="{BB21F540-4769-47B6-B99F-30A0B5A786BC}"/>
              </a:ext>
            </a:extLst>
          </p:cNvPr>
          <p:cNvSpPr txBox="1"/>
          <p:nvPr/>
        </p:nvSpPr>
        <p:spPr>
          <a:xfrm>
            <a:off x="7074252" y="4562394"/>
            <a:ext cx="1382360" cy="276999"/>
          </a:xfrm>
          <a:prstGeom prst="rect">
            <a:avLst/>
          </a:prstGeom>
          <a:noFill/>
        </p:spPr>
        <p:txBody>
          <a:bodyPr wrap="square" rtlCol="0">
            <a:spAutoFit/>
          </a:bodyPr>
          <a:lstStyle/>
          <a:p>
            <a:pPr algn="ctr"/>
            <a:r>
              <a:rPr lang="en-US" sz="1200">
                <a:solidFill>
                  <a:schemeClr val="bg1"/>
                </a:solidFill>
                <a:latin typeface="微軟正黑體" panose="020B0604030504040204" pitchFamily="34" charset="-120"/>
                <a:ea typeface="微軟正黑體" panose="020B0604030504040204" pitchFamily="34" charset="-120"/>
              </a:rPr>
              <a:t>TDS-16489U R2</a:t>
            </a:r>
          </a:p>
        </p:txBody>
      </p:sp>
      <p:sp>
        <p:nvSpPr>
          <p:cNvPr id="36" name="TextBox 35">
            <a:extLst>
              <a:ext uri="{FF2B5EF4-FFF2-40B4-BE49-F238E27FC236}">
                <a16:creationId xmlns:a16="http://schemas.microsoft.com/office/drawing/2014/main" id="{ACE69606-A70B-4657-9E99-2462CF266688}"/>
              </a:ext>
            </a:extLst>
          </p:cNvPr>
          <p:cNvSpPr txBox="1"/>
          <p:nvPr/>
        </p:nvSpPr>
        <p:spPr>
          <a:xfrm>
            <a:off x="2914855" y="1138930"/>
            <a:ext cx="3177014" cy="889411"/>
          </a:xfrm>
          <a:prstGeom prst="rect">
            <a:avLst/>
          </a:prstGeom>
          <a:noFill/>
        </p:spPr>
        <p:txBody>
          <a:bodyPr wrap="square" rtlCol="0" anchor="t">
            <a:spAutoFit/>
          </a:bodyPr>
          <a:lstStyle/>
          <a:p>
            <a:pPr algn="ctr">
              <a:lnSpc>
                <a:spcPct val="150000"/>
              </a:lnSpc>
            </a:pPr>
            <a:r>
              <a:rPr lang="zh-TW" sz="1200" b="1">
                <a:solidFill>
                  <a:srgbClr val="FFFFFF"/>
                </a:solidFill>
                <a:latin typeface="Microsoft JhengHei"/>
                <a:ea typeface="Microsoft JhengHei"/>
              </a:rPr>
              <a:t>Support file</a:t>
            </a:r>
            <a:r>
              <a:rPr lang="en-US" altLang="zh-TW" sz="1200" b="1">
                <a:solidFill>
                  <a:srgbClr val="FFFFFF"/>
                </a:solidFill>
                <a:latin typeface="Microsoft JhengHei"/>
                <a:ea typeface="Microsoft JhengHei"/>
              </a:rPr>
              <a:t>-level</a:t>
            </a:r>
            <a:r>
              <a:rPr lang="zh-TW" sz="1200" b="1">
                <a:solidFill>
                  <a:srgbClr val="FFFFFF"/>
                </a:solidFill>
                <a:latin typeface="Microsoft JhengHei"/>
                <a:ea typeface="Microsoft JhengHei"/>
              </a:rPr>
              <a:t> and block</a:t>
            </a:r>
            <a:r>
              <a:rPr lang="en-US" altLang="zh-TW" sz="1200" b="1">
                <a:solidFill>
                  <a:srgbClr val="FFFFFF"/>
                </a:solidFill>
                <a:latin typeface="Microsoft JhengHei"/>
                <a:ea typeface="Microsoft JhengHei"/>
              </a:rPr>
              <a:t>-level</a:t>
            </a:r>
            <a:r>
              <a:rPr lang="zh-TW" sz="1200" b="1">
                <a:solidFill>
                  <a:srgbClr val="FFFFFF"/>
                </a:solidFill>
                <a:latin typeface="Microsoft JhengHei"/>
                <a:ea typeface="Microsoft JhengHei"/>
              </a:rPr>
              <a:t> differential backup</a:t>
            </a:r>
            <a:r>
              <a:rPr lang="en-US" altLang="zh-TW" sz="1200" b="1">
                <a:solidFill>
                  <a:srgbClr val="FFFFFF"/>
                </a:solidFill>
                <a:latin typeface="Microsoft JhengHei"/>
                <a:ea typeface="Microsoft JhengHei"/>
              </a:rPr>
              <a:t>,</a:t>
            </a:r>
            <a:r>
              <a:rPr lang="zh-TW" sz="1200" b="1">
                <a:solidFill>
                  <a:srgbClr val="FFFFFF"/>
                </a:solidFill>
                <a:latin typeface="Microsoft JhengHei"/>
                <a:ea typeface="Microsoft JhengHei"/>
              </a:rPr>
              <a:t> </a:t>
            </a:r>
            <a:r>
              <a:rPr lang="en-US" altLang="zh-TW" sz="1200" b="1">
                <a:solidFill>
                  <a:srgbClr val="FFFFFF"/>
                </a:solidFill>
                <a:latin typeface="Microsoft JhengHei"/>
                <a:ea typeface="Microsoft JhengHei"/>
              </a:rPr>
              <a:t>l</a:t>
            </a:r>
            <a:r>
              <a:rPr lang="zh-TW" sz="1200" b="1">
                <a:solidFill>
                  <a:srgbClr val="FFFFFF"/>
                </a:solidFill>
                <a:latin typeface="Microsoft JhengHei"/>
                <a:ea typeface="Microsoft JhengHei"/>
              </a:rPr>
              <a:t>ead</a:t>
            </a:r>
            <a:r>
              <a:rPr lang="en-US" altLang="zh-TW" sz="1200" b="1">
                <a:solidFill>
                  <a:srgbClr val="FFFFFF"/>
                </a:solidFill>
                <a:latin typeface="Microsoft JhengHei"/>
                <a:ea typeface="Microsoft JhengHei"/>
              </a:rPr>
              <a:t>ing</a:t>
            </a:r>
            <a:r>
              <a:rPr lang="zh-TW" sz="1200" b="1">
                <a:solidFill>
                  <a:srgbClr val="FFFFFF"/>
                </a:solidFill>
                <a:latin typeface="Microsoft JhengHei"/>
                <a:ea typeface="Microsoft JhengHei"/>
              </a:rPr>
              <a:t> DR space usage </a:t>
            </a:r>
            <a:r>
              <a:rPr lang="en-US" altLang="zh-TW" sz="1200" b="1">
                <a:solidFill>
                  <a:srgbClr val="FFFFFF"/>
                </a:solidFill>
                <a:latin typeface="Microsoft JhengHei"/>
                <a:ea typeface="Microsoft JhengHei"/>
              </a:rPr>
              <a:t>to</a:t>
            </a:r>
            <a:r>
              <a:rPr lang="zh-TW" altLang="en-US" sz="1200" b="1">
                <a:solidFill>
                  <a:srgbClr val="FFFFFF"/>
                </a:solidFill>
                <a:latin typeface="Microsoft JhengHei"/>
                <a:ea typeface="Microsoft JhengHei"/>
              </a:rPr>
              <a:t> </a:t>
            </a:r>
            <a:r>
              <a:rPr lang="en-US" altLang="zh-TW" sz="1200" b="1">
                <a:solidFill>
                  <a:srgbClr val="FFFFFF"/>
                </a:solidFill>
                <a:latin typeface="Microsoft JhengHei"/>
                <a:ea typeface="Microsoft JhengHei"/>
              </a:rPr>
              <a:t>be</a:t>
            </a:r>
            <a:r>
              <a:rPr lang="zh-TW" sz="1200" b="1">
                <a:solidFill>
                  <a:srgbClr val="FFFFFF"/>
                </a:solidFill>
                <a:latin typeface="Microsoft JhengHei"/>
                <a:ea typeface="Microsoft JhengHei"/>
              </a:rPr>
              <a:t> more</a:t>
            </a:r>
            <a:r>
              <a:rPr lang="zh-TW" altLang="en-US" sz="1200" b="1">
                <a:solidFill>
                  <a:srgbClr val="FFFFFF"/>
                </a:solidFill>
                <a:latin typeface="Microsoft JhengHei"/>
                <a:ea typeface="Microsoft JhengHei"/>
              </a:rPr>
              <a:t> </a:t>
            </a:r>
            <a:r>
              <a:rPr lang="en-US" altLang="zh-TW" sz="1200" b="1">
                <a:solidFill>
                  <a:srgbClr val="FFFFFF"/>
                </a:solidFill>
                <a:latin typeface="Microsoft JhengHei"/>
                <a:ea typeface="Microsoft JhengHei"/>
              </a:rPr>
              <a:t>e</a:t>
            </a:r>
            <a:r>
              <a:rPr lang="zh-TW" sz="1200" b="1">
                <a:solidFill>
                  <a:srgbClr val="FFFFFF"/>
                </a:solidFill>
                <a:latin typeface="Microsoft JhengHei"/>
                <a:ea typeface="Microsoft JhengHei"/>
              </a:rPr>
              <a:t>fficient</a:t>
            </a:r>
            <a:endParaRPr lang="en-US" sz="1200" b="1">
              <a:solidFill>
                <a:srgbClr val="FFFFFF"/>
              </a:solidFill>
              <a:latin typeface="Microsoft JhengHei"/>
              <a:ea typeface="Microsoft JhengHei"/>
            </a:endParaRPr>
          </a:p>
        </p:txBody>
      </p:sp>
      <p:sp>
        <p:nvSpPr>
          <p:cNvPr id="32" name="TextBox 31">
            <a:extLst>
              <a:ext uri="{FF2B5EF4-FFF2-40B4-BE49-F238E27FC236}">
                <a16:creationId xmlns:a16="http://schemas.microsoft.com/office/drawing/2014/main" id="{D2C48E46-6AC4-4FE9-A08B-509CB1BD21F8}"/>
              </a:ext>
            </a:extLst>
          </p:cNvPr>
          <p:cNvSpPr txBox="1"/>
          <p:nvPr/>
        </p:nvSpPr>
        <p:spPr>
          <a:xfrm>
            <a:off x="3846729" y="4249397"/>
            <a:ext cx="1246311" cy="369332"/>
          </a:xfrm>
          <a:prstGeom prst="rect">
            <a:avLst/>
          </a:prstGeom>
          <a:noFill/>
        </p:spPr>
        <p:txBody>
          <a:bodyPr wrap="square" rtlCol="0">
            <a:spAutoFit/>
          </a:bodyPr>
          <a:lstStyle/>
          <a:p>
            <a:pPr algn="ctr"/>
            <a:r>
              <a:rPr lang="en-US" err="1">
                <a:solidFill>
                  <a:schemeClr val="bg1"/>
                </a:solidFill>
                <a:latin typeface="微軟正黑體" panose="020B0604030504040204" pitchFamily="34" charset="-120"/>
                <a:ea typeface="微軟正黑體" panose="020B0604030504040204" pitchFamily="34" charset="-120"/>
              </a:rPr>
              <a:t>Snapsync</a:t>
            </a:r>
            <a:endParaRPr lang="en-US">
              <a:solidFill>
                <a:schemeClr val="bg1"/>
              </a:solidFill>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id="{52F5827E-82C3-4E4F-A3A5-667E9122CC80}"/>
              </a:ext>
            </a:extLst>
          </p:cNvPr>
          <p:cNvGrpSpPr/>
          <p:nvPr/>
        </p:nvGrpSpPr>
        <p:grpSpPr>
          <a:xfrm rot="16200000">
            <a:off x="1092929" y="2617351"/>
            <a:ext cx="939339" cy="1012421"/>
            <a:chOff x="3970663" y="2052019"/>
            <a:chExt cx="1316177" cy="1418577"/>
          </a:xfrm>
        </p:grpSpPr>
        <p:sp>
          <p:nvSpPr>
            <p:cNvPr id="33" name="Arrow: Right 52">
              <a:extLst>
                <a:ext uri="{FF2B5EF4-FFF2-40B4-BE49-F238E27FC236}">
                  <a16:creationId xmlns:a16="http://schemas.microsoft.com/office/drawing/2014/main" id="{295A4D66-7D5F-4913-9C29-B1E8BF01A3F4}"/>
                </a:ext>
              </a:extLst>
            </p:cNvPr>
            <p:cNvSpPr/>
            <p:nvPr/>
          </p:nvSpPr>
          <p:spPr>
            <a:xfrm>
              <a:off x="4065909" y="2647636"/>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52">
              <a:extLst>
                <a:ext uri="{FF2B5EF4-FFF2-40B4-BE49-F238E27FC236}">
                  <a16:creationId xmlns:a16="http://schemas.microsoft.com/office/drawing/2014/main" id="{F892B669-9FF4-4DD0-97C9-1B10A31B50E3}"/>
                </a:ext>
              </a:extLst>
            </p:cNvPr>
            <p:cNvSpPr/>
            <p:nvPr/>
          </p:nvSpPr>
          <p:spPr>
            <a:xfrm rot="10800000">
              <a:off x="3970663" y="2052019"/>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圖形 6">
            <a:extLst>
              <a:ext uri="{FF2B5EF4-FFF2-40B4-BE49-F238E27FC236}">
                <a16:creationId xmlns:a16="http://schemas.microsoft.com/office/drawing/2014/main" id="{ED4D8D5C-5FDB-469D-8726-42B7425566A6}"/>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71331" y="2135429"/>
            <a:ext cx="2312216" cy="522491"/>
          </a:xfrm>
          <a:prstGeom prst="rect">
            <a:avLst/>
          </a:prstGeom>
        </p:spPr>
      </p:pic>
      <p:pic>
        <p:nvPicPr>
          <p:cNvPr id="44" name="圖形 43">
            <a:extLst>
              <a:ext uri="{FF2B5EF4-FFF2-40B4-BE49-F238E27FC236}">
                <a16:creationId xmlns:a16="http://schemas.microsoft.com/office/drawing/2014/main" id="{969B8B54-5E50-43E9-A0F1-889BF27B63EE}"/>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796656" y="2126856"/>
            <a:ext cx="2261132" cy="510947"/>
          </a:xfrm>
          <a:prstGeom prst="rect">
            <a:avLst/>
          </a:prstGeom>
        </p:spPr>
      </p:pic>
      <p:grpSp>
        <p:nvGrpSpPr>
          <p:cNvPr id="45" name="群組 44">
            <a:extLst>
              <a:ext uri="{FF2B5EF4-FFF2-40B4-BE49-F238E27FC236}">
                <a16:creationId xmlns:a16="http://schemas.microsoft.com/office/drawing/2014/main" id="{89C35876-5C42-429E-8B09-76E65D6E2146}"/>
              </a:ext>
            </a:extLst>
          </p:cNvPr>
          <p:cNvGrpSpPr/>
          <p:nvPr/>
        </p:nvGrpSpPr>
        <p:grpSpPr>
          <a:xfrm rot="16200000">
            <a:off x="7025596" y="2387743"/>
            <a:ext cx="840487" cy="905878"/>
            <a:chOff x="3970663" y="2052019"/>
            <a:chExt cx="1316177" cy="1418577"/>
          </a:xfrm>
        </p:grpSpPr>
        <p:sp>
          <p:nvSpPr>
            <p:cNvPr id="46" name="Arrow: Right 52">
              <a:extLst>
                <a:ext uri="{FF2B5EF4-FFF2-40B4-BE49-F238E27FC236}">
                  <a16:creationId xmlns:a16="http://schemas.microsoft.com/office/drawing/2014/main" id="{EA43FC2B-2239-4352-BCB9-0378A47FD7BE}"/>
                </a:ext>
              </a:extLst>
            </p:cNvPr>
            <p:cNvSpPr/>
            <p:nvPr/>
          </p:nvSpPr>
          <p:spPr>
            <a:xfrm>
              <a:off x="4065909" y="2647636"/>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52">
              <a:extLst>
                <a:ext uri="{FF2B5EF4-FFF2-40B4-BE49-F238E27FC236}">
                  <a16:creationId xmlns:a16="http://schemas.microsoft.com/office/drawing/2014/main" id="{B3B70A4E-4B3E-4F95-86A6-DE383F935028}"/>
                </a:ext>
              </a:extLst>
            </p:cNvPr>
            <p:cNvSpPr/>
            <p:nvPr/>
          </p:nvSpPr>
          <p:spPr>
            <a:xfrm rot="10800000">
              <a:off x="3970663" y="2052019"/>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16065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67BE7EAB-C86D-4ED2-A724-6FDB9045A57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9470" r="1"/>
          <a:stretch/>
        </p:blipFill>
        <p:spPr>
          <a:xfrm>
            <a:off x="0" y="1491916"/>
            <a:ext cx="4372782" cy="1753172"/>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262762" y="1607322"/>
            <a:ext cx="4146879" cy="8081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TW" altLang="en-US" sz="4500" spc="300">
                <a:solidFill>
                  <a:schemeClr val="bg1"/>
                </a:solidFill>
                <a:latin typeface="微軟正黑體"/>
                <a:ea typeface="微軟正黑體"/>
              </a:rPr>
              <a:t>Enterprise Application</a:t>
            </a:r>
          </a:p>
        </p:txBody>
      </p:sp>
    </p:spTree>
    <p:extLst>
      <p:ext uri="{BB962C8B-B14F-4D97-AF65-F5344CB8AC3E}">
        <p14:creationId xmlns:p14="http://schemas.microsoft.com/office/powerpoint/2010/main" val="1442663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28D7-259C-46C9-ADB6-06FB417F812E}"/>
              </a:ext>
            </a:extLst>
          </p:cNvPr>
          <p:cNvSpPr>
            <a:spLocks noGrp="1"/>
          </p:cNvSpPr>
          <p:nvPr>
            <p:ph type="title"/>
          </p:nvPr>
        </p:nvSpPr>
        <p:spPr/>
        <p:txBody>
          <a:bodyPr>
            <a:normAutofit/>
          </a:bodyPr>
          <a:lstStyle/>
          <a:p>
            <a:r>
              <a:rPr lang="ja-JP" altLang="en-US" sz="3200">
                <a:latin typeface="微軟正黑體"/>
                <a:ea typeface="微軟正黑體"/>
              </a:rPr>
              <a:t>Petabyte-Level File Services</a:t>
            </a:r>
            <a:endParaRPr lang="ja-JP" altLang="en-US" sz="3200"/>
          </a:p>
        </p:txBody>
      </p:sp>
      <p:sp>
        <p:nvSpPr>
          <p:cNvPr id="5" name="TextBox 4">
            <a:extLst>
              <a:ext uri="{FF2B5EF4-FFF2-40B4-BE49-F238E27FC236}">
                <a16:creationId xmlns:a16="http://schemas.microsoft.com/office/drawing/2014/main" id="{CD3A6E59-CC3B-4724-B199-31D859AA4299}"/>
              </a:ext>
            </a:extLst>
          </p:cNvPr>
          <p:cNvSpPr txBox="1"/>
          <p:nvPr/>
        </p:nvSpPr>
        <p:spPr>
          <a:xfrm>
            <a:off x="5852386" y="2820605"/>
            <a:ext cx="2743200" cy="19916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ja-JP" altLang="en-US" sz="1400" b="1">
                <a:solidFill>
                  <a:srgbClr val="FFFFFF"/>
                </a:solidFill>
                <a:latin typeface="微軟正黑體"/>
                <a:ea typeface="微軟正黑體"/>
                <a:cs typeface="Calibri"/>
              </a:rPr>
              <a:t>Suitable for the following</a:t>
            </a:r>
          </a:p>
          <a:p>
            <a:pPr marL="179070" indent="-179070">
              <a:lnSpc>
                <a:spcPct val="150000"/>
              </a:lnSpc>
              <a:buClr>
                <a:srgbClr val="F70F78"/>
              </a:buClr>
              <a:buFont typeface="Arial"/>
              <a:buChar char="•"/>
            </a:pPr>
            <a:r>
              <a:rPr lang="zh-TW" altLang="en-US" sz="1400">
                <a:solidFill>
                  <a:srgbClr val="FFFFFF"/>
                </a:solidFill>
                <a:latin typeface="微軟正黑體"/>
                <a:ea typeface="微軟正黑體"/>
                <a:cs typeface="Calibri"/>
              </a:rPr>
              <a:t>Media &amp; entertainment</a:t>
            </a:r>
            <a:endParaRPr lang="zh-TW" altLang="en-US" sz="1400">
              <a:solidFill>
                <a:srgbClr val="FFFFFF"/>
              </a:solidFill>
              <a:latin typeface="微軟正黑體" panose="020B0604030504040204" pitchFamily="34" charset="-120"/>
              <a:ea typeface="微軟正黑體" panose="020B0604030504040204" pitchFamily="34" charset="-120"/>
              <a:cs typeface="Calibri"/>
            </a:endParaRPr>
          </a:p>
          <a:p>
            <a:pPr marL="179070" indent="-179070">
              <a:lnSpc>
                <a:spcPct val="150000"/>
              </a:lnSpc>
              <a:buClr>
                <a:srgbClr val="F70F78"/>
              </a:buClr>
              <a:buFont typeface="Arial"/>
              <a:buChar char="•"/>
            </a:pPr>
            <a:r>
              <a:rPr lang="en-US" altLang="zh-TW" sz="1400">
                <a:solidFill>
                  <a:srgbClr val="FFFFFF"/>
                </a:solidFill>
                <a:latin typeface="微軟正黑體"/>
                <a:ea typeface="微軟正黑體"/>
                <a:cs typeface="Calibri"/>
              </a:rPr>
              <a:t>Data center</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a:p>
            <a:pPr marL="179070" indent="-179070">
              <a:lnSpc>
                <a:spcPct val="150000"/>
              </a:lnSpc>
              <a:buClr>
                <a:srgbClr val="F70F78"/>
              </a:buClr>
              <a:buFont typeface="Arial"/>
              <a:buChar char="•"/>
            </a:pPr>
            <a:r>
              <a:rPr lang="en-US" altLang="zh-TW" sz="1400">
                <a:solidFill>
                  <a:srgbClr val="FFFFFF"/>
                </a:solidFill>
                <a:latin typeface="微軟正黑體"/>
                <a:ea typeface="微軟正黑體"/>
                <a:cs typeface="Calibri"/>
              </a:rPr>
              <a:t>Manufacturing factory</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a:p>
            <a:pPr marL="179070" indent="-179070">
              <a:lnSpc>
                <a:spcPct val="150000"/>
              </a:lnSpc>
              <a:buClr>
                <a:srgbClr val="F70F78"/>
              </a:buClr>
              <a:buFont typeface="Arial"/>
              <a:buChar char="•"/>
            </a:pPr>
            <a:r>
              <a:rPr lang="en-US" altLang="zh-TW" sz="1400">
                <a:solidFill>
                  <a:srgbClr val="FFFFFF"/>
                </a:solidFill>
                <a:latin typeface="微軟正黑體"/>
                <a:ea typeface="微軟正黑體"/>
                <a:cs typeface="Calibri"/>
              </a:rPr>
              <a:t>Financial institute</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a:p>
            <a:pPr marL="179070" indent="-179070">
              <a:lnSpc>
                <a:spcPct val="150000"/>
              </a:lnSpc>
              <a:buClr>
                <a:srgbClr val="F70F78"/>
              </a:buClr>
              <a:buFont typeface="Arial"/>
              <a:buChar char="•"/>
            </a:pPr>
            <a:r>
              <a:rPr lang="en-US" altLang="zh-TW" sz="1400">
                <a:solidFill>
                  <a:srgbClr val="FFFFFF"/>
                </a:solidFill>
                <a:latin typeface="微軟正黑體"/>
                <a:ea typeface="微軟正黑體"/>
                <a:cs typeface="Calibri"/>
              </a:rPr>
              <a:t>Medical center</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p:txBody>
      </p:sp>
      <p:sp>
        <p:nvSpPr>
          <p:cNvPr id="6" name="TextBox 5">
            <a:extLst>
              <a:ext uri="{FF2B5EF4-FFF2-40B4-BE49-F238E27FC236}">
                <a16:creationId xmlns:a16="http://schemas.microsoft.com/office/drawing/2014/main" id="{F438979B-C3D9-4ED6-98EB-6CC38D925C8E}"/>
              </a:ext>
            </a:extLst>
          </p:cNvPr>
          <p:cNvSpPr txBox="1"/>
          <p:nvPr/>
        </p:nvSpPr>
        <p:spPr>
          <a:xfrm>
            <a:off x="5852385" y="1250788"/>
            <a:ext cx="2743200" cy="160043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tLang="zh-TW" sz="1400" b="1">
                <a:solidFill>
                  <a:srgbClr val="FFFFFF"/>
                </a:solidFill>
                <a:latin typeface="微軟正黑體"/>
                <a:ea typeface="微軟正黑體"/>
                <a:cs typeface="Calibri"/>
              </a:rPr>
              <a:t>ES1686dc supports</a:t>
            </a:r>
            <a:endParaRPr lang="en-US" sz="1400" b="1">
              <a:latin typeface="微軟正黑體" panose="020B0604030504040204" pitchFamily="34" charset="-120"/>
              <a:ea typeface="微軟正黑體" panose="020B0604030504040204" pitchFamily="34" charset="-120"/>
              <a:cs typeface="Calibri"/>
            </a:endParaRPr>
          </a:p>
          <a:p>
            <a:pPr marL="179070" indent="-179070">
              <a:lnSpc>
                <a:spcPct val="150000"/>
              </a:lnSpc>
              <a:buClr>
                <a:srgbClr val="F70F78"/>
              </a:buClr>
              <a:buFont typeface="Arial"/>
              <a:buChar char="•"/>
            </a:pPr>
            <a:r>
              <a:rPr lang="en-US" altLang="zh-TW" sz="1400">
                <a:solidFill>
                  <a:srgbClr val="FFFFFF"/>
                </a:solidFill>
                <a:latin typeface="微軟正黑體"/>
                <a:ea typeface="微軟正黑體"/>
                <a:cs typeface="Calibri"/>
              </a:rPr>
              <a:t>High availability</a:t>
            </a:r>
          </a:p>
          <a:p>
            <a:pPr marL="179070" indent="-179070">
              <a:lnSpc>
                <a:spcPct val="150000"/>
              </a:lnSpc>
              <a:buClr>
                <a:srgbClr val="F70F78"/>
              </a:buClr>
              <a:buFont typeface="Arial"/>
              <a:buChar char="•"/>
            </a:pPr>
            <a:r>
              <a:rPr lang="en-US" altLang="zh-TW" sz="1400">
                <a:solidFill>
                  <a:srgbClr val="FFFFFF"/>
                </a:solidFill>
                <a:latin typeface="微軟正黑體"/>
                <a:ea typeface="微軟正黑體"/>
                <a:cs typeface="Calibri"/>
              </a:rPr>
              <a:t>Data protection</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a:p>
            <a:pPr marL="179070" indent="-179070">
              <a:lnSpc>
                <a:spcPct val="150000"/>
              </a:lnSpc>
              <a:buClr>
                <a:srgbClr val="F70F78"/>
              </a:buClr>
              <a:buFont typeface="Arial"/>
              <a:buChar char="•"/>
            </a:pPr>
            <a:r>
              <a:rPr lang="en-US" altLang="zh-TW" sz="1400">
                <a:solidFill>
                  <a:srgbClr val="FFFFFF"/>
                </a:solidFill>
                <a:latin typeface="微軟正黑體"/>
                <a:ea typeface="微軟正黑體"/>
                <a:cs typeface="Calibri"/>
              </a:rPr>
              <a:t>Efficient storage</a:t>
            </a: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a:p>
            <a:pPr>
              <a:buClr>
                <a:srgbClr val="F70F78"/>
              </a:buClr>
            </a:pPr>
            <a:endParaRPr lang="en-US" altLang="zh-TW" sz="1400">
              <a:solidFill>
                <a:srgbClr val="FFFFFF"/>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266304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28D7-259C-46C9-ADB6-06FB417F812E}"/>
              </a:ext>
            </a:extLst>
          </p:cNvPr>
          <p:cNvSpPr>
            <a:spLocks noGrp="1"/>
          </p:cNvSpPr>
          <p:nvPr>
            <p:ph type="title"/>
          </p:nvPr>
        </p:nvSpPr>
        <p:spPr/>
        <p:txBody>
          <a:bodyPr>
            <a:normAutofit/>
          </a:bodyPr>
          <a:lstStyle/>
          <a:p>
            <a:r>
              <a:rPr lang="ja-JP" altLang="en-US" sz="3200">
                <a:latin typeface="微軟正黑體"/>
                <a:ea typeface="微軟正黑體"/>
              </a:rPr>
              <a:t>Remote Data Backup</a:t>
            </a:r>
            <a:endParaRPr lang="ja-JP" altLang="en-US" sz="3200"/>
          </a:p>
        </p:txBody>
      </p:sp>
      <p:sp>
        <p:nvSpPr>
          <p:cNvPr id="3" name="TextBox 2">
            <a:extLst>
              <a:ext uri="{FF2B5EF4-FFF2-40B4-BE49-F238E27FC236}">
                <a16:creationId xmlns:a16="http://schemas.microsoft.com/office/drawing/2014/main" id="{34C91A62-5EFF-450C-8843-8BC866CD28E3}"/>
              </a:ext>
            </a:extLst>
          </p:cNvPr>
          <p:cNvSpPr txBox="1"/>
          <p:nvPr/>
        </p:nvSpPr>
        <p:spPr>
          <a:xfrm>
            <a:off x="3210016" y="2686527"/>
            <a:ext cx="258852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微軟正黑體" panose="020B0604030504040204" pitchFamily="34" charset="-120"/>
                <a:ea typeface="微軟正黑體" panose="020B0604030504040204" pitchFamily="34" charset="-120"/>
              </a:rPr>
              <a:t>QES </a:t>
            </a:r>
            <a:r>
              <a:rPr lang="en-US" err="1">
                <a:solidFill>
                  <a:schemeClr val="bg1"/>
                </a:solidFill>
                <a:latin typeface="微軟正黑體" panose="020B0604030504040204" pitchFamily="34" charset="-120"/>
                <a:ea typeface="微軟正黑體" panose="020B0604030504040204" pitchFamily="34" charset="-120"/>
              </a:rPr>
              <a:t>Snapsync</a:t>
            </a:r>
            <a:endParaRPr lang="en-US">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370698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8822-0A00-456E-A1F0-3DAD2047DBFF}"/>
              </a:ext>
            </a:extLst>
          </p:cNvPr>
          <p:cNvSpPr>
            <a:spLocks noGrp="1"/>
          </p:cNvSpPr>
          <p:nvPr>
            <p:ph type="title"/>
          </p:nvPr>
        </p:nvSpPr>
        <p:spPr/>
        <p:txBody>
          <a:bodyPr>
            <a:normAutofit fontScale="90000"/>
          </a:bodyPr>
          <a:lstStyle/>
          <a:p>
            <a:r>
              <a:rPr lang="zh-CN" altLang="en-US" sz="3400">
                <a:latin typeface="微軟正黑體"/>
                <a:ea typeface="微軟正黑體"/>
              </a:rPr>
              <a:t>Advanced to Disaster Recovery </a:t>
            </a:r>
            <a:br>
              <a:rPr lang="zh-CN" altLang="en-US" sz="3400">
                <a:latin typeface="微軟正黑體"/>
                <a:ea typeface="微軟正黑體"/>
              </a:rPr>
            </a:br>
            <a:r>
              <a:rPr lang="zh-CN" altLang="en-US" sz="3400">
                <a:latin typeface="微軟正黑體"/>
                <a:ea typeface="微軟正黑體"/>
              </a:rPr>
              <a:t>in Different Places</a:t>
            </a:r>
            <a:endParaRPr lang="zh-CN" altLang="en-US" sz="3400"/>
          </a:p>
        </p:txBody>
      </p:sp>
    </p:spTree>
    <p:extLst>
      <p:ext uri="{BB962C8B-B14F-4D97-AF65-F5344CB8AC3E}">
        <p14:creationId xmlns:p14="http://schemas.microsoft.com/office/powerpoint/2010/main" val="18471066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CD70-734A-4FCD-8586-C7F4BF88DFD5}"/>
              </a:ext>
            </a:extLst>
          </p:cNvPr>
          <p:cNvSpPr>
            <a:spLocks noGrp="1"/>
          </p:cNvSpPr>
          <p:nvPr>
            <p:ph type="title"/>
          </p:nvPr>
        </p:nvSpPr>
        <p:spPr/>
        <p:txBody>
          <a:bodyPr>
            <a:normAutofit/>
          </a:bodyPr>
          <a:lstStyle/>
          <a:p>
            <a:r>
              <a:rPr lang="ja-JP" altLang="en-US" sz="3400">
                <a:latin typeface="微軟正黑體"/>
                <a:ea typeface="微軟正黑體"/>
              </a:rPr>
              <a:t>Virtualization Storage Services</a:t>
            </a:r>
            <a:endParaRPr lang="en-US"/>
          </a:p>
        </p:txBody>
      </p:sp>
      <p:sp>
        <p:nvSpPr>
          <p:cNvPr id="5" name="TextBox 4">
            <a:extLst>
              <a:ext uri="{FF2B5EF4-FFF2-40B4-BE49-F238E27FC236}">
                <a16:creationId xmlns:a16="http://schemas.microsoft.com/office/drawing/2014/main" id="{5DE43C73-145B-4CF3-8254-F5E8866F76EB}"/>
              </a:ext>
            </a:extLst>
          </p:cNvPr>
          <p:cNvSpPr txBox="1"/>
          <p:nvPr/>
        </p:nvSpPr>
        <p:spPr>
          <a:xfrm>
            <a:off x="3714952" y="1780829"/>
            <a:ext cx="2693193" cy="228254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FFFF"/>
                </a:solidFill>
                <a:latin typeface="微軟正黑體"/>
                <a:ea typeface="微軟正黑體"/>
                <a:cs typeface="Calibri"/>
              </a:rPr>
              <a:t>ES1686dc supports</a:t>
            </a:r>
            <a:endParaRPr lang="ja-JP" altLang="en-US" sz="1600" b="1">
              <a:solidFill>
                <a:srgbClr val="FFFFFF"/>
              </a:solidFill>
              <a:latin typeface="微軟正黑體" panose="020B0604030504040204" pitchFamily="34" charset="-120"/>
              <a:ea typeface="微軟正黑體" panose="020B0604030504040204" pitchFamily="34" charset="-120"/>
              <a:cs typeface="Calibri"/>
            </a:endParaRPr>
          </a:p>
          <a:p>
            <a:pPr marL="179070" indent="-179070">
              <a:lnSpc>
                <a:spcPct val="150000"/>
              </a:lnSpc>
              <a:buClr>
                <a:srgbClr val="F70F78"/>
              </a:buClr>
              <a:buFont typeface="Arial"/>
              <a:buChar char="•"/>
            </a:pPr>
            <a:r>
              <a:rPr lang="ja-JP" altLang="en-US" sz="1600">
                <a:solidFill>
                  <a:srgbClr val="FFFFFF"/>
                </a:solidFill>
                <a:latin typeface="微軟正黑體"/>
                <a:ea typeface="微軟正黑體"/>
                <a:cs typeface="Calibri"/>
              </a:rPr>
              <a:t>Accelerate data access</a:t>
            </a:r>
          </a:p>
          <a:p>
            <a:pPr marL="179070" indent="-179070">
              <a:lnSpc>
                <a:spcPct val="150000"/>
              </a:lnSpc>
              <a:buClr>
                <a:srgbClr val="F70F78"/>
              </a:buClr>
              <a:buFont typeface="Arial"/>
              <a:buChar char="•"/>
            </a:pPr>
            <a:r>
              <a:rPr lang="en-US" altLang="ja-JP" sz="1600">
                <a:solidFill>
                  <a:schemeClr val="bg1"/>
                </a:solidFill>
                <a:latin typeface="微軟正黑體"/>
                <a:ea typeface="微軟正黑體"/>
                <a:cs typeface="Calibri"/>
              </a:rPr>
              <a:t>Efficient storage</a:t>
            </a:r>
            <a:endParaRPr lang="en-US" sz="1600">
              <a:solidFill>
                <a:schemeClr val="bg1"/>
              </a:solidFill>
              <a:latin typeface="微軟正黑體" panose="020B0604030504040204" pitchFamily="34" charset="-120"/>
              <a:ea typeface="微軟正黑體" panose="020B0604030504040204" pitchFamily="34" charset="-120"/>
              <a:cs typeface="Calibri"/>
            </a:endParaRPr>
          </a:p>
          <a:p>
            <a:pPr marL="179070" indent="-179070">
              <a:lnSpc>
                <a:spcPct val="150000"/>
              </a:lnSpc>
              <a:buClr>
                <a:srgbClr val="F70F78"/>
              </a:buClr>
              <a:buFont typeface="Arial"/>
              <a:buChar char="•"/>
            </a:pPr>
            <a:r>
              <a:rPr lang="en-US" sz="1600">
                <a:solidFill>
                  <a:schemeClr val="bg1"/>
                </a:solidFill>
                <a:latin typeface="微軟正黑體"/>
                <a:ea typeface="微軟正黑體"/>
                <a:cs typeface="Calibri"/>
              </a:rPr>
              <a:t>Performance optimization for SSD</a:t>
            </a:r>
            <a:endParaRPr lang="en-US" altLang="zh-TW" sz="1600">
              <a:solidFill>
                <a:schemeClr val="bg1"/>
              </a:solidFill>
              <a:latin typeface="微軟正黑體" panose="020B0604030504040204" pitchFamily="34" charset="-120"/>
              <a:ea typeface="微軟正黑體" panose="020B0604030504040204" pitchFamily="34" charset="-120"/>
              <a:cs typeface="Calibri"/>
            </a:endParaRPr>
          </a:p>
          <a:p>
            <a:pPr marL="285750" indent="-285750">
              <a:lnSpc>
                <a:spcPct val="150000"/>
              </a:lnSpc>
              <a:buFont typeface="Arial"/>
              <a:buChar char="•"/>
            </a:pPr>
            <a:endParaRPr lang="en-US" sz="2000">
              <a:solidFill>
                <a:schemeClr val="bg1"/>
              </a:solidFill>
              <a:latin typeface="微軟正黑體" panose="020B0604030504040204" pitchFamily="34" charset="-120"/>
              <a:ea typeface="微軟正黑體" panose="020B0604030504040204" pitchFamily="34" charset="-120"/>
              <a:cs typeface="Calibri"/>
            </a:endParaRPr>
          </a:p>
        </p:txBody>
      </p:sp>
      <p:sp>
        <p:nvSpPr>
          <p:cNvPr id="4" name="矩形 3">
            <a:extLst>
              <a:ext uri="{FF2B5EF4-FFF2-40B4-BE49-F238E27FC236}">
                <a16:creationId xmlns:a16="http://schemas.microsoft.com/office/drawing/2014/main" id="{8B359681-2E0C-4016-BFDC-982E657EC513}"/>
              </a:ext>
            </a:extLst>
          </p:cNvPr>
          <p:cNvSpPr/>
          <p:nvPr/>
        </p:nvSpPr>
        <p:spPr>
          <a:xfrm>
            <a:off x="6428920" y="1665082"/>
            <a:ext cx="1863948" cy="1155060"/>
          </a:xfrm>
          <a:prstGeom prst="rect">
            <a:avLst/>
          </a:prstGeom>
        </p:spPr>
        <p:txBody>
          <a:bodyPr wrap="square" anchor="t">
            <a:spAutoFit/>
          </a:bodyPr>
          <a:lstStyle/>
          <a:p>
            <a:pPr>
              <a:lnSpc>
                <a:spcPct val="150000"/>
              </a:lnSpc>
            </a:pPr>
            <a:r>
              <a:rPr lang="ja-JP" altLang="en-US" sz="1600" b="1">
                <a:solidFill>
                  <a:srgbClr val="FFFFFF"/>
                </a:solidFill>
                <a:latin typeface="Microsoft JhengHei"/>
                <a:ea typeface="Microsoft JhengHei"/>
                <a:cs typeface="Calibri"/>
              </a:rPr>
              <a:t>Suitable for</a:t>
            </a:r>
          </a:p>
          <a:p>
            <a:pPr marL="179070" indent="-179070">
              <a:lnSpc>
                <a:spcPct val="150000"/>
              </a:lnSpc>
              <a:buClr>
                <a:srgbClr val="F70F78"/>
              </a:buClr>
              <a:buFont typeface="Arial,Sans-Serif"/>
              <a:buChar char="•"/>
            </a:pPr>
            <a:r>
              <a:rPr lang="ja-JP" altLang="en-US" sz="1600">
                <a:solidFill>
                  <a:srgbClr val="FFFFFF"/>
                </a:solidFill>
                <a:latin typeface="Microsoft JhengHei"/>
                <a:ea typeface="Microsoft JhengHei"/>
                <a:cs typeface="Calibri"/>
              </a:rPr>
              <a:t>Virtual desktop</a:t>
            </a:r>
          </a:p>
          <a:p>
            <a:pPr marL="179070" indent="-179070">
              <a:lnSpc>
                <a:spcPct val="150000"/>
              </a:lnSpc>
              <a:buClr>
                <a:srgbClr val="F70F78"/>
              </a:buClr>
              <a:buFont typeface="Arial,Sans-Serif"/>
              <a:buChar char="•"/>
            </a:pPr>
            <a:r>
              <a:rPr lang="zh-CN" altLang="en-US" sz="1600">
                <a:solidFill>
                  <a:srgbClr val="FFFFFF"/>
                </a:solidFill>
                <a:latin typeface="Microsoft JhengHei"/>
                <a:ea typeface="Microsoft JhengHei"/>
                <a:cs typeface="Calibri"/>
              </a:rPr>
              <a:t>Virtual server</a:t>
            </a:r>
          </a:p>
        </p:txBody>
      </p:sp>
    </p:spTree>
    <p:extLst>
      <p:ext uri="{BB962C8B-B14F-4D97-AF65-F5344CB8AC3E}">
        <p14:creationId xmlns:p14="http://schemas.microsoft.com/office/powerpoint/2010/main" val="2176365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B0B1-0826-4569-921D-313D829DB855}"/>
              </a:ext>
            </a:extLst>
          </p:cNvPr>
          <p:cNvSpPr>
            <a:spLocks noGrp="1"/>
          </p:cNvSpPr>
          <p:nvPr>
            <p:ph type="title"/>
          </p:nvPr>
        </p:nvSpPr>
        <p:spPr>
          <a:xfrm>
            <a:off x="96011" y="91440"/>
            <a:ext cx="7886700" cy="822960"/>
          </a:xfrm>
        </p:spPr>
        <p:txBody>
          <a:bodyPr>
            <a:noAutofit/>
          </a:bodyPr>
          <a:lstStyle/>
          <a:p>
            <a:r>
              <a:rPr lang="ja-JP" altLang="en-US" sz="2400">
                <a:latin typeface="微軟正黑體"/>
                <a:ea typeface="微軟正黑體"/>
              </a:rPr>
              <a:t>Network is The Bottleneck of </a:t>
            </a:r>
            <a:r>
              <a:rPr lang="en-US" altLang="ja-JP" sz="2400">
                <a:latin typeface="微軟正黑體"/>
                <a:ea typeface="微軟正黑體"/>
              </a:rPr>
              <a:t>A</a:t>
            </a:r>
            <a:r>
              <a:rPr lang="ja-JP" sz="2400">
                <a:latin typeface="微軟正黑體"/>
                <a:ea typeface="微軟正黑體"/>
              </a:rPr>
              <a:t>ctive-</a:t>
            </a:r>
            <a:r>
              <a:rPr lang="en-US" altLang="ja-JP" sz="2400">
                <a:latin typeface="微軟正黑體"/>
                <a:ea typeface="微軟正黑體"/>
              </a:rPr>
              <a:t>S</a:t>
            </a:r>
            <a:r>
              <a:rPr lang="ja-JP" sz="2400">
                <a:latin typeface="微軟正黑體"/>
                <a:ea typeface="微軟正黑體"/>
              </a:rPr>
              <a:t>tandby H</a:t>
            </a:r>
            <a:r>
              <a:rPr lang="en-US" altLang="ja-JP" sz="2400">
                <a:latin typeface="微軟正黑體"/>
                <a:ea typeface="微軟正黑體"/>
              </a:rPr>
              <a:t>A</a:t>
            </a:r>
            <a:endParaRPr lang="ja-JP" altLang="en-US" sz="2400"/>
          </a:p>
        </p:txBody>
      </p:sp>
      <p:pic>
        <p:nvPicPr>
          <p:cNvPr id="6" name="Picture 15">
            <a:extLst>
              <a:ext uri="{FF2B5EF4-FFF2-40B4-BE49-F238E27FC236}">
                <a16:creationId xmlns:a16="http://schemas.microsoft.com/office/drawing/2014/main" id="{DCA1EC73-9DA4-40D7-91BF-F98CFD042A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21760" y="2556826"/>
            <a:ext cx="1390409" cy="398792"/>
          </a:xfrm>
          <a:prstGeom prst="rect">
            <a:avLst/>
          </a:prstGeom>
        </p:spPr>
      </p:pic>
      <p:pic>
        <p:nvPicPr>
          <p:cNvPr id="12" name="Picture 38">
            <a:extLst>
              <a:ext uri="{FF2B5EF4-FFF2-40B4-BE49-F238E27FC236}">
                <a16:creationId xmlns:a16="http://schemas.microsoft.com/office/drawing/2014/main" id="{0B187D1F-361E-4920-B35C-936EE92BA0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151"/>
          <a:stretch/>
        </p:blipFill>
        <p:spPr>
          <a:xfrm>
            <a:off x="4528994" y="1718521"/>
            <a:ext cx="1383184" cy="288341"/>
          </a:xfrm>
          <a:prstGeom prst="rect">
            <a:avLst/>
          </a:prstGeom>
        </p:spPr>
      </p:pic>
      <p:cxnSp>
        <p:nvCxnSpPr>
          <p:cNvPr id="18" name="Straight Arrow Connector 17">
            <a:extLst>
              <a:ext uri="{FF2B5EF4-FFF2-40B4-BE49-F238E27FC236}">
                <a16:creationId xmlns:a16="http://schemas.microsoft.com/office/drawing/2014/main" id="{9A8AE812-A2BF-45E6-8DF5-93E8AF739C42}"/>
              </a:ext>
            </a:extLst>
          </p:cNvPr>
          <p:cNvCxnSpPr/>
          <p:nvPr/>
        </p:nvCxnSpPr>
        <p:spPr>
          <a:xfrm>
            <a:off x="5616624" y="4162128"/>
            <a:ext cx="1606767" cy="2895"/>
          </a:xfrm>
          <a:prstGeom prst="straightConnector1">
            <a:avLst/>
          </a:prstGeom>
          <a:ln w="28575">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F0716BC-C7FD-4E42-81B3-0E64AB415AF2}"/>
              </a:ext>
            </a:extLst>
          </p:cNvPr>
          <p:cNvSpPr txBox="1"/>
          <p:nvPr/>
        </p:nvSpPr>
        <p:spPr>
          <a:xfrm>
            <a:off x="4501425" y="4576608"/>
            <a:ext cx="1347752" cy="276999"/>
          </a:xfrm>
          <a:prstGeom prst="rect">
            <a:avLst/>
          </a:prstGeom>
          <a:noFill/>
        </p:spPr>
        <p:txBody>
          <a:bodyPr wrap="square" rtlCol="0" anchor="t">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Active</a:t>
            </a:r>
            <a:endParaRPr lang="en-US" sz="1200">
              <a:solidFill>
                <a:schemeClr val="bg1"/>
              </a:solidFill>
              <a:latin typeface="微軟正黑體" panose="020B0604030504040204" pitchFamily="34" charset="-120"/>
              <a:ea typeface="微軟正黑體" panose="020B0604030504040204" pitchFamily="34" charset="-120"/>
            </a:endParaRPr>
          </a:p>
        </p:txBody>
      </p:sp>
      <p:sp>
        <p:nvSpPr>
          <p:cNvPr id="22" name="TextBox 21">
            <a:extLst>
              <a:ext uri="{FF2B5EF4-FFF2-40B4-BE49-F238E27FC236}">
                <a16:creationId xmlns:a16="http://schemas.microsoft.com/office/drawing/2014/main" id="{93B5D893-2F7F-4B4F-A309-A508335527BD}"/>
              </a:ext>
            </a:extLst>
          </p:cNvPr>
          <p:cNvSpPr txBox="1"/>
          <p:nvPr/>
        </p:nvSpPr>
        <p:spPr>
          <a:xfrm>
            <a:off x="7257646" y="4576607"/>
            <a:ext cx="1347752" cy="276999"/>
          </a:xfrm>
          <a:prstGeom prst="rect">
            <a:avLst/>
          </a:prstGeom>
          <a:noFill/>
        </p:spPr>
        <p:txBody>
          <a:bodyPr wrap="square" rtlCol="0" anchor="t">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Standby</a:t>
            </a:r>
            <a:endParaRPr lang="en-US" sz="1200">
              <a:solidFill>
                <a:schemeClr val="bg1"/>
              </a:solidFill>
              <a:latin typeface="微軟正黑體" panose="020B0604030504040204" pitchFamily="34" charset="-120"/>
              <a:ea typeface="微軟正黑體" panose="020B0604030504040204" pitchFamily="34" charset="-120"/>
            </a:endParaRPr>
          </a:p>
        </p:txBody>
      </p:sp>
      <p:sp>
        <p:nvSpPr>
          <p:cNvPr id="24" name="TextBox 23">
            <a:extLst>
              <a:ext uri="{FF2B5EF4-FFF2-40B4-BE49-F238E27FC236}">
                <a16:creationId xmlns:a16="http://schemas.microsoft.com/office/drawing/2014/main" id="{994BAEDA-4C5F-4D18-B7FA-7228619BC1A2}"/>
              </a:ext>
            </a:extLst>
          </p:cNvPr>
          <p:cNvSpPr txBox="1"/>
          <p:nvPr/>
        </p:nvSpPr>
        <p:spPr>
          <a:xfrm>
            <a:off x="5843557" y="4202422"/>
            <a:ext cx="1347752" cy="246221"/>
          </a:xfrm>
          <a:prstGeom prst="rect">
            <a:avLst/>
          </a:prstGeom>
          <a:noFill/>
        </p:spPr>
        <p:txBody>
          <a:bodyPr wrap="square" rtlCol="0" anchor="t">
            <a:spAutoFit/>
          </a:bodyPr>
          <a:lstStyle/>
          <a:p>
            <a:pPr algn="ctr"/>
            <a:r>
              <a:rPr lang="en-US" altLang="zh-TW" sz="1000">
                <a:solidFill>
                  <a:schemeClr val="bg1"/>
                </a:solidFill>
                <a:latin typeface="微軟正黑體" panose="020B0604030504040204" pitchFamily="34" charset="-120"/>
                <a:ea typeface="微軟正黑體" panose="020B0604030504040204" pitchFamily="34" charset="-120"/>
              </a:rPr>
              <a:t>Sync data</a:t>
            </a:r>
            <a:endParaRPr lang="en-US" sz="1000">
              <a:solidFill>
                <a:schemeClr val="bg1"/>
              </a:solidFill>
              <a:latin typeface="微軟正黑體" panose="020B0604030504040204" pitchFamily="34" charset="-120"/>
              <a:ea typeface="微軟正黑體" panose="020B0604030504040204" pitchFamily="34" charset="-120"/>
            </a:endParaRPr>
          </a:p>
        </p:txBody>
      </p:sp>
      <p:cxnSp>
        <p:nvCxnSpPr>
          <p:cNvPr id="26" name="Straight Arrow Connector 25">
            <a:extLst>
              <a:ext uri="{FF2B5EF4-FFF2-40B4-BE49-F238E27FC236}">
                <a16:creationId xmlns:a16="http://schemas.microsoft.com/office/drawing/2014/main" id="{9C643842-0FB5-43A7-8440-4004CFB1F33F}"/>
              </a:ext>
            </a:extLst>
          </p:cNvPr>
          <p:cNvCxnSpPr>
            <a:cxnSpLocks/>
          </p:cNvCxnSpPr>
          <p:nvPr/>
        </p:nvCxnSpPr>
        <p:spPr>
          <a:xfrm>
            <a:off x="5209341" y="2913425"/>
            <a:ext cx="2502468" cy="481909"/>
          </a:xfrm>
          <a:prstGeom prst="straightConnector1">
            <a:avLst/>
          </a:prstGeom>
          <a:ln w="28575">
            <a:solidFill>
              <a:srgbClr val="00E6F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249E9FA-40D0-43DC-B5EA-E49D08E7CF9A}"/>
              </a:ext>
            </a:extLst>
          </p:cNvPr>
          <p:cNvSpPr txBox="1"/>
          <p:nvPr/>
        </p:nvSpPr>
        <p:spPr>
          <a:xfrm>
            <a:off x="6858840" y="2974917"/>
            <a:ext cx="1746557" cy="246221"/>
          </a:xfrm>
          <a:prstGeom prst="rect">
            <a:avLst/>
          </a:prstGeom>
          <a:noFill/>
        </p:spPr>
        <p:txBody>
          <a:bodyPr wrap="square" rtlCol="0" anchor="t">
            <a:spAutoFit/>
          </a:bodyPr>
          <a:lstStyle/>
          <a:p>
            <a:pPr algn="ctr"/>
            <a:r>
              <a:rPr lang="en-US" altLang="zh-TW" sz="1000">
                <a:solidFill>
                  <a:schemeClr val="bg1"/>
                </a:solidFill>
                <a:latin typeface="微軟正黑體" panose="020B0604030504040204" pitchFamily="34" charset="-120"/>
                <a:ea typeface="微軟正黑體" panose="020B0604030504040204" pitchFamily="34" charset="-120"/>
              </a:rPr>
              <a:t>Standby path</a:t>
            </a:r>
            <a:endParaRPr lang="en-US" sz="1000">
              <a:latin typeface="微軟正黑體" panose="020B0604030504040204" pitchFamily="34" charset="-120"/>
              <a:ea typeface="微軟正黑體" panose="020B0604030504040204" pitchFamily="34" charset="-120"/>
            </a:endParaRPr>
          </a:p>
        </p:txBody>
      </p:sp>
      <p:sp>
        <p:nvSpPr>
          <p:cNvPr id="30" name="TextBox 29">
            <a:extLst>
              <a:ext uri="{FF2B5EF4-FFF2-40B4-BE49-F238E27FC236}">
                <a16:creationId xmlns:a16="http://schemas.microsoft.com/office/drawing/2014/main" id="{7EC693DA-4586-4AA9-A597-2A2B2C58CCAB}"/>
              </a:ext>
            </a:extLst>
          </p:cNvPr>
          <p:cNvSpPr txBox="1"/>
          <p:nvPr/>
        </p:nvSpPr>
        <p:spPr>
          <a:xfrm>
            <a:off x="4979478" y="3097973"/>
            <a:ext cx="1347752" cy="246221"/>
          </a:xfrm>
          <a:prstGeom prst="rect">
            <a:avLst/>
          </a:prstGeom>
          <a:noFill/>
        </p:spPr>
        <p:txBody>
          <a:bodyPr wrap="square" rtlCol="0" anchor="t">
            <a:spAutoFit/>
          </a:bodyPr>
          <a:lstStyle/>
          <a:p>
            <a:pPr algn="ctr"/>
            <a:r>
              <a:rPr lang="en-US" altLang="zh-TW" sz="1000">
                <a:solidFill>
                  <a:schemeClr val="bg1"/>
                </a:solidFill>
                <a:latin typeface="微軟正黑體" panose="020B0604030504040204" pitchFamily="34" charset="-120"/>
                <a:ea typeface="微軟正黑體" panose="020B0604030504040204" pitchFamily="34" charset="-120"/>
              </a:rPr>
              <a:t>Active path</a:t>
            </a:r>
            <a:endParaRPr lang="en-US" sz="1000">
              <a:latin typeface="微軟正黑體" panose="020B0604030504040204" pitchFamily="34" charset="-120"/>
              <a:ea typeface="微軟正黑體" panose="020B0604030504040204" pitchFamily="34" charset="-120"/>
            </a:endParaRPr>
          </a:p>
        </p:txBody>
      </p:sp>
      <p:sp>
        <p:nvSpPr>
          <p:cNvPr id="35" name="TextBox 34">
            <a:extLst>
              <a:ext uri="{FF2B5EF4-FFF2-40B4-BE49-F238E27FC236}">
                <a16:creationId xmlns:a16="http://schemas.microsoft.com/office/drawing/2014/main" id="{C301D8DC-AC4E-4417-8D14-99FD3C483AC4}"/>
              </a:ext>
            </a:extLst>
          </p:cNvPr>
          <p:cNvSpPr txBox="1"/>
          <p:nvPr/>
        </p:nvSpPr>
        <p:spPr>
          <a:xfrm>
            <a:off x="6115989" y="1352440"/>
            <a:ext cx="3466617" cy="134536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CN" altLang="en-US" sz="1400">
                <a:solidFill>
                  <a:srgbClr val="FFFFFF"/>
                </a:solidFill>
                <a:latin typeface="Microsoft JhengHei"/>
                <a:ea typeface="Microsoft JhengHei"/>
                <a:cs typeface="Calibri"/>
              </a:rPr>
              <a:t>If the network is disconnected</a:t>
            </a:r>
          </a:p>
          <a:p>
            <a:pPr marL="179070" indent="-179070">
              <a:lnSpc>
                <a:spcPct val="150000"/>
              </a:lnSpc>
              <a:buClr>
                <a:srgbClr val="F70F78"/>
              </a:buClr>
              <a:buFont typeface="Arial"/>
              <a:buChar char="•"/>
            </a:pPr>
            <a:r>
              <a:rPr lang="zh-CN" altLang="en-US" sz="1400">
                <a:solidFill>
                  <a:srgbClr val="FFFFFF"/>
                </a:solidFill>
                <a:latin typeface="Microsoft JhengHei"/>
                <a:ea typeface="Microsoft JhengHei"/>
                <a:cs typeface="Calibri"/>
              </a:rPr>
              <a:t>Unable to sync data</a:t>
            </a:r>
          </a:p>
          <a:p>
            <a:pPr marL="179070" indent="-179070">
              <a:lnSpc>
                <a:spcPct val="150000"/>
              </a:lnSpc>
              <a:buClr>
                <a:srgbClr val="F70F78"/>
              </a:buClr>
              <a:buFont typeface="Arial"/>
              <a:buChar char="•"/>
            </a:pPr>
            <a:r>
              <a:rPr lang="zh-CN" altLang="en-US" sz="1400">
                <a:solidFill>
                  <a:srgbClr val="FFFFFF"/>
                </a:solidFill>
                <a:latin typeface="Microsoft JhengHei"/>
                <a:ea typeface="Microsoft JhengHei"/>
                <a:cs typeface="Calibri"/>
              </a:rPr>
              <a:t>HA architecture is invalid</a:t>
            </a:r>
          </a:p>
          <a:p>
            <a:pPr marL="285750" indent="-285750">
              <a:lnSpc>
                <a:spcPct val="150000"/>
              </a:lnSpc>
              <a:buFont typeface="Arial"/>
              <a:buChar char="•"/>
            </a:pPr>
            <a:endParaRPr lang="zh-CN" altLang="en-US" sz="1400">
              <a:solidFill>
                <a:srgbClr val="FFFFFF"/>
              </a:solidFill>
              <a:latin typeface="Microsoft JhengHei"/>
              <a:ea typeface="Microsoft JhengHei"/>
              <a:cs typeface="Calibri"/>
            </a:endParaRPr>
          </a:p>
        </p:txBody>
      </p:sp>
      <p:cxnSp>
        <p:nvCxnSpPr>
          <p:cNvPr id="43" name="Straight Arrow Connector 42">
            <a:extLst>
              <a:ext uri="{FF2B5EF4-FFF2-40B4-BE49-F238E27FC236}">
                <a16:creationId xmlns:a16="http://schemas.microsoft.com/office/drawing/2014/main" id="{9B519E0A-C5E1-4F02-90DA-5B04C8BBEB86}"/>
              </a:ext>
            </a:extLst>
          </p:cNvPr>
          <p:cNvCxnSpPr>
            <a:cxnSpLocks/>
          </p:cNvCxnSpPr>
          <p:nvPr/>
        </p:nvCxnSpPr>
        <p:spPr>
          <a:xfrm>
            <a:off x="496460" y="2295709"/>
            <a:ext cx="1606767" cy="2895"/>
          </a:xfrm>
          <a:prstGeom prst="straightConnector1">
            <a:avLst/>
          </a:prstGeom>
          <a:ln w="28575">
            <a:solidFill>
              <a:schemeClr val="accent2">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6BD13F6-D5CB-44A4-804A-73D70818C3E8}"/>
              </a:ext>
            </a:extLst>
          </p:cNvPr>
          <p:cNvSpPr txBox="1"/>
          <p:nvPr/>
        </p:nvSpPr>
        <p:spPr>
          <a:xfrm>
            <a:off x="2078000" y="2753939"/>
            <a:ext cx="1347752" cy="276999"/>
          </a:xfrm>
          <a:prstGeom prst="rect">
            <a:avLst/>
          </a:prstGeom>
          <a:noFill/>
        </p:spPr>
        <p:txBody>
          <a:bodyPr wrap="square" rtlCol="0" anchor="t">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Standby</a:t>
            </a:r>
            <a:endParaRPr lang="en-US" sz="1200">
              <a:solidFill>
                <a:schemeClr val="bg1"/>
              </a:solidFill>
              <a:latin typeface="微軟正黑體" panose="020B0604030504040204" pitchFamily="34" charset="-120"/>
              <a:ea typeface="微軟正黑體" panose="020B0604030504040204" pitchFamily="34" charset="-120"/>
            </a:endParaRPr>
          </a:p>
        </p:txBody>
      </p:sp>
      <p:sp>
        <p:nvSpPr>
          <p:cNvPr id="46" name="TextBox 45">
            <a:extLst>
              <a:ext uri="{FF2B5EF4-FFF2-40B4-BE49-F238E27FC236}">
                <a16:creationId xmlns:a16="http://schemas.microsoft.com/office/drawing/2014/main" id="{C722AAD1-5F59-4C09-A539-13A32F3CF473}"/>
              </a:ext>
            </a:extLst>
          </p:cNvPr>
          <p:cNvSpPr txBox="1"/>
          <p:nvPr/>
        </p:nvSpPr>
        <p:spPr>
          <a:xfrm>
            <a:off x="557867" y="2336003"/>
            <a:ext cx="1347752" cy="246221"/>
          </a:xfrm>
          <a:prstGeom prst="rect">
            <a:avLst/>
          </a:prstGeom>
          <a:noFill/>
        </p:spPr>
        <p:txBody>
          <a:bodyPr wrap="square" rtlCol="0" anchor="t">
            <a:spAutoFit/>
          </a:bodyPr>
          <a:lstStyle/>
          <a:p>
            <a:pPr algn="ctr"/>
            <a:r>
              <a:rPr lang="en-US" altLang="zh-TW" sz="1000">
                <a:solidFill>
                  <a:schemeClr val="bg1"/>
                </a:solidFill>
                <a:latin typeface="微軟正黑體" panose="020B0604030504040204" pitchFamily="34" charset="-120"/>
                <a:ea typeface="微軟正黑體" panose="020B0604030504040204" pitchFamily="34" charset="-120"/>
              </a:rPr>
              <a:t>Sync data</a:t>
            </a:r>
            <a:endParaRPr lang="en-US" sz="1000">
              <a:solidFill>
                <a:schemeClr val="bg1"/>
              </a:solidFill>
              <a:latin typeface="微軟正黑體" panose="020B0604030504040204" pitchFamily="34" charset="-120"/>
              <a:ea typeface="微軟正黑體" panose="020B0604030504040204" pitchFamily="34" charset="-120"/>
            </a:endParaRPr>
          </a:p>
        </p:txBody>
      </p:sp>
      <p:sp>
        <p:nvSpPr>
          <p:cNvPr id="52" name="TextBox 51">
            <a:extLst>
              <a:ext uri="{FF2B5EF4-FFF2-40B4-BE49-F238E27FC236}">
                <a16:creationId xmlns:a16="http://schemas.microsoft.com/office/drawing/2014/main" id="{92394C6E-6681-4FFD-9E38-7CFD45487419}"/>
              </a:ext>
            </a:extLst>
          </p:cNvPr>
          <p:cNvSpPr txBox="1"/>
          <p:nvPr/>
        </p:nvSpPr>
        <p:spPr>
          <a:xfrm>
            <a:off x="362334" y="3113416"/>
            <a:ext cx="3466617" cy="102220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zh-CN" altLang="en-US" sz="1400">
                <a:solidFill>
                  <a:srgbClr val="FFFFFF"/>
                </a:solidFill>
                <a:latin typeface="微軟正黑體"/>
                <a:ea typeface="微軟正黑體"/>
                <a:cs typeface="Calibri"/>
              </a:rPr>
              <a:t>How much bandwidth should be used?</a:t>
            </a:r>
            <a:endParaRPr lang="en-US" altLang="zh-CN" sz="1400">
              <a:latin typeface="微軟正黑體"/>
              <a:ea typeface="微軟正黑體"/>
            </a:endParaRPr>
          </a:p>
          <a:p>
            <a:pPr marL="179070" indent="-179070">
              <a:lnSpc>
                <a:spcPct val="150000"/>
              </a:lnSpc>
              <a:buClr>
                <a:srgbClr val="F70F78"/>
              </a:buClr>
              <a:buFont typeface="Arial"/>
              <a:buChar char="•"/>
            </a:pPr>
            <a:r>
              <a:rPr lang="zh-CN" altLang="en-US" sz="1400">
                <a:solidFill>
                  <a:srgbClr val="FFFFFF"/>
                </a:solidFill>
                <a:latin typeface="微軟正黑體"/>
                <a:ea typeface="微軟正黑體"/>
                <a:cs typeface="Calibri"/>
              </a:rPr>
              <a:t>1Gb? 10Gb?</a:t>
            </a:r>
          </a:p>
          <a:p>
            <a:pPr marL="179070" indent="-179070">
              <a:lnSpc>
                <a:spcPct val="150000"/>
              </a:lnSpc>
              <a:buClr>
                <a:srgbClr val="F70F78"/>
              </a:buClr>
              <a:buFont typeface="Arial"/>
              <a:buChar char="•"/>
            </a:pPr>
            <a:r>
              <a:rPr lang="zh-CN" altLang="en-US" sz="1400">
                <a:solidFill>
                  <a:srgbClr val="FFFFFF"/>
                </a:solidFill>
                <a:latin typeface="微軟正黑體"/>
                <a:ea typeface="微軟正黑體"/>
                <a:cs typeface="Calibri"/>
              </a:rPr>
              <a:t>Or maybe fiber channel?</a:t>
            </a:r>
          </a:p>
        </p:txBody>
      </p:sp>
      <p:sp>
        <p:nvSpPr>
          <p:cNvPr id="53" name="Arrow: Right 52">
            <a:extLst>
              <a:ext uri="{FF2B5EF4-FFF2-40B4-BE49-F238E27FC236}">
                <a16:creationId xmlns:a16="http://schemas.microsoft.com/office/drawing/2014/main" id="{A7F91F2D-D95C-4C1E-94FE-E7B33B160041}"/>
              </a:ext>
            </a:extLst>
          </p:cNvPr>
          <p:cNvSpPr/>
          <p:nvPr/>
        </p:nvSpPr>
        <p:spPr>
          <a:xfrm>
            <a:off x="3320396" y="2389489"/>
            <a:ext cx="1220931" cy="822960"/>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5" name="圖片 24">
            <a:extLst>
              <a:ext uri="{FF2B5EF4-FFF2-40B4-BE49-F238E27FC236}">
                <a16:creationId xmlns:a16="http://schemas.microsoft.com/office/drawing/2014/main" id="{12D7F919-3DE8-4F13-8705-BCD7AAD0E6C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9261" y="1769798"/>
            <a:ext cx="1219633" cy="975706"/>
          </a:xfrm>
          <a:prstGeom prst="rect">
            <a:avLst/>
          </a:prstGeom>
        </p:spPr>
      </p:pic>
      <p:cxnSp>
        <p:nvCxnSpPr>
          <p:cNvPr id="27" name="直線單箭頭接點 26">
            <a:extLst>
              <a:ext uri="{FF2B5EF4-FFF2-40B4-BE49-F238E27FC236}">
                <a16:creationId xmlns:a16="http://schemas.microsoft.com/office/drawing/2014/main" id="{59C79F4A-9A54-4096-8DF7-2F3D59790AA8}"/>
              </a:ext>
            </a:extLst>
          </p:cNvPr>
          <p:cNvCxnSpPr/>
          <p:nvPr/>
        </p:nvCxnSpPr>
        <p:spPr>
          <a:xfrm>
            <a:off x="5207009" y="2059579"/>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5D451BAC-AAF2-4A6C-811D-ADBBE99176D9}"/>
              </a:ext>
            </a:extLst>
          </p:cNvPr>
          <p:cNvCxnSpPr/>
          <p:nvPr/>
        </p:nvCxnSpPr>
        <p:spPr>
          <a:xfrm>
            <a:off x="5207009" y="2973516"/>
            <a:ext cx="0" cy="512171"/>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1" name="圖片 30">
            <a:extLst>
              <a:ext uri="{FF2B5EF4-FFF2-40B4-BE49-F238E27FC236}">
                <a16:creationId xmlns:a16="http://schemas.microsoft.com/office/drawing/2014/main" id="{078A430A-500C-412B-B1D7-07C8309EAF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23924" y="3579882"/>
            <a:ext cx="1219633" cy="975706"/>
          </a:xfrm>
          <a:prstGeom prst="rect">
            <a:avLst/>
          </a:prstGeom>
        </p:spPr>
      </p:pic>
      <p:pic>
        <p:nvPicPr>
          <p:cNvPr id="32" name="圖片 31">
            <a:extLst>
              <a:ext uri="{FF2B5EF4-FFF2-40B4-BE49-F238E27FC236}">
                <a16:creationId xmlns:a16="http://schemas.microsoft.com/office/drawing/2014/main" id="{D627FFA6-8EE1-4823-A02B-5583532D4E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95881" y="3579882"/>
            <a:ext cx="1219633" cy="975706"/>
          </a:xfrm>
          <a:prstGeom prst="rect">
            <a:avLst/>
          </a:prstGeom>
        </p:spPr>
      </p:pic>
      <p:pic>
        <p:nvPicPr>
          <p:cNvPr id="3" name="圖形 2">
            <a:extLst>
              <a:ext uri="{FF2B5EF4-FFF2-40B4-BE49-F238E27FC236}">
                <a16:creationId xmlns:a16="http://schemas.microsoft.com/office/drawing/2014/main" id="{BF5E40DA-F9F5-4DFD-B96D-0D45B061013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5827" y="2916643"/>
            <a:ext cx="591612" cy="591612"/>
          </a:xfrm>
          <a:prstGeom prst="rect">
            <a:avLst/>
          </a:prstGeom>
        </p:spPr>
      </p:pic>
    </p:spTree>
    <p:extLst>
      <p:ext uri="{BB962C8B-B14F-4D97-AF65-F5344CB8AC3E}">
        <p14:creationId xmlns:p14="http://schemas.microsoft.com/office/powerpoint/2010/main" val="32728130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8CB90153-8526-4C66-A8A7-745C7D4A1CF9}"/>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580" r="1"/>
          <a:stretch/>
        </p:blipFill>
        <p:spPr>
          <a:xfrm>
            <a:off x="0" y="1567543"/>
            <a:ext cx="4459382" cy="1729111"/>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12618" y="1763552"/>
            <a:ext cx="4459382" cy="8081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Microsoft JhengHei"/>
                <a:ea typeface="Microsoft JhengHei"/>
              </a:rPr>
              <a:t>Virtualization Integration</a:t>
            </a:r>
            <a:endParaRPr lang="en-US" sz="4500" spc="300">
              <a:solidFill>
                <a:schemeClr val="bg1"/>
              </a:solidFill>
              <a:latin typeface="Microsoft JhengHei"/>
              <a:ea typeface="Microsoft JhengHei"/>
            </a:endParaRPr>
          </a:p>
        </p:txBody>
      </p:sp>
    </p:spTree>
    <p:extLst>
      <p:ext uri="{BB962C8B-B14F-4D97-AF65-F5344CB8AC3E}">
        <p14:creationId xmlns:p14="http://schemas.microsoft.com/office/powerpoint/2010/main" val="18098671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圖形 69">
            <a:extLst>
              <a:ext uri="{FF2B5EF4-FFF2-40B4-BE49-F238E27FC236}">
                <a16:creationId xmlns:a16="http://schemas.microsoft.com/office/drawing/2014/main" id="{5154E07F-BC02-4286-9511-3154BA2DF94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flipV="1">
            <a:off x="3707544" y="3171229"/>
            <a:ext cx="1675403" cy="82803"/>
          </a:xfrm>
          <a:prstGeom prst="rect">
            <a:avLst/>
          </a:prstGeom>
        </p:spPr>
      </p:pic>
      <p:sp>
        <p:nvSpPr>
          <p:cNvPr id="37" name="等腰三角形 91">
            <a:extLst>
              <a:ext uri="{FF2B5EF4-FFF2-40B4-BE49-F238E27FC236}">
                <a16:creationId xmlns:a16="http://schemas.microsoft.com/office/drawing/2014/main" id="{C43DCA94-816A-4974-8823-4782B5A3C6E2}"/>
              </a:ext>
            </a:extLst>
          </p:cNvPr>
          <p:cNvSpPr/>
          <p:nvPr/>
        </p:nvSpPr>
        <p:spPr>
          <a:xfrm rot="10800000">
            <a:off x="826262" y="1082420"/>
            <a:ext cx="7491476" cy="2260567"/>
          </a:xfrm>
          <a:prstGeom prst="triangle">
            <a:avLst/>
          </a:prstGeom>
          <a:gradFill>
            <a:gsLst>
              <a:gs pos="100000">
                <a:srgbClr val="00B0F0">
                  <a:alpha val="0"/>
                </a:srgbClr>
              </a:gs>
              <a:gs pos="0">
                <a:schemeClr val="bg1">
                  <a:alpha val="0"/>
                </a:schemeClr>
              </a:gs>
              <a:gs pos="70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Arial" panose="020B0604020202020204" pitchFamily="34" charset="0"/>
              <a:ea typeface="微軟正黑體" panose="020B0604030504040204" pitchFamily="34" charset="-120"/>
              <a:cs typeface="Arial" panose="020B0604020202020204" pitchFamily="34" charset="0"/>
            </a:endParaRPr>
          </a:p>
        </p:txBody>
      </p:sp>
      <p:sp>
        <p:nvSpPr>
          <p:cNvPr id="2" name="Title 1">
            <a:extLst>
              <a:ext uri="{FF2B5EF4-FFF2-40B4-BE49-F238E27FC236}">
                <a16:creationId xmlns:a16="http://schemas.microsoft.com/office/drawing/2014/main" id="{1FBAC641-18A7-4DFC-93CC-DCA8D0B06062}"/>
              </a:ext>
            </a:extLst>
          </p:cNvPr>
          <p:cNvSpPr>
            <a:spLocks noGrp="1"/>
          </p:cNvSpPr>
          <p:nvPr>
            <p:ph type="title"/>
          </p:nvPr>
        </p:nvSpPr>
        <p:spPr/>
        <p:txBody>
          <a:bodyPr>
            <a:noAutofit/>
          </a:bodyPr>
          <a:lstStyle/>
          <a:p>
            <a:r>
              <a:rPr lang="en-US" altLang="zh-TW" sz="2800">
                <a:solidFill>
                  <a:schemeClr val="accent4">
                    <a:lumMod val="60000"/>
                    <a:lumOff val="40000"/>
                  </a:schemeClr>
                </a:solidFill>
                <a:latin typeface="Arial"/>
                <a:ea typeface="微軟正黑體"/>
                <a:cs typeface="Arial"/>
              </a:rPr>
              <a:t>QNAP VAAI</a:t>
            </a:r>
            <a:r>
              <a:rPr lang="zh-TW" altLang="en-US" sz="2800">
                <a:solidFill>
                  <a:schemeClr val="accent4">
                    <a:lumMod val="60000"/>
                    <a:lumOff val="40000"/>
                  </a:schemeClr>
                </a:solidFill>
                <a:latin typeface="Arial"/>
                <a:ea typeface="微軟正黑體"/>
                <a:cs typeface="Arial"/>
              </a:rPr>
              <a:t> Plug-in</a:t>
            </a:r>
            <a:r>
              <a:rPr lang="zh-TW" altLang="en-US" sz="2800">
                <a:latin typeface="Arial"/>
                <a:ea typeface="微軟正黑體"/>
                <a:cs typeface="Arial"/>
              </a:rPr>
              <a:t> Accelerates </a:t>
            </a:r>
            <a:r>
              <a:rPr lang="en-US" altLang="zh-TW" sz="2800">
                <a:latin typeface="Arial"/>
                <a:ea typeface="微軟正黑體"/>
                <a:cs typeface="Arial"/>
              </a:rPr>
              <a:t>VM </a:t>
            </a:r>
            <a:r>
              <a:rPr lang="zh-TW" altLang="en-US" sz="2800">
                <a:latin typeface="Arial"/>
                <a:ea typeface="微軟正黑體"/>
                <a:cs typeface="Arial"/>
              </a:rPr>
              <a:t>Clone</a:t>
            </a:r>
            <a:endParaRPr lang="en-US" sz="2800">
              <a:latin typeface="Arial"/>
              <a:ea typeface="微軟正黑體"/>
              <a:cs typeface="Arial"/>
            </a:endParaRPr>
          </a:p>
        </p:txBody>
      </p:sp>
      <p:sp>
        <p:nvSpPr>
          <p:cNvPr id="35" name="矩形: 圓角 33">
            <a:extLst>
              <a:ext uri="{FF2B5EF4-FFF2-40B4-BE49-F238E27FC236}">
                <a16:creationId xmlns:a16="http://schemas.microsoft.com/office/drawing/2014/main" id="{68C9A90C-0AD8-431B-BD3C-4616E7EFF904}"/>
              </a:ext>
            </a:extLst>
          </p:cNvPr>
          <p:cNvSpPr/>
          <p:nvPr/>
        </p:nvSpPr>
        <p:spPr>
          <a:xfrm>
            <a:off x="5659037" y="2839332"/>
            <a:ext cx="3000935" cy="1921852"/>
          </a:xfrm>
          <a:prstGeom prst="roundRect">
            <a:avLst>
              <a:gd name="adj" fmla="val 4817"/>
            </a:avLst>
          </a:prstGeom>
          <a:gradFill>
            <a:gsLst>
              <a:gs pos="0">
                <a:schemeClr val="bg1">
                  <a:alpha val="75000"/>
                </a:schemeClr>
              </a:gs>
              <a:gs pos="75000">
                <a:schemeClr val="accent6">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Arial" panose="020B0604020202020204" pitchFamily="34" charset="0"/>
              <a:ea typeface="微軟正黑體" panose="020B0604030504040204" pitchFamily="34" charset="-120"/>
              <a:cs typeface="Arial" panose="020B0604020202020204" pitchFamily="34" charset="0"/>
            </a:endParaRPr>
          </a:p>
        </p:txBody>
      </p:sp>
      <p:sp>
        <p:nvSpPr>
          <p:cNvPr id="36" name="矩形: 圓角 34">
            <a:extLst>
              <a:ext uri="{FF2B5EF4-FFF2-40B4-BE49-F238E27FC236}">
                <a16:creationId xmlns:a16="http://schemas.microsoft.com/office/drawing/2014/main" id="{0EA80856-B908-415E-883E-499922BA0534}"/>
              </a:ext>
            </a:extLst>
          </p:cNvPr>
          <p:cNvSpPr/>
          <p:nvPr/>
        </p:nvSpPr>
        <p:spPr>
          <a:xfrm>
            <a:off x="5727068" y="4176046"/>
            <a:ext cx="2590671" cy="458801"/>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sz="1050" b="1">
                <a:solidFill>
                  <a:schemeClr val="bg1"/>
                </a:solidFill>
                <a:latin typeface="Arial" panose="020B0604020202020204" pitchFamily="34" charset="0"/>
                <a:ea typeface="微軟正黑體"/>
                <a:cs typeface="Arial" panose="020B0604020202020204" pitchFamily="34" charset="0"/>
              </a:rPr>
              <a:t>QNAP Storage Pool</a:t>
            </a:r>
          </a:p>
        </p:txBody>
      </p:sp>
      <p:sp>
        <p:nvSpPr>
          <p:cNvPr id="38" name="文字方塊 31">
            <a:extLst>
              <a:ext uri="{FF2B5EF4-FFF2-40B4-BE49-F238E27FC236}">
                <a16:creationId xmlns:a16="http://schemas.microsoft.com/office/drawing/2014/main" id="{47BD6460-ED70-48E9-8322-0C8FC8F4768A}"/>
              </a:ext>
            </a:extLst>
          </p:cNvPr>
          <p:cNvSpPr txBox="1"/>
          <p:nvPr/>
        </p:nvSpPr>
        <p:spPr>
          <a:xfrm>
            <a:off x="1652421" y="1241298"/>
            <a:ext cx="1585062" cy="3000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VMware Server</a:t>
            </a:r>
          </a:p>
        </p:txBody>
      </p:sp>
      <p:pic>
        <p:nvPicPr>
          <p:cNvPr id="39" name="圖片 9" descr="一張含有 牆, 電腦, 室內 的圖片&#10;&#10;描述是以非常高的可信度產生">
            <a:extLst>
              <a:ext uri="{FF2B5EF4-FFF2-40B4-BE49-F238E27FC236}">
                <a16:creationId xmlns:a16="http://schemas.microsoft.com/office/drawing/2014/main" id="{E9AE078A-8774-4533-A08E-768A43642D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19436" y="1177515"/>
            <a:ext cx="1155020" cy="1298786"/>
          </a:xfrm>
          <a:prstGeom prst="rect">
            <a:avLst/>
          </a:prstGeom>
          <a:effectLst>
            <a:outerShdw blurRad="50800" dist="38100" dir="5400000" algn="t" rotWithShape="0">
              <a:prstClr val="black">
                <a:alpha val="40000"/>
              </a:prstClr>
            </a:outerShdw>
          </a:effectLst>
        </p:spPr>
      </p:pic>
      <p:sp>
        <p:nvSpPr>
          <p:cNvPr id="40" name="文字方塊 57">
            <a:extLst>
              <a:ext uri="{FF2B5EF4-FFF2-40B4-BE49-F238E27FC236}">
                <a16:creationId xmlns:a16="http://schemas.microsoft.com/office/drawing/2014/main" id="{F5CDC5DE-332A-45A9-904F-8FAE61FEAB95}"/>
              </a:ext>
            </a:extLst>
          </p:cNvPr>
          <p:cNvSpPr txBox="1"/>
          <p:nvPr/>
        </p:nvSpPr>
        <p:spPr>
          <a:xfrm>
            <a:off x="4393693" y="1193914"/>
            <a:ext cx="3220071"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2100" b="1">
                <a:solidFill>
                  <a:schemeClr val="bg1"/>
                </a:solidFill>
                <a:effectLst>
                  <a:outerShdw blurRad="38100" dist="38100" dir="2700000" algn="tl">
                    <a:srgbClr val="000000">
                      <a:alpha val="43137"/>
                    </a:srgbClr>
                  </a:outerShdw>
                </a:effectLst>
                <a:latin typeface="Arial" panose="020B0604020202020204" pitchFamily="34" charset="0"/>
                <a:ea typeface="新細明體"/>
                <a:cs typeface="Arial" panose="020B0604020202020204" pitchFamily="34" charset="0"/>
              </a:rPr>
              <a:t>QNAP NAS VAAI Plugin</a:t>
            </a:r>
            <a:endParaRPr lang="zh-TW" altLang="en-US" sz="2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矩形: 圓角 63">
            <a:extLst>
              <a:ext uri="{FF2B5EF4-FFF2-40B4-BE49-F238E27FC236}">
                <a16:creationId xmlns:a16="http://schemas.microsoft.com/office/drawing/2014/main" id="{5B4197BF-8DF1-413A-8FA8-A54062243B3B}"/>
              </a:ext>
            </a:extLst>
          </p:cNvPr>
          <p:cNvSpPr/>
          <p:nvPr/>
        </p:nvSpPr>
        <p:spPr>
          <a:xfrm>
            <a:off x="464873" y="2839332"/>
            <a:ext cx="3000935" cy="1921852"/>
          </a:xfrm>
          <a:prstGeom prst="roundRect">
            <a:avLst>
              <a:gd name="adj" fmla="val 4817"/>
            </a:avLst>
          </a:prstGeom>
          <a:gradFill>
            <a:gsLst>
              <a:gs pos="0">
                <a:schemeClr val="bg1">
                  <a:alpha val="75000"/>
                </a:schemeClr>
              </a:gs>
              <a:gs pos="75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TW" altLang="en-US" sz="1500">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圓角 66">
            <a:extLst>
              <a:ext uri="{FF2B5EF4-FFF2-40B4-BE49-F238E27FC236}">
                <a16:creationId xmlns:a16="http://schemas.microsoft.com/office/drawing/2014/main" id="{B1CD1C95-E785-44B0-9798-E12300F6ED79}"/>
              </a:ext>
            </a:extLst>
          </p:cNvPr>
          <p:cNvSpPr/>
          <p:nvPr/>
        </p:nvSpPr>
        <p:spPr>
          <a:xfrm>
            <a:off x="739600" y="4176046"/>
            <a:ext cx="2602703" cy="458801"/>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050" b="1">
                <a:solidFill>
                  <a:schemeClr val="bg1"/>
                </a:solidFill>
                <a:latin typeface="Arial" panose="020B0604020202020204" pitchFamily="34" charset="0"/>
                <a:ea typeface="微軟正黑體"/>
                <a:cs typeface="Arial" panose="020B0604020202020204" pitchFamily="34" charset="0"/>
              </a:rPr>
              <a:t>QNAP Storage Pool</a:t>
            </a:r>
            <a:endParaRPr lang="zh-TW" altLang="zh-TW" sz="1050" b="1">
              <a:solidFill>
                <a:schemeClr val="bg1"/>
              </a:solidFill>
              <a:latin typeface="Arial" panose="020B0604020202020204" pitchFamily="34" charset="0"/>
              <a:cs typeface="Arial" panose="020B0604020202020204" pitchFamily="34" charset="0"/>
            </a:endParaRPr>
          </a:p>
        </p:txBody>
      </p:sp>
      <p:grpSp>
        <p:nvGrpSpPr>
          <p:cNvPr id="43" name="群組 70">
            <a:extLst>
              <a:ext uri="{FF2B5EF4-FFF2-40B4-BE49-F238E27FC236}">
                <a16:creationId xmlns:a16="http://schemas.microsoft.com/office/drawing/2014/main" id="{CDBA55B0-6073-454C-8A85-1E7C0AA55DF8}"/>
              </a:ext>
            </a:extLst>
          </p:cNvPr>
          <p:cNvGrpSpPr/>
          <p:nvPr/>
        </p:nvGrpSpPr>
        <p:grpSpPr>
          <a:xfrm>
            <a:off x="727889" y="3136866"/>
            <a:ext cx="1237452" cy="995759"/>
            <a:chOff x="964373" y="3890145"/>
            <a:chExt cx="1649936" cy="1327678"/>
          </a:xfrm>
        </p:grpSpPr>
        <p:pic>
          <p:nvPicPr>
            <p:cNvPr id="44" name="圖片 60">
              <a:extLst>
                <a:ext uri="{FF2B5EF4-FFF2-40B4-BE49-F238E27FC236}">
                  <a16:creationId xmlns:a16="http://schemas.microsoft.com/office/drawing/2014/main" id="{6D6B2C82-98E9-49FF-A60B-5C1E97CBE7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9987" y="3890145"/>
              <a:ext cx="1634322" cy="1327678"/>
            </a:xfrm>
            <a:prstGeom prst="rect">
              <a:avLst/>
            </a:prstGeom>
          </p:spPr>
        </p:pic>
        <p:sp>
          <p:nvSpPr>
            <p:cNvPr id="45" name="矩形: 圓角 68">
              <a:extLst>
                <a:ext uri="{FF2B5EF4-FFF2-40B4-BE49-F238E27FC236}">
                  <a16:creationId xmlns:a16="http://schemas.microsoft.com/office/drawing/2014/main" id="{CC09C559-EDF4-4982-BC17-A86030E8F158}"/>
                </a:ext>
              </a:extLst>
            </p:cNvPr>
            <p:cNvSpPr/>
            <p:nvPr/>
          </p:nvSpPr>
          <p:spPr>
            <a:xfrm>
              <a:off x="964373" y="4496867"/>
              <a:ext cx="646756" cy="591248"/>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VM</a:t>
              </a:r>
              <a:endParaRPr lang="zh-TW" altLang="en-US" sz="1200" b="1">
                <a:solidFill>
                  <a:schemeClr val="tx1"/>
                </a:solidFill>
              </a:endParaRPr>
            </a:p>
          </p:txBody>
        </p:sp>
      </p:grpSp>
      <p:grpSp>
        <p:nvGrpSpPr>
          <p:cNvPr id="46" name="群組 71">
            <a:extLst>
              <a:ext uri="{FF2B5EF4-FFF2-40B4-BE49-F238E27FC236}">
                <a16:creationId xmlns:a16="http://schemas.microsoft.com/office/drawing/2014/main" id="{65926E72-6173-429D-9253-E3F887D7F7AF}"/>
              </a:ext>
            </a:extLst>
          </p:cNvPr>
          <p:cNvGrpSpPr/>
          <p:nvPr/>
        </p:nvGrpSpPr>
        <p:grpSpPr>
          <a:xfrm>
            <a:off x="1995261" y="3136866"/>
            <a:ext cx="1237452" cy="995759"/>
            <a:chOff x="964373" y="3890145"/>
            <a:chExt cx="1649936" cy="1327678"/>
          </a:xfrm>
        </p:grpSpPr>
        <p:pic>
          <p:nvPicPr>
            <p:cNvPr id="47" name="圖片 72">
              <a:extLst>
                <a:ext uri="{FF2B5EF4-FFF2-40B4-BE49-F238E27FC236}">
                  <a16:creationId xmlns:a16="http://schemas.microsoft.com/office/drawing/2014/main" id="{2CB2682C-AB15-4010-A04F-F59BF27C92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9987" y="3890145"/>
              <a:ext cx="1634322" cy="1327678"/>
            </a:xfrm>
            <a:prstGeom prst="rect">
              <a:avLst/>
            </a:prstGeom>
          </p:spPr>
        </p:pic>
        <p:sp>
          <p:nvSpPr>
            <p:cNvPr id="48" name="矩形: 圓角 73">
              <a:extLst>
                <a:ext uri="{FF2B5EF4-FFF2-40B4-BE49-F238E27FC236}">
                  <a16:creationId xmlns:a16="http://schemas.microsoft.com/office/drawing/2014/main" id="{9873DE7B-D821-4330-8EED-C84149B23C55}"/>
                </a:ext>
              </a:extLst>
            </p:cNvPr>
            <p:cNvSpPr/>
            <p:nvPr/>
          </p:nvSpPr>
          <p:spPr>
            <a:xfrm>
              <a:off x="964373" y="4496867"/>
              <a:ext cx="653625" cy="591248"/>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VM</a:t>
              </a:r>
              <a:endParaRPr lang="zh-TW" altLang="en-US" sz="1200" b="1">
                <a:solidFill>
                  <a:schemeClr val="tx1"/>
                </a:solidFill>
              </a:endParaRPr>
            </a:p>
          </p:txBody>
        </p:sp>
      </p:grpSp>
      <p:sp>
        <p:nvSpPr>
          <p:cNvPr id="51" name="文字方塊 78">
            <a:extLst>
              <a:ext uri="{FF2B5EF4-FFF2-40B4-BE49-F238E27FC236}">
                <a16:creationId xmlns:a16="http://schemas.microsoft.com/office/drawing/2014/main" id="{2366656C-E54D-4FD3-A831-F18950DAF8DF}"/>
              </a:ext>
            </a:extLst>
          </p:cNvPr>
          <p:cNvSpPr txBox="1"/>
          <p:nvPr/>
        </p:nvSpPr>
        <p:spPr>
          <a:xfrm>
            <a:off x="2824509" y="2227846"/>
            <a:ext cx="622932" cy="4385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200" b="1">
                <a:solidFill>
                  <a:schemeClr val="bg1"/>
                </a:solidFill>
                <a:latin typeface="Microsoft JhengHei"/>
                <a:ea typeface="Microsoft JhengHei"/>
                <a:cs typeface="Arial"/>
              </a:rPr>
              <a:t>Write Copy</a:t>
            </a:r>
            <a:endParaRPr lang="en-US" altLang="zh-TW" sz="1200"/>
          </a:p>
        </p:txBody>
      </p:sp>
      <p:sp>
        <p:nvSpPr>
          <p:cNvPr id="52" name="文字方塊 79">
            <a:extLst>
              <a:ext uri="{FF2B5EF4-FFF2-40B4-BE49-F238E27FC236}">
                <a16:creationId xmlns:a16="http://schemas.microsoft.com/office/drawing/2014/main" id="{F51F1D58-C2A6-4FD3-9163-36B2DA479194}"/>
              </a:ext>
            </a:extLst>
          </p:cNvPr>
          <p:cNvSpPr txBox="1"/>
          <p:nvPr/>
        </p:nvSpPr>
        <p:spPr>
          <a:xfrm>
            <a:off x="813759" y="4743322"/>
            <a:ext cx="2303162" cy="276999"/>
          </a:xfrm>
          <a:prstGeom prst="rect">
            <a:avLst/>
          </a:prstGeom>
          <a:noFill/>
        </p:spPr>
        <p:txBody>
          <a:bodyPr wrap="square" rtlCol="0">
            <a:spAutoFit/>
          </a:bodyPr>
          <a:lstStyle/>
          <a:p>
            <a:pPr algn="r"/>
            <a:r>
              <a:rPr lang="en-US" altLang="zh-TW" sz="1200" b="1">
                <a:solidFill>
                  <a:schemeClr val="bg1"/>
                </a:solidFill>
                <a:latin typeface="Arial" panose="020B0604020202020204" pitchFamily="34" charset="0"/>
                <a:ea typeface="新細明體"/>
                <a:cs typeface="Arial" panose="020B0604020202020204" pitchFamily="34" charset="0"/>
              </a:rPr>
              <a:t>w/o VAAI</a:t>
            </a:r>
            <a:endParaRPr lang="zh-TW" altLang="zh-TW" sz="1200" b="1">
              <a:solidFill>
                <a:schemeClr val="bg1"/>
              </a:solidFill>
              <a:latin typeface="Arial" panose="020B0604020202020204" pitchFamily="34" charset="0"/>
              <a:cs typeface="Arial" panose="020B0604020202020204" pitchFamily="34" charset="0"/>
            </a:endParaRPr>
          </a:p>
        </p:txBody>
      </p:sp>
      <p:sp>
        <p:nvSpPr>
          <p:cNvPr id="53" name="文字方塊 80">
            <a:extLst>
              <a:ext uri="{FF2B5EF4-FFF2-40B4-BE49-F238E27FC236}">
                <a16:creationId xmlns:a16="http://schemas.microsoft.com/office/drawing/2014/main" id="{4FEB722A-3B6E-4E88-98B0-30DDAB338A68}"/>
              </a:ext>
            </a:extLst>
          </p:cNvPr>
          <p:cNvSpPr txBox="1"/>
          <p:nvPr/>
        </p:nvSpPr>
        <p:spPr>
          <a:xfrm>
            <a:off x="6134055" y="4743322"/>
            <a:ext cx="2284894" cy="276999"/>
          </a:xfrm>
          <a:prstGeom prst="rect">
            <a:avLst/>
          </a:prstGeom>
          <a:noFill/>
        </p:spPr>
        <p:txBody>
          <a:bodyPr wrap="square" rtlCol="0">
            <a:spAutoFit/>
          </a:bodyPr>
          <a:lstStyle/>
          <a:p>
            <a:r>
              <a:rPr lang="en-US" altLang="zh-TW" sz="1050" b="1">
                <a:solidFill>
                  <a:srgbClr val="009900"/>
                </a:solidFill>
                <a:latin typeface="Arial" panose="020B0604020202020204" pitchFamily="34" charset="0"/>
                <a:cs typeface="Arial" panose="020B0604020202020204" pitchFamily="34" charset="0"/>
              </a:rPr>
              <a:t>with </a:t>
            </a:r>
            <a:r>
              <a:rPr lang="en-US" altLang="zh-TW" sz="1200" b="1">
                <a:solidFill>
                  <a:srgbClr val="009900"/>
                </a:solidFill>
                <a:latin typeface="Arial" panose="020B0604020202020204" pitchFamily="34" charset="0"/>
                <a:cs typeface="Arial" panose="020B0604020202020204" pitchFamily="34" charset="0"/>
              </a:rPr>
              <a:t>VAAI</a:t>
            </a:r>
            <a:r>
              <a:rPr lang="en-US" altLang="zh-TW" sz="1050" b="1">
                <a:solidFill>
                  <a:srgbClr val="009900"/>
                </a:solidFill>
                <a:latin typeface="Arial" panose="020B0604020202020204" pitchFamily="34" charset="0"/>
                <a:cs typeface="Arial" panose="020B0604020202020204" pitchFamily="34" charset="0"/>
              </a:rPr>
              <a:t> </a:t>
            </a:r>
            <a:endParaRPr lang="zh-TW" altLang="zh-TW" sz="1050" b="1">
              <a:solidFill>
                <a:srgbClr val="009900"/>
              </a:solidFill>
              <a:latin typeface="Arial" panose="020B0604020202020204" pitchFamily="34" charset="0"/>
              <a:cs typeface="Arial" panose="020B0604020202020204" pitchFamily="34" charset="0"/>
            </a:endParaRPr>
          </a:p>
        </p:txBody>
      </p:sp>
      <p:sp>
        <p:nvSpPr>
          <p:cNvPr id="54" name="文字方塊 89">
            <a:extLst>
              <a:ext uri="{FF2B5EF4-FFF2-40B4-BE49-F238E27FC236}">
                <a16:creationId xmlns:a16="http://schemas.microsoft.com/office/drawing/2014/main" id="{DA36D18A-2C9F-433E-9751-371431F7BFA8}"/>
              </a:ext>
            </a:extLst>
          </p:cNvPr>
          <p:cNvSpPr txBox="1"/>
          <p:nvPr/>
        </p:nvSpPr>
        <p:spPr>
          <a:xfrm>
            <a:off x="6769327" y="2359940"/>
            <a:ext cx="645692" cy="25391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200" b="1">
                <a:solidFill>
                  <a:schemeClr val="bg1"/>
                </a:solidFill>
                <a:latin typeface="微軟正黑體"/>
                <a:ea typeface="微軟正黑體"/>
                <a:cs typeface="Arial"/>
              </a:rPr>
              <a:t>Copy</a:t>
            </a:r>
            <a:endParaRPr lang="en-US" altLang="zh-TW" sz="1200">
              <a:solidFill>
                <a:schemeClr val="bg1"/>
              </a:solidFill>
              <a:ea typeface="新細明體"/>
              <a:cs typeface="Calibri"/>
            </a:endParaRPr>
          </a:p>
        </p:txBody>
      </p:sp>
      <p:grpSp>
        <p:nvGrpSpPr>
          <p:cNvPr id="56" name="群組 35">
            <a:extLst>
              <a:ext uri="{FF2B5EF4-FFF2-40B4-BE49-F238E27FC236}">
                <a16:creationId xmlns:a16="http://schemas.microsoft.com/office/drawing/2014/main" id="{ED32BBDF-9FE0-41A0-B8AE-E0CE08ECFF5D}"/>
              </a:ext>
            </a:extLst>
          </p:cNvPr>
          <p:cNvGrpSpPr/>
          <p:nvPr/>
        </p:nvGrpSpPr>
        <p:grpSpPr>
          <a:xfrm>
            <a:off x="5896376" y="3136865"/>
            <a:ext cx="1237452" cy="995759"/>
            <a:chOff x="964374" y="3890144"/>
            <a:chExt cx="1649936" cy="1327678"/>
          </a:xfrm>
        </p:grpSpPr>
        <p:pic>
          <p:nvPicPr>
            <p:cNvPr id="57" name="圖片 36">
              <a:extLst>
                <a:ext uri="{FF2B5EF4-FFF2-40B4-BE49-F238E27FC236}">
                  <a16:creationId xmlns:a16="http://schemas.microsoft.com/office/drawing/2014/main" id="{8828407E-D591-4B6C-B601-C74179DC8EA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9987" y="3890144"/>
              <a:ext cx="1634323" cy="1327678"/>
            </a:xfrm>
            <a:prstGeom prst="rect">
              <a:avLst/>
            </a:prstGeom>
          </p:spPr>
        </p:pic>
        <p:sp>
          <p:nvSpPr>
            <p:cNvPr id="58" name="矩形: 圓角 37">
              <a:extLst>
                <a:ext uri="{FF2B5EF4-FFF2-40B4-BE49-F238E27FC236}">
                  <a16:creationId xmlns:a16="http://schemas.microsoft.com/office/drawing/2014/main" id="{BA36D6D7-EC79-4671-ACC2-735926FE5335}"/>
                </a:ext>
              </a:extLst>
            </p:cNvPr>
            <p:cNvSpPr/>
            <p:nvPr/>
          </p:nvSpPr>
          <p:spPr>
            <a:xfrm>
              <a:off x="964374" y="4496867"/>
              <a:ext cx="798632" cy="591248"/>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VM</a:t>
              </a:r>
              <a:endParaRPr lang="zh-TW" altLang="en-US" sz="1200" b="1">
                <a:solidFill>
                  <a:schemeClr val="tx1"/>
                </a:solidFill>
              </a:endParaRPr>
            </a:p>
          </p:txBody>
        </p:sp>
      </p:grpSp>
      <p:grpSp>
        <p:nvGrpSpPr>
          <p:cNvPr id="59" name="群組 38">
            <a:extLst>
              <a:ext uri="{FF2B5EF4-FFF2-40B4-BE49-F238E27FC236}">
                <a16:creationId xmlns:a16="http://schemas.microsoft.com/office/drawing/2014/main" id="{BC79C4A4-0123-4BBD-A71D-90057A524958}"/>
              </a:ext>
            </a:extLst>
          </p:cNvPr>
          <p:cNvGrpSpPr/>
          <p:nvPr/>
        </p:nvGrpSpPr>
        <p:grpSpPr>
          <a:xfrm>
            <a:off x="7163746" y="3136866"/>
            <a:ext cx="1237452" cy="995759"/>
            <a:chOff x="964373" y="3890145"/>
            <a:chExt cx="1649936" cy="1327678"/>
          </a:xfrm>
        </p:grpSpPr>
        <p:pic>
          <p:nvPicPr>
            <p:cNvPr id="60" name="圖片 39">
              <a:extLst>
                <a:ext uri="{FF2B5EF4-FFF2-40B4-BE49-F238E27FC236}">
                  <a16:creationId xmlns:a16="http://schemas.microsoft.com/office/drawing/2014/main" id="{5458120C-F375-4BB5-B83C-54321139BB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9987" y="3890145"/>
              <a:ext cx="1634322" cy="1327678"/>
            </a:xfrm>
            <a:prstGeom prst="rect">
              <a:avLst/>
            </a:prstGeom>
          </p:spPr>
        </p:pic>
        <p:sp>
          <p:nvSpPr>
            <p:cNvPr id="61" name="矩形: 圓角 40">
              <a:extLst>
                <a:ext uri="{FF2B5EF4-FFF2-40B4-BE49-F238E27FC236}">
                  <a16:creationId xmlns:a16="http://schemas.microsoft.com/office/drawing/2014/main" id="{2B6D1F6E-5E43-4A25-A070-AE4CA260C28B}"/>
                </a:ext>
              </a:extLst>
            </p:cNvPr>
            <p:cNvSpPr/>
            <p:nvPr/>
          </p:nvSpPr>
          <p:spPr>
            <a:xfrm>
              <a:off x="964373" y="4496867"/>
              <a:ext cx="717748" cy="591248"/>
            </a:xfrm>
            <a:prstGeom prst="roundRect">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VM</a:t>
              </a:r>
              <a:endParaRPr lang="zh-TW" altLang="en-US" sz="1200" b="1">
                <a:solidFill>
                  <a:schemeClr val="tx1"/>
                </a:solidFill>
              </a:endParaRPr>
            </a:p>
          </p:txBody>
        </p:sp>
      </p:grpSp>
      <p:sp>
        <p:nvSpPr>
          <p:cNvPr id="64" name="文字方塊 78">
            <a:extLst>
              <a:ext uri="{FF2B5EF4-FFF2-40B4-BE49-F238E27FC236}">
                <a16:creationId xmlns:a16="http://schemas.microsoft.com/office/drawing/2014/main" id="{E3E5186A-141A-46AC-8C43-F232E06C5D56}"/>
              </a:ext>
            </a:extLst>
          </p:cNvPr>
          <p:cNvSpPr txBox="1"/>
          <p:nvPr/>
        </p:nvSpPr>
        <p:spPr>
          <a:xfrm>
            <a:off x="464134" y="2147757"/>
            <a:ext cx="622932" cy="438582"/>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200" b="1">
                <a:solidFill>
                  <a:schemeClr val="bg1"/>
                </a:solidFill>
                <a:latin typeface="Microsoft JhengHei"/>
                <a:ea typeface="Microsoft JhengHei"/>
                <a:cs typeface="Arial"/>
              </a:rPr>
              <a:t>Read Copy</a:t>
            </a:r>
            <a:endParaRPr lang="zh-TW" altLang="en-US" sz="1200" b="1">
              <a:solidFill>
                <a:schemeClr val="bg1"/>
              </a:solidFill>
              <a:latin typeface="Microsoft JhengHei"/>
              <a:ea typeface="Microsoft JhengHei"/>
              <a:cs typeface="Arial" panose="020B0604020202020204" pitchFamily="34" charset="0"/>
            </a:endParaRPr>
          </a:p>
        </p:txBody>
      </p:sp>
      <p:sp>
        <p:nvSpPr>
          <p:cNvPr id="66" name="Arrow: Right 52">
            <a:extLst>
              <a:ext uri="{FF2B5EF4-FFF2-40B4-BE49-F238E27FC236}">
                <a16:creationId xmlns:a16="http://schemas.microsoft.com/office/drawing/2014/main" id="{F8802BF6-A88D-4CD8-A392-9A79D1EEF463}"/>
              </a:ext>
            </a:extLst>
          </p:cNvPr>
          <p:cNvSpPr/>
          <p:nvPr/>
        </p:nvSpPr>
        <p:spPr>
          <a:xfrm rot="16200000">
            <a:off x="779791" y="2286527"/>
            <a:ext cx="1256462" cy="587336"/>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52">
            <a:extLst>
              <a:ext uri="{FF2B5EF4-FFF2-40B4-BE49-F238E27FC236}">
                <a16:creationId xmlns:a16="http://schemas.microsoft.com/office/drawing/2014/main" id="{C1D1B240-DC8B-4DAA-B021-35A0F5C22BC1}"/>
              </a:ext>
            </a:extLst>
          </p:cNvPr>
          <p:cNvSpPr/>
          <p:nvPr/>
        </p:nvSpPr>
        <p:spPr>
          <a:xfrm rot="5400000">
            <a:off x="2018008" y="2397107"/>
            <a:ext cx="1183372" cy="587336"/>
          </a:xfrm>
          <a:prstGeom prst="rightArrow">
            <a:avLst/>
          </a:prstGeom>
          <a:gradFill>
            <a:gsLst>
              <a:gs pos="100000">
                <a:srgbClr val="00E6FE"/>
              </a:gs>
              <a:gs pos="66000">
                <a:srgbClr val="0070C0"/>
              </a:gs>
              <a:gs pos="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Right 52">
            <a:extLst>
              <a:ext uri="{FF2B5EF4-FFF2-40B4-BE49-F238E27FC236}">
                <a16:creationId xmlns:a16="http://schemas.microsoft.com/office/drawing/2014/main" id="{A522F913-C46E-4C18-A953-972B0B4A69D2}"/>
              </a:ext>
            </a:extLst>
          </p:cNvPr>
          <p:cNvSpPr/>
          <p:nvPr/>
        </p:nvSpPr>
        <p:spPr>
          <a:xfrm>
            <a:off x="6567818" y="2526168"/>
            <a:ext cx="1183372" cy="587336"/>
          </a:xfrm>
          <a:prstGeom prst="rightArrow">
            <a:avLst/>
          </a:prstGeom>
          <a:gradFill>
            <a:gsLst>
              <a:gs pos="100000">
                <a:srgbClr val="2FF5CB"/>
              </a:gs>
              <a:gs pos="66000">
                <a:srgbClr val="009900"/>
              </a:gs>
              <a:gs pos="0">
                <a:srgbClr val="0099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圖形 2">
            <a:extLst>
              <a:ext uri="{FF2B5EF4-FFF2-40B4-BE49-F238E27FC236}">
                <a16:creationId xmlns:a16="http://schemas.microsoft.com/office/drawing/2014/main" id="{D1A867C1-6FAA-4DC8-8DC4-DAA7928221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98286" y="1713740"/>
            <a:ext cx="645692" cy="786060"/>
          </a:xfrm>
          <a:prstGeom prst="rect">
            <a:avLst/>
          </a:prstGeom>
        </p:spPr>
      </p:pic>
      <p:pic>
        <p:nvPicPr>
          <p:cNvPr id="69" name="圖片 68">
            <a:extLst>
              <a:ext uri="{FF2B5EF4-FFF2-40B4-BE49-F238E27FC236}">
                <a16:creationId xmlns:a16="http://schemas.microsoft.com/office/drawing/2014/main" id="{4207ABF7-FD42-4C33-AF12-955AC94312D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64148" y="3797752"/>
            <a:ext cx="2921889" cy="1297319"/>
          </a:xfrm>
          <a:prstGeom prst="rect">
            <a:avLst/>
          </a:prstGeom>
        </p:spPr>
      </p:pic>
    </p:spTree>
    <p:extLst>
      <p:ext uri="{BB962C8B-B14F-4D97-AF65-F5344CB8AC3E}">
        <p14:creationId xmlns:p14="http://schemas.microsoft.com/office/powerpoint/2010/main" val="16078492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E77A-7D02-42E7-9396-07F945733BE2}"/>
              </a:ext>
            </a:extLst>
          </p:cNvPr>
          <p:cNvSpPr>
            <a:spLocks noGrp="1"/>
          </p:cNvSpPr>
          <p:nvPr>
            <p:ph type="title"/>
          </p:nvPr>
        </p:nvSpPr>
        <p:spPr>
          <a:xfrm>
            <a:off x="183138" y="91440"/>
            <a:ext cx="7886700" cy="822960"/>
          </a:xfrm>
        </p:spPr>
        <p:txBody>
          <a:bodyPr>
            <a:noAutofit/>
          </a:bodyPr>
          <a:lstStyle/>
          <a:p>
            <a:r>
              <a:rPr lang="en-US" sz="3200">
                <a:solidFill>
                  <a:schemeClr val="accent4">
                    <a:lumMod val="60000"/>
                    <a:lumOff val="40000"/>
                  </a:schemeClr>
                </a:solidFill>
                <a:latin typeface="Arial"/>
                <a:ea typeface="微軟正黑體"/>
                <a:cs typeface="Arial"/>
              </a:rPr>
              <a:t>QNAP Storage Replication Adaptor</a:t>
            </a:r>
            <a:r>
              <a:rPr lang="en-US" altLang="zh-TW" sz="3200">
                <a:solidFill>
                  <a:schemeClr val="accent4">
                    <a:lumMod val="60000"/>
                    <a:lumOff val="40000"/>
                  </a:schemeClr>
                </a:solidFill>
                <a:latin typeface="Arial"/>
                <a:ea typeface="微軟正黑體"/>
                <a:cs typeface="Arial"/>
              </a:rPr>
              <a:t> </a:t>
            </a:r>
            <a:r>
              <a:rPr lang="zh-TW" altLang="en-US" sz="3200">
                <a:latin typeface="Arial"/>
                <a:ea typeface="微軟正黑體"/>
                <a:cs typeface="Arial"/>
              </a:rPr>
              <a:t> </a:t>
            </a:r>
            <a:br>
              <a:rPr lang="en-US" altLang="zh-TW" sz="3200">
                <a:latin typeface="Arial"/>
                <a:ea typeface="微軟正黑體"/>
                <a:cs typeface="Arial"/>
              </a:rPr>
            </a:br>
            <a:r>
              <a:rPr lang="zh-TW" altLang="en-US" sz="2000">
                <a:latin typeface="Arial"/>
                <a:ea typeface="微軟正黑體"/>
                <a:cs typeface="Arial"/>
              </a:rPr>
              <a:t>Enables VMware DR Just In Time</a:t>
            </a:r>
            <a:endParaRPr lang="zh-TW" altLang="en-US" sz="2000">
              <a:latin typeface="Arial"/>
              <a:cs typeface="Arial"/>
            </a:endParaRPr>
          </a:p>
        </p:txBody>
      </p:sp>
      <p:sp>
        <p:nvSpPr>
          <p:cNvPr id="3" name="Rectangle 2">
            <a:extLst>
              <a:ext uri="{FF2B5EF4-FFF2-40B4-BE49-F238E27FC236}">
                <a16:creationId xmlns:a16="http://schemas.microsoft.com/office/drawing/2014/main" id="{55009E04-AECC-4BB3-B450-59952F53304B}"/>
              </a:ext>
            </a:extLst>
          </p:cNvPr>
          <p:cNvSpPr/>
          <p:nvPr/>
        </p:nvSpPr>
        <p:spPr>
          <a:xfrm>
            <a:off x="926884" y="1219089"/>
            <a:ext cx="7908547" cy="338554"/>
          </a:xfrm>
          <a:prstGeom prst="rect">
            <a:avLst/>
          </a:prstGeom>
        </p:spPr>
        <p:txBody>
          <a:bodyPr wrap="squar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sz="1600">
                <a:solidFill>
                  <a:schemeClr val="bg1"/>
                </a:solidFill>
                <a:latin typeface="Microsoft JhengHei"/>
                <a:ea typeface="Microsoft JhengHei"/>
              </a:rPr>
              <a:t>Supports high availability for offsite applications in a private cloud environment</a:t>
            </a:r>
            <a:endParaRPr lang="en-US" sz="1600">
              <a:solidFill>
                <a:schemeClr val="bg1"/>
              </a:solidFill>
              <a:latin typeface="Microsoft JhengHei"/>
              <a:ea typeface="Microsoft JhengHei"/>
            </a:endParaRPr>
          </a:p>
        </p:txBody>
      </p:sp>
      <p:sp>
        <p:nvSpPr>
          <p:cNvPr id="4" name="Rectangle 3">
            <a:extLst>
              <a:ext uri="{FF2B5EF4-FFF2-40B4-BE49-F238E27FC236}">
                <a16:creationId xmlns:a16="http://schemas.microsoft.com/office/drawing/2014/main" id="{8A17BD82-472A-4651-8472-6D934E0D66A6}"/>
              </a:ext>
            </a:extLst>
          </p:cNvPr>
          <p:cNvSpPr/>
          <p:nvPr/>
        </p:nvSpPr>
        <p:spPr>
          <a:xfrm>
            <a:off x="2687743" y="1641560"/>
            <a:ext cx="1252471" cy="672922"/>
          </a:xfrm>
          <a:prstGeom prst="rect">
            <a:avLst/>
          </a:prstGeom>
          <a:gradFill>
            <a:gsLst>
              <a:gs pos="0">
                <a:srgbClr val="8FAADC"/>
              </a:gs>
              <a:gs pos="100000">
                <a:srgbClr val="5D87C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latin typeface="Arial" panose="020B0604020202020204" pitchFamily="34" charset="0"/>
                <a:cs typeface="Arial" panose="020B0604020202020204" pitchFamily="34" charset="0"/>
              </a:rPr>
              <a:t>VMware vCenter Server</a:t>
            </a:r>
          </a:p>
        </p:txBody>
      </p:sp>
      <p:sp>
        <p:nvSpPr>
          <p:cNvPr id="5" name="Rectangle 4">
            <a:extLst>
              <a:ext uri="{FF2B5EF4-FFF2-40B4-BE49-F238E27FC236}">
                <a16:creationId xmlns:a16="http://schemas.microsoft.com/office/drawing/2014/main" id="{777D0BDA-5A74-431D-85D7-A0B3792547DA}"/>
              </a:ext>
            </a:extLst>
          </p:cNvPr>
          <p:cNvSpPr/>
          <p:nvPr/>
        </p:nvSpPr>
        <p:spPr>
          <a:xfrm>
            <a:off x="1359609" y="1641560"/>
            <a:ext cx="1252471" cy="672922"/>
          </a:xfrm>
          <a:prstGeom prst="rect">
            <a:avLst/>
          </a:prstGeom>
          <a:gradFill>
            <a:gsLst>
              <a:gs pos="0">
                <a:srgbClr val="7030A0"/>
              </a:gs>
              <a:gs pos="100000">
                <a:srgbClr val="55257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latin typeface="Arial" panose="020B0604020202020204" pitchFamily="34" charset="0"/>
                <a:cs typeface="Arial" panose="020B0604020202020204" pitchFamily="34" charset="0"/>
              </a:rPr>
              <a:t>Site Recovery Server</a:t>
            </a:r>
          </a:p>
        </p:txBody>
      </p:sp>
      <p:sp>
        <p:nvSpPr>
          <p:cNvPr id="6" name="Rectangle 5">
            <a:extLst>
              <a:ext uri="{FF2B5EF4-FFF2-40B4-BE49-F238E27FC236}">
                <a16:creationId xmlns:a16="http://schemas.microsoft.com/office/drawing/2014/main" id="{17B1892E-1E19-4DC0-8127-5E6B1E6B41F4}"/>
              </a:ext>
            </a:extLst>
          </p:cNvPr>
          <p:cNvSpPr/>
          <p:nvPr/>
        </p:nvSpPr>
        <p:spPr>
          <a:xfrm>
            <a:off x="1359609" y="236599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7" name="Rectangle 6">
            <a:extLst>
              <a:ext uri="{FF2B5EF4-FFF2-40B4-BE49-F238E27FC236}">
                <a16:creationId xmlns:a16="http://schemas.microsoft.com/office/drawing/2014/main" id="{8904642B-D5B2-4E72-99B2-01D398EECE37}"/>
              </a:ext>
            </a:extLst>
          </p:cNvPr>
          <p:cNvSpPr/>
          <p:nvPr/>
        </p:nvSpPr>
        <p:spPr>
          <a:xfrm>
            <a:off x="1890862" y="236599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8" name="Rectangle 7">
            <a:extLst>
              <a:ext uri="{FF2B5EF4-FFF2-40B4-BE49-F238E27FC236}">
                <a16:creationId xmlns:a16="http://schemas.microsoft.com/office/drawing/2014/main" id="{9C1992E1-7730-4280-833B-DD7ACAF217B4}"/>
              </a:ext>
            </a:extLst>
          </p:cNvPr>
          <p:cNvSpPr/>
          <p:nvPr/>
        </p:nvSpPr>
        <p:spPr>
          <a:xfrm>
            <a:off x="2422116" y="236599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9" name="Rectangle 8">
            <a:extLst>
              <a:ext uri="{FF2B5EF4-FFF2-40B4-BE49-F238E27FC236}">
                <a16:creationId xmlns:a16="http://schemas.microsoft.com/office/drawing/2014/main" id="{D1647F24-0A79-4E60-A164-3F5C1842B53D}"/>
              </a:ext>
            </a:extLst>
          </p:cNvPr>
          <p:cNvSpPr/>
          <p:nvPr/>
        </p:nvSpPr>
        <p:spPr>
          <a:xfrm>
            <a:off x="2937271" y="236599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10" name="Rectangle 9">
            <a:extLst>
              <a:ext uri="{FF2B5EF4-FFF2-40B4-BE49-F238E27FC236}">
                <a16:creationId xmlns:a16="http://schemas.microsoft.com/office/drawing/2014/main" id="{199F7B66-A100-4CF6-92AC-61808FCB29A4}"/>
              </a:ext>
            </a:extLst>
          </p:cNvPr>
          <p:cNvSpPr/>
          <p:nvPr/>
        </p:nvSpPr>
        <p:spPr>
          <a:xfrm>
            <a:off x="3484623" y="2365997"/>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11" name="Rectangle 10">
            <a:extLst>
              <a:ext uri="{FF2B5EF4-FFF2-40B4-BE49-F238E27FC236}">
                <a16:creationId xmlns:a16="http://schemas.microsoft.com/office/drawing/2014/main" id="{123CAF81-8B21-4BE0-AE3C-C8A521CB1814}"/>
              </a:ext>
            </a:extLst>
          </p:cNvPr>
          <p:cNvSpPr/>
          <p:nvPr/>
        </p:nvSpPr>
        <p:spPr>
          <a:xfrm>
            <a:off x="1335461" y="3074335"/>
            <a:ext cx="2580604" cy="672922"/>
          </a:xfrm>
          <a:prstGeom prst="rect">
            <a:avLst/>
          </a:prstGeom>
          <a:gradFill>
            <a:gsLst>
              <a:gs pos="0">
                <a:srgbClr val="FE0144"/>
              </a:gs>
              <a:gs pos="100000">
                <a:srgbClr val="E5013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QNAP QES NAS</a:t>
            </a:r>
          </a:p>
        </p:txBody>
      </p:sp>
      <p:pic>
        <p:nvPicPr>
          <p:cNvPr id="12" name="Graphic 16" descr="Database">
            <a:extLst>
              <a:ext uri="{FF2B5EF4-FFF2-40B4-BE49-F238E27FC236}">
                <a16:creationId xmlns:a16="http://schemas.microsoft.com/office/drawing/2014/main" id="{73A5FDBF-959F-468F-A8C5-2408156B02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0575" y="3782673"/>
            <a:ext cx="914400" cy="914400"/>
          </a:xfrm>
          <a:prstGeom prst="rect">
            <a:avLst/>
          </a:prstGeom>
        </p:spPr>
      </p:pic>
      <p:pic>
        <p:nvPicPr>
          <p:cNvPr id="13" name="Graphic 16" descr="Database">
            <a:extLst>
              <a:ext uri="{FF2B5EF4-FFF2-40B4-BE49-F238E27FC236}">
                <a16:creationId xmlns:a16="http://schemas.microsoft.com/office/drawing/2014/main" id="{B69749A6-1622-4157-8E5E-3F6BA359B7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0864" y="3782673"/>
            <a:ext cx="914400" cy="914400"/>
          </a:xfrm>
          <a:prstGeom prst="rect">
            <a:avLst/>
          </a:prstGeom>
        </p:spPr>
      </p:pic>
      <p:sp>
        <p:nvSpPr>
          <p:cNvPr id="14" name="Rectangle 13">
            <a:extLst>
              <a:ext uri="{FF2B5EF4-FFF2-40B4-BE49-F238E27FC236}">
                <a16:creationId xmlns:a16="http://schemas.microsoft.com/office/drawing/2014/main" id="{4A441FB9-B09C-42A1-88F4-A88470B0A2BD}"/>
              </a:ext>
            </a:extLst>
          </p:cNvPr>
          <p:cNvSpPr/>
          <p:nvPr/>
        </p:nvSpPr>
        <p:spPr>
          <a:xfrm>
            <a:off x="5295715" y="1641559"/>
            <a:ext cx="1252471" cy="672922"/>
          </a:xfrm>
          <a:prstGeom prst="rect">
            <a:avLst/>
          </a:prstGeom>
          <a:gradFill>
            <a:gsLst>
              <a:gs pos="0">
                <a:srgbClr val="8FAADC"/>
              </a:gs>
              <a:gs pos="100000">
                <a:srgbClr val="5D87C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latin typeface="Arial" panose="020B0604020202020204" pitchFamily="34" charset="0"/>
                <a:cs typeface="Arial" panose="020B0604020202020204" pitchFamily="34" charset="0"/>
              </a:rPr>
              <a:t>VMware vCenter Server</a:t>
            </a:r>
          </a:p>
        </p:txBody>
      </p:sp>
      <p:sp>
        <p:nvSpPr>
          <p:cNvPr id="15" name="Rectangle 14">
            <a:extLst>
              <a:ext uri="{FF2B5EF4-FFF2-40B4-BE49-F238E27FC236}">
                <a16:creationId xmlns:a16="http://schemas.microsoft.com/office/drawing/2014/main" id="{BD841D96-B97A-4D10-97C5-46D948EC4C14}"/>
              </a:ext>
            </a:extLst>
          </p:cNvPr>
          <p:cNvSpPr/>
          <p:nvPr/>
        </p:nvSpPr>
        <p:spPr>
          <a:xfrm>
            <a:off x="6591651" y="1641559"/>
            <a:ext cx="1252471" cy="672922"/>
          </a:xfrm>
          <a:prstGeom prst="rect">
            <a:avLst/>
          </a:prstGeom>
          <a:gradFill>
            <a:gsLst>
              <a:gs pos="0">
                <a:srgbClr val="7030A0"/>
              </a:gs>
              <a:gs pos="100000">
                <a:srgbClr val="55257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latin typeface="Arial" panose="020B0604020202020204" pitchFamily="34" charset="0"/>
                <a:cs typeface="Arial" panose="020B0604020202020204" pitchFamily="34" charset="0"/>
              </a:rPr>
              <a:t>Site Recovery Server</a:t>
            </a:r>
          </a:p>
        </p:txBody>
      </p:sp>
      <p:sp>
        <p:nvSpPr>
          <p:cNvPr id="16" name="Rectangle 15">
            <a:extLst>
              <a:ext uri="{FF2B5EF4-FFF2-40B4-BE49-F238E27FC236}">
                <a16:creationId xmlns:a16="http://schemas.microsoft.com/office/drawing/2014/main" id="{A1CCE789-EA9F-48FA-969F-03B908A736CB}"/>
              </a:ext>
            </a:extLst>
          </p:cNvPr>
          <p:cNvSpPr/>
          <p:nvPr/>
        </p:nvSpPr>
        <p:spPr>
          <a:xfrm>
            <a:off x="5287665" y="2390144"/>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17" name="Rectangle 16">
            <a:extLst>
              <a:ext uri="{FF2B5EF4-FFF2-40B4-BE49-F238E27FC236}">
                <a16:creationId xmlns:a16="http://schemas.microsoft.com/office/drawing/2014/main" id="{75D98B47-A2DA-4755-A5C2-9DC0F4100319}"/>
              </a:ext>
            </a:extLst>
          </p:cNvPr>
          <p:cNvSpPr/>
          <p:nvPr/>
        </p:nvSpPr>
        <p:spPr>
          <a:xfrm>
            <a:off x="5818918" y="2390144"/>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18" name="Rectangle 17">
            <a:extLst>
              <a:ext uri="{FF2B5EF4-FFF2-40B4-BE49-F238E27FC236}">
                <a16:creationId xmlns:a16="http://schemas.microsoft.com/office/drawing/2014/main" id="{71166F4D-07E7-4042-BCC1-E1BA3C25C263}"/>
              </a:ext>
            </a:extLst>
          </p:cNvPr>
          <p:cNvSpPr/>
          <p:nvPr/>
        </p:nvSpPr>
        <p:spPr>
          <a:xfrm>
            <a:off x="6350172" y="2390144"/>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19" name="Rectangle 18">
            <a:extLst>
              <a:ext uri="{FF2B5EF4-FFF2-40B4-BE49-F238E27FC236}">
                <a16:creationId xmlns:a16="http://schemas.microsoft.com/office/drawing/2014/main" id="{77D81C0C-2329-4C80-BB0D-2ED39BC23F05}"/>
              </a:ext>
            </a:extLst>
          </p:cNvPr>
          <p:cNvSpPr/>
          <p:nvPr/>
        </p:nvSpPr>
        <p:spPr>
          <a:xfrm>
            <a:off x="6865327" y="2390144"/>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20" name="Rectangle 19">
            <a:extLst>
              <a:ext uri="{FF2B5EF4-FFF2-40B4-BE49-F238E27FC236}">
                <a16:creationId xmlns:a16="http://schemas.microsoft.com/office/drawing/2014/main" id="{E0336084-3C7B-469B-991E-F480476BFD48}"/>
              </a:ext>
            </a:extLst>
          </p:cNvPr>
          <p:cNvSpPr/>
          <p:nvPr/>
        </p:nvSpPr>
        <p:spPr>
          <a:xfrm>
            <a:off x="7412679" y="2390144"/>
            <a:ext cx="431443" cy="656824"/>
          </a:xfrm>
          <a:prstGeom prst="rect">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Arial"/>
              </a:rPr>
              <a:t>VM</a:t>
            </a:r>
          </a:p>
        </p:txBody>
      </p:sp>
      <p:sp>
        <p:nvSpPr>
          <p:cNvPr id="21" name="Rectangle 20">
            <a:extLst>
              <a:ext uri="{FF2B5EF4-FFF2-40B4-BE49-F238E27FC236}">
                <a16:creationId xmlns:a16="http://schemas.microsoft.com/office/drawing/2014/main" id="{2BE1D1D0-224D-40D6-9F88-90F123D41DEF}"/>
              </a:ext>
            </a:extLst>
          </p:cNvPr>
          <p:cNvSpPr/>
          <p:nvPr/>
        </p:nvSpPr>
        <p:spPr>
          <a:xfrm>
            <a:off x="5263517" y="3098482"/>
            <a:ext cx="2580604" cy="672922"/>
          </a:xfrm>
          <a:prstGeom prst="rect">
            <a:avLst/>
          </a:prstGeom>
          <a:gradFill>
            <a:gsLst>
              <a:gs pos="0">
                <a:srgbClr val="FE0144"/>
              </a:gs>
              <a:gs pos="100000">
                <a:srgbClr val="E5013D"/>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rial" panose="020B0604020202020204" pitchFamily="34" charset="0"/>
                <a:cs typeface="Arial" panose="020B0604020202020204" pitchFamily="34" charset="0"/>
              </a:rPr>
              <a:t>QNAP QES NAS</a:t>
            </a:r>
          </a:p>
        </p:txBody>
      </p:sp>
      <p:pic>
        <p:nvPicPr>
          <p:cNvPr id="22" name="Graphic 16" descr="Database">
            <a:extLst>
              <a:ext uri="{FF2B5EF4-FFF2-40B4-BE49-F238E27FC236}">
                <a16:creationId xmlns:a16="http://schemas.microsoft.com/office/drawing/2014/main" id="{FE380A80-EFE7-4CEE-9168-70EE28E907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0174" y="3806820"/>
            <a:ext cx="914400" cy="914400"/>
          </a:xfrm>
          <a:prstGeom prst="rect">
            <a:avLst/>
          </a:prstGeom>
        </p:spPr>
      </p:pic>
      <p:pic>
        <p:nvPicPr>
          <p:cNvPr id="23" name="Graphic 16" descr="Database">
            <a:extLst>
              <a:ext uri="{FF2B5EF4-FFF2-40B4-BE49-F238E27FC236}">
                <a16:creationId xmlns:a16="http://schemas.microsoft.com/office/drawing/2014/main" id="{75D791D0-A1E7-43E3-B15F-BFA8C29FCC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82659" y="3806820"/>
            <a:ext cx="914400" cy="914400"/>
          </a:xfrm>
          <a:prstGeom prst="rect">
            <a:avLst/>
          </a:prstGeom>
        </p:spPr>
      </p:pic>
      <p:pic>
        <p:nvPicPr>
          <p:cNvPr id="24" name="Graphic 30" descr="Open Folder">
            <a:extLst>
              <a:ext uri="{FF2B5EF4-FFF2-40B4-BE49-F238E27FC236}">
                <a16:creationId xmlns:a16="http://schemas.microsoft.com/office/drawing/2014/main" id="{A0C5CA07-3C87-4AB7-8717-76F84F8E91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8483" y="3806820"/>
            <a:ext cx="914400" cy="914400"/>
          </a:xfrm>
          <a:prstGeom prst="rect">
            <a:avLst/>
          </a:prstGeom>
        </p:spPr>
      </p:pic>
      <p:pic>
        <p:nvPicPr>
          <p:cNvPr id="25" name="Graphic 30" descr="Open Folder">
            <a:extLst>
              <a:ext uri="{FF2B5EF4-FFF2-40B4-BE49-F238E27FC236}">
                <a16:creationId xmlns:a16="http://schemas.microsoft.com/office/drawing/2014/main" id="{33DC4816-109C-47A4-825E-27AA5A9DE3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4997" y="3806820"/>
            <a:ext cx="914400" cy="914400"/>
          </a:xfrm>
          <a:prstGeom prst="rect">
            <a:avLst/>
          </a:prstGeom>
        </p:spPr>
      </p:pic>
      <p:sp>
        <p:nvSpPr>
          <p:cNvPr id="26" name="Arrow: Right 25">
            <a:extLst>
              <a:ext uri="{FF2B5EF4-FFF2-40B4-BE49-F238E27FC236}">
                <a16:creationId xmlns:a16="http://schemas.microsoft.com/office/drawing/2014/main" id="{621F601D-89A3-4292-832A-1324B86314BD}"/>
              </a:ext>
            </a:extLst>
          </p:cNvPr>
          <p:cNvSpPr/>
          <p:nvPr/>
        </p:nvSpPr>
        <p:spPr>
          <a:xfrm>
            <a:off x="4038207" y="3863600"/>
            <a:ext cx="1155492" cy="672921"/>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err="1">
                <a:solidFill>
                  <a:schemeClr val="bg1"/>
                </a:solidFill>
                <a:cs typeface="Arial"/>
              </a:rPr>
              <a:t>Snap</a:t>
            </a:r>
            <a:r>
              <a:rPr lang="en-US" altLang="zh-TW" sz="1400" b="1" err="1">
                <a:solidFill>
                  <a:schemeClr val="bg1"/>
                </a:solidFill>
                <a:cs typeface="Arial"/>
              </a:rPr>
              <a:t>S</a:t>
            </a:r>
            <a:r>
              <a:rPr lang="en-US" sz="1400" b="1" err="1">
                <a:solidFill>
                  <a:schemeClr val="bg1"/>
                </a:solidFill>
                <a:cs typeface="Arial"/>
              </a:rPr>
              <a:t>ync</a:t>
            </a:r>
            <a:endParaRPr lang="en-US" sz="1400" b="1">
              <a:solidFill>
                <a:schemeClr val="bg1"/>
              </a:solidFill>
              <a:cs typeface="Arial"/>
            </a:endParaRPr>
          </a:p>
        </p:txBody>
      </p:sp>
      <p:sp>
        <p:nvSpPr>
          <p:cNvPr id="27" name="TextBox 24">
            <a:extLst>
              <a:ext uri="{FF2B5EF4-FFF2-40B4-BE49-F238E27FC236}">
                <a16:creationId xmlns:a16="http://schemas.microsoft.com/office/drawing/2014/main" id="{A213D806-4425-49B4-8ED6-438F29D25A4B}"/>
              </a:ext>
            </a:extLst>
          </p:cNvPr>
          <p:cNvSpPr txBox="1"/>
          <p:nvPr/>
        </p:nvSpPr>
        <p:spPr>
          <a:xfrm>
            <a:off x="1210969" y="4610560"/>
            <a:ext cx="6590763" cy="33855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err="1">
                <a:solidFill>
                  <a:schemeClr val="bg1"/>
                </a:solidFill>
                <a:latin typeface="Arial" panose="020B0604020202020204" pitchFamily="34" charset="0"/>
                <a:cs typeface="Arial" panose="020B0604020202020204" pitchFamily="34" charset="0"/>
              </a:rPr>
              <a:t>Snap</a:t>
            </a:r>
            <a:r>
              <a:rPr lang="en-US" altLang="zh-TW" sz="1600" err="1">
                <a:solidFill>
                  <a:schemeClr val="bg1"/>
                </a:solidFill>
                <a:latin typeface="Arial" panose="020B0604020202020204" pitchFamily="34" charset="0"/>
                <a:cs typeface="Arial" panose="020B0604020202020204" pitchFamily="34" charset="0"/>
              </a:rPr>
              <a:t>S</a:t>
            </a:r>
            <a:r>
              <a:rPr lang="en-US" sz="1600" err="1">
                <a:solidFill>
                  <a:schemeClr val="bg1"/>
                </a:solidFill>
                <a:latin typeface="Arial" panose="020B0604020202020204" pitchFamily="34" charset="0"/>
                <a:cs typeface="Arial" panose="020B0604020202020204" pitchFamily="34" charset="0"/>
              </a:rPr>
              <a:t>ync</a:t>
            </a:r>
            <a:r>
              <a:rPr lang="en-US" sz="1600">
                <a:solidFill>
                  <a:schemeClr val="bg1"/>
                </a:solidFill>
                <a:latin typeface="Arial" panose="020B0604020202020204" pitchFamily="34" charset="0"/>
                <a:cs typeface="Arial" panose="020B0604020202020204" pitchFamily="34" charset="0"/>
              </a:rPr>
              <a:t> can replicate iSCSI LUN &amp; shared folder snapshot</a:t>
            </a:r>
          </a:p>
        </p:txBody>
      </p:sp>
      <p:sp>
        <p:nvSpPr>
          <p:cNvPr id="28" name="Arrow: Right 27">
            <a:extLst>
              <a:ext uri="{FF2B5EF4-FFF2-40B4-BE49-F238E27FC236}">
                <a16:creationId xmlns:a16="http://schemas.microsoft.com/office/drawing/2014/main" id="{8E238441-39E8-45F1-BC30-5B3B8298266E}"/>
              </a:ext>
            </a:extLst>
          </p:cNvPr>
          <p:cNvSpPr/>
          <p:nvPr/>
        </p:nvSpPr>
        <p:spPr>
          <a:xfrm>
            <a:off x="4055099" y="2336622"/>
            <a:ext cx="1155492" cy="672921"/>
          </a:xfrm>
          <a:prstGeom prst="rightArrow">
            <a:avLst/>
          </a:prstGeom>
          <a:gradFill>
            <a:gsLst>
              <a:gs pos="0">
                <a:srgbClr val="7F7F7F"/>
              </a:gs>
              <a:gs pos="100000">
                <a:srgbClr val="6060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schemeClr val="bg1"/>
                </a:solidFill>
                <a:cs typeface="Arial"/>
              </a:rPr>
              <a:t>vSphere Replication</a:t>
            </a:r>
            <a:endParaRPr lang="en-US" sz="1000">
              <a:solidFill>
                <a:schemeClr val="bg1"/>
              </a:solidFill>
            </a:endParaRPr>
          </a:p>
        </p:txBody>
      </p:sp>
      <p:sp>
        <p:nvSpPr>
          <p:cNvPr id="29" name="圖形 3">
            <a:extLst>
              <a:ext uri="{FF2B5EF4-FFF2-40B4-BE49-F238E27FC236}">
                <a16:creationId xmlns:a16="http://schemas.microsoft.com/office/drawing/2014/main" id="{9BF205AB-4543-4426-BDC8-E28A4E99BA64}"/>
              </a:ext>
            </a:extLst>
          </p:cNvPr>
          <p:cNvSpPr/>
          <p:nvPr/>
        </p:nvSpPr>
        <p:spPr>
          <a:xfrm>
            <a:off x="541260" y="1867259"/>
            <a:ext cx="767599" cy="1602298"/>
          </a:xfrm>
          <a:custGeom>
            <a:avLst/>
            <a:gdLst>
              <a:gd name="connsiteX0" fmla="*/ 725416 w 767599"/>
              <a:gd name="connsiteY0" fmla="*/ 27947 h 1602297"/>
              <a:gd name="connsiteX1" fmla="*/ 31119 w 767599"/>
              <a:gd name="connsiteY1" fmla="*/ 27947 h 1602297"/>
              <a:gd name="connsiteX2" fmla="*/ 31119 w 767599"/>
              <a:gd name="connsiteY2" fmla="*/ 1575593 h 1602297"/>
              <a:gd name="connsiteX3" fmla="*/ 742704 w 767599"/>
              <a:gd name="connsiteY3" fmla="*/ 1575593 h 1602297"/>
            </a:gdLst>
            <a:ahLst/>
            <a:cxnLst>
              <a:cxn ang="0">
                <a:pos x="connsiteX0" y="connsiteY0"/>
              </a:cxn>
              <a:cxn ang="0">
                <a:pos x="connsiteX1" y="connsiteY1"/>
              </a:cxn>
              <a:cxn ang="0">
                <a:pos x="connsiteX2" y="connsiteY2"/>
              </a:cxn>
              <a:cxn ang="0">
                <a:pos x="connsiteX3" y="connsiteY3"/>
              </a:cxn>
            </a:cxnLst>
            <a:rect l="l" t="t" r="r" b="b"/>
            <a:pathLst>
              <a:path w="767599" h="1602297">
                <a:moveTo>
                  <a:pt x="725416" y="27947"/>
                </a:moveTo>
                <a:lnTo>
                  <a:pt x="31119" y="27947"/>
                </a:lnTo>
                <a:lnTo>
                  <a:pt x="31119" y="1575593"/>
                </a:lnTo>
                <a:lnTo>
                  <a:pt x="742704" y="1575593"/>
                </a:lnTo>
              </a:path>
            </a:pathLst>
          </a:custGeom>
          <a:noFill/>
          <a:ln w="38100" cap="flat">
            <a:solidFill>
              <a:srgbClr val="FE0144"/>
            </a:solidFill>
            <a:prstDash val="solid"/>
            <a:miter/>
            <a:headEnd type="triangle" w="lg" len="med"/>
            <a:tailEnd type="triangle" w="lg" len="med"/>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0" name="圖形 3">
            <a:extLst>
              <a:ext uri="{FF2B5EF4-FFF2-40B4-BE49-F238E27FC236}">
                <a16:creationId xmlns:a16="http://schemas.microsoft.com/office/drawing/2014/main" id="{9A33AC4C-B4BD-4D45-9250-3AFFDAC76818}"/>
              </a:ext>
            </a:extLst>
          </p:cNvPr>
          <p:cNvSpPr/>
          <p:nvPr/>
        </p:nvSpPr>
        <p:spPr>
          <a:xfrm rot="10800000">
            <a:off x="7905283" y="1917407"/>
            <a:ext cx="767599" cy="1602298"/>
          </a:xfrm>
          <a:custGeom>
            <a:avLst/>
            <a:gdLst>
              <a:gd name="connsiteX0" fmla="*/ 725416 w 767599"/>
              <a:gd name="connsiteY0" fmla="*/ 27947 h 1602297"/>
              <a:gd name="connsiteX1" fmla="*/ 31119 w 767599"/>
              <a:gd name="connsiteY1" fmla="*/ 27947 h 1602297"/>
              <a:gd name="connsiteX2" fmla="*/ 31119 w 767599"/>
              <a:gd name="connsiteY2" fmla="*/ 1575593 h 1602297"/>
              <a:gd name="connsiteX3" fmla="*/ 742704 w 767599"/>
              <a:gd name="connsiteY3" fmla="*/ 1575593 h 1602297"/>
            </a:gdLst>
            <a:ahLst/>
            <a:cxnLst>
              <a:cxn ang="0">
                <a:pos x="connsiteX0" y="connsiteY0"/>
              </a:cxn>
              <a:cxn ang="0">
                <a:pos x="connsiteX1" y="connsiteY1"/>
              </a:cxn>
              <a:cxn ang="0">
                <a:pos x="connsiteX2" y="connsiteY2"/>
              </a:cxn>
              <a:cxn ang="0">
                <a:pos x="connsiteX3" y="connsiteY3"/>
              </a:cxn>
            </a:cxnLst>
            <a:rect l="l" t="t" r="r" b="b"/>
            <a:pathLst>
              <a:path w="767599" h="1602297">
                <a:moveTo>
                  <a:pt x="725416" y="27947"/>
                </a:moveTo>
                <a:lnTo>
                  <a:pt x="31119" y="27947"/>
                </a:lnTo>
                <a:lnTo>
                  <a:pt x="31119" y="1575593"/>
                </a:lnTo>
                <a:lnTo>
                  <a:pt x="742704" y="1575593"/>
                </a:lnTo>
              </a:path>
            </a:pathLst>
          </a:custGeom>
          <a:noFill/>
          <a:ln w="38100" cap="flat">
            <a:solidFill>
              <a:srgbClr val="FE0144"/>
            </a:solidFill>
            <a:prstDash val="solid"/>
            <a:miter/>
            <a:headEnd type="triangle" w="lg" len="med"/>
            <a:tailEnd type="triangle" w="lg" len="med"/>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pic>
        <p:nvPicPr>
          <p:cNvPr id="31" name="圖形 30">
            <a:extLst>
              <a:ext uri="{FF2B5EF4-FFF2-40B4-BE49-F238E27FC236}">
                <a16:creationId xmlns:a16="http://schemas.microsoft.com/office/drawing/2014/main" id="{B17A907E-6EBC-4019-8747-BEAC15A993E1}"/>
              </a:ext>
            </a:extLst>
          </p:cNvPr>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666676" y="1293737"/>
            <a:ext cx="211350" cy="192564"/>
          </a:xfrm>
          <a:prstGeom prst="rect">
            <a:avLst/>
          </a:prstGeom>
        </p:spPr>
      </p:pic>
      <p:sp>
        <p:nvSpPr>
          <p:cNvPr id="33" name="Rectangle 32">
            <a:extLst>
              <a:ext uri="{FF2B5EF4-FFF2-40B4-BE49-F238E27FC236}">
                <a16:creationId xmlns:a16="http://schemas.microsoft.com/office/drawing/2014/main" id="{25F0F3E5-3860-416D-B267-5D3DD67CD564}"/>
              </a:ext>
            </a:extLst>
          </p:cNvPr>
          <p:cNvSpPr/>
          <p:nvPr/>
        </p:nvSpPr>
        <p:spPr>
          <a:xfrm>
            <a:off x="278877" y="2445514"/>
            <a:ext cx="552692" cy="4586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SRA</a:t>
            </a:r>
          </a:p>
        </p:txBody>
      </p:sp>
      <p:sp>
        <p:nvSpPr>
          <p:cNvPr id="34" name="Rectangle 33">
            <a:extLst>
              <a:ext uri="{FF2B5EF4-FFF2-40B4-BE49-F238E27FC236}">
                <a16:creationId xmlns:a16="http://schemas.microsoft.com/office/drawing/2014/main" id="{8CAA2108-F3A6-4002-B95E-65B09620A0EA}"/>
              </a:ext>
            </a:extLst>
          </p:cNvPr>
          <p:cNvSpPr/>
          <p:nvPr/>
        </p:nvSpPr>
        <p:spPr>
          <a:xfrm>
            <a:off x="8366037" y="2445514"/>
            <a:ext cx="552692" cy="45864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SRA</a:t>
            </a:r>
          </a:p>
        </p:txBody>
      </p:sp>
    </p:spTree>
    <p:extLst>
      <p:ext uri="{BB962C8B-B14F-4D97-AF65-F5344CB8AC3E}">
        <p14:creationId xmlns:p14="http://schemas.microsoft.com/office/powerpoint/2010/main" val="27454397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83CE-BF12-4D75-A851-3EA1824F1BC6}"/>
              </a:ext>
            </a:extLst>
          </p:cNvPr>
          <p:cNvSpPr>
            <a:spLocks noGrp="1"/>
          </p:cNvSpPr>
          <p:nvPr>
            <p:ph type="title"/>
          </p:nvPr>
        </p:nvSpPr>
        <p:spPr>
          <a:xfrm>
            <a:off x="92498" y="91440"/>
            <a:ext cx="7328005" cy="822960"/>
          </a:xfrm>
        </p:spPr>
        <p:txBody>
          <a:bodyPr>
            <a:noAutofit/>
          </a:bodyPr>
          <a:lstStyle/>
          <a:p>
            <a:r>
              <a:rPr lang="en-US" altLang="zh-TW" sz="2400">
                <a:solidFill>
                  <a:schemeClr val="accent4">
                    <a:lumMod val="60000"/>
                    <a:lumOff val="40000"/>
                  </a:schemeClr>
                </a:solidFill>
                <a:latin typeface="Microsoft JhengHei"/>
                <a:ea typeface="Microsoft JhengHei"/>
                <a:cs typeface="Arial"/>
              </a:rPr>
              <a:t>QNAP Snapshot Agent</a:t>
            </a:r>
            <a:r>
              <a:rPr lang="zh-TW" altLang="en-US" sz="2400">
                <a:solidFill>
                  <a:schemeClr val="bg1">
                    <a:lumMod val="95000"/>
                  </a:schemeClr>
                </a:solidFill>
                <a:latin typeface="Microsoft JhengHei"/>
                <a:ea typeface="Microsoft JhengHei"/>
                <a:cs typeface="Arial"/>
              </a:rPr>
              <a:t> </a:t>
            </a:r>
            <a:r>
              <a:rPr lang="en-US" altLang="zh-TW" sz="2400">
                <a:solidFill>
                  <a:schemeClr val="bg1">
                    <a:lumMod val="95000"/>
                  </a:schemeClr>
                </a:solidFill>
                <a:latin typeface="Microsoft JhengHei"/>
                <a:ea typeface="Microsoft JhengHei"/>
                <a:cs typeface="Arial"/>
              </a:rPr>
              <a:t>Provides VMware / Microsoft VSS Consistent Snapshot Protection</a:t>
            </a:r>
          </a:p>
        </p:txBody>
      </p:sp>
      <p:pic>
        <p:nvPicPr>
          <p:cNvPr id="20" name="圖片 24">
            <a:extLst>
              <a:ext uri="{FF2B5EF4-FFF2-40B4-BE49-F238E27FC236}">
                <a16:creationId xmlns:a16="http://schemas.microsoft.com/office/drawing/2014/main" id="{AD2B96B6-7B43-46AF-9588-91E5A24019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4142" y="1388225"/>
            <a:ext cx="3524647" cy="3518743"/>
          </a:xfrm>
          <a:prstGeom prst="rect">
            <a:avLst/>
          </a:prstGeom>
        </p:spPr>
      </p:pic>
      <p:sp>
        <p:nvSpPr>
          <p:cNvPr id="21" name="TextBox 59">
            <a:extLst>
              <a:ext uri="{FF2B5EF4-FFF2-40B4-BE49-F238E27FC236}">
                <a16:creationId xmlns:a16="http://schemas.microsoft.com/office/drawing/2014/main" id="{A11115C7-137C-456E-853E-AD478D188743}"/>
              </a:ext>
            </a:extLst>
          </p:cNvPr>
          <p:cNvSpPr txBox="1"/>
          <p:nvPr/>
        </p:nvSpPr>
        <p:spPr>
          <a:xfrm>
            <a:off x="537918" y="2899155"/>
            <a:ext cx="2404788" cy="369332"/>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600" b="1">
                <a:solidFill>
                  <a:schemeClr val="bg1"/>
                </a:solidFill>
                <a:effectLst>
                  <a:outerShdw blurRad="38100" dist="38100" dir="2700000" algn="tl">
                    <a:srgbClr val="000000">
                      <a:alpha val="43137"/>
                    </a:srgbClr>
                  </a:outerShdw>
                </a:effectLst>
                <a:latin typeface="Microsoft JhengHei"/>
                <a:ea typeface="Microsoft JhengHei"/>
                <a:cs typeface="Arial" panose="020B0604020202020204" pitchFamily="34" charset="0"/>
              </a:rPr>
              <a:t>Snapshot Agent</a:t>
            </a:r>
          </a:p>
        </p:txBody>
      </p:sp>
      <p:sp>
        <p:nvSpPr>
          <p:cNvPr id="22" name="文字方塊 82">
            <a:extLst>
              <a:ext uri="{FF2B5EF4-FFF2-40B4-BE49-F238E27FC236}">
                <a16:creationId xmlns:a16="http://schemas.microsoft.com/office/drawing/2014/main" id="{F8C44DF5-E4CF-44C0-B747-CDCDA5D29359}"/>
              </a:ext>
            </a:extLst>
          </p:cNvPr>
          <p:cNvSpPr txBox="1"/>
          <p:nvPr/>
        </p:nvSpPr>
        <p:spPr>
          <a:xfrm>
            <a:off x="275953" y="2180088"/>
            <a:ext cx="1552847" cy="276999"/>
          </a:xfrm>
          <a:prstGeom prst="rect">
            <a:avLst/>
          </a:prstGeom>
          <a:noFill/>
        </p:spPr>
        <p:txBody>
          <a:bodyPr wrap="square" rtlCol="0">
            <a:spAutoFit/>
          </a:bodyPr>
          <a:lstStyle/>
          <a:p>
            <a:pPr algn="ctr"/>
            <a:r>
              <a:rPr lang="en-US" altLang="zh-TW" sz="1200" b="1">
                <a:solidFill>
                  <a:schemeClr val="tx1">
                    <a:lumMod val="65000"/>
                    <a:lumOff val="35000"/>
                  </a:schemeClr>
                </a:solidFill>
                <a:latin typeface="Microsoft JhengHei"/>
                <a:ea typeface="Microsoft JhengHei"/>
                <a:cs typeface="Arial" panose="020B0604020202020204" pitchFamily="34" charset="0"/>
              </a:rPr>
              <a:t>VMware vSphere</a:t>
            </a:r>
            <a:endParaRPr lang="zh-TW" altLang="en-US" sz="1200" b="1">
              <a:solidFill>
                <a:schemeClr val="tx1">
                  <a:lumMod val="65000"/>
                  <a:lumOff val="35000"/>
                </a:schemeClr>
              </a:solidFill>
              <a:latin typeface="Microsoft JhengHei"/>
              <a:ea typeface="Microsoft JhengHei"/>
              <a:cs typeface="Arial" panose="020B0604020202020204" pitchFamily="34" charset="0"/>
            </a:endParaRPr>
          </a:p>
        </p:txBody>
      </p:sp>
      <p:sp>
        <p:nvSpPr>
          <p:cNvPr id="23" name="TextBox 59">
            <a:extLst>
              <a:ext uri="{FF2B5EF4-FFF2-40B4-BE49-F238E27FC236}">
                <a16:creationId xmlns:a16="http://schemas.microsoft.com/office/drawing/2014/main" id="{77E7A438-38FA-4CA9-80A1-11F28C5DA05D}"/>
              </a:ext>
            </a:extLst>
          </p:cNvPr>
          <p:cNvSpPr txBox="1"/>
          <p:nvPr/>
        </p:nvSpPr>
        <p:spPr>
          <a:xfrm>
            <a:off x="852990" y="4696524"/>
            <a:ext cx="1243475" cy="337844"/>
          </a:xfrm>
          <a:prstGeom prst="rect">
            <a:avLst/>
          </a:prstGeom>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400" b="1">
                <a:solidFill>
                  <a:schemeClr val="bg1"/>
                </a:solidFill>
                <a:latin typeface="Microsoft JhengHei"/>
                <a:ea typeface="Microsoft JhengHei"/>
                <a:cs typeface="Arial" panose="020B0604020202020204" pitchFamily="34" charset="0"/>
              </a:rPr>
              <a:t>ES1686dc</a:t>
            </a:r>
            <a:endParaRPr lang="zh-TW" altLang="en-US" sz="1400" b="1">
              <a:solidFill>
                <a:schemeClr val="bg1"/>
              </a:solidFill>
              <a:latin typeface="Microsoft JhengHei"/>
              <a:ea typeface="Microsoft JhengHei"/>
              <a:cs typeface="Arial" panose="020B0604020202020204" pitchFamily="34" charset="0"/>
            </a:endParaRPr>
          </a:p>
        </p:txBody>
      </p:sp>
      <p:sp>
        <p:nvSpPr>
          <p:cNvPr id="27" name="文字方塊 78">
            <a:extLst>
              <a:ext uri="{FF2B5EF4-FFF2-40B4-BE49-F238E27FC236}">
                <a16:creationId xmlns:a16="http://schemas.microsoft.com/office/drawing/2014/main" id="{07452906-C64B-44BE-BED2-AB1B29554628}"/>
              </a:ext>
            </a:extLst>
          </p:cNvPr>
          <p:cNvSpPr txBox="1"/>
          <p:nvPr/>
        </p:nvSpPr>
        <p:spPr>
          <a:xfrm>
            <a:off x="1755251" y="1778910"/>
            <a:ext cx="1059604" cy="276999"/>
          </a:xfrm>
          <a:prstGeom prst="rect">
            <a:avLst/>
          </a:prstGeom>
          <a:noFill/>
        </p:spPr>
        <p:txBody>
          <a:bodyPr wrap="square" rtlCol="0">
            <a:spAutoFit/>
          </a:bodyPr>
          <a:lstStyle/>
          <a:p>
            <a:pPr algn="ctr"/>
            <a:r>
              <a:rPr lang="en-US" altLang="zh-TW" sz="1200" b="1">
                <a:solidFill>
                  <a:srgbClr val="6600CC"/>
                </a:solidFill>
                <a:latin typeface="Microsoft JhengHei"/>
                <a:ea typeface="Microsoft JhengHei"/>
                <a:cs typeface="Arial" panose="020B0604020202020204" pitchFamily="34" charset="0"/>
              </a:rPr>
              <a:t>C:\ VM_1</a:t>
            </a:r>
            <a:endParaRPr lang="zh-TW" altLang="en-US" sz="1200" b="1">
              <a:solidFill>
                <a:srgbClr val="6600CC"/>
              </a:solidFill>
              <a:latin typeface="Microsoft JhengHei"/>
              <a:ea typeface="Microsoft JhengHei"/>
              <a:cs typeface="Arial" panose="020B0604020202020204" pitchFamily="34" charset="0"/>
            </a:endParaRPr>
          </a:p>
        </p:txBody>
      </p:sp>
      <p:sp>
        <p:nvSpPr>
          <p:cNvPr id="28" name="文字方塊 79">
            <a:extLst>
              <a:ext uri="{FF2B5EF4-FFF2-40B4-BE49-F238E27FC236}">
                <a16:creationId xmlns:a16="http://schemas.microsoft.com/office/drawing/2014/main" id="{133A9C18-97C9-4BF4-879A-D1400A6A30DA}"/>
              </a:ext>
            </a:extLst>
          </p:cNvPr>
          <p:cNvSpPr txBox="1"/>
          <p:nvPr/>
        </p:nvSpPr>
        <p:spPr>
          <a:xfrm>
            <a:off x="2696897" y="1764101"/>
            <a:ext cx="1059604" cy="276999"/>
          </a:xfrm>
          <a:prstGeom prst="rect">
            <a:avLst/>
          </a:prstGeom>
          <a:noFill/>
        </p:spPr>
        <p:txBody>
          <a:bodyPr wrap="square" rtlCol="0">
            <a:spAutoFit/>
          </a:bodyPr>
          <a:lstStyle/>
          <a:p>
            <a:pPr algn="ctr"/>
            <a:r>
              <a:rPr lang="en-US" altLang="zh-TW" sz="1200" b="1">
                <a:solidFill>
                  <a:srgbClr val="6600CC"/>
                </a:solidFill>
                <a:latin typeface="Microsoft JhengHei"/>
                <a:ea typeface="Microsoft JhengHei"/>
                <a:cs typeface="Arial" panose="020B0604020202020204" pitchFamily="34" charset="0"/>
              </a:rPr>
              <a:t>C:\ VM_2</a:t>
            </a:r>
            <a:endParaRPr lang="zh-TW" altLang="en-US" sz="1200" b="1">
              <a:solidFill>
                <a:srgbClr val="6600CC"/>
              </a:solidFill>
              <a:latin typeface="Microsoft JhengHei"/>
              <a:ea typeface="Microsoft JhengHei"/>
              <a:cs typeface="Arial" panose="020B0604020202020204" pitchFamily="34" charset="0"/>
            </a:endParaRPr>
          </a:p>
        </p:txBody>
      </p:sp>
      <p:sp>
        <p:nvSpPr>
          <p:cNvPr id="29" name="文字方塊 80">
            <a:extLst>
              <a:ext uri="{FF2B5EF4-FFF2-40B4-BE49-F238E27FC236}">
                <a16:creationId xmlns:a16="http://schemas.microsoft.com/office/drawing/2014/main" id="{98C77496-A9D7-4ABC-8234-29E2214A21B0}"/>
              </a:ext>
            </a:extLst>
          </p:cNvPr>
          <p:cNvSpPr txBox="1"/>
          <p:nvPr/>
        </p:nvSpPr>
        <p:spPr>
          <a:xfrm>
            <a:off x="1577057" y="2000841"/>
            <a:ext cx="1415991" cy="276999"/>
          </a:xfrm>
          <a:prstGeom prst="rect">
            <a:avLst/>
          </a:prstGeom>
          <a:noFill/>
        </p:spPr>
        <p:txBody>
          <a:bodyPr wrap="square" rtlCol="0">
            <a:spAutoFit/>
          </a:bodyPr>
          <a:lstStyle/>
          <a:p>
            <a:pPr algn="ctr"/>
            <a:r>
              <a:rPr lang="en-US" altLang="zh-TW" sz="1200" b="1">
                <a:solidFill>
                  <a:schemeClr val="accent6">
                    <a:lumMod val="50000"/>
                  </a:schemeClr>
                </a:solidFill>
                <a:latin typeface="Microsoft JhengHei"/>
                <a:ea typeface="Microsoft JhengHei"/>
                <a:cs typeface="Arial" panose="020B0604020202020204" pitchFamily="34" charset="0"/>
              </a:rPr>
              <a:t>Memory_1</a:t>
            </a:r>
            <a:endParaRPr lang="zh-TW" altLang="en-US" sz="1200" b="1">
              <a:solidFill>
                <a:schemeClr val="accent6">
                  <a:lumMod val="50000"/>
                </a:schemeClr>
              </a:solidFill>
              <a:latin typeface="Microsoft JhengHei"/>
              <a:ea typeface="Microsoft JhengHei"/>
              <a:cs typeface="Arial" panose="020B0604020202020204" pitchFamily="34" charset="0"/>
            </a:endParaRPr>
          </a:p>
        </p:txBody>
      </p:sp>
      <p:sp>
        <p:nvSpPr>
          <p:cNvPr id="30" name="文字方塊 81">
            <a:extLst>
              <a:ext uri="{FF2B5EF4-FFF2-40B4-BE49-F238E27FC236}">
                <a16:creationId xmlns:a16="http://schemas.microsoft.com/office/drawing/2014/main" id="{8371BDDE-F5D6-4AB2-B41A-2C8DF0CEC8C4}"/>
              </a:ext>
            </a:extLst>
          </p:cNvPr>
          <p:cNvSpPr txBox="1"/>
          <p:nvPr/>
        </p:nvSpPr>
        <p:spPr>
          <a:xfrm>
            <a:off x="2577683" y="2000841"/>
            <a:ext cx="1415991" cy="276999"/>
          </a:xfrm>
          <a:prstGeom prst="rect">
            <a:avLst/>
          </a:prstGeom>
          <a:noFill/>
        </p:spPr>
        <p:txBody>
          <a:bodyPr wrap="square" rtlCol="0">
            <a:spAutoFit/>
          </a:bodyPr>
          <a:lstStyle/>
          <a:p>
            <a:pPr algn="ctr"/>
            <a:r>
              <a:rPr lang="en-US" altLang="zh-TW" sz="1200" b="1">
                <a:solidFill>
                  <a:schemeClr val="accent6">
                    <a:lumMod val="50000"/>
                  </a:schemeClr>
                </a:solidFill>
                <a:latin typeface="Microsoft JhengHei"/>
                <a:ea typeface="Microsoft JhengHei"/>
                <a:cs typeface="Arial" panose="020B0604020202020204" pitchFamily="34" charset="0"/>
              </a:rPr>
              <a:t>Memory_2</a:t>
            </a:r>
            <a:endParaRPr lang="zh-TW" altLang="en-US" sz="1200" b="1">
              <a:solidFill>
                <a:schemeClr val="accent6">
                  <a:lumMod val="50000"/>
                </a:schemeClr>
              </a:solidFill>
              <a:latin typeface="Microsoft JhengHei"/>
              <a:ea typeface="Microsoft JhengHei"/>
              <a:cs typeface="Arial" panose="020B0604020202020204" pitchFamily="34" charset="0"/>
            </a:endParaRPr>
          </a:p>
        </p:txBody>
      </p:sp>
      <p:sp>
        <p:nvSpPr>
          <p:cNvPr id="31" name="文字方塊 99">
            <a:extLst>
              <a:ext uri="{FF2B5EF4-FFF2-40B4-BE49-F238E27FC236}">
                <a16:creationId xmlns:a16="http://schemas.microsoft.com/office/drawing/2014/main" id="{A5226B48-BD85-437F-8B06-A86031C81B41}"/>
              </a:ext>
            </a:extLst>
          </p:cNvPr>
          <p:cNvSpPr txBox="1"/>
          <p:nvPr/>
        </p:nvSpPr>
        <p:spPr>
          <a:xfrm>
            <a:off x="2577683" y="2775023"/>
            <a:ext cx="1415991" cy="276999"/>
          </a:xfrm>
          <a:prstGeom prst="rect">
            <a:avLst/>
          </a:prstGeom>
          <a:noFill/>
        </p:spPr>
        <p:txBody>
          <a:bodyPr wrap="square" rtlCol="0">
            <a:spAutoFit/>
          </a:bodyPr>
          <a:lstStyle/>
          <a:p>
            <a:pPr algn="ctr"/>
            <a:r>
              <a:rPr lang="en-US" altLang="zh-TW" sz="1200" b="1">
                <a:solidFill>
                  <a:schemeClr val="accent6">
                    <a:lumMod val="50000"/>
                  </a:schemeClr>
                </a:solidFill>
                <a:latin typeface="Microsoft JhengHei"/>
                <a:ea typeface="Microsoft JhengHei"/>
                <a:cs typeface="Arial" panose="020B0604020202020204" pitchFamily="34" charset="0"/>
              </a:rPr>
              <a:t>Memory_1</a:t>
            </a:r>
            <a:endParaRPr lang="zh-TW" altLang="en-US" sz="1200" b="1">
              <a:solidFill>
                <a:schemeClr val="accent6">
                  <a:lumMod val="50000"/>
                </a:schemeClr>
              </a:solidFill>
              <a:latin typeface="Microsoft JhengHei"/>
              <a:ea typeface="Microsoft JhengHei"/>
              <a:cs typeface="Arial" panose="020B0604020202020204" pitchFamily="34" charset="0"/>
            </a:endParaRPr>
          </a:p>
        </p:txBody>
      </p:sp>
      <p:sp>
        <p:nvSpPr>
          <p:cNvPr id="32" name="文字方塊 100">
            <a:extLst>
              <a:ext uri="{FF2B5EF4-FFF2-40B4-BE49-F238E27FC236}">
                <a16:creationId xmlns:a16="http://schemas.microsoft.com/office/drawing/2014/main" id="{A80537FE-156E-4DEB-BCA7-767B4E30DFC6}"/>
              </a:ext>
            </a:extLst>
          </p:cNvPr>
          <p:cNvSpPr txBox="1"/>
          <p:nvPr/>
        </p:nvSpPr>
        <p:spPr>
          <a:xfrm>
            <a:off x="2577683" y="3083821"/>
            <a:ext cx="1415991" cy="276999"/>
          </a:xfrm>
          <a:prstGeom prst="rect">
            <a:avLst/>
          </a:prstGeom>
          <a:noFill/>
        </p:spPr>
        <p:txBody>
          <a:bodyPr wrap="square" rtlCol="0">
            <a:spAutoFit/>
          </a:bodyPr>
          <a:lstStyle/>
          <a:p>
            <a:pPr algn="ctr"/>
            <a:r>
              <a:rPr lang="en-US" altLang="zh-TW" sz="1200" b="1">
                <a:solidFill>
                  <a:schemeClr val="accent6">
                    <a:lumMod val="50000"/>
                  </a:schemeClr>
                </a:solidFill>
                <a:latin typeface="Microsoft JhengHei"/>
                <a:ea typeface="Microsoft JhengHei"/>
                <a:cs typeface="Arial" panose="020B0604020202020204" pitchFamily="34" charset="0"/>
              </a:rPr>
              <a:t>Memory_2</a:t>
            </a:r>
            <a:endParaRPr lang="zh-TW" altLang="en-US" sz="1200" b="1">
              <a:solidFill>
                <a:schemeClr val="accent6">
                  <a:lumMod val="50000"/>
                </a:schemeClr>
              </a:solidFill>
              <a:latin typeface="Microsoft JhengHei"/>
              <a:ea typeface="Microsoft JhengHei"/>
              <a:cs typeface="Arial" panose="020B0604020202020204" pitchFamily="34" charset="0"/>
            </a:endParaRPr>
          </a:p>
        </p:txBody>
      </p:sp>
      <p:sp>
        <p:nvSpPr>
          <p:cNvPr id="33" name="文字方塊 101">
            <a:extLst>
              <a:ext uri="{FF2B5EF4-FFF2-40B4-BE49-F238E27FC236}">
                <a16:creationId xmlns:a16="http://schemas.microsoft.com/office/drawing/2014/main" id="{C0B96F87-89D6-44F8-B4C4-CF16BB267022}"/>
              </a:ext>
            </a:extLst>
          </p:cNvPr>
          <p:cNvSpPr txBox="1"/>
          <p:nvPr/>
        </p:nvSpPr>
        <p:spPr>
          <a:xfrm>
            <a:off x="2075159" y="3672229"/>
            <a:ext cx="1243475" cy="276999"/>
          </a:xfrm>
          <a:prstGeom prst="rect">
            <a:avLst/>
          </a:prstGeom>
          <a:noFill/>
        </p:spPr>
        <p:txBody>
          <a:bodyPr wrap="square" rtlCol="0">
            <a:spAutoFit/>
          </a:bodyPr>
          <a:lstStyle/>
          <a:p>
            <a:pPr algn="ctr"/>
            <a:r>
              <a:rPr lang="en-US" altLang="zh-TW" sz="1200" b="1">
                <a:solidFill>
                  <a:srgbClr val="6600CC"/>
                </a:solidFill>
                <a:latin typeface="Microsoft JhengHei"/>
                <a:ea typeface="Microsoft JhengHei"/>
                <a:cs typeface="Arial" panose="020B0604020202020204" pitchFamily="34" charset="0"/>
              </a:rPr>
              <a:t>VMDK_1</a:t>
            </a:r>
            <a:endParaRPr lang="zh-TW" altLang="en-US" sz="1200" b="1">
              <a:solidFill>
                <a:srgbClr val="6600CC"/>
              </a:solidFill>
              <a:latin typeface="Microsoft JhengHei"/>
              <a:ea typeface="Microsoft JhengHei"/>
              <a:cs typeface="Arial" panose="020B0604020202020204" pitchFamily="34" charset="0"/>
            </a:endParaRPr>
          </a:p>
        </p:txBody>
      </p:sp>
      <p:sp>
        <p:nvSpPr>
          <p:cNvPr id="34" name="文字方塊 102">
            <a:extLst>
              <a:ext uri="{FF2B5EF4-FFF2-40B4-BE49-F238E27FC236}">
                <a16:creationId xmlns:a16="http://schemas.microsoft.com/office/drawing/2014/main" id="{8C7CA776-1FF6-4ACC-B3C6-3FB1B89E250D}"/>
              </a:ext>
            </a:extLst>
          </p:cNvPr>
          <p:cNvSpPr txBox="1"/>
          <p:nvPr/>
        </p:nvSpPr>
        <p:spPr>
          <a:xfrm>
            <a:off x="2942706" y="3686596"/>
            <a:ext cx="1078154" cy="276999"/>
          </a:xfrm>
          <a:prstGeom prst="rect">
            <a:avLst/>
          </a:prstGeom>
          <a:noFill/>
        </p:spPr>
        <p:txBody>
          <a:bodyPr wrap="square" rtlCol="0">
            <a:spAutoFit/>
          </a:bodyPr>
          <a:lstStyle/>
          <a:p>
            <a:pPr algn="ctr"/>
            <a:r>
              <a:rPr lang="en-US" altLang="zh-TW" sz="1200" b="1">
                <a:solidFill>
                  <a:srgbClr val="6600CC"/>
                </a:solidFill>
                <a:latin typeface="Microsoft JhengHei"/>
                <a:ea typeface="Microsoft JhengHei"/>
                <a:cs typeface="Arial" panose="020B0604020202020204" pitchFamily="34" charset="0"/>
              </a:rPr>
              <a:t>VMDK_2</a:t>
            </a:r>
            <a:endParaRPr lang="zh-TW" altLang="en-US" sz="1200" b="1">
              <a:solidFill>
                <a:srgbClr val="6600CC"/>
              </a:solidFill>
              <a:latin typeface="Microsoft JhengHei"/>
              <a:ea typeface="Microsoft JhengHei"/>
              <a:cs typeface="Arial" panose="020B0604020202020204" pitchFamily="34" charset="0"/>
            </a:endParaRPr>
          </a:p>
        </p:txBody>
      </p:sp>
      <p:sp>
        <p:nvSpPr>
          <p:cNvPr id="35" name="Rectangle 34">
            <a:extLst>
              <a:ext uri="{FF2B5EF4-FFF2-40B4-BE49-F238E27FC236}">
                <a16:creationId xmlns:a16="http://schemas.microsoft.com/office/drawing/2014/main" id="{57973B25-1BA2-41D5-89D3-CBA21D92512A}"/>
              </a:ext>
            </a:extLst>
          </p:cNvPr>
          <p:cNvSpPr/>
          <p:nvPr/>
        </p:nvSpPr>
        <p:spPr>
          <a:xfrm>
            <a:off x="4219303" y="1346905"/>
            <a:ext cx="4572000" cy="2739211"/>
          </a:xfrm>
          <a:prstGeom prst="rect">
            <a:avLst/>
          </a:prstGeom>
        </p:spPr>
        <p:txBody>
          <a:bodyPr anchor="t">
            <a:spAutoFit/>
          </a:bodyPr>
          <a:lstStyle/>
          <a:p>
            <a:r>
              <a:rPr lang="en-US">
                <a:solidFill>
                  <a:schemeClr val="bg1"/>
                </a:solidFill>
                <a:latin typeface="Microsoft JhengHei"/>
                <a:ea typeface="Microsoft JhengHei"/>
              </a:rPr>
              <a:t>ES1686dc supports VM snapshots on </a:t>
            </a:r>
          </a:p>
          <a:p>
            <a:pPr marL="179388" indent="-179388">
              <a:buFont typeface="Arial" panose="020B0604020202020204" pitchFamily="34" charset="0"/>
              <a:buChar char="•"/>
            </a:pPr>
            <a:r>
              <a:rPr lang="en-US">
                <a:solidFill>
                  <a:schemeClr val="bg1"/>
                </a:solidFill>
                <a:latin typeface="Microsoft JhengHei"/>
                <a:ea typeface="Microsoft JhengHei"/>
              </a:rPr>
              <a:t>VMware</a:t>
            </a:r>
            <a:r>
              <a:rPr lang="en-US" baseline="30000">
                <a:solidFill>
                  <a:schemeClr val="bg1"/>
                </a:solidFill>
                <a:latin typeface="Microsoft JhengHei"/>
                <a:ea typeface="Microsoft JhengHei"/>
              </a:rPr>
              <a:t>®</a:t>
            </a:r>
            <a:r>
              <a:rPr lang="en-US">
                <a:solidFill>
                  <a:schemeClr val="bg1"/>
                </a:solidFill>
                <a:latin typeface="Microsoft JhengHei"/>
                <a:ea typeface="Microsoft JhengHei"/>
              </a:rPr>
              <a:t> </a:t>
            </a:r>
          </a:p>
          <a:p>
            <a:pPr marL="179388" indent="-179388">
              <a:buFont typeface="Arial" panose="020B0604020202020204" pitchFamily="34" charset="0"/>
              <a:buChar char="•"/>
            </a:pPr>
            <a:r>
              <a:rPr lang="en-US">
                <a:solidFill>
                  <a:schemeClr val="bg1"/>
                </a:solidFill>
                <a:latin typeface="Microsoft JhengHei"/>
                <a:ea typeface="Microsoft JhengHei"/>
              </a:rPr>
              <a:t>Microsoft</a:t>
            </a:r>
            <a:r>
              <a:rPr lang="en-US" altLang="zh-TW" baseline="30000">
                <a:solidFill>
                  <a:schemeClr val="bg1"/>
                </a:solidFill>
                <a:latin typeface="Microsoft JhengHei"/>
                <a:ea typeface="Microsoft JhengHei"/>
              </a:rPr>
              <a:t>®</a:t>
            </a:r>
            <a:r>
              <a:rPr lang="en-US">
                <a:solidFill>
                  <a:schemeClr val="bg1"/>
                </a:solidFill>
                <a:latin typeface="Microsoft JhengHei"/>
                <a:ea typeface="Microsoft JhengHei"/>
              </a:rPr>
              <a:t> Volume Shadow Copy Service</a:t>
            </a:r>
          </a:p>
          <a:p>
            <a:pPr marL="285750" indent="-285750">
              <a:buFont typeface="Arial" panose="020B0604020202020204" pitchFamily="34" charset="0"/>
              <a:buChar char="•"/>
            </a:pPr>
            <a:endParaRPr lang="en-US">
              <a:solidFill>
                <a:schemeClr val="bg1"/>
              </a:solidFill>
              <a:latin typeface="Microsoft JhengHei"/>
              <a:ea typeface="Microsoft JhengHei"/>
            </a:endParaRPr>
          </a:p>
          <a:p>
            <a:pPr marL="285750" indent="-285750">
              <a:buFont typeface="Arial" panose="020B0604020202020204" pitchFamily="34" charset="0"/>
              <a:buChar char="•"/>
            </a:pPr>
            <a:endParaRPr lang="en-US">
              <a:solidFill>
                <a:schemeClr val="bg1"/>
              </a:solidFill>
              <a:latin typeface="Microsoft JhengHei"/>
              <a:ea typeface="Microsoft JhengHei"/>
            </a:endParaRPr>
          </a:p>
          <a:p>
            <a:r>
              <a:rPr lang="en-US" sz="1600">
                <a:solidFill>
                  <a:schemeClr val="bg1"/>
                </a:solidFill>
                <a:latin typeface="Microsoft JhengHei"/>
                <a:ea typeface="Microsoft JhengHei"/>
              </a:rPr>
              <a:t>Before taking snapshots, the Snapshot Agent notifies VMware</a:t>
            </a:r>
            <a:r>
              <a:rPr lang="en-US" altLang="zh-TW" sz="1600" baseline="30000">
                <a:solidFill>
                  <a:schemeClr val="bg1"/>
                </a:solidFill>
                <a:latin typeface="Microsoft JhengHei"/>
                <a:ea typeface="Microsoft JhengHei"/>
              </a:rPr>
              <a:t>®</a:t>
            </a:r>
            <a:r>
              <a:rPr lang="en-US" sz="1600">
                <a:solidFill>
                  <a:schemeClr val="bg1"/>
                </a:solidFill>
                <a:latin typeface="Microsoft JhengHei"/>
                <a:ea typeface="Microsoft JhengHei"/>
              </a:rPr>
              <a:t> or Microsoft</a:t>
            </a:r>
            <a:r>
              <a:rPr lang="en-US" altLang="zh-TW" sz="1600" baseline="30000">
                <a:solidFill>
                  <a:schemeClr val="bg1"/>
                </a:solidFill>
                <a:latin typeface="Microsoft JhengHei"/>
                <a:ea typeface="Microsoft JhengHei"/>
              </a:rPr>
              <a:t>®</a:t>
            </a:r>
            <a:r>
              <a:rPr lang="en-US" sz="1600">
                <a:solidFill>
                  <a:schemeClr val="bg1"/>
                </a:solidFill>
                <a:latin typeface="Microsoft JhengHei"/>
                <a:ea typeface="Microsoft JhengHei"/>
              </a:rPr>
              <a:t> VSS to stop accessing iSCSI LUNs. This ensures data integrity and reduces system overhead.</a:t>
            </a:r>
          </a:p>
        </p:txBody>
      </p:sp>
    </p:spTree>
    <p:extLst>
      <p:ext uri="{BB962C8B-B14F-4D97-AF65-F5344CB8AC3E}">
        <p14:creationId xmlns:p14="http://schemas.microsoft.com/office/powerpoint/2010/main" val="7094954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28D7-259C-46C9-ADB6-06FB417F812E}"/>
              </a:ext>
            </a:extLst>
          </p:cNvPr>
          <p:cNvSpPr>
            <a:spLocks noGrp="1"/>
          </p:cNvSpPr>
          <p:nvPr>
            <p:ph type="title"/>
          </p:nvPr>
        </p:nvSpPr>
        <p:spPr>
          <a:xfrm>
            <a:off x="100635" y="91440"/>
            <a:ext cx="8008643" cy="822960"/>
          </a:xfrm>
        </p:spPr>
        <p:txBody>
          <a:bodyPr>
            <a:noAutofit/>
          </a:bodyPr>
          <a:lstStyle/>
          <a:p>
            <a:r>
              <a:rPr lang="ja-JP" altLang="en-US" sz="2400">
                <a:solidFill>
                  <a:schemeClr val="accent4">
                    <a:lumMod val="60000"/>
                    <a:lumOff val="40000"/>
                  </a:schemeClr>
                </a:solidFill>
                <a:latin typeface="Microsoft JhengHei"/>
                <a:ea typeface="Microsoft JhengHei"/>
              </a:rPr>
              <a:t>QNAP</a:t>
            </a:r>
            <a:r>
              <a:rPr lang="ja-JP" altLang="en-US" sz="2400">
                <a:latin typeface="Microsoft JhengHei"/>
                <a:ea typeface="Microsoft JhengHei"/>
              </a:rPr>
              <a:t> </a:t>
            </a:r>
            <a:r>
              <a:rPr lang="en-US" altLang="ja-JP" sz="2400">
                <a:solidFill>
                  <a:schemeClr val="accent4">
                    <a:lumMod val="60000"/>
                    <a:lumOff val="40000"/>
                  </a:schemeClr>
                </a:solidFill>
                <a:latin typeface="Microsoft JhengHei"/>
                <a:ea typeface="Microsoft JhengHei"/>
              </a:rPr>
              <a:t>vSphere Web</a:t>
            </a:r>
            <a:r>
              <a:rPr lang="en-US" sz="2400">
                <a:solidFill>
                  <a:schemeClr val="accent4">
                    <a:lumMod val="60000"/>
                    <a:lumOff val="40000"/>
                  </a:schemeClr>
                </a:solidFill>
                <a:latin typeface="Microsoft JhengHei"/>
                <a:ea typeface="Microsoft JhengHei"/>
              </a:rPr>
              <a:t> plug-in</a:t>
            </a:r>
            <a:r>
              <a:rPr lang="en-US" altLang="zh-CN" sz="2400">
                <a:solidFill>
                  <a:schemeClr val="accent4">
                    <a:lumMod val="60000"/>
                    <a:lumOff val="40000"/>
                  </a:schemeClr>
                </a:solidFill>
                <a:latin typeface="Microsoft JhengHei"/>
                <a:ea typeface="Microsoft JhengHei"/>
              </a:rPr>
              <a:t> </a:t>
            </a:r>
            <a:r>
              <a:rPr lang="zh-CN" altLang="en-US" sz="2400">
                <a:latin typeface="Microsoft JhengHei"/>
                <a:ea typeface="Microsoft JhengHei"/>
              </a:rPr>
              <a:t>Assist Virtualization Experts to Centrally Manage QES Storage Systems</a:t>
            </a:r>
          </a:p>
        </p:txBody>
      </p:sp>
      <p:pic>
        <p:nvPicPr>
          <p:cNvPr id="4" name="Google Shape;418;p39">
            <a:extLst>
              <a:ext uri="{FF2B5EF4-FFF2-40B4-BE49-F238E27FC236}">
                <a16:creationId xmlns:a16="http://schemas.microsoft.com/office/drawing/2014/main" id="{1AE8973C-8569-4790-AD95-99220A952054}"/>
              </a:ext>
            </a:extLst>
          </p:cNvPr>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571999" y="3783836"/>
            <a:ext cx="2016178" cy="1285537"/>
          </a:xfrm>
          <a:prstGeom prst="rect">
            <a:avLst/>
          </a:prstGeom>
          <a:noFill/>
          <a:ln>
            <a:noFill/>
          </a:ln>
          <a:effectLst>
            <a:outerShdw blurRad="50800" dist="38100" dir="5400000" algn="t" rotWithShape="0">
              <a:prstClr val="black">
                <a:alpha val="40000"/>
              </a:prstClr>
            </a:outerShdw>
          </a:effectLst>
        </p:spPr>
      </p:pic>
      <p:pic>
        <p:nvPicPr>
          <p:cNvPr id="5" name="Google Shape;420;p39">
            <a:extLst>
              <a:ext uri="{FF2B5EF4-FFF2-40B4-BE49-F238E27FC236}">
                <a16:creationId xmlns:a16="http://schemas.microsoft.com/office/drawing/2014/main" id="{0E3CEA85-0746-49CB-BC2C-A0A2D9A6029A}"/>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318370" y="3748096"/>
            <a:ext cx="2253630" cy="1408501"/>
          </a:xfrm>
          <a:prstGeom prst="rect">
            <a:avLst/>
          </a:prstGeom>
          <a:noFill/>
          <a:ln>
            <a:noFill/>
          </a:ln>
          <a:effectLst>
            <a:outerShdw blurRad="50800" dist="38100" dir="5400000" algn="t" rotWithShape="0">
              <a:prstClr val="black">
                <a:alpha val="40000"/>
              </a:prstClr>
            </a:outerShdw>
          </a:effectLst>
        </p:spPr>
      </p:pic>
      <p:pic>
        <p:nvPicPr>
          <p:cNvPr id="6" name="Google Shape;421;p39">
            <a:extLst>
              <a:ext uri="{FF2B5EF4-FFF2-40B4-BE49-F238E27FC236}">
                <a16:creationId xmlns:a16="http://schemas.microsoft.com/office/drawing/2014/main" id="{936AADD0-15D6-4606-92DF-19945CEE5D5A}"/>
              </a:ext>
            </a:extLst>
          </p:cNvPr>
          <p:cNvPicPr preferRelativeResize="0"/>
          <p:nvPr/>
        </p:nvPicPr>
        <p:blipFill rotWithShape="1">
          <a:blip r:embed="rId4">
            <a:alphaModFix/>
          </a:blip>
          <a:srcRect/>
          <a:stretch/>
        </p:blipFill>
        <p:spPr>
          <a:xfrm>
            <a:off x="509394" y="3831140"/>
            <a:ext cx="1808977" cy="1158000"/>
          </a:xfrm>
          <a:prstGeom prst="rect">
            <a:avLst/>
          </a:prstGeom>
          <a:noFill/>
          <a:ln>
            <a:noFill/>
          </a:ln>
          <a:effectLst>
            <a:outerShdw blurRad="50800" dist="38100" dir="5400000" algn="t" rotWithShape="0">
              <a:prstClr val="black">
                <a:alpha val="40000"/>
              </a:prstClr>
            </a:outerShdw>
          </a:effectLst>
        </p:spPr>
      </p:pic>
      <p:pic>
        <p:nvPicPr>
          <p:cNvPr id="7" name="Google Shape;423;p39">
            <a:extLst>
              <a:ext uri="{FF2B5EF4-FFF2-40B4-BE49-F238E27FC236}">
                <a16:creationId xmlns:a16="http://schemas.microsoft.com/office/drawing/2014/main" id="{08B8C4F8-7A7D-4146-81A4-587EC272FD8E}"/>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487822" y="1113828"/>
            <a:ext cx="2298710" cy="2554514"/>
          </a:xfrm>
          <a:prstGeom prst="rect">
            <a:avLst/>
          </a:prstGeom>
          <a:noFill/>
          <a:ln>
            <a:noFill/>
          </a:ln>
          <a:effectLst>
            <a:outerShdw blurRad="50800" dist="38100" dir="5400000" algn="t" rotWithShape="0">
              <a:prstClr val="black">
                <a:alpha val="40000"/>
              </a:prstClr>
            </a:outerShdw>
          </a:effectLst>
        </p:spPr>
      </p:pic>
      <p:sp>
        <p:nvSpPr>
          <p:cNvPr id="8" name="箭號: 有線條的向右箭號 27">
            <a:extLst>
              <a:ext uri="{FF2B5EF4-FFF2-40B4-BE49-F238E27FC236}">
                <a16:creationId xmlns:a16="http://schemas.microsoft.com/office/drawing/2014/main" id="{C5301E90-D8F7-4723-B215-2FB9B3E3C3EF}"/>
              </a:ext>
            </a:extLst>
          </p:cNvPr>
          <p:cNvSpPr/>
          <p:nvPr/>
        </p:nvSpPr>
        <p:spPr>
          <a:xfrm rot="16200000" flipH="1">
            <a:off x="3173210" y="3575156"/>
            <a:ext cx="543950" cy="670607"/>
          </a:xfrm>
          <a:prstGeom prst="stripedRightArrow">
            <a:avLst/>
          </a:prstGeom>
          <a:gradFill>
            <a:gsLst>
              <a:gs pos="0">
                <a:schemeClr val="accent2">
                  <a:lumMod val="75000"/>
                </a:schemeClr>
              </a:gs>
              <a:gs pos="7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solidFill>
                <a:srgbClr val="FFFFFF"/>
              </a:solidFill>
            </a:endParaRPr>
          </a:p>
        </p:txBody>
      </p:sp>
      <p:sp>
        <p:nvSpPr>
          <p:cNvPr id="9" name="箭號: 有線條的向右箭號 28">
            <a:extLst>
              <a:ext uri="{FF2B5EF4-FFF2-40B4-BE49-F238E27FC236}">
                <a16:creationId xmlns:a16="http://schemas.microsoft.com/office/drawing/2014/main" id="{D45D27A8-BA1F-4C8E-B6DB-CA4739FA670A}"/>
              </a:ext>
            </a:extLst>
          </p:cNvPr>
          <p:cNvSpPr/>
          <p:nvPr/>
        </p:nvSpPr>
        <p:spPr>
          <a:xfrm rot="16200000" flipH="1">
            <a:off x="1141907" y="3575156"/>
            <a:ext cx="543950" cy="670607"/>
          </a:xfrm>
          <a:prstGeom prst="stripedRightArrow">
            <a:avLst/>
          </a:prstGeom>
          <a:gradFill>
            <a:gsLst>
              <a:gs pos="0">
                <a:schemeClr val="accent2">
                  <a:lumMod val="75000"/>
                </a:schemeClr>
              </a:gs>
              <a:gs pos="7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solidFill>
                <a:srgbClr val="FFFFFF"/>
              </a:solidFill>
            </a:endParaRPr>
          </a:p>
        </p:txBody>
      </p:sp>
      <p:sp>
        <p:nvSpPr>
          <p:cNvPr id="11" name="箭號: 有線條的向右箭號 30">
            <a:extLst>
              <a:ext uri="{FF2B5EF4-FFF2-40B4-BE49-F238E27FC236}">
                <a16:creationId xmlns:a16="http://schemas.microsoft.com/office/drawing/2014/main" id="{3367D3AA-968F-4B78-B87B-17F36F20AB73}"/>
              </a:ext>
            </a:extLst>
          </p:cNvPr>
          <p:cNvSpPr/>
          <p:nvPr/>
        </p:nvSpPr>
        <p:spPr>
          <a:xfrm rot="16200000" flipH="1">
            <a:off x="5321653" y="3561609"/>
            <a:ext cx="543950" cy="670607"/>
          </a:xfrm>
          <a:prstGeom prst="stripedRightArrow">
            <a:avLst/>
          </a:prstGeom>
          <a:gradFill>
            <a:gsLst>
              <a:gs pos="0">
                <a:schemeClr val="accent2">
                  <a:lumMod val="75000"/>
                </a:schemeClr>
              </a:gs>
              <a:gs pos="7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solidFill>
                <a:srgbClr val="FFFFFF"/>
              </a:solidFill>
            </a:endParaRPr>
          </a:p>
        </p:txBody>
      </p:sp>
      <p:cxnSp>
        <p:nvCxnSpPr>
          <p:cNvPr id="12" name="直線接點 32">
            <a:extLst>
              <a:ext uri="{FF2B5EF4-FFF2-40B4-BE49-F238E27FC236}">
                <a16:creationId xmlns:a16="http://schemas.microsoft.com/office/drawing/2014/main" id="{A3A344A6-D147-4137-A4AE-81E40FBE2428}"/>
              </a:ext>
            </a:extLst>
          </p:cNvPr>
          <p:cNvCxnSpPr>
            <a:cxnSpLocks/>
          </p:cNvCxnSpPr>
          <p:nvPr/>
        </p:nvCxnSpPr>
        <p:spPr>
          <a:xfrm>
            <a:off x="6241663" y="1232782"/>
            <a:ext cx="0" cy="2265741"/>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3" name="Picture 12" descr="Image result for vmware vsphere web plugin qnap">
            <a:extLst>
              <a:ext uri="{FF2B5EF4-FFF2-40B4-BE49-F238E27FC236}">
                <a16:creationId xmlns:a16="http://schemas.microsoft.com/office/drawing/2014/main" id="{76973B53-E5CB-44E9-8ACB-8D5E66B752F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27057" y="1287104"/>
            <a:ext cx="4774441" cy="2265742"/>
          </a:xfrm>
          <a:prstGeom prst="rect">
            <a:avLst/>
          </a:prstGeom>
          <a:noFill/>
          <a:extLst>
            <a:ext uri="{909E8E84-426E-40DD-AFC4-6F175D3DCCD1}">
              <a14:hiddenFill xmlns:a14="http://schemas.microsoft.com/office/drawing/2010/main">
                <a:solidFill>
                  <a:srgbClr val="FFFFFF"/>
                </a:solidFill>
              </a14:hiddenFill>
            </a:ext>
          </a:extLst>
        </p:spPr>
      </p:pic>
      <p:sp>
        <p:nvSpPr>
          <p:cNvPr id="10" name="箭號: 有線條的向右箭號 29">
            <a:extLst>
              <a:ext uri="{FF2B5EF4-FFF2-40B4-BE49-F238E27FC236}">
                <a16:creationId xmlns:a16="http://schemas.microsoft.com/office/drawing/2014/main" id="{2313D40B-6822-47DB-8898-284C3BA2E575}"/>
              </a:ext>
            </a:extLst>
          </p:cNvPr>
          <p:cNvSpPr/>
          <p:nvPr/>
        </p:nvSpPr>
        <p:spPr>
          <a:xfrm rot="10800000" flipH="1">
            <a:off x="5697382" y="2030348"/>
            <a:ext cx="838733" cy="670607"/>
          </a:xfrm>
          <a:prstGeom prst="stripedRightArrow">
            <a:avLst/>
          </a:prstGeom>
          <a:gradFill>
            <a:gsLst>
              <a:gs pos="0">
                <a:schemeClr val="accent2">
                  <a:lumMod val="75000"/>
                </a:schemeClr>
              </a:gs>
              <a:gs pos="70000">
                <a:srgbClr val="FFC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solidFill>
                <a:srgbClr val="FFFFFF"/>
              </a:solidFill>
            </a:endParaRPr>
          </a:p>
        </p:txBody>
      </p:sp>
      <p:sp>
        <p:nvSpPr>
          <p:cNvPr id="14" name="Google Shape;417;p39">
            <a:extLst>
              <a:ext uri="{FF2B5EF4-FFF2-40B4-BE49-F238E27FC236}">
                <a16:creationId xmlns:a16="http://schemas.microsoft.com/office/drawing/2014/main" id="{7DA3CBCE-7BC5-4ED6-A7EF-7C8C165F7C87}"/>
              </a:ext>
            </a:extLst>
          </p:cNvPr>
          <p:cNvSpPr txBox="1"/>
          <p:nvPr/>
        </p:nvSpPr>
        <p:spPr>
          <a:xfrm>
            <a:off x="6800554" y="3303532"/>
            <a:ext cx="1985982" cy="4445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US">
                <a:solidFill>
                  <a:srgbClr val="FFFFFF"/>
                </a:solidFill>
                <a:ea typeface="微軟正黑體"/>
              </a:rPr>
              <a:t>VMware</a:t>
            </a:r>
            <a:r>
              <a:rPr lang="zh-TW" altLang="en-US">
                <a:solidFill>
                  <a:srgbClr val="FFFFFF"/>
                </a:solidFill>
                <a:ea typeface="微軟正黑體"/>
              </a:rPr>
              <a:t> </a:t>
            </a:r>
            <a:r>
              <a:rPr lang="en-US" err="1">
                <a:solidFill>
                  <a:srgbClr val="FFFFFF"/>
                </a:solidFill>
                <a:ea typeface="微軟正黑體"/>
              </a:rPr>
              <a:t>ESXi</a:t>
            </a:r>
            <a:r>
              <a:rPr lang="en-US">
                <a:solidFill>
                  <a:srgbClr val="FFFFFF"/>
                </a:solidFill>
                <a:ea typeface="微軟正黑體"/>
              </a:rPr>
              <a:t> host</a:t>
            </a:r>
            <a:endParaRPr lang="zh-TW" altLang="en-US">
              <a:solidFill>
                <a:srgbClr val="FFFFFF"/>
              </a:solidFill>
              <a:ea typeface="微軟正黑體"/>
            </a:endParaRPr>
          </a:p>
        </p:txBody>
      </p:sp>
    </p:spTree>
    <p:extLst>
      <p:ext uri="{BB962C8B-B14F-4D97-AF65-F5344CB8AC3E}">
        <p14:creationId xmlns:p14="http://schemas.microsoft.com/office/powerpoint/2010/main" val="8284351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D344-58AB-432D-9B5E-24461BC73A05}"/>
              </a:ext>
            </a:extLst>
          </p:cNvPr>
          <p:cNvSpPr>
            <a:spLocks noGrp="1"/>
          </p:cNvSpPr>
          <p:nvPr>
            <p:ph type="title"/>
          </p:nvPr>
        </p:nvSpPr>
        <p:spPr>
          <a:xfrm>
            <a:off x="130618" y="115662"/>
            <a:ext cx="8110959" cy="822960"/>
          </a:xfrm>
        </p:spPr>
        <p:txBody>
          <a:bodyPr vert="horz" lIns="91440" tIns="45720" rIns="91440" bIns="45720" rtlCol="0" anchor="ctr">
            <a:noAutofit/>
          </a:bodyPr>
          <a:lstStyle/>
          <a:p>
            <a:r>
              <a:rPr lang="en-US" sz="2400">
                <a:solidFill>
                  <a:schemeClr val="accent4">
                    <a:lumMod val="60000"/>
                    <a:lumOff val="40000"/>
                  </a:schemeClr>
                </a:solidFill>
                <a:latin typeface="Microsoft JhengHei"/>
                <a:ea typeface="微軟正黑體"/>
                <a:cs typeface="Calibri"/>
              </a:rPr>
              <a:t>QNAP SMI-S Provider</a:t>
            </a:r>
            <a:r>
              <a:rPr lang="zh-TW" altLang="en-US" sz="2400" spc="-300">
                <a:solidFill>
                  <a:schemeClr val="accent4">
                    <a:lumMod val="60000"/>
                    <a:lumOff val="40000"/>
                  </a:schemeClr>
                </a:solidFill>
                <a:latin typeface="Microsoft JhengHei"/>
                <a:ea typeface="Microsoft JhengHei"/>
                <a:cs typeface="Calibri"/>
              </a:rPr>
              <a:t> </a:t>
            </a:r>
            <a:r>
              <a:rPr lang="ja-JP" altLang="en-US" sz="2400">
                <a:latin typeface="Microsoft JhengHei"/>
                <a:ea typeface="Microsoft JhengHei"/>
                <a:cs typeface="Calibri"/>
              </a:rPr>
              <a:t>Combined with </a:t>
            </a:r>
            <a:r>
              <a:rPr lang="en-US" sz="2400">
                <a:latin typeface="Microsoft JhengHei"/>
                <a:ea typeface="微軟正黑體"/>
                <a:cs typeface="Calibri"/>
              </a:rPr>
              <a:t>Microsoft SCVMM</a:t>
            </a:r>
            <a:r>
              <a:rPr lang="en-US" altLang="ja-JP" sz="2400">
                <a:latin typeface="Microsoft JhengHei"/>
                <a:ea typeface="微軟正黑體"/>
                <a:cs typeface="Calibri"/>
              </a:rPr>
              <a:t> to Simplify</a:t>
            </a:r>
            <a:r>
              <a:rPr lang="en-US" sz="2400">
                <a:latin typeface="Microsoft JhengHei"/>
                <a:ea typeface="微軟正黑體"/>
                <a:cs typeface="Calibri"/>
              </a:rPr>
              <a:t> QNAP Enterprise Storage</a:t>
            </a:r>
            <a:endParaRPr lang="ja-JP" altLang="en-US" sz="2400">
              <a:latin typeface="Microsoft JhengHei"/>
              <a:ea typeface="Microsoft JhengHei"/>
              <a:cs typeface="Calibri"/>
            </a:endParaRPr>
          </a:p>
        </p:txBody>
      </p:sp>
      <p:pic>
        <p:nvPicPr>
          <p:cNvPr id="4" name="Picture 3">
            <a:extLst>
              <a:ext uri="{FF2B5EF4-FFF2-40B4-BE49-F238E27FC236}">
                <a16:creationId xmlns:a16="http://schemas.microsoft.com/office/drawing/2014/main" id="{9FAB1720-7131-4B03-A878-3B0306FD307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7261" y="3782861"/>
            <a:ext cx="2977158" cy="1018704"/>
          </a:xfrm>
          <a:prstGeom prst="rect">
            <a:avLst/>
          </a:prstGeom>
        </p:spPr>
      </p:pic>
      <p:sp>
        <p:nvSpPr>
          <p:cNvPr id="5" name="Rectangle 4">
            <a:extLst>
              <a:ext uri="{FF2B5EF4-FFF2-40B4-BE49-F238E27FC236}">
                <a16:creationId xmlns:a16="http://schemas.microsoft.com/office/drawing/2014/main" id="{1A11078D-60FF-42C6-BFAB-759F6728EB27}"/>
              </a:ext>
            </a:extLst>
          </p:cNvPr>
          <p:cNvSpPr/>
          <p:nvPr/>
        </p:nvSpPr>
        <p:spPr>
          <a:xfrm>
            <a:off x="5124049" y="3836284"/>
            <a:ext cx="1594412" cy="914400"/>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
                <a:cs typeface="Calibri"/>
              </a:rPr>
              <a:t>QNAP SMI-S Provider Server</a:t>
            </a:r>
            <a:endParaRPr lang="zh-CN" altLang="en-US" sz="1600">
              <a:solidFill>
                <a:schemeClr val="tx1"/>
              </a:solidFill>
              <a:latin typeface="Arial "/>
              <a:ea typeface="等线"/>
              <a:cs typeface="Calibri"/>
            </a:endParaRPr>
          </a:p>
        </p:txBody>
      </p:sp>
      <p:cxnSp>
        <p:nvCxnSpPr>
          <p:cNvPr id="7" name="Straight Arrow Connector 6">
            <a:extLst>
              <a:ext uri="{FF2B5EF4-FFF2-40B4-BE49-F238E27FC236}">
                <a16:creationId xmlns:a16="http://schemas.microsoft.com/office/drawing/2014/main" id="{C3B28D07-82CB-46C5-9A32-9CAD3C2AE1BD}"/>
              </a:ext>
            </a:extLst>
          </p:cNvPr>
          <p:cNvCxnSpPr/>
          <p:nvPr/>
        </p:nvCxnSpPr>
        <p:spPr>
          <a:xfrm flipH="1">
            <a:off x="3806623" y="4255866"/>
            <a:ext cx="1299258" cy="2894"/>
          </a:xfrm>
          <a:prstGeom prst="straightConnector1">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A54FC53-2903-4521-9BB7-52E725A2A8ED}"/>
              </a:ext>
            </a:extLst>
          </p:cNvPr>
          <p:cNvSpPr/>
          <p:nvPr/>
        </p:nvSpPr>
        <p:spPr>
          <a:xfrm>
            <a:off x="5084179" y="1411627"/>
            <a:ext cx="1594412" cy="705816"/>
          </a:xfrm>
          <a:prstGeom prst="rect">
            <a:avLst/>
          </a:prstGeom>
          <a:solidFill>
            <a:srgbClr val="2FF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
                <a:ea typeface="等线"/>
                <a:cs typeface="Calibri"/>
              </a:rPr>
              <a:t>SCVMM Server </a:t>
            </a:r>
            <a:r>
              <a:rPr lang="en-US" sz="1600" b="1">
                <a:solidFill>
                  <a:schemeClr val="tx1"/>
                </a:solidFill>
                <a:latin typeface="Arial "/>
                <a:ea typeface="等线"/>
                <a:cs typeface="Calibri"/>
              </a:rPr>
              <a:t>A</a:t>
            </a:r>
          </a:p>
        </p:txBody>
      </p:sp>
      <p:sp>
        <p:nvSpPr>
          <p:cNvPr id="9" name="Rectangle 8">
            <a:extLst>
              <a:ext uri="{FF2B5EF4-FFF2-40B4-BE49-F238E27FC236}">
                <a16:creationId xmlns:a16="http://schemas.microsoft.com/office/drawing/2014/main" id="{324B8C16-0F75-476B-8DD9-2CBD762BD6DF}"/>
              </a:ext>
            </a:extLst>
          </p:cNvPr>
          <p:cNvSpPr/>
          <p:nvPr/>
        </p:nvSpPr>
        <p:spPr>
          <a:xfrm>
            <a:off x="5105880" y="2380282"/>
            <a:ext cx="1594412" cy="705817"/>
          </a:xfrm>
          <a:prstGeom prst="rect">
            <a:avLst/>
          </a:prstGeom>
          <a:solidFill>
            <a:srgbClr val="2FF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
                <a:ea typeface="等线"/>
                <a:cs typeface="Calibri"/>
              </a:rPr>
              <a:t>SCVMM Server </a:t>
            </a:r>
            <a:r>
              <a:rPr lang="en-US" sz="1600" b="1">
                <a:solidFill>
                  <a:schemeClr val="tx1"/>
                </a:solidFill>
                <a:latin typeface="Arial "/>
                <a:ea typeface="等线"/>
                <a:cs typeface="Calibri"/>
              </a:rPr>
              <a:t>B</a:t>
            </a:r>
          </a:p>
        </p:txBody>
      </p:sp>
      <p:pic>
        <p:nvPicPr>
          <p:cNvPr id="17" name="Picture 38">
            <a:extLst>
              <a:ext uri="{FF2B5EF4-FFF2-40B4-BE49-F238E27FC236}">
                <a16:creationId xmlns:a16="http://schemas.microsoft.com/office/drawing/2014/main" id="{0BF62F91-51BC-49CF-A7BF-90A70C5DC9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151"/>
          <a:stretch/>
        </p:blipFill>
        <p:spPr>
          <a:xfrm>
            <a:off x="950570" y="2919394"/>
            <a:ext cx="1383184" cy="288341"/>
          </a:xfrm>
          <a:prstGeom prst="rect">
            <a:avLst/>
          </a:prstGeom>
        </p:spPr>
      </p:pic>
      <p:pic>
        <p:nvPicPr>
          <p:cNvPr id="19" name="Picture 38">
            <a:extLst>
              <a:ext uri="{FF2B5EF4-FFF2-40B4-BE49-F238E27FC236}">
                <a16:creationId xmlns:a16="http://schemas.microsoft.com/office/drawing/2014/main" id="{7BE5817B-468E-4DD2-8882-E5E7D26A7A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151"/>
          <a:stretch/>
        </p:blipFill>
        <p:spPr>
          <a:xfrm>
            <a:off x="2419108" y="2919394"/>
            <a:ext cx="1383184" cy="288341"/>
          </a:xfrm>
          <a:prstGeom prst="rect">
            <a:avLst/>
          </a:prstGeom>
        </p:spPr>
      </p:pic>
      <p:cxnSp>
        <p:nvCxnSpPr>
          <p:cNvPr id="25" name="Straight Arrow Connector 24">
            <a:extLst>
              <a:ext uri="{FF2B5EF4-FFF2-40B4-BE49-F238E27FC236}">
                <a16:creationId xmlns:a16="http://schemas.microsoft.com/office/drawing/2014/main" id="{1FA4944A-BB94-4F61-A43C-4D28EABFB0CF}"/>
              </a:ext>
            </a:extLst>
          </p:cNvPr>
          <p:cNvCxnSpPr>
            <a:cxnSpLocks/>
          </p:cNvCxnSpPr>
          <p:nvPr/>
        </p:nvCxnSpPr>
        <p:spPr>
          <a:xfrm>
            <a:off x="4443236" y="2757668"/>
            <a:ext cx="654688" cy="0"/>
          </a:xfrm>
          <a:prstGeom prst="straightConnector1">
            <a:avLst/>
          </a:prstGeom>
          <a:ln w="28575">
            <a:solidFill>
              <a:srgbClr val="2FF5CB"/>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C4F818B-BDDC-42E5-813B-A36CFBBD4D5F}"/>
              </a:ext>
            </a:extLst>
          </p:cNvPr>
          <p:cNvSpPr txBox="1"/>
          <p:nvPr/>
        </p:nvSpPr>
        <p:spPr>
          <a:xfrm>
            <a:off x="3411089" y="3118067"/>
            <a:ext cx="15423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2FF5CB"/>
                </a:solidFill>
                <a:latin typeface="Arial "/>
              </a:rPr>
              <a:t>SCVMM Management</a:t>
            </a:r>
          </a:p>
        </p:txBody>
      </p:sp>
      <p:cxnSp>
        <p:nvCxnSpPr>
          <p:cNvPr id="47" name="Straight Arrow Connector 46">
            <a:extLst>
              <a:ext uri="{FF2B5EF4-FFF2-40B4-BE49-F238E27FC236}">
                <a16:creationId xmlns:a16="http://schemas.microsoft.com/office/drawing/2014/main" id="{ED93B967-B562-4C5F-9569-2CEE395259D3}"/>
              </a:ext>
            </a:extLst>
          </p:cNvPr>
          <p:cNvCxnSpPr>
            <a:cxnSpLocks/>
          </p:cNvCxnSpPr>
          <p:nvPr/>
        </p:nvCxnSpPr>
        <p:spPr>
          <a:xfrm>
            <a:off x="2374978" y="3572235"/>
            <a:ext cx="2894" cy="263324"/>
          </a:xfrm>
          <a:prstGeom prst="straightConnector1">
            <a:avLst/>
          </a:prstGeom>
          <a:ln w="28575">
            <a:solidFill>
              <a:srgbClr val="F8B374"/>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B9D3EDA-B498-4E77-87E3-C183C9DCF978}"/>
              </a:ext>
            </a:extLst>
          </p:cNvPr>
          <p:cNvSpPr txBox="1"/>
          <p:nvPr/>
        </p:nvSpPr>
        <p:spPr>
          <a:xfrm>
            <a:off x="347377" y="3326336"/>
            <a:ext cx="1542327"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F8B374"/>
                </a:solidFill>
                <a:latin typeface="Arial "/>
              </a:rPr>
              <a:t>Data Path</a:t>
            </a:r>
            <a:endParaRPr lang="en-US">
              <a:solidFill>
                <a:srgbClr val="F8B374"/>
              </a:solidFill>
              <a:latin typeface="Arial "/>
              <a:cs typeface="Calibri"/>
            </a:endParaRPr>
          </a:p>
        </p:txBody>
      </p:sp>
      <p:sp>
        <p:nvSpPr>
          <p:cNvPr id="49" name="TextBox 48">
            <a:extLst>
              <a:ext uri="{FF2B5EF4-FFF2-40B4-BE49-F238E27FC236}">
                <a16:creationId xmlns:a16="http://schemas.microsoft.com/office/drawing/2014/main" id="{78DF4740-85E5-419B-8E1D-27E0B3BCCF77}"/>
              </a:ext>
            </a:extLst>
          </p:cNvPr>
          <p:cNvSpPr txBox="1"/>
          <p:nvPr/>
        </p:nvSpPr>
        <p:spPr>
          <a:xfrm>
            <a:off x="605926" y="1366535"/>
            <a:ext cx="3782249" cy="785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ja-JP" altLang="en-US" sz="1600">
                <a:solidFill>
                  <a:srgbClr val="FFFFFF"/>
                </a:solidFill>
                <a:latin typeface="微軟正黑體"/>
                <a:ea typeface="微軟正黑體"/>
                <a:cs typeface="Calibri"/>
              </a:rPr>
              <a:t>SCVMM enable users to manage ES1686dc through SMI-S Provider.</a:t>
            </a:r>
          </a:p>
        </p:txBody>
      </p:sp>
      <p:grpSp>
        <p:nvGrpSpPr>
          <p:cNvPr id="33" name="群組 32">
            <a:extLst>
              <a:ext uri="{FF2B5EF4-FFF2-40B4-BE49-F238E27FC236}">
                <a16:creationId xmlns:a16="http://schemas.microsoft.com/office/drawing/2014/main" id="{79B25DA1-0224-45B3-913B-367806D25319}"/>
              </a:ext>
            </a:extLst>
          </p:cNvPr>
          <p:cNvGrpSpPr/>
          <p:nvPr/>
        </p:nvGrpSpPr>
        <p:grpSpPr>
          <a:xfrm>
            <a:off x="1052025" y="2335818"/>
            <a:ext cx="1217152" cy="473451"/>
            <a:chOff x="275953" y="1560519"/>
            <a:chExt cx="1217152" cy="473451"/>
          </a:xfrm>
        </p:grpSpPr>
        <p:grpSp>
          <p:nvGrpSpPr>
            <p:cNvPr id="35" name="群組 34">
              <a:extLst>
                <a:ext uri="{FF2B5EF4-FFF2-40B4-BE49-F238E27FC236}">
                  <a16:creationId xmlns:a16="http://schemas.microsoft.com/office/drawing/2014/main" id="{46476C9D-E5FD-421B-B1B5-A929B84E13BD}"/>
                </a:ext>
              </a:extLst>
            </p:cNvPr>
            <p:cNvGrpSpPr/>
            <p:nvPr/>
          </p:nvGrpSpPr>
          <p:grpSpPr>
            <a:xfrm>
              <a:off x="275953" y="1560519"/>
              <a:ext cx="567160" cy="473115"/>
              <a:chOff x="230046" y="1441771"/>
              <a:chExt cx="567160" cy="473115"/>
            </a:xfrm>
          </p:grpSpPr>
          <p:sp>
            <p:nvSpPr>
              <p:cNvPr id="51" name="Rectangle 67">
                <a:extLst>
                  <a:ext uri="{FF2B5EF4-FFF2-40B4-BE49-F238E27FC236}">
                    <a16:creationId xmlns:a16="http://schemas.microsoft.com/office/drawing/2014/main" id="{6A01DBB7-61A6-42DB-ACE9-BDCF0FDB6A32}"/>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52" name="Rectangle 68">
                <a:extLst>
                  <a:ext uri="{FF2B5EF4-FFF2-40B4-BE49-F238E27FC236}">
                    <a16:creationId xmlns:a16="http://schemas.microsoft.com/office/drawing/2014/main" id="{E9E340CB-6D43-4D01-BE48-A3CFE0686522}"/>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nvGrpSpPr>
            <p:cNvPr id="37" name="群組 36">
              <a:extLst>
                <a:ext uri="{FF2B5EF4-FFF2-40B4-BE49-F238E27FC236}">
                  <a16:creationId xmlns:a16="http://schemas.microsoft.com/office/drawing/2014/main" id="{A2AF50D8-B56A-41C7-BD06-5B1EBFF818CF}"/>
                </a:ext>
              </a:extLst>
            </p:cNvPr>
            <p:cNvGrpSpPr/>
            <p:nvPr/>
          </p:nvGrpSpPr>
          <p:grpSpPr>
            <a:xfrm>
              <a:off x="925945" y="1560855"/>
              <a:ext cx="567160" cy="473115"/>
              <a:chOff x="230046" y="1441771"/>
              <a:chExt cx="567160" cy="473115"/>
            </a:xfrm>
          </p:grpSpPr>
          <p:sp>
            <p:nvSpPr>
              <p:cNvPr id="39" name="Rectangle 67">
                <a:extLst>
                  <a:ext uri="{FF2B5EF4-FFF2-40B4-BE49-F238E27FC236}">
                    <a16:creationId xmlns:a16="http://schemas.microsoft.com/office/drawing/2014/main" id="{FCE47374-B5E2-4748-A046-58F287A0BE8E}"/>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50" name="Rectangle 68">
                <a:extLst>
                  <a:ext uri="{FF2B5EF4-FFF2-40B4-BE49-F238E27FC236}">
                    <a16:creationId xmlns:a16="http://schemas.microsoft.com/office/drawing/2014/main" id="{7C9D5D95-3D18-4729-995F-99FEED755373}"/>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grpSp>
        <p:nvGrpSpPr>
          <p:cNvPr id="53" name="群組 52">
            <a:extLst>
              <a:ext uri="{FF2B5EF4-FFF2-40B4-BE49-F238E27FC236}">
                <a16:creationId xmlns:a16="http://schemas.microsoft.com/office/drawing/2014/main" id="{00BC0614-DF0A-418B-92A4-BFACBA60A983}"/>
              </a:ext>
            </a:extLst>
          </p:cNvPr>
          <p:cNvGrpSpPr/>
          <p:nvPr/>
        </p:nvGrpSpPr>
        <p:grpSpPr>
          <a:xfrm>
            <a:off x="2469743" y="2335313"/>
            <a:ext cx="1217152" cy="473451"/>
            <a:chOff x="275953" y="1560519"/>
            <a:chExt cx="1217152" cy="473451"/>
          </a:xfrm>
        </p:grpSpPr>
        <p:grpSp>
          <p:nvGrpSpPr>
            <p:cNvPr id="54" name="群組 53">
              <a:extLst>
                <a:ext uri="{FF2B5EF4-FFF2-40B4-BE49-F238E27FC236}">
                  <a16:creationId xmlns:a16="http://schemas.microsoft.com/office/drawing/2014/main" id="{2812B69B-D87A-4F3C-B5B5-F5483FB7361D}"/>
                </a:ext>
              </a:extLst>
            </p:cNvPr>
            <p:cNvGrpSpPr/>
            <p:nvPr/>
          </p:nvGrpSpPr>
          <p:grpSpPr>
            <a:xfrm>
              <a:off x="275953" y="1560519"/>
              <a:ext cx="567160" cy="473115"/>
              <a:chOff x="230046" y="1441771"/>
              <a:chExt cx="567160" cy="473115"/>
            </a:xfrm>
          </p:grpSpPr>
          <p:sp>
            <p:nvSpPr>
              <p:cNvPr id="58" name="Rectangle 67">
                <a:extLst>
                  <a:ext uri="{FF2B5EF4-FFF2-40B4-BE49-F238E27FC236}">
                    <a16:creationId xmlns:a16="http://schemas.microsoft.com/office/drawing/2014/main" id="{BC136ECA-B600-42E7-831E-8F805E8B4974}"/>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59" name="Rectangle 68">
                <a:extLst>
                  <a:ext uri="{FF2B5EF4-FFF2-40B4-BE49-F238E27FC236}">
                    <a16:creationId xmlns:a16="http://schemas.microsoft.com/office/drawing/2014/main" id="{A1CD0641-CBEA-490B-BF6E-9A0AD51A77FF}"/>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nvGrpSpPr>
            <p:cNvPr id="55" name="群組 54">
              <a:extLst>
                <a:ext uri="{FF2B5EF4-FFF2-40B4-BE49-F238E27FC236}">
                  <a16:creationId xmlns:a16="http://schemas.microsoft.com/office/drawing/2014/main" id="{DFD9A9C6-F751-4275-BF90-1F7665B6CCD9}"/>
                </a:ext>
              </a:extLst>
            </p:cNvPr>
            <p:cNvGrpSpPr/>
            <p:nvPr/>
          </p:nvGrpSpPr>
          <p:grpSpPr>
            <a:xfrm>
              <a:off x="925945" y="1560855"/>
              <a:ext cx="567160" cy="473115"/>
              <a:chOff x="230046" y="1441771"/>
              <a:chExt cx="567160" cy="473115"/>
            </a:xfrm>
          </p:grpSpPr>
          <p:sp>
            <p:nvSpPr>
              <p:cNvPr id="56" name="Rectangle 67">
                <a:extLst>
                  <a:ext uri="{FF2B5EF4-FFF2-40B4-BE49-F238E27FC236}">
                    <a16:creationId xmlns:a16="http://schemas.microsoft.com/office/drawing/2014/main" id="{86DD83D3-7F97-4230-B0D2-0799704A2350}"/>
                  </a:ext>
                </a:extLst>
              </p:cNvPr>
              <p:cNvSpPr/>
              <p:nvPr/>
            </p:nvSpPr>
            <p:spPr>
              <a:xfrm>
                <a:off x="230046" y="1441771"/>
                <a:ext cx="567160" cy="234388"/>
              </a:xfrm>
              <a:prstGeom prst="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App</a:t>
                </a:r>
                <a:endParaRPr lang="zh-CN" altLang="en-US" sz="1200">
                  <a:latin typeface="Arial "/>
                  <a:ea typeface="等线"/>
                  <a:cs typeface="Calibri"/>
                </a:endParaRPr>
              </a:p>
            </p:txBody>
          </p:sp>
          <p:sp>
            <p:nvSpPr>
              <p:cNvPr id="57" name="Rectangle 68">
                <a:extLst>
                  <a:ext uri="{FF2B5EF4-FFF2-40B4-BE49-F238E27FC236}">
                    <a16:creationId xmlns:a16="http://schemas.microsoft.com/office/drawing/2014/main" id="{B1CBC0E6-E08E-4E18-A140-9EE4EDA4EA4E}"/>
                  </a:ext>
                </a:extLst>
              </p:cNvPr>
              <p:cNvSpPr/>
              <p:nvPr/>
            </p:nvSpPr>
            <p:spPr>
              <a:xfrm>
                <a:off x="230046" y="1680498"/>
                <a:ext cx="567160" cy="234388"/>
              </a:xfrm>
              <a:prstGeom prst="rect">
                <a:avLst/>
              </a:prstGeom>
              <a:solidFill>
                <a:srgbClr val="F70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
                    <a:cs typeface="Calibri"/>
                  </a:rPr>
                  <a:t>OS</a:t>
                </a:r>
                <a:endParaRPr lang="zh-CN" altLang="en-US" sz="1200">
                  <a:latin typeface="Arial "/>
                  <a:ea typeface="等线"/>
                  <a:cs typeface="Calibri"/>
                </a:endParaRPr>
              </a:p>
            </p:txBody>
          </p:sp>
        </p:grpSp>
      </p:grpSp>
      <p:cxnSp>
        <p:nvCxnSpPr>
          <p:cNvPr id="6" name="接點: 肘形 5">
            <a:extLst>
              <a:ext uri="{FF2B5EF4-FFF2-40B4-BE49-F238E27FC236}">
                <a16:creationId xmlns:a16="http://schemas.microsoft.com/office/drawing/2014/main" id="{A07C111B-0993-47CC-9037-66D83973AA45}"/>
              </a:ext>
            </a:extLst>
          </p:cNvPr>
          <p:cNvCxnSpPr>
            <a:cxnSpLocks/>
            <a:stCxn id="17" idx="2"/>
            <a:endCxn id="19" idx="2"/>
          </p:cNvCxnSpPr>
          <p:nvPr/>
        </p:nvCxnSpPr>
        <p:spPr>
          <a:xfrm rot="16200000" flipH="1">
            <a:off x="2376431" y="2473466"/>
            <a:ext cx="12700" cy="1468538"/>
          </a:xfrm>
          <a:prstGeom prst="bentConnector3">
            <a:avLst>
              <a:gd name="adj1" fmla="val 2927472"/>
            </a:avLst>
          </a:prstGeom>
          <a:ln w="28575">
            <a:solidFill>
              <a:srgbClr val="F8B37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接點: 肘形 15">
            <a:extLst>
              <a:ext uri="{FF2B5EF4-FFF2-40B4-BE49-F238E27FC236}">
                <a16:creationId xmlns:a16="http://schemas.microsoft.com/office/drawing/2014/main" id="{CB4F480F-A44D-4202-A942-DE053AF9A5E5}"/>
              </a:ext>
            </a:extLst>
          </p:cNvPr>
          <p:cNvCxnSpPr>
            <a:cxnSpLocks/>
            <a:stCxn id="8" idx="1"/>
            <a:endCxn id="19" idx="3"/>
          </p:cNvCxnSpPr>
          <p:nvPr/>
        </p:nvCxnSpPr>
        <p:spPr>
          <a:xfrm rot="10800000" flipV="1">
            <a:off x="3802293" y="1764535"/>
            <a:ext cx="1281887" cy="1299030"/>
          </a:xfrm>
          <a:prstGeom prst="bentConnector3">
            <a:avLst/>
          </a:prstGeom>
          <a:ln w="28575">
            <a:solidFill>
              <a:srgbClr val="2FF5C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722C47F0-6594-4BD9-8084-6C7ABE2BE9CC}"/>
              </a:ext>
            </a:extLst>
          </p:cNvPr>
          <p:cNvCxnSpPr>
            <a:stCxn id="8" idx="3"/>
            <a:endCxn id="5" idx="3"/>
          </p:cNvCxnSpPr>
          <p:nvPr/>
        </p:nvCxnSpPr>
        <p:spPr>
          <a:xfrm>
            <a:off x="6678591" y="1764535"/>
            <a:ext cx="39870" cy="2528949"/>
          </a:xfrm>
          <a:prstGeom prst="bentConnector3">
            <a:avLst>
              <a:gd name="adj1" fmla="val 1813787"/>
            </a:avLst>
          </a:prstGeom>
          <a:ln w="28575">
            <a:solidFill>
              <a:srgbClr val="00E6F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24">
            <a:extLst>
              <a:ext uri="{FF2B5EF4-FFF2-40B4-BE49-F238E27FC236}">
                <a16:creationId xmlns:a16="http://schemas.microsoft.com/office/drawing/2014/main" id="{BA35C6A3-4FC1-4FE1-96ED-BAA644900510}"/>
              </a:ext>
            </a:extLst>
          </p:cNvPr>
          <p:cNvCxnSpPr>
            <a:cxnSpLocks/>
          </p:cNvCxnSpPr>
          <p:nvPr/>
        </p:nvCxnSpPr>
        <p:spPr>
          <a:xfrm flipH="1">
            <a:off x="6698527" y="2757668"/>
            <a:ext cx="709620" cy="0"/>
          </a:xfrm>
          <a:prstGeom prst="straightConnector1">
            <a:avLst/>
          </a:prstGeom>
          <a:ln w="28575">
            <a:solidFill>
              <a:srgbClr val="00E6F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0304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A9C6-5967-4DBE-8FBF-4437A84251C5}"/>
              </a:ext>
            </a:extLst>
          </p:cNvPr>
          <p:cNvSpPr>
            <a:spLocks noGrp="1"/>
          </p:cNvSpPr>
          <p:nvPr>
            <p:ph type="title"/>
          </p:nvPr>
        </p:nvSpPr>
        <p:spPr>
          <a:xfrm>
            <a:off x="114589" y="91440"/>
            <a:ext cx="7886700" cy="822960"/>
          </a:xfrm>
        </p:spPr>
        <p:txBody>
          <a:bodyPr>
            <a:noAutofit/>
          </a:bodyPr>
          <a:lstStyle/>
          <a:p>
            <a:r>
              <a:rPr lang="en-US" sz="2800">
                <a:latin typeface="微軟正黑體"/>
                <a:ea typeface="微軟正黑體"/>
              </a:rPr>
              <a:t>ES1686dc</a:t>
            </a:r>
            <a:r>
              <a:rPr lang="zh-TW" altLang="en-US" sz="2800">
                <a:latin typeface="微軟正黑體"/>
                <a:ea typeface="微軟正黑體"/>
              </a:rPr>
              <a:t> Works with </a:t>
            </a:r>
            <a:r>
              <a:rPr lang="en-US" altLang="zh-TW" sz="2800">
                <a:latin typeface="微軟正黑體"/>
                <a:ea typeface="微軟正黑體"/>
              </a:rPr>
              <a:t>Veeam</a:t>
            </a:r>
            <a:r>
              <a:rPr lang="zh-TW" altLang="en-US" sz="2800">
                <a:latin typeface="微軟正黑體"/>
                <a:ea typeface="微軟正黑體"/>
              </a:rPr>
              <a:t> to Properly Backup VM</a:t>
            </a:r>
            <a:endParaRPr lang="en-US" sz="2800">
              <a:latin typeface="微軟正黑體"/>
              <a:ea typeface="微軟正黑體"/>
            </a:endParaRPr>
          </a:p>
        </p:txBody>
      </p:sp>
      <p:pic>
        <p:nvPicPr>
          <p:cNvPr id="8" name="Picture 7">
            <a:extLst>
              <a:ext uri="{FF2B5EF4-FFF2-40B4-BE49-F238E27FC236}">
                <a16:creationId xmlns:a16="http://schemas.microsoft.com/office/drawing/2014/main" id="{65D837C4-EBA0-4F58-BB48-6D2382EED5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3635" y="2051547"/>
            <a:ext cx="3035031" cy="1040406"/>
          </a:xfrm>
          <a:prstGeom prst="rect">
            <a:avLst/>
          </a:prstGeom>
        </p:spPr>
      </p:pic>
      <p:sp>
        <p:nvSpPr>
          <p:cNvPr id="9" name="TextBox 8">
            <a:extLst>
              <a:ext uri="{FF2B5EF4-FFF2-40B4-BE49-F238E27FC236}">
                <a16:creationId xmlns:a16="http://schemas.microsoft.com/office/drawing/2014/main" id="{2AB39BA8-C522-46B1-8843-E0BC39BC4E3A}"/>
              </a:ext>
            </a:extLst>
          </p:cNvPr>
          <p:cNvSpPr txBox="1"/>
          <p:nvPr/>
        </p:nvSpPr>
        <p:spPr>
          <a:xfrm>
            <a:off x="1352509" y="3105109"/>
            <a:ext cx="1097279" cy="307777"/>
          </a:xfrm>
          <a:prstGeom prst="rect">
            <a:avLst/>
          </a:prstGeom>
          <a:noFill/>
        </p:spPr>
        <p:txBody>
          <a:bodyPr wrap="square" rtlCol="0">
            <a:spAutoFit/>
          </a:bodyPr>
          <a:lstStyle/>
          <a:p>
            <a:pPr algn="ctr"/>
            <a:r>
              <a:rPr lang="en-US" sz="1400">
                <a:solidFill>
                  <a:schemeClr val="bg1"/>
                </a:solidFill>
              </a:rPr>
              <a:t>ES1686dc</a:t>
            </a:r>
          </a:p>
        </p:txBody>
      </p:sp>
      <p:pic>
        <p:nvPicPr>
          <p:cNvPr id="10" name="Picture 9">
            <a:extLst>
              <a:ext uri="{FF2B5EF4-FFF2-40B4-BE49-F238E27FC236}">
                <a16:creationId xmlns:a16="http://schemas.microsoft.com/office/drawing/2014/main" id="{DFA350CE-D0DE-439D-8FC4-CE2C136C74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41815" y="2517059"/>
            <a:ext cx="1604751" cy="550107"/>
          </a:xfrm>
          <a:prstGeom prst="rect">
            <a:avLst/>
          </a:prstGeom>
        </p:spPr>
      </p:pic>
      <p:sp>
        <p:nvSpPr>
          <p:cNvPr id="11" name="TextBox 10">
            <a:extLst>
              <a:ext uri="{FF2B5EF4-FFF2-40B4-BE49-F238E27FC236}">
                <a16:creationId xmlns:a16="http://schemas.microsoft.com/office/drawing/2014/main" id="{53035698-BAF3-475E-9E62-9DAF9E5581D5}"/>
              </a:ext>
            </a:extLst>
          </p:cNvPr>
          <p:cNvSpPr txBox="1"/>
          <p:nvPr/>
        </p:nvSpPr>
        <p:spPr>
          <a:xfrm>
            <a:off x="5521484" y="3105109"/>
            <a:ext cx="1097279" cy="307777"/>
          </a:xfrm>
          <a:prstGeom prst="rect">
            <a:avLst/>
          </a:prstGeom>
          <a:noFill/>
        </p:spPr>
        <p:txBody>
          <a:bodyPr wrap="square" rtlCol="0">
            <a:spAutoFit/>
          </a:bodyPr>
          <a:lstStyle/>
          <a:p>
            <a:pPr algn="ctr"/>
            <a:r>
              <a:rPr lang="en-US" sz="1400">
                <a:solidFill>
                  <a:schemeClr val="bg1"/>
                </a:solidFill>
              </a:rPr>
              <a:t>ES1686dc</a:t>
            </a:r>
          </a:p>
        </p:txBody>
      </p:sp>
      <p:pic>
        <p:nvPicPr>
          <p:cNvPr id="12" name="Google Shape;675;p48">
            <a:extLst>
              <a:ext uri="{FF2B5EF4-FFF2-40B4-BE49-F238E27FC236}">
                <a16:creationId xmlns:a16="http://schemas.microsoft.com/office/drawing/2014/main" id="{6DF98E7F-167C-4BEA-AADC-7C30EF9AF42C}"/>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193841" y="1707851"/>
            <a:ext cx="1700698" cy="597116"/>
          </a:xfrm>
          <a:prstGeom prst="rect">
            <a:avLst/>
          </a:prstGeom>
          <a:noFill/>
          <a:ln>
            <a:noFill/>
          </a:ln>
        </p:spPr>
      </p:pic>
      <p:sp>
        <p:nvSpPr>
          <p:cNvPr id="13" name="TextBox 12">
            <a:extLst>
              <a:ext uri="{FF2B5EF4-FFF2-40B4-BE49-F238E27FC236}">
                <a16:creationId xmlns:a16="http://schemas.microsoft.com/office/drawing/2014/main" id="{D65F420E-D0CC-4770-A08B-759ABB88CFA3}"/>
              </a:ext>
            </a:extLst>
          </p:cNvPr>
          <p:cNvSpPr txBox="1"/>
          <p:nvPr/>
        </p:nvSpPr>
        <p:spPr>
          <a:xfrm>
            <a:off x="5495550" y="2163842"/>
            <a:ext cx="1097279" cy="307777"/>
          </a:xfrm>
          <a:prstGeom prst="rect">
            <a:avLst/>
          </a:prstGeom>
          <a:noFill/>
        </p:spPr>
        <p:txBody>
          <a:bodyPr wrap="square" rtlCol="0">
            <a:spAutoFit/>
          </a:bodyPr>
          <a:lstStyle/>
          <a:p>
            <a:pPr algn="ctr"/>
            <a:r>
              <a:rPr lang="en-US" sz="1400">
                <a:solidFill>
                  <a:schemeClr val="bg1"/>
                </a:solidFill>
              </a:rPr>
              <a:t>TES-3085U</a:t>
            </a:r>
          </a:p>
        </p:txBody>
      </p:sp>
      <p:pic>
        <p:nvPicPr>
          <p:cNvPr id="14" name="Google Shape;693;p49">
            <a:extLst>
              <a:ext uri="{FF2B5EF4-FFF2-40B4-BE49-F238E27FC236}">
                <a16:creationId xmlns:a16="http://schemas.microsoft.com/office/drawing/2014/main" id="{13D2A395-0C9D-4C64-A5B7-B981C8714D53}"/>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94197" y="1642999"/>
            <a:ext cx="1477774" cy="597116"/>
          </a:xfrm>
          <a:prstGeom prst="rect">
            <a:avLst/>
          </a:prstGeom>
          <a:noFill/>
          <a:ln>
            <a:noFill/>
          </a:ln>
        </p:spPr>
      </p:pic>
      <p:sp>
        <p:nvSpPr>
          <p:cNvPr id="15" name="TextBox 14">
            <a:extLst>
              <a:ext uri="{FF2B5EF4-FFF2-40B4-BE49-F238E27FC236}">
                <a16:creationId xmlns:a16="http://schemas.microsoft.com/office/drawing/2014/main" id="{43049FB2-1803-41FC-BEBC-3A88B901F939}"/>
              </a:ext>
            </a:extLst>
          </p:cNvPr>
          <p:cNvSpPr txBox="1"/>
          <p:nvPr/>
        </p:nvSpPr>
        <p:spPr>
          <a:xfrm>
            <a:off x="7031191" y="2157982"/>
            <a:ext cx="1097279" cy="307777"/>
          </a:xfrm>
          <a:prstGeom prst="rect">
            <a:avLst/>
          </a:prstGeom>
          <a:noFill/>
        </p:spPr>
        <p:txBody>
          <a:bodyPr wrap="square" rtlCol="0">
            <a:spAutoFit/>
          </a:bodyPr>
          <a:lstStyle/>
          <a:p>
            <a:pPr algn="ctr"/>
            <a:r>
              <a:rPr lang="en-US" sz="1400">
                <a:solidFill>
                  <a:schemeClr val="bg1"/>
                </a:solidFill>
              </a:rPr>
              <a:t>TES-1885U</a:t>
            </a:r>
          </a:p>
        </p:txBody>
      </p:sp>
      <p:pic>
        <p:nvPicPr>
          <p:cNvPr id="16" name="Picture 15">
            <a:extLst>
              <a:ext uri="{FF2B5EF4-FFF2-40B4-BE49-F238E27FC236}">
                <a16:creationId xmlns:a16="http://schemas.microsoft.com/office/drawing/2014/main" id="{1A9BABC4-9531-4139-8F40-E3B0FF9A82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12243" y="2396428"/>
            <a:ext cx="1477774" cy="923609"/>
          </a:xfrm>
          <a:prstGeom prst="rect">
            <a:avLst/>
          </a:prstGeom>
        </p:spPr>
      </p:pic>
      <p:sp>
        <p:nvSpPr>
          <p:cNvPr id="17" name="TextBox 16">
            <a:extLst>
              <a:ext uri="{FF2B5EF4-FFF2-40B4-BE49-F238E27FC236}">
                <a16:creationId xmlns:a16="http://schemas.microsoft.com/office/drawing/2014/main" id="{1B7901C7-F6E8-4E7B-83C0-214417E15950}"/>
              </a:ext>
            </a:extLst>
          </p:cNvPr>
          <p:cNvSpPr txBox="1"/>
          <p:nvPr/>
        </p:nvSpPr>
        <p:spPr>
          <a:xfrm>
            <a:off x="6993595" y="3105109"/>
            <a:ext cx="1382360" cy="307777"/>
          </a:xfrm>
          <a:prstGeom prst="rect">
            <a:avLst/>
          </a:prstGeom>
          <a:noFill/>
        </p:spPr>
        <p:txBody>
          <a:bodyPr wrap="square" rtlCol="0">
            <a:spAutoFit/>
          </a:bodyPr>
          <a:lstStyle/>
          <a:p>
            <a:pPr algn="ctr"/>
            <a:r>
              <a:rPr lang="en-US" sz="1400">
                <a:solidFill>
                  <a:schemeClr val="bg1"/>
                </a:solidFill>
              </a:rPr>
              <a:t>TDS-16489U R2</a:t>
            </a:r>
          </a:p>
        </p:txBody>
      </p:sp>
      <p:pic>
        <p:nvPicPr>
          <p:cNvPr id="3" name="圖形 2">
            <a:extLst>
              <a:ext uri="{FF2B5EF4-FFF2-40B4-BE49-F238E27FC236}">
                <a16:creationId xmlns:a16="http://schemas.microsoft.com/office/drawing/2014/main" id="{A54DEDF3-E931-4D44-90CB-6011380B95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40210" y="2517059"/>
            <a:ext cx="1877059" cy="286331"/>
          </a:xfrm>
          <a:prstGeom prst="rect">
            <a:avLst/>
          </a:prstGeom>
        </p:spPr>
      </p:pic>
      <p:pic>
        <p:nvPicPr>
          <p:cNvPr id="4" name="圖形 3">
            <a:extLst>
              <a:ext uri="{FF2B5EF4-FFF2-40B4-BE49-F238E27FC236}">
                <a16:creationId xmlns:a16="http://schemas.microsoft.com/office/drawing/2014/main" id="{1B383B41-CF0A-4ADC-A646-AF3C14FA33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0268" y="1375884"/>
            <a:ext cx="1391970" cy="1013904"/>
          </a:xfrm>
          <a:prstGeom prst="rect">
            <a:avLst/>
          </a:prstGeom>
        </p:spPr>
      </p:pic>
      <p:sp>
        <p:nvSpPr>
          <p:cNvPr id="5" name="TextBox 4">
            <a:extLst>
              <a:ext uri="{FF2B5EF4-FFF2-40B4-BE49-F238E27FC236}">
                <a16:creationId xmlns:a16="http://schemas.microsoft.com/office/drawing/2014/main" id="{8E27E2F4-8C2E-43A4-BCC1-3294DB342D45}"/>
              </a:ext>
            </a:extLst>
          </p:cNvPr>
          <p:cNvSpPr txBox="1"/>
          <p:nvPr/>
        </p:nvSpPr>
        <p:spPr>
          <a:xfrm>
            <a:off x="2317831" y="3565725"/>
            <a:ext cx="4515573"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2F2F2"/>
                </a:solidFill>
                <a:latin typeface="Microsoft JhengHei"/>
                <a:ea typeface="Microsoft JhengHei"/>
                <a:cs typeface="Calibri"/>
              </a:rPr>
              <a:t>QNAP NAS can reduce data access and transfer</a:t>
            </a:r>
            <a:endParaRPr lang="en-US" altLang="zh-TW" sz="1400">
              <a:solidFill>
                <a:srgbClr val="F2F2F2"/>
              </a:solidFill>
              <a:latin typeface="Microsoft JhengHei"/>
              <a:ea typeface="Microsoft JhengHei"/>
              <a:cs typeface="Calibri"/>
            </a:endParaRPr>
          </a:p>
        </p:txBody>
      </p:sp>
      <p:sp>
        <p:nvSpPr>
          <p:cNvPr id="18" name="TextBox 17">
            <a:extLst>
              <a:ext uri="{FF2B5EF4-FFF2-40B4-BE49-F238E27FC236}">
                <a16:creationId xmlns:a16="http://schemas.microsoft.com/office/drawing/2014/main" id="{89B3AEEA-6EBA-4244-A917-12DC703A5F9E}"/>
              </a:ext>
            </a:extLst>
          </p:cNvPr>
          <p:cNvSpPr txBox="1"/>
          <p:nvPr/>
        </p:nvSpPr>
        <p:spPr>
          <a:xfrm>
            <a:off x="1876546" y="3963606"/>
            <a:ext cx="5774318"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2F2F2"/>
                </a:solidFill>
                <a:latin typeface="Microsoft JhengHei"/>
                <a:ea typeface="Microsoft JhengHei"/>
                <a:cs typeface="Calibri"/>
              </a:rPr>
              <a:t>Also dynamically scales to meet high corporations' demands </a:t>
            </a:r>
            <a:endParaRPr lang="en-US"/>
          </a:p>
        </p:txBody>
      </p:sp>
    </p:spTree>
    <p:extLst>
      <p:ext uri="{BB962C8B-B14F-4D97-AF65-F5344CB8AC3E}">
        <p14:creationId xmlns:p14="http://schemas.microsoft.com/office/powerpoint/2010/main" val="27826807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A198DFA-693C-40E6-BB31-59DED1BCCF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951" y="535"/>
            <a:ext cx="9143049" cy="5142965"/>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247326" y="1997025"/>
            <a:ext cx="4397342"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000" err="1">
                <a:solidFill>
                  <a:schemeClr val="bg1">
                    <a:lumMod val="95000"/>
                  </a:schemeClr>
                </a:solidFill>
                <a:latin typeface="Arial "/>
              </a:rPr>
              <a:t>Openstack</a:t>
            </a:r>
            <a:r>
              <a:rPr lang="en-US" altLang="zh-TW" sz="4000">
                <a:solidFill>
                  <a:schemeClr val="bg1">
                    <a:lumMod val="95000"/>
                  </a:schemeClr>
                </a:solidFill>
                <a:latin typeface="Arial "/>
              </a:rPr>
              <a:t> Ready</a:t>
            </a:r>
            <a:endParaRPr lang="en-US" sz="4000" spc="300">
              <a:solidFill>
                <a:schemeClr val="bg1">
                  <a:lumMod val="95000"/>
                </a:schemeClr>
              </a:solidFill>
              <a:latin typeface="Arial "/>
            </a:endParaRPr>
          </a:p>
        </p:txBody>
      </p:sp>
      <p:sp>
        <p:nvSpPr>
          <p:cNvPr id="3" name="Rectangle 2">
            <a:extLst>
              <a:ext uri="{FF2B5EF4-FFF2-40B4-BE49-F238E27FC236}">
                <a16:creationId xmlns:a16="http://schemas.microsoft.com/office/drawing/2014/main" id="{A96F9195-1DB4-4B7C-AAC6-63C72404FD47}"/>
              </a:ext>
            </a:extLst>
          </p:cNvPr>
          <p:cNvSpPr/>
          <p:nvPr/>
        </p:nvSpPr>
        <p:spPr>
          <a:xfrm>
            <a:off x="276785" y="2620284"/>
            <a:ext cx="4525329" cy="646331"/>
          </a:xfrm>
          <a:prstGeom prst="rect">
            <a:avLst/>
          </a:prstGeom>
        </p:spPr>
        <p:txBody>
          <a:bodyPr wrap="square" anchor="t">
            <a:spAutoFit/>
          </a:bodyPr>
          <a:lstStyle/>
          <a:p>
            <a:r>
              <a:rPr lang="en-US" altLang="zh-TW" sz="1200">
                <a:solidFill>
                  <a:srgbClr val="FFFFFF"/>
                </a:solidFill>
                <a:latin typeface="Microsoft JhengHei"/>
                <a:ea typeface="Microsoft JhengHei"/>
                <a:cs typeface="Calibri"/>
              </a:rPr>
              <a:t>QES </a:t>
            </a:r>
            <a:r>
              <a:rPr lang="zh-TW" sz="1200">
                <a:solidFill>
                  <a:srgbClr val="FFFFFF"/>
                </a:solidFill>
                <a:latin typeface="Microsoft JhengHei"/>
                <a:ea typeface="Microsoft JhengHei"/>
                <a:cs typeface="Calibri"/>
              </a:rPr>
              <a:t>supports OpenStack</a:t>
            </a:r>
            <a:r>
              <a:rPr lang="en-US" altLang="zh-TW" sz="1200">
                <a:solidFill>
                  <a:srgbClr val="FFFFFF"/>
                </a:solidFill>
                <a:latin typeface="Microsoft JhengHei"/>
                <a:ea typeface="Microsoft JhengHei"/>
                <a:cs typeface="Calibri"/>
              </a:rPr>
              <a:t>®</a:t>
            </a:r>
            <a:r>
              <a:rPr lang="zh-TW" altLang="en-US" sz="1200">
                <a:solidFill>
                  <a:srgbClr val="FFFFFF"/>
                </a:solidFill>
                <a:latin typeface="Microsoft JhengHei"/>
                <a:ea typeface="Microsoft JhengHei"/>
                <a:cs typeface="Calibri"/>
              </a:rPr>
              <a:t> </a:t>
            </a:r>
            <a:r>
              <a:rPr lang="en-US" altLang="zh-TW" sz="1200">
                <a:solidFill>
                  <a:srgbClr val="FFFFFF"/>
                </a:solidFill>
                <a:latin typeface="Microsoft JhengHei"/>
                <a:ea typeface="Microsoft JhengHei"/>
                <a:cs typeface="Calibri"/>
              </a:rPr>
              <a:t>Cinder</a:t>
            </a:r>
            <a:r>
              <a:rPr lang="zh-TW" altLang="en-US" sz="1200">
                <a:solidFill>
                  <a:srgbClr val="FFFFFF"/>
                </a:solidFill>
                <a:latin typeface="Microsoft JhengHei"/>
                <a:ea typeface="Microsoft JhengHei"/>
                <a:cs typeface="Calibri"/>
              </a:rPr>
              <a:t> </a:t>
            </a:r>
            <a:r>
              <a:rPr lang="en-US" altLang="zh-TW" sz="1200">
                <a:solidFill>
                  <a:srgbClr val="FFFFFF"/>
                </a:solidFill>
                <a:latin typeface="Microsoft JhengHei"/>
                <a:ea typeface="Microsoft JhengHei"/>
                <a:cs typeface="Calibri"/>
              </a:rPr>
              <a:t>and</a:t>
            </a:r>
            <a:r>
              <a:rPr lang="zh-TW" altLang="en-US" sz="1200">
                <a:solidFill>
                  <a:srgbClr val="FFFFFF"/>
                </a:solidFill>
                <a:latin typeface="Microsoft JhengHei"/>
                <a:ea typeface="Microsoft JhengHei"/>
                <a:cs typeface="Calibri"/>
              </a:rPr>
              <a:t> </a:t>
            </a:r>
            <a:r>
              <a:rPr lang="en-US" altLang="zh-TW" sz="1200">
                <a:solidFill>
                  <a:srgbClr val="FFFFFF"/>
                </a:solidFill>
                <a:latin typeface="Microsoft JhengHei"/>
                <a:ea typeface="Microsoft JhengHei"/>
                <a:cs typeface="Calibri"/>
              </a:rPr>
              <a:t>iSCSI</a:t>
            </a:r>
            <a:r>
              <a:rPr lang="zh-TW" altLang="en-US" sz="1200">
                <a:solidFill>
                  <a:srgbClr val="FFFFFF"/>
                </a:solidFill>
                <a:latin typeface="Microsoft JhengHei"/>
                <a:ea typeface="Microsoft JhengHei"/>
                <a:cs typeface="Calibri"/>
              </a:rPr>
              <a:t> </a:t>
            </a:r>
            <a:r>
              <a:rPr lang="en-US" altLang="zh-TW" sz="1200">
                <a:solidFill>
                  <a:srgbClr val="FFFFFF"/>
                </a:solidFill>
                <a:latin typeface="Microsoft JhengHei"/>
                <a:ea typeface="Microsoft JhengHei"/>
                <a:cs typeface="Calibri"/>
              </a:rPr>
              <a:t>Cinder</a:t>
            </a:r>
            <a:r>
              <a:rPr lang="zh-TW" altLang="en-US" sz="1200">
                <a:solidFill>
                  <a:srgbClr val="FFFFFF"/>
                </a:solidFill>
                <a:latin typeface="Microsoft JhengHei"/>
                <a:ea typeface="Microsoft JhengHei"/>
                <a:cs typeface="Calibri"/>
              </a:rPr>
              <a:t> </a:t>
            </a:r>
            <a:r>
              <a:rPr lang="en-US" altLang="zh-TW" sz="1200">
                <a:solidFill>
                  <a:srgbClr val="FFFFFF"/>
                </a:solidFill>
                <a:latin typeface="Microsoft JhengHei"/>
                <a:ea typeface="Microsoft JhengHei"/>
                <a:cs typeface="Calibri"/>
              </a:rPr>
              <a:t>Node</a:t>
            </a:r>
            <a:r>
              <a:rPr lang="zh-TW" altLang="en-US" sz="1200">
                <a:solidFill>
                  <a:srgbClr val="FFFFFF"/>
                </a:solidFill>
                <a:latin typeface="Microsoft JhengHei"/>
                <a:ea typeface="Microsoft JhengHei"/>
                <a:cs typeface="Calibri"/>
              </a:rPr>
              <a:t> </a:t>
            </a:r>
            <a:r>
              <a:rPr lang="en-US" altLang="zh-TW" sz="1200">
                <a:solidFill>
                  <a:srgbClr val="FFFFFF"/>
                </a:solidFill>
                <a:latin typeface="Microsoft JhengHei"/>
                <a:ea typeface="Microsoft JhengHei"/>
                <a:cs typeface="Calibri"/>
              </a:rPr>
              <a:t>drivers</a:t>
            </a:r>
            <a:r>
              <a:rPr lang="zh-TW" sz="1200">
                <a:solidFill>
                  <a:srgbClr val="FFFFFF"/>
                </a:solidFill>
                <a:latin typeface="Microsoft JhengHei"/>
                <a:ea typeface="Microsoft JhengHei"/>
                <a:cs typeface="Calibri"/>
              </a:rPr>
              <a:t>, and provides block-level storage space to virtual machines. </a:t>
            </a:r>
            <a:endParaRPr lang="zh-TW" altLang="en-US" sz="1200">
              <a:solidFill>
                <a:srgbClr val="FFFFFF"/>
              </a:solidFill>
              <a:latin typeface="Microsoft JhengHei"/>
              <a:ea typeface="Microsoft JhengHei"/>
              <a:cs typeface="Calibri"/>
            </a:endParaRPr>
          </a:p>
        </p:txBody>
      </p:sp>
      <p:pic>
        <p:nvPicPr>
          <p:cNvPr id="4" name="Picture 3">
            <a:extLst>
              <a:ext uri="{FF2B5EF4-FFF2-40B4-BE49-F238E27FC236}">
                <a16:creationId xmlns:a16="http://schemas.microsoft.com/office/drawing/2014/main" id="{06E8DBE9-12F4-4EA2-A059-3A79F5DF1C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6349" y="1358006"/>
            <a:ext cx="974494" cy="592409"/>
          </a:xfrm>
          <a:prstGeom prst="roundRect">
            <a:avLst>
              <a:gd name="adj" fmla="val 12578"/>
            </a:avLst>
          </a:prstGeom>
        </p:spPr>
      </p:pic>
    </p:spTree>
    <p:extLst>
      <p:ext uri="{BB962C8B-B14F-4D97-AF65-F5344CB8AC3E}">
        <p14:creationId xmlns:p14="http://schemas.microsoft.com/office/powerpoint/2010/main" val="26863337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D0F22174-1292-4415-8DAB-2321FE326B52}"/>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278"/>
          <a:stretch/>
        </p:blipFill>
        <p:spPr>
          <a:xfrm>
            <a:off x="0" y="1558869"/>
            <a:ext cx="4167326" cy="1521216"/>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49885" y="1665434"/>
            <a:ext cx="3248826" cy="808198"/>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spc="300">
                <a:solidFill>
                  <a:schemeClr val="bg1"/>
                </a:solidFill>
                <a:latin typeface="微軟正黑體"/>
                <a:ea typeface="微軟正黑體"/>
              </a:rPr>
              <a:t>Exclusive Tools</a:t>
            </a:r>
          </a:p>
        </p:txBody>
      </p:sp>
    </p:spTree>
    <p:extLst>
      <p:ext uri="{BB962C8B-B14F-4D97-AF65-F5344CB8AC3E}">
        <p14:creationId xmlns:p14="http://schemas.microsoft.com/office/powerpoint/2010/main" val="5614667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2988E-67EF-4959-8158-2F1808B9F4E0}"/>
              </a:ext>
            </a:extLst>
          </p:cNvPr>
          <p:cNvSpPr>
            <a:spLocks noGrp="1"/>
          </p:cNvSpPr>
          <p:nvPr>
            <p:ph type="title"/>
          </p:nvPr>
        </p:nvSpPr>
        <p:spPr/>
        <p:txBody>
          <a:bodyPr>
            <a:normAutofit/>
          </a:bodyPr>
          <a:lstStyle/>
          <a:p>
            <a:r>
              <a:rPr lang="en-US" sz="2800">
                <a:latin typeface="Microsoft JhengHei"/>
                <a:ea typeface="Microsoft JhengHei"/>
              </a:rPr>
              <a:t>QNAP Offers a Wide Range of Utilities</a:t>
            </a:r>
            <a:endParaRPr lang="zh-CN" altLang="en-US" sz="2800">
              <a:latin typeface="Microsoft JhengHei"/>
              <a:ea typeface="Microsoft JhengHei"/>
            </a:endParaRPr>
          </a:p>
        </p:txBody>
      </p:sp>
      <p:sp>
        <p:nvSpPr>
          <p:cNvPr id="4" name="Rectangle 3">
            <a:extLst>
              <a:ext uri="{FF2B5EF4-FFF2-40B4-BE49-F238E27FC236}">
                <a16:creationId xmlns:a16="http://schemas.microsoft.com/office/drawing/2014/main" id="{E91DD719-868F-467F-9A62-B8CE369E27EB}"/>
              </a:ext>
            </a:extLst>
          </p:cNvPr>
          <p:cNvSpPr/>
          <p:nvPr/>
        </p:nvSpPr>
        <p:spPr>
          <a:xfrm>
            <a:off x="205276" y="1287757"/>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err="1">
                <a:solidFill>
                  <a:schemeClr val="tx1"/>
                </a:solidFill>
                <a:latin typeface="Arial "/>
                <a:ea typeface="Microsoft JhengHei"/>
                <a:cs typeface="Calibri"/>
              </a:rPr>
              <a:t>Qfinder</a:t>
            </a:r>
            <a:r>
              <a:rPr lang="en-US" sz="1600" b="1">
                <a:solidFill>
                  <a:schemeClr val="tx1"/>
                </a:solidFill>
                <a:latin typeface="Arial "/>
                <a:ea typeface="Microsoft JhengHei"/>
                <a:cs typeface="Calibri"/>
              </a:rPr>
              <a:t> Pro</a:t>
            </a:r>
            <a:endParaRPr lang="en-US" sz="1600" b="1">
              <a:solidFill>
                <a:schemeClr val="tx1"/>
              </a:solidFill>
              <a:latin typeface="Arial "/>
              <a:ea typeface="Microsoft JhengHei"/>
            </a:endParaRPr>
          </a:p>
        </p:txBody>
      </p:sp>
      <p:sp>
        <p:nvSpPr>
          <p:cNvPr id="5" name="Rectangle 4">
            <a:extLst>
              <a:ext uri="{FF2B5EF4-FFF2-40B4-BE49-F238E27FC236}">
                <a16:creationId xmlns:a16="http://schemas.microsoft.com/office/drawing/2014/main" id="{BFD2782C-06DB-41B9-8CF0-ADB3159E32DD}"/>
              </a:ext>
            </a:extLst>
          </p:cNvPr>
          <p:cNvSpPr/>
          <p:nvPr/>
        </p:nvSpPr>
        <p:spPr>
          <a:xfrm>
            <a:off x="205276" y="1961479"/>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6" name="TextBox 5">
            <a:extLst>
              <a:ext uri="{FF2B5EF4-FFF2-40B4-BE49-F238E27FC236}">
                <a16:creationId xmlns:a16="http://schemas.microsoft.com/office/drawing/2014/main" id="{296916C9-D1FC-46D1-BBC3-009E132E2E5F}"/>
              </a:ext>
            </a:extLst>
          </p:cNvPr>
          <p:cNvSpPr txBox="1"/>
          <p:nvPr/>
        </p:nvSpPr>
        <p:spPr>
          <a:xfrm>
            <a:off x="356308" y="2077534"/>
            <a:ext cx="1746198"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chemeClr val="bg1"/>
                </a:solidFill>
                <a:latin typeface="Microsoft JhengHei"/>
                <a:ea typeface="Microsoft JhengHei"/>
                <a:cs typeface="Calibri"/>
              </a:rPr>
              <a:t>Assist in finding a storage system that can be connected</a:t>
            </a:r>
          </a:p>
        </p:txBody>
      </p:sp>
      <p:sp>
        <p:nvSpPr>
          <p:cNvPr id="32" name="Rectangle 3">
            <a:extLst>
              <a:ext uri="{FF2B5EF4-FFF2-40B4-BE49-F238E27FC236}">
                <a16:creationId xmlns:a16="http://schemas.microsoft.com/office/drawing/2014/main" id="{C2DF6A3C-85BE-4729-8A41-0700233A177D}"/>
              </a:ext>
            </a:extLst>
          </p:cNvPr>
          <p:cNvSpPr/>
          <p:nvPr/>
        </p:nvSpPr>
        <p:spPr>
          <a:xfrm>
            <a:off x="2395065" y="1287757"/>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Snapshot Agent</a:t>
            </a:r>
          </a:p>
        </p:txBody>
      </p:sp>
      <p:sp>
        <p:nvSpPr>
          <p:cNvPr id="33" name="Rectangle 4">
            <a:extLst>
              <a:ext uri="{FF2B5EF4-FFF2-40B4-BE49-F238E27FC236}">
                <a16:creationId xmlns:a16="http://schemas.microsoft.com/office/drawing/2014/main" id="{696BA2FA-DFD8-4A1B-888B-305FD21FB9F2}"/>
              </a:ext>
            </a:extLst>
          </p:cNvPr>
          <p:cNvSpPr/>
          <p:nvPr/>
        </p:nvSpPr>
        <p:spPr>
          <a:xfrm>
            <a:off x="2395065" y="1961479"/>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34" name="TextBox 5">
            <a:extLst>
              <a:ext uri="{FF2B5EF4-FFF2-40B4-BE49-F238E27FC236}">
                <a16:creationId xmlns:a16="http://schemas.microsoft.com/office/drawing/2014/main" id="{960CBB84-0123-4D02-BF2A-2EF52D634AE6}"/>
              </a:ext>
            </a:extLst>
          </p:cNvPr>
          <p:cNvSpPr txBox="1"/>
          <p:nvPr/>
        </p:nvSpPr>
        <p:spPr>
          <a:xfrm>
            <a:off x="2546097" y="2128173"/>
            <a:ext cx="1746198" cy="646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zh-TW" sz="1200">
                <a:solidFill>
                  <a:schemeClr val="bg1"/>
                </a:solidFill>
                <a:latin typeface="Microsoft JhengHei"/>
                <a:ea typeface="Microsoft JhengHei"/>
                <a:cs typeface="Calibri"/>
              </a:rPr>
              <a:t>Ensure that VMs can estabilish point-in-time snapshots</a:t>
            </a:r>
            <a:endParaRPr lang="en-US" altLang="ja-JP" sz="1200">
              <a:solidFill>
                <a:schemeClr val="bg1"/>
              </a:solidFill>
            </a:endParaRPr>
          </a:p>
        </p:txBody>
      </p:sp>
      <p:sp>
        <p:nvSpPr>
          <p:cNvPr id="36" name="Rectangle 3">
            <a:extLst>
              <a:ext uri="{FF2B5EF4-FFF2-40B4-BE49-F238E27FC236}">
                <a16:creationId xmlns:a16="http://schemas.microsoft.com/office/drawing/2014/main" id="{E06EC8F2-7FFC-4996-A738-AAB8F0E19201}"/>
              </a:ext>
            </a:extLst>
          </p:cNvPr>
          <p:cNvSpPr/>
          <p:nvPr/>
        </p:nvSpPr>
        <p:spPr>
          <a:xfrm>
            <a:off x="4584854" y="1287757"/>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SMI-S Provider</a:t>
            </a:r>
            <a:endParaRPr lang="en-US" altLang="zh-CN" sz="1600" b="1">
              <a:solidFill>
                <a:schemeClr val="tx1"/>
              </a:solidFill>
              <a:latin typeface="Arial "/>
              <a:ea typeface="Microsoft JhengHei"/>
            </a:endParaRPr>
          </a:p>
        </p:txBody>
      </p:sp>
      <p:sp>
        <p:nvSpPr>
          <p:cNvPr id="37" name="Rectangle 4">
            <a:extLst>
              <a:ext uri="{FF2B5EF4-FFF2-40B4-BE49-F238E27FC236}">
                <a16:creationId xmlns:a16="http://schemas.microsoft.com/office/drawing/2014/main" id="{E5AC2A57-7B6A-49A5-885D-38014DFB9735}"/>
              </a:ext>
            </a:extLst>
          </p:cNvPr>
          <p:cNvSpPr/>
          <p:nvPr/>
        </p:nvSpPr>
        <p:spPr>
          <a:xfrm>
            <a:off x="4584854" y="1961479"/>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38" name="TextBox 5">
            <a:extLst>
              <a:ext uri="{FF2B5EF4-FFF2-40B4-BE49-F238E27FC236}">
                <a16:creationId xmlns:a16="http://schemas.microsoft.com/office/drawing/2014/main" id="{91685AEA-BD52-404D-A2FA-72D8B06736B9}"/>
              </a:ext>
            </a:extLst>
          </p:cNvPr>
          <p:cNvSpPr txBox="1"/>
          <p:nvPr/>
        </p:nvSpPr>
        <p:spPr>
          <a:xfrm>
            <a:off x="4675306" y="2128173"/>
            <a:ext cx="185496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chemeClr val="bg1"/>
                </a:solidFill>
                <a:latin typeface="Microsoft JhengHei"/>
                <a:ea typeface="Microsoft JhengHei"/>
                <a:cs typeface="Calibri"/>
              </a:rPr>
              <a:t>Manage QES storage systems through Hyper-V UI</a:t>
            </a:r>
            <a:endParaRPr lang="ja-JP" altLang="zh-TW" sz="1200">
              <a:solidFill>
                <a:schemeClr val="bg1"/>
              </a:solidFill>
              <a:latin typeface="Microsoft JhengHei"/>
              <a:ea typeface="Microsoft JhengHei"/>
              <a:cs typeface="Calibri"/>
            </a:endParaRPr>
          </a:p>
        </p:txBody>
      </p:sp>
      <p:sp>
        <p:nvSpPr>
          <p:cNvPr id="40" name="Rectangle 3">
            <a:extLst>
              <a:ext uri="{FF2B5EF4-FFF2-40B4-BE49-F238E27FC236}">
                <a16:creationId xmlns:a16="http://schemas.microsoft.com/office/drawing/2014/main" id="{87F6F4A5-CC01-4B3B-BF76-2DCCF1139DDD}"/>
              </a:ext>
            </a:extLst>
          </p:cNvPr>
          <p:cNvSpPr/>
          <p:nvPr/>
        </p:nvSpPr>
        <p:spPr>
          <a:xfrm>
            <a:off x="6774643" y="1287757"/>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vSphere Web/Client Plugin</a:t>
            </a:r>
            <a:endParaRPr lang="en-US" sz="1600" b="1">
              <a:solidFill>
                <a:schemeClr val="tx1"/>
              </a:solidFill>
              <a:latin typeface="Arial "/>
              <a:ea typeface="Microsoft JhengHei"/>
            </a:endParaRPr>
          </a:p>
        </p:txBody>
      </p:sp>
      <p:sp>
        <p:nvSpPr>
          <p:cNvPr id="41" name="Rectangle 4">
            <a:extLst>
              <a:ext uri="{FF2B5EF4-FFF2-40B4-BE49-F238E27FC236}">
                <a16:creationId xmlns:a16="http://schemas.microsoft.com/office/drawing/2014/main" id="{9A639108-ECA9-4D75-ADA2-1C411DD4032D}"/>
              </a:ext>
            </a:extLst>
          </p:cNvPr>
          <p:cNvSpPr/>
          <p:nvPr/>
        </p:nvSpPr>
        <p:spPr>
          <a:xfrm>
            <a:off x="6774643" y="1961479"/>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42" name="TextBox 5">
            <a:extLst>
              <a:ext uri="{FF2B5EF4-FFF2-40B4-BE49-F238E27FC236}">
                <a16:creationId xmlns:a16="http://schemas.microsoft.com/office/drawing/2014/main" id="{C9041C43-A23D-4EBD-A81A-7D088F6A3375}"/>
              </a:ext>
            </a:extLst>
          </p:cNvPr>
          <p:cNvSpPr txBox="1"/>
          <p:nvPr/>
        </p:nvSpPr>
        <p:spPr>
          <a:xfrm>
            <a:off x="6925675" y="2128173"/>
            <a:ext cx="1746198"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ja-JP" altLang="en-US" sz="1200">
              <a:solidFill>
                <a:schemeClr val="bg1"/>
              </a:solidFill>
              <a:latin typeface="Microsoft JhengHei"/>
              <a:ea typeface="Microsoft JhengHei"/>
              <a:cs typeface="Calibri"/>
            </a:endParaRPr>
          </a:p>
        </p:txBody>
      </p:sp>
      <p:sp>
        <p:nvSpPr>
          <p:cNvPr id="44" name="Rectangle 3">
            <a:extLst>
              <a:ext uri="{FF2B5EF4-FFF2-40B4-BE49-F238E27FC236}">
                <a16:creationId xmlns:a16="http://schemas.microsoft.com/office/drawing/2014/main" id="{3F0BA5F1-C53B-4323-8B94-9D65315927FE}"/>
              </a:ext>
            </a:extLst>
          </p:cNvPr>
          <p:cNvSpPr/>
          <p:nvPr/>
        </p:nvSpPr>
        <p:spPr>
          <a:xfrm>
            <a:off x="205276" y="3143451"/>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VAAI Plugin</a:t>
            </a:r>
            <a:endParaRPr lang="en-US" altLang="zh-CN" sz="1600" b="1">
              <a:solidFill>
                <a:schemeClr val="tx1"/>
              </a:solidFill>
              <a:latin typeface="Arial "/>
              <a:ea typeface="Microsoft JhengHei"/>
            </a:endParaRPr>
          </a:p>
        </p:txBody>
      </p:sp>
      <p:sp>
        <p:nvSpPr>
          <p:cNvPr id="45" name="Rectangle 4">
            <a:extLst>
              <a:ext uri="{FF2B5EF4-FFF2-40B4-BE49-F238E27FC236}">
                <a16:creationId xmlns:a16="http://schemas.microsoft.com/office/drawing/2014/main" id="{D3E12D5F-C007-43E8-AD11-E8E566AB9E81}"/>
              </a:ext>
            </a:extLst>
          </p:cNvPr>
          <p:cNvSpPr/>
          <p:nvPr/>
        </p:nvSpPr>
        <p:spPr>
          <a:xfrm>
            <a:off x="205276" y="3817173"/>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46" name="TextBox 5">
            <a:extLst>
              <a:ext uri="{FF2B5EF4-FFF2-40B4-BE49-F238E27FC236}">
                <a16:creationId xmlns:a16="http://schemas.microsoft.com/office/drawing/2014/main" id="{24BE9BCE-9EBE-4A3E-B8C0-1B6BC496E91D}"/>
              </a:ext>
            </a:extLst>
          </p:cNvPr>
          <p:cNvSpPr txBox="1"/>
          <p:nvPr/>
        </p:nvSpPr>
        <p:spPr>
          <a:xfrm>
            <a:off x="356308" y="3983867"/>
            <a:ext cx="1746198"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chemeClr val="bg1"/>
                </a:solidFill>
                <a:latin typeface="Microsoft JhengHei"/>
                <a:ea typeface="Microsoft JhengHei"/>
                <a:cs typeface="Calibri"/>
              </a:rPr>
              <a:t>Offload VMware ESXi server workloads</a:t>
            </a:r>
          </a:p>
        </p:txBody>
      </p:sp>
      <p:sp>
        <p:nvSpPr>
          <p:cNvPr id="48" name="Rectangle 3">
            <a:extLst>
              <a:ext uri="{FF2B5EF4-FFF2-40B4-BE49-F238E27FC236}">
                <a16:creationId xmlns:a16="http://schemas.microsoft.com/office/drawing/2014/main" id="{8424A893-5A18-4C29-8373-4A6303320C0A}"/>
              </a:ext>
            </a:extLst>
          </p:cNvPr>
          <p:cNvSpPr/>
          <p:nvPr/>
        </p:nvSpPr>
        <p:spPr>
          <a:xfrm>
            <a:off x="2395065" y="3143451"/>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SRA for VMware SRM</a:t>
            </a:r>
            <a:endParaRPr lang="en-US" altLang="zh-CN" sz="1600" b="1">
              <a:solidFill>
                <a:schemeClr val="tx1"/>
              </a:solidFill>
              <a:latin typeface="Arial "/>
              <a:ea typeface="Microsoft JhengHei"/>
            </a:endParaRPr>
          </a:p>
        </p:txBody>
      </p:sp>
      <p:sp>
        <p:nvSpPr>
          <p:cNvPr id="49" name="Rectangle 4">
            <a:extLst>
              <a:ext uri="{FF2B5EF4-FFF2-40B4-BE49-F238E27FC236}">
                <a16:creationId xmlns:a16="http://schemas.microsoft.com/office/drawing/2014/main" id="{3BB4528E-1383-463C-806B-4329F719E92C}"/>
              </a:ext>
            </a:extLst>
          </p:cNvPr>
          <p:cNvSpPr/>
          <p:nvPr/>
        </p:nvSpPr>
        <p:spPr>
          <a:xfrm>
            <a:off x="2395065" y="3817173"/>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50" name="TextBox 5">
            <a:extLst>
              <a:ext uri="{FF2B5EF4-FFF2-40B4-BE49-F238E27FC236}">
                <a16:creationId xmlns:a16="http://schemas.microsoft.com/office/drawing/2014/main" id="{30D286E3-B8D1-4B38-A8FB-4C7D025A0981}"/>
              </a:ext>
            </a:extLst>
          </p:cNvPr>
          <p:cNvSpPr txBox="1"/>
          <p:nvPr/>
        </p:nvSpPr>
        <p:spPr>
          <a:xfrm>
            <a:off x="2546097" y="3983867"/>
            <a:ext cx="1746198" cy="646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chemeClr val="bg1"/>
                </a:solidFill>
                <a:latin typeface="Microsoft JhengHei"/>
                <a:ea typeface="Microsoft JhengHei"/>
                <a:cs typeface="Calibri"/>
              </a:rPr>
              <a:t>Offload VMware ESXi server backup job to QES Snapsync</a:t>
            </a:r>
          </a:p>
        </p:txBody>
      </p:sp>
      <p:sp>
        <p:nvSpPr>
          <p:cNvPr id="52" name="Rectangle 3">
            <a:extLst>
              <a:ext uri="{FF2B5EF4-FFF2-40B4-BE49-F238E27FC236}">
                <a16:creationId xmlns:a16="http://schemas.microsoft.com/office/drawing/2014/main" id="{0DCBEAA8-4354-4FDD-AE27-A90563492341}"/>
              </a:ext>
            </a:extLst>
          </p:cNvPr>
          <p:cNvSpPr/>
          <p:nvPr/>
        </p:nvSpPr>
        <p:spPr>
          <a:xfrm>
            <a:off x="4584854" y="3143451"/>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OpenStack </a:t>
            </a:r>
            <a:endParaRPr lang="en-US" altLang="zh-TW" sz="1600" b="1">
              <a:solidFill>
                <a:schemeClr val="tx1"/>
              </a:solidFill>
              <a:ea typeface="Microsoft JhengHei"/>
              <a:cs typeface="Calibri"/>
            </a:endParaRPr>
          </a:p>
          <a:p>
            <a:pPr algn="ctr"/>
            <a:r>
              <a:rPr lang="en-US" altLang="zh-TW" sz="1600" b="1">
                <a:solidFill>
                  <a:schemeClr val="tx1"/>
                </a:solidFill>
                <a:latin typeface="Arial "/>
                <a:ea typeface="Microsoft JhengHei"/>
                <a:cs typeface="Calibri"/>
              </a:rPr>
              <a:t>Cinder Driver</a:t>
            </a:r>
            <a:endParaRPr lang="en-US" altLang="zh-TW" sz="1600" b="1">
              <a:solidFill>
                <a:schemeClr val="tx1"/>
              </a:solidFill>
              <a:cs typeface="Calibri"/>
            </a:endParaRPr>
          </a:p>
        </p:txBody>
      </p:sp>
      <p:sp>
        <p:nvSpPr>
          <p:cNvPr id="53" name="Rectangle 4">
            <a:extLst>
              <a:ext uri="{FF2B5EF4-FFF2-40B4-BE49-F238E27FC236}">
                <a16:creationId xmlns:a16="http://schemas.microsoft.com/office/drawing/2014/main" id="{D7B2421F-2F30-45EB-8AB7-A4EE554AB085}"/>
              </a:ext>
            </a:extLst>
          </p:cNvPr>
          <p:cNvSpPr/>
          <p:nvPr/>
        </p:nvSpPr>
        <p:spPr>
          <a:xfrm>
            <a:off x="4584854" y="3817173"/>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54" name="TextBox 5">
            <a:extLst>
              <a:ext uri="{FF2B5EF4-FFF2-40B4-BE49-F238E27FC236}">
                <a16:creationId xmlns:a16="http://schemas.microsoft.com/office/drawing/2014/main" id="{35D5CB05-D304-4E35-956B-1591B61EBC67}"/>
              </a:ext>
            </a:extLst>
          </p:cNvPr>
          <p:cNvSpPr txBox="1"/>
          <p:nvPr/>
        </p:nvSpPr>
        <p:spPr>
          <a:xfrm>
            <a:off x="4735886" y="3983867"/>
            <a:ext cx="1746198" cy="646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zh-TW" sz="1200">
                <a:solidFill>
                  <a:schemeClr val="bg1"/>
                </a:solidFill>
                <a:latin typeface="Microsoft JhengHei"/>
                <a:ea typeface="Microsoft JhengHei"/>
                <a:cs typeface="Calibri"/>
              </a:rPr>
              <a:t>Provision iSCSI LUN to Openstack by Cinder driver</a:t>
            </a:r>
          </a:p>
        </p:txBody>
      </p:sp>
      <p:sp>
        <p:nvSpPr>
          <p:cNvPr id="56" name="Rectangle 3">
            <a:extLst>
              <a:ext uri="{FF2B5EF4-FFF2-40B4-BE49-F238E27FC236}">
                <a16:creationId xmlns:a16="http://schemas.microsoft.com/office/drawing/2014/main" id="{8314BC0F-EDD0-47E5-9C8C-CF159ED8ADCD}"/>
              </a:ext>
            </a:extLst>
          </p:cNvPr>
          <p:cNvSpPr/>
          <p:nvPr/>
        </p:nvSpPr>
        <p:spPr>
          <a:xfrm>
            <a:off x="6774643" y="3143451"/>
            <a:ext cx="2035870" cy="673722"/>
          </a:xfrm>
          <a:prstGeom prst="rect">
            <a:avLst/>
          </a:prstGeom>
          <a:gradFill>
            <a:gsLst>
              <a:gs pos="100000">
                <a:srgbClr val="0070C0"/>
              </a:gs>
              <a:gs pos="0">
                <a:srgbClr val="2FF5CB"/>
              </a:gs>
            </a:gsLst>
            <a:lin ang="10800000" scaled="1"/>
          </a:grad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
                <a:ea typeface="Microsoft JhengHei"/>
                <a:cs typeface="Calibri"/>
              </a:rPr>
              <a:t>OpenStack Manila Driver</a:t>
            </a:r>
          </a:p>
        </p:txBody>
      </p:sp>
      <p:sp>
        <p:nvSpPr>
          <p:cNvPr id="57" name="Rectangle 4">
            <a:extLst>
              <a:ext uri="{FF2B5EF4-FFF2-40B4-BE49-F238E27FC236}">
                <a16:creationId xmlns:a16="http://schemas.microsoft.com/office/drawing/2014/main" id="{3317EB9E-04CA-4C89-9C2E-616A14F98687}"/>
              </a:ext>
            </a:extLst>
          </p:cNvPr>
          <p:cNvSpPr/>
          <p:nvPr/>
        </p:nvSpPr>
        <p:spPr>
          <a:xfrm>
            <a:off x="6774643" y="3817173"/>
            <a:ext cx="2035870" cy="1086521"/>
          </a:xfrm>
          <a:prstGeom prst="rect">
            <a:avLst/>
          </a:prstGeom>
          <a:noFill/>
          <a:ln w="28575">
            <a:gradFill>
              <a:gsLst>
                <a:gs pos="0">
                  <a:srgbClr val="057EC1"/>
                </a:gs>
                <a:gs pos="100000">
                  <a:srgbClr val="2EF3CB"/>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icrosoft JhengHei"/>
              <a:ea typeface="Microsoft JhengHei"/>
            </a:endParaRPr>
          </a:p>
        </p:txBody>
      </p:sp>
      <p:sp>
        <p:nvSpPr>
          <p:cNvPr id="58" name="TextBox 5">
            <a:extLst>
              <a:ext uri="{FF2B5EF4-FFF2-40B4-BE49-F238E27FC236}">
                <a16:creationId xmlns:a16="http://schemas.microsoft.com/office/drawing/2014/main" id="{09E4F8F8-EAD1-4129-9C80-2542549EE3C3}"/>
              </a:ext>
            </a:extLst>
          </p:cNvPr>
          <p:cNvSpPr txBox="1"/>
          <p:nvPr/>
        </p:nvSpPr>
        <p:spPr>
          <a:xfrm>
            <a:off x="6925675" y="3983867"/>
            <a:ext cx="1746198" cy="646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chemeClr val="bg1"/>
                </a:solidFill>
                <a:latin typeface="Microsoft JhengHei"/>
                <a:ea typeface="Microsoft JhengHei"/>
                <a:cs typeface="Calibri"/>
              </a:rPr>
              <a:t>Provision CIFS/NFS share to Openstack by Manila driver</a:t>
            </a:r>
          </a:p>
        </p:txBody>
      </p:sp>
      <p:sp>
        <p:nvSpPr>
          <p:cNvPr id="27" name="TextBox 5">
            <a:extLst>
              <a:ext uri="{FF2B5EF4-FFF2-40B4-BE49-F238E27FC236}">
                <a16:creationId xmlns:a16="http://schemas.microsoft.com/office/drawing/2014/main" id="{D6EE6B74-C255-4951-AABE-9DD647AA4AFB}"/>
              </a:ext>
            </a:extLst>
          </p:cNvPr>
          <p:cNvSpPr txBox="1"/>
          <p:nvPr/>
        </p:nvSpPr>
        <p:spPr>
          <a:xfrm>
            <a:off x="6838324" y="2128172"/>
            <a:ext cx="185496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solidFill>
                  <a:schemeClr val="bg1"/>
                </a:solidFill>
                <a:latin typeface="Microsoft JhengHei"/>
                <a:ea typeface="Microsoft JhengHei"/>
                <a:cs typeface="Calibri"/>
              </a:rPr>
              <a:t>Manage QES storage systems through vSphere UI</a:t>
            </a:r>
            <a:endParaRPr lang="ja-JP" altLang="zh-TW" sz="1200">
              <a:solidFill>
                <a:schemeClr val="bg1"/>
              </a:solidFill>
              <a:latin typeface="Microsoft JhengHei"/>
              <a:ea typeface="Microsoft JhengHei"/>
              <a:cs typeface="Calibri"/>
            </a:endParaRPr>
          </a:p>
        </p:txBody>
      </p:sp>
    </p:spTree>
    <p:extLst>
      <p:ext uri="{BB962C8B-B14F-4D97-AF65-F5344CB8AC3E}">
        <p14:creationId xmlns:p14="http://schemas.microsoft.com/office/powerpoint/2010/main" val="3691224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3BDD2093-710A-4B81-93EC-1B98E70EE279}"/>
              </a:ext>
            </a:extLst>
          </p:cNvPr>
          <p:cNvSpPr/>
          <p:nvPr/>
        </p:nvSpPr>
        <p:spPr>
          <a:xfrm>
            <a:off x="3531874" y="1351401"/>
            <a:ext cx="4918063" cy="3503169"/>
          </a:xfrm>
          <a:prstGeom prst="roundRect">
            <a:avLst>
              <a:gd name="adj" fmla="val 371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a:ea typeface="Microsoft JhengHei"/>
            </a:endParaRPr>
          </a:p>
        </p:txBody>
      </p:sp>
      <p:grpSp>
        <p:nvGrpSpPr>
          <p:cNvPr id="5" name="群組 4">
            <a:extLst>
              <a:ext uri="{FF2B5EF4-FFF2-40B4-BE49-F238E27FC236}">
                <a16:creationId xmlns:a16="http://schemas.microsoft.com/office/drawing/2014/main" id="{166B187C-D6CD-4E78-BEBB-D13CEA081E08}"/>
              </a:ext>
            </a:extLst>
          </p:cNvPr>
          <p:cNvGrpSpPr/>
          <p:nvPr/>
        </p:nvGrpSpPr>
        <p:grpSpPr>
          <a:xfrm>
            <a:off x="323161" y="1342424"/>
            <a:ext cx="3029639" cy="3512146"/>
            <a:chOff x="323161" y="1320392"/>
            <a:chExt cx="3029639" cy="3512146"/>
          </a:xfrm>
        </p:grpSpPr>
        <p:pic>
          <p:nvPicPr>
            <p:cNvPr id="3" name="圖形 2">
              <a:extLst>
                <a:ext uri="{FF2B5EF4-FFF2-40B4-BE49-F238E27FC236}">
                  <a16:creationId xmlns:a16="http://schemas.microsoft.com/office/drawing/2014/main" id="{185ED935-14A4-477C-BF93-EADBF2D870E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3161" y="1320392"/>
              <a:ext cx="3029639" cy="541101"/>
            </a:xfrm>
            <a:prstGeom prst="rect">
              <a:avLst/>
            </a:prstGeom>
          </p:spPr>
        </p:pic>
        <p:pic>
          <p:nvPicPr>
            <p:cNvPr id="11" name="圖形 10">
              <a:extLst>
                <a:ext uri="{FF2B5EF4-FFF2-40B4-BE49-F238E27FC236}">
                  <a16:creationId xmlns:a16="http://schemas.microsoft.com/office/drawing/2014/main" id="{C717DC6F-6C4A-4178-8873-D59AD670F2B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3161" y="2063153"/>
              <a:ext cx="3029639" cy="541101"/>
            </a:xfrm>
            <a:prstGeom prst="rect">
              <a:avLst/>
            </a:prstGeom>
          </p:spPr>
        </p:pic>
        <p:pic>
          <p:nvPicPr>
            <p:cNvPr id="12" name="圖形 11">
              <a:extLst>
                <a:ext uri="{FF2B5EF4-FFF2-40B4-BE49-F238E27FC236}">
                  <a16:creationId xmlns:a16="http://schemas.microsoft.com/office/drawing/2014/main" id="{17166E2F-E475-4256-B259-4A881EA16D6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3161" y="2805914"/>
              <a:ext cx="3029639" cy="541101"/>
            </a:xfrm>
            <a:prstGeom prst="rect">
              <a:avLst/>
            </a:prstGeom>
          </p:spPr>
        </p:pic>
        <p:pic>
          <p:nvPicPr>
            <p:cNvPr id="18" name="圖形 17">
              <a:extLst>
                <a:ext uri="{FF2B5EF4-FFF2-40B4-BE49-F238E27FC236}">
                  <a16:creationId xmlns:a16="http://schemas.microsoft.com/office/drawing/2014/main" id="{753E9F11-7F91-4599-9442-00997581ACF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3161" y="3548675"/>
              <a:ext cx="3029639" cy="541101"/>
            </a:xfrm>
            <a:prstGeom prst="rect">
              <a:avLst/>
            </a:prstGeom>
          </p:spPr>
        </p:pic>
        <p:pic>
          <p:nvPicPr>
            <p:cNvPr id="19" name="圖形 18">
              <a:extLst>
                <a:ext uri="{FF2B5EF4-FFF2-40B4-BE49-F238E27FC236}">
                  <a16:creationId xmlns:a16="http://schemas.microsoft.com/office/drawing/2014/main" id="{55AAA168-0889-4045-BA14-4C67CA6197F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3161" y="4291437"/>
              <a:ext cx="3029639" cy="541101"/>
            </a:xfrm>
            <a:prstGeom prst="rect">
              <a:avLst/>
            </a:prstGeom>
          </p:spPr>
        </p:pic>
      </p:grpSp>
      <p:sp>
        <p:nvSpPr>
          <p:cNvPr id="2" name="Title 1">
            <a:extLst>
              <a:ext uri="{FF2B5EF4-FFF2-40B4-BE49-F238E27FC236}">
                <a16:creationId xmlns:a16="http://schemas.microsoft.com/office/drawing/2014/main" id="{66ECBA1B-7756-42E2-9977-9289C4B126A5}"/>
              </a:ext>
            </a:extLst>
          </p:cNvPr>
          <p:cNvSpPr>
            <a:spLocks noGrp="1"/>
          </p:cNvSpPr>
          <p:nvPr>
            <p:ph type="title"/>
          </p:nvPr>
        </p:nvSpPr>
        <p:spPr/>
        <p:txBody>
          <a:bodyPr>
            <a:noAutofit/>
          </a:bodyPr>
          <a:lstStyle/>
          <a:p>
            <a:r>
              <a:rPr lang="en-US" altLang="zh-TW" sz="2800">
                <a:latin typeface="Microsoft JhengHei"/>
                <a:ea typeface="Microsoft JhengHei"/>
              </a:rPr>
              <a:t>All New ES1686dc </a:t>
            </a:r>
            <a:br>
              <a:rPr lang="en-US" altLang="zh-TW" sz="2800">
                <a:latin typeface="Microsoft JhengHei"/>
                <a:ea typeface="Microsoft JhengHei"/>
              </a:rPr>
            </a:br>
            <a:r>
              <a:rPr lang="zh-TW" altLang="en-US" sz="2800">
                <a:latin typeface="Microsoft JhengHei"/>
                <a:ea typeface="Microsoft JhengHei"/>
              </a:rPr>
              <a:t>- High Availability Storage Systems</a:t>
            </a:r>
            <a:endParaRPr lang="en-US" altLang="zh-TW" sz="2800">
              <a:latin typeface="Microsoft JhengHei"/>
              <a:ea typeface="Microsoft JhengHei"/>
            </a:endParaRPr>
          </a:p>
        </p:txBody>
      </p:sp>
      <p:pic>
        <p:nvPicPr>
          <p:cNvPr id="4" name="Picture 4">
            <a:extLst>
              <a:ext uri="{FF2B5EF4-FFF2-40B4-BE49-F238E27FC236}">
                <a16:creationId xmlns:a16="http://schemas.microsoft.com/office/drawing/2014/main" id="{33ED4222-CF62-40F4-99A7-75545EBB5470}"/>
              </a:ext>
            </a:extLst>
          </p:cNvPr>
          <p:cNvPicPr>
            <a:picLocks noChangeAspect="1"/>
          </p:cNvPicPr>
          <p:nvPr/>
        </p:nvPicPr>
        <p:blipFill>
          <a:blip r:embed="rId4"/>
          <a:stretch>
            <a:fillRect/>
          </a:stretch>
        </p:blipFill>
        <p:spPr>
          <a:xfrm>
            <a:off x="3819506" y="2064615"/>
            <a:ext cx="5001333" cy="2826327"/>
          </a:xfrm>
          <a:prstGeom prst="rect">
            <a:avLst/>
          </a:prstGeom>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954638EC-7ACA-4EA1-9123-7890954D5DB9}"/>
              </a:ext>
            </a:extLst>
          </p:cNvPr>
          <p:cNvSpPr/>
          <p:nvPr/>
        </p:nvSpPr>
        <p:spPr>
          <a:xfrm>
            <a:off x="3781145" y="1474315"/>
            <a:ext cx="4516814" cy="276999"/>
          </a:xfrm>
          <a:prstGeom prst="rect">
            <a:avLst/>
          </a:prstGeom>
        </p:spPr>
        <p:txBody>
          <a:bodyPr wrap="none" anchor="t">
            <a:spAutoFit/>
          </a:bodyPr>
          <a:lstStyle/>
          <a:p>
            <a:r>
              <a:rPr lang="en-US" altLang="zh-TW" sz="1200">
                <a:solidFill>
                  <a:srgbClr val="FFFFFF"/>
                </a:solidFill>
                <a:latin typeface="Microsoft JhengHei"/>
                <a:ea typeface="Microsoft JhengHei"/>
                <a:cs typeface="Arial"/>
              </a:rPr>
              <a:t>Highly</a:t>
            </a:r>
            <a:r>
              <a:rPr lang="zh-TW" altLang="en-US" sz="1200">
                <a:solidFill>
                  <a:srgbClr val="FFFFFF"/>
                </a:solidFill>
                <a:latin typeface="Microsoft JhengHei"/>
                <a:ea typeface="Microsoft JhengHei"/>
                <a:cs typeface="Arial"/>
              </a:rPr>
              <a:t> </a:t>
            </a:r>
            <a:r>
              <a:rPr lang="en-US" altLang="zh-TW" sz="1200">
                <a:solidFill>
                  <a:srgbClr val="FFFFFF"/>
                </a:solidFill>
                <a:latin typeface="Microsoft JhengHei"/>
                <a:ea typeface="Microsoft JhengHei"/>
                <a:cs typeface="Arial"/>
              </a:rPr>
              <a:t>available</a:t>
            </a:r>
            <a:r>
              <a:rPr lang="zh-TW" altLang="en-US" sz="1200">
                <a:solidFill>
                  <a:srgbClr val="FFFFFF"/>
                </a:solidFill>
                <a:latin typeface="Microsoft JhengHei"/>
                <a:ea typeface="Microsoft JhengHei"/>
                <a:cs typeface="Arial"/>
              </a:rPr>
              <a:t> </a:t>
            </a:r>
            <a:r>
              <a:rPr lang="en-US" altLang="zh-TW" sz="1200">
                <a:solidFill>
                  <a:srgbClr val="FFFFFF"/>
                </a:solidFill>
                <a:latin typeface="Microsoft JhengHei"/>
                <a:ea typeface="Microsoft JhengHei"/>
                <a:cs typeface="Arial"/>
              </a:rPr>
              <a:t>storage</a:t>
            </a:r>
            <a:r>
              <a:rPr lang="zh-TW" altLang="en-US" sz="1200">
                <a:solidFill>
                  <a:srgbClr val="FFFFFF"/>
                </a:solidFill>
                <a:latin typeface="Microsoft JhengHei"/>
                <a:ea typeface="Microsoft JhengHei"/>
                <a:cs typeface="Arial"/>
              </a:rPr>
              <a:t> </a:t>
            </a:r>
            <a:r>
              <a:rPr lang="en-US" altLang="zh-TW" sz="1200">
                <a:solidFill>
                  <a:srgbClr val="FFFFFF"/>
                </a:solidFill>
                <a:latin typeface="Microsoft JhengHei"/>
                <a:ea typeface="Microsoft JhengHei"/>
                <a:cs typeface="Arial"/>
              </a:rPr>
              <a:t>that</a:t>
            </a:r>
            <a:r>
              <a:rPr lang="zh-TW" altLang="en-US" sz="1200">
                <a:solidFill>
                  <a:srgbClr val="FFFFFF"/>
                </a:solidFill>
                <a:latin typeface="Microsoft JhengHei"/>
                <a:ea typeface="Microsoft JhengHei"/>
                <a:cs typeface="Arial"/>
              </a:rPr>
              <a:t> </a:t>
            </a:r>
            <a:r>
              <a:rPr lang="en-US" altLang="zh-TW" sz="1200">
                <a:solidFill>
                  <a:srgbClr val="FFFFFF"/>
                </a:solidFill>
                <a:latin typeface="Microsoft JhengHei"/>
                <a:ea typeface="Microsoft JhengHei"/>
                <a:cs typeface="Arial"/>
              </a:rPr>
              <a:t>maintains</a:t>
            </a:r>
            <a:r>
              <a:rPr lang="zh-TW" altLang="en-US" sz="1200">
                <a:solidFill>
                  <a:srgbClr val="FFFFFF"/>
                </a:solidFill>
                <a:latin typeface="Microsoft JhengHei"/>
                <a:ea typeface="Microsoft JhengHei"/>
                <a:cs typeface="Arial"/>
              </a:rPr>
              <a:t> </a:t>
            </a:r>
            <a:r>
              <a:rPr lang="en-US" altLang="zh-TW" sz="1200">
                <a:solidFill>
                  <a:srgbClr val="FFFFFF"/>
                </a:solidFill>
                <a:latin typeface="Microsoft JhengHei"/>
                <a:ea typeface="Microsoft JhengHei"/>
                <a:cs typeface="Arial"/>
              </a:rPr>
              <a:t>non-stop</a:t>
            </a:r>
            <a:r>
              <a:rPr lang="zh-TW" altLang="en-US" sz="1200">
                <a:solidFill>
                  <a:srgbClr val="FFFFFF"/>
                </a:solidFill>
                <a:latin typeface="Microsoft JhengHei"/>
                <a:ea typeface="Microsoft JhengHei"/>
                <a:cs typeface="Arial"/>
              </a:rPr>
              <a:t> </a:t>
            </a:r>
            <a:r>
              <a:rPr lang="en-US" altLang="zh-TW" sz="1200">
                <a:solidFill>
                  <a:srgbClr val="FFFFFF"/>
                </a:solidFill>
                <a:latin typeface="Microsoft JhengHei"/>
                <a:ea typeface="Microsoft JhengHei"/>
                <a:cs typeface="Arial"/>
              </a:rPr>
              <a:t>opera</a:t>
            </a:r>
            <a:r>
              <a:rPr lang="zh-TW" sz="1200">
                <a:solidFill>
                  <a:srgbClr val="FFFFFF"/>
                </a:solidFill>
                <a:latin typeface="Microsoft JhengHei"/>
                <a:ea typeface="Microsoft JhengHei"/>
                <a:cs typeface="Arial"/>
              </a:rPr>
              <a:t>tions</a:t>
            </a:r>
            <a:endParaRPr lang="en-US" sz="1200">
              <a:solidFill>
                <a:srgbClr val="FFFFFF"/>
              </a:solidFill>
              <a:latin typeface="Microsoft JhengHei"/>
              <a:ea typeface="Microsoft JhengHei"/>
            </a:endParaRPr>
          </a:p>
        </p:txBody>
      </p:sp>
      <p:sp>
        <p:nvSpPr>
          <p:cNvPr id="13" name="Rectangle 12">
            <a:extLst>
              <a:ext uri="{FF2B5EF4-FFF2-40B4-BE49-F238E27FC236}">
                <a16:creationId xmlns:a16="http://schemas.microsoft.com/office/drawing/2014/main" id="{B90D2A97-1046-4E82-8C97-3DE077E1FEB3}"/>
              </a:ext>
            </a:extLst>
          </p:cNvPr>
          <p:cNvSpPr/>
          <p:nvPr/>
        </p:nvSpPr>
        <p:spPr>
          <a:xfrm>
            <a:off x="206179" y="1320392"/>
            <a:ext cx="3208713" cy="590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latin typeface="Microsoft JhengHei"/>
                <a:ea typeface="Microsoft JhengHei"/>
              </a:rPr>
              <a:t>Dual-active controllers</a:t>
            </a:r>
            <a:endParaRPr lang="en-US" sz="1600">
              <a:latin typeface="Microsoft JhengHei"/>
              <a:ea typeface="Microsoft JhengHei"/>
            </a:endParaRPr>
          </a:p>
        </p:txBody>
      </p:sp>
      <p:sp>
        <p:nvSpPr>
          <p:cNvPr id="14" name="Rectangle 13">
            <a:extLst>
              <a:ext uri="{FF2B5EF4-FFF2-40B4-BE49-F238E27FC236}">
                <a16:creationId xmlns:a16="http://schemas.microsoft.com/office/drawing/2014/main" id="{0647ACDE-0521-49A5-BAB7-6E6A47AB14AD}"/>
              </a:ext>
            </a:extLst>
          </p:cNvPr>
          <p:cNvSpPr/>
          <p:nvPr/>
        </p:nvSpPr>
        <p:spPr>
          <a:xfrm>
            <a:off x="206179" y="2064615"/>
            <a:ext cx="3208713" cy="590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latin typeface="微軟正黑體"/>
                <a:ea typeface="微軟正黑體"/>
              </a:rPr>
              <a:t>C2F for power failure</a:t>
            </a:r>
            <a:endParaRPr lang="en-US" altLang="zh-TW" sz="1600">
              <a:latin typeface="微軟正黑體"/>
              <a:ea typeface="微軟正黑體"/>
            </a:endParaRPr>
          </a:p>
        </p:txBody>
      </p:sp>
      <p:sp>
        <p:nvSpPr>
          <p:cNvPr id="15" name="Rectangle 14">
            <a:extLst>
              <a:ext uri="{FF2B5EF4-FFF2-40B4-BE49-F238E27FC236}">
                <a16:creationId xmlns:a16="http://schemas.microsoft.com/office/drawing/2014/main" id="{3E720BC4-FEE3-4AED-B28B-4DB36EF6C0E2}"/>
              </a:ext>
            </a:extLst>
          </p:cNvPr>
          <p:cNvSpPr/>
          <p:nvPr/>
        </p:nvSpPr>
        <p:spPr>
          <a:xfrm>
            <a:off x="206179" y="2808838"/>
            <a:ext cx="3208713" cy="590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latin typeface="微軟正黑體"/>
                <a:ea typeface="微軟正黑體"/>
              </a:rPr>
              <a:t>Dual path SAS interface</a:t>
            </a:r>
            <a:endParaRPr lang="en-US" sz="1600">
              <a:latin typeface="微軟正黑體"/>
              <a:ea typeface="微軟正黑體"/>
            </a:endParaRPr>
          </a:p>
        </p:txBody>
      </p:sp>
      <p:sp>
        <p:nvSpPr>
          <p:cNvPr id="16" name="Rectangle 15">
            <a:extLst>
              <a:ext uri="{FF2B5EF4-FFF2-40B4-BE49-F238E27FC236}">
                <a16:creationId xmlns:a16="http://schemas.microsoft.com/office/drawing/2014/main" id="{A58354C5-FC2E-44D4-9628-8BFA6043A135}"/>
              </a:ext>
            </a:extLst>
          </p:cNvPr>
          <p:cNvSpPr/>
          <p:nvPr/>
        </p:nvSpPr>
        <p:spPr>
          <a:xfrm>
            <a:off x="206179" y="3553061"/>
            <a:ext cx="3208713" cy="590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latin typeface="微軟正黑體"/>
                <a:ea typeface="微軟正黑體"/>
              </a:rPr>
              <a:t>Hot swappable components</a:t>
            </a:r>
            <a:endParaRPr lang="en-US" sz="1600">
              <a:latin typeface="微軟正黑體"/>
              <a:ea typeface="微軟正黑體"/>
            </a:endParaRPr>
          </a:p>
        </p:txBody>
      </p:sp>
      <p:sp>
        <p:nvSpPr>
          <p:cNvPr id="17" name="Rectangle 16">
            <a:extLst>
              <a:ext uri="{FF2B5EF4-FFF2-40B4-BE49-F238E27FC236}">
                <a16:creationId xmlns:a16="http://schemas.microsoft.com/office/drawing/2014/main" id="{A5D43A4C-630B-40B0-B886-D7A0B79EF23B}"/>
              </a:ext>
            </a:extLst>
          </p:cNvPr>
          <p:cNvSpPr/>
          <p:nvPr/>
        </p:nvSpPr>
        <p:spPr>
          <a:xfrm>
            <a:off x="206179" y="4297285"/>
            <a:ext cx="3208713" cy="590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latin typeface="Microsoft JhengHei"/>
                <a:ea typeface="Microsoft JhengHei"/>
              </a:rPr>
              <a:t>Multipath and multi-ports</a:t>
            </a:r>
            <a:endParaRPr lang="en-US" sz="1600">
              <a:latin typeface="Microsoft JhengHei"/>
              <a:ea typeface="Microsoft JhengHei"/>
            </a:endParaRPr>
          </a:p>
        </p:txBody>
      </p:sp>
      <p:sp>
        <p:nvSpPr>
          <p:cNvPr id="21" name="文字方塊 20">
            <a:extLst>
              <a:ext uri="{FF2B5EF4-FFF2-40B4-BE49-F238E27FC236}">
                <a16:creationId xmlns:a16="http://schemas.microsoft.com/office/drawing/2014/main" id="{A0B620CB-50FC-4DE7-AFD9-5F6775FB22A3}"/>
              </a:ext>
            </a:extLst>
          </p:cNvPr>
          <p:cNvSpPr txBox="1"/>
          <p:nvPr/>
        </p:nvSpPr>
        <p:spPr>
          <a:xfrm>
            <a:off x="3709013" y="3605966"/>
            <a:ext cx="2085004" cy="646331"/>
          </a:xfrm>
          <a:prstGeom prst="rect">
            <a:avLst/>
          </a:prstGeom>
          <a:solidFill>
            <a:schemeClr val="tx1"/>
          </a:solidFill>
        </p:spPr>
        <p:txBody>
          <a:bodyPr wrap="square" rtlCol="0">
            <a:spAutoFit/>
          </a:bodyPr>
          <a:lstStyle/>
          <a:p>
            <a:r>
              <a:rPr lang="en-US" altLang="zh-TW" b="1">
                <a:solidFill>
                  <a:schemeClr val="bg1"/>
                </a:solidFill>
                <a:latin typeface="微軟正黑體" panose="020B0604030504040204" pitchFamily="34" charset="-120"/>
                <a:ea typeface="微軟正黑體" panose="020B0604030504040204" pitchFamily="34" charset="-120"/>
              </a:rPr>
              <a:t>Active-Active HA</a:t>
            </a:r>
            <a:br>
              <a:rPr lang="en-US" altLang="zh-TW" b="1">
                <a:solidFill>
                  <a:schemeClr val="bg1"/>
                </a:solidFill>
                <a:latin typeface="微軟正黑體" panose="020B0604030504040204" pitchFamily="34" charset="-120"/>
                <a:ea typeface="微軟正黑體" panose="020B0604030504040204" pitchFamily="34" charset="-120"/>
              </a:rPr>
            </a:br>
            <a:r>
              <a:rPr lang="en-US" altLang="zh-TW" b="1">
                <a:solidFill>
                  <a:schemeClr val="bg1"/>
                </a:solidFill>
                <a:latin typeface="微軟正黑體" panose="020B0604030504040204" pitchFamily="34" charset="-120"/>
                <a:ea typeface="微軟正黑體" panose="020B0604030504040204" pitchFamily="34" charset="-120"/>
              </a:rPr>
              <a:t>Dual controller</a:t>
            </a:r>
            <a:endParaRPr lang="zh-TW" altLang="en-US" b="1">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232619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7">
            <a:extLst>
              <a:ext uri="{FF2B5EF4-FFF2-40B4-BE49-F238E27FC236}">
                <a16:creationId xmlns:a16="http://schemas.microsoft.com/office/drawing/2014/main" id="{FE779017-EC58-47FC-971C-505C690B212B}"/>
              </a:ext>
            </a:extLst>
          </p:cNvPr>
          <p:cNvSpPr txBox="1">
            <a:spLocks/>
          </p:cNvSpPr>
          <p:nvPr/>
        </p:nvSpPr>
        <p:spPr>
          <a:xfrm>
            <a:off x="25579" y="2351914"/>
            <a:ext cx="3711685" cy="825023"/>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fontAlgn="base">
              <a:lnSpc>
                <a:spcPts val="4000"/>
              </a:lnSpc>
            </a:pPr>
            <a:r>
              <a:rPr lang="zh-TW" altLang="zh-TW" b="0"/>
              <a:t>is ​Your </a:t>
            </a:r>
            <a:br>
              <a:rPr lang="en-US" altLang="zh-TW" b="0"/>
            </a:br>
            <a:r>
              <a:rPr lang="zh-TW" altLang="zh-TW" b="0"/>
              <a:t>Best Choice​</a:t>
            </a:r>
          </a:p>
        </p:txBody>
      </p:sp>
      <p:sp>
        <p:nvSpPr>
          <p:cNvPr id="4" name="矩形 3">
            <a:extLst>
              <a:ext uri="{FF2B5EF4-FFF2-40B4-BE49-F238E27FC236}">
                <a16:creationId xmlns:a16="http://schemas.microsoft.com/office/drawing/2014/main" id="{3517BF79-1BC9-471C-867D-1E052E2F0E28}"/>
              </a:ext>
            </a:extLst>
          </p:cNvPr>
          <p:cNvSpPr/>
          <p:nvPr/>
        </p:nvSpPr>
        <p:spPr>
          <a:xfrm>
            <a:off x="313561" y="4325285"/>
            <a:ext cx="2446957" cy="55399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altLang="zh-TW" sz="600">
                <a:solidFill>
                  <a:schemeClr val="bg1"/>
                </a:solidFill>
              </a:rPr>
              <a:t>Copyright© 2019 QNAP Systems, Inc. All rights reserved. QNAP® and other names of QNAP Products are proprietary marks or registered trademarks of QNAP Systems, Inc. Other products and company names mentioned herein are trademarks of their respective holders.​​​​​</a:t>
            </a:r>
            <a:endParaRPr lang="zh-TW" altLang="en-US" sz="600">
              <a:solidFill>
                <a:schemeClr val="bg1"/>
              </a:solidFill>
              <a:latin typeface="微軟正黑體" panose="020B0604030504040204" pitchFamily="34" charset="-120"/>
              <a:ea typeface="微軟正黑體" panose="020B0604030504040204" pitchFamily="34" charset="-120"/>
            </a:endParaRPr>
          </a:p>
        </p:txBody>
      </p:sp>
      <p:pic>
        <p:nvPicPr>
          <p:cNvPr id="5" name="圖形 4">
            <a:extLst>
              <a:ext uri="{FF2B5EF4-FFF2-40B4-BE49-F238E27FC236}">
                <a16:creationId xmlns:a16="http://schemas.microsoft.com/office/drawing/2014/main" id="{9A16F8E9-7A8B-44C7-8A2E-3E4F55CA9C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1717" y="264217"/>
            <a:ext cx="1395587" cy="237071"/>
          </a:xfrm>
          <a:prstGeom prst="rect">
            <a:avLst/>
          </a:prstGeom>
        </p:spPr>
      </p:pic>
      <p:pic>
        <p:nvPicPr>
          <p:cNvPr id="7" name="圖形 6">
            <a:extLst>
              <a:ext uri="{FF2B5EF4-FFF2-40B4-BE49-F238E27FC236}">
                <a16:creationId xmlns:a16="http://schemas.microsoft.com/office/drawing/2014/main" id="{22B60C25-1956-403F-A4D6-91E238E0E1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748" y="1418714"/>
            <a:ext cx="3078874" cy="676343"/>
          </a:xfrm>
          <a:prstGeom prst="rect">
            <a:avLst/>
          </a:prstGeom>
        </p:spPr>
      </p:pic>
    </p:spTree>
    <p:extLst>
      <p:ext uri="{BB962C8B-B14F-4D97-AF65-F5344CB8AC3E}">
        <p14:creationId xmlns:p14="http://schemas.microsoft.com/office/powerpoint/2010/main" val="794141596"/>
      </p:ext>
    </p:extLst>
  </p:cSld>
  <p:clrMapOvr>
    <a:masterClrMapping/>
  </p:clrMapOvr>
</p:sld>
</file>

<file path=ppt/theme/theme1.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4507</Words>
  <Application>Microsoft Office PowerPoint</Application>
  <PresentationFormat>如螢幕大小 (16:9)</PresentationFormat>
  <Paragraphs>816</Paragraphs>
  <Slides>90</Slides>
  <Notes>29</Notes>
  <HiddenSlides>9</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90</vt:i4>
      </vt:variant>
    </vt:vector>
  </HeadingPairs>
  <TitlesOfParts>
    <vt:vector size="99" baseType="lpstr">
      <vt:lpstr>Arial </vt:lpstr>
      <vt:lpstr>Arial,Sans-Serif</vt:lpstr>
      <vt:lpstr>微軟正黑體</vt:lpstr>
      <vt:lpstr>微軟正黑體</vt:lpstr>
      <vt:lpstr>Arial</vt:lpstr>
      <vt:lpstr>Calibri</vt:lpstr>
      <vt:lpstr>Calibri Light</vt:lpstr>
      <vt:lpstr>Wingdings</vt:lpstr>
      <vt:lpstr>14_Custom Design</vt:lpstr>
      <vt:lpstr>PowerPoint 簡報</vt:lpstr>
      <vt:lpstr>PowerPoint 簡報</vt:lpstr>
      <vt:lpstr>What if The Following Systems Stop Working</vt:lpstr>
      <vt:lpstr>We Have Also Received the Feedback  From Customers for a Long Time ...</vt:lpstr>
      <vt:lpstr>Common High Availability Storage Architecture</vt:lpstr>
      <vt:lpstr>Active-Standby HA is Actually Not Worthwhile</vt:lpstr>
      <vt:lpstr>Active-Standby HA is Load Imbalance</vt:lpstr>
      <vt:lpstr>Network is The Bottleneck of Active-Standby HA</vt:lpstr>
      <vt:lpstr>All New ES1686dc  - High Availability Storage Systems</vt:lpstr>
      <vt:lpstr>With QNAP Warranty Up to Five Years </vt:lpstr>
      <vt:lpstr>PowerPoint 簡報</vt:lpstr>
      <vt:lpstr>More Cost-Effective  Dual-Controller Storage Systems</vt:lpstr>
      <vt:lpstr>ES1686dc versus ES1640dc</vt:lpstr>
      <vt:lpstr>Supports More Memory Slots</vt:lpstr>
      <vt:lpstr>Maximize Storage Space and Performance</vt:lpstr>
      <vt:lpstr>Choose Your ES1686dc</vt:lpstr>
      <vt:lpstr>Cost Effective HA Storage</vt:lpstr>
      <vt:lpstr>But if You Want to  Be Safe, Efficient and Faster</vt:lpstr>
      <vt:lpstr>Tailored for Intensive Virtualization and VDI With Dedup + Flash + Plugin</vt:lpstr>
      <vt:lpstr>ES1686dc With FC support can be used in ...</vt:lpstr>
      <vt:lpstr>PowerPoint 簡報</vt:lpstr>
      <vt:lpstr>ES1686dc 雙控高可用性企業級NAS</vt:lpstr>
      <vt:lpstr>Front View</vt:lpstr>
      <vt:lpstr>Clear Information with OLED Indicator</vt:lpstr>
      <vt:lpstr>Rear View</vt:lpstr>
      <vt:lpstr>Inside the Controller</vt:lpstr>
      <vt:lpstr>Optimize System Design</vt:lpstr>
      <vt:lpstr>Intel Xeon 企業級處理器</vt:lpstr>
      <vt:lpstr>Battery Backup Unit (BBU)</vt:lpstr>
      <vt:lpstr>PowerPoint 簡報</vt:lpstr>
      <vt:lpstr>Optional Purchase M.2 Cache Adapter</vt:lpstr>
      <vt:lpstr>QDA-SA 6Gbps SAS/SATA adapter</vt:lpstr>
      <vt:lpstr>How to use affordable and many choices of SATA HDD/SSD?</vt:lpstr>
      <vt:lpstr>Full-duplex data transfer and dual-port</vt:lpstr>
      <vt:lpstr>QDA-SA 6Gb/s SAS to SATA adapter</vt:lpstr>
      <vt:lpstr>Compatible with Enterprise ZFS NAS 3.5”drive trays</vt:lpstr>
      <vt:lpstr>SATA HDD/SSD  can be used in Storage Pool</vt:lpstr>
      <vt:lpstr>SATA SSD  can be used for SSD Cache</vt:lpstr>
      <vt:lpstr>Support HA in dual-controller</vt:lpstr>
      <vt:lpstr>ES1686dc Redefines All-Flash and Hybrid Array</vt:lpstr>
      <vt:lpstr>QNAP Dual-port 10GbE NIC</vt:lpstr>
      <vt:lpstr>QNAP Dual-port 25GbE NIC</vt:lpstr>
      <vt:lpstr>QNAP Dual-port 40GbE NIC</vt:lpstr>
      <vt:lpstr>FC 32Gb/16Gb </vt:lpstr>
      <vt:lpstr>PowerPoint 簡報</vt:lpstr>
      <vt:lpstr>IT Infrastructure With  No Single Point of Failture</vt:lpstr>
      <vt:lpstr>The Architecture of ES1686dc - Tolerates Single Point of Failure</vt:lpstr>
      <vt:lpstr>Copy to Flash  - Achieve Zero Risk of Power Failure</vt:lpstr>
      <vt:lpstr>C2F運作機制 </vt:lpstr>
      <vt:lpstr>Dual-Path Mini-SAS Expansion</vt:lpstr>
      <vt:lpstr>Fault Tolerance - Dual Controllers and Dual-Channel Backup</vt:lpstr>
      <vt:lpstr>Design with Hot-Swappable Components</vt:lpstr>
      <vt:lpstr>MPIO &amp; Trunking Provide Fault Tolerant Network Service</vt:lpstr>
      <vt:lpstr>PowerPoint 簡報</vt:lpstr>
      <vt:lpstr>QES OS Combined with ZFS File System</vt:lpstr>
      <vt:lpstr>PowerPoint 簡報</vt:lpstr>
      <vt:lpstr>ZFS Robust RAID-Z Data Protection</vt:lpstr>
      <vt:lpstr>Large-Capacity HDD and SSD are Becoming Popular</vt:lpstr>
      <vt:lpstr>RAID-TP Dramatically Increases Reliability and Security</vt:lpstr>
      <vt:lpstr>Hierarchical Checksum  Prevent Silent Data Corruption</vt:lpstr>
      <vt:lpstr>Copy on Write Ensures End-to-End Data Integrity</vt:lpstr>
      <vt:lpstr>Self Healing, Automatically Recover Data from Silent Corruption</vt:lpstr>
      <vt:lpstr>PowerPoint 簡報</vt:lpstr>
      <vt:lpstr>QES Pool Over Provisioning  Provides More Stable Performance </vt:lpstr>
      <vt:lpstr>Compaction Improves Ineffectiveness  With Deduplication and Compaction </vt:lpstr>
      <vt:lpstr>PowerPoint 簡報</vt:lpstr>
      <vt:lpstr>QoS Ensures Workloads are Well Serviced</vt:lpstr>
      <vt:lpstr>PowerPoint 簡報</vt:lpstr>
      <vt:lpstr>Volume-based &amp; Shared Folder Encryption Comprehensive Data Security Solution</vt:lpstr>
      <vt:lpstr>WORM (Write Once, Read Many) Assist Corporates to Follow Regulatory Regulations</vt:lpstr>
      <vt:lpstr>PowerPoint 簡報</vt:lpstr>
      <vt:lpstr>Nearly Limitless Snapshots Help Quickly Restore Large Amounts of Data</vt:lpstr>
      <vt:lpstr>Highly Efficient Snapshot and Clone to Further Save Storage Space Requirement</vt:lpstr>
      <vt:lpstr>Snapsync Provides a Simple and Quick Backup Mechanism</vt:lpstr>
      <vt:lpstr>PowerPoint 簡報</vt:lpstr>
      <vt:lpstr>Petabyte-Level File Services</vt:lpstr>
      <vt:lpstr>Remote Data Backup</vt:lpstr>
      <vt:lpstr>Advanced to Disaster Recovery  in Different Places</vt:lpstr>
      <vt:lpstr>Virtualization Storage Services</vt:lpstr>
      <vt:lpstr>PowerPoint 簡報</vt:lpstr>
      <vt:lpstr>QNAP VAAI Plug-in Accelerates VM Clone</vt:lpstr>
      <vt:lpstr>QNAP Storage Replication Adaptor   Enables VMware DR Just In Time</vt:lpstr>
      <vt:lpstr>QNAP Snapshot Agent Provides VMware / Microsoft VSS Consistent Snapshot Protection</vt:lpstr>
      <vt:lpstr>QNAP vSphere Web plug-in Assist Virtualization Experts to Centrally Manage QES Storage Systems</vt:lpstr>
      <vt:lpstr>QNAP SMI-S Provider Combined with Microsoft SCVMM to Simplify QNAP Enterprise Storage</vt:lpstr>
      <vt:lpstr>ES1686dc Works with Veeam to Properly Backup VM</vt:lpstr>
      <vt:lpstr>PowerPoint 簡報</vt:lpstr>
      <vt:lpstr>PowerPoint 簡報</vt:lpstr>
      <vt:lpstr>QNAP Offers a Wide Range of Utilities</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Jasper Huang</dc:creator>
  <cp:lastModifiedBy>QNAP_Sabrina Wang</cp:lastModifiedBy>
  <cp:revision>6</cp:revision>
  <dcterms:created xsi:type="dcterms:W3CDTF">2019-03-18T17:04:34Z</dcterms:created>
  <dcterms:modified xsi:type="dcterms:W3CDTF">2020-06-29T06:55:32Z</dcterms:modified>
</cp:coreProperties>
</file>