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1" r:id="rId1"/>
  </p:sldMasterIdLst>
  <p:notesMasterIdLst>
    <p:notesMasterId r:id="rId94"/>
  </p:notesMasterIdLst>
  <p:handoutMasterIdLst>
    <p:handoutMasterId r:id="rId95"/>
  </p:handoutMasterIdLst>
  <p:sldIdLst>
    <p:sldId id="423" r:id="rId2"/>
    <p:sldId id="602" r:id="rId3"/>
    <p:sldId id="586" r:id="rId4"/>
    <p:sldId id="587" r:id="rId5"/>
    <p:sldId id="588" r:id="rId6"/>
    <p:sldId id="633" r:id="rId7"/>
    <p:sldId id="634" r:id="rId8"/>
    <p:sldId id="635" r:id="rId9"/>
    <p:sldId id="574" r:id="rId10"/>
    <p:sldId id="508" r:id="rId11"/>
    <p:sldId id="603" r:id="rId12"/>
    <p:sldId id="589" r:id="rId13"/>
    <p:sldId id="637" r:id="rId14"/>
    <p:sldId id="631" r:id="rId15"/>
    <p:sldId id="636" r:id="rId16"/>
    <p:sldId id="607" r:id="rId17"/>
    <p:sldId id="460" r:id="rId18"/>
    <p:sldId id="591" r:id="rId19"/>
    <p:sldId id="593" r:id="rId20"/>
    <p:sldId id="594" r:id="rId21"/>
    <p:sldId id="621" r:id="rId22"/>
    <p:sldId id="579" r:id="rId23"/>
    <p:sldId id="513" r:id="rId24"/>
    <p:sldId id="494" r:id="rId25"/>
    <p:sldId id="450" r:id="rId26"/>
    <p:sldId id="495" r:id="rId27"/>
    <p:sldId id="449" r:id="rId28"/>
    <p:sldId id="461" r:id="rId29"/>
    <p:sldId id="462" r:id="rId30"/>
    <p:sldId id="467" r:id="rId31"/>
    <p:sldId id="446" r:id="rId32"/>
    <p:sldId id="452" r:id="rId33"/>
    <p:sldId id="256" r:id="rId34"/>
    <p:sldId id="499" r:id="rId35"/>
    <p:sldId id="512" r:id="rId36"/>
    <p:sldId id="521" r:id="rId37"/>
    <p:sldId id="522" r:id="rId38"/>
    <p:sldId id="523" r:id="rId39"/>
    <p:sldId id="524" r:id="rId40"/>
    <p:sldId id="526" r:id="rId41"/>
    <p:sldId id="583" r:id="rId42"/>
    <p:sldId id="511" r:id="rId43"/>
    <p:sldId id="510" r:id="rId44"/>
    <p:sldId id="509" r:id="rId45"/>
    <p:sldId id="437" r:id="rId46"/>
    <p:sldId id="632" r:id="rId47"/>
    <p:sldId id="605" r:id="rId48"/>
    <p:sldId id="622" r:id="rId49"/>
    <p:sldId id="616" r:id="rId50"/>
    <p:sldId id="638" r:id="rId51"/>
    <p:sldId id="515" r:id="rId52"/>
    <p:sldId id="459" r:id="rId53"/>
    <p:sldId id="614" r:id="rId54"/>
    <p:sldId id="639" r:id="rId55"/>
    <p:sldId id="600" r:id="rId56"/>
    <p:sldId id="525" r:id="rId57"/>
    <p:sldId id="535" r:id="rId58"/>
    <p:sldId id="536" r:id="rId59"/>
    <p:sldId id="629" r:id="rId60"/>
    <p:sldId id="537" r:id="rId61"/>
    <p:sldId id="568" r:id="rId62"/>
    <p:sldId id="539" r:id="rId63"/>
    <p:sldId id="540" r:id="rId64"/>
    <p:sldId id="541" r:id="rId65"/>
    <p:sldId id="542" r:id="rId66"/>
    <p:sldId id="502" r:id="rId67"/>
    <p:sldId id="404" r:id="rId68"/>
    <p:sldId id="582" r:id="rId69"/>
    <p:sldId id="472" r:id="rId70"/>
    <p:sldId id="546" r:id="rId71"/>
    <p:sldId id="547" r:id="rId72"/>
    <p:sldId id="548" r:id="rId73"/>
    <p:sldId id="549" r:id="rId74"/>
    <p:sldId id="628" r:id="rId75"/>
    <p:sldId id="550" r:id="rId76"/>
    <p:sldId id="551" r:id="rId77"/>
    <p:sldId id="620" r:id="rId78"/>
    <p:sldId id="623" r:id="rId79"/>
    <p:sldId id="624" r:id="rId80"/>
    <p:sldId id="627" r:id="rId81"/>
    <p:sldId id="625" r:id="rId82"/>
    <p:sldId id="558" r:id="rId83"/>
    <p:sldId id="559" r:id="rId84"/>
    <p:sldId id="560" r:id="rId85"/>
    <p:sldId id="564" r:id="rId86"/>
    <p:sldId id="618" r:id="rId87"/>
    <p:sldId id="630" r:id="rId88"/>
    <p:sldId id="563" r:id="rId89"/>
    <p:sldId id="562" r:id="rId90"/>
    <p:sldId id="626" r:id="rId91"/>
    <p:sldId id="640" r:id="rId92"/>
    <p:sldId id="514" r:id="rId93"/>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Michael Wang" initials="Q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0000"/>
    <a:srgbClr val="8A34CA"/>
    <a:srgbClr val="00E6FE"/>
    <a:srgbClr val="F70F78"/>
    <a:srgbClr val="057EC1"/>
    <a:srgbClr val="2EF3CB"/>
    <a:srgbClr val="2FF5CB"/>
    <a:srgbClr val="51D1FC"/>
    <a:srgbClr val="F8B374"/>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EC20E35-A176-4012-BC5E-935CFFF8708E}" styleName="中等深淺樣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中等深淺樣式 3 - 輔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p:restoredTop sz="94635"/>
  </p:normalViewPr>
  <p:slideViewPr>
    <p:cSldViewPr snapToGrid="0">
      <p:cViewPr varScale="1">
        <p:scale>
          <a:sx n="151" d="100"/>
          <a:sy n="151" d="100"/>
        </p:scale>
        <p:origin x="739" y="115"/>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9927E029-4768-437A-82F1-CF5FAA2F1C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131F67FC-4D09-4E19-A23D-6C6664B5D5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6EE21B-B1D6-4E2D-9AC7-F1F016FFBDBE}" type="datetimeFigureOut">
              <a:rPr lang="zh-TW" altLang="en-US" smtClean="0"/>
              <a:pPr/>
              <a:t>2020/6/29</a:t>
            </a:fld>
            <a:endParaRPr lang="zh-TW" altLang="en-US"/>
          </a:p>
        </p:txBody>
      </p:sp>
      <p:sp>
        <p:nvSpPr>
          <p:cNvPr id="4" name="頁尾版面配置區 3">
            <a:extLst>
              <a:ext uri="{FF2B5EF4-FFF2-40B4-BE49-F238E27FC236}">
                <a16:creationId xmlns:a16="http://schemas.microsoft.com/office/drawing/2014/main" id="{4267393A-CBB3-49E7-9DAA-4562618168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777E32B-DF40-4103-91D6-ADF2696FDC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750EB0-BD62-496B-805E-05E17C7B2D2B}" type="slidenum">
              <a:rPr lang="zh-TW" altLang="en-US" smtClean="0"/>
              <a:pPr/>
              <a:t>‹#›</a:t>
            </a:fld>
            <a:endParaRPr lang="zh-TW" altLang="en-US"/>
          </a:p>
        </p:txBody>
      </p:sp>
    </p:spTree>
    <p:extLst>
      <p:ext uri="{BB962C8B-B14F-4D97-AF65-F5344CB8AC3E}">
        <p14:creationId xmlns:p14="http://schemas.microsoft.com/office/powerpoint/2010/main" val="365794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15CFEF-DDA5-4A10-9F0A-1CFFD3D704C4}" type="datetimeFigureOut">
              <a:rPr lang="zh-TW" altLang="en-US" smtClean="0"/>
              <a:pPr/>
              <a:t>2020/6/29</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EEEC4F-8CEE-4429-9622-C5BE726EDDB1}" type="slidenum">
              <a:rPr lang="zh-TW" altLang="en-US" smtClean="0"/>
              <a:pPr/>
              <a:t>‹#›</a:t>
            </a:fld>
            <a:endParaRPr lang="zh-TW" altLang="en-US"/>
          </a:p>
        </p:txBody>
      </p:sp>
    </p:spTree>
    <p:extLst>
      <p:ext uri="{BB962C8B-B14F-4D97-AF65-F5344CB8AC3E}">
        <p14:creationId xmlns:p14="http://schemas.microsoft.com/office/powerpoint/2010/main" val="2456311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ithome.com.tw/node/51926"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a:t>
            </a:fld>
            <a:endParaRPr lang="zh-TW" altLang="en-US"/>
          </a:p>
        </p:txBody>
      </p:sp>
    </p:spTree>
    <p:extLst>
      <p:ext uri="{BB962C8B-B14F-4D97-AF65-F5344CB8AC3E}">
        <p14:creationId xmlns:p14="http://schemas.microsoft.com/office/powerpoint/2010/main" val="1240048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CN"/>
              <a:t>QNAP </a:t>
            </a:r>
            <a:r>
              <a:rPr lang="zh-CN" altLang="en-US"/>
              <a:t>雙埠</a:t>
            </a:r>
            <a:r>
              <a:rPr lang="en-US" altLang="zh-CN"/>
              <a:t>25GbE </a:t>
            </a:r>
            <a:r>
              <a:rPr lang="zh-CN" altLang="en-US"/>
              <a:t>擴充卡</a:t>
            </a:r>
            <a:endParaRPr lang="en-US" altLang="zh-CN"/>
          </a:p>
          <a:p>
            <a:r>
              <a:rPr lang="en-US" altLang="zh-CN"/>
              <a:t>QNAP Dual ports 25GbE NIC</a:t>
            </a:r>
          </a:p>
          <a:p>
            <a:endParaRPr lang="en-US" altLang="zh-TW"/>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採用</a:t>
            </a:r>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a:t>
            </a:r>
            <a:r>
              <a:rPr lang="zh-TW" altLang="en-US">
                <a:solidFill>
                  <a:srgbClr val="FFFFFF"/>
                </a:solidFill>
                <a:latin typeface="微軟正黑體" panose="020B0604030504040204" pitchFamily="34" charset="-120"/>
                <a:ea typeface="微軟正黑體" panose="020B0604030504040204" pitchFamily="34" charset="-120"/>
              </a:rPr>
              <a:t>網路晶片</a:t>
            </a:r>
            <a:endParaRPr lang="en-US" altLang="zh-TW">
              <a:solidFill>
                <a:srgbClr val="FFFFFF"/>
              </a:solidFill>
              <a:latin typeface="微軟正黑體" panose="020B0604030504040204" pitchFamily="34" charset="-120"/>
              <a:ea typeface="微軟正黑體" panose="020B0604030504040204" pitchFamily="34" charset="-120"/>
            </a:endParaRPr>
          </a:p>
          <a:p>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ethernet chip</a:t>
            </a:r>
          </a:p>
          <a:p>
            <a:r>
              <a:rPr lang="en-US" altLang="zh-TW">
                <a:solidFill>
                  <a:srgbClr val="FFFF00"/>
                </a:solidFill>
                <a:latin typeface="微軟正黑體" panose="020B0604030504040204" pitchFamily="34" charset="-120"/>
                <a:ea typeface="微軟正黑體" panose="020B0604030504040204" pitchFamily="34" charset="-120"/>
              </a:rPr>
              <a:t>2 x SFP28 ports </a:t>
            </a:r>
          </a:p>
          <a:p>
            <a:r>
              <a:rPr lang="en-US" altLang="zh-TW">
                <a:solidFill>
                  <a:srgbClr val="FFFF00"/>
                </a:solidFill>
                <a:latin typeface="微軟正黑體" panose="020B0604030504040204" pitchFamily="34" charset="-120"/>
                <a:ea typeface="微軟正黑體" panose="020B0604030504040204" pitchFamily="34" charset="-120"/>
              </a:rPr>
              <a:t>Supports 25GbE/10GbE </a:t>
            </a:r>
          </a:p>
          <a:p>
            <a:r>
              <a:rPr lang="en-US" altLang="zh-TW">
                <a:solidFill>
                  <a:srgbClr val="FFFF00"/>
                </a:solidFill>
                <a:latin typeface="微軟正黑體" panose="020B0604030504040204" pitchFamily="34" charset="-120"/>
                <a:ea typeface="微軟正黑體" panose="020B0604030504040204" pitchFamily="34" charset="-120"/>
              </a:rPr>
              <a:t>Supports </a:t>
            </a:r>
            <a:r>
              <a:rPr lang="en-US" altLang="zh-TW" err="1">
                <a:solidFill>
                  <a:srgbClr val="FFFF00"/>
                </a:solidFill>
                <a:latin typeface="微軟正黑體" panose="020B0604030504040204" pitchFamily="34" charset="-120"/>
                <a:ea typeface="微軟正黑體" panose="020B0604030504040204" pitchFamily="34" charset="-120"/>
              </a:rPr>
              <a:t>iSER</a:t>
            </a:r>
            <a:r>
              <a:rPr lang="en-US" altLang="zh-TW">
                <a:solidFill>
                  <a:srgbClr val="FFFF00"/>
                </a:solidFill>
                <a:latin typeface="微軟正黑體" panose="020B0604030504040204" pitchFamily="34" charset="-120"/>
                <a:ea typeface="微軟正黑體" panose="020B0604030504040204" pitchFamily="34" charset="-120"/>
              </a:rPr>
              <a:t>/</a:t>
            </a:r>
            <a:r>
              <a:rPr lang="en-US" altLang="zh-TW" err="1">
                <a:solidFill>
                  <a:srgbClr val="FFFF00"/>
                </a:solidFill>
                <a:latin typeface="微軟正黑體" panose="020B0604030504040204" pitchFamily="34" charset="-120"/>
                <a:ea typeface="微軟正黑體" panose="020B0604030504040204" pitchFamily="34" charset="-120"/>
              </a:rPr>
              <a:t>RoCE</a:t>
            </a:r>
            <a:r>
              <a:rPr lang="en-US" altLang="zh-TW">
                <a:solidFill>
                  <a:srgbClr val="FFFF00"/>
                </a:solidFill>
                <a:latin typeface="微軟正黑體" panose="020B0604030504040204" pitchFamily="34" charset="-120"/>
                <a:ea typeface="微軟正黑體" panose="020B0604030504040204" pitchFamily="34" charset="-120"/>
              </a:rPr>
              <a:t> hardware offload</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需搭配</a:t>
            </a:r>
            <a:r>
              <a:rPr lang="en-US" altLang="zh-TW">
                <a:solidFill>
                  <a:srgbClr val="FFFF00"/>
                </a:solidFill>
                <a:latin typeface="微軟正黑體" panose="020B0604030504040204" pitchFamily="34" charset="-120"/>
                <a:ea typeface="微軟正黑體" panose="020B0604030504040204" pitchFamily="34" charset="-120"/>
              </a:rPr>
              <a:t>SFP28 25/10GbE</a:t>
            </a:r>
            <a:r>
              <a:rPr lang="zh-TW" altLang="en-US">
                <a:solidFill>
                  <a:srgbClr val="FFFFFF"/>
                </a:solidFill>
                <a:latin typeface="微軟正黑體" panose="020B0604030504040204" pitchFamily="34" charset="-120"/>
                <a:ea typeface="微軟正黑體" panose="020B0604030504040204" pitchFamily="34" charset="-120"/>
              </a:rPr>
              <a:t>網路線</a:t>
            </a:r>
            <a:endParaRPr lang="en-US" altLang="zh-TW">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Compatible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SFP28 25/10GbE DAC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2019 </a:t>
            </a:r>
            <a:r>
              <a:rPr lang="zh-CN" altLang="en-US">
                <a:solidFill>
                  <a:srgbClr val="FFFFFF"/>
                </a:solidFill>
                <a:latin typeface="微軟正黑體" panose="020B0604030504040204" pitchFamily="34" charset="-120"/>
                <a:ea typeface="微軟正黑體" panose="020B0604030504040204" pitchFamily="34" charset="-120"/>
              </a:rPr>
              <a:t>一月上市</a:t>
            </a:r>
            <a:endParaRPr lang="en-US">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Soon to market on January/2019</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00"/>
                </a:solidFill>
                <a:latin typeface="微軟正黑體" panose="020B0604030504040204" pitchFamily="34" charset="-120"/>
                <a:ea typeface="微軟正黑體" panose="020B0604030504040204" pitchFamily="34" charset="-120"/>
              </a:rPr>
              <a:t>晶片散熱模組</a:t>
            </a:r>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00"/>
                </a:solidFill>
                <a:latin typeface="微軟正黑體" panose="020B0604030504040204" pitchFamily="34" charset="-120"/>
                <a:ea typeface="微軟正黑體" panose="020B0604030504040204" pitchFamily="34" charset="-120"/>
              </a:rPr>
              <a:t>Cooling system </a:t>
            </a: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p>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42</a:t>
            </a:fld>
            <a:endParaRPr lang="zh-TW" altLang="en-US"/>
          </a:p>
        </p:txBody>
      </p:sp>
    </p:spTree>
    <p:extLst>
      <p:ext uri="{BB962C8B-B14F-4D97-AF65-F5344CB8AC3E}">
        <p14:creationId xmlns:p14="http://schemas.microsoft.com/office/powerpoint/2010/main" val="413881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CN"/>
              <a:t>QNAP </a:t>
            </a:r>
            <a:r>
              <a:rPr lang="zh-CN" altLang="en-US"/>
              <a:t>雙埠</a:t>
            </a:r>
            <a:r>
              <a:rPr lang="en-US" altLang="zh-CN"/>
              <a:t>25GbE </a:t>
            </a:r>
            <a:r>
              <a:rPr lang="zh-CN" altLang="en-US"/>
              <a:t>擴充卡</a:t>
            </a:r>
            <a:endParaRPr lang="en-US" altLang="zh-CN"/>
          </a:p>
          <a:p>
            <a:r>
              <a:rPr lang="en-US" altLang="zh-CN"/>
              <a:t>QNAP Dual ports 25GbE NIC</a:t>
            </a:r>
          </a:p>
          <a:p>
            <a:endParaRPr lang="en-US" altLang="zh-TW"/>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採用</a:t>
            </a:r>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a:t>
            </a:r>
            <a:r>
              <a:rPr lang="zh-TW" altLang="en-US">
                <a:solidFill>
                  <a:srgbClr val="FFFFFF"/>
                </a:solidFill>
                <a:latin typeface="微軟正黑體" panose="020B0604030504040204" pitchFamily="34" charset="-120"/>
                <a:ea typeface="微軟正黑體" panose="020B0604030504040204" pitchFamily="34" charset="-120"/>
              </a:rPr>
              <a:t>網路晶片</a:t>
            </a:r>
            <a:endParaRPr lang="en-US" altLang="zh-TW">
              <a:solidFill>
                <a:srgbClr val="FFFFFF"/>
              </a:solidFill>
              <a:latin typeface="微軟正黑體" panose="020B0604030504040204" pitchFamily="34" charset="-120"/>
              <a:ea typeface="微軟正黑體" panose="020B0604030504040204" pitchFamily="34" charset="-120"/>
            </a:endParaRPr>
          </a:p>
          <a:p>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ethernet chip</a:t>
            </a:r>
          </a:p>
          <a:p>
            <a:r>
              <a:rPr lang="en-US" altLang="zh-TW">
                <a:solidFill>
                  <a:srgbClr val="FFFF00"/>
                </a:solidFill>
                <a:latin typeface="微軟正黑體" panose="020B0604030504040204" pitchFamily="34" charset="-120"/>
                <a:ea typeface="微軟正黑體" panose="020B0604030504040204" pitchFamily="34" charset="-120"/>
              </a:rPr>
              <a:t>2 x SFP28 ports </a:t>
            </a:r>
          </a:p>
          <a:p>
            <a:r>
              <a:rPr lang="en-US" altLang="zh-TW">
                <a:solidFill>
                  <a:srgbClr val="FFFF00"/>
                </a:solidFill>
                <a:latin typeface="微軟正黑體" panose="020B0604030504040204" pitchFamily="34" charset="-120"/>
                <a:ea typeface="微軟正黑體" panose="020B0604030504040204" pitchFamily="34" charset="-120"/>
              </a:rPr>
              <a:t>Supports 25GbE/10GbE </a:t>
            </a:r>
          </a:p>
          <a:p>
            <a:r>
              <a:rPr lang="en-US" altLang="zh-TW">
                <a:solidFill>
                  <a:srgbClr val="FFFF00"/>
                </a:solidFill>
                <a:latin typeface="微軟正黑體" panose="020B0604030504040204" pitchFamily="34" charset="-120"/>
                <a:ea typeface="微軟正黑體" panose="020B0604030504040204" pitchFamily="34" charset="-120"/>
              </a:rPr>
              <a:t>Supports </a:t>
            </a:r>
            <a:r>
              <a:rPr lang="en-US" altLang="zh-TW" err="1">
                <a:solidFill>
                  <a:srgbClr val="FFFF00"/>
                </a:solidFill>
                <a:latin typeface="微軟正黑體" panose="020B0604030504040204" pitchFamily="34" charset="-120"/>
                <a:ea typeface="微軟正黑體" panose="020B0604030504040204" pitchFamily="34" charset="-120"/>
              </a:rPr>
              <a:t>iSER</a:t>
            </a:r>
            <a:r>
              <a:rPr lang="en-US" altLang="zh-TW">
                <a:solidFill>
                  <a:srgbClr val="FFFF00"/>
                </a:solidFill>
                <a:latin typeface="微軟正黑體" panose="020B0604030504040204" pitchFamily="34" charset="-120"/>
                <a:ea typeface="微軟正黑體" panose="020B0604030504040204" pitchFamily="34" charset="-120"/>
              </a:rPr>
              <a:t>/</a:t>
            </a:r>
            <a:r>
              <a:rPr lang="en-US" altLang="zh-TW" err="1">
                <a:solidFill>
                  <a:srgbClr val="FFFF00"/>
                </a:solidFill>
                <a:latin typeface="微軟正黑體" panose="020B0604030504040204" pitchFamily="34" charset="-120"/>
                <a:ea typeface="微軟正黑體" panose="020B0604030504040204" pitchFamily="34" charset="-120"/>
              </a:rPr>
              <a:t>RoCE</a:t>
            </a:r>
            <a:r>
              <a:rPr lang="en-US" altLang="zh-TW">
                <a:solidFill>
                  <a:srgbClr val="FFFF00"/>
                </a:solidFill>
                <a:latin typeface="微軟正黑體" panose="020B0604030504040204" pitchFamily="34" charset="-120"/>
                <a:ea typeface="微軟正黑體" panose="020B0604030504040204" pitchFamily="34" charset="-120"/>
              </a:rPr>
              <a:t> hardware offload</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需搭配</a:t>
            </a:r>
            <a:r>
              <a:rPr lang="en-US" altLang="zh-TW">
                <a:solidFill>
                  <a:srgbClr val="FFFF00"/>
                </a:solidFill>
                <a:latin typeface="微軟正黑體" panose="020B0604030504040204" pitchFamily="34" charset="-120"/>
                <a:ea typeface="微軟正黑體" panose="020B0604030504040204" pitchFamily="34" charset="-120"/>
              </a:rPr>
              <a:t>SFP28 25/10GbE</a:t>
            </a:r>
            <a:r>
              <a:rPr lang="zh-TW" altLang="en-US">
                <a:solidFill>
                  <a:srgbClr val="FFFFFF"/>
                </a:solidFill>
                <a:latin typeface="微軟正黑體" panose="020B0604030504040204" pitchFamily="34" charset="-120"/>
                <a:ea typeface="微軟正黑體" panose="020B0604030504040204" pitchFamily="34" charset="-120"/>
              </a:rPr>
              <a:t>網路線</a:t>
            </a:r>
            <a:endParaRPr lang="en-US" altLang="zh-TW">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Compatible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SFP28 25/10GbE DAC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2019 </a:t>
            </a:r>
            <a:r>
              <a:rPr lang="zh-CN" altLang="en-US">
                <a:solidFill>
                  <a:srgbClr val="FFFFFF"/>
                </a:solidFill>
                <a:latin typeface="微軟正黑體" panose="020B0604030504040204" pitchFamily="34" charset="-120"/>
                <a:ea typeface="微軟正黑體" panose="020B0604030504040204" pitchFamily="34" charset="-120"/>
              </a:rPr>
              <a:t>一月上市</a:t>
            </a:r>
            <a:endParaRPr lang="en-US">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Soon to market on January/2019</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00"/>
                </a:solidFill>
                <a:latin typeface="微軟正黑體" panose="020B0604030504040204" pitchFamily="34" charset="-120"/>
                <a:ea typeface="微軟正黑體" panose="020B0604030504040204" pitchFamily="34" charset="-120"/>
              </a:rPr>
              <a:t>晶片散熱模組</a:t>
            </a:r>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00"/>
                </a:solidFill>
                <a:latin typeface="微軟正黑體" panose="020B0604030504040204" pitchFamily="34" charset="-120"/>
                <a:ea typeface="微軟正黑體" panose="020B0604030504040204" pitchFamily="34" charset="-120"/>
              </a:rPr>
              <a:t>Cooling system </a:t>
            </a: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p>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43</a:t>
            </a:fld>
            <a:endParaRPr lang="zh-TW" altLang="en-US"/>
          </a:p>
        </p:txBody>
      </p:sp>
    </p:spTree>
    <p:extLst>
      <p:ext uri="{BB962C8B-B14F-4D97-AF65-F5344CB8AC3E}">
        <p14:creationId xmlns:p14="http://schemas.microsoft.com/office/powerpoint/2010/main" val="413881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CN"/>
              <a:t>QNAP </a:t>
            </a:r>
            <a:r>
              <a:rPr lang="zh-CN" altLang="en-US"/>
              <a:t>雙埠</a:t>
            </a:r>
            <a:r>
              <a:rPr lang="en-US" altLang="zh-CN"/>
              <a:t>25GbE </a:t>
            </a:r>
            <a:r>
              <a:rPr lang="zh-CN" altLang="en-US"/>
              <a:t>擴充卡</a:t>
            </a:r>
            <a:endParaRPr lang="en-US" altLang="zh-CN"/>
          </a:p>
          <a:p>
            <a:r>
              <a:rPr lang="en-US" altLang="zh-CN"/>
              <a:t>QNAP Dual ports 25GbE NIC</a:t>
            </a:r>
          </a:p>
          <a:p>
            <a:endParaRPr lang="en-US" altLang="zh-TW"/>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採用</a:t>
            </a:r>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a:t>
            </a:r>
            <a:r>
              <a:rPr lang="zh-TW" altLang="en-US">
                <a:solidFill>
                  <a:srgbClr val="FFFFFF"/>
                </a:solidFill>
                <a:latin typeface="微軟正黑體" panose="020B0604030504040204" pitchFamily="34" charset="-120"/>
                <a:ea typeface="微軟正黑體" panose="020B0604030504040204" pitchFamily="34" charset="-120"/>
              </a:rPr>
              <a:t>網路晶片</a:t>
            </a:r>
            <a:endParaRPr lang="en-US" altLang="zh-TW">
              <a:solidFill>
                <a:srgbClr val="FFFFFF"/>
              </a:solidFill>
              <a:latin typeface="微軟正黑體" panose="020B0604030504040204" pitchFamily="34" charset="-120"/>
              <a:ea typeface="微軟正黑體" panose="020B0604030504040204" pitchFamily="34" charset="-120"/>
            </a:endParaRPr>
          </a:p>
          <a:p>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ethernet chip</a:t>
            </a:r>
          </a:p>
          <a:p>
            <a:r>
              <a:rPr lang="en-US" altLang="zh-TW">
                <a:solidFill>
                  <a:srgbClr val="FFFF00"/>
                </a:solidFill>
                <a:latin typeface="微軟正黑體" panose="020B0604030504040204" pitchFamily="34" charset="-120"/>
                <a:ea typeface="微軟正黑體" panose="020B0604030504040204" pitchFamily="34" charset="-120"/>
              </a:rPr>
              <a:t>2 x SFP28 ports </a:t>
            </a:r>
          </a:p>
          <a:p>
            <a:r>
              <a:rPr lang="en-US" altLang="zh-TW">
                <a:solidFill>
                  <a:srgbClr val="FFFF00"/>
                </a:solidFill>
                <a:latin typeface="微軟正黑體" panose="020B0604030504040204" pitchFamily="34" charset="-120"/>
                <a:ea typeface="微軟正黑體" panose="020B0604030504040204" pitchFamily="34" charset="-120"/>
              </a:rPr>
              <a:t>Supports 25GbE/10GbE </a:t>
            </a:r>
          </a:p>
          <a:p>
            <a:r>
              <a:rPr lang="en-US" altLang="zh-TW">
                <a:solidFill>
                  <a:srgbClr val="FFFF00"/>
                </a:solidFill>
                <a:latin typeface="微軟正黑體" panose="020B0604030504040204" pitchFamily="34" charset="-120"/>
                <a:ea typeface="微軟正黑體" panose="020B0604030504040204" pitchFamily="34" charset="-120"/>
              </a:rPr>
              <a:t>Supports </a:t>
            </a:r>
            <a:r>
              <a:rPr lang="en-US" altLang="zh-TW" err="1">
                <a:solidFill>
                  <a:srgbClr val="FFFF00"/>
                </a:solidFill>
                <a:latin typeface="微軟正黑體" panose="020B0604030504040204" pitchFamily="34" charset="-120"/>
                <a:ea typeface="微軟正黑體" panose="020B0604030504040204" pitchFamily="34" charset="-120"/>
              </a:rPr>
              <a:t>iSER</a:t>
            </a:r>
            <a:r>
              <a:rPr lang="en-US" altLang="zh-TW">
                <a:solidFill>
                  <a:srgbClr val="FFFF00"/>
                </a:solidFill>
                <a:latin typeface="微軟正黑體" panose="020B0604030504040204" pitchFamily="34" charset="-120"/>
                <a:ea typeface="微軟正黑體" panose="020B0604030504040204" pitchFamily="34" charset="-120"/>
              </a:rPr>
              <a:t>/</a:t>
            </a:r>
            <a:r>
              <a:rPr lang="en-US" altLang="zh-TW" err="1">
                <a:solidFill>
                  <a:srgbClr val="FFFF00"/>
                </a:solidFill>
                <a:latin typeface="微軟正黑體" panose="020B0604030504040204" pitchFamily="34" charset="-120"/>
                <a:ea typeface="微軟正黑體" panose="020B0604030504040204" pitchFamily="34" charset="-120"/>
              </a:rPr>
              <a:t>RoCE</a:t>
            </a:r>
            <a:r>
              <a:rPr lang="en-US" altLang="zh-TW">
                <a:solidFill>
                  <a:srgbClr val="FFFF00"/>
                </a:solidFill>
                <a:latin typeface="微軟正黑體" panose="020B0604030504040204" pitchFamily="34" charset="-120"/>
                <a:ea typeface="微軟正黑體" panose="020B0604030504040204" pitchFamily="34" charset="-120"/>
              </a:rPr>
              <a:t> hardware offload</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需搭配</a:t>
            </a:r>
            <a:r>
              <a:rPr lang="en-US" altLang="zh-TW">
                <a:solidFill>
                  <a:srgbClr val="FFFF00"/>
                </a:solidFill>
                <a:latin typeface="微軟正黑體" panose="020B0604030504040204" pitchFamily="34" charset="-120"/>
                <a:ea typeface="微軟正黑體" panose="020B0604030504040204" pitchFamily="34" charset="-120"/>
              </a:rPr>
              <a:t>SFP28 25/10GbE</a:t>
            </a:r>
            <a:r>
              <a:rPr lang="zh-TW" altLang="en-US">
                <a:solidFill>
                  <a:srgbClr val="FFFFFF"/>
                </a:solidFill>
                <a:latin typeface="微軟正黑體" panose="020B0604030504040204" pitchFamily="34" charset="-120"/>
                <a:ea typeface="微軟正黑體" panose="020B0604030504040204" pitchFamily="34" charset="-120"/>
              </a:rPr>
              <a:t>網路線</a:t>
            </a:r>
            <a:endParaRPr lang="en-US" altLang="zh-TW">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Compatible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SFP28 25/10GbE DAC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2019 </a:t>
            </a:r>
            <a:r>
              <a:rPr lang="zh-CN" altLang="en-US">
                <a:solidFill>
                  <a:srgbClr val="FFFFFF"/>
                </a:solidFill>
                <a:latin typeface="微軟正黑體" panose="020B0604030504040204" pitchFamily="34" charset="-120"/>
                <a:ea typeface="微軟正黑體" panose="020B0604030504040204" pitchFamily="34" charset="-120"/>
              </a:rPr>
              <a:t>一月上市</a:t>
            </a:r>
            <a:endParaRPr lang="en-US">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Soon to market on January/2019</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00"/>
                </a:solidFill>
                <a:latin typeface="微軟正黑體" panose="020B0604030504040204" pitchFamily="34" charset="-120"/>
                <a:ea typeface="微軟正黑體" panose="020B0604030504040204" pitchFamily="34" charset="-120"/>
              </a:rPr>
              <a:t>晶片散熱模組</a:t>
            </a:r>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00"/>
                </a:solidFill>
                <a:latin typeface="微軟正黑體" panose="020B0604030504040204" pitchFamily="34" charset="-120"/>
                <a:ea typeface="微軟正黑體" panose="020B0604030504040204" pitchFamily="34" charset="-120"/>
              </a:rPr>
              <a:t>Cooling system </a:t>
            </a: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p>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44</a:t>
            </a:fld>
            <a:endParaRPr lang="zh-TW" altLang="en-US"/>
          </a:p>
        </p:txBody>
      </p:sp>
    </p:spTree>
    <p:extLst>
      <p:ext uri="{BB962C8B-B14F-4D97-AF65-F5344CB8AC3E}">
        <p14:creationId xmlns:p14="http://schemas.microsoft.com/office/powerpoint/2010/main" val="413881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a:t>Mellanox </a:t>
            </a:r>
            <a:r>
              <a:rPr lang="en-US"/>
              <a:t>SN2010 </a:t>
            </a:r>
            <a:r>
              <a:rPr lang="en-US" altLang="zh-TW"/>
              <a:t>25GbE</a:t>
            </a:r>
            <a:r>
              <a:rPr lang="zh-TW" altLang="en-US"/>
              <a:t>網路交換器</a:t>
            </a:r>
            <a:endParaRPr lang="en-US" altLang="zh-TW"/>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a:t>Mellanox </a:t>
            </a:r>
            <a:r>
              <a:rPr lang="en-US"/>
              <a:t>SN2010 </a:t>
            </a:r>
            <a:r>
              <a:rPr lang="en-US" altLang="zh-TW"/>
              <a:t>25GbE </a:t>
            </a:r>
            <a:r>
              <a:rPr lang="en-US" sz="1200" b="0" i="0" kern="1200">
                <a:solidFill>
                  <a:schemeClr val="tx1"/>
                </a:solidFill>
                <a:effectLst/>
                <a:latin typeface="+mn-lt"/>
                <a:ea typeface="+mn-ea"/>
                <a:cs typeface="+mn-cs"/>
              </a:rPr>
              <a:t>Spectrum Based 10/25GbE and 100GbE switch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a:solidFill>
                  <a:srgbClr val="FFFFFF"/>
                </a:solidFill>
                <a:latin typeface="微軟正黑體" panose="020B0604030504040204" pitchFamily="34" charset="-120"/>
                <a:ea typeface="微軟正黑體" panose="020B0604030504040204" pitchFamily="34" charset="-120"/>
              </a:rPr>
              <a:t>建構</a:t>
            </a:r>
            <a:r>
              <a:rPr lang="en-US" altLang="zh-CN" sz="1200">
                <a:solidFill>
                  <a:srgbClr val="FFFFFF"/>
                </a:solidFill>
                <a:latin typeface="微軟正黑體" panose="020B0604030504040204" pitchFamily="34" charset="-120"/>
                <a:ea typeface="微軟正黑體" panose="020B0604030504040204" pitchFamily="34" charset="-120"/>
              </a:rPr>
              <a:t>25GbE Ready</a:t>
            </a:r>
            <a:r>
              <a:rPr lang="zh-CN" altLang="en-US" sz="1200">
                <a:solidFill>
                  <a:srgbClr val="FFFFFF"/>
                </a:solidFill>
                <a:latin typeface="微軟正黑體" panose="020B0604030504040204" pitchFamily="34" charset="-120"/>
                <a:ea typeface="微軟正黑體" panose="020B0604030504040204" pitchFamily="34" charset="-120"/>
              </a:rPr>
              <a:t>高速網路環境</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Build </a:t>
            </a:r>
            <a:r>
              <a:rPr lang="en-US" altLang="zh-CN" sz="1200">
                <a:solidFill>
                  <a:srgbClr val="FFFFFF"/>
                </a:solidFill>
                <a:latin typeface="微軟正黑體" panose="020B0604030504040204" pitchFamily="34" charset="-120"/>
                <a:ea typeface="微軟正黑體" panose="020B0604030504040204" pitchFamily="34" charset="-120"/>
              </a:rPr>
              <a:t>25GbE Ready high speed ethernet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AEEEEC4F-8CEE-4429-9622-C5BE726EDDB1}" type="slidenum">
              <a:rPr lang="zh-TW" altLang="en-US" smtClean="0"/>
              <a:pPr/>
              <a:t>45</a:t>
            </a:fld>
            <a:endParaRPr lang="zh-TW" altLang="en-US"/>
          </a:p>
        </p:txBody>
      </p:sp>
    </p:spTree>
    <p:extLst>
      <p:ext uri="{BB962C8B-B14F-4D97-AF65-F5344CB8AC3E}">
        <p14:creationId xmlns:p14="http://schemas.microsoft.com/office/powerpoint/2010/main" val="2037966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47</a:t>
            </a:fld>
            <a:endParaRPr lang="zh-TW" altLang="en-US"/>
          </a:p>
        </p:txBody>
      </p:sp>
    </p:spTree>
    <p:extLst>
      <p:ext uri="{BB962C8B-B14F-4D97-AF65-F5344CB8AC3E}">
        <p14:creationId xmlns:p14="http://schemas.microsoft.com/office/powerpoint/2010/main" val="1565955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https://www.ithome.com.tw/node/51926</a:t>
            </a:r>
            <a:endParaRPr lang="en-US"/>
          </a:p>
          <a:p>
            <a:r>
              <a:rPr lang="en-US"/>
              <a:t>https://www.ithome.com.tw/tech/96900</a:t>
            </a:r>
            <a:endParaRPr lang="en-US">
              <a:cs typeface="Calibri"/>
            </a:endParaRPr>
          </a:p>
          <a:p>
            <a:r>
              <a:rPr lang="en-US"/>
              <a:t>https://statemigration.com/microsoft-multipath-io-mpio-users-guide-for-windows-server-2012/</a:t>
            </a:r>
          </a:p>
        </p:txBody>
      </p:sp>
      <p:sp>
        <p:nvSpPr>
          <p:cNvPr id="4" name="Slide Number Placeholder 3"/>
          <p:cNvSpPr>
            <a:spLocks noGrp="1"/>
          </p:cNvSpPr>
          <p:nvPr>
            <p:ph type="sldNum" sz="quarter" idx="5"/>
          </p:nvPr>
        </p:nvSpPr>
        <p:spPr/>
        <p:txBody>
          <a:bodyPr/>
          <a:lstStyle/>
          <a:p>
            <a:fld id="{AEEEEC4F-8CEE-4429-9622-C5BE726EDDB1}" type="slidenum">
              <a:rPr lang="zh-TW" altLang="en-US" smtClean="0"/>
              <a:pPr/>
              <a:t>55</a:t>
            </a:fld>
            <a:endParaRPr lang="zh-TW" altLang="en-US"/>
          </a:p>
        </p:txBody>
      </p:sp>
    </p:spTree>
    <p:extLst>
      <p:ext uri="{BB962C8B-B14F-4D97-AF65-F5344CB8AC3E}">
        <p14:creationId xmlns:p14="http://schemas.microsoft.com/office/powerpoint/2010/main" val="13984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https://www.storagereview.com/seagate_announces_64tb_nvme_ssd_new_nytro_ssds_at_fms</a:t>
            </a:r>
          </a:p>
        </p:txBody>
      </p:sp>
      <p:sp>
        <p:nvSpPr>
          <p:cNvPr id="4" name="Slide Number Placeholder 3"/>
          <p:cNvSpPr>
            <a:spLocks noGrp="1"/>
          </p:cNvSpPr>
          <p:nvPr>
            <p:ph type="sldNum" sz="quarter" idx="5"/>
          </p:nvPr>
        </p:nvSpPr>
        <p:spPr/>
        <p:txBody>
          <a:bodyPr/>
          <a:lstStyle/>
          <a:p>
            <a:fld id="{AEEEEC4F-8CEE-4429-9622-C5BE726EDDB1}" type="slidenum">
              <a:rPr lang="zh-TW" altLang="en-US" smtClean="0"/>
              <a:pPr/>
              <a:t>60</a:t>
            </a:fld>
            <a:endParaRPr lang="zh-TW" altLang="en-US"/>
          </a:p>
        </p:txBody>
      </p:sp>
    </p:spTree>
    <p:extLst>
      <p:ext uri="{BB962C8B-B14F-4D97-AF65-F5344CB8AC3E}">
        <p14:creationId xmlns:p14="http://schemas.microsoft.com/office/powerpoint/2010/main" val="2389462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ltLang="zh-TW">
                <a:solidFill>
                  <a:schemeClr val="bg1"/>
                </a:solidFill>
              </a:rPr>
              <a:t>RAID-6 is increasingly unable to meet reliability requirement.</a:t>
            </a:r>
          </a:p>
          <a:p>
            <a:pPr marL="285750" indent="-285750">
              <a:buFont typeface="Arial" panose="020B0604020202020204" pitchFamily="34" charset="0"/>
              <a:buChar char="•"/>
            </a:pPr>
            <a:r>
              <a:rPr lang="en-US">
                <a:solidFill>
                  <a:schemeClr val="bg1"/>
                </a:solidFill>
              </a:rPr>
              <a:t>The addition of another level of parity mitigates increasing RAID rebuild times and occurrences of latent data errors.</a:t>
            </a:r>
          </a:p>
          <a:p>
            <a:pPr marL="0" indent="0">
              <a:buFont typeface="Arial" panose="020B0604020202020204" pitchFamily="34" charset="0"/>
              <a:buNone/>
            </a:pPr>
            <a:r>
              <a:rPr lang="en-US">
                <a:solidFill>
                  <a:schemeClr val="bg1"/>
                </a:solidFill>
              </a:rPr>
              <a:t>https://cacm.acm.org/magazines/2010/1/55741-triple-parity-raid-and-beyond/fulltext</a:t>
            </a:r>
          </a:p>
          <a:p>
            <a:endParaRPr lang="en-US"/>
          </a:p>
        </p:txBody>
      </p:sp>
      <p:sp>
        <p:nvSpPr>
          <p:cNvPr id="4" name="Slide Number Placeholder 3"/>
          <p:cNvSpPr>
            <a:spLocks noGrp="1"/>
          </p:cNvSpPr>
          <p:nvPr>
            <p:ph type="sldNum" sz="quarter" idx="5"/>
          </p:nvPr>
        </p:nvSpPr>
        <p:spPr/>
        <p:txBody>
          <a:bodyPr/>
          <a:lstStyle/>
          <a:p>
            <a:fld id="{AEEEEC4F-8CEE-4429-9622-C5BE726EDDB1}" type="slidenum">
              <a:rPr lang="zh-TW" altLang="en-US" smtClean="0"/>
              <a:pPr/>
              <a:t>61</a:t>
            </a:fld>
            <a:endParaRPr lang="zh-TW" altLang="en-US"/>
          </a:p>
        </p:txBody>
      </p:sp>
    </p:spTree>
    <p:extLst>
      <p:ext uri="{BB962C8B-B14F-4D97-AF65-F5344CB8AC3E}">
        <p14:creationId xmlns:p14="http://schemas.microsoft.com/office/powerpoint/2010/main" val="3920855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a:t>
            </a:fld>
            <a:endParaRPr lang="zh-TW" altLang="en-US"/>
          </a:p>
        </p:txBody>
      </p:sp>
    </p:spTree>
    <p:extLst>
      <p:ext uri="{BB962C8B-B14F-4D97-AF65-F5344CB8AC3E}">
        <p14:creationId xmlns:p14="http://schemas.microsoft.com/office/powerpoint/2010/main" val="3954324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lnSpcReduction="10000"/>
          </a:bodyPr>
          <a:lstStyle/>
          <a:p>
            <a:pPr marL="228600" indent="-228600">
              <a:buAutoNum type="arabicPeriod"/>
            </a:pPr>
            <a:r>
              <a:rPr lang="en-US" altLang="zh-TW"/>
              <a:t>QES 2.1</a:t>
            </a:r>
            <a:r>
              <a:rPr lang="zh-TW" altLang="en-US"/>
              <a:t>提供</a:t>
            </a:r>
            <a:r>
              <a:rPr lang="en-US" altLang="zh-TW"/>
              <a:t>2</a:t>
            </a:r>
            <a:r>
              <a:rPr lang="zh-TW" altLang="en-US"/>
              <a:t>層過度配置，第</a:t>
            </a:r>
            <a:r>
              <a:rPr lang="en-US" altLang="zh-TW"/>
              <a:t>1</a:t>
            </a:r>
            <a:r>
              <a:rPr lang="zh-TW" altLang="en-US"/>
              <a:t>層在池級別，另一層在</a:t>
            </a:r>
            <a:r>
              <a:rPr lang="en-US" altLang="zh-TW"/>
              <a:t>SSD</a:t>
            </a:r>
            <a:r>
              <a:rPr lang="zh-TW" altLang="en-US"/>
              <a:t>級別。當池非常滿或非常分散時，會發生性能下降。如果池已經攜帶了大量數據，則很容易理解，可能會獲得大量小區域的空閒塊，而不是少量大區域。如果系統需要分配</a:t>
            </a:r>
            <a:r>
              <a:rPr lang="en-US" altLang="zh-TW"/>
              <a:t>2 MB</a:t>
            </a:r>
            <a:r>
              <a:rPr lang="zh-TW" altLang="en-US"/>
              <a:t>的空間，它將開始讀取和評估所有適合的空間，以找到合適的</a:t>
            </a:r>
            <a:r>
              <a:rPr lang="en-US" altLang="zh-TW"/>
              <a:t>block</a:t>
            </a:r>
            <a:r>
              <a:rPr lang="zh-TW" altLang="en-US"/>
              <a:t>存放數據或將</a:t>
            </a:r>
            <a:r>
              <a:rPr lang="en-US" altLang="zh-TW"/>
              <a:t>2 MB</a:t>
            </a:r>
            <a:r>
              <a:rPr lang="zh-TW" altLang="en-US"/>
              <a:t>分解為更小的塊。這當然需要一些時間並降低性能。</a:t>
            </a:r>
            <a:endParaRPr lang="en-US" altLang="zh-TW"/>
          </a:p>
          <a:p>
            <a:pPr marL="228600" indent="-228600">
              <a:buAutoNum type="arabicPeriod"/>
            </a:pPr>
            <a:endParaRPr lang="en-US" altLang="zh-TW"/>
          </a:p>
          <a:p>
            <a:pPr marL="228600" indent="-228600">
              <a:buAutoNum type="arabicPeriod"/>
            </a:pPr>
            <a:r>
              <a:rPr lang="zh-TW" altLang="en-US"/>
              <a:t>因此，通過池級過度配置，系統可以通過為文件系統保留部分空間來快速找到適當的寫入空間。</a:t>
            </a:r>
            <a:endParaRPr lang="en-US" altLang="zh-TW"/>
          </a:p>
          <a:p>
            <a:pPr marL="228600" indent="-228600">
              <a:buAutoNum type="arabicPeriod"/>
            </a:pPr>
            <a:endParaRPr lang="en-US" altLang="zh-TW"/>
          </a:p>
          <a:p>
            <a:pPr marL="228600" indent="-228600">
              <a:buAutoNum type="arabicPeriod"/>
            </a:pPr>
            <a:r>
              <a:rPr lang="zh-TW" altLang="en-US"/>
              <a:t>另一方面，所有</a:t>
            </a:r>
            <a:r>
              <a:rPr lang="en-US" altLang="zh-TW"/>
              <a:t>SSD</a:t>
            </a:r>
            <a:r>
              <a:rPr lang="zh-TW" altLang="en-US"/>
              <a:t>都為這些額外的寫入操作以及</a:t>
            </a:r>
            <a:r>
              <a:rPr lang="en-US" altLang="zh-TW"/>
              <a:t>SSD</a:t>
            </a:r>
            <a:r>
              <a:rPr lang="zh-TW" altLang="en-US"/>
              <a:t>本身的</a:t>
            </a:r>
            <a:r>
              <a:rPr lang="en-US" altLang="zh-TW"/>
              <a:t>firmware</a:t>
            </a:r>
            <a:r>
              <a:rPr lang="zh-TW" altLang="en-US"/>
              <a:t>和壞損的</a:t>
            </a:r>
            <a:r>
              <a:rPr lang="en-US" altLang="zh-TW"/>
              <a:t>block</a:t>
            </a:r>
            <a:r>
              <a:rPr lang="zh-TW" altLang="en-US"/>
              <a:t>替換保留了一定的空間。 </a:t>
            </a:r>
            <a:r>
              <a:rPr lang="en-US" altLang="zh-TW"/>
              <a:t>SSD</a:t>
            </a:r>
            <a:r>
              <a:rPr lang="zh-TW" altLang="en-US"/>
              <a:t>製造商保留</a:t>
            </a:r>
            <a:r>
              <a:rPr lang="en-US" altLang="zh-TW"/>
              <a:t>7.37</a:t>
            </a:r>
            <a:r>
              <a:rPr lang="zh-TW" altLang="en-US"/>
              <a:t>％的空間作為</a:t>
            </a:r>
            <a:r>
              <a:rPr lang="en-US" altLang="zh-TW"/>
              <a:t>GC</a:t>
            </a:r>
            <a:r>
              <a:rPr lang="zh-TW" altLang="en-US"/>
              <a:t>等後台活動的配置。因此，即使</a:t>
            </a:r>
            <a:r>
              <a:rPr lang="en-US" altLang="zh-TW"/>
              <a:t>SSD</a:t>
            </a:r>
            <a:r>
              <a:rPr lang="zh-TW" altLang="en-US"/>
              <a:t>似乎已滿，它仍將具有</a:t>
            </a:r>
            <a:r>
              <a:rPr lang="en-US" altLang="zh-TW"/>
              <a:t>7.37</a:t>
            </a:r>
            <a:r>
              <a:rPr lang="zh-TW" altLang="en-US"/>
              <a:t>％的可用空間，以便繼續運行並執行寫入。</a:t>
            </a:r>
            <a:endParaRPr lang="en-US" altLang="zh-TW"/>
          </a:p>
          <a:p>
            <a:pPr marL="228600" indent="-228600">
              <a:buAutoNum type="arabicPeriod"/>
            </a:pPr>
            <a:endParaRPr lang="en-US" altLang="zh-TW"/>
          </a:p>
          <a:p>
            <a:pPr marL="228600" indent="-228600">
              <a:buAutoNum type="arabicPeriod"/>
            </a:pPr>
            <a:r>
              <a:rPr lang="zh-TW" altLang="en-US"/>
              <a:t>事實上，</a:t>
            </a:r>
            <a:r>
              <a:rPr lang="en-US" altLang="zh-TW"/>
              <a:t>SSD</a:t>
            </a:r>
            <a:r>
              <a:rPr lang="zh-TW" altLang="en-US"/>
              <a:t>的性能在達到約</a:t>
            </a:r>
            <a:r>
              <a:rPr lang="en-US" altLang="zh-TW"/>
              <a:t>50</a:t>
            </a:r>
            <a:r>
              <a:rPr lang="zh-TW" altLang="en-US"/>
              <a:t>％滿後開始下降。不同的超額配置百分比會影響</a:t>
            </a:r>
            <a:r>
              <a:rPr lang="en-US" altLang="zh-TW"/>
              <a:t>SSD</a:t>
            </a:r>
            <a:r>
              <a:rPr lang="zh-TW" altLang="en-US"/>
              <a:t>性能和耐用性。這就是為什麼除了內置的</a:t>
            </a:r>
            <a:r>
              <a:rPr lang="en-US" altLang="zh-TW"/>
              <a:t>7.37</a:t>
            </a:r>
            <a:r>
              <a:rPr lang="zh-TW" altLang="en-US"/>
              <a:t>％之外，</a:t>
            </a:r>
            <a:r>
              <a:rPr lang="en-US" altLang="zh-TW"/>
              <a:t>QES</a:t>
            </a:r>
            <a:r>
              <a:rPr lang="zh-TW" altLang="en-US"/>
              <a:t>還提供了不同超額配置百分比的設置。借助</a:t>
            </a:r>
            <a:r>
              <a:rPr lang="en-US" altLang="zh-TW"/>
              <a:t>QES</a:t>
            </a:r>
            <a:r>
              <a:rPr lang="zh-TW" altLang="en-US"/>
              <a:t>過度配置解決方案，用戶可以使用簡單的</a:t>
            </a:r>
            <a:r>
              <a:rPr lang="en-US" altLang="zh-TW"/>
              <a:t>UI</a:t>
            </a:r>
            <a:r>
              <a:rPr lang="zh-TW" altLang="en-US"/>
              <a:t>設置評估實際工作負載並相應地配置過度配置空間。它們具有自由度和靈活性，可以優化配置</a:t>
            </a:r>
            <a:r>
              <a:rPr lang="en-US" altLang="zh-TW"/>
              <a:t>SSD</a:t>
            </a:r>
            <a:r>
              <a:rPr lang="zh-TW" altLang="en-US"/>
              <a:t>，具有</a:t>
            </a:r>
            <a:r>
              <a:rPr lang="en-US" altLang="zh-TW"/>
              <a:t>7</a:t>
            </a:r>
            <a:r>
              <a:rPr lang="zh-TW" altLang="en-US"/>
              <a:t>％，</a:t>
            </a:r>
            <a:r>
              <a:rPr lang="en-US" altLang="zh-TW"/>
              <a:t>14</a:t>
            </a:r>
            <a:r>
              <a:rPr lang="zh-TW" altLang="en-US"/>
              <a:t>％，</a:t>
            </a:r>
            <a:r>
              <a:rPr lang="en-US" altLang="zh-TW"/>
              <a:t>28</a:t>
            </a:r>
            <a:r>
              <a:rPr lang="zh-TW" altLang="en-US"/>
              <a:t>％或任何百分比的</a:t>
            </a:r>
            <a:r>
              <a:rPr lang="en-US" altLang="zh-TW"/>
              <a:t>OP</a:t>
            </a:r>
            <a:r>
              <a:rPr lang="zh-TW" altLang="en-US"/>
              <a:t>空間，以實現最佳性能和耐用性。</a:t>
            </a:r>
            <a:endParaRPr lang="en-US" altLang="zh-TW"/>
          </a:p>
          <a:p>
            <a:pPr marL="228600" indent="-228600">
              <a:buAutoNum type="arabicPeriod"/>
            </a:pPr>
            <a:endParaRPr lang="en-US" altLang="zh-TW"/>
          </a:p>
          <a:p>
            <a:pPr marL="228600" indent="-228600">
              <a:buAutoNum type="arabicPeriod"/>
            </a:pPr>
            <a:r>
              <a:rPr lang="zh-TW" altLang="en-US"/>
              <a:t>通過使用戶能夠根據實際需求配置</a:t>
            </a:r>
            <a:r>
              <a:rPr lang="en-US" altLang="zh-TW"/>
              <a:t>OP</a:t>
            </a:r>
            <a:r>
              <a:rPr lang="zh-TW" altLang="en-US"/>
              <a:t>設置，</a:t>
            </a:r>
            <a:r>
              <a:rPr lang="en-US" altLang="zh-TW"/>
              <a:t>QES</a:t>
            </a:r>
            <a:r>
              <a:rPr lang="zh-TW" altLang="en-US"/>
              <a:t>動態過度配置解決方案可最大限度地提高</a:t>
            </a:r>
            <a:r>
              <a:rPr lang="en-US" altLang="zh-TW"/>
              <a:t>SSD</a:t>
            </a:r>
            <a:r>
              <a:rPr lang="zh-TW" altLang="en-US"/>
              <a:t>的性能和使用壽命，從而提高生產力並提高運營效率。</a:t>
            </a:r>
          </a:p>
        </p:txBody>
      </p:sp>
      <p:sp>
        <p:nvSpPr>
          <p:cNvPr id="4" name="投影片編號版面配置區 3"/>
          <p:cNvSpPr>
            <a:spLocks noGrp="1"/>
          </p:cNvSpPr>
          <p:nvPr>
            <p:ph type="sldNum" sz="quarter" idx="10"/>
          </p:nvPr>
        </p:nvSpPr>
        <p:spPr/>
        <p:txBody>
          <a:bodyPr/>
          <a:lstStyle/>
          <a:p>
            <a:fld id="{F354951F-1BCE-4A51-BE80-A9D0428EF009}" type="slidenum">
              <a:rPr lang="en-US" smtClean="0"/>
              <a:pPr/>
              <a:t>66</a:t>
            </a:fld>
            <a:endParaRPr lang="en-US"/>
          </a:p>
        </p:txBody>
      </p:sp>
    </p:spTree>
    <p:extLst>
      <p:ext uri="{BB962C8B-B14F-4D97-AF65-F5344CB8AC3E}">
        <p14:creationId xmlns:p14="http://schemas.microsoft.com/office/powerpoint/2010/main" val="1791894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a:t>首先，除了</a:t>
            </a:r>
            <a:r>
              <a:rPr lang="en-US" altLang="zh-TW"/>
              <a:t>inline </a:t>
            </a:r>
            <a:r>
              <a:rPr lang="en-US" altLang="zh-TW" err="1"/>
              <a:t>dedup</a:t>
            </a:r>
            <a:r>
              <a:rPr lang="zh-TW" altLang="en-US"/>
              <a:t>和</a:t>
            </a:r>
            <a:r>
              <a:rPr lang="en-US" altLang="zh-TW"/>
              <a:t>inline compression</a:t>
            </a:r>
            <a:r>
              <a:rPr lang="zh-TW" altLang="en-US"/>
              <a:t>之外，在</a:t>
            </a:r>
            <a:r>
              <a:rPr lang="en-US" altLang="zh-TW"/>
              <a:t>QES 2.1</a:t>
            </a:r>
            <a:r>
              <a:rPr lang="zh-TW" altLang="en-US"/>
              <a:t>中，我們添加了一種稱為</a:t>
            </a:r>
            <a:r>
              <a:rPr lang="en-US" altLang="zh-TW"/>
              <a:t>inline </a:t>
            </a:r>
            <a:r>
              <a:rPr lang="en-US" altLang="zh-TW" err="1"/>
              <a:t>compation</a:t>
            </a:r>
            <a:r>
              <a:rPr lang="zh-TW" altLang="en-US"/>
              <a:t>的功能。它是對我們是對重複數據刪除和壓縮技術在資料儲存效率的加強</a:t>
            </a:r>
            <a:r>
              <a:rPr lang="en-US" altLang="zh-TW"/>
              <a:t>.</a:t>
            </a:r>
          </a:p>
          <a:p>
            <a:pPr marL="228600" indent="-228600">
              <a:buAutoNum type="arabicPeriod"/>
            </a:pPr>
            <a:endParaRPr lang="en-US" altLang="zh-TW"/>
          </a:p>
          <a:p>
            <a:pPr marL="228600" indent="-228600">
              <a:buAutoNum type="arabicPeriod"/>
            </a:pPr>
            <a:r>
              <a:rPr lang="zh-TW" altLang="en-US"/>
              <a:t>邏輯上，隨著數據進入存儲控制器，以下是存儲效率過程的工作原理：首先是</a:t>
            </a:r>
            <a:r>
              <a:rPr lang="en-US" altLang="zh-TW"/>
              <a:t>inline </a:t>
            </a:r>
            <a:r>
              <a:rPr lang="en-US" altLang="zh-TW" err="1"/>
              <a:t>dedup</a:t>
            </a:r>
            <a:r>
              <a:rPr lang="zh-TW" altLang="en-US"/>
              <a:t>發生。當數據進入控制器內存時，將對數據進行比較和重複數據刪除。接下來，我們將數據塊壓縮成一個或多個</a:t>
            </a:r>
            <a:r>
              <a:rPr lang="en-US" altLang="zh-TW"/>
              <a:t>4KB</a:t>
            </a:r>
            <a:r>
              <a:rPr lang="zh-TW" altLang="en-US"/>
              <a:t> </a:t>
            </a:r>
            <a:r>
              <a:rPr lang="en-US" altLang="zh-TW"/>
              <a:t>block</a:t>
            </a:r>
            <a:r>
              <a:rPr lang="zh-TW" altLang="en-US"/>
              <a:t>。</a:t>
            </a:r>
            <a:endParaRPr lang="en-US" altLang="zh-TW"/>
          </a:p>
          <a:p>
            <a:pPr marL="228600" indent="-228600">
              <a:buAutoNum type="arabicPeriod"/>
            </a:pPr>
            <a:endParaRPr lang="en-US" altLang="zh-TW"/>
          </a:p>
          <a:p>
            <a:pPr marL="228600" indent="-228600">
              <a:buAutoNum type="arabicPeriod"/>
            </a:pPr>
            <a:r>
              <a:rPr lang="zh-TW" altLang="en-US"/>
              <a:t>我們做的最後一件事是</a:t>
            </a:r>
            <a:r>
              <a:rPr lang="en-US" altLang="zh-TW"/>
              <a:t>compaction</a:t>
            </a:r>
            <a:r>
              <a:rPr lang="zh-TW" altLang="en-US"/>
              <a:t>。通過</a:t>
            </a:r>
            <a:r>
              <a:rPr lang="en-US" altLang="zh-TW"/>
              <a:t>inline compression</a:t>
            </a:r>
            <a:r>
              <a:rPr lang="zh-TW" altLang="en-US"/>
              <a:t>的任何數據或小於</a:t>
            </a:r>
            <a:r>
              <a:rPr lang="en-US" altLang="zh-TW"/>
              <a:t>4KB</a:t>
            </a:r>
            <a:r>
              <a:rPr lang="zh-TW" altLang="en-US"/>
              <a:t>且無法壓縮的數據都有資格進行</a:t>
            </a:r>
            <a:r>
              <a:rPr lang="en-US" altLang="zh-TW"/>
              <a:t>compaction</a:t>
            </a:r>
            <a:r>
              <a:rPr lang="zh-TW" altLang="en-US"/>
              <a:t>。</a:t>
            </a:r>
            <a:r>
              <a:rPr lang="en-US" altLang="zh-TW"/>
              <a:t>compaction</a:t>
            </a:r>
            <a:r>
              <a:rPr lang="zh-TW" altLang="en-US"/>
              <a:t>過程將這些塊中的兩個或多個配對並裝配到單個</a:t>
            </a:r>
            <a:r>
              <a:rPr lang="en-US" altLang="zh-TW"/>
              <a:t>4KB</a:t>
            </a:r>
            <a:r>
              <a:rPr lang="zh-TW" altLang="en-US"/>
              <a:t>物理塊中，然後將該塊發送到存儲器。壓縮率越高，文件越小，</a:t>
            </a:r>
            <a:r>
              <a:rPr lang="en-US" altLang="zh-TW"/>
              <a:t>compaction rate</a:t>
            </a:r>
            <a:r>
              <a:rPr lang="zh-TW" altLang="en-US"/>
              <a:t>越高。</a:t>
            </a:r>
            <a:endParaRPr lang="en-US" altLang="zh-TW"/>
          </a:p>
          <a:p>
            <a:pPr marL="228600" indent="-228600">
              <a:buAutoNum type="arabicPeriod"/>
            </a:pPr>
            <a:endParaRPr lang="en-US" altLang="zh-TW"/>
          </a:p>
          <a:p>
            <a:pPr marL="228600" indent="-228600">
              <a:buAutoNum type="arabicPeriod"/>
            </a:pPr>
            <a:r>
              <a:rPr lang="zh-TW" altLang="en-US"/>
              <a:t>通過在寫入閃存</a:t>
            </a:r>
            <a:r>
              <a:rPr lang="en-US" altLang="zh-TW"/>
              <a:t>SSD</a:t>
            </a:r>
            <a:r>
              <a:rPr lang="zh-TW" altLang="en-US"/>
              <a:t>之前對數據進行壓縮，重複數據刪除和壓實，</a:t>
            </a:r>
            <a:r>
              <a:rPr lang="en-US" altLang="zh-TW"/>
              <a:t>QES</a:t>
            </a:r>
            <a:r>
              <a:rPr lang="zh-TW" altLang="en-US"/>
              <a:t>不僅能夠通過最大限度地減少寫入來延長</a:t>
            </a:r>
            <a:r>
              <a:rPr lang="en-US" altLang="zh-TW"/>
              <a:t>SSD</a:t>
            </a:r>
            <a:r>
              <a:rPr lang="zh-TW" altLang="en-US"/>
              <a:t>的使用壽命，而且還可以節省存儲空間方面的重大突破。</a:t>
            </a:r>
            <a:endParaRPr lang="en-US" altLang="zh-TW"/>
          </a:p>
          <a:p>
            <a:pPr marL="228600" indent="-228600">
              <a:buAutoNum type="arabicPeriod"/>
            </a:pPr>
            <a:endParaRPr lang="en-US" altLang="zh-TW"/>
          </a:p>
          <a:p>
            <a:pPr marL="228600" indent="-228600">
              <a:buAutoNum type="arabicPeriod"/>
            </a:pPr>
            <a:r>
              <a:rPr lang="zh-TW" altLang="en-US"/>
              <a:t>在高數據複製或大量小數據訪問（如事務日誌或數據庫）的情況下，增加</a:t>
            </a:r>
            <a:r>
              <a:rPr lang="en-US" altLang="zh-TW"/>
              <a:t>SSD</a:t>
            </a:r>
            <a:r>
              <a:rPr lang="zh-TW" altLang="en-US"/>
              <a:t>空間使用的好處尤為顯著，使閃存存儲系統更具成本效益。</a:t>
            </a:r>
          </a:p>
        </p:txBody>
      </p:sp>
      <p:sp>
        <p:nvSpPr>
          <p:cNvPr id="4" name="投影片編號版面配置區 3"/>
          <p:cNvSpPr>
            <a:spLocks noGrp="1"/>
          </p:cNvSpPr>
          <p:nvPr>
            <p:ph type="sldNum" sz="quarter" idx="10"/>
          </p:nvPr>
        </p:nvSpPr>
        <p:spPr/>
        <p:txBody>
          <a:bodyPr/>
          <a:lstStyle/>
          <a:p>
            <a:fld id="{F354951F-1BCE-4A51-BE80-A9D0428EF009}" type="slidenum">
              <a:rPr lang="en-US" smtClean="0"/>
              <a:pPr/>
              <a:t>67</a:t>
            </a:fld>
            <a:endParaRPr lang="en-US"/>
          </a:p>
        </p:txBody>
      </p:sp>
    </p:spTree>
    <p:extLst>
      <p:ext uri="{BB962C8B-B14F-4D97-AF65-F5344CB8AC3E}">
        <p14:creationId xmlns:p14="http://schemas.microsoft.com/office/powerpoint/2010/main" val="243545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a:t>限制噪聲鄰居效應的一種方法是確保應用程序僅通過將資源移動到其他工作負載來接收必要的資源。設置限制可以控制每個工作負載接收的資源量。因此，沒有一個應用程序擁有太多資源並且阻礙了其他應用程序的性能。</a:t>
            </a:r>
          </a:p>
          <a:p>
            <a:endParaRPr lang="zh-TW" altLang="en-US"/>
          </a:p>
          <a:p>
            <a:r>
              <a:rPr lang="en-US" altLang="zh-TW"/>
              <a:t>QES</a:t>
            </a:r>
            <a:r>
              <a:rPr lang="zh-TW" altLang="en-US"/>
              <a:t>的</a:t>
            </a:r>
            <a:r>
              <a:rPr lang="en-US" altLang="zh-TW" err="1"/>
              <a:t>OoS</a:t>
            </a:r>
            <a:r>
              <a:rPr lang="zh-TW" altLang="en-US"/>
              <a:t>允許用戶設置最小和最大目標。當系統具有公平資源時，最小值可確保性能。另一方面，最大值禁止應用程序超出此級別並影響其他應用程序。</a:t>
            </a:r>
          </a:p>
          <a:p>
            <a:endParaRPr lang="zh-TW" altLang="en-US"/>
          </a:p>
          <a:p>
            <a:r>
              <a:rPr lang="zh-TW" altLang="en-US"/>
              <a:t>在此示例中，由於工作負載</a:t>
            </a:r>
            <a:r>
              <a:rPr lang="en-US" altLang="zh-TW"/>
              <a:t>2</a:t>
            </a:r>
            <a:r>
              <a:rPr lang="zh-TW" altLang="en-US"/>
              <a:t>需要太多資源甚至超過目標最大</a:t>
            </a:r>
            <a:r>
              <a:rPr lang="en-US" altLang="zh-TW"/>
              <a:t>IOPS</a:t>
            </a:r>
            <a:r>
              <a:rPr lang="zh-TW" altLang="en-US"/>
              <a:t>，因此工作負載</a:t>
            </a:r>
            <a:r>
              <a:rPr lang="en-US" altLang="zh-TW"/>
              <a:t>1</a:t>
            </a:r>
            <a:r>
              <a:rPr lang="zh-TW" altLang="en-US"/>
              <a:t>無法將其服務級別維持在最小</a:t>
            </a:r>
            <a:r>
              <a:rPr lang="en-US" altLang="zh-TW"/>
              <a:t>IOPS</a:t>
            </a:r>
            <a:r>
              <a:rPr lang="zh-TW" altLang="en-US"/>
              <a:t>之上。但是，通過</a:t>
            </a:r>
            <a:r>
              <a:rPr lang="en-US" altLang="zh-TW"/>
              <a:t>QoS</a:t>
            </a:r>
            <a:r>
              <a:rPr lang="zh-TW" altLang="en-US"/>
              <a:t>設置，系統將在最大設置下控制工作負載</a:t>
            </a:r>
            <a:r>
              <a:rPr lang="en-US" altLang="zh-TW"/>
              <a:t>2</a:t>
            </a:r>
            <a:r>
              <a:rPr lang="zh-TW" altLang="en-US"/>
              <a:t>的性能，並將資源切換到工作負載</a:t>
            </a:r>
            <a:r>
              <a:rPr lang="en-US" altLang="zh-TW"/>
              <a:t>1</a:t>
            </a:r>
            <a:r>
              <a:rPr lang="zh-TW" altLang="en-US"/>
              <a:t>，因此兩個工作負載都可以將其服務維持在預期的性能級別。</a:t>
            </a:r>
          </a:p>
          <a:p>
            <a:endParaRPr lang="zh-TW" altLang="en-US"/>
          </a:p>
          <a:p>
            <a:r>
              <a:rPr lang="zh-TW" altLang="en-US"/>
              <a:t>基於</a:t>
            </a:r>
            <a:r>
              <a:rPr lang="en-US" altLang="zh-TW"/>
              <a:t>QES</a:t>
            </a:r>
            <a:r>
              <a:rPr lang="zh-TW" altLang="en-US"/>
              <a:t>的</a:t>
            </a:r>
            <a:r>
              <a:rPr lang="en-US" altLang="zh-TW"/>
              <a:t>QoS</a:t>
            </a:r>
            <a:r>
              <a:rPr lang="zh-TW" altLang="en-US"/>
              <a:t>旨在獨立於容量控制性能，並在單個存儲系統中為多個應用程序提供可預測的性能。</a:t>
            </a:r>
            <a:endParaRPr lang="en-US"/>
          </a:p>
        </p:txBody>
      </p:sp>
      <p:sp>
        <p:nvSpPr>
          <p:cNvPr id="4" name="Slide Number Placeholder 3"/>
          <p:cNvSpPr>
            <a:spLocks noGrp="1"/>
          </p:cNvSpPr>
          <p:nvPr>
            <p:ph type="sldNum" sz="quarter" idx="5"/>
          </p:nvPr>
        </p:nvSpPr>
        <p:spPr/>
        <p:txBody>
          <a:bodyPr/>
          <a:lstStyle/>
          <a:p>
            <a:fld id="{F354951F-1BCE-4A51-BE80-A9D0428EF009}" type="slidenum">
              <a:rPr lang="en-US" smtClean="0"/>
              <a:pPr/>
              <a:t>69</a:t>
            </a:fld>
            <a:endParaRPr lang="en-US"/>
          </a:p>
        </p:txBody>
      </p:sp>
    </p:spTree>
    <p:extLst>
      <p:ext uri="{BB962C8B-B14F-4D97-AF65-F5344CB8AC3E}">
        <p14:creationId xmlns:p14="http://schemas.microsoft.com/office/powerpoint/2010/main" val="956574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zh-TW" altLang="en-US" sz="1200" b="0" i="0" kern="1200">
                <a:solidFill>
                  <a:schemeClr val="tx1"/>
                </a:solidFill>
                <a:effectLst/>
                <a:latin typeface="+mn-lt"/>
                <a:ea typeface="+mn-ea"/>
                <a:cs typeface="+mn-cs"/>
              </a:rPr>
              <a:t>對於法規遵循要求企業做到的資料長期保存（</a:t>
            </a:r>
            <a:r>
              <a:rPr lang="en-US" altLang="zh-TW" sz="1200" b="0" i="0" kern="1200">
                <a:solidFill>
                  <a:schemeClr val="tx1"/>
                </a:solidFill>
                <a:effectLst/>
                <a:latin typeface="+mn-lt"/>
                <a:ea typeface="+mn-ea"/>
                <a:cs typeface="+mn-cs"/>
              </a:rPr>
              <a:t>Data Retention</a:t>
            </a:r>
            <a:r>
              <a:rPr lang="zh-TW" altLang="en-US" sz="1200" b="0" i="0" kern="1200">
                <a:solidFill>
                  <a:schemeClr val="tx1"/>
                </a:solidFill>
                <a:effectLst/>
                <a:latin typeface="+mn-lt"/>
                <a:ea typeface="+mn-ea"/>
                <a:cs typeface="+mn-cs"/>
              </a:rPr>
              <a:t>）， </a:t>
            </a:r>
            <a:r>
              <a:rPr lang="en-US" altLang="zh-TW" sz="1200" b="0" i="0" kern="1200">
                <a:solidFill>
                  <a:schemeClr val="tx1"/>
                </a:solidFill>
                <a:effectLst/>
                <a:latin typeface="+mn-lt"/>
                <a:ea typeface="+mn-ea"/>
                <a:cs typeface="+mn-cs"/>
              </a:rPr>
              <a:t>QES</a:t>
            </a:r>
            <a:r>
              <a:rPr lang="zh-TW" altLang="en-US" sz="1200" b="0" i="0" kern="1200">
                <a:solidFill>
                  <a:schemeClr val="tx1"/>
                </a:solidFill>
                <a:effectLst/>
                <a:latin typeface="+mn-lt"/>
                <a:ea typeface="+mn-ea"/>
                <a:cs typeface="+mn-cs"/>
              </a:rPr>
              <a:t>也推出了相關的特色，例如支援</a:t>
            </a:r>
            <a:r>
              <a:rPr lang="en-US" altLang="zh-TW" sz="1200" b="0" i="0" kern="1200">
                <a:solidFill>
                  <a:schemeClr val="tx1"/>
                </a:solidFill>
                <a:effectLst/>
                <a:latin typeface="+mn-lt"/>
                <a:ea typeface="+mn-ea"/>
                <a:cs typeface="+mn-cs"/>
              </a:rPr>
              <a:t>WORM</a:t>
            </a:r>
            <a:r>
              <a:rPr lang="zh-TW" altLang="en-US" sz="1200" b="0" i="0" kern="1200">
                <a:solidFill>
                  <a:schemeClr val="tx1"/>
                </a:solidFill>
                <a:effectLst/>
                <a:latin typeface="+mn-lt"/>
                <a:ea typeface="+mn-ea"/>
                <a:cs typeface="+mn-cs"/>
              </a:rPr>
              <a:t>（</a:t>
            </a:r>
            <a:r>
              <a:rPr lang="en-US" altLang="zh-TW" sz="1200" b="0" i="0" kern="1200">
                <a:solidFill>
                  <a:schemeClr val="tx1"/>
                </a:solidFill>
                <a:effectLst/>
                <a:latin typeface="+mn-lt"/>
                <a:ea typeface="+mn-ea"/>
                <a:cs typeface="+mn-cs"/>
              </a:rPr>
              <a:t>Write Once, Read Many</a:t>
            </a:r>
            <a:r>
              <a:rPr lang="zh-TW" altLang="en-US" sz="1200" b="0" i="0" kern="1200">
                <a:solidFill>
                  <a:schemeClr val="tx1"/>
                </a:solidFill>
                <a:effectLst/>
                <a:latin typeface="+mn-lt"/>
                <a:ea typeface="+mn-ea"/>
                <a:cs typeface="+mn-cs"/>
              </a:rPr>
              <a:t>）的儲存，可將檔案的存放維持在無法修改的狀態，以符合公司外部的法律，以及產業治理的規定</a:t>
            </a:r>
            <a:endParaRPr lang="en-US" altLang="zh-TW" sz="1200" b="0" i="0" kern="1200">
              <a:solidFill>
                <a:schemeClr val="tx1"/>
              </a:solidFill>
              <a:effectLst/>
              <a:latin typeface="+mn-lt"/>
              <a:ea typeface="+mn-ea"/>
              <a:cs typeface="+mn-cs"/>
            </a:endParaRPr>
          </a:p>
          <a:p>
            <a:pPr fontAlgn="t"/>
            <a:r>
              <a:rPr lang="zh-TW" altLang="en-US" sz="1200" b="0" i="0" kern="1200">
                <a:solidFill>
                  <a:schemeClr val="tx1"/>
                </a:solidFill>
                <a:effectLst/>
                <a:latin typeface="+mn-lt"/>
                <a:ea typeface="+mn-ea"/>
                <a:cs typeface="+mn-cs"/>
              </a:rPr>
              <a:t>例如，因應美國證券交易委員會提出的</a:t>
            </a:r>
            <a:r>
              <a:rPr lang="en-US" altLang="zh-TW" sz="1200" b="0" i="0" kern="1200">
                <a:solidFill>
                  <a:schemeClr val="tx1"/>
                </a:solidFill>
                <a:effectLst/>
                <a:latin typeface="+mn-lt"/>
                <a:ea typeface="+mn-ea"/>
                <a:cs typeface="+mn-cs"/>
              </a:rPr>
              <a:t>SEC Rule 17a-4</a:t>
            </a:r>
            <a:r>
              <a:rPr lang="zh-TW" altLang="en-US" sz="1200" b="0" i="0" kern="1200">
                <a:solidFill>
                  <a:schemeClr val="tx1"/>
                </a:solidFill>
                <a:effectLst/>
                <a:latin typeface="+mn-lt"/>
                <a:ea typeface="+mn-ea"/>
                <a:cs typeface="+mn-cs"/>
              </a:rPr>
              <a:t>法令時，企業可運用</a:t>
            </a:r>
            <a:r>
              <a:rPr lang="en-US" altLang="zh-TW" sz="1200" b="0" i="0" kern="1200">
                <a:solidFill>
                  <a:schemeClr val="tx1"/>
                </a:solidFill>
                <a:effectLst/>
                <a:latin typeface="+mn-lt"/>
                <a:ea typeface="+mn-ea"/>
                <a:cs typeface="+mn-cs"/>
              </a:rPr>
              <a:t>WORM</a:t>
            </a:r>
            <a:r>
              <a:rPr lang="zh-TW" altLang="en-US" sz="1200" b="0" i="0" kern="1200">
                <a:solidFill>
                  <a:schemeClr val="tx1"/>
                </a:solidFill>
                <a:effectLst/>
                <a:latin typeface="+mn-lt"/>
                <a:ea typeface="+mn-ea"/>
                <a:cs typeface="+mn-cs"/>
              </a:rPr>
              <a:t>的功能，將儲存系統設定為嚴格的遵循模式（</a:t>
            </a:r>
            <a:r>
              <a:rPr lang="en-US" altLang="zh-TW" sz="1200" b="0" i="0" kern="1200">
                <a:solidFill>
                  <a:schemeClr val="tx1"/>
                </a:solidFill>
                <a:effectLst/>
                <a:latin typeface="+mn-lt"/>
                <a:ea typeface="+mn-ea"/>
                <a:cs typeface="+mn-cs"/>
              </a:rPr>
              <a:t>Compliance mode</a:t>
            </a:r>
            <a:r>
              <a:rPr lang="zh-TW" altLang="en-US" sz="1200" b="0" i="0" kern="1200">
                <a:solidFill>
                  <a:schemeClr val="tx1"/>
                </a:solidFill>
                <a:effectLst/>
                <a:latin typeface="+mn-lt"/>
                <a:ea typeface="+mn-ea"/>
                <a:cs typeface="+mn-cs"/>
              </a:rPr>
              <a:t>），此外，</a:t>
            </a:r>
            <a:r>
              <a:rPr lang="en-US" altLang="zh-TW" sz="1200" b="0" i="0" kern="1200" err="1">
                <a:solidFill>
                  <a:schemeClr val="tx1"/>
                </a:solidFill>
                <a:effectLst/>
                <a:latin typeface="+mn-lt"/>
                <a:ea typeface="+mn-ea"/>
                <a:cs typeface="+mn-cs"/>
              </a:rPr>
              <a:t>SnapLock</a:t>
            </a:r>
            <a:r>
              <a:rPr lang="zh-TW" altLang="en-US" sz="1200" b="0" i="0" kern="1200">
                <a:solidFill>
                  <a:schemeClr val="tx1"/>
                </a:solidFill>
                <a:effectLst/>
                <a:latin typeface="+mn-lt"/>
                <a:ea typeface="+mn-ea"/>
                <a:cs typeface="+mn-cs"/>
              </a:rPr>
              <a:t>還提供了較為寬鬆的企業模式（</a:t>
            </a:r>
            <a:r>
              <a:rPr lang="en-US" altLang="zh-TW" sz="1200" b="0" i="0" kern="1200">
                <a:solidFill>
                  <a:schemeClr val="tx1"/>
                </a:solidFill>
                <a:effectLst/>
                <a:latin typeface="+mn-lt"/>
                <a:ea typeface="+mn-ea"/>
                <a:cs typeface="+mn-cs"/>
              </a:rPr>
              <a:t>Enterprise mode</a:t>
            </a:r>
            <a:r>
              <a:rPr lang="zh-TW" altLang="en-US" sz="1200" b="0" i="0" kern="1200">
                <a:solidFill>
                  <a:schemeClr val="tx1"/>
                </a:solidFill>
                <a:effectLst/>
                <a:latin typeface="+mn-lt"/>
                <a:ea typeface="+mn-ea"/>
                <a:cs typeface="+mn-cs"/>
              </a:rPr>
              <a:t>）選項，能用於內部的數位資產保護。</a:t>
            </a:r>
          </a:p>
          <a:p>
            <a:endParaRPr lang="en-US"/>
          </a:p>
        </p:txBody>
      </p:sp>
      <p:sp>
        <p:nvSpPr>
          <p:cNvPr id="4" name="Slide Number Placeholder 3"/>
          <p:cNvSpPr>
            <a:spLocks noGrp="1"/>
          </p:cNvSpPr>
          <p:nvPr>
            <p:ph type="sldNum" sz="quarter" idx="5"/>
          </p:nvPr>
        </p:nvSpPr>
        <p:spPr/>
        <p:txBody>
          <a:bodyPr/>
          <a:lstStyle/>
          <a:p>
            <a:fld id="{AEEEEC4F-8CEE-4429-9622-C5BE726EDDB1}" type="slidenum">
              <a:rPr lang="zh-TW" altLang="en-US" smtClean="0"/>
              <a:pPr/>
              <a:t>72</a:t>
            </a:fld>
            <a:endParaRPr lang="zh-TW" altLang="en-US"/>
          </a:p>
        </p:txBody>
      </p:sp>
    </p:spTree>
    <p:extLst>
      <p:ext uri="{BB962C8B-B14F-4D97-AF65-F5344CB8AC3E}">
        <p14:creationId xmlns:p14="http://schemas.microsoft.com/office/powerpoint/2010/main" val="3736434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727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EEEC4F-8CEE-4429-9622-C5BE726EDDB1}" type="slidenum">
              <a:rPr lang="zh-TW" altLang="en-US" smtClean="0"/>
              <a:pPr/>
              <a:t>85</a:t>
            </a:fld>
            <a:endParaRPr lang="zh-TW" altLang="en-US"/>
          </a:p>
        </p:txBody>
      </p:sp>
    </p:spTree>
    <p:extLst>
      <p:ext uri="{BB962C8B-B14F-4D97-AF65-F5344CB8AC3E}">
        <p14:creationId xmlns:p14="http://schemas.microsoft.com/office/powerpoint/2010/main" val="2141937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chemeClr val="tx1"/>
                </a:solidFill>
              </a:rPr>
              <a:t>各種監控的應用</a:t>
            </a:r>
            <a:r>
              <a:rPr lang="en-US" altLang="zh-TW">
                <a:solidFill>
                  <a:schemeClr val="tx1"/>
                </a:solidFill>
              </a:rPr>
              <a:t>, </a:t>
            </a:r>
            <a:r>
              <a:rPr lang="zh-TW" altLang="en-US">
                <a:solidFill>
                  <a:schemeClr val="tx1"/>
                </a:solidFill>
              </a:rPr>
              <a:t>例如學校</a:t>
            </a:r>
            <a:r>
              <a:rPr lang="en-US" altLang="zh-TW">
                <a:solidFill>
                  <a:schemeClr val="tx1"/>
                </a:solidFill>
              </a:rPr>
              <a:t>, </a:t>
            </a:r>
            <a:r>
              <a:rPr lang="zh-TW" altLang="en-US">
                <a:solidFill>
                  <a:schemeClr val="tx1"/>
                </a:solidFill>
              </a:rPr>
              <a:t>社區</a:t>
            </a:r>
            <a:r>
              <a:rPr lang="en-US" altLang="zh-TW">
                <a:solidFill>
                  <a:schemeClr val="tx1"/>
                </a:solidFill>
              </a:rPr>
              <a:t>, </a:t>
            </a:r>
            <a:r>
              <a:rPr lang="zh-TW" altLang="en-US">
                <a:solidFill>
                  <a:schemeClr val="tx1"/>
                </a:solidFill>
              </a:rPr>
              <a:t>賭場</a:t>
            </a:r>
            <a:r>
              <a:rPr lang="en-US" altLang="zh-TW">
                <a:solidFill>
                  <a:schemeClr val="tx1"/>
                </a:solidFill>
              </a:rPr>
              <a:t>, </a:t>
            </a:r>
            <a:r>
              <a:rPr lang="zh-TW" altLang="en-US">
                <a:solidFill>
                  <a:schemeClr val="tx1"/>
                </a:solidFill>
              </a:rPr>
              <a:t>飯店</a:t>
            </a:r>
            <a:r>
              <a:rPr lang="en-US" altLang="zh-TW">
                <a:solidFill>
                  <a:schemeClr val="tx1"/>
                </a:solidFill>
              </a:rPr>
              <a:t>, </a:t>
            </a:r>
            <a:r>
              <a:rPr lang="zh-TW" altLang="en-US">
                <a:solidFill>
                  <a:schemeClr val="tx1"/>
                </a:solidFill>
              </a:rPr>
              <a:t>若是</a:t>
            </a:r>
            <a:r>
              <a:rPr lang="en-US" altLang="zh-TW">
                <a:solidFill>
                  <a:schemeClr val="tx1"/>
                </a:solidFill>
              </a:rPr>
              <a:t>IT</a:t>
            </a:r>
            <a:r>
              <a:rPr lang="zh-TW" altLang="en-US">
                <a:solidFill>
                  <a:schemeClr val="tx1"/>
                </a:solidFill>
              </a:rPr>
              <a:t>系統停機造成資料無法寫入</a:t>
            </a:r>
            <a:r>
              <a:rPr lang="en-US" altLang="zh-TW">
                <a:solidFill>
                  <a:schemeClr val="tx1"/>
                </a:solidFill>
              </a:rPr>
              <a:t>, </a:t>
            </a:r>
            <a:r>
              <a:rPr lang="zh-TW" altLang="en-US">
                <a:solidFill>
                  <a:schemeClr val="tx1"/>
                </a:solidFill>
              </a:rPr>
              <a:t>影響的可能是社會的安全</a:t>
            </a:r>
            <a:r>
              <a:rPr lang="en-US" altLang="zh-TW">
                <a:solidFill>
                  <a:schemeClr val="tx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chemeClr val="tx1"/>
                </a:solidFill>
              </a:rPr>
              <a:t>若是</a:t>
            </a:r>
            <a:r>
              <a:rPr lang="en-US" altLang="zh-TW">
                <a:solidFill>
                  <a:schemeClr val="tx1"/>
                </a:solidFill>
              </a:rPr>
              <a:t>IT</a:t>
            </a:r>
            <a:r>
              <a:rPr lang="zh-TW" altLang="en-US">
                <a:solidFill>
                  <a:schemeClr val="tx1"/>
                </a:solidFill>
              </a:rPr>
              <a:t>系統停機造成</a:t>
            </a:r>
            <a:r>
              <a:rPr lang="en-US" altLang="zh-TW">
                <a:solidFill>
                  <a:schemeClr val="tx1"/>
                </a:solidFill>
              </a:rPr>
              <a:t>,</a:t>
            </a:r>
            <a:r>
              <a:rPr lang="zh-TW" altLang="en-US">
                <a:solidFill>
                  <a:schemeClr val="tx1"/>
                </a:solidFill>
              </a:rPr>
              <a:t>醫療的病例檔案跟影像資料無法寫入</a:t>
            </a:r>
            <a:r>
              <a:rPr lang="en-US" altLang="zh-TW">
                <a:solidFill>
                  <a:schemeClr val="tx1"/>
                </a:solidFill>
              </a:rPr>
              <a:t>, </a:t>
            </a:r>
            <a:r>
              <a:rPr lang="zh-TW" altLang="en-US">
                <a:solidFill>
                  <a:schemeClr val="tx1"/>
                </a:solidFill>
              </a:rPr>
              <a:t>有可能延遲醫療的診斷</a:t>
            </a:r>
            <a:r>
              <a:rPr lang="en-US" altLang="zh-TW">
                <a:solidFill>
                  <a:schemeClr val="tx1"/>
                </a:solidFill>
              </a:rPr>
              <a:t>, </a:t>
            </a:r>
            <a:r>
              <a:rPr lang="zh-TW" altLang="en-US">
                <a:solidFill>
                  <a:schemeClr val="tx1"/>
                </a:solidFill>
              </a:rPr>
              <a:t>更糟的是造成關鍵的誤判</a:t>
            </a:r>
            <a:r>
              <a:rPr lang="en-US" altLang="zh-TW">
                <a:solidFill>
                  <a:schemeClr val="tx1"/>
                </a:solidFill>
              </a:rPr>
              <a:t>, </a:t>
            </a:r>
            <a:r>
              <a:rPr lang="zh-TW" altLang="en-US">
                <a:solidFill>
                  <a:schemeClr val="tx1"/>
                </a:solidFill>
              </a:rPr>
              <a:t>影響健康的安全</a:t>
            </a:r>
            <a:r>
              <a:rPr lang="en-US" altLang="zh-TW">
                <a:solidFill>
                  <a:schemeClr val="tx1"/>
                </a:solidFill>
              </a:rPr>
              <a:t>.</a:t>
            </a:r>
            <a:endParaRPr lang="en-US">
              <a:solidFill>
                <a:schemeClr val="tx1"/>
              </a:solidFill>
            </a:endParaRPr>
          </a:p>
          <a:p>
            <a:endParaRPr lang="en-US"/>
          </a:p>
        </p:txBody>
      </p:sp>
      <p:sp>
        <p:nvSpPr>
          <p:cNvPr id="4" name="Slide Number Placeholder 3"/>
          <p:cNvSpPr>
            <a:spLocks noGrp="1"/>
          </p:cNvSpPr>
          <p:nvPr>
            <p:ph type="sldNum" sz="quarter" idx="5"/>
          </p:nvPr>
        </p:nvSpPr>
        <p:spPr/>
        <p:txBody>
          <a:bodyPr/>
          <a:lstStyle/>
          <a:p>
            <a:fld id="{AEEEEC4F-8CEE-4429-9622-C5BE726EDDB1}" type="slidenum">
              <a:rPr lang="zh-TW" altLang="en-US" smtClean="0"/>
              <a:pPr/>
              <a:t>3</a:t>
            </a:fld>
            <a:endParaRPr lang="zh-TW" altLang="en-US"/>
          </a:p>
        </p:txBody>
      </p:sp>
    </p:spTree>
    <p:extLst>
      <p:ext uri="{BB962C8B-B14F-4D97-AF65-F5344CB8AC3E}">
        <p14:creationId xmlns:p14="http://schemas.microsoft.com/office/powerpoint/2010/main" val="2202305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259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cs typeface="Calibri"/>
              </a:rPr>
              <a:t>active standby </a:t>
            </a:r>
            <a:r>
              <a:rPr lang="zh-CN" altLang="en-US">
                <a:ea typeface="宋体"/>
                <a:cs typeface="Calibri"/>
              </a:rPr>
              <a:t>的圖要修一下</a:t>
            </a:r>
          </a:p>
          <a:p>
            <a:r>
              <a:rPr lang="zh-CN" altLang="en-US">
                <a:ea typeface="宋体"/>
                <a:cs typeface="Calibri"/>
              </a:rPr>
              <a:t>直接標註贏的特點</a:t>
            </a:r>
          </a:p>
          <a:p>
            <a:r>
              <a:rPr lang="zh-CN" altLang="en-US">
                <a:ea typeface="宋体"/>
                <a:cs typeface="Calibri"/>
              </a:rPr>
              <a:t>Failover 有時間</a:t>
            </a:r>
          </a:p>
        </p:txBody>
      </p:sp>
      <p:sp>
        <p:nvSpPr>
          <p:cNvPr id="4" name="灯片编号占位符 3"/>
          <p:cNvSpPr>
            <a:spLocks noGrp="1"/>
          </p:cNvSpPr>
          <p:nvPr>
            <p:ph type="sldNum" sz="quarter" idx="5"/>
          </p:nvPr>
        </p:nvSpPr>
        <p:spPr/>
        <p:txBody>
          <a:bodyPr/>
          <a:lstStyle/>
          <a:p>
            <a:fld id="{AEEEEC4F-8CEE-4429-9622-C5BE726EDDB1}" type="slidenum">
              <a:rPr lang="zh-TW" altLang="en-US" smtClean="0"/>
              <a:pPr/>
              <a:t>5</a:t>
            </a:fld>
            <a:endParaRPr lang="zh-TW" altLang="en-US"/>
          </a:p>
        </p:txBody>
      </p:sp>
    </p:spTree>
    <p:extLst>
      <p:ext uri="{BB962C8B-B14F-4D97-AF65-F5344CB8AC3E}">
        <p14:creationId xmlns:p14="http://schemas.microsoft.com/office/powerpoint/2010/main" val="4252384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宋体"/>
              <a:cs typeface="Calibri"/>
            </a:endParaRPr>
          </a:p>
        </p:txBody>
      </p:sp>
      <p:sp>
        <p:nvSpPr>
          <p:cNvPr id="4" name="灯片编号占位符 3"/>
          <p:cNvSpPr>
            <a:spLocks noGrp="1"/>
          </p:cNvSpPr>
          <p:nvPr>
            <p:ph type="sldNum" sz="quarter" idx="5"/>
          </p:nvPr>
        </p:nvSpPr>
        <p:spPr/>
        <p:txBody>
          <a:bodyPr/>
          <a:lstStyle/>
          <a:p>
            <a:fld id="{AEEEEC4F-8CEE-4429-9622-C5BE726EDDB1}" type="slidenum">
              <a:rPr lang="zh-TW" altLang="en-US" smtClean="0"/>
              <a:pPr/>
              <a:t>6</a:t>
            </a:fld>
            <a:endParaRPr lang="zh-TW" altLang="en-US"/>
          </a:p>
        </p:txBody>
      </p:sp>
    </p:spTree>
    <p:extLst>
      <p:ext uri="{BB962C8B-B14F-4D97-AF65-F5344CB8AC3E}">
        <p14:creationId xmlns:p14="http://schemas.microsoft.com/office/powerpoint/2010/main" val="1194490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11</a:t>
            </a:fld>
            <a:endParaRPr lang="zh-TW" altLang="en-US"/>
          </a:p>
        </p:txBody>
      </p:sp>
    </p:spTree>
    <p:extLst>
      <p:ext uri="{BB962C8B-B14F-4D97-AF65-F5344CB8AC3E}">
        <p14:creationId xmlns:p14="http://schemas.microsoft.com/office/powerpoint/2010/main" val="2665227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22</a:t>
            </a:fld>
            <a:endParaRPr lang="zh-TW" altLang="en-US"/>
          </a:p>
        </p:txBody>
      </p:sp>
    </p:spTree>
    <p:extLst>
      <p:ext uri="{BB962C8B-B14F-4D97-AF65-F5344CB8AC3E}">
        <p14:creationId xmlns:p14="http://schemas.microsoft.com/office/powerpoint/2010/main" val="4124663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31</a:t>
            </a:fld>
            <a:endParaRPr lang="zh-TW" altLang="en-US"/>
          </a:p>
        </p:txBody>
      </p:sp>
    </p:spTree>
    <p:extLst>
      <p:ext uri="{BB962C8B-B14F-4D97-AF65-F5344CB8AC3E}">
        <p14:creationId xmlns:p14="http://schemas.microsoft.com/office/powerpoint/2010/main" val="862139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41</a:t>
            </a:fld>
            <a:endParaRPr lang="zh-TW" altLang="en-US"/>
          </a:p>
        </p:txBody>
      </p:sp>
    </p:spTree>
    <p:extLst>
      <p:ext uri="{BB962C8B-B14F-4D97-AF65-F5344CB8AC3E}">
        <p14:creationId xmlns:p14="http://schemas.microsoft.com/office/powerpoint/2010/main" val="37716357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1_標題投影片">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0633A14-886C-4F9F-BC19-E4FC929BC1C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4" name="圖形 3">
            <a:extLst>
              <a:ext uri="{FF2B5EF4-FFF2-40B4-BE49-F238E27FC236}">
                <a16:creationId xmlns:a16="http://schemas.microsoft.com/office/drawing/2014/main" id="{B1061BA3-4147-483D-86C8-368D86DE2B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905" y="267334"/>
            <a:ext cx="1121293" cy="187728"/>
          </a:xfrm>
          <a:prstGeom prst="rect">
            <a:avLst/>
          </a:prstGeom>
        </p:spPr>
      </p:pic>
      <p:pic>
        <p:nvPicPr>
          <p:cNvPr id="5" name="圖片 4">
            <a:extLst>
              <a:ext uri="{FF2B5EF4-FFF2-40B4-BE49-F238E27FC236}">
                <a16:creationId xmlns:a16="http://schemas.microsoft.com/office/drawing/2014/main" id="{EFBD26DD-6919-4FB2-A769-90ADB4F6628F}"/>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l="-1"/>
          <a:stretch/>
        </p:blipFill>
        <p:spPr>
          <a:xfrm>
            <a:off x="952" y="535"/>
            <a:ext cx="9143048" cy="5142965"/>
          </a:xfrm>
          <a:prstGeom prst="rect">
            <a:avLst/>
          </a:prstGeom>
        </p:spPr>
      </p:pic>
    </p:spTree>
    <p:extLst>
      <p:ext uri="{BB962C8B-B14F-4D97-AF65-F5344CB8AC3E}">
        <p14:creationId xmlns:p14="http://schemas.microsoft.com/office/powerpoint/2010/main" val="4236611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6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06" y="4756"/>
            <a:ext cx="9123386" cy="5133983"/>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279622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7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06" y="4756"/>
            <a:ext cx="9123386" cy="5133982"/>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52298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8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06" y="4756"/>
            <a:ext cx="9123385" cy="5133982"/>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229420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9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06" y="4756"/>
            <a:ext cx="9123385" cy="5133981"/>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667691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4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06" y="5795"/>
            <a:ext cx="9123386" cy="5131905"/>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622889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5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06" y="5795"/>
            <a:ext cx="9123386" cy="5131905"/>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796979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8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457" y="4755"/>
            <a:ext cx="9127083" cy="5133984"/>
          </a:xfrm>
          <a:prstGeom prst="rect">
            <a:avLst/>
          </a:prstGeom>
        </p:spPr>
      </p:pic>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pic>
        <p:nvPicPr>
          <p:cNvPr id="4" name="圖片 3">
            <a:extLst>
              <a:ext uri="{FF2B5EF4-FFF2-40B4-BE49-F238E27FC236}">
                <a16:creationId xmlns:a16="http://schemas.microsoft.com/office/drawing/2014/main" id="{C6CF7B1C-0670-45EE-AE31-9C4261567E9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5"/>
          <a:stretch/>
        </p:blipFill>
        <p:spPr>
          <a:xfrm>
            <a:off x="748830" y="0"/>
            <a:ext cx="8393815" cy="5143500"/>
          </a:xfrm>
          <a:prstGeom prst="rect">
            <a:avLst/>
          </a:prstGeom>
        </p:spPr>
      </p:pic>
    </p:spTree>
    <p:extLst>
      <p:ext uri="{BB962C8B-B14F-4D97-AF65-F5344CB8AC3E}">
        <p14:creationId xmlns:p14="http://schemas.microsoft.com/office/powerpoint/2010/main" val="3724582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9_標題投影片">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0633A14-886C-4F9F-BC19-E4FC929BC1C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519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2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57" y="4756"/>
            <a:ext cx="9127084" cy="5133985"/>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2182730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0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57" y="4756"/>
            <a:ext cx="9127084" cy="5133984"/>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4062197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1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58" y="4756"/>
            <a:ext cx="9127082" cy="5133984"/>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4090401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1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918" y="9517"/>
            <a:ext cx="9127082" cy="5133983"/>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844593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2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05" y="4756"/>
            <a:ext cx="9123388" cy="5133984"/>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775097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0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05" y="4756"/>
            <a:ext cx="9123388" cy="5133983"/>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15430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3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05" y="4756"/>
            <a:ext cx="9123388" cy="5133983"/>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667234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標題版面配置區 1">
            <a:extLst>
              <a:ext uri="{FF2B5EF4-FFF2-40B4-BE49-F238E27FC236}">
                <a16:creationId xmlns:a16="http://schemas.microsoft.com/office/drawing/2014/main" id="{171109A9-EF33-B243-A0CE-E38A6E96511C}"/>
              </a:ext>
            </a:extLst>
          </p:cNvPr>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8" name="文字版面配置區 2">
            <a:extLst>
              <a:ext uri="{FF2B5EF4-FFF2-40B4-BE49-F238E27FC236}">
                <a16:creationId xmlns:a16="http://schemas.microsoft.com/office/drawing/2014/main" id="{A9C34E32-4547-824D-94BE-B0E70A64ABD4}"/>
              </a:ext>
            </a:extLst>
          </p:cNvPr>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p:txBody>
      </p:sp>
    </p:spTree>
    <p:extLst>
      <p:ext uri="{BB962C8B-B14F-4D97-AF65-F5344CB8AC3E}">
        <p14:creationId xmlns:p14="http://schemas.microsoft.com/office/powerpoint/2010/main" val="1895462829"/>
      </p:ext>
    </p:extLst>
  </p:cSld>
  <p:clrMap bg1="lt1" tx1="dk1" bg2="lt2" tx2="dk2" accent1="accent1" accent2="accent2" accent3="accent3" accent4="accent4" accent5="accent5" accent6="accent6" hlink="hlink" folHlink="folHlink"/>
  <p:sldLayoutIdLst>
    <p:sldLayoutId id="2147483822" r:id="rId1"/>
    <p:sldLayoutId id="2147483841" r:id="rId2"/>
    <p:sldLayoutId id="2147483823" r:id="rId3"/>
    <p:sldLayoutId id="2147483843" r:id="rId4"/>
    <p:sldLayoutId id="2147483844" r:id="rId5"/>
    <p:sldLayoutId id="2147483854" r:id="rId6"/>
    <p:sldLayoutId id="2147483845" r:id="rId7"/>
    <p:sldLayoutId id="2147483853" r:id="rId8"/>
    <p:sldLayoutId id="2147483846" r:id="rId9"/>
    <p:sldLayoutId id="2147483849" r:id="rId10"/>
    <p:sldLayoutId id="2147483850" r:id="rId11"/>
    <p:sldLayoutId id="2147483851" r:id="rId12"/>
    <p:sldLayoutId id="2147483852" r:id="rId13"/>
    <p:sldLayoutId id="2147483847" r:id="rId14"/>
    <p:sldLayoutId id="2147483848" r:id="rId15"/>
    <p:sldLayoutId id="214748382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9.sv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38.svg"/><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69.jpeg"/><Relationship Id="rId4" Type="http://schemas.openxmlformats.org/officeDocument/2006/relationships/image" Target="../media/image68.jpeg"/></Relationships>
</file>

<file path=ppt/slides/_rels/slide1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3.sv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9.svg"/></Relationships>
</file>

<file path=ppt/slides/_rels/slide23.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3" Type="http://schemas.openxmlformats.org/officeDocument/2006/relationships/image" Target="../media/image81.png"/><Relationship Id="rId7" Type="http://schemas.openxmlformats.org/officeDocument/2006/relationships/image" Target="../media/image85.svg"/><Relationship Id="rId12"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4.xml"/><Relationship Id="rId6" Type="http://schemas.openxmlformats.org/officeDocument/2006/relationships/image" Target="../media/image84.png"/><Relationship Id="rId11" Type="http://schemas.openxmlformats.org/officeDocument/2006/relationships/image" Target="../media/image89.svg"/><Relationship Id="rId5" Type="http://schemas.openxmlformats.org/officeDocument/2006/relationships/image" Target="../media/image83.sv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svg"/></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xml"/><Relationship Id="rId5" Type="http://schemas.openxmlformats.org/officeDocument/2006/relationships/image" Target="../media/image95.png"/><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svg"/><Relationship Id="rId2" Type="http://schemas.openxmlformats.org/officeDocument/2006/relationships/image" Target="../media/image96.png"/><Relationship Id="rId1" Type="http://schemas.openxmlformats.org/officeDocument/2006/relationships/slideLayout" Target="../slideLayouts/slideLayout3.xml"/><Relationship Id="rId6" Type="http://schemas.openxmlformats.org/officeDocument/2006/relationships/image" Target="../media/image100.sv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svg"/><Relationship Id="rId4" Type="http://schemas.openxmlformats.org/officeDocument/2006/relationships/image" Target="../media/image98.svg"/><Relationship Id="rId9" Type="http://schemas.openxmlformats.org/officeDocument/2006/relationships/image" Target="../media/image103.png"/><Relationship Id="rId14" Type="http://schemas.openxmlformats.org/officeDocument/2006/relationships/image" Target="../media/image108.svg"/></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4.xml"/><Relationship Id="rId5" Type="http://schemas.openxmlformats.org/officeDocument/2006/relationships/image" Target="../media/image113.svg"/><Relationship Id="rId4" Type="http://schemas.openxmlformats.org/officeDocument/2006/relationships/image" Target="../media/image112.png"/></Relationships>
</file>

<file path=ppt/slides/_rels/slide28.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57.svg"/><Relationship Id="rId2" Type="http://schemas.openxmlformats.org/officeDocument/2006/relationships/image" Target="../media/image114.png"/><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117.jpg"/><Relationship Id="rId4" Type="http://schemas.openxmlformats.org/officeDocument/2006/relationships/image" Target="../media/image116.png"/></Relationships>
</file>

<file path=ppt/slides/_rels/slide2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s>
</file>

<file path=ppt/slides/_rels/slide3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1.svg"/></Relationships>
</file>

<file path=ppt/slides/_rels/slide3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27.svg"/><Relationship Id="rId2" Type="http://schemas.openxmlformats.org/officeDocument/2006/relationships/image" Target="../media/image126.png"/><Relationship Id="rId1" Type="http://schemas.openxmlformats.org/officeDocument/2006/relationships/slideLayout" Target="../slideLayouts/slideLayout4.xml"/><Relationship Id="rId5" Type="http://schemas.openxmlformats.org/officeDocument/2006/relationships/image" Target="../media/image129.svg"/><Relationship Id="rId4" Type="http://schemas.openxmlformats.org/officeDocument/2006/relationships/image" Target="../media/image128.png"/></Relationships>
</file>

<file path=ppt/slides/_rels/slide36.xml.rels><?xml version="1.0" encoding="UTF-8" standalone="yes"?>
<Relationships xmlns="http://schemas.openxmlformats.org/package/2006/relationships"><Relationship Id="rId3" Type="http://schemas.openxmlformats.org/officeDocument/2006/relationships/image" Target="../media/image131.sv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4.xml"/><Relationship Id="rId6" Type="http://schemas.openxmlformats.org/officeDocument/2006/relationships/image" Target="../media/image134.png"/><Relationship Id="rId5" Type="http://schemas.openxmlformats.org/officeDocument/2006/relationships/image" Target="../media/image133.svg"/><Relationship Id="rId4" Type="http://schemas.openxmlformats.org/officeDocument/2006/relationships/image" Target="../media/image132.png"/></Relationships>
</file>

<file path=ppt/slides/_rels/slide37.xml.rels><?xml version="1.0" encoding="UTF-8" standalone="yes"?>
<Relationships xmlns="http://schemas.openxmlformats.org/package/2006/relationships"><Relationship Id="rId3" Type="http://schemas.openxmlformats.org/officeDocument/2006/relationships/image" Target="../media/image137.svg"/><Relationship Id="rId2" Type="http://schemas.openxmlformats.org/officeDocument/2006/relationships/image" Target="../media/image136.png"/><Relationship Id="rId1" Type="http://schemas.openxmlformats.org/officeDocument/2006/relationships/slideLayout" Target="../slideLayouts/slideLayout4.xml"/><Relationship Id="rId5" Type="http://schemas.openxmlformats.org/officeDocument/2006/relationships/image" Target="../media/image139.svg"/><Relationship Id="rId4" Type="http://schemas.openxmlformats.org/officeDocument/2006/relationships/image" Target="../media/image138.png"/></Relationships>
</file>

<file path=ppt/slides/_rels/slide38.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40.png"/><Relationship Id="rId1" Type="http://schemas.openxmlformats.org/officeDocument/2006/relationships/slideLayout" Target="../slideLayouts/slideLayout4.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39.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8.png"/><Relationship Id="rId2" Type="http://schemas.openxmlformats.org/officeDocument/2006/relationships/image" Target="../media/image146.png"/><Relationship Id="rId1" Type="http://schemas.openxmlformats.org/officeDocument/2006/relationships/slideLayout" Target="../slideLayouts/slideLayout4.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50.svg"/><Relationship Id="rId2" Type="http://schemas.openxmlformats.org/officeDocument/2006/relationships/image" Target="../media/image14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2.png"/></Relationships>
</file>

<file path=ppt/slides/_rels/slide42.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3.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56.png"/><Relationship Id="rId5" Type="http://schemas.openxmlformats.org/officeDocument/2006/relationships/image" Target="../media/image155.svg"/><Relationship Id="rId4" Type="http://schemas.openxmlformats.org/officeDocument/2006/relationships/image" Target="../media/image154.png"/></Relationships>
</file>

<file path=ppt/slides/_rels/slide4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55.svg"/><Relationship Id="rId5" Type="http://schemas.openxmlformats.org/officeDocument/2006/relationships/image" Target="../media/image154.png"/><Relationship Id="rId4" Type="http://schemas.openxmlformats.org/officeDocument/2006/relationships/image" Target="../media/image157.png"/></Relationships>
</file>

<file path=ppt/slides/_rels/slide44.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55.sv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54.png"/><Relationship Id="rId5" Type="http://schemas.microsoft.com/office/2007/relationships/hdphoto" Target="../media/hdphoto2.wdp"/><Relationship Id="rId4" Type="http://schemas.openxmlformats.org/officeDocument/2006/relationships/image" Target="../media/image160.png"/></Relationships>
</file>

<file path=ppt/slides/_rels/slide4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61.png"/><Relationship Id="rId4" Type="http://schemas.openxmlformats.org/officeDocument/2006/relationships/image" Target="../media/image155.svg"/></Relationships>
</file>

<file path=ppt/slides/_rels/slide4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4.xml"/><Relationship Id="rId5" Type="http://schemas.openxmlformats.org/officeDocument/2006/relationships/image" Target="../media/image165.png"/><Relationship Id="rId4" Type="http://schemas.openxmlformats.org/officeDocument/2006/relationships/image" Target="../media/image164.svg"/></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9.svg"/></Relationships>
</file>

<file path=ppt/slides/_rels/slide4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50.xml.rels><?xml version="1.0" encoding="UTF-8" standalone="yes"?>
<Relationships xmlns="http://schemas.openxmlformats.org/package/2006/relationships"><Relationship Id="rId3" Type="http://schemas.openxmlformats.org/officeDocument/2006/relationships/image" Target="../media/image169.svg"/><Relationship Id="rId7" Type="http://schemas.openxmlformats.org/officeDocument/2006/relationships/image" Target="../media/image172.svg"/><Relationship Id="rId2" Type="http://schemas.openxmlformats.org/officeDocument/2006/relationships/image" Target="../media/image168.png"/><Relationship Id="rId1" Type="http://schemas.openxmlformats.org/officeDocument/2006/relationships/slideLayout" Target="../slideLayouts/slideLayout4.xml"/><Relationship Id="rId6" Type="http://schemas.openxmlformats.org/officeDocument/2006/relationships/image" Target="../media/image171.png"/><Relationship Id="rId5" Type="http://schemas.openxmlformats.org/officeDocument/2006/relationships/image" Target="../media/image33.jpeg"/><Relationship Id="rId4" Type="http://schemas.openxmlformats.org/officeDocument/2006/relationships/image" Target="../media/image17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174.svg"/><Relationship Id="rId2" Type="http://schemas.openxmlformats.org/officeDocument/2006/relationships/image" Target="../media/image173.png"/><Relationship Id="rId1" Type="http://schemas.openxmlformats.org/officeDocument/2006/relationships/slideLayout" Target="../slideLayouts/slideLayout4.xml"/><Relationship Id="rId4" Type="http://schemas.openxmlformats.org/officeDocument/2006/relationships/image" Target="../media/image175.png"/></Relationships>
</file>

<file path=ppt/slides/_rels/slide54.xml.rels><?xml version="1.0" encoding="UTF-8" standalone="yes"?>
<Relationships xmlns="http://schemas.openxmlformats.org/package/2006/relationships"><Relationship Id="rId3" Type="http://schemas.openxmlformats.org/officeDocument/2006/relationships/image" Target="../media/image177.svg"/><Relationship Id="rId7" Type="http://schemas.openxmlformats.org/officeDocument/2006/relationships/image" Target="../media/image181.png"/><Relationship Id="rId2" Type="http://schemas.openxmlformats.org/officeDocument/2006/relationships/image" Target="../media/image176.png"/><Relationship Id="rId1" Type="http://schemas.openxmlformats.org/officeDocument/2006/relationships/slideLayout" Target="../slideLayouts/slideLayout4.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55.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82.png"/><Relationship Id="rId7"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166.png"/><Relationship Id="rId4" Type="http://schemas.openxmlformats.org/officeDocument/2006/relationships/image" Target="../media/image183.svg"/><Relationship Id="rId9" Type="http://schemas.openxmlformats.org/officeDocument/2006/relationships/image" Target="../media/image185.svg"/></Relationships>
</file>

<file path=ppt/slides/_rels/slide56.xml.rels><?xml version="1.0" encoding="UTF-8" standalone="yes"?>
<Relationships xmlns="http://schemas.openxmlformats.org/package/2006/relationships"><Relationship Id="rId3" Type="http://schemas.openxmlformats.org/officeDocument/2006/relationships/image" Target="../media/image187.svg"/><Relationship Id="rId2" Type="http://schemas.openxmlformats.org/officeDocument/2006/relationships/image" Target="../media/image18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21.svg"/></Relationships>
</file>

<file path=ppt/slides/_rels/slide59.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1.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2.jpeg"/><Relationship Id="rId9" Type="http://schemas.openxmlformats.org/officeDocument/2006/relationships/image" Target="../media/image39.png"/></Relationships>
</file>

<file path=ppt/slides/_rels/slide60.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90.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93.svg"/><Relationship Id="rId5" Type="http://schemas.openxmlformats.org/officeDocument/2006/relationships/image" Target="../media/image192.png"/><Relationship Id="rId4" Type="http://schemas.openxmlformats.org/officeDocument/2006/relationships/image" Target="../media/image191.svg"/></Relationships>
</file>

<file path=ppt/slides/_rels/slide6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95.svg"/></Relationships>
</file>

<file path=ppt/slides/_rels/slide62.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7.svg"/><Relationship Id="rId7" Type="http://schemas.openxmlformats.org/officeDocument/2006/relationships/image" Target="../media/image201.svg"/><Relationship Id="rId2" Type="http://schemas.openxmlformats.org/officeDocument/2006/relationships/image" Target="../media/image196.png"/><Relationship Id="rId1" Type="http://schemas.openxmlformats.org/officeDocument/2006/relationships/slideLayout" Target="../slideLayouts/slideLayout4.xml"/><Relationship Id="rId6" Type="http://schemas.openxmlformats.org/officeDocument/2006/relationships/image" Target="../media/image200.png"/><Relationship Id="rId11" Type="http://schemas.openxmlformats.org/officeDocument/2006/relationships/image" Target="../media/image205.svg"/><Relationship Id="rId5" Type="http://schemas.openxmlformats.org/officeDocument/2006/relationships/image" Target="../media/image199.svg"/><Relationship Id="rId10" Type="http://schemas.openxmlformats.org/officeDocument/2006/relationships/image" Target="../media/image204.png"/><Relationship Id="rId4" Type="http://schemas.openxmlformats.org/officeDocument/2006/relationships/image" Target="../media/image198.png"/><Relationship Id="rId9" Type="http://schemas.openxmlformats.org/officeDocument/2006/relationships/image" Target="../media/image203.svg"/></Relationships>
</file>

<file path=ppt/slides/_rels/slide63.xml.rels><?xml version="1.0" encoding="UTF-8" standalone="yes"?>
<Relationships xmlns="http://schemas.openxmlformats.org/package/2006/relationships"><Relationship Id="rId3" Type="http://schemas.openxmlformats.org/officeDocument/2006/relationships/image" Target="../media/image207.svg"/><Relationship Id="rId2" Type="http://schemas.openxmlformats.org/officeDocument/2006/relationships/image" Target="../media/image206.png"/><Relationship Id="rId1" Type="http://schemas.openxmlformats.org/officeDocument/2006/relationships/slideLayout" Target="../slideLayouts/slideLayout4.xml"/><Relationship Id="rId5" Type="http://schemas.openxmlformats.org/officeDocument/2006/relationships/image" Target="../media/image209.svg"/><Relationship Id="rId4" Type="http://schemas.openxmlformats.org/officeDocument/2006/relationships/image" Target="../media/image208.png"/></Relationships>
</file>

<file path=ppt/slides/_rels/slide64.xml.rels><?xml version="1.0" encoding="UTF-8" standalone="yes"?>
<Relationships xmlns="http://schemas.openxmlformats.org/package/2006/relationships"><Relationship Id="rId3" Type="http://schemas.openxmlformats.org/officeDocument/2006/relationships/image" Target="../media/image183.svg"/><Relationship Id="rId7" Type="http://schemas.openxmlformats.org/officeDocument/2006/relationships/image" Target="../media/image213.svg"/><Relationship Id="rId2" Type="http://schemas.openxmlformats.org/officeDocument/2006/relationships/image" Target="../media/image182.png"/><Relationship Id="rId1" Type="http://schemas.openxmlformats.org/officeDocument/2006/relationships/slideLayout" Target="../slideLayouts/slideLayout4.xml"/><Relationship Id="rId6" Type="http://schemas.openxmlformats.org/officeDocument/2006/relationships/image" Target="../media/image212.png"/><Relationship Id="rId5" Type="http://schemas.openxmlformats.org/officeDocument/2006/relationships/image" Target="../media/image211.svg"/><Relationship Id="rId4" Type="http://schemas.openxmlformats.org/officeDocument/2006/relationships/image" Target="../media/image210.png"/></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21.sv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15.svg"/></Relationships>
</file>

<file path=ppt/slides/_rels/slide68.xml.rels><?xml version="1.0" encoding="UTF-8" standalone="yes"?>
<Relationships xmlns="http://schemas.openxmlformats.org/package/2006/relationships"><Relationship Id="rId3" Type="http://schemas.openxmlformats.org/officeDocument/2006/relationships/image" Target="../media/image217.svg"/><Relationship Id="rId2" Type="http://schemas.openxmlformats.org/officeDocument/2006/relationships/image" Target="../media/image216.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7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18.svg"/></Relationships>
</file>

<file path=ppt/slides/_rels/slide71.xml.rels><?xml version="1.0" encoding="UTF-8" standalone="yes"?>
<Relationships xmlns="http://schemas.openxmlformats.org/package/2006/relationships"><Relationship Id="rId3" Type="http://schemas.openxmlformats.org/officeDocument/2006/relationships/image" Target="../media/image220.svg"/><Relationship Id="rId2" Type="http://schemas.openxmlformats.org/officeDocument/2006/relationships/image" Target="../media/image219.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8" Type="http://schemas.openxmlformats.org/officeDocument/2006/relationships/image" Target="../media/image226.svg"/><Relationship Id="rId3" Type="http://schemas.openxmlformats.org/officeDocument/2006/relationships/image" Target="../media/image221.png"/><Relationship Id="rId7" Type="http://schemas.openxmlformats.org/officeDocument/2006/relationships/image" Target="../media/image225.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24.svg"/><Relationship Id="rId5" Type="http://schemas.openxmlformats.org/officeDocument/2006/relationships/image" Target="../media/image223.png"/><Relationship Id="rId4" Type="http://schemas.openxmlformats.org/officeDocument/2006/relationships/image" Target="../media/image222.svg"/></Relationships>
</file>

<file path=ppt/slides/_rels/slide7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21.svg"/></Relationships>
</file>

<file path=ppt/slides/_rels/slide74.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image" Target="../media/image228.png"/><Relationship Id="rId7" Type="http://schemas.openxmlformats.org/officeDocument/2006/relationships/image" Target="../media/image232.png"/><Relationship Id="rId2" Type="http://schemas.openxmlformats.org/officeDocument/2006/relationships/image" Target="../media/image227.png"/><Relationship Id="rId1" Type="http://schemas.openxmlformats.org/officeDocument/2006/relationships/slideLayout" Target="../slideLayouts/slideLayout4.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s>
</file>

<file path=ppt/slides/_rels/slide75.xml.rels><?xml version="1.0" encoding="UTF-8" standalone="yes"?>
<Relationships xmlns="http://schemas.openxmlformats.org/package/2006/relationships"><Relationship Id="rId3" Type="http://schemas.openxmlformats.org/officeDocument/2006/relationships/image" Target="../media/image235.svg"/><Relationship Id="rId2" Type="http://schemas.openxmlformats.org/officeDocument/2006/relationships/image" Target="../media/image234.png"/><Relationship Id="rId1" Type="http://schemas.openxmlformats.org/officeDocument/2006/relationships/slideLayout" Target="../slideLayouts/slideLayout4.xml"/><Relationship Id="rId5" Type="http://schemas.openxmlformats.org/officeDocument/2006/relationships/image" Target="../media/image195.svg"/><Relationship Id="rId4" Type="http://schemas.openxmlformats.org/officeDocument/2006/relationships/image" Target="../media/image194.png"/></Relationships>
</file>

<file path=ppt/slides/_rels/slide76.xml.rels><?xml version="1.0" encoding="UTF-8" standalone="yes"?>
<Relationships xmlns="http://schemas.openxmlformats.org/package/2006/relationships"><Relationship Id="rId8" Type="http://schemas.openxmlformats.org/officeDocument/2006/relationships/image" Target="../media/image242.png"/><Relationship Id="rId13" Type="http://schemas.openxmlformats.org/officeDocument/2006/relationships/image" Target="../media/image247.png"/><Relationship Id="rId3" Type="http://schemas.openxmlformats.org/officeDocument/2006/relationships/image" Target="../media/image237.svg"/><Relationship Id="rId7" Type="http://schemas.openxmlformats.org/officeDocument/2006/relationships/image" Target="../media/image241.svg"/><Relationship Id="rId12" Type="http://schemas.openxmlformats.org/officeDocument/2006/relationships/image" Target="../media/image246.png"/><Relationship Id="rId2" Type="http://schemas.openxmlformats.org/officeDocument/2006/relationships/image" Target="../media/image236.png"/><Relationship Id="rId16" Type="http://schemas.openxmlformats.org/officeDocument/2006/relationships/image" Target="../media/image250.svg"/><Relationship Id="rId1" Type="http://schemas.openxmlformats.org/officeDocument/2006/relationships/slideLayout" Target="../slideLayouts/slideLayout4.xml"/><Relationship Id="rId6" Type="http://schemas.openxmlformats.org/officeDocument/2006/relationships/image" Target="../media/image240.png"/><Relationship Id="rId11" Type="http://schemas.openxmlformats.org/officeDocument/2006/relationships/image" Target="../media/image245.png"/><Relationship Id="rId5" Type="http://schemas.openxmlformats.org/officeDocument/2006/relationships/image" Target="../media/image239.svg"/><Relationship Id="rId15" Type="http://schemas.openxmlformats.org/officeDocument/2006/relationships/image" Target="../media/image249.png"/><Relationship Id="rId10" Type="http://schemas.openxmlformats.org/officeDocument/2006/relationships/image" Target="../media/image244.png"/><Relationship Id="rId4" Type="http://schemas.openxmlformats.org/officeDocument/2006/relationships/image" Target="../media/image238.png"/><Relationship Id="rId9" Type="http://schemas.openxmlformats.org/officeDocument/2006/relationships/image" Target="../media/image243.png"/><Relationship Id="rId14" Type="http://schemas.openxmlformats.org/officeDocument/2006/relationships/image" Target="../media/image248.svg"/></Relationships>
</file>

<file path=ppt/slides/_rels/slide77.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52.sv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52.svg"/></Relationships>
</file>

<file path=ppt/slides/_rels/slide83.xml.rels><?xml version="1.0" encoding="UTF-8" standalone="yes"?>
<Relationships xmlns="http://schemas.openxmlformats.org/package/2006/relationships"><Relationship Id="rId8" Type="http://schemas.openxmlformats.org/officeDocument/2006/relationships/image" Target="../media/image257.png"/><Relationship Id="rId3" Type="http://schemas.openxmlformats.org/officeDocument/2006/relationships/image" Target="../media/image237.svg"/><Relationship Id="rId7" Type="http://schemas.openxmlformats.org/officeDocument/2006/relationships/image" Target="../media/image256.svg"/><Relationship Id="rId2" Type="http://schemas.openxmlformats.org/officeDocument/2006/relationships/image" Target="../media/image236.png"/><Relationship Id="rId1" Type="http://schemas.openxmlformats.org/officeDocument/2006/relationships/slideLayout" Target="../slideLayouts/slideLayout4.xml"/><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image" Target="../media/image253.png"/></Relationships>
</file>

<file path=ppt/slides/_rels/slide84.xml.rels><?xml version="1.0" encoding="UTF-8" standalone="yes"?>
<Relationships xmlns="http://schemas.openxmlformats.org/package/2006/relationships"><Relationship Id="rId3" Type="http://schemas.openxmlformats.org/officeDocument/2006/relationships/image" Target="../media/image259.svg"/><Relationship Id="rId7" Type="http://schemas.openxmlformats.org/officeDocument/2006/relationships/image" Target="../media/image263.svg"/><Relationship Id="rId2" Type="http://schemas.openxmlformats.org/officeDocument/2006/relationships/image" Target="../media/image258.png"/><Relationship Id="rId1" Type="http://schemas.openxmlformats.org/officeDocument/2006/relationships/slideLayout" Target="../slideLayouts/slideLayout4.xml"/><Relationship Id="rId6" Type="http://schemas.openxmlformats.org/officeDocument/2006/relationships/image" Target="../media/image262.png"/><Relationship Id="rId5" Type="http://schemas.openxmlformats.org/officeDocument/2006/relationships/image" Target="../media/image261.svg"/><Relationship Id="rId4" Type="http://schemas.openxmlformats.org/officeDocument/2006/relationships/image" Target="../media/image260.png"/></Relationships>
</file>

<file path=ppt/slides/_rels/slide85.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4.xml"/><Relationship Id="rId6" Type="http://schemas.openxmlformats.org/officeDocument/2006/relationships/image" Target="../media/image269.png"/><Relationship Id="rId5" Type="http://schemas.openxmlformats.org/officeDocument/2006/relationships/image" Target="../media/image268.png"/><Relationship Id="rId4" Type="http://schemas.openxmlformats.org/officeDocument/2006/relationships/image" Target="../media/image267.png"/></Relationships>
</file>

<file path=ppt/slides/_rels/slide8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70.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8" Type="http://schemas.openxmlformats.org/officeDocument/2006/relationships/image" Target="../media/image272.svg"/><Relationship Id="rId3" Type="http://schemas.openxmlformats.org/officeDocument/2006/relationships/image" Target="../media/image243.png"/><Relationship Id="rId7" Type="http://schemas.openxmlformats.org/officeDocument/2006/relationships/image" Target="../media/image271.png"/><Relationship Id="rId2" Type="http://schemas.openxmlformats.org/officeDocument/2006/relationships/image" Target="../media/image242.png"/><Relationship Id="rId1" Type="http://schemas.openxmlformats.org/officeDocument/2006/relationships/slideLayout" Target="../slideLayouts/slideLayout4.xml"/><Relationship Id="rId6" Type="http://schemas.openxmlformats.org/officeDocument/2006/relationships/image" Target="../media/image246.png"/><Relationship Id="rId5" Type="http://schemas.openxmlformats.org/officeDocument/2006/relationships/image" Target="../media/image245.png"/><Relationship Id="rId10" Type="http://schemas.openxmlformats.org/officeDocument/2006/relationships/image" Target="../media/image274.svg"/><Relationship Id="rId4" Type="http://schemas.openxmlformats.org/officeDocument/2006/relationships/image" Target="../media/image244.png"/><Relationship Id="rId9" Type="http://schemas.openxmlformats.org/officeDocument/2006/relationships/image" Target="../media/image273.png"/></Relationships>
</file>

<file path=ppt/slides/_rels/slide89.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76.png"/></Relationships>
</file>

<file path=ppt/slides/_rels/slide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9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21.sv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278.svg"/><Relationship Id="rId2" Type="http://schemas.openxmlformats.org/officeDocument/2006/relationships/image" Target="../media/image277.png"/><Relationship Id="rId1" Type="http://schemas.openxmlformats.org/officeDocument/2006/relationships/slideLayout" Target="../slideLayouts/slideLayout16.xml"/><Relationship Id="rId5" Type="http://schemas.openxmlformats.org/officeDocument/2006/relationships/image" Target="../media/image280.svg"/><Relationship Id="rId4" Type="http://schemas.openxmlformats.org/officeDocument/2006/relationships/image" Target="../media/image2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DC2C012-F098-4FC6-BC46-3D05F7BB51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25807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TW" sz="3400">
                <a:latin typeface="微軟正黑體"/>
                <a:ea typeface="微軟正黑體"/>
              </a:rPr>
              <a:t>安心無憂</a:t>
            </a:r>
            <a:r>
              <a:rPr lang="zh-TW" altLang="en-US" sz="3400">
                <a:latin typeface="微軟正黑體"/>
                <a:ea typeface="微軟正黑體"/>
              </a:rPr>
              <a:t>的五年尊榮保固 </a:t>
            </a:r>
            <a:endParaRPr lang="en-US" sz="3400"/>
          </a:p>
        </p:txBody>
      </p:sp>
      <p:pic>
        <p:nvPicPr>
          <p:cNvPr id="13" name="圖片 12">
            <a:extLst>
              <a:ext uri="{FF2B5EF4-FFF2-40B4-BE49-F238E27FC236}">
                <a16:creationId xmlns:a16="http://schemas.microsoft.com/office/drawing/2014/main" id="{0E294DD6-6C72-44A2-9580-61C2EB1114A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4312" y="677888"/>
            <a:ext cx="3196062" cy="2956358"/>
          </a:xfrm>
          <a:prstGeom prst="rect">
            <a:avLst/>
          </a:prstGeom>
          <a:effectLst>
            <a:outerShdw blurRad="50800" dist="38100" dir="2700000" algn="tl" rotWithShape="0">
              <a:prstClr val="black">
                <a:alpha val="40000"/>
              </a:prstClr>
            </a:outerShdw>
          </a:effectLst>
        </p:spPr>
      </p:pic>
      <p:pic>
        <p:nvPicPr>
          <p:cNvPr id="15" name="圖片 14">
            <a:extLst>
              <a:ext uri="{FF2B5EF4-FFF2-40B4-BE49-F238E27FC236}">
                <a16:creationId xmlns:a16="http://schemas.microsoft.com/office/drawing/2014/main" id="{AB19048C-D19B-42D6-8E6A-5290680453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34337" y="2704335"/>
            <a:ext cx="6096012" cy="2706630"/>
          </a:xfrm>
          <a:prstGeom prst="rect">
            <a:avLst/>
          </a:prstGeom>
        </p:spPr>
      </p:pic>
    </p:spTree>
    <p:extLst>
      <p:ext uri="{BB962C8B-B14F-4D97-AF65-F5344CB8AC3E}">
        <p14:creationId xmlns:p14="http://schemas.microsoft.com/office/powerpoint/2010/main" val="2555483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形 4">
            <a:extLst>
              <a:ext uri="{FF2B5EF4-FFF2-40B4-BE49-F238E27FC236}">
                <a16:creationId xmlns:a16="http://schemas.microsoft.com/office/drawing/2014/main" id="{7A782DB0-5211-481C-A890-079B3A46C27D}"/>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0222"/>
          <a:stretch/>
        </p:blipFill>
        <p:spPr>
          <a:xfrm>
            <a:off x="1" y="1045797"/>
            <a:ext cx="3841214" cy="2440982"/>
          </a:xfrm>
          <a:prstGeom prst="rect">
            <a:avLst/>
          </a:prstGeom>
        </p:spPr>
      </p:pic>
      <p:sp>
        <p:nvSpPr>
          <p:cNvPr id="3" name="矩形 2">
            <a:extLst>
              <a:ext uri="{FF2B5EF4-FFF2-40B4-BE49-F238E27FC236}">
                <a16:creationId xmlns:a16="http://schemas.microsoft.com/office/drawing/2014/main" id="{4F616422-FF27-4DA4-A060-0C1FE6D6EE10}"/>
              </a:ext>
            </a:extLst>
          </p:cNvPr>
          <p:cNvSpPr/>
          <p:nvPr/>
        </p:nvSpPr>
        <p:spPr>
          <a:xfrm>
            <a:off x="-113183" y="1359561"/>
            <a:ext cx="4017477" cy="1785104"/>
          </a:xfrm>
          <a:prstGeom prst="rect">
            <a:avLst/>
          </a:prstGeom>
        </p:spPr>
        <p:txBody>
          <a:bodyPr wrap="square" anchor="t">
            <a:spAutoFit/>
          </a:bodyPr>
          <a:lstStyle/>
          <a:p>
            <a:pPr algn="ctr"/>
            <a:r>
              <a:rPr lang="zh-TW" sz="4400">
                <a:solidFill>
                  <a:schemeClr val="bg1"/>
                </a:solidFill>
                <a:latin typeface="微軟正黑體" panose="020B0604030504040204" pitchFamily="34" charset="-120"/>
                <a:ea typeface="微軟正黑體" panose="020B0604030504040204" pitchFamily="34" charset="-120"/>
              </a:rPr>
              <a:t>ES1686dc </a:t>
            </a:r>
            <a:endParaRPr lang="zh-TW" altLang="en-US">
              <a:solidFill>
                <a:schemeClr val="bg1"/>
              </a:solidFill>
              <a:latin typeface="微軟正黑體" panose="020B0604030504040204" pitchFamily="34" charset="-120"/>
              <a:ea typeface="微軟正黑體" panose="020B0604030504040204" pitchFamily="34" charset="-120"/>
              <a:cs typeface="Calibri"/>
            </a:endParaRPr>
          </a:p>
          <a:p>
            <a:pPr algn="ctr"/>
            <a:r>
              <a:rPr lang="en-US" altLang="zh-TW" sz="2200">
                <a:solidFill>
                  <a:schemeClr val="bg1"/>
                </a:solidFill>
                <a:latin typeface="微軟正黑體"/>
                <a:ea typeface="微軟正黑體"/>
              </a:rPr>
              <a:t>v</a:t>
            </a:r>
            <a:r>
              <a:rPr lang="zh-TW" sz="2200">
                <a:solidFill>
                  <a:schemeClr val="bg1"/>
                </a:solidFill>
                <a:latin typeface="微軟正黑體"/>
                <a:ea typeface="微軟正黑體"/>
              </a:rPr>
              <a:t>s</a:t>
            </a:r>
            <a:endParaRPr lang="zh-TW" sz="2200">
              <a:solidFill>
                <a:schemeClr val="bg1"/>
              </a:solidFill>
              <a:latin typeface="微軟正黑體"/>
              <a:ea typeface="微軟正黑體"/>
              <a:cs typeface="Calibri"/>
            </a:endParaRPr>
          </a:p>
          <a:p>
            <a:pPr algn="ctr"/>
            <a:r>
              <a:rPr lang="zh-TW" sz="4400">
                <a:solidFill>
                  <a:schemeClr val="bg1"/>
                </a:solidFill>
                <a:latin typeface="微軟正黑體"/>
                <a:ea typeface="微軟正黑體"/>
              </a:rPr>
              <a:t> </a:t>
            </a:r>
            <a:r>
              <a:rPr lang="en-US" altLang="zh-TW" sz="4400">
                <a:solidFill>
                  <a:schemeClr val="bg1"/>
                </a:solidFill>
                <a:latin typeface="微軟正黑體"/>
                <a:ea typeface="微軟正黑體"/>
              </a:rPr>
              <a:t>E</a:t>
            </a:r>
            <a:r>
              <a:rPr lang="zh-TW" sz="4400">
                <a:solidFill>
                  <a:schemeClr val="bg1"/>
                </a:solidFill>
                <a:latin typeface="微軟正黑體"/>
                <a:ea typeface="微軟正黑體"/>
              </a:rPr>
              <a:t>S1640dc </a:t>
            </a:r>
            <a:r>
              <a:rPr lang="en-US" altLang="zh-TW" sz="4400">
                <a:solidFill>
                  <a:schemeClr val="bg1"/>
                </a:solidFill>
                <a:latin typeface="微軟正黑體"/>
                <a:ea typeface="微軟正黑體"/>
              </a:rPr>
              <a:t>v2</a:t>
            </a:r>
            <a:r>
              <a:rPr lang="zh-TW" altLang="en-US" sz="4400">
                <a:solidFill>
                  <a:schemeClr val="bg1"/>
                </a:solidFill>
                <a:latin typeface="微軟正黑體"/>
                <a:ea typeface="微軟正黑體"/>
              </a:rPr>
              <a:t> </a:t>
            </a:r>
            <a:endParaRPr lang="zh-TW">
              <a:solidFill>
                <a:schemeClr val="bg1"/>
              </a:solidFill>
              <a:latin typeface="微軟正黑體"/>
              <a:ea typeface="微軟正黑體"/>
              <a:cs typeface="Calibri"/>
            </a:endParaRPr>
          </a:p>
        </p:txBody>
      </p:sp>
    </p:spTree>
    <p:extLst>
      <p:ext uri="{BB962C8B-B14F-4D97-AF65-F5344CB8AC3E}">
        <p14:creationId xmlns:p14="http://schemas.microsoft.com/office/powerpoint/2010/main" val="4159474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5E93E-90E6-449A-A047-2361ABF569F3}"/>
              </a:ext>
            </a:extLst>
          </p:cNvPr>
          <p:cNvSpPr>
            <a:spLocks noGrp="1"/>
          </p:cNvSpPr>
          <p:nvPr>
            <p:ph type="title"/>
          </p:nvPr>
        </p:nvSpPr>
        <p:spPr/>
        <p:txBody>
          <a:bodyPr>
            <a:normAutofit/>
          </a:bodyPr>
          <a:lstStyle/>
          <a:p>
            <a:r>
              <a:rPr lang="zh-TW" altLang="en-US" sz="3400"/>
              <a:t>更具成本效益的雙控儲存系統</a:t>
            </a:r>
            <a:endParaRPr lang="en-US" sz="3400"/>
          </a:p>
        </p:txBody>
      </p:sp>
      <p:sp>
        <p:nvSpPr>
          <p:cNvPr id="4" name="Rectangle 3">
            <a:extLst>
              <a:ext uri="{FF2B5EF4-FFF2-40B4-BE49-F238E27FC236}">
                <a16:creationId xmlns:a16="http://schemas.microsoft.com/office/drawing/2014/main" id="{F9A280C1-6EA1-45CC-A691-91CDD031729E}"/>
              </a:ext>
            </a:extLst>
          </p:cNvPr>
          <p:cNvSpPr/>
          <p:nvPr/>
        </p:nvSpPr>
        <p:spPr>
          <a:xfrm>
            <a:off x="1955197" y="1507139"/>
            <a:ext cx="5032147" cy="879151"/>
          </a:xfrm>
          <a:prstGeom prst="rect">
            <a:avLst/>
          </a:prstGeom>
          <a:noFill/>
        </p:spPr>
        <p:txBody>
          <a:bodyPr wrap="none">
            <a:spAutoFit/>
          </a:bodyPr>
          <a:lstStyle/>
          <a:p>
            <a:pPr algn="ctr">
              <a:lnSpc>
                <a:spcPct val="150000"/>
              </a:lnSpc>
            </a:pPr>
            <a:r>
              <a:rPr lang="zh-TW" altLang="en-US">
                <a:solidFill>
                  <a:schemeClr val="bg1"/>
                </a:solidFill>
                <a:latin typeface="微軟正黑體" panose="020B0604030504040204" pitchFamily="34" charset="-120"/>
                <a:ea typeface="微軟正黑體" panose="020B0604030504040204" pitchFamily="34" charset="-120"/>
              </a:rPr>
              <a:t>我們堅決不妥協系統的穩定性及效能</a:t>
            </a:r>
            <a:endParaRPr lang="en-US" altLang="zh-TW">
              <a:solidFill>
                <a:schemeClr val="bg1"/>
              </a:solidFill>
              <a:latin typeface="微軟正黑體" panose="020B0604030504040204" pitchFamily="34" charset="-120"/>
              <a:ea typeface="微軟正黑體" panose="020B0604030504040204" pitchFamily="34" charset="-120"/>
            </a:endParaRPr>
          </a:p>
          <a:p>
            <a:pPr>
              <a:lnSpc>
                <a:spcPct val="150000"/>
              </a:lnSpc>
            </a:pPr>
            <a:r>
              <a:rPr lang="zh-TW" altLang="en-US">
                <a:solidFill>
                  <a:schemeClr val="bg1"/>
                </a:solidFill>
                <a:latin typeface="微軟正黑體" panose="020B0604030504040204" pitchFamily="34" charset="-120"/>
                <a:ea typeface="微軟正黑體" panose="020B0604030504040204" pitchFamily="34" charset="-120"/>
              </a:rPr>
              <a:t>但是我們致力於提供更具價格競爭力的儲存系統</a:t>
            </a:r>
            <a:endParaRPr lang="en-US" altLang="zh-TW">
              <a:solidFill>
                <a:schemeClr val="bg1"/>
              </a:solidFill>
              <a:latin typeface="微軟正黑體" panose="020B0604030504040204" pitchFamily="34" charset="-120"/>
              <a:ea typeface="微軟正黑體" panose="020B0604030504040204" pitchFamily="34" charset="-120"/>
            </a:endParaRPr>
          </a:p>
        </p:txBody>
      </p:sp>
      <p:sp>
        <p:nvSpPr>
          <p:cNvPr id="7" name="Rectangle 6">
            <a:extLst>
              <a:ext uri="{FF2B5EF4-FFF2-40B4-BE49-F238E27FC236}">
                <a16:creationId xmlns:a16="http://schemas.microsoft.com/office/drawing/2014/main" id="{CFF9FD68-99E3-4127-8950-ED4657EB76EF}"/>
              </a:ext>
            </a:extLst>
          </p:cNvPr>
          <p:cNvSpPr/>
          <p:nvPr/>
        </p:nvSpPr>
        <p:spPr>
          <a:xfrm>
            <a:off x="236433" y="2739713"/>
            <a:ext cx="2021451" cy="889411"/>
          </a:xfrm>
          <a:prstGeom prst="rect">
            <a:avLst/>
          </a:prstGeom>
          <a:noFill/>
        </p:spPr>
        <p:txBody>
          <a:bodyPr wrap="none" anchor="t">
            <a:spAutoFit/>
          </a:bodyPr>
          <a:lstStyle/>
          <a:p>
            <a:pPr algn="ctr">
              <a:lnSpc>
                <a:spcPct val="150000"/>
              </a:lnSpc>
            </a:pPr>
            <a:r>
              <a:rPr lang="en-US" altLang="zh-TW" sz="1200" b="1">
                <a:solidFill>
                  <a:schemeClr val="bg1"/>
                </a:solidFill>
                <a:latin typeface="微軟正黑體" panose="020B0604030504040204" pitchFamily="34" charset="-120"/>
                <a:ea typeface="微軟正黑體" panose="020B0604030504040204" pitchFamily="34" charset="-120"/>
              </a:rPr>
              <a:t>ES1640dc V2</a:t>
            </a:r>
          </a:p>
          <a:p>
            <a:pPr algn="ctr">
              <a:lnSpc>
                <a:spcPct val="150000"/>
              </a:lnSpc>
            </a:pPr>
            <a:r>
              <a:rPr lang="en-US" altLang="zh-TW" sz="1200">
                <a:solidFill>
                  <a:schemeClr val="bg1"/>
                </a:solidFill>
                <a:latin typeface="微軟正黑體" panose="020B0604030504040204" pitchFamily="34" charset="-120"/>
                <a:ea typeface="微軟正黑體" panose="020B0604030504040204" pitchFamily="34" charset="-120"/>
              </a:rPr>
              <a:t>CPU: </a:t>
            </a:r>
            <a:r>
              <a:rPr lang="en-US" sz="1200">
                <a:solidFill>
                  <a:schemeClr val="bg1"/>
                </a:solidFill>
                <a:latin typeface="微軟正黑體" panose="020B0604030504040204" pitchFamily="34" charset="-120"/>
                <a:ea typeface="微軟正黑體" panose="020B0604030504040204" pitchFamily="34" charset="-120"/>
              </a:rPr>
              <a:t>Intel Xeon E5 6-core</a:t>
            </a:r>
            <a:endParaRPr lang="en-US" altLang="zh-TW" sz="1200">
              <a:solidFill>
                <a:schemeClr val="bg1"/>
              </a:solidFill>
              <a:latin typeface="微軟正黑體" panose="020B0604030504040204" pitchFamily="34" charset="-120"/>
              <a:ea typeface="微軟正黑體" panose="020B0604030504040204" pitchFamily="34" charset="-120"/>
            </a:endParaRPr>
          </a:p>
          <a:p>
            <a:pPr algn="ctr">
              <a:lnSpc>
                <a:spcPct val="150000"/>
              </a:lnSpc>
            </a:pPr>
            <a:r>
              <a:rPr lang="en-US" altLang="zh-TW" sz="1200">
                <a:solidFill>
                  <a:schemeClr val="bg1"/>
                </a:solidFill>
                <a:latin typeface="微軟正黑體" panose="020B0604030504040204" pitchFamily="34" charset="-120"/>
                <a:ea typeface="微軟正黑體" panose="020B0604030504040204" pitchFamily="34" charset="-120"/>
              </a:rPr>
              <a:t>RAM: 96GB</a:t>
            </a:r>
            <a:endParaRPr lang="en-US" altLang="zh-TW" sz="1200">
              <a:solidFill>
                <a:schemeClr val="bg1"/>
              </a:solidFill>
              <a:latin typeface="微軟正黑體" panose="020B0604030504040204" pitchFamily="34" charset="-120"/>
              <a:ea typeface="微軟正黑體" panose="020B0604030504040204" pitchFamily="34" charset="-120"/>
              <a:cs typeface="Calibri"/>
            </a:endParaRPr>
          </a:p>
        </p:txBody>
      </p:sp>
      <p:sp>
        <p:nvSpPr>
          <p:cNvPr id="9" name="Rectangle 8">
            <a:extLst>
              <a:ext uri="{FF2B5EF4-FFF2-40B4-BE49-F238E27FC236}">
                <a16:creationId xmlns:a16="http://schemas.microsoft.com/office/drawing/2014/main" id="{1F09D10C-9ED7-4EB6-9832-A4E93A74FC4F}"/>
              </a:ext>
            </a:extLst>
          </p:cNvPr>
          <p:cNvSpPr/>
          <p:nvPr/>
        </p:nvSpPr>
        <p:spPr>
          <a:xfrm>
            <a:off x="2558940" y="2733170"/>
            <a:ext cx="1963743" cy="889411"/>
          </a:xfrm>
          <a:prstGeom prst="rect">
            <a:avLst/>
          </a:prstGeom>
          <a:noFill/>
        </p:spPr>
        <p:txBody>
          <a:bodyPr wrap="none" anchor="t">
            <a:spAutoFit/>
          </a:bodyPr>
          <a:lstStyle/>
          <a:p>
            <a:pPr algn="ctr">
              <a:lnSpc>
                <a:spcPct val="150000"/>
              </a:lnSpc>
            </a:pPr>
            <a:r>
              <a:rPr lang="en-US" altLang="zh-TW" sz="1200" b="1">
                <a:solidFill>
                  <a:schemeClr val="bg1"/>
                </a:solidFill>
                <a:latin typeface="微軟正黑體" panose="020B0604030504040204" pitchFamily="34" charset="-120"/>
                <a:ea typeface="微軟正黑體" panose="020B0604030504040204" pitchFamily="34" charset="-120"/>
              </a:rPr>
              <a:t>ES1686dc-</a:t>
            </a:r>
            <a:r>
              <a:rPr lang="en-US" altLang="zh-CN" sz="1200" b="1">
                <a:solidFill>
                  <a:srgbClr val="FFFF00"/>
                </a:solidFill>
                <a:latin typeface="微軟正黑體" panose="020B0604030504040204" pitchFamily="34" charset="-120"/>
                <a:ea typeface="微軟正黑體" panose="020B0604030504040204" pitchFamily="34" charset="-120"/>
              </a:rPr>
              <a:t>2123IT</a:t>
            </a:r>
            <a:r>
              <a:rPr lang="en-US" altLang="zh-CN" sz="1200" b="1">
                <a:solidFill>
                  <a:schemeClr val="bg1"/>
                </a:solidFill>
                <a:latin typeface="微軟正黑體" panose="020B0604030504040204" pitchFamily="34" charset="-120"/>
                <a:ea typeface="微軟正黑體" panose="020B0604030504040204" pitchFamily="34" charset="-120"/>
              </a:rPr>
              <a:t>-</a:t>
            </a:r>
            <a:r>
              <a:rPr lang="en-US" sz="1200" b="1">
                <a:solidFill>
                  <a:schemeClr val="bg1"/>
                </a:solidFill>
                <a:latin typeface="微軟正黑體" panose="020B0604030504040204" pitchFamily="34" charset="-120"/>
                <a:ea typeface="微軟正黑體" panose="020B0604030504040204" pitchFamily="34" charset="-120"/>
              </a:rPr>
              <a:t>64</a:t>
            </a:r>
            <a:r>
              <a:rPr lang="en-US" altLang="zh-CN" sz="1200" b="1">
                <a:solidFill>
                  <a:schemeClr val="bg1"/>
                </a:solidFill>
                <a:latin typeface="微軟正黑體" panose="020B0604030504040204" pitchFamily="34" charset="-120"/>
                <a:ea typeface="微軟正黑體" panose="020B0604030504040204" pitchFamily="34" charset="-120"/>
              </a:rPr>
              <a:t>G</a:t>
            </a:r>
            <a:endParaRPr lang="en-US" sz="1200" b="1">
              <a:solidFill>
                <a:schemeClr val="bg1"/>
              </a:solidFill>
              <a:latin typeface="微軟正黑體" panose="020B0604030504040204" pitchFamily="34" charset="-120"/>
              <a:ea typeface="微軟正黑體" panose="020B0604030504040204" pitchFamily="34" charset="-120"/>
              <a:cs typeface="Calibri"/>
            </a:endParaRPr>
          </a:p>
          <a:p>
            <a:pPr algn="ctr">
              <a:lnSpc>
                <a:spcPct val="150000"/>
              </a:lnSpc>
            </a:pPr>
            <a:r>
              <a:rPr lang="en-US" altLang="zh-TW" sz="1200">
                <a:solidFill>
                  <a:schemeClr val="bg1"/>
                </a:solidFill>
                <a:latin typeface="微軟正黑體" panose="020B0604030504040204" pitchFamily="34" charset="-120"/>
                <a:ea typeface="微軟正黑體" panose="020B0604030504040204" pitchFamily="34" charset="-120"/>
              </a:rPr>
              <a:t>CPU: </a:t>
            </a:r>
            <a:r>
              <a:rPr lang="en-US" sz="1200">
                <a:solidFill>
                  <a:schemeClr val="bg1"/>
                </a:solidFill>
                <a:latin typeface="微軟正黑體" panose="020B0604030504040204" pitchFamily="34" charset="-120"/>
                <a:ea typeface="微軟正黑體" panose="020B0604030504040204" pitchFamily="34" charset="-120"/>
              </a:rPr>
              <a:t>Intel Xeon D 4-core</a:t>
            </a:r>
            <a:endParaRPr lang="en-US" sz="1200">
              <a:solidFill>
                <a:schemeClr val="bg1"/>
              </a:solidFill>
              <a:latin typeface="微軟正黑體" panose="020B0604030504040204" pitchFamily="34" charset="-120"/>
              <a:ea typeface="微軟正黑體" panose="020B0604030504040204" pitchFamily="34" charset="-120"/>
              <a:cs typeface="Calibri"/>
            </a:endParaRPr>
          </a:p>
          <a:p>
            <a:pPr algn="ctr">
              <a:lnSpc>
                <a:spcPct val="150000"/>
              </a:lnSpc>
            </a:pPr>
            <a:r>
              <a:rPr lang="en-US" altLang="zh-TW" sz="1200">
                <a:solidFill>
                  <a:schemeClr val="bg1"/>
                </a:solidFill>
                <a:latin typeface="微軟正黑體" panose="020B0604030504040204" pitchFamily="34" charset="-120"/>
                <a:ea typeface="微軟正黑體" panose="020B0604030504040204" pitchFamily="34" charset="-120"/>
              </a:rPr>
              <a:t>RAM: 64GB</a:t>
            </a:r>
            <a:endParaRPr lang="en-US" altLang="zh-TW" sz="1200">
              <a:solidFill>
                <a:schemeClr val="bg1"/>
              </a:solidFill>
              <a:latin typeface="微軟正黑體" panose="020B0604030504040204" pitchFamily="34" charset="-120"/>
              <a:ea typeface="微軟正黑體" panose="020B0604030504040204" pitchFamily="34" charset="-120"/>
              <a:cs typeface="Calibri"/>
            </a:endParaRPr>
          </a:p>
        </p:txBody>
      </p:sp>
      <p:sp>
        <p:nvSpPr>
          <p:cNvPr id="11" name="Rectangle 10">
            <a:extLst>
              <a:ext uri="{FF2B5EF4-FFF2-40B4-BE49-F238E27FC236}">
                <a16:creationId xmlns:a16="http://schemas.microsoft.com/office/drawing/2014/main" id="{8465093E-223B-48CA-A81C-679799F89517}"/>
              </a:ext>
            </a:extLst>
          </p:cNvPr>
          <p:cNvSpPr/>
          <p:nvPr/>
        </p:nvSpPr>
        <p:spPr>
          <a:xfrm>
            <a:off x="4704263" y="2727561"/>
            <a:ext cx="2008883" cy="889411"/>
          </a:xfrm>
          <a:prstGeom prst="rect">
            <a:avLst/>
          </a:prstGeom>
          <a:noFill/>
        </p:spPr>
        <p:txBody>
          <a:bodyPr wrap="none" anchor="t">
            <a:spAutoFit/>
          </a:bodyPr>
          <a:lstStyle/>
          <a:p>
            <a:pPr algn="ctr">
              <a:lnSpc>
                <a:spcPct val="150000"/>
              </a:lnSpc>
            </a:pPr>
            <a:r>
              <a:rPr lang="en-US" altLang="zh-TW" sz="1200" b="1" dirty="0">
                <a:solidFill>
                  <a:schemeClr val="bg1"/>
                </a:solidFill>
                <a:latin typeface="微軟正黑體"/>
                <a:ea typeface="微軟正黑體"/>
              </a:rPr>
              <a:t>ES1686dc-</a:t>
            </a:r>
            <a:r>
              <a:rPr lang="en-US" altLang="zh-CN" sz="1200" b="1" dirty="0">
                <a:solidFill>
                  <a:srgbClr val="FFFF00"/>
                </a:solidFill>
                <a:latin typeface="微軟正黑體"/>
                <a:ea typeface="微軟正黑體"/>
              </a:rPr>
              <a:t>2142IT</a:t>
            </a:r>
            <a:r>
              <a:rPr lang="en-US" altLang="zh-CN" sz="1200" b="1" dirty="0">
                <a:solidFill>
                  <a:schemeClr val="bg1"/>
                </a:solidFill>
                <a:latin typeface="微軟正黑體"/>
                <a:ea typeface="微軟正黑體"/>
              </a:rPr>
              <a:t>-96G</a:t>
            </a:r>
            <a:endParaRPr lang="en-US" sz="1200" b="1" dirty="0">
              <a:solidFill>
                <a:schemeClr val="bg1"/>
              </a:solidFill>
              <a:latin typeface="微軟正黑體" panose="020B0604030504040204" pitchFamily="34" charset="-120"/>
              <a:ea typeface="微軟正黑體" panose="020B0604030504040204" pitchFamily="34" charset="-120"/>
              <a:cs typeface="Calibri"/>
            </a:endParaRPr>
          </a:p>
          <a:p>
            <a:pPr algn="ctr">
              <a:lnSpc>
                <a:spcPct val="150000"/>
              </a:lnSpc>
            </a:pPr>
            <a:r>
              <a:rPr lang="en-US" altLang="zh-TW" sz="1200" dirty="0">
                <a:solidFill>
                  <a:schemeClr val="bg1"/>
                </a:solidFill>
                <a:latin typeface="微軟正黑體"/>
                <a:ea typeface="微軟正黑體"/>
              </a:rPr>
              <a:t>CPU: </a:t>
            </a:r>
            <a:r>
              <a:rPr lang="en-US" sz="1200" dirty="0">
                <a:solidFill>
                  <a:schemeClr val="bg1"/>
                </a:solidFill>
                <a:latin typeface="微軟正黑體"/>
                <a:ea typeface="微軟正黑體"/>
              </a:rPr>
              <a:t>Intel Xeon D 8-core</a:t>
            </a:r>
            <a:endParaRPr lang="en-US" sz="1200" dirty="0">
              <a:solidFill>
                <a:schemeClr val="bg1"/>
              </a:solidFill>
              <a:latin typeface="微軟正黑體"/>
              <a:ea typeface="微軟正黑體"/>
              <a:cs typeface="Calibri"/>
            </a:endParaRPr>
          </a:p>
          <a:p>
            <a:pPr algn="ctr">
              <a:lnSpc>
                <a:spcPct val="150000"/>
              </a:lnSpc>
            </a:pPr>
            <a:r>
              <a:rPr lang="en-US" altLang="zh-TW" sz="1200" dirty="0">
                <a:solidFill>
                  <a:schemeClr val="bg1"/>
                </a:solidFill>
                <a:latin typeface="微軟正黑體"/>
                <a:ea typeface="微軟正黑體"/>
              </a:rPr>
              <a:t>RAM: 96GB</a:t>
            </a:r>
            <a:endParaRPr lang="en-US" altLang="zh-TW" sz="1200" dirty="0">
              <a:solidFill>
                <a:schemeClr val="bg1"/>
              </a:solidFill>
              <a:latin typeface="微軟正黑體"/>
              <a:ea typeface="微軟正黑體"/>
              <a:cs typeface="Calibri"/>
            </a:endParaRPr>
          </a:p>
        </p:txBody>
      </p:sp>
      <p:sp>
        <p:nvSpPr>
          <p:cNvPr id="12" name="Rectangle 10">
            <a:extLst>
              <a:ext uri="{FF2B5EF4-FFF2-40B4-BE49-F238E27FC236}">
                <a16:creationId xmlns:a16="http://schemas.microsoft.com/office/drawing/2014/main" id="{1972A033-B6E5-4DDE-894A-DF17042C0E52}"/>
              </a:ext>
            </a:extLst>
          </p:cNvPr>
          <p:cNvSpPr/>
          <p:nvPr/>
        </p:nvSpPr>
        <p:spPr>
          <a:xfrm>
            <a:off x="6822507" y="2733981"/>
            <a:ext cx="2010487" cy="889411"/>
          </a:xfrm>
          <a:prstGeom prst="rect">
            <a:avLst/>
          </a:prstGeom>
          <a:noFill/>
        </p:spPr>
        <p:txBody>
          <a:bodyPr wrap="none" anchor="t">
            <a:spAutoFit/>
          </a:bodyPr>
          <a:lstStyle/>
          <a:p>
            <a:pPr algn="ctr">
              <a:lnSpc>
                <a:spcPct val="150000"/>
              </a:lnSpc>
            </a:pPr>
            <a:r>
              <a:rPr lang="en-US" altLang="zh-TW" sz="1200" b="1" dirty="0">
                <a:solidFill>
                  <a:schemeClr val="bg1"/>
                </a:solidFill>
                <a:latin typeface="微軟正黑體"/>
                <a:ea typeface="微軟正黑體"/>
                <a:cs typeface="Calibri"/>
              </a:rPr>
              <a:t>ES1686dc-</a:t>
            </a:r>
            <a:r>
              <a:rPr lang="en-US" altLang="zh-CN" sz="1200" b="1" dirty="0">
                <a:solidFill>
                  <a:srgbClr val="FFFF00"/>
                </a:solidFill>
                <a:latin typeface="微軟正黑體"/>
                <a:ea typeface="微軟正黑體"/>
              </a:rPr>
              <a:t>2142IT</a:t>
            </a:r>
            <a:r>
              <a:rPr lang="en-US" altLang="zh-CN" sz="1200" b="1" dirty="0">
                <a:solidFill>
                  <a:schemeClr val="bg1"/>
                </a:solidFill>
                <a:latin typeface="微軟正黑體"/>
                <a:ea typeface="微軟正黑體"/>
              </a:rPr>
              <a:t>-128G</a:t>
            </a:r>
            <a:endParaRPr lang="en-US" sz="1200" b="1" dirty="0">
              <a:solidFill>
                <a:schemeClr val="bg1"/>
              </a:solidFill>
              <a:latin typeface="微軟正黑體" panose="020B0604030504040204" pitchFamily="34" charset="-120"/>
              <a:ea typeface="微軟正黑體" panose="020B0604030504040204" pitchFamily="34" charset="-120"/>
              <a:cs typeface="Calibri"/>
            </a:endParaRPr>
          </a:p>
          <a:p>
            <a:pPr algn="ctr">
              <a:lnSpc>
                <a:spcPct val="150000"/>
              </a:lnSpc>
            </a:pPr>
            <a:r>
              <a:rPr lang="en-US" altLang="zh-TW" sz="1200" dirty="0">
                <a:solidFill>
                  <a:schemeClr val="bg1"/>
                </a:solidFill>
                <a:latin typeface="微軟正黑體"/>
                <a:ea typeface="微軟正黑體"/>
              </a:rPr>
              <a:t>CPU: </a:t>
            </a:r>
            <a:r>
              <a:rPr lang="en-US" sz="1200" dirty="0">
                <a:solidFill>
                  <a:schemeClr val="bg1"/>
                </a:solidFill>
                <a:latin typeface="微軟正黑體"/>
                <a:ea typeface="微軟正黑體"/>
              </a:rPr>
              <a:t>Intel Xeon D 8-core</a:t>
            </a:r>
            <a:endParaRPr lang="en-US" sz="1200" dirty="0">
              <a:solidFill>
                <a:schemeClr val="bg1"/>
              </a:solidFill>
              <a:latin typeface="微軟正黑體"/>
              <a:ea typeface="微軟正黑體"/>
              <a:cs typeface="Calibri"/>
            </a:endParaRPr>
          </a:p>
          <a:p>
            <a:pPr algn="ctr">
              <a:lnSpc>
                <a:spcPct val="150000"/>
              </a:lnSpc>
            </a:pPr>
            <a:r>
              <a:rPr lang="en-US" altLang="zh-TW" sz="1200" dirty="0">
                <a:solidFill>
                  <a:schemeClr val="bg1"/>
                </a:solidFill>
                <a:latin typeface="微軟正黑體"/>
                <a:ea typeface="微軟正黑體"/>
              </a:rPr>
              <a:t>RAM: 128GB</a:t>
            </a:r>
            <a:endParaRPr lang="en-US" altLang="zh-TW" sz="1200" dirty="0">
              <a:solidFill>
                <a:schemeClr val="bg1"/>
              </a:solidFill>
              <a:latin typeface="微軟正黑體"/>
              <a:ea typeface="微軟正黑體"/>
              <a:cs typeface="Calibri"/>
            </a:endParaRPr>
          </a:p>
        </p:txBody>
      </p:sp>
      <p:pic>
        <p:nvPicPr>
          <p:cNvPr id="15" name="圖片 14">
            <a:extLst>
              <a:ext uri="{FF2B5EF4-FFF2-40B4-BE49-F238E27FC236}">
                <a16:creationId xmlns:a16="http://schemas.microsoft.com/office/drawing/2014/main" id="{A8D65FCE-E322-4E85-81B1-DF31FFBA81A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6307" y="3707861"/>
            <a:ext cx="2164693" cy="863712"/>
          </a:xfrm>
          <a:prstGeom prst="rect">
            <a:avLst/>
          </a:prstGeom>
        </p:spPr>
      </p:pic>
      <p:pic>
        <p:nvPicPr>
          <p:cNvPr id="18" name="Picture 12">
            <a:extLst>
              <a:ext uri="{FF2B5EF4-FFF2-40B4-BE49-F238E27FC236}">
                <a16:creationId xmlns:a16="http://schemas.microsoft.com/office/drawing/2014/main" id="{6FB0BACE-1BF0-4C4D-991A-150C5F5E414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09790" y="3769947"/>
            <a:ext cx="2159668" cy="740332"/>
          </a:xfrm>
          <a:prstGeom prst="rect">
            <a:avLst/>
          </a:prstGeom>
        </p:spPr>
      </p:pic>
      <p:pic>
        <p:nvPicPr>
          <p:cNvPr id="19" name="Picture 12">
            <a:extLst>
              <a:ext uri="{FF2B5EF4-FFF2-40B4-BE49-F238E27FC236}">
                <a16:creationId xmlns:a16="http://schemas.microsoft.com/office/drawing/2014/main" id="{C973E7A4-B2FE-42B4-A74E-DF06EEA8A4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8853" y="3769947"/>
            <a:ext cx="2159668" cy="740332"/>
          </a:xfrm>
          <a:prstGeom prst="rect">
            <a:avLst/>
          </a:prstGeom>
        </p:spPr>
      </p:pic>
      <p:pic>
        <p:nvPicPr>
          <p:cNvPr id="20" name="Picture 12">
            <a:extLst>
              <a:ext uri="{FF2B5EF4-FFF2-40B4-BE49-F238E27FC236}">
                <a16:creationId xmlns:a16="http://schemas.microsoft.com/office/drawing/2014/main" id="{72293AA5-6B27-4599-8097-73D14707C3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47916" y="3769947"/>
            <a:ext cx="2159668" cy="740332"/>
          </a:xfrm>
          <a:prstGeom prst="rect">
            <a:avLst/>
          </a:prstGeom>
        </p:spPr>
      </p:pic>
    </p:spTree>
    <p:extLst>
      <p:ext uri="{BB962C8B-B14F-4D97-AF65-F5344CB8AC3E}">
        <p14:creationId xmlns:p14="http://schemas.microsoft.com/office/powerpoint/2010/main" val="128412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C9A5C-5068-4BD3-A791-5450D6E4EF4F}"/>
              </a:ext>
            </a:extLst>
          </p:cNvPr>
          <p:cNvSpPr>
            <a:spLocks noGrp="1"/>
          </p:cNvSpPr>
          <p:nvPr>
            <p:ph type="title"/>
          </p:nvPr>
        </p:nvSpPr>
        <p:spPr>
          <a:xfrm>
            <a:off x="275953" y="91440"/>
            <a:ext cx="7886700" cy="822960"/>
          </a:xfrm>
        </p:spPr>
        <p:txBody>
          <a:bodyPr>
            <a:normAutofit/>
          </a:bodyPr>
          <a:lstStyle/>
          <a:p>
            <a:r>
              <a:rPr lang="en-US" altLang="ja-JP" sz="3400">
                <a:latin typeface="微軟正黑體"/>
                <a:ea typeface="微軟正黑體"/>
              </a:rPr>
              <a:t>ES1686dc/ES1640dc </a:t>
            </a:r>
            <a:r>
              <a:rPr lang="en-US" altLang="ja-JP" sz="3400" err="1">
                <a:latin typeface="微軟正黑體"/>
                <a:ea typeface="微軟正黑體"/>
              </a:rPr>
              <a:t>規格</a:t>
            </a:r>
            <a:r>
              <a:rPr lang="en-US" altLang="ja-JP" sz="3400">
                <a:latin typeface="微軟正黑體"/>
                <a:ea typeface="微軟正黑體"/>
              </a:rPr>
              <a:t> PK</a:t>
            </a:r>
            <a:endParaRPr lang="ja-JP" altLang="en-US" sz="3400" b="0">
              <a:latin typeface="微軟正黑體"/>
              <a:ea typeface="微軟正黑體"/>
            </a:endParaRPr>
          </a:p>
        </p:txBody>
      </p:sp>
      <p:sp>
        <p:nvSpPr>
          <p:cNvPr id="3" name="TextBox 2">
            <a:extLst>
              <a:ext uri="{FF2B5EF4-FFF2-40B4-BE49-F238E27FC236}">
                <a16:creationId xmlns:a16="http://schemas.microsoft.com/office/drawing/2014/main" id="{85676880-4743-4B16-9526-FFA2D5C3B552}"/>
              </a:ext>
            </a:extLst>
          </p:cNvPr>
          <p:cNvSpPr txBox="1"/>
          <p:nvPr/>
        </p:nvSpPr>
        <p:spPr>
          <a:xfrm>
            <a:off x="3193772" y="1562115"/>
            <a:ext cx="1642807"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a:solidFill>
                  <a:schemeClr val="bg1"/>
                </a:solidFill>
                <a:ea typeface="游ゴシック"/>
                <a:cs typeface="Calibri"/>
              </a:rPr>
              <a:t>ES1686dc</a:t>
            </a:r>
            <a:r>
              <a:rPr lang="zh-TW" altLang="en-US">
                <a:solidFill>
                  <a:schemeClr val="bg1"/>
                </a:solidFill>
                <a:ea typeface="游ゴシック"/>
                <a:cs typeface="Calibri"/>
              </a:rPr>
              <a:t>：</a:t>
            </a:r>
            <a:br>
              <a:rPr lang="en-US" altLang="ja-JP">
                <a:solidFill>
                  <a:schemeClr val="bg1"/>
                </a:solidFill>
                <a:ea typeface="游ゴシック"/>
                <a:cs typeface="Calibri"/>
              </a:rPr>
            </a:br>
            <a:r>
              <a:rPr lang="ja-JP" altLang="en-US">
                <a:solidFill>
                  <a:schemeClr val="bg1"/>
                </a:solidFill>
                <a:ea typeface="游ゴシック"/>
                <a:cs typeface="Calibri"/>
              </a:rPr>
              <a:t>低功耗的CPU</a:t>
            </a:r>
            <a:endParaRPr lang="en-US">
              <a:solidFill>
                <a:schemeClr val="bg1"/>
              </a:solidFill>
              <a:cs typeface="Calibri"/>
            </a:endParaRPr>
          </a:p>
        </p:txBody>
      </p:sp>
      <p:pic>
        <p:nvPicPr>
          <p:cNvPr id="13" name="Picture 12">
            <a:extLst>
              <a:ext uri="{FF2B5EF4-FFF2-40B4-BE49-F238E27FC236}">
                <a16:creationId xmlns:a16="http://schemas.microsoft.com/office/drawing/2014/main" id="{0FACDB41-6FBD-4D9B-9DC9-96373496D89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94614" y="1092748"/>
            <a:ext cx="2294248" cy="786466"/>
          </a:xfrm>
          <a:prstGeom prst="rect">
            <a:avLst/>
          </a:prstGeom>
        </p:spPr>
      </p:pic>
      <p:sp>
        <p:nvSpPr>
          <p:cNvPr id="15" name="TextBox 8">
            <a:extLst>
              <a:ext uri="{FF2B5EF4-FFF2-40B4-BE49-F238E27FC236}">
                <a16:creationId xmlns:a16="http://schemas.microsoft.com/office/drawing/2014/main" id="{1A7D4744-D000-4B3A-9724-7FC093BE76DE}"/>
              </a:ext>
            </a:extLst>
          </p:cNvPr>
          <p:cNvSpPr txBox="1"/>
          <p:nvPr/>
        </p:nvSpPr>
        <p:spPr>
          <a:xfrm>
            <a:off x="1042095" y="1912141"/>
            <a:ext cx="2042804" cy="33855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a:solidFill>
                  <a:schemeClr val="bg1"/>
                </a:solidFill>
              </a:rPr>
              <a:t>ES1640dc V2</a:t>
            </a:r>
            <a:endParaRPr lang="en-US" sz="1600">
              <a:solidFill>
                <a:schemeClr val="bg1"/>
              </a:solidFill>
            </a:endParaRPr>
          </a:p>
        </p:txBody>
      </p:sp>
      <p:sp>
        <p:nvSpPr>
          <p:cNvPr id="16" name="TextBox 9">
            <a:extLst>
              <a:ext uri="{FF2B5EF4-FFF2-40B4-BE49-F238E27FC236}">
                <a16:creationId xmlns:a16="http://schemas.microsoft.com/office/drawing/2014/main" id="{660185A3-5E0A-452C-A03B-8F24B8F69952}"/>
              </a:ext>
            </a:extLst>
          </p:cNvPr>
          <p:cNvSpPr txBox="1"/>
          <p:nvPr/>
        </p:nvSpPr>
        <p:spPr>
          <a:xfrm>
            <a:off x="5041601" y="1910967"/>
            <a:ext cx="2042804" cy="33855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a:solidFill>
                  <a:schemeClr val="bg1"/>
                </a:solidFill>
              </a:rPr>
              <a:t>ES1686dc</a:t>
            </a:r>
            <a:endParaRPr lang="en-US" sz="1600">
              <a:solidFill>
                <a:schemeClr val="bg1"/>
              </a:solidFill>
            </a:endParaRPr>
          </a:p>
        </p:txBody>
      </p:sp>
      <p:pic>
        <p:nvPicPr>
          <p:cNvPr id="5" name="圖片 4">
            <a:extLst>
              <a:ext uri="{FF2B5EF4-FFF2-40B4-BE49-F238E27FC236}">
                <a16:creationId xmlns:a16="http://schemas.microsoft.com/office/drawing/2014/main" id="{F480DD68-5320-4B48-9456-07FB9CB0AA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9802" y="1034280"/>
            <a:ext cx="2299585" cy="917534"/>
          </a:xfrm>
          <a:prstGeom prst="rect">
            <a:avLst/>
          </a:prstGeom>
        </p:spPr>
      </p:pic>
      <p:pic>
        <p:nvPicPr>
          <p:cNvPr id="6" name="圖形 5">
            <a:extLst>
              <a:ext uri="{FF2B5EF4-FFF2-40B4-BE49-F238E27FC236}">
                <a16:creationId xmlns:a16="http://schemas.microsoft.com/office/drawing/2014/main" id="{2CB76587-A09B-419E-AF4E-2D1FAF8F0D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1803" y="2249521"/>
            <a:ext cx="7954178" cy="754364"/>
          </a:xfrm>
          <a:prstGeom prst="rect">
            <a:avLst/>
          </a:prstGeom>
        </p:spPr>
      </p:pic>
      <p:pic>
        <p:nvPicPr>
          <p:cNvPr id="35" name="圖形 34">
            <a:extLst>
              <a:ext uri="{FF2B5EF4-FFF2-40B4-BE49-F238E27FC236}">
                <a16:creationId xmlns:a16="http://schemas.microsoft.com/office/drawing/2014/main" id="{E67642DB-709F-4C14-87A3-DF13D43010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1803" y="3142570"/>
            <a:ext cx="7954178" cy="754364"/>
          </a:xfrm>
          <a:prstGeom prst="rect">
            <a:avLst/>
          </a:prstGeom>
        </p:spPr>
      </p:pic>
      <p:pic>
        <p:nvPicPr>
          <p:cNvPr id="36" name="圖形 35">
            <a:extLst>
              <a:ext uri="{FF2B5EF4-FFF2-40B4-BE49-F238E27FC236}">
                <a16:creationId xmlns:a16="http://schemas.microsoft.com/office/drawing/2014/main" id="{433AB73B-329A-49FF-BF23-3F01A39B25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1803" y="4101813"/>
            <a:ext cx="7954178" cy="754364"/>
          </a:xfrm>
          <a:prstGeom prst="rect">
            <a:avLst/>
          </a:prstGeom>
        </p:spPr>
      </p:pic>
      <p:pic>
        <p:nvPicPr>
          <p:cNvPr id="7" name="圖形 6">
            <a:extLst>
              <a:ext uri="{FF2B5EF4-FFF2-40B4-BE49-F238E27FC236}">
                <a16:creationId xmlns:a16="http://schemas.microsoft.com/office/drawing/2014/main" id="{FEFAB53F-D4D1-4EAA-B3F0-534EEFB0BB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1530" y="2364116"/>
            <a:ext cx="548516" cy="528690"/>
          </a:xfrm>
          <a:prstGeom prst="rect">
            <a:avLst/>
          </a:prstGeom>
        </p:spPr>
      </p:pic>
      <p:pic>
        <p:nvPicPr>
          <p:cNvPr id="37" name="圖形 36">
            <a:extLst>
              <a:ext uri="{FF2B5EF4-FFF2-40B4-BE49-F238E27FC236}">
                <a16:creationId xmlns:a16="http://schemas.microsoft.com/office/drawing/2014/main" id="{CDB5F3CA-909A-4C5A-9E8B-0AD4320496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70376" y="2356657"/>
            <a:ext cx="548516" cy="528690"/>
          </a:xfrm>
          <a:prstGeom prst="rect">
            <a:avLst/>
          </a:prstGeom>
        </p:spPr>
      </p:pic>
      <p:pic>
        <p:nvPicPr>
          <p:cNvPr id="14" name="圖形 13">
            <a:extLst>
              <a:ext uri="{FF2B5EF4-FFF2-40B4-BE49-F238E27FC236}">
                <a16:creationId xmlns:a16="http://schemas.microsoft.com/office/drawing/2014/main" id="{6DCE958A-A0E2-4A91-9777-40BFBB2B6DC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0305" y="3208764"/>
            <a:ext cx="689741" cy="557993"/>
          </a:xfrm>
          <a:prstGeom prst="rect">
            <a:avLst/>
          </a:prstGeom>
        </p:spPr>
      </p:pic>
      <p:pic>
        <p:nvPicPr>
          <p:cNvPr id="38" name="圖形 37">
            <a:extLst>
              <a:ext uri="{FF2B5EF4-FFF2-40B4-BE49-F238E27FC236}">
                <a16:creationId xmlns:a16="http://schemas.microsoft.com/office/drawing/2014/main" id="{70ACBBD8-5A48-4CF5-98CA-73E1EF9EB9F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99763" y="3208764"/>
            <a:ext cx="689741" cy="557993"/>
          </a:xfrm>
          <a:prstGeom prst="rect">
            <a:avLst/>
          </a:prstGeom>
        </p:spPr>
      </p:pic>
      <p:pic>
        <p:nvPicPr>
          <p:cNvPr id="39" name="圖形 38">
            <a:extLst>
              <a:ext uri="{FF2B5EF4-FFF2-40B4-BE49-F238E27FC236}">
                <a16:creationId xmlns:a16="http://schemas.microsoft.com/office/drawing/2014/main" id="{21ADB9E9-C85C-42E5-9084-741FDE4A1B9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8191" y="4267468"/>
            <a:ext cx="573633" cy="423054"/>
          </a:xfrm>
          <a:prstGeom prst="rect">
            <a:avLst/>
          </a:prstGeom>
        </p:spPr>
      </p:pic>
      <p:pic>
        <p:nvPicPr>
          <p:cNvPr id="40" name="圖形 39">
            <a:extLst>
              <a:ext uri="{FF2B5EF4-FFF2-40B4-BE49-F238E27FC236}">
                <a16:creationId xmlns:a16="http://schemas.microsoft.com/office/drawing/2014/main" id="{0B00AE11-67AF-495C-B9CC-F596B6A69FF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84139" y="4267468"/>
            <a:ext cx="573633" cy="423054"/>
          </a:xfrm>
          <a:prstGeom prst="rect">
            <a:avLst/>
          </a:prstGeom>
        </p:spPr>
      </p:pic>
      <p:sp>
        <p:nvSpPr>
          <p:cNvPr id="41" name="TextBox 5">
            <a:extLst>
              <a:ext uri="{FF2B5EF4-FFF2-40B4-BE49-F238E27FC236}">
                <a16:creationId xmlns:a16="http://schemas.microsoft.com/office/drawing/2014/main" id="{AAAE7785-67F7-4B88-B8F2-C1D1D7E267BE}"/>
              </a:ext>
            </a:extLst>
          </p:cNvPr>
          <p:cNvSpPr txBox="1"/>
          <p:nvPr/>
        </p:nvSpPr>
        <p:spPr>
          <a:xfrm>
            <a:off x="4502807" y="2356135"/>
            <a:ext cx="3025034" cy="584775"/>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a:solidFill>
                  <a:schemeClr val="bg1"/>
                </a:solidFill>
                <a:latin typeface="Microsoft JhengHei"/>
                <a:ea typeface="Microsoft JhengHei"/>
              </a:rPr>
              <a:t>Intel 4 &amp; 8-core CPU</a:t>
            </a:r>
          </a:p>
          <a:p>
            <a:pPr algn="ctr"/>
            <a:r>
              <a:rPr lang="zh-TW" altLang="en-US" sz="1600">
                <a:solidFill>
                  <a:schemeClr val="bg1"/>
                </a:solidFill>
                <a:latin typeface="Microsoft JhengHei"/>
                <a:ea typeface="Microsoft JhengHei"/>
              </a:rPr>
              <a:t>效能更好, 功耗更低 </a:t>
            </a:r>
            <a:endParaRPr lang="en-US" sz="1600">
              <a:solidFill>
                <a:schemeClr val="bg1"/>
              </a:solidFill>
              <a:latin typeface="Microsoft JhengHei"/>
              <a:ea typeface="Microsoft JhengHei"/>
            </a:endParaRPr>
          </a:p>
        </p:txBody>
      </p:sp>
      <p:sp>
        <p:nvSpPr>
          <p:cNvPr id="42" name="TextBox 12">
            <a:extLst>
              <a:ext uri="{FF2B5EF4-FFF2-40B4-BE49-F238E27FC236}">
                <a16:creationId xmlns:a16="http://schemas.microsoft.com/office/drawing/2014/main" id="{91ACE8CD-08BF-4E9B-BD57-0533EEEA26BE}"/>
              </a:ext>
            </a:extLst>
          </p:cNvPr>
          <p:cNvSpPr txBox="1"/>
          <p:nvPr/>
        </p:nvSpPr>
        <p:spPr>
          <a:xfrm>
            <a:off x="1375977" y="2476446"/>
            <a:ext cx="2122937" cy="33855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a:solidFill>
                  <a:schemeClr val="bg1"/>
                </a:solidFill>
                <a:latin typeface="Microsoft JhengHei"/>
                <a:ea typeface="Microsoft JhengHei"/>
              </a:rPr>
              <a:t> Intel 6-core CPU</a:t>
            </a:r>
            <a:r>
              <a:rPr lang="zh-TW" altLang="en-US" sz="1600">
                <a:solidFill>
                  <a:schemeClr val="bg1"/>
                </a:solidFill>
                <a:latin typeface="Microsoft JhengHei"/>
                <a:ea typeface="Microsoft JhengHei"/>
              </a:rPr>
              <a:t> </a:t>
            </a:r>
            <a:endParaRPr lang="en-US" sz="1600">
              <a:solidFill>
                <a:schemeClr val="bg1"/>
              </a:solidFill>
              <a:latin typeface="Microsoft JhengHei"/>
              <a:ea typeface="Microsoft JhengHei"/>
            </a:endParaRPr>
          </a:p>
        </p:txBody>
      </p:sp>
      <p:sp>
        <p:nvSpPr>
          <p:cNvPr id="43" name="TextBox 15">
            <a:extLst>
              <a:ext uri="{FF2B5EF4-FFF2-40B4-BE49-F238E27FC236}">
                <a16:creationId xmlns:a16="http://schemas.microsoft.com/office/drawing/2014/main" id="{D5190657-8027-43CB-A442-E7F71A93568A}"/>
              </a:ext>
            </a:extLst>
          </p:cNvPr>
          <p:cNvSpPr txBox="1"/>
          <p:nvPr/>
        </p:nvSpPr>
        <p:spPr>
          <a:xfrm>
            <a:off x="1395989" y="3354307"/>
            <a:ext cx="1699881" cy="33855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a:solidFill>
                  <a:schemeClr val="bg1"/>
                </a:solidFill>
                <a:latin typeface="Microsoft JhengHei"/>
                <a:ea typeface="Microsoft JhengHei"/>
              </a:rPr>
              <a:t> 6x DIMM slots</a:t>
            </a:r>
            <a:endParaRPr lang="en-US" sz="1600">
              <a:solidFill>
                <a:schemeClr val="bg1"/>
              </a:solidFill>
              <a:latin typeface="Microsoft JhengHei"/>
              <a:ea typeface="Microsoft JhengHei"/>
            </a:endParaRPr>
          </a:p>
        </p:txBody>
      </p:sp>
      <p:sp>
        <p:nvSpPr>
          <p:cNvPr id="44" name="TextBox 18">
            <a:extLst>
              <a:ext uri="{FF2B5EF4-FFF2-40B4-BE49-F238E27FC236}">
                <a16:creationId xmlns:a16="http://schemas.microsoft.com/office/drawing/2014/main" id="{DF14B790-E6D8-40FA-B56C-AD0DF1F9A6FC}"/>
              </a:ext>
            </a:extLst>
          </p:cNvPr>
          <p:cNvSpPr txBox="1"/>
          <p:nvPr/>
        </p:nvSpPr>
        <p:spPr>
          <a:xfrm>
            <a:off x="4968860" y="3216723"/>
            <a:ext cx="2366273"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a:solidFill>
                  <a:schemeClr val="bg1"/>
                </a:solidFill>
                <a:latin typeface="Microsoft JhengHei"/>
                <a:ea typeface="Microsoft JhengHei"/>
              </a:rPr>
              <a:t> 16x DIMM slots</a:t>
            </a:r>
          </a:p>
          <a:p>
            <a:pPr algn="ctr"/>
            <a:r>
              <a:rPr lang="zh-TW" altLang="en-US" sz="1600">
                <a:solidFill>
                  <a:schemeClr val="bg1"/>
                </a:solidFill>
                <a:latin typeface="Microsoft JhengHei"/>
                <a:ea typeface="Microsoft JhengHei"/>
              </a:rPr>
              <a:t>提供更好的資料服務</a:t>
            </a:r>
            <a:endParaRPr lang="en-US" sz="1600">
              <a:solidFill>
                <a:schemeClr val="bg1"/>
              </a:solidFill>
              <a:latin typeface="Microsoft JhengHei"/>
              <a:ea typeface="Microsoft JhengHei"/>
            </a:endParaRPr>
          </a:p>
        </p:txBody>
      </p:sp>
      <p:sp>
        <p:nvSpPr>
          <p:cNvPr id="45" name="TextBox 21">
            <a:extLst>
              <a:ext uri="{FF2B5EF4-FFF2-40B4-BE49-F238E27FC236}">
                <a16:creationId xmlns:a16="http://schemas.microsoft.com/office/drawing/2014/main" id="{72A7B888-E431-40B9-8846-B79C16647B1E}"/>
              </a:ext>
            </a:extLst>
          </p:cNvPr>
          <p:cNvSpPr txBox="1"/>
          <p:nvPr/>
        </p:nvSpPr>
        <p:spPr>
          <a:xfrm>
            <a:off x="1110287" y="4230327"/>
            <a:ext cx="2366273"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a:solidFill>
                  <a:schemeClr val="bg1"/>
                </a:solidFill>
                <a:latin typeface="Microsoft JhengHei"/>
                <a:ea typeface="Microsoft JhengHei"/>
              </a:rPr>
              <a:t>SSD</a:t>
            </a:r>
            <a:r>
              <a:rPr lang="zh-TW" altLang="en-US" sz="1600">
                <a:solidFill>
                  <a:schemeClr val="bg1"/>
                </a:solidFill>
                <a:latin typeface="Microsoft JhengHei"/>
                <a:ea typeface="Microsoft JhengHei"/>
              </a:rPr>
              <a:t> </a:t>
            </a:r>
            <a:r>
              <a:rPr lang="en-US" altLang="zh-TW" sz="1600">
                <a:solidFill>
                  <a:schemeClr val="bg1"/>
                </a:solidFill>
                <a:latin typeface="Microsoft JhengHei"/>
                <a:ea typeface="Microsoft JhengHei"/>
              </a:rPr>
              <a:t>Cache</a:t>
            </a:r>
          </a:p>
          <a:p>
            <a:pPr algn="ctr"/>
            <a:r>
              <a:rPr lang="zh-TW" altLang="en-US" sz="1600">
                <a:solidFill>
                  <a:schemeClr val="bg1"/>
                </a:solidFill>
                <a:latin typeface="Microsoft JhengHei"/>
                <a:ea typeface="Microsoft JhengHei"/>
              </a:rPr>
              <a:t>必須占用前端的插槽</a:t>
            </a:r>
            <a:endParaRPr lang="en-US" sz="1600">
              <a:solidFill>
                <a:schemeClr val="bg1"/>
              </a:solidFill>
              <a:latin typeface="Microsoft JhengHei"/>
              <a:ea typeface="Microsoft JhengHei"/>
            </a:endParaRPr>
          </a:p>
        </p:txBody>
      </p:sp>
      <p:sp>
        <p:nvSpPr>
          <p:cNvPr id="46" name="TextBox 24">
            <a:extLst>
              <a:ext uri="{FF2B5EF4-FFF2-40B4-BE49-F238E27FC236}">
                <a16:creationId xmlns:a16="http://schemas.microsoft.com/office/drawing/2014/main" id="{0F9325FC-C438-4B59-A0D2-D9A0D2595410}"/>
              </a:ext>
            </a:extLst>
          </p:cNvPr>
          <p:cNvSpPr txBox="1"/>
          <p:nvPr/>
        </p:nvSpPr>
        <p:spPr>
          <a:xfrm>
            <a:off x="4903134" y="4309718"/>
            <a:ext cx="2366273" cy="33855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dirty="0">
                <a:solidFill>
                  <a:schemeClr val="bg1"/>
                </a:solidFill>
                <a:latin typeface="Microsoft JhengHei"/>
                <a:ea typeface="Microsoft JhengHei"/>
              </a:rPr>
              <a:t>SSD</a:t>
            </a:r>
            <a:r>
              <a:rPr lang="zh-TW" altLang="en-US" sz="1600" dirty="0">
                <a:solidFill>
                  <a:schemeClr val="bg1"/>
                </a:solidFill>
                <a:latin typeface="Microsoft JhengHei"/>
                <a:ea typeface="Microsoft JhengHei"/>
              </a:rPr>
              <a:t> </a:t>
            </a:r>
            <a:r>
              <a:rPr lang="en-US" altLang="zh-TW" sz="1600" dirty="0">
                <a:solidFill>
                  <a:schemeClr val="bg1"/>
                </a:solidFill>
                <a:latin typeface="Microsoft JhengHei"/>
                <a:ea typeface="Microsoft JhengHei"/>
              </a:rPr>
              <a:t>Cache</a:t>
            </a:r>
          </a:p>
        </p:txBody>
      </p:sp>
    </p:spTree>
    <p:extLst>
      <p:ext uri="{BB962C8B-B14F-4D97-AF65-F5344CB8AC3E}">
        <p14:creationId xmlns:p14="http://schemas.microsoft.com/office/powerpoint/2010/main" val="2686551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76C21-2834-4078-888E-2A63D9505102}"/>
              </a:ext>
            </a:extLst>
          </p:cNvPr>
          <p:cNvSpPr>
            <a:spLocks noGrp="1"/>
          </p:cNvSpPr>
          <p:nvPr>
            <p:ph type="title"/>
          </p:nvPr>
        </p:nvSpPr>
        <p:spPr/>
        <p:txBody>
          <a:bodyPr>
            <a:normAutofit/>
          </a:bodyPr>
          <a:lstStyle/>
          <a:p>
            <a:r>
              <a:rPr lang="en-US">
                <a:latin typeface="微軟正黑體"/>
                <a:ea typeface="微軟正黑體"/>
              </a:rPr>
              <a:t>ES1686dc</a:t>
            </a:r>
            <a:r>
              <a:rPr lang="en-US" altLang="zh-CN">
                <a:latin typeface="微軟正黑體"/>
                <a:ea typeface="微軟正黑體"/>
              </a:rPr>
              <a:t>/</a:t>
            </a:r>
            <a:r>
              <a:rPr lang="en-US">
                <a:latin typeface="微軟正黑體"/>
                <a:ea typeface="微軟正黑體"/>
              </a:rPr>
              <a:t>ES1640dc </a:t>
            </a:r>
            <a:r>
              <a:rPr lang="ja-JP" altLang="en-US">
                <a:latin typeface="微軟正黑體"/>
                <a:ea typeface="微軟正黑體"/>
              </a:rPr>
              <a:t>效能PK</a:t>
            </a:r>
            <a:endParaRPr lang="en-US"/>
          </a:p>
        </p:txBody>
      </p:sp>
      <p:graphicFrame>
        <p:nvGraphicFramePr>
          <p:cNvPr id="6" name="Table 5">
            <a:extLst>
              <a:ext uri="{FF2B5EF4-FFF2-40B4-BE49-F238E27FC236}">
                <a16:creationId xmlns:a16="http://schemas.microsoft.com/office/drawing/2014/main" id="{C303BCCF-26AA-4867-9E95-0049ACF1D2D6}"/>
              </a:ext>
            </a:extLst>
          </p:cNvPr>
          <p:cNvGraphicFramePr>
            <a:graphicFrameLocks noGrp="1"/>
          </p:cNvGraphicFramePr>
          <p:nvPr>
            <p:extLst>
              <p:ext uri="{D42A27DB-BD31-4B8C-83A1-F6EECF244321}">
                <p14:modId xmlns:p14="http://schemas.microsoft.com/office/powerpoint/2010/main" val="657253989"/>
              </p:ext>
            </p:extLst>
          </p:nvPr>
        </p:nvGraphicFramePr>
        <p:xfrm>
          <a:off x="924674" y="1804398"/>
          <a:ext cx="7043011" cy="2538906"/>
        </p:xfrm>
        <a:graphic>
          <a:graphicData uri="http://schemas.openxmlformats.org/drawingml/2006/table">
            <a:tbl>
              <a:tblPr firstRow="1" bandRow="1">
                <a:tableStyleId>{073A0DAA-6AF3-43AB-8588-CEC1D06C72B9}</a:tableStyleId>
              </a:tblPr>
              <a:tblGrid>
                <a:gridCol w="1173835">
                  <a:extLst>
                    <a:ext uri="{9D8B030D-6E8A-4147-A177-3AD203B41FA5}">
                      <a16:colId xmlns:a16="http://schemas.microsoft.com/office/drawing/2014/main" val="2353670995"/>
                    </a:ext>
                  </a:extLst>
                </a:gridCol>
                <a:gridCol w="1309955">
                  <a:extLst>
                    <a:ext uri="{9D8B030D-6E8A-4147-A177-3AD203B41FA5}">
                      <a16:colId xmlns:a16="http://schemas.microsoft.com/office/drawing/2014/main" val="2428128663"/>
                    </a:ext>
                  </a:extLst>
                </a:gridCol>
                <a:gridCol w="1037716">
                  <a:extLst>
                    <a:ext uri="{9D8B030D-6E8A-4147-A177-3AD203B41FA5}">
                      <a16:colId xmlns:a16="http://schemas.microsoft.com/office/drawing/2014/main" val="2813579347"/>
                    </a:ext>
                  </a:extLst>
                </a:gridCol>
                <a:gridCol w="1173835">
                  <a:extLst>
                    <a:ext uri="{9D8B030D-6E8A-4147-A177-3AD203B41FA5}">
                      <a16:colId xmlns:a16="http://schemas.microsoft.com/office/drawing/2014/main" val="3251117860"/>
                    </a:ext>
                  </a:extLst>
                </a:gridCol>
                <a:gridCol w="1173835">
                  <a:extLst>
                    <a:ext uri="{9D8B030D-6E8A-4147-A177-3AD203B41FA5}">
                      <a16:colId xmlns:a16="http://schemas.microsoft.com/office/drawing/2014/main" val="2479362663"/>
                    </a:ext>
                  </a:extLst>
                </a:gridCol>
                <a:gridCol w="1173835">
                  <a:extLst>
                    <a:ext uri="{9D8B030D-6E8A-4147-A177-3AD203B41FA5}">
                      <a16:colId xmlns:a16="http://schemas.microsoft.com/office/drawing/2014/main" val="3194112087"/>
                    </a:ext>
                  </a:extLst>
                </a:gridCol>
              </a:tblGrid>
              <a:tr h="924674">
                <a:tc>
                  <a:txBody>
                    <a:bodyPr/>
                    <a:lstStyle/>
                    <a:p>
                      <a:pPr algn="ctr" rtl="0" fontAlgn="b"/>
                      <a:endParaRPr lang="en-US" sz="1600" dirty="0">
                        <a:effectLst/>
                        <a:latin typeface="微軟正黑體" panose="020B0604030504040204" pitchFamily="34" charset="-120"/>
                        <a:ea typeface="微軟正黑體" panose="020B0604030504040204" pitchFamily="34" charset="-120"/>
                      </a:endParaRPr>
                    </a:p>
                  </a:txBody>
                  <a:tcPr marL="28575" marR="28575" marT="19050" marB="19050" anchor="ctr"/>
                </a:tc>
                <a:tc>
                  <a:txBody>
                    <a:bodyPr/>
                    <a:lstStyle/>
                    <a:p>
                      <a:pPr lvl="0" algn="l">
                        <a:lnSpc>
                          <a:spcPct val="100000"/>
                        </a:lnSpc>
                        <a:spcBef>
                          <a:spcPts val="0"/>
                        </a:spcBef>
                        <a:spcAft>
                          <a:spcPts val="0"/>
                        </a:spcAft>
                        <a:buNone/>
                      </a:pPr>
                      <a:r>
                        <a:rPr lang="en-US" sz="1400" b="1" i="0" u="none" strike="noStrike" noProof="0">
                          <a:solidFill>
                            <a:srgbClr val="FFFFFF"/>
                          </a:solidFill>
                          <a:latin typeface="微軟正黑體" panose="020B0604030504040204" pitchFamily="34" charset="-120"/>
                          <a:ea typeface="微軟正黑體" panose="020B0604030504040204" pitchFamily="34" charset="-120"/>
                        </a:rPr>
                        <a:t>ES1640dc</a:t>
                      </a:r>
                      <a:endParaRPr lang="en-US" sz="1400" b="1" i="0" u="none" strike="noStrike" noProof="0">
                        <a:latin typeface="微軟正黑體" panose="020B0604030504040204" pitchFamily="34" charset="-120"/>
                        <a:ea typeface="微軟正黑體" panose="020B0604030504040204" pitchFamily="34" charset="-120"/>
                      </a:endParaRPr>
                    </a:p>
                  </a:txBody>
                  <a:tcPr marL="28575" marR="28575" marT="19050" marB="19050" anchor="ctr"/>
                </a:tc>
                <a:tc gridSpan="2">
                  <a:txBody>
                    <a:bodyPr/>
                    <a:lstStyle/>
                    <a:p>
                      <a:pPr algn="l" rtl="0"/>
                      <a:r>
                        <a:rPr lang="en-US" sz="1400">
                          <a:effectLst/>
                          <a:latin typeface="微軟正黑體" panose="020B0604030504040204" pitchFamily="34" charset="-120"/>
                          <a:ea typeface="微軟正黑體" panose="020B0604030504040204" pitchFamily="34" charset="-120"/>
                        </a:rPr>
                        <a:t>ES1686dc</a:t>
                      </a:r>
                      <a:r>
                        <a:rPr lang="en-US" sz="1400">
                          <a:latin typeface="微軟正黑體" panose="020B0604030504040204" pitchFamily="34" charset="-120"/>
                          <a:ea typeface="微軟正黑體" panose="020B0604030504040204" pitchFamily="34" charset="-120"/>
                        </a:rPr>
                        <a:t> </a:t>
                      </a:r>
                    </a:p>
                    <a:p>
                      <a:pPr lvl="0" algn="l" fontAlgn="b">
                        <a:buNone/>
                      </a:pPr>
                      <a:r>
                        <a:rPr lang="en-US" sz="1400">
                          <a:effectLst/>
                          <a:latin typeface="微軟正黑體" panose="020B0604030504040204" pitchFamily="34" charset="-120"/>
                          <a:ea typeface="微軟正黑體" panose="020B0604030504040204" pitchFamily="34" charset="-120"/>
                        </a:rPr>
                        <a:t>(D-2123IT, 4 core, 2.2GHz)</a:t>
                      </a:r>
                    </a:p>
                  </a:txBody>
                  <a:tcPr marL="28575" marR="28575" marT="19050" marB="19050" anchor="ctr"/>
                </a:tc>
                <a:tc hMerge="1">
                  <a:txBody>
                    <a:bodyPr/>
                    <a:lstStyle/>
                    <a:p>
                      <a:endParaRPr lang="en-US"/>
                    </a:p>
                  </a:txBody>
                  <a:tcPr/>
                </a:tc>
                <a:tc gridSpan="2">
                  <a:txBody>
                    <a:bodyPr/>
                    <a:lstStyle/>
                    <a:p>
                      <a:pPr algn="l" rtl="0"/>
                      <a:r>
                        <a:rPr lang="en-US" sz="1400" dirty="0">
                          <a:effectLst/>
                          <a:latin typeface="微軟正黑體" panose="020B0604030504040204" pitchFamily="34" charset="-120"/>
                          <a:ea typeface="微軟正黑體" panose="020B0604030504040204" pitchFamily="34" charset="-120"/>
                        </a:rPr>
                        <a:t>ES1686dc</a:t>
                      </a:r>
                      <a:r>
                        <a:rPr lang="en-US" sz="1400" dirty="0">
                          <a:latin typeface="微軟正黑體" panose="020B0604030504040204" pitchFamily="34" charset="-120"/>
                          <a:ea typeface="微軟正黑體" panose="020B0604030504040204" pitchFamily="34" charset="-120"/>
                        </a:rPr>
                        <a:t> </a:t>
                      </a:r>
                    </a:p>
                    <a:p>
                      <a:pPr lvl="0" algn="l" fontAlgn="b">
                        <a:buNone/>
                      </a:pPr>
                      <a:r>
                        <a:rPr lang="en-US" sz="1400" dirty="0">
                          <a:effectLst/>
                          <a:latin typeface="微軟正黑體" panose="020B0604030504040204" pitchFamily="34" charset="-120"/>
                          <a:ea typeface="微軟正黑體" panose="020B0604030504040204" pitchFamily="34" charset="-120"/>
                        </a:rPr>
                        <a:t>(D-2145NT, 8 core, 1.9GHz)</a:t>
                      </a:r>
                    </a:p>
                  </a:txBody>
                  <a:tcPr marL="28575" marR="28575" marT="19050" marB="19050" anchor="ctr"/>
                </a:tc>
                <a:tc hMerge="1">
                  <a:txBody>
                    <a:bodyPr/>
                    <a:lstStyle/>
                    <a:p>
                      <a:endParaRPr lang="en-US"/>
                    </a:p>
                  </a:txBody>
                  <a:tcPr/>
                </a:tc>
                <a:extLst>
                  <a:ext uri="{0D108BD9-81ED-4DB2-BD59-A6C34878D82A}">
                    <a16:rowId xmlns:a16="http://schemas.microsoft.com/office/drawing/2014/main" val="128284927"/>
                  </a:ext>
                </a:extLst>
              </a:tr>
              <a:tr h="403558">
                <a:tc>
                  <a:txBody>
                    <a:bodyPr/>
                    <a:lstStyle/>
                    <a:p>
                      <a:pPr algn="ctr" rtl="0" fontAlgn="b"/>
                      <a:r>
                        <a:rPr lang="en-US" sz="1400">
                          <a:effectLst/>
                          <a:latin typeface="微軟正黑體" panose="020B0604030504040204" pitchFamily="34" charset="-120"/>
                          <a:ea typeface="微軟正黑體" panose="020B0604030504040204" pitchFamily="34" charset="-120"/>
                        </a:rPr>
                        <a:t>Read/Write</a:t>
                      </a:r>
                    </a:p>
                  </a:txBody>
                  <a:tcPr marL="28575" marR="28575" marT="19050" marB="19050" anchor="ctr"/>
                </a:tc>
                <a:tc>
                  <a:txBody>
                    <a:bodyPr/>
                    <a:lstStyle/>
                    <a:p>
                      <a:pPr lvl="0" algn="ctr" rtl="0" fontAlgn="b">
                        <a:buNone/>
                      </a:pPr>
                      <a:r>
                        <a:rPr lang="en-US" sz="1400">
                          <a:latin typeface="微軟正黑體" panose="020B0604030504040204" pitchFamily="34" charset="-120"/>
                          <a:ea typeface="微軟正黑體" panose="020B0604030504040204" pitchFamily="34" charset="-120"/>
                        </a:rPr>
                        <a:t>IOPS</a:t>
                      </a:r>
                      <a:endParaRPr lang="zh-CN" altLang="en-US" sz="1400">
                        <a:effectLst/>
                        <a:latin typeface="微軟正黑體" panose="020B0604030504040204" pitchFamily="34" charset="-120"/>
                        <a:ea typeface="微軟正黑體" panose="020B0604030504040204" pitchFamily="34" charset="-120"/>
                      </a:endParaRPr>
                    </a:p>
                  </a:txBody>
                  <a:tcPr marL="28575" marR="28575" marT="19050" marB="19050" anchor="ctr"/>
                </a:tc>
                <a:tc>
                  <a:txBody>
                    <a:bodyPr/>
                    <a:lstStyle/>
                    <a:p>
                      <a:pPr algn="ctr" rtl="0" fontAlgn="b"/>
                      <a:r>
                        <a:rPr lang="en-US" sz="1400">
                          <a:effectLst/>
                          <a:latin typeface="微軟正黑體" panose="020B0604030504040204" pitchFamily="34" charset="-120"/>
                          <a:ea typeface="微軟正黑體" panose="020B0604030504040204" pitchFamily="34" charset="-120"/>
                        </a:rPr>
                        <a:t>IOPS</a:t>
                      </a:r>
                    </a:p>
                  </a:txBody>
                  <a:tcPr marL="28575" marR="28575" marT="19050" marB="19050" anchor="ctr"/>
                </a:tc>
                <a:tc>
                  <a:txBody>
                    <a:bodyPr/>
                    <a:lstStyle/>
                    <a:p>
                      <a:pPr algn="ctr" rtl="0" fontAlgn="b"/>
                      <a:r>
                        <a:rPr lang="zh-CN" altLang="en-US" sz="1400">
                          <a:latin typeface="微軟正黑體" panose="020B0604030504040204" pitchFamily="34" charset="-120"/>
                          <a:ea typeface="微軟正黑體" panose="020B0604030504040204" pitchFamily="34" charset="-120"/>
                        </a:rPr>
                        <a:t>效能增減</a:t>
                      </a:r>
                      <a:endParaRPr lang="en-US" sz="1400">
                        <a:effectLst/>
                        <a:latin typeface="微軟正黑體" panose="020B0604030504040204" pitchFamily="34" charset="-120"/>
                        <a:ea typeface="微軟正黑體" panose="020B0604030504040204" pitchFamily="34" charset="-120"/>
                      </a:endParaRPr>
                    </a:p>
                  </a:txBody>
                  <a:tcPr marL="28575" marR="28575" marT="19050" marB="19050" anchor="ctr"/>
                </a:tc>
                <a:tc>
                  <a:txBody>
                    <a:bodyPr/>
                    <a:lstStyle/>
                    <a:p>
                      <a:pPr algn="ctr" rtl="0" fontAlgn="b"/>
                      <a:r>
                        <a:rPr lang="en-US" sz="1400">
                          <a:effectLst/>
                          <a:latin typeface="微軟正黑體" panose="020B0604030504040204" pitchFamily="34" charset="-120"/>
                          <a:ea typeface="微軟正黑體" panose="020B0604030504040204" pitchFamily="34" charset="-120"/>
                        </a:rPr>
                        <a:t>IOPS</a:t>
                      </a:r>
                    </a:p>
                  </a:txBody>
                  <a:tcPr marL="28575" marR="28575" marT="19050" marB="19050" anchor="ctr"/>
                </a:tc>
                <a:tc>
                  <a:txBody>
                    <a:bodyPr/>
                    <a:lstStyle/>
                    <a:p>
                      <a:pPr lvl="0" algn="ctr">
                        <a:lnSpc>
                          <a:spcPct val="100000"/>
                        </a:lnSpc>
                        <a:spcBef>
                          <a:spcPts val="0"/>
                        </a:spcBef>
                        <a:spcAft>
                          <a:spcPts val="0"/>
                        </a:spcAft>
                        <a:buNone/>
                      </a:pPr>
                      <a:r>
                        <a:rPr lang="zh-CN" altLang="en-US" sz="1400" b="0" i="0" u="none" strike="noStrike" noProof="0">
                          <a:solidFill>
                            <a:srgbClr val="000000"/>
                          </a:solidFill>
                          <a:latin typeface="微軟正黑體" panose="020B0604030504040204" pitchFamily="34" charset="-120"/>
                          <a:ea typeface="微軟正黑體" panose="020B0604030504040204" pitchFamily="34" charset="-120"/>
                        </a:rPr>
                        <a:t>效能增減</a:t>
                      </a:r>
                      <a:endParaRPr lang="en-US" sz="1400" b="0" i="0" u="none" strike="noStrike" noProof="0">
                        <a:latin typeface="微軟正黑體" panose="020B0604030504040204" pitchFamily="34" charset="-120"/>
                        <a:ea typeface="微軟正黑體" panose="020B0604030504040204" pitchFamily="34" charset="-120"/>
                      </a:endParaRPr>
                    </a:p>
                  </a:txBody>
                  <a:tcPr marL="28575" marR="28575" marT="19050" marB="19050" anchor="ctr"/>
                </a:tc>
                <a:extLst>
                  <a:ext uri="{0D108BD9-81ED-4DB2-BD59-A6C34878D82A}">
                    <a16:rowId xmlns:a16="http://schemas.microsoft.com/office/drawing/2014/main" val="4250208518"/>
                  </a:ext>
                </a:extLst>
              </a:tr>
              <a:tr h="403558">
                <a:tc>
                  <a:txBody>
                    <a:bodyPr/>
                    <a:lstStyle/>
                    <a:p>
                      <a:pPr algn="ctr" rtl="0" fontAlgn="b"/>
                      <a:r>
                        <a:rPr lang="en-US" sz="1400">
                          <a:effectLst/>
                          <a:latin typeface="微軟正黑體" panose="020B0604030504040204" pitchFamily="34" charset="-120"/>
                          <a:ea typeface="微軟正黑體" panose="020B0604030504040204" pitchFamily="34" charset="-120"/>
                        </a:rPr>
                        <a:t>100</a:t>
                      </a:r>
                      <a:r>
                        <a:rPr lang="en-US" sz="1400">
                          <a:latin typeface="微軟正黑體" panose="020B0604030504040204" pitchFamily="34" charset="-120"/>
                          <a:ea typeface="微軟正黑體" panose="020B0604030504040204" pitchFamily="34" charset="-120"/>
                        </a:rPr>
                        <a:t>%</a:t>
                      </a:r>
                      <a:r>
                        <a:rPr lang="en-US" sz="1400">
                          <a:effectLst/>
                          <a:latin typeface="微軟正黑體" panose="020B0604030504040204" pitchFamily="34" charset="-120"/>
                          <a:ea typeface="微軟正黑體" panose="020B0604030504040204" pitchFamily="34" charset="-120"/>
                        </a:rPr>
                        <a:t> / 0</a:t>
                      </a:r>
                      <a:r>
                        <a:rPr lang="en-US" sz="1400">
                          <a:latin typeface="微軟正黑體" panose="020B0604030504040204" pitchFamily="34" charset="-120"/>
                          <a:ea typeface="微軟正黑體" panose="020B0604030504040204" pitchFamily="34" charset="-120"/>
                        </a:rPr>
                        <a:t>%</a:t>
                      </a:r>
                      <a:endParaRPr lang="en-US" sz="1400">
                        <a:effectLst/>
                        <a:latin typeface="微軟正黑體" panose="020B0604030504040204" pitchFamily="34" charset="-120"/>
                        <a:ea typeface="微軟正黑體" panose="020B0604030504040204" pitchFamily="34" charset="-120"/>
                      </a:endParaRPr>
                    </a:p>
                  </a:txBody>
                  <a:tcPr marL="28575" marR="28575" marT="19050" marB="19050" anchor="ctr"/>
                </a:tc>
                <a:tc>
                  <a:txBody>
                    <a:bodyPr/>
                    <a:lstStyle/>
                    <a:p>
                      <a:pPr lvl="0" algn="ctr" rtl="0" fontAlgn="b">
                        <a:buNone/>
                      </a:pPr>
                      <a:r>
                        <a:rPr lang="en-US" sz="1400">
                          <a:latin typeface="微軟正黑體" panose="020B0604030504040204" pitchFamily="34" charset="-120"/>
                          <a:ea typeface="微軟正黑體" panose="020B0604030504040204" pitchFamily="34" charset="-120"/>
                        </a:rPr>
                        <a:t>47K</a:t>
                      </a:r>
                      <a:endParaRPr lang="zh-CN" altLang="en-US" sz="1400">
                        <a:effectLst/>
                        <a:latin typeface="微軟正黑體" panose="020B0604030504040204" pitchFamily="34" charset="-120"/>
                        <a:ea typeface="微軟正黑體" panose="020B0604030504040204" pitchFamily="34" charset="-120"/>
                      </a:endParaRPr>
                    </a:p>
                  </a:txBody>
                  <a:tcPr marL="28575" marR="28575" marT="19050" marB="19050" anchor="ctr"/>
                </a:tc>
                <a:tc>
                  <a:txBody>
                    <a:bodyPr/>
                    <a:lstStyle/>
                    <a:p>
                      <a:pPr algn="ctr" rtl="0" fontAlgn="b"/>
                      <a:r>
                        <a:rPr lang="en-US" sz="1400">
                          <a:effectLst/>
                          <a:latin typeface="微軟正黑體" panose="020B0604030504040204" pitchFamily="34" charset="-120"/>
                          <a:ea typeface="微軟正黑體" panose="020B0604030504040204" pitchFamily="34" charset="-120"/>
                        </a:rPr>
                        <a:t>62K</a:t>
                      </a:r>
                    </a:p>
                  </a:txBody>
                  <a:tcPr marL="28575" marR="28575" marT="19050" marB="19050" anchor="ctr"/>
                </a:tc>
                <a:tc>
                  <a:txBody>
                    <a:bodyPr/>
                    <a:lstStyle/>
                    <a:p>
                      <a:pPr algn="ctr" rtl="0" fontAlgn="b"/>
                      <a:r>
                        <a:rPr lang="zh-CN" altLang="en-US" sz="1400" b="1">
                          <a:solidFill>
                            <a:srgbClr val="FF0000"/>
                          </a:solidFill>
                          <a:latin typeface="微軟正黑體" panose="020B0604030504040204" pitchFamily="34" charset="-120"/>
                          <a:ea typeface="微軟正黑體" panose="020B0604030504040204" pitchFamily="34" charset="-120"/>
                        </a:rPr>
                        <a:t>增加31%</a:t>
                      </a:r>
                      <a:endParaRPr lang="en-US" sz="1400" b="1">
                        <a:solidFill>
                          <a:srgbClr val="FF0000"/>
                        </a:solidFill>
                        <a:effectLst/>
                        <a:latin typeface="微軟正黑體" panose="020B0604030504040204" pitchFamily="34" charset="-120"/>
                        <a:ea typeface="微軟正黑體" panose="020B0604030504040204" pitchFamily="34" charset="-120"/>
                      </a:endParaRPr>
                    </a:p>
                  </a:txBody>
                  <a:tcPr marL="28575" marR="28575" marT="19050" marB="19050" anchor="ctr"/>
                </a:tc>
                <a:tc>
                  <a:txBody>
                    <a:bodyPr/>
                    <a:lstStyle/>
                    <a:p>
                      <a:pPr algn="ctr" rtl="0" fontAlgn="b"/>
                      <a:r>
                        <a:rPr lang="en-US" sz="1400">
                          <a:effectLst/>
                          <a:latin typeface="微軟正黑體" panose="020B0604030504040204" pitchFamily="34" charset="-120"/>
                          <a:ea typeface="微軟正黑體" panose="020B0604030504040204" pitchFamily="34" charset="-120"/>
                        </a:rPr>
                        <a:t>69K</a:t>
                      </a:r>
                    </a:p>
                  </a:txBody>
                  <a:tcPr marL="28575" marR="28575" marT="19050" marB="19050" anchor="ctr"/>
                </a:tc>
                <a:tc>
                  <a:txBody>
                    <a:bodyPr/>
                    <a:lstStyle/>
                    <a:p>
                      <a:pPr lvl="0" algn="ctr">
                        <a:lnSpc>
                          <a:spcPct val="100000"/>
                        </a:lnSpc>
                        <a:spcBef>
                          <a:spcPts val="0"/>
                        </a:spcBef>
                        <a:spcAft>
                          <a:spcPts val="0"/>
                        </a:spcAft>
                        <a:buNone/>
                      </a:pPr>
                      <a:r>
                        <a:rPr lang="zh-CN" altLang="en-US" sz="1400" b="1" i="0" u="none" strike="noStrike" noProof="0">
                          <a:solidFill>
                            <a:srgbClr val="FF0000"/>
                          </a:solidFill>
                          <a:latin typeface="微軟正黑體" panose="020B0604030504040204" pitchFamily="34" charset="-120"/>
                          <a:ea typeface="微軟正黑體" panose="020B0604030504040204" pitchFamily="34" charset="-120"/>
                        </a:rPr>
                        <a:t>增加46</a:t>
                      </a:r>
                      <a:r>
                        <a:rPr lang="en-US" altLang="zh-CN" sz="1400" b="1" i="0" u="none" strike="noStrike" noProof="0">
                          <a:solidFill>
                            <a:srgbClr val="FF0000"/>
                          </a:solidFill>
                          <a:latin typeface="微軟正黑體" panose="020B0604030504040204" pitchFamily="34" charset="-120"/>
                          <a:ea typeface="微軟正黑體" panose="020B0604030504040204" pitchFamily="34" charset="-120"/>
                        </a:rPr>
                        <a:t>%</a:t>
                      </a:r>
                      <a:endParaRPr lang="en-US" sz="1400" b="1" i="0" u="none" strike="noStrike" noProof="0">
                        <a:solidFill>
                          <a:srgbClr val="FF0000"/>
                        </a:solidFill>
                        <a:latin typeface="微軟正黑體" panose="020B0604030504040204" pitchFamily="34" charset="-120"/>
                        <a:ea typeface="微軟正黑體" panose="020B0604030504040204" pitchFamily="34" charset="-120"/>
                      </a:endParaRPr>
                    </a:p>
                  </a:txBody>
                  <a:tcPr marL="28575" marR="28575" marT="19050" marB="19050" anchor="ctr"/>
                </a:tc>
                <a:extLst>
                  <a:ext uri="{0D108BD9-81ED-4DB2-BD59-A6C34878D82A}">
                    <a16:rowId xmlns:a16="http://schemas.microsoft.com/office/drawing/2014/main" val="2123326608"/>
                  </a:ext>
                </a:extLst>
              </a:tr>
              <a:tr h="403558">
                <a:tc>
                  <a:txBody>
                    <a:bodyPr/>
                    <a:lstStyle/>
                    <a:p>
                      <a:pPr algn="ctr" rtl="0" fontAlgn="b"/>
                      <a:r>
                        <a:rPr lang="en-US" sz="1400">
                          <a:effectLst/>
                          <a:latin typeface="微軟正黑體" panose="020B0604030504040204" pitchFamily="34" charset="-120"/>
                          <a:ea typeface="微軟正黑體" panose="020B0604030504040204" pitchFamily="34" charset="-120"/>
                        </a:rPr>
                        <a:t>0</a:t>
                      </a:r>
                      <a:r>
                        <a:rPr lang="en-US" sz="1400">
                          <a:latin typeface="微軟正黑體" panose="020B0604030504040204" pitchFamily="34" charset="-120"/>
                          <a:ea typeface="微軟正黑體" panose="020B0604030504040204" pitchFamily="34" charset="-120"/>
                        </a:rPr>
                        <a:t>%</a:t>
                      </a:r>
                      <a:r>
                        <a:rPr lang="en-US" sz="1400">
                          <a:effectLst/>
                          <a:latin typeface="微軟正黑體" panose="020B0604030504040204" pitchFamily="34" charset="-120"/>
                          <a:ea typeface="微軟正黑體" panose="020B0604030504040204" pitchFamily="34" charset="-120"/>
                        </a:rPr>
                        <a:t> / 100</a:t>
                      </a:r>
                      <a:r>
                        <a:rPr lang="en-US" sz="1400">
                          <a:latin typeface="微軟正黑體" panose="020B0604030504040204" pitchFamily="34" charset="-120"/>
                          <a:ea typeface="微軟正黑體" panose="020B0604030504040204" pitchFamily="34" charset="-120"/>
                        </a:rPr>
                        <a:t>%</a:t>
                      </a:r>
                      <a:endParaRPr lang="en-US" sz="1400">
                        <a:effectLst/>
                        <a:latin typeface="微軟正黑體" panose="020B0604030504040204" pitchFamily="34" charset="-120"/>
                        <a:ea typeface="微軟正黑體" panose="020B0604030504040204" pitchFamily="34" charset="-120"/>
                      </a:endParaRPr>
                    </a:p>
                  </a:txBody>
                  <a:tcPr marL="28575" marR="28575" marT="19050" marB="19050" anchor="ctr"/>
                </a:tc>
                <a:tc>
                  <a:txBody>
                    <a:bodyPr/>
                    <a:lstStyle/>
                    <a:p>
                      <a:pPr lvl="0" algn="ctr" rtl="0" fontAlgn="b">
                        <a:buNone/>
                      </a:pPr>
                      <a:r>
                        <a:rPr lang="en-US" sz="1400">
                          <a:latin typeface="微軟正黑體" panose="020B0604030504040204" pitchFamily="34" charset="-120"/>
                          <a:ea typeface="微軟正黑體" panose="020B0604030504040204" pitchFamily="34" charset="-120"/>
                        </a:rPr>
                        <a:t>21K</a:t>
                      </a:r>
                      <a:endParaRPr lang="zh-CN" altLang="en-US" sz="1400">
                        <a:effectLst/>
                        <a:latin typeface="微軟正黑體" panose="020B0604030504040204" pitchFamily="34" charset="-120"/>
                        <a:ea typeface="微軟正黑體" panose="020B0604030504040204" pitchFamily="34" charset="-120"/>
                      </a:endParaRPr>
                    </a:p>
                  </a:txBody>
                  <a:tcPr marL="28575" marR="28575" marT="19050" marB="19050" anchor="ctr"/>
                </a:tc>
                <a:tc>
                  <a:txBody>
                    <a:bodyPr/>
                    <a:lstStyle/>
                    <a:p>
                      <a:pPr algn="ctr" rtl="0" fontAlgn="b"/>
                      <a:r>
                        <a:rPr lang="en-US" sz="1400">
                          <a:effectLst/>
                          <a:latin typeface="微軟正黑體" panose="020B0604030504040204" pitchFamily="34" charset="-120"/>
                          <a:ea typeface="微軟正黑體" panose="020B0604030504040204" pitchFamily="34" charset="-120"/>
                        </a:rPr>
                        <a:t>22K</a:t>
                      </a:r>
                    </a:p>
                  </a:txBody>
                  <a:tcPr marL="28575" marR="28575" marT="19050" marB="19050" anchor="ctr"/>
                </a:tc>
                <a:tc>
                  <a:txBody>
                    <a:bodyPr/>
                    <a:lstStyle/>
                    <a:p>
                      <a:pPr lvl="0" algn="ctr">
                        <a:lnSpc>
                          <a:spcPct val="100000"/>
                        </a:lnSpc>
                        <a:spcBef>
                          <a:spcPts val="0"/>
                        </a:spcBef>
                        <a:spcAft>
                          <a:spcPts val="0"/>
                        </a:spcAft>
                        <a:buNone/>
                      </a:pPr>
                      <a:r>
                        <a:rPr lang="zh-CN" altLang="en-US" sz="1400" b="1" i="0" u="none" strike="noStrike" noProof="0">
                          <a:solidFill>
                            <a:srgbClr val="FF0000"/>
                          </a:solidFill>
                          <a:latin typeface="微軟正黑體" panose="020B0604030504040204" pitchFamily="34" charset="-120"/>
                          <a:ea typeface="微軟正黑體" panose="020B0604030504040204" pitchFamily="34" charset="-120"/>
                        </a:rPr>
                        <a:t>增加4</a:t>
                      </a:r>
                      <a:r>
                        <a:rPr lang="en-US" altLang="zh-CN" sz="1400" b="1" i="0" u="none" strike="noStrike" noProof="0">
                          <a:solidFill>
                            <a:srgbClr val="FF0000"/>
                          </a:solidFill>
                          <a:latin typeface="微軟正黑體" panose="020B0604030504040204" pitchFamily="34" charset="-120"/>
                          <a:ea typeface="微軟正黑體" panose="020B0604030504040204" pitchFamily="34" charset="-120"/>
                        </a:rPr>
                        <a:t>%</a:t>
                      </a:r>
                      <a:endParaRPr lang="en-US" sz="1400" b="1" i="0" u="none" strike="noStrike" noProof="0">
                        <a:solidFill>
                          <a:srgbClr val="FF0000"/>
                        </a:solidFill>
                        <a:latin typeface="微軟正黑體" panose="020B0604030504040204" pitchFamily="34" charset="-120"/>
                        <a:ea typeface="微軟正黑體" panose="020B0604030504040204" pitchFamily="34" charset="-120"/>
                      </a:endParaRPr>
                    </a:p>
                  </a:txBody>
                  <a:tcPr marL="28575" marR="28575" marT="19050" marB="19050" anchor="ctr"/>
                </a:tc>
                <a:tc>
                  <a:txBody>
                    <a:bodyPr/>
                    <a:lstStyle/>
                    <a:p>
                      <a:pPr algn="ctr" rtl="0" fontAlgn="b"/>
                      <a:r>
                        <a:rPr lang="en-US" sz="1400">
                          <a:effectLst/>
                          <a:latin typeface="微軟正黑體" panose="020B0604030504040204" pitchFamily="34" charset="-120"/>
                          <a:ea typeface="微軟正黑體" panose="020B0604030504040204" pitchFamily="34" charset="-120"/>
                        </a:rPr>
                        <a:t>26K</a:t>
                      </a:r>
                    </a:p>
                  </a:txBody>
                  <a:tcPr marL="28575" marR="28575" marT="19050" marB="19050" anchor="ctr"/>
                </a:tc>
                <a:tc>
                  <a:txBody>
                    <a:bodyPr/>
                    <a:lstStyle/>
                    <a:p>
                      <a:pPr lvl="0" algn="ctr">
                        <a:lnSpc>
                          <a:spcPct val="100000"/>
                        </a:lnSpc>
                        <a:spcBef>
                          <a:spcPts val="0"/>
                        </a:spcBef>
                        <a:spcAft>
                          <a:spcPts val="0"/>
                        </a:spcAft>
                        <a:buNone/>
                      </a:pPr>
                      <a:r>
                        <a:rPr lang="zh-CN" altLang="en-US" sz="1400" b="1" i="0" u="none" strike="noStrike" noProof="0">
                          <a:solidFill>
                            <a:srgbClr val="FF0000"/>
                          </a:solidFill>
                          <a:latin typeface="微軟正黑體" panose="020B0604030504040204" pitchFamily="34" charset="-120"/>
                          <a:ea typeface="微軟正黑體" panose="020B0604030504040204" pitchFamily="34" charset="-120"/>
                        </a:rPr>
                        <a:t>增加23</a:t>
                      </a:r>
                      <a:r>
                        <a:rPr lang="en-US" altLang="zh-CN" sz="1400" b="1" i="0" u="none" strike="noStrike" noProof="0">
                          <a:solidFill>
                            <a:srgbClr val="FF0000"/>
                          </a:solidFill>
                          <a:latin typeface="微軟正黑體" panose="020B0604030504040204" pitchFamily="34" charset="-120"/>
                          <a:ea typeface="微軟正黑體" panose="020B0604030504040204" pitchFamily="34" charset="-120"/>
                        </a:rPr>
                        <a:t>%</a:t>
                      </a:r>
                      <a:endParaRPr lang="en-US" sz="1400" b="1" i="0" u="none" strike="noStrike" noProof="0">
                        <a:solidFill>
                          <a:srgbClr val="FF0000"/>
                        </a:solidFill>
                        <a:latin typeface="微軟正黑體" panose="020B0604030504040204" pitchFamily="34" charset="-120"/>
                        <a:ea typeface="微軟正黑體" panose="020B0604030504040204" pitchFamily="34" charset="-120"/>
                      </a:endParaRPr>
                    </a:p>
                  </a:txBody>
                  <a:tcPr marL="28575" marR="28575" marT="19050" marB="19050" anchor="ctr"/>
                </a:tc>
                <a:extLst>
                  <a:ext uri="{0D108BD9-81ED-4DB2-BD59-A6C34878D82A}">
                    <a16:rowId xmlns:a16="http://schemas.microsoft.com/office/drawing/2014/main" val="125344565"/>
                  </a:ext>
                </a:extLst>
              </a:tr>
              <a:tr h="403558">
                <a:tc>
                  <a:txBody>
                    <a:bodyPr/>
                    <a:lstStyle/>
                    <a:p>
                      <a:pPr algn="ctr" rtl="0" fontAlgn="b"/>
                      <a:r>
                        <a:rPr lang="en-US" sz="1400">
                          <a:effectLst/>
                          <a:latin typeface="微軟正黑體" panose="020B0604030504040204" pitchFamily="34" charset="-120"/>
                          <a:ea typeface="微軟正黑體" panose="020B0604030504040204" pitchFamily="34" charset="-120"/>
                        </a:rPr>
                        <a:t>70</a:t>
                      </a:r>
                      <a:r>
                        <a:rPr lang="en-US" sz="1400">
                          <a:latin typeface="微軟正黑體" panose="020B0604030504040204" pitchFamily="34" charset="-120"/>
                          <a:ea typeface="微軟正黑體" panose="020B0604030504040204" pitchFamily="34" charset="-120"/>
                        </a:rPr>
                        <a:t>%</a:t>
                      </a:r>
                      <a:r>
                        <a:rPr lang="en-US" sz="1400">
                          <a:effectLst/>
                          <a:latin typeface="微軟正黑體" panose="020B0604030504040204" pitchFamily="34" charset="-120"/>
                          <a:ea typeface="微軟正黑體" panose="020B0604030504040204" pitchFamily="34" charset="-120"/>
                        </a:rPr>
                        <a:t> / 30</a:t>
                      </a:r>
                      <a:r>
                        <a:rPr lang="en-US" sz="1400">
                          <a:latin typeface="微軟正黑體" panose="020B0604030504040204" pitchFamily="34" charset="-120"/>
                          <a:ea typeface="微軟正黑體" panose="020B0604030504040204" pitchFamily="34" charset="-120"/>
                        </a:rPr>
                        <a:t>%</a:t>
                      </a:r>
                      <a:endParaRPr lang="en-US" sz="1400">
                        <a:effectLst/>
                        <a:latin typeface="微軟正黑體" panose="020B0604030504040204" pitchFamily="34" charset="-120"/>
                        <a:ea typeface="微軟正黑體" panose="020B0604030504040204" pitchFamily="34" charset="-120"/>
                      </a:endParaRPr>
                    </a:p>
                  </a:txBody>
                  <a:tcPr marL="28575" marR="28575" marT="19050" marB="19050" anchor="ctr"/>
                </a:tc>
                <a:tc>
                  <a:txBody>
                    <a:bodyPr/>
                    <a:lstStyle/>
                    <a:p>
                      <a:pPr lvl="0" algn="ctr" rtl="0" fontAlgn="b">
                        <a:buNone/>
                      </a:pPr>
                      <a:r>
                        <a:rPr lang="en-US" sz="1400">
                          <a:latin typeface="微軟正黑體" panose="020B0604030504040204" pitchFamily="34" charset="-120"/>
                          <a:ea typeface="微軟正黑體" panose="020B0604030504040204" pitchFamily="34" charset="-120"/>
                        </a:rPr>
                        <a:t>62K</a:t>
                      </a:r>
                      <a:endParaRPr lang="zh-CN" altLang="en-US" sz="1400">
                        <a:effectLst/>
                        <a:latin typeface="微軟正黑體" panose="020B0604030504040204" pitchFamily="34" charset="-120"/>
                        <a:ea typeface="微軟正黑體" panose="020B0604030504040204" pitchFamily="34" charset="-120"/>
                      </a:endParaRPr>
                    </a:p>
                  </a:txBody>
                  <a:tcPr marL="28575" marR="28575" marT="19050" marB="19050" anchor="ctr"/>
                </a:tc>
                <a:tc>
                  <a:txBody>
                    <a:bodyPr/>
                    <a:lstStyle/>
                    <a:p>
                      <a:pPr algn="ctr" rtl="0" fontAlgn="b"/>
                      <a:r>
                        <a:rPr lang="en-US" sz="1400">
                          <a:effectLst/>
                          <a:latin typeface="微軟正黑體" panose="020B0604030504040204" pitchFamily="34" charset="-120"/>
                          <a:ea typeface="微軟正黑體" panose="020B0604030504040204" pitchFamily="34" charset="-120"/>
                        </a:rPr>
                        <a:t>73K</a:t>
                      </a:r>
                    </a:p>
                  </a:txBody>
                  <a:tcPr marL="28575" marR="28575" marT="19050" marB="19050" anchor="ctr"/>
                </a:tc>
                <a:tc>
                  <a:txBody>
                    <a:bodyPr/>
                    <a:lstStyle/>
                    <a:p>
                      <a:pPr lvl="0" algn="ctr" fontAlgn="b">
                        <a:buNone/>
                      </a:pPr>
                      <a:r>
                        <a:rPr lang="zh-CN" altLang="en-US" sz="1400" b="1" i="0" u="none" strike="noStrike" noProof="0">
                          <a:solidFill>
                            <a:srgbClr val="FF0000"/>
                          </a:solidFill>
                          <a:latin typeface="微軟正黑體" panose="020B0604030504040204" pitchFamily="34" charset="-120"/>
                          <a:ea typeface="微軟正黑體" panose="020B0604030504040204" pitchFamily="34" charset="-120"/>
                        </a:rPr>
                        <a:t>增加17</a:t>
                      </a:r>
                      <a:r>
                        <a:rPr lang="en-US" sz="1400" b="1" i="0" u="none" strike="noStrike" noProof="0">
                          <a:solidFill>
                            <a:srgbClr val="FF0000"/>
                          </a:solidFill>
                          <a:latin typeface="微軟正黑體" panose="020B0604030504040204" pitchFamily="34" charset="-120"/>
                          <a:ea typeface="微軟正黑體" panose="020B0604030504040204" pitchFamily="34" charset="-120"/>
                        </a:rPr>
                        <a:t>%</a:t>
                      </a:r>
                      <a:endParaRPr lang="zh-CN" altLang="en-US" sz="1400" b="1">
                        <a:solidFill>
                          <a:srgbClr val="FF0000"/>
                        </a:solidFill>
                        <a:effectLst/>
                        <a:latin typeface="微軟正黑體" panose="020B0604030504040204" pitchFamily="34" charset="-120"/>
                        <a:ea typeface="微軟正黑體" panose="020B0604030504040204" pitchFamily="34" charset="-120"/>
                      </a:endParaRPr>
                    </a:p>
                  </a:txBody>
                  <a:tcPr marL="28575" marR="28575" marT="19050" marB="19050" anchor="ctr"/>
                </a:tc>
                <a:tc>
                  <a:txBody>
                    <a:bodyPr/>
                    <a:lstStyle/>
                    <a:p>
                      <a:pPr algn="ctr" rtl="0" fontAlgn="b"/>
                      <a:r>
                        <a:rPr lang="en-US" sz="1400">
                          <a:effectLst/>
                          <a:latin typeface="微軟正黑體" panose="020B0604030504040204" pitchFamily="34" charset="-120"/>
                          <a:ea typeface="微軟正黑體" panose="020B0604030504040204" pitchFamily="34" charset="-120"/>
                        </a:rPr>
                        <a:t>80K</a:t>
                      </a:r>
                    </a:p>
                  </a:txBody>
                  <a:tcPr marL="28575" marR="28575" marT="19050" marB="19050" anchor="ctr"/>
                </a:tc>
                <a:tc>
                  <a:txBody>
                    <a:bodyPr/>
                    <a:lstStyle/>
                    <a:p>
                      <a:pPr lvl="0" algn="ctr">
                        <a:lnSpc>
                          <a:spcPct val="100000"/>
                        </a:lnSpc>
                        <a:spcBef>
                          <a:spcPts val="0"/>
                        </a:spcBef>
                        <a:spcAft>
                          <a:spcPts val="0"/>
                        </a:spcAft>
                        <a:buNone/>
                      </a:pPr>
                      <a:r>
                        <a:rPr lang="zh-CN" altLang="en-US" sz="1400" b="1" i="0" u="none" strike="noStrike" noProof="0">
                          <a:solidFill>
                            <a:srgbClr val="FF0000"/>
                          </a:solidFill>
                          <a:latin typeface="微軟正黑體" panose="020B0604030504040204" pitchFamily="34" charset="-120"/>
                          <a:ea typeface="微軟正黑體" panose="020B0604030504040204" pitchFamily="34" charset="-120"/>
                        </a:rPr>
                        <a:t>增加29</a:t>
                      </a:r>
                      <a:r>
                        <a:rPr lang="en-US" altLang="zh-CN" sz="1400" b="1" i="0" u="none" strike="noStrike" noProof="0">
                          <a:solidFill>
                            <a:srgbClr val="FF0000"/>
                          </a:solidFill>
                          <a:latin typeface="微軟正黑體" panose="020B0604030504040204" pitchFamily="34" charset="-120"/>
                          <a:ea typeface="微軟正黑體" panose="020B0604030504040204" pitchFamily="34" charset="-120"/>
                        </a:rPr>
                        <a:t>%</a:t>
                      </a:r>
                      <a:endParaRPr lang="en-US" sz="1400" b="1" i="0" u="none" strike="noStrike" noProof="0">
                        <a:solidFill>
                          <a:srgbClr val="FF0000"/>
                        </a:solidFill>
                        <a:latin typeface="微軟正黑體" panose="020B0604030504040204" pitchFamily="34" charset="-120"/>
                        <a:ea typeface="微軟正黑體" panose="020B0604030504040204" pitchFamily="34" charset="-120"/>
                      </a:endParaRPr>
                    </a:p>
                  </a:txBody>
                  <a:tcPr marL="28575" marR="28575" marT="19050" marB="19050" anchor="ctr"/>
                </a:tc>
                <a:extLst>
                  <a:ext uri="{0D108BD9-81ED-4DB2-BD59-A6C34878D82A}">
                    <a16:rowId xmlns:a16="http://schemas.microsoft.com/office/drawing/2014/main" val="1697278347"/>
                  </a:ext>
                </a:extLst>
              </a:tr>
            </a:tbl>
          </a:graphicData>
        </a:graphic>
      </p:graphicFrame>
      <p:sp>
        <p:nvSpPr>
          <p:cNvPr id="3" name="文本框 2">
            <a:extLst>
              <a:ext uri="{FF2B5EF4-FFF2-40B4-BE49-F238E27FC236}">
                <a16:creationId xmlns:a16="http://schemas.microsoft.com/office/drawing/2014/main" id="{5353D5C5-1DDD-46F5-9078-2125BAC9F422}"/>
              </a:ext>
            </a:extLst>
          </p:cNvPr>
          <p:cNvSpPr txBox="1"/>
          <p:nvPr/>
        </p:nvSpPr>
        <p:spPr>
          <a:xfrm>
            <a:off x="846515" y="4496967"/>
            <a:ext cx="7443626"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CN" altLang="en-US" sz="1400">
                <a:solidFill>
                  <a:srgbClr val="FFFFFF"/>
                </a:solidFill>
                <a:latin typeface="微軟正黑體" panose="020B0604030504040204" pitchFamily="34" charset="-120"/>
                <a:ea typeface="微軟正黑體" panose="020B0604030504040204" pitchFamily="34" charset="-120"/>
                <a:cs typeface="Calibri"/>
              </a:rPr>
              <a:t>測試環境：</a:t>
            </a:r>
          </a:p>
        </p:txBody>
      </p:sp>
      <p:sp>
        <p:nvSpPr>
          <p:cNvPr id="5" name="文本框 4">
            <a:extLst>
              <a:ext uri="{FF2B5EF4-FFF2-40B4-BE49-F238E27FC236}">
                <a16:creationId xmlns:a16="http://schemas.microsoft.com/office/drawing/2014/main" id="{6DA10536-8551-4601-9C68-E0CCADB1B5B1}"/>
              </a:ext>
            </a:extLst>
          </p:cNvPr>
          <p:cNvSpPr txBox="1"/>
          <p:nvPr/>
        </p:nvSpPr>
        <p:spPr>
          <a:xfrm>
            <a:off x="792393" y="1270784"/>
            <a:ext cx="3661452" cy="49244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2600">
                <a:solidFill>
                  <a:srgbClr val="FFFFFF"/>
                </a:solidFill>
                <a:latin typeface="微軟正黑體" panose="020B0604030504040204" pitchFamily="34" charset="-120"/>
                <a:ea typeface="微軟正黑體" panose="020B0604030504040204" pitchFamily="34" charset="-120"/>
                <a:cs typeface="Calibri"/>
              </a:rPr>
              <a:t>iSCSI IOPS 效能測試</a:t>
            </a:r>
          </a:p>
        </p:txBody>
      </p:sp>
    </p:spTree>
    <p:extLst>
      <p:ext uri="{BB962C8B-B14F-4D97-AF65-F5344CB8AC3E}">
        <p14:creationId xmlns:p14="http://schemas.microsoft.com/office/powerpoint/2010/main" val="2501204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0474A932-ED72-4932-BC47-C4268536CAC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305338" y="1862398"/>
            <a:ext cx="3939322" cy="2760857"/>
          </a:xfrm>
          <a:prstGeom prst="rect">
            <a:avLst/>
          </a:prstGeom>
        </p:spPr>
      </p:pic>
      <p:sp>
        <p:nvSpPr>
          <p:cNvPr id="2" name="Title 1">
            <a:extLst>
              <a:ext uri="{FF2B5EF4-FFF2-40B4-BE49-F238E27FC236}">
                <a16:creationId xmlns:a16="http://schemas.microsoft.com/office/drawing/2014/main" id="{5139429C-7571-4515-9D89-32CE66B11995}"/>
              </a:ext>
            </a:extLst>
          </p:cNvPr>
          <p:cNvSpPr>
            <a:spLocks noGrp="1"/>
          </p:cNvSpPr>
          <p:nvPr>
            <p:ph type="title"/>
          </p:nvPr>
        </p:nvSpPr>
        <p:spPr/>
        <p:txBody>
          <a:bodyPr>
            <a:normAutofit/>
          </a:bodyPr>
          <a:lstStyle/>
          <a:p>
            <a:r>
              <a:rPr lang="en-US">
                <a:latin typeface="微軟正黑體"/>
                <a:ea typeface="微軟正黑體"/>
              </a:rPr>
              <a:t>ES1686dc</a:t>
            </a:r>
            <a:r>
              <a:rPr lang="zh-TW" altLang="en-US">
                <a:latin typeface="微軟正黑體"/>
                <a:ea typeface="微軟正黑體"/>
              </a:rPr>
              <a:t> </a:t>
            </a:r>
            <a:r>
              <a:rPr lang="zh-CN" altLang="en-US">
                <a:latin typeface="微軟正黑體"/>
                <a:ea typeface="微軟正黑體"/>
              </a:rPr>
              <a:t>支援更多</a:t>
            </a:r>
            <a:r>
              <a:rPr lang="zh-TW" altLang="en-US">
                <a:latin typeface="微軟正黑體"/>
                <a:ea typeface="微軟正黑體"/>
              </a:rPr>
              <a:t> </a:t>
            </a:r>
            <a:r>
              <a:rPr lang="en-US">
                <a:latin typeface="微軟正黑體"/>
                <a:ea typeface="微軟正黑體"/>
              </a:rPr>
              <a:t>DIMM </a:t>
            </a:r>
            <a:r>
              <a:rPr lang="zh-TW" altLang="en-US">
                <a:latin typeface="微軟正黑體"/>
                <a:ea typeface="微軟正黑體"/>
              </a:rPr>
              <a:t>插槽</a:t>
            </a:r>
            <a:endParaRPr lang="en-US" altLang="zh-CN"/>
          </a:p>
        </p:txBody>
      </p:sp>
      <p:graphicFrame>
        <p:nvGraphicFramePr>
          <p:cNvPr id="24" name="Table 24">
            <a:extLst>
              <a:ext uri="{FF2B5EF4-FFF2-40B4-BE49-F238E27FC236}">
                <a16:creationId xmlns:a16="http://schemas.microsoft.com/office/drawing/2014/main" id="{656DB6BF-5E08-4F12-844E-04E2FA075D75}"/>
              </a:ext>
            </a:extLst>
          </p:cNvPr>
          <p:cNvGraphicFramePr>
            <a:graphicFrameLocks noGrp="1"/>
          </p:cNvGraphicFramePr>
          <p:nvPr>
            <p:extLst>
              <p:ext uri="{D42A27DB-BD31-4B8C-83A1-F6EECF244321}">
                <p14:modId xmlns:p14="http://schemas.microsoft.com/office/powerpoint/2010/main" val="110960394"/>
              </p:ext>
            </p:extLst>
          </p:nvPr>
        </p:nvGraphicFramePr>
        <p:xfrm>
          <a:off x="5671841" y="2488926"/>
          <a:ext cx="3091258" cy="1268013"/>
        </p:xfrm>
        <a:graphic>
          <a:graphicData uri="http://schemas.openxmlformats.org/drawingml/2006/table">
            <a:tbl>
              <a:tblPr firstRow="1" bandRow="1">
                <a:tableStyleId>{5940675A-B579-460E-94D1-54222C63F5DA}</a:tableStyleId>
              </a:tblPr>
              <a:tblGrid>
                <a:gridCol w="982372">
                  <a:extLst>
                    <a:ext uri="{9D8B030D-6E8A-4147-A177-3AD203B41FA5}">
                      <a16:colId xmlns:a16="http://schemas.microsoft.com/office/drawing/2014/main" val="3710749711"/>
                    </a:ext>
                  </a:extLst>
                </a:gridCol>
                <a:gridCol w="1078467">
                  <a:extLst>
                    <a:ext uri="{9D8B030D-6E8A-4147-A177-3AD203B41FA5}">
                      <a16:colId xmlns:a16="http://schemas.microsoft.com/office/drawing/2014/main" val="3064112104"/>
                    </a:ext>
                  </a:extLst>
                </a:gridCol>
                <a:gridCol w="1030419">
                  <a:extLst>
                    <a:ext uri="{9D8B030D-6E8A-4147-A177-3AD203B41FA5}">
                      <a16:colId xmlns:a16="http://schemas.microsoft.com/office/drawing/2014/main" val="451879013"/>
                    </a:ext>
                  </a:extLst>
                </a:gridCol>
              </a:tblGrid>
              <a:tr h="422671">
                <a:tc>
                  <a:txBody>
                    <a:bodyPr/>
                    <a:lstStyle/>
                    <a:p>
                      <a:r>
                        <a:rPr lang="en-US" sz="1050">
                          <a:solidFill>
                            <a:schemeClr val="bg1"/>
                          </a:solidFill>
                        </a:rPr>
                        <a:t>Model</a:t>
                      </a:r>
                    </a:p>
                  </a:txBody>
                  <a:tcPr anchor="ctr">
                    <a:solidFill>
                      <a:schemeClr val="tx1"/>
                    </a:solidFill>
                  </a:tcPr>
                </a:tc>
                <a:tc>
                  <a:txBody>
                    <a:bodyPr/>
                    <a:lstStyle/>
                    <a:p>
                      <a:r>
                        <a:rPr lang="en-US" sz="1050">
                          <a:solidFill>
                            <a:schemeClr val="bg1"/>
                          </a:solidFill>
                        </a:rPr>
                        <a:t>ES1640dc V2</a:t>
                      </a:r>
                    </a:p>
                  </a:txBody>
                  <a:tcPr anchor="ctr">
                    <a:solidFill>
                      <a:schemeClr val="tx1"/>
                    </a:solidFill>
                  </a:tcPr>
                </a:tc>
                <a:tc>
                  <a:txBody>
                    <a:bodyPr/>
                    <a:lstStyle/>
                    <a:p>
                      <a:r>
                        <a:rPr lang="en-US" sz="1050">
                          <a:solidFill>
                            <a:schemeClr val="bg1"/>
                          </a:solidFill>
                        </a:rPr>
                        <a:t>ES1686dc</a:t>
                      </a:r>
                    </a:p>
                  </a:txBody>
                  <a:tcPr anchor="ctr">
                    <a:solidFill>
                      <a:schemeClr val="tx1"/>
                    </a:solidFill>
                  </a:tcPr>
                </a:tc>
                <a:extLst>
                  <a:ext uri="{0D108BD9-81ED-4DB2-BD59-A6C34878D82A}">
                    <a16:rowId xmlns:a16="http://schemas.microsoft.com/office/drawing/2014/main" val="1673817140"/>
                  </a:ext>
                </a:extLst>
              </a:tr>
              <a:tr h="422671">
                <a:tc>
                  <a:txBody>
                    <a:bodyPr/>
                    <a:lstStyle/>
                    <a:p>
                      <a:r>
                        <a:rPr lang="en-US" sz="1050">
                          <a:solidFill>
                            <a:schemeClr val="bg1"/>
                          </a:solidFill>
                        </a:rPr>
                        <a:t>DIMM Slot</a:t>
                      </a:r>
                    </a:p>
                  </a:txBody>
                  <a:tcPr anchor="ctr">
                    <a:solidFill>
                      <a:schemeClr val="tx1">
                        <a:lumMod val="65000"/>
                        <a:lumOff val="35000"/>
                      </a:schemeClr>
                    </a:solidFill>
                  </a:tcPr>
                </a:tc>
                <a:tc>
                  <a:txBody>
                    <a:bodyPr/>
                    <a:lstStyle/>
                    <a:p>
                      <a:r>
                        <a:rPr lang="en-US" sz="1050">
                          <a:solidFill>
                            <a:schemeClr val="bg1"/>
                          </a:solidFill>
                        </a:rPr>
                        <a:t>3 </a:t>
                      </a:r>
                      <a:r>
                        <a:rPr lang="en-US" sz="1050" b="0" i="0" u="none" strike="noStrike" noProof="0">
                          <a:solidFill>
                            <a:schemeClr val="bg1"/>
                          </a:solidFill>
                          <a:latin typeface="Calibri"/>
                        </a:rPr>
                        <a:t>(1 for C2F)</a:t>
                      </a:r>
                      <a:endParaRPr lang="en-US" sz="1050">
                        <a:solidFill>
                          <a:schemeClr val="bg1"/>
                        </a:solidFill>
                      </a:endParaRPr>
                    </a:p>
                  </a:txBody>
                  <a:tcPr anchor="ctr">
                    <a:solidFill>
                      <a:schemeClr val="tx1">
                        <a:lumMod val="65000"/>
                        <a:lumOff val="35000"/>
                      </a:schemeClr>
                    </a:solidFill>
                  </a:tcPr>
                </a:tc>
                <a:tc>
                  <a:txBody>
                    <a:bodyPr/>
                    <a:lstStyle/>
                    <a:p>
                      <a:r>
                        <a:rPr lang="en-US" sz="1050">
                          <a:solidFill>
                            <a:schemeClr val="bg1"/>
                          </a:solidFill>
                        </a:rPr>
                        <a:t>8</a:t>
                      </a:r>
                    </a:p>
                  </a:txBody>
                  <a:tcPr anchor="ctr">
                    <a:solidFill>
                      <a:schemeClr val="tx1">
                        <a:lumMod val="65000"/>
                        <a:lumOff val="35000"/>
                      </a:schemeClr>
                    </a:solidFill>
                  </a:tcPr>
                </a:tc>
                <a:extLst>
                  <a:ext uri="{0D108BD9-81ED-4DB2-BD59-A6C34878D82A}">
                    <a16:rowId xmlns:a16="http://schemas.microsoft.com/office/drawing/2014/main" val="2926175079"/>
                  </a:ext>
                </a:extLst>
              </a:tr>
              <a:tr h="422671">
                <a:tc>
                  <a:txBody>
                    <a:bodyPr/>
                    <a:lstStyle/>
                    <a:p>
                      <a:r>
                        <a:rPr lang="en-US" sz="1050">
                          <a:solidFill>
                            <a:schemeClr val="bg1"/>
                          </a:solidFill>
                        </a:rPr>
                        <a:t>Max.  Size</a:t>
                      </a:r>
                    </a:p>
                  </a:txBody>
                  <a:tcPr anchor="ctr">
                    <a:solidFill>
                      <a:schemeClr val="tx1">
                        <a:lumMod val="75000"/>
                        <a:lumOff val="25000"/>
                      </a:schemeClr>
                    </a:solidFill>
                  </a:tcPr>
                </a:tc>
                <a:tc>
                  <a:txBody>
                    <a:bodyPr/>
                    <a:lstStyle/>
                    <a:p>
                      <a:r>
                        <a:rPr lang="en-US" sz="1050">
                          <a:solidFill>
                            <a:schemeClr val="bg1"/>
                          </a:solidFill>
                        </a:rPr>
                        <a:t>48GB</a:t>
                      </a:r>
                    </a:p>
                  </a:txBody>
                  <a:tcPr anchor="ctr">
                    <a:solidFill>
                      <a:schemeClr val="tx1">
                        <a:lumMod val="75000"/>
                        <a:lumOff val="25000"/>
                      </a:schemeClr>
                    </a:solidFill>
                  </a:tcPr>
                </a:tc>
                <a:tc>
                  <a:txBody>
                    <a:bodyPr/>
                    <a:lstStyle/>
                    <a:p>
                      <a:r>
                        <a:rPr lang="en-US" sz="1050">
                          <a:solidFill>
                            <a:schemeClr val="bg1"/>
                          </a:solidFill>
                        </a:rPr>
                        <a:t>512GB</a:t>
                      </a:r>
                    </a:p>
                  </a:txBody>
                  <a:tcPr anchor="ctr">
                    <a:solidFill>
                      <a:schemeClr val="tx1">
                        <a:lumMod val="75000"/>
                        <a:lumOff val="25000"/>
                      </a:schemeClr>
                    </a:solidFill>
                  </a:tcPr>
                </a:tc>
                <a:extLst>
                  <a:ext uri="{0D108BD9-81ED-4DB2-BD59-A6C34878D82A}">
                    <a16:rowId xmlns:a16="http://schemas.microsoft.com/office/drawing/2014/main" val="324861100"/>
                  </a:ext>
                </a:extLst>
              </a:tr>
            </a:tbl>
          </a:graphicData>
        </a:graphic>
      </p:graphicFrame>
      <p:sp>
        <p:nvSpPr>
          <p:cNvPr id="38" name="Rectangle 13">
            <a:extLst>
              <a:ext uri="{FF2B5EF4-FFF2-40B4-BE49-F238E27FC236}">
                <a16:creationId xmlns:a16="http://schemas.microsoft.com/office/drawing/2014/main" id="{64201287-C2A6-4ACE-A88E-6A6A44CB187B}"/>
              </a:ext>
            </a:extLst>
          </p:cNvPr>
          <p:cNvSpPr/>
          <p:nvPr/>
        </p:nvSpPr>
        <p:spPr>
          <a:xfrm>
            <a:off x="1023304" y="2571750"/>
            <a:ext cx="409349" cy="1390650"/>
          </a:xfrm>
          <a:prstGeom prst="rect">
            <a:avLst/>
          </a:prstGeom>
          <a:no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矩形: 圓角 73">
            <a:extLst>
              <a:ext uri="{FF2B5EF4-FFF2-40B4-BE49-F238E27FC236}">
                <a16:creationId xmlns:a16="http://schemas.microsoft.com/office/drawing/2014/main" id="{29B6748D-CA79-4DC4-B53F-1CC0BF2FE606}"/>
              </a:ext>
            </a:extLst>
          </p:cNvPr>
          <p:cNvSpPr/>
          <p:nvPr/>
        </p:nvSpPr>
        <p:spPr>
          <a:xfrm>
            <a:off x="2938683" y="3077764"/>
            <a:ext cx="2524887" cy="762851"/>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cxnSp>
        <p:nvCxnSpPr>
          <p:cNvPr id="42" name="接點: 肘形 77">
            <a:extLst>
              <a:ext uri="{FF2B5EF4-FFF2-40B4-BE49-F238E27FC236}">
                <a16:creationId xmlns:a16="http://schemas.microsoft.com/office/drawing/2014/main" id="{FDE435C1-E9DC-440F-B535-9F9DB6075BB2}"/>
              </a:ext>
            </a:extLst>
          </p:cNvPr>
          <p:cNvCxnSpPr>
            <a:cxnSpLocks/>
            <a:stCxn id="38" idx="0"/>
          </p:cNvCxnSpPr>
          <p:nvPr/>
        </p:nvCxnSpPr>
        <p:spPr>
          <a:xfrm rot="16200000" flipH="1">
            <a:off x="2724861" y="1074868"/>
            <a:ext cx="506014" cy="3499778"/>
          </a:xfrm>
          <a:prstGeom prst="bentConnector4">
            <a:avLst>
              <a:gd name="adj1" fmla="val -45177"/>
              <a:gd name="adj2" fmla="val 99932"/>
            </a:avLst>
          </a:prstGeom>
          <a:ln w="15875">
            <a:solidFill>
              <a:srgbClr val="F70F78"/>
            </a:solidFill>
          </a:ln>
        </p:spPr>
        <p:style>
          <a:lnRef idx="1">
            <a:schemeClr val="accent1"/>
          </a:lnRef>
          <a:fillRef idx="0">
            <a:schemeClr val="accent1"/>
          </a:fillRef>
          <a:effectRef idx="0">
            <a:schemeClr val="accent1"/>
          </a:effectRef>
          <a:fontRef idx="minor">
            <a:schemeClr val="tx1"/>
          </a:fontRef>
        </p:style>
      </p:cxnSp>
      <p:cxnSp>
        <p:nvCxnSpPr>
          <p:cNvPr id="44" name="接點: 肘形 81">
            <a:extLst>
              <a:ext uri="{FF2B5EF4-FFF2-40B4-BE49-F238E27FC236}">
                <a16:creationId xmlns:a16="http://schemas.microsoft.com/office/drawing/2014/main" id="{8E7E8469-36DC-4B89-B427-9201405F4C18}"/>
              </a:ext>
            </a:extLst>
          </p:cNvPr>
          <p:cNvCxnSpPr>
            <a:cxnSpLocks/>
            <a:stCxn id="22" idx="2"/>
          </p:cNvCxnSpPr>
          <p:nvPr/>
        </p:nvCxnSpPr>
        <p:spPr>
          <a:xfrm rot="5400000" flipH="1" flipV="1">
            <a:off x="3500527" y="2735170"/>
            <a:ext cx="121784" cy="2332676"/>
          </a:xfrm>
          <a:prstGeom prst="bentConnector4">
            <a:avLst>
              <a:gd name="adj1" fmla="val -187709"/>
              <a:gd name="adj2" fmla="val 100041"/>
            </a:avLst>
          </a:prstGeom>
          <a:ln w="15875">
            <a:solidFill>
              <a:srgbClr val="F70F78"/>
            </a:solidFill>
          </a:ln>
        </p:spPr>
        <p:style>
          <a:lnRef idx="1">
            <a:schemeClr val="accent1"/>
          </a:lnRef>
          <a:fillRef idx="0">
            <a:schemeClr val="accent1"/>
          </a:fillRef>
          <a:effectRef idx="0">
            <a:schemeClr val="accent1"/>
          </a:effectRef>
          <a:fontRef idx="minor">
            <a:schemeClr val="tx1"/>
          </a:fontRef>
        </p:style>
      </p:cxnSp>
      <p:sp>
        <p:nvSpPr>
          <p:cNvPr id="48" name="矩形 74">
            <a:extLst>
              <a:ext uri="{FF2B5EF4-FFF2-40B4-BE49-F238E27FC236}">
                <a16:creationId xmlns:a16="http://schemas.microsoft.com/office/drawing/2014/main" id="{767156E8-4DBE-4977-9500-172F2BE5D47A}"/>
              </a:ext>
            </a:extLst>
          </p:cNvPr>
          <p:cNvSpPr/>
          <p:nvPr/>
        </p:nvSpPr>
        <p:spPr>
          <a:xfrm>
            <a:off x="3018870" y="3214898"/>
            <a:ext cx="1734770" cy="461665"/>
          </a:xfrm>
          <a:prstGeom prst="rect">
            <a:avLst/>
          </a:prstGeom>
        </p:spPr>
        <p:txBody>
          <a:bodyPr wrap="none">
            <a:spAutoFit/>
          </a:bodyPr>
          <a:lstStyle/>
          <a:p>
            <a:pPr marL="171450" indent="-171450">
              <a:buClr>
                <a:srgbClr val="F70F78"/>
              </a:buClr>
              <a:buFont typeface="Wingdings" panose="05000000000000000000" pitchFamily="2" charset="2"/>
              <a:buChar char="l"/>
            </a:pPr>
            <a:r>
              <a:rPr lang="en-US" altLang="zh-TW" sz="1200">
                <a:solidFill>
                  <a:schemeClr val="bg1"/>
                </a:solidFill>
                <a:latin typeface="微軟正黑體" panose="020B0604030504040204" pitchFamily="34" charset="-120"/>
                <a:ea typeface="微軟正黑體" panose="020B0604030504040204" pitchFamily="34" charset="-120"/>
              </a:rPr>
              <a:t>8 x DDR4 RAM Slot</a:t>
            </a:r>
          </a:p>
          <a:p>
            <a:pPr marL="171450" indent="-171450">
              <a:buClr>
                <a:srgbClr val="F70F78"/>
              </a:buClr>
              <a:buFont typeface="Wingdings" panose="05000000000000000000" pitchFamily="2" charset="2"/>
              <a:buChar char="l"/>
            </a:pPr>
            <a:r>
              <a:rPr lang="en-US" altLang="zh-TW" sz="1200">
                <a:solidFill>
                  <a:schemeClr val="bg1"/>
                </a:solidFill>
                <a:latin typeface="微軟正黑體" panose="020B0604030504040204" pitchFamily="34" charset="-120"/>
                <a:ea typeface="微軟正黑體" panose="020B0604030504040204" pitchFamily="34" charset="-120"/>
              </a:rPr>
              <a:t>Max. 512GB</a:t>
            </a:r>
          </a:p>
        </p:txBody>
      </p:sp>
      <p:sp>
        <p:nvSpPr>
          <p:cNvPr id="52" name="Rectangle 48">
            <a:extLst>
              <a:ext uri="{FF2B5EF4-FFF2-40B4-BE49-F238E27FC236}">
                <a16:creationId xmlns:a16="http://schemas.microsoft.com/office/drawing/2014/main" id="{B118109A-0544-46EA-A837-B3314BDDD025}"/>
              </a:ext>
            </a:extLst>
          </p:cNvPr>
          <p:cNvSpPr/>
          <p:nvPr/>
        </p:nvSpPr>
        <p:spPr>
          <a:xfrm>
            <a:off x="1769648" y="1685379"/>
            <a:ext cx="885228" cy="267437"/>
          </a:xfrm>
          <a:prstGeom prst="rect">
            <a:avLst/>
          </a:prstGeom>
          <a:solidFill>
            <a:srgbClr val="3366FF">
              <a:alpha val="56000"/>
            </a:srgbClr>
          </a:solid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直線接點 70">
            <a:extLst>
              <a:ext uri="{FF2B5EF4-FFF2-40B4-BE49-F238E27FC236}">
                <a16:creationId xmlns:a16="http://schemas.microsoft.com/office/drawing/2014/main" id="{488E5013-B565-4CC6-B38D-FBEF5BF4533B}"/>
              </a:ext>
            </a:extLst>
          </p:cNvPr>
          <p:cNvCxnSpPr/>
          <p:nvPr/>
        </p:nvCxnSpPr>
        <p:spPr>
          <a:xfrm flipH="1">
            <a:off x="2654217" y="1813339"/>
            <a:ext cx="1381671" cy="0"/>
          </a:xfrm>
          <a:prstGeom prst="line">
            <a:avLst/>
          </a:prstGeom>
          <a:ln w="15875">
            <a:solidFill>
              <a:srgbClr val="F70F78"/>
            </a:solidFill>
          </a:ln>
        </p:spPr>
        <p:style>
          <a:lnRef idx="1">
            <a:schemeClr val="accent1"/>
          </a:lnRef>
          <a:fillRef idx="0">
            <a:schemeClr val="accent1"/>
          </a:fillRef>
          <a:effectRef idx="0">
            <a:schemeClr val="accent1"/>
          </a:effectRef>
          <a:fontRef idx="minor">
            <a:schemeClr val="tx1"/>
          </a:fontRef>
        </p:style>
      </p:cxnSp>
      <p:sp>
        <p:nvSpPr>
          <p:cNvPr id="56" name="矩形: 圓角 71">
            <a:extLst>
              <a:ext uri="{FF2B5EF4-FFF2-40B4-BE49-F238E27FC236}">
                <a16:creationId xmlns:a16="http://schemas.microsoft.com/office/drawing/2014/main" id="{30AC022A-F58E-4266-935E-B19FEAEF417E}"/>
              </a:ext>
            </a:extLst>
          </p:cNvPr>
          <p:cNvSpPr/>
          <p:nvPr/>
        </p:nvSpPr>
        <p:spPr>
          <a:xfrm>
            <a:off x="3258637" y="1416107"/>
            <a:ext cx="2833111" cy="762851"/>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58" name="矩形 72">
            <a:extLst>
              <a:ext uri="{FF2B5EF4-FFF2-40B4-BE49-F238E27FC236}">
                <a16:creationId xmlns:a16="http://schemas.microsoft.com/office/drawing/2014/main" id="{149043D3-F3D2-4802-BD02-40C4831A5D64}"/>
              </a:ext>
            </a:extLst>
          </p:cNvPr>
          <p:cNvSpPr/>
          <p:nvPr/>
        </p:nvSpPr>
        <p:spPr>
          <a:xfrm>
            <a:off x="3232888" y="1601253"/>
            <a:ext cx="2858860" cy="461665"/>
          </a:xfrm>
          <a:prstGeom prst="rect">
            <a:avLst/>
          </a:prstGeom>
        </p:spPr>
        <p:txBody>
          <a:bodyPr wrap="none" anchor="t">
            <a:spAutoFit/>
          </a:bodyPr>
          <a:lstStyle/>
          <a:p>
            <a:pPr algn="ctr"/>
            <a:r>
              <a:rPr lang="en-US" altLang="zh-TW" sz="1200">
                <a:solidFill>
                  <a:schemeClr val="bg1"/>
                </a:solidFill>
                <a:latin typeface="微軟正黑體"/>
                <a:ea typeface="微軟正黑體"/>
              </a:rPr>
              <a:t>64GB M.2 for Battery Backup Storage</a:t>
            </a:r>
          </a:p>
          <a:p>
            <a:pPr algn="ctr"/>
            <a:r>
              <a:rPr lang="en-US" altLang="zh-TW" sz="1200">
                <a:solidFill>
                  <a:schemeClr val="bg1"/>
                </a:solidFill>
                <a:latin typeface="微軟正黑體"/>
                <a:ea typeface="微軟正黑體"/>
              </a:rPr>
              <a:t>(</a:t>
            </a:r>
            <a:r>
              <a:rPr lang="zh-TW" altLang="en-US" sz="1200">
                <a:solidFill>
                  <a:schemeClr val="bg1"/>
                </a:solidFill>
                <a:latin typeface="微軟正黑體"/>
                <a:ea typeface="微軟正黑體"/>
              </a:rPr>
              <a:t>風扇模組下方</a:t>
            </a:r>
            <a:r>
              <a:rPr lang="en-US" altLang="zh-TW" sz="1200">
                <a:solidFill>
                  <a:schemeClr val="bg1"/>
                </a:solidFill>
                <a:latin typeface="微軟正黑體"/>
                <a:ea typeface="微軟正黑體"/>
              </a:rPr>
              <a:t>)</a:t>
            </a:r>
          </a:p>
        </p:txBody>
      </p:sp>
      <p:sp>
        <p:nvSpPr>
          <p:cNvPr id="22" name="Rectangle 13">
            <a:extLst>
              <a:ext uri="{FF2B5EF4-FFF2-40B4-BE49-F238E27FC236}">
                <a16:creationId xmlns:a16="http://schemas.microsoft.com/office/drawing/2014/main" id="{7B4CD296-0D0C-401E-B5B9-D78FB5182FCB}"/>
              </a:ext>
            </a:extLst>
          </p:cNvPr>
          <p:cNvSpPr/>
          <p:nvPr/>
        </p:nvSpPr>
        <p:spPr>
          <a:xfrm>
            <a:off x="2190406" y="2571750"/>
            <a:ext cx="409349" cy="1390650"/>
          </a:xfrm>
          <a:prstGeom prst="rect">
            <a:avLst/>
          </a:prstGeom>
          <a:no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8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93BF776C-FEA9-4D55-8B0E-DC298012DAB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5459437" y="1817978"/>
            <a:ext cx="3837839" cy="2552163"/>
          </a:xfrm>
          <a:prstGeom prst="rect">
            <a:avLst/>
          </a:prstGeom>
        </p:spPr>
      </p:pic>
      <p:sp>
        <p:nvSpPr>
          <p:cNvPr id="2" name="Title 1">
            <a:extLst>
              <a:ext uri="{FF2B5EF4-FFF2-40B4-BE49-F238E27FC236}">
                <a16:creationId xmlns:a16="http://schemas.microsoft.com/office/drawing/2014/main" id="{96C224C0-325A-4854-81B6-EEDA94C57FD8}"/>
              </a:ext>
            </a:extLst>
          </p:cNvPr>
          <p:cNvSpPr>
            <a:spLocks noGrp="1"/>
          </p:cNvSpPr>
          <p:nvPr>
            <p:ph type="title"/>
          </p:nvPr>
        </p:nvSpPr>
        <p:spPr/>
        <p:txBody>
          <a:bodyPr>
            <a:normAutofit fontScale="90000"/>
          </a:bodyPr>
          <a:lstStyle/>
          <a:p>
            <a:r>
              <a:rPr lang="ja-JP" altLang="en-US">
                <a:latin typeface="微軟正黑體"/>
                <a:ea typeface="微軟正黑體"/>
              </a:rPr>
              <a:t>儲存空間與效能</a:t>
            </a:r>
            <a:r>
              <a:rPr lang="zh-TW" altLang="en-US">
                <a:latin typeface="微軟正黑體"/>
                <a:ea typeface="微軟正黑體"/>
              </a:rPr>
              <a:t>最大化</a:t>
            </a:r>
            <a:br>
              <a:rPr lang="ja-JP" altLang="en-US">
                <a:latin typeface="微軟正黑體"/>
                <a:ea typeface="微軟正黑體"/>
              </a:rPr>
            </a:br>
            <a:r>
              <a:rPr lang="en-US" altLang="ja-JP" sz="2400">
                <a:latin typeface="微軟正黑體"/>
                <a:ea typeface="微軟正黑體"/>
              </a:rPr>
              <a:t>M.2 </a:t>
            </a:r>
            <a:r>
              <a:rPr lang="en-US" altLang="ja-JP" sz="2400" err="1">
                <a:latin typeface="微軟正黑體"/>
                <a:ea typeface="微軟正黑體"/>
              </a:rPr>
              <a:t>NVMe</a:t>
            </a:r>
            <a:r>
              <a:rPr lang="en-US" altLang="ja-JP" sz="2400">
                <a:latin typeface="微軟正黑體"/>
                <a:ea typeface="微軟正黑體"/>
              </a:rPr>
              <a:t> </a:t>
            </a:r>
            <a:r>
              <a:rPr lang="en-US" altLang="zh-TW" sz="2400">
                <a:latin typeface="微軟正黑體"/>
                <a:ea typeface="微軟正黑體"/>
              </a:rPr>
              <a:t>SSD</a:t>
            </a:r>
            <a:endParaRPr lang="en-US" altLang="zh-CN" sz="2400"/>
          </a:p>
        </p:txBody>
      </p:sp>
      <p:pic>
        <p:nvPicPr>
          <p:cNvPr id="4" name="圖片 1">
            <a:extLst>
              <a:ext uri="{FF2B5EF4-FFF2-40B4-BE49-F238E27FC236}">
                <a16:creationId xmlns:a16="http://schemas.microsoft.com/office/drawing/2014/main" id="{B567D3C6-7E3E-4443-B06A-8EC78E4884E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4073" y="3284326"/>
            <a:ext cx="2796725" cy="141361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B815B1A-63C8-4413-ABC7-995A37EA1B6F}"/>
              </a:ext>
            </a:extLst>
          </p:cNvPr>
          <p:cNvSpPr/>
          <p:nvPr/>
        </p:nvSpPr>
        <p:spPr>
          <a:xfrm>
            <a:off x="1031744" y="3150071"/>
            <a:ext cx="1389483" cy="464871"/>
          </a:xfrm>
          <a:prstGeom prst="rect">
            <a:avLst/>
          </a:prstGeom>
          <a:noFill/>
        </p:spPr>
        <p:txBody>
          <a:bodyPr wrap="none" anchor="t">
            <a:spAutoFit/>
          </a:bodyPr>
          <a:lstStyle/>
          <a:p>
            <a:pPr algn="ctr">
              <a:lnSpc>
                <a:spcPct val="150000"/>
              </a:lnSpc>
            </a:pPr>
            <a:r>
              <a:rPr lang="en-US" altLang="zh-TW">
                <a:solidFill>
                  <a:schemeClr val="bg1"/>
                </a:solidFill>
                <a:ea typeface="新細明體"/>
              </a:rPr>
              <a:t>ES1640dc V2</a:t>
            </a:r>
            <a:endParaRPr lang="en-US" altLang="zh-TW" sz="1400">
              <a:solidFill>
                <a:schemeClr val="bg1"/>
              </a:solidFill>
              <a:ea typeface="新細明體"/>
              <a:cs typeface="Calibri"/>
            </a:endParaRPr>
          </a:p>
        </p:txBody>
      </p:sp>
      <p:sp>
        <p:nvSpPr>
          <p:cNvPr id="8" name="Rectangle 7">
            <a:extLst>
              <a:ext uri="{FF2B5EF4-FFF2-40B4-BE49-F238E27FC236}">
                <a16:creationId xmlns:a16="http://schemas.microsoft.com/office/drawing/2014/main" id="{55E0E743-98C4-4CC2-A7A4-7C663FDD8522}"/>
              </a:ext>
            </a:extLst>
          </p:cNvPr>
          <p:cNvSpPr/>
          <p:nvPr/>
        </p:nvSpPr>
        <p:spPr>
          <a:xfrm rot="10800000">
            <a:off x="726768" y="4090727"/>
            <a:ext cx="2158678" cy="1801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1B287B4-6EA7-47F8-9DB1-612E040425D3}"/>
              </a:ext>
            </a:extLst>
          </p:cNvPr>
          <p:cNvSpPr txBox="1"/>
          <p:nvPr/>
        </p:nvSpPr>
        <p:spPr>
          <a:xfrm>
            <a:off x="441378" y="4381972"/>
            <a:ext cx="2692561"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1200">
                <a:solidFill>
                  <a:srgbClr val="FFFFFF"/>
                </a:solidFill>
                <a:latin typeface="微軟正黑體" panose="020B0604030504040204" pitchFamily="34" charset="-120"/>
                <a:ea typeface="微軟正黑體" panose="020B0604030504040204" pitchFamily="34" charset="-120"/>
                <a:cs typeface="Calibri"/>
              </a:rPr>
              <a:t>使用 </a:t>
            </a:r>
            <a:r>
              <a:rPr lang="en-US" altLang="ja-JP" sz="1200">
                <a:solidFill>
                  <a:srgbClr val="FFFFFF"/>
                </a:solidFill>
                <a:latin typeface="微軟正黑體" panose="020B0604030504040204" pitchFamily="34" charset="-120"/>
                <a:ea typeface="微軟正黑體" panose="020B0604030504040204" pitchFamily="34" charset="-120"/>
                <a:cs typeface="Calibri"/>
              </a:rPr>
              <a:t>SSD </a:t>
            </a:r>
            <a:r>
              <a:rPr lang="ja-JP" altLang="en-US" sz="1200">
                <a:solidFill>
                  <a:srgbClr val="FFFFFF"/>
                </a:solidFill>
                <a:latin typeface="微軟正黑體" panose="020B0604030504040204" pitchFamily="34" charset="-120"/>
                <a:ea typeface="微軟正黑體" panose="020B0604030504040204" pitchFamily="34" charset="-120"/>
                <a:cs typeface="Calibri"/>
              </a:rPr>
              <a:t>當</a:t>
            </a:r>
            <a:r>
              <a:rPr lang="zh-TW" altLang="en-US" sz="1200">
                <a:solidFill>
                  <a:srgbClr val="FFFFFF"/>
                </a:solidFill>
                <a:latin typeface="微軟正黑體" panose="020B0604030504040204" pitchFamily="34" charset="-120"/>
                <a:ea typeface="微軟正黑體" panose="020B0604030504040204" pitchFamily="34" charset="-120"/>
                <a:cs typeface="Calibri"/>
              </a:rPr>
              <a:t>快取</a:t>
            </a:r>
            <a:r>
              <a:rPr lang="ja-JP" altLang="en-US" sz="1200">
                <a:solidFill>
                  <a:srgbClr val="FFFFFF"/>
                </a:solidFill>
                <a:latin typeface="微軟正黑體" panose="020B0604030504040204" pitchFamily="34" charset="-120"/>
                <a:ea typeface="微軟正黑體" panose="020B0604030504040204" pitchFamily="34" charset="-120"/>
                <a:cs typeface="Calibri"/>
              </a:rPr>
              <a:t>加速, 需要使用前方的</a:t>
            </a:r>
            <a:r>
              <a:rPr lang="zh-TW" altLang="en-US" sz="1200">
                <a:solidFill>
                  <a:srgbClr val="FFFFFF"/>
                </a:solidFill>
                <a:latin typeface="微軟正黑體" panose="020B0604030504040204" pitchFamily="34" charset="-120"/>
                <a:ea typeface="微軟正黑體" panose="020B0604030504040204" pitchFamily="34" charset="-120"/>
                <a:cs typeface="Calibri"/>
              </a:rPr>
              <a:t> </a:t>
            </a:r>
            <a:r>
              <a:rPr lang="ja-JP" altLang="en-US" sz="1200">
                <a:solidFill>
                  <a:srgbClr val="FFFFFF"/>
                </a:solidFill>
                <a:latin typeface="微軟正黑體" panose="020B0604030504040204" pitchFamily="34" charset="-120"/>
                <a:ea typeface="微軟正黑體" panose="020B0604030504040204" pitchFamily="34" charset="-120"/>
                <a:cs typeface="Calibri"/>
              </a:rPr>
              <a:t>4</a:t>
            </a:r>
            <a:r>
              <a:rPr lang="zh-TW" altLang="en-US" sz="1200">
                <a:solidFill>
                  <a:srgbClr val="FFFFFF"/>
                </a:solidFill>
                <a:latin typeface="微軟正黑體" panose="020B0604030504040204" pitchFamily="34" charset="-120"/>
                <a:ea typeface="微軟正黑體" panose="020B0604030504040204" pitchFamily="34" charset="-120"/>
                <a:cs typeface="Calibri"/>
              </a:rPr>
              <a:t> </a:t>
            </a:r>
            <a:r>
              <a:rPr lang="ja-JP" altLang="en-US" sz="1200">
                <a:solidFill>
                  <a:srgbClr val="FFFFFF"/>
                </a:solidFill>
                <a:latin typeface="微軟正黑體" panose="020B0604030504040204" pitchFamily="34" charset="-120"/>
                <a:ea typeface="微軟正黑體" panose="020B0604030504040204" pitchFamily="34" charset="-120"/>
                <a:cs typeface="Calibri"/>
              </a:rPr>
              <a:t>個硬碟插槽</a:t>
            </a:r>
            <a:endParaRPr lang="en-US" altLang="ja-JP" sz="1200">
              <a:latin typeface="微軟正黑體" panose="020B0604030504040204" pitchFamily="34" charset="-120"/>
              <a:ea typeface="微軟正黑體" panose="020B0604030504040204" pitchFamily="34" charset="-120"/>
            </a:endParaRPr>
          </a:p>
        </p:txBody>
      </p:sp>
      <p:pic>
        <p:nvPicPr>
          <p:cNvPr id="11" name="Picture 10">
            <a:extLst>
              <a:ext uri="{FF2B5EF4-FFF2-40B4-BE49-F238E27FC236}">
                <a16:creationId xmlns:a16="http://schemas.microsoft.com/office/drawing/2014/main" id="{8099B306-AC28-4885-8554-38FDA1A162F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0907" y="1566616"/>
            <a:ext cx="2497952" cy="855841"/>
          </a:xfrm>
          <a:prstGeom prst="rect">
            <a:avLst/>
          </a:prstGeom>
        </p:spPr>
      </p:pic>
      <p:sp>
        <p:nvSpPr>
          <p:cNvPr id="12" name="Rectangle 11">
            <a:extLst>
              <a:ext uri="{FF2B5EF4-FFF2-40B4-BE49-F238E27FC236}">
                <a16:creationId xmlns:a16="http://schemas.microsoft.com/office/drawing/2014/main" id="{37BB59AF-0051-4B45-BAC2-A96DD76ADAF2}"/>
              </a:ext>
            </a:extLst>
          </p:cNvPr>
          <p:cNvSpPr/>
          <p:nvPr/>
        </p:nvSpPr>
        <p:spPr>
          <a:xfrm>
            <a:off x="1130871" y="1175140"/>
            <a:ext cx="1234633" cy="456920"/>
          </a:xfrm>
          <a:prstGeom prst="rect">
            <a:avLst/>
          </a:prstGeom>
          <a:noFill/>
        </p:spPr>
        <p:txBody>
          <a:bodyPr wrap="none" anchor="t">
            <a:spAutoFit/>
          </a:bodyPr>
          <a:lstStyle/>
          <a:p>
            <a:pPr algn="ctr">
              <a:lnSpc>
                <a:spcPct val="150000"/>
              </a:lnSpc>
            </a:pPr>
            <a:r>
              <a:rPr lang="en-US" altLang="zh-TW">
                <a:solidFill>
                  <a:schemeClr val="bg1"/>
                </a:solidFill>
                <a:latin typeface="微軟正黑體" panose="020B0604030504040204" pitchFamily="34" charset="-120"/>
                <a:ea typeface="微軟正黑體" panose="020B0604030504040204" pitchFamily="34" charset="-120"/>
              </a:rPr>
              <a:t>ES1686dc</a:t>
            </a:r>
            <a:endParaRPr lang="en-US" altLang="zh-TW" sz="1400">
              <a:solidFill>
                <a:schemeClr val="bg1"/>
              </a:solidFill>
              <a:latin typeface="微軟正黑體" panose="020B0604030504040204" pitchFamily="34" charset="-120"/>
              <a:ea typeface="微軟正黑體" panose="020B0604030504040204" pitchFamily="34" charset="-120"/>
              <a:cs typeface="Calibri"/>
            </a:endParaRPr>
          </a:p>
        </p:txBody>
      </p:sp>
      <p:sp>
        <p:nvSpPr>
          <p:cNvPr id="13" name="TextBox 12">
            <a:extLst>
              <a:ext uri="{FF2B5EF4-FFF2-40B4-BE49-F238E27FC236}">
                <a16:creationId xmlns:a16="http://schemas.microsoft.com/office/drawing/2014/main" id="{BE9F653B-F2F3-4940-9550-DF8B1E7AB86B}"/>
              </a:ext>
            </a:extLst>
          </p:cNvPr>
          <p:cNvSpPr txBox="1"/>
          <p:nvPr/>
        </p:nvSpPr>
        <p:spPr>
          <a:xfrm>
            <a:off x="441378" y="2457681"/>
            <a:ext cx="2692561"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1200">
                <a:solidFill>
                  <a:srgbClr val="FFFFFF"/>
                </a:solidFill>
                <a:latin typeface="微軟正黑體" panose="020B0604030504040204" pitchFamily="34" charset="-120"/>
                <a:ea typeface="微軟正黑體" panose="020B0604030504040204" pitchFamily="34" charset="-120"/>
                <a:cs typeface="Calibri"/>
              </a:rPr>
              <a:t>可安裝</a:t>
            </a:r>
            <a:r>
              <a:rPr lang="zh-TW" altLang="en-US" sz="1200">
                <a:solidFill>
                  <a:srgbClr val="FFFFFF"/>
                </a:solidFill>
                <a:latin typeface="微軟正黑體" panose="020B0604030504040204" pitchFamily="34" charset="-120"/>
                <a:ea typeface="微軟正黑體" panose="020B0604030504040204" pitchFamily="34" charset="-120"/>
                <a:cs typeface="Calibri"/>
              </a:rPr>
              <a:t> </a:t>
            </a:r>
            <a:r>
              <a:rPr lang="ja-JP" altLang="en-US" sz="1200">
                <a:solidFill>
                  <a:srgbClr val="FFFFFF"/>
                </a:solidFill>
                <a:latin typeface="微軟正黑體" panose="020B0604030504040204" pitchFamily="34" charset="-120"/>
                <a:ea typeface="微軟正黑體" panose="020B0604030504040204" pitchFamily="34" charset="-120"/>
                <a:cs typeface="Calibri"/>
              </a:rPr>
              <a:t>M.2 NVMe SSD</a:t>
            </a:r>
            <a:r>
              <a:rPr lang="zh-TW" altLang="en-US" sz="1200">
                <a:solidFill>
                  <a:srgbClr val="FFFFFF"/>
                </a:solidFill>
                <a:latin typeface="微軟正黑體" panose="020B0604030504040204" pitchFamily="34" charset="-120"/>
                <a:ea typeface="微軟正黑體" panose="020B0604030504040204" pitchFamily="34" charset="-120"/>
                <a:cs typeface="Calibri"/>
              </a:rPr>
              <a:t> </a:t>
            </a:r>
            <a:r>
              <a:rPr lang="ja-JP" altLang="en-US" sz="1200">
                <a:solidFill>
                  <a:srgbClr val="FFFFFF"/>
                </a:solidFill>
                <a:latin typeface="微軟正黑體" panose="020B0604030504040204" pitchFamily="34" charset="-120"/>
                <a:ea typeface="微軟正黑體" panose="020B0604030504040204" pitchFamily="34" charset="-120"/>
                <a:cs typeface="Calibri"/>
              </a:rPr>
              <a:t>當快取, 效能加倍, 空間不變</a:t>
            </a:r>
          </a:p>
        </p:txBody>
      </p:sp>
      <p:sp>
        <p:nvSpPr>
          <p:cNvPr id="28" name="Rectangle 25">
            <a:extLst>
              <a:ext uri="{FF2B5EF4-FFF2-40B4-BE49-F238E27FC236}">
                <a16:creationId xmlns:a16="http://schemas.microsoft.com/office/drawing/2014/main" id="{76B00F52-0A8E-478F-9215-72D8B54FFFE1}"/>
              </a:ext>
            </a:extLst>
          </p:cNvPr>
          <p:cNvSpPr/>
          <p:nvPr/>
        </p:nvSpPr>
        <p:spPr>
          <a:xfrm>
            <a:off x="6464834" y="2557981"/>
            <a:ext cx="204043" cy="800032"/>
          </a:xfrm>
          <a:prstGeom prst="rect">
            <a:avLst/>
          </a:prstGeom>
          <a:solidFill>
            <a:srgbClr val="3366FF">
              <a:alpha val="56000"/>
            </a:srgbClr>
          </a:solid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6">
            <a:extLst>
              <a:ext uri="{FF2B5EF4-FFF2-40B4-BE49-F238E27FC236}">
                <a16:creationId xmlns:a16="http://schemas.microsoft.com/office/drawing/2014/main" id="{1CAF938D-50F0-43C0-A1F8-2319C2B2AC98}"/>
              </a:ext>
            </a:extLst>
          </p:cNvPr>
          <p:cNvSpPr/>
          <p:nvPr/>
        </p:nvSpPr>
        <p:spPr>
          <a:xfrm>
            <a:off x="6520820" y="2258457"/>
            <a:ext cx="885228" cy="198132"/>
          </a:xfrm>
          <a:prstGeom prst="rect">
            <a:avLst/>
          </a:prstGeom>
          <a:solidFill>
            <a:srgbClr val="3366FF">
              <a:alpha val="56000"/>
            </a:srgbClr>
          </a:solid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直線接點 20">
            <a:extLst>
              <a:ext uri="{FF2B5EF4-FFF2-40B4-BE49-F238E27FC236}">
                <a16:creationId xmlns:a16="http://schemas.microsoft.com/office/drawing/2014/main" id="{4E4E1EE8-7805-481F-8158-3C8C692187B6}"/>
              </a:ext>
            </a:extLst>
          </p:cNvPr>
          <p:cNvCxnSpPr/>
          <p:nvPr/>
        </p:nvCxnSpPr>
        <p:spPr>
          <a:xfrm flipH="1">
            <a:off x="5139149" y="2367945"/>
            <a:ext cx="1381671" cy="0"/>
          </a:xfrm>
          <a:prstGeom prst="line">
            <a:avLst/>
          </a:prstGeom>
          <a:ln w="15875">
            <a:solidFill>
              <a:srgbClr val="F70F78"/>
            </a:solidFill>
          </a:ln>
        </p:spPr>
        <p:style>
          <a:lnRef idx="1">
            <a:schemeClr val="accent1"/>
          </a:lnRef>
          <a:fillRef idx="0">
            <a:schemeClr val="accent1"/>
          </a:fillRef>
          <a:effectRef idx="0">
            <a:schemeClr val="accent1"/>
          </a:effectRef>
          <a:fontRef idx="minor">
            <a:schemeClr val="tx1"/>
          </a:fontRef>
        </p:style>
      </p:cxnSp>
      <p:sp>
        <p:nvSpPr>
          <p:cNvPr id="34" name="矩形: 圓角 58">
            <a:extLst>
              <a:ext uri="{FF2B5EF4-FFF2-40B4-BE49-F238E27FC236}">
                <a16:creationId xmlns:a16="http://schemas.microsoft.com/office/drawing/2014/main" id="{CB7B3BAC-3C76-446D-8728-4E377DD0619C}"/>
              </a:ext>
            </a:extLst>
          </p:cNvPr>
          <p:cNvSpPr/>
          <p:nvPr/>
        </p:nvSpPr>
        <p:spPr>
          <a:xfrm>
            <a:off x="3645489" y="1636339"/>
            <a:ext cx="1840680" cy="1229362"/>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36" name="矩形 59">
            <a:extLst>
              <a:ext uri="{FF2B5EF4-FFF2-40B4-BE49-F238E27FC236}">
                <a16:creationId xmlns:a16="http://schemas.microsoft.com/office/drawing/2014/main" id="{5AA83C02-7067-4F3E-B2C3-876680E37C84}"/>
              </a:ext>
            </a:extLst>
          </p:cNvPr>
          <p:cNvSpPr/>
          <p:nvPr/>
        </p:nvSpPr>
        <p:spPr>
          <a:xfrm>
            <a:off x="3687878" y="1696415"/>
            <a:ext cx="1998358" cy="1068369"/>
          </a:xfrm>
          <a:prstGeom prst="rect">
            <a:avLst/>
          </a:prstGeom>
        </p:spPr>
        <p:txBody>
          <a:bodyPr wrap="square" anchor="t">
            <a:spAutoFit/>
          </a:bodyPr>
          <a:lstStyle/>
          <a:p>
            <a:pPr>
              <a:lnSpc>
                <a:spcPct val="150000"/>
              </a:lnSpc>
            </a:pPr>
            <a:r>
              <a:rPr lang="nl-NL" altLang="zh-TW" sz="1600" b="1">
                <a:solidFill>
                  <a:schemeClr val="bg1"/>
                </a:solidFill>
                <a:latin typeface="微軟正黑體" panose="020B0604030504040204" pitchFamily="34" charset="-120"/>
                <a:ea typeface="微軟正黑體" panose="020B0604030504040204" pitchFamily="34" charset="-120"/>
                <a:cs typeface="Calibri"/>
              </a:rPr>
              <a:t>2 x </a:t>
            </a:r>
            <a:r>
              <a:rPr lang="nl-NL" altLang="zh-TW" sz="1600" b="1" err="1">
                <a:solidFill>
                  <a:schemeClr val="bg1"/>
                </a:solidFill>
                <a:latin typeface="微軟正黑體" panose="020B0604030504040204" pitchFamily="34" charset="-120"/>
                <a:ea typeface="微軟正黑體" panose="020B0604030504040204" pitchFamily="34" charset="-120"/>
                <a:cs typeface="Calibri"/>
              </a:rPr>
              <a:t>NVMe</a:t>
            </a:r>
            <a:r>
              <a:rPr lang="nl-NL" altLang="zh-TW" sz="1600" b="1">
                <a:solidFill>
                  <a:schemeClr val="bg1"/>
                </a:solidFill>
                <a:latin typeface="微軟正黑體" panose="020B0604030504040204" pitchFamily="34" charset="-120"/>
                <a:ea typeface="微軟正黑體" panose="020B0604030504040204" pitchFamily="34" charset="-120"/>
                <a:cs typeface="Calibri"/>
              </a:rPr>
              <a:t> M.2</a:t>
            </a:r>
            <a:r>
              <a:rPr lang="zh-TW" altLang="nl-NL" sz="1600" b="1">
                <a:solidFill>
                  <a:schemeClr val="bg1"/>
                </a:solidFill>
                <a:latin typeface="微軟正黑體" panose="020B0604030504040204" pitchFamily="34" charset="-120"/>
                <a:ea typeface="微軟正黑體" panose="020B0604030504040204" pitchFamily="34" charset="-120"/>
                <a:cs typeface="Calibri"/>
              </a:rPr>
              <a:t>埠</a:t>
            </a:r>
          </a:p>
          <a:p>
            <a:pPr marL="179388" indent="-179388">
              <a:lnSpc>
                <a:spcPct val="150000"/>
              </a:lnSpc>
              <a:buClr>
                <a:srgbClr val="F70F78"/>
              </a:buClr>
              <a:buFont typeface="Arial"/>
              <a:buChar char="•"/>
            </a:pPr>
            <a:r>
              <a:rPr lang="zh-TW" altLang="nl-NL" sz="1400">
                <a:solidFill>
                  <a:schemeClr val="bg1"/>
                </a:solidFill>
                <a:latin typeface="微軟正黑體" panose="020B0604030504040204" pitchFamily="34" charset="-120"/>
                <a:ea typeface="微軟正黑體" panose="020B0604030504040204" pitchFamily="34" charset="-120"/>
                <a:cs typeface="Calibri"/>
              </a:rPr>
              <a:t>PCIe Gen3 x4</a:t>
            </a:r>
          </a:p>
          <a:p>
            <a:pPr marL="179388" indent="-179388">
              <a:lnSpc>
                <a:spcPct val="150000"/>
              </a:lnSpc>
              <a:buClr>
                <a:srgbClr val="F70F78"/>
              </a:buClr>
              <a:buFont typeface="Arial"/>
              <a:buChar char="•"/>
            </a:pPr>
            <a:r>
              <a:rPr lang="zh-TW" altLang="nl-NL" sz="1400">
                <a:solidFill>
                  <a:schemeClr val="bg1"/>
                </a:solidFill>
                <a:latin typeface="微軟正黑體" panose="020B0604030504040204" pitchFamily="34" charset="-120"/>
                <a:ea typeface="微軟正黑體" panose="020B0604030504040204" pitchFamily="34" charset="-120"/>
                <a:cs typeface="Calibri"/>
              </a:rPr>
              <a:t>SATA 6Gb/s</a:t>
            </a:r>
          </a:p>
        </p:txBody>
      </p:sp>
      <p:cxnSp>
        <p:nvCxnSpPr>
          <p:cNvPr id="38" name="接點: 肘形 22">
            <a:extLst>
              <a:ext uri="{FF2B5EF4-FFF2-40B4-BE49-F238E27FC236}">
                <a16:creationId xmlns:a16="http://schemas.microsoft.com/office/drawing/2014/main" id="{2E2EA440-23B5-4DE5-98A8-A40FB7D044A9}"/>
              </a:ext>
            </a:extLst>
          </p:cNvPr>
          <p:cNvCxnSpPr>
            <a:cxnSpLocks/>
          </p:cNvCxnSpPr>
          <p:nvPr/>
        </p:nvCxnSpPr>
        <p:spPr>
          <a:xfrm>
            <a:off x="5497480" y="2501414"/>
            <a:ext cx="974588" cy="734313"/>
          </a:xfrm>
          <a:prstGeom prst="bentConnector3">
            <a:avLst/>
          </a:prstGeom>
          <a:ln w="15875">
            <a:solidFill>
              <a:srgbClr val="F70F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275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TW" altLang="en-US" sz="3400">
                <a:latin typeface="微軟正黑體"/>
                <a:ea typeface="微軟正黑體"/>
              </a:rPr>
              <a:t>ES1686dc 型號選擇</a:t>
            </a:r>
            <a:endParaRPr lang="zh-TW" altLang="en-US" sz="3400"/>
          </a:p>
        </p:txBody>
      </p:sp>
      <p:sp>
        <p:nvSpPr>
          <p:cNvPr id="3" name="文本框 2">
            <a:extLst>
              <a:ext uri="{FF2B5EF4-FFF2-40B4-BE49-F238E27FC236}">
                <a16:creationId xmlns:a16="http://schemas.microsoft.com/office/drawing/2014/main" id="{35B80DA4-AEA7-4E21-8512-4DE89FC32D7E}"/>
              </a:ext>
            </a:extLst>
          </p:cNvPr>
          <p:cNvSpPr txBox="1"/>
          <p:nvPr/>
        </p:nvSpPr>
        <p:spPr>
          <a:xfrm>
            <a:off x="198864" y="1166065"/>
            <a:ext cx="6990693" cy="141577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2800" b="1" dirty="0">
                <a:solidFill>
                  <a:schemeClr val="bg1"/>
                </a:solidFill>
                <a:latin typeface="微軟正黑體"/>
                <a:ea typeface="微軟正黑體"/>
              </a:rPr>
              <a:t>ES1686dc-</a:t>
            </a:r>
            <a:r>
              <a:rPr lang="zh-CN" altLang="en-US" sz="2800" b="1" dirty="0">
                <a:solidFill>
                  <a:srgbClr val="FFFF00"/>
                </a:solidFill>
                <a:latin typeface="微軟正黑體"/>
                <a:ea typeface="微軟正黑體"/>
              </a:rPr>
              <a:t>2123IT</a:t>
            </a:r>
            <a:r>
              <a:rPr lang="zh-CN" altLang="en-US" sz="2800" b="1" dirty="0">
                <a:solidFill>
                  <a:schemeClr val="bg1"/>
                </a:solidFill>
                <a:latin typeface="微軟正黑體"/>
                <a:ea typeface="微軟正黑體"/>
              </a:rPr>
              <a:t>-</a:t>
            </a:r>
            <a:r>
              <a:rPr lang="zh-CN" altLang="en-US" sz="2800" b="1" dirty="0">
                <a:solidFill>
                  <a:srgbClr val="FF0000"/>
                </a:solidFill>
                <a:latin typeface="微軟正黑體"/>
                <a:ea typeface="微軟正黑體"/>
              </a:rPr>
              <a:t>64G</a:t>
            </a:r>
          </a:p>
          <a:p>
            <a:pPr marL="179070" indent="-179070">
              <a:lnSpc>
                <a:spcPts val="2400"/>
              </a:lnSpc>
              <a:buClr>
                <a:srgbClr val="F70F78"/>
              </a:buClr>
              <a:buFont typeface="Arial" panose="020B0604020202020204" pitchFamily="34" charset="0"/>
              <a:buChar char="•"/>
            </a:pPr>
            <a:r>
              <a:rPr lang="zh-CN" altLang="en-US" sz="2000" dirty="0">
                <a:solidFill>
                  <a:schemeClr val="bg1"/>
                </a:solidFill>
                <a:latin typeface="微軟正黑體"/>
                <a:ea typeface="微軟正黑體"/>
                <a:cs typeface="Calibri"/>
              </a:rPr>
              <a:t>Intel </a:t>
            </a:r>
            <a:r>
              <a:rPr lang="zh-CN" altLang="en-US" sz="2000" dirty="0">
                <a:solidFill>
                  <a:srgbClr val="FFFF00"/>
                </a:solidFill>
                <a:latin typeface="微軟正黑體"/>
                <a:ea typeface="微軟正黑體"/>
                <a:cs typeface="Calibri"/>
              </a:rPr>
              <a:t>D-2123IT</a:t>
            </a:r>
            <a:r>
              <a:rPr lang="zh-CN" altLang="en-US" sz="2000" dirty="0">
                <a:solidFill>
                  <a:schemeClr val="bg1"/>
                </a:solidFill>
                <a:latin typeface="微軟正黑體"/>
                <a:ea typeface="微軟正黑體"/>
                <a:cs typeface="Calibri"/>
              </a:rPr>
              <a:t> 4</a:t>
            </a:r>
            <a:r>
              <a:rPr lang="zh-TW" altLang="en-US" sz="2000" dirty="0">
                <a:solidFill>
                  <a:schemeClr val="bg1"/>
                </a:solidFill>
                <a:latin typeface="微軟正黑體"/>
                <a:ea typeface="微軟正黑體"/>
                <a:cs typeface="Calibri"/>
              </a:rPr>
              <a:t> </a:t>
            </a:r>
            <a:r>
              <a:rPr lang="zh-CN" altLang="en-US" sz="2000" dirty="0">
                <a:solidFill>
                  <a:schemeClr val="bg1"/>
                </a:solidFill>
                <a:latin typeface="微軟正黑體"/>
                <a:ea typeface="微軟正黑體"/>
                <a:cs typeface="Calibri"/>
              </a:rPr>
              <a:t>核心/8</a:t>
            </a:r>
            <a:r>
              <a:rPr lang="zh-TW" altLang="en-US" sz="2000" dirty="0">
                <a:solidFill>
                  <a:schemeClr val="bg1"/>
                </a:solidFill>
                <a:latin typeface="微軟正黑體"/>
                <a:ea typeface="微軟正黑體"/>
                <a:cs typeface="Calibri"/>
              </a:rPr>
              <a:t> </a:t>
            </a:r>
            <a:r>
              <a:rPr lang="zh-CN" altLang="en-US" sz="2000" dirty="0">
                <a:solidFill>
                  <a:schemeClr val="bg1"/>
                </a:solidFill>
                <a:latin typeface="微軟正黑體"/>
                <a:ea typeface="微軟正黑體"/>
                <a:cs typeface="Calibri"/>
              </a:rPr>
              <a:t>執行緒, 2.2 GHz (Max. 3.0GHz)</a:t>
            </a:r>
          </a:p>
          <a:p>
            <a:pPr marL="179070" indent="-179070">
              <a:lnSpc>
                <a:spcPts val="2400"/>
              </a:lnSpc>
              <a:buClr>
                <a:srgbClr val="F70F78"/>
              </a:buClr>
              <a:buFont typeface="Arial" panose="020B0604020202020204" pitchFamily="34" charset="0"/>
              <a:buChar char="•"/>
            </a:pPr>
            <a:r>
              <a:rPr lang="zh-CN" altLang="en-US" sz="2000" dirty="0">
                <a:solidFill>
                  <a:srgbClr val="FF0000"/>
                </a:solidFill>
                <a:latin typeface="微軟正黑體"/>
                <a:ea typeface="微軟正黑體"/>
                <a:cs typeface="Calibri"/>
              </a:rPr>
              <a:t>64GB</a:t>
            </a:r>
            <a:r>
              <a:rPr lang="zh-CN" altLang="en-US" sz="2000" dirty="0">
                <a:solidFill>
                  <a:schemeClr val="bg1"/>
                </a:solidFill>
                <a:latin typeface="微軟正黑體"/>
                <a:ea typeface="微軟正黑體"/>
                <a:cs typeface="Calibri"/>
              </a:rPr>
              <a:t> DDR4 記憶體</a:t>
            </a:r>
            <a:r>
              <a:rPr lang="zh-TW" altLang="en-US" sz="2000" dirty="0">
                <a:solidFill>
                  <a:schemeClr val="bg1"/>
                </a:solidFill>
                <a:latin typeface="微軟正黑體"/>
                <a:ea typeface="微軟正黑體"/>
                <a:cs typeface="Calibri"/>
              </a:rPr>
              <a:t> </a:t>
            </a:r>
            <a:r>
              <a:rPr lang="zh-CN" altLang="en-US" sz="2000" dirty="0">
                <a:solidFill>
                  <a:schemeClr val="bg1"/>
                </a:solidFill>
                <a:latin typeface="微軟正黑體"/>
                <a:ea typeface="微軟正黑體"/>
                <a:cs typeface="Calibri"/>
              </a:rPr>
              <a:t>(每個控制器</a:t>
            </a:r>
            <a:r>
              <a:rPr lang="zh-TW" altLang="en-US" sz="2000" dirty="0">
                <a:solidFill>
                  <a:schemeClr val="bg1"/>
                </a:solidFill>
                <a:latin typeface="微軟正黑體"/>
                <a:ea typeface="微軟正黑體"/>
                <a:cs typeface="Calibri"/>
              </a:rPr>
              <a:t> </a:t>
            </a:r>
            <a:r>
              <a:rPr lang="zh-CN" altLang="en-US" sz="2000" dirty="0">
                <a:solidFill>
                  <a:schemeClr val="bg1"/>
                </a:solidFill>
                <a:latin typeface="微軟正黑體"/>
                <a:ea typeface="微軟正黑體"/>
                <a:cs typeface="Calibri"/>
              </a:rPr>
              <a:t>32GB)</a:t>
            </a:r>
          </a:p>
          <a:p>
            <a:pPr marL="285750" indent="-285750">
              <a:buFont typeface="Arial"/>
              <a:buChar char="•"/>
            </a:pPr>
            <a:endParaRPr lang="zh-CN" altLang="en-US" dirty="0">
              <a:solidFill>
                <a:schemeClr val="bg1"/>
              </a:solidFill>
              <a:latin typeface="微軟正黑體" panose="020B0604030504040204" pitchFamily="34" charset="-120"/>
              <a:ea typeface="微軟正黑體" panose="020B0604030504040204" pitchFamily="34" charset="-120"/>
              <a:cs typeface="Calibri"/>
            </a:endParaRPr>
          </a:p>
        </p:txBody>
      </p:sp>
      <p:sp>
        <p:nvSpPr>
          <p:cNvPr id="4" name="文本框 3">
            <a:extLst>
              <a:ext uri="{FF2B5EF4-FFF2-40B4-BE49-F238E27FC236}">
                <a16:creationId xmlns:a16="http://schemas.microsoft.com/office/drawing/2014/main" id="{752A8056-CE7B-4584-80A1-3E7FDDA915E2}"/>
              </a:ext>
            </a:extLst>
          </p:cNvPr>
          <p:cNvSpPr txBox="1"/>
          <p:nvPr/>
        </p:nvSpPr>
        <p:spPr>
          <a:xfrm>
            <a:off x="3826413" y="2637382"/>
            <a:ext cx="5256388" cy="246221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sz="2800" b="1" dirty="0">
                <a:solidFill>
                  <a:schemeClr val="bg1"/>
                </a:solidFill>
                <a:latin typeface="微軟正黑體"/>
                <a:ea typeface="微軟正黑體"/>
              </a:rPr>
              <a:t>ES1686dc-</a:t>
            </a:r>
            <a:r>
              <a:rPr lang="zh-CN" sz="2800" b="1" dirty="0">
                <a:solidFill>
                  <a:srgbClr val="FFFF00"/>
                </a:solidFill>
                <a:latin typeface="微軟正黑體"/>
                <a:ea typeface="微軟正黑體"/>
              </a:rPr>
              <a:t>214</a:t>
            </a:r>
            <a:r>
              <a:rPr lang="en-US" altLang="zh-CN" sz="2800" b="1" dirty="0">
                <a:solidFill>
                  <a:srgbClr val="FFFF00"/>
                </a:solidFill>
                <a:latin typeface="微軟正黑體"/>
                <a:ea typeface="微軟正黑體"/>
              </a:rPr>
              <a:t>2I</a:t>
            </a:r>
            <a:r>
              <a:rPr lang="zh-CN" sz="2800" b="1" dirty="0">
                <a:solidFill>
                  <a:srgbClr val="FFFF00"/>
                </a:solidFill>
                <a:latin typeface="微軟正黑體"/>
                <a:ea typeface="微軟正黑體"/>
              </a:rPr>
              <a:t>T</a:t>
            </a:r>
            <a:r>
              <a:rPr lang="zh-CN" sz="2800" b="1" dirty="0">
                <a:solidFill>
                  <a:schemeClr val="bg1"/>
                </a:solidFill>
                <a:latin typeface="微軟正黑體"/>
                <a:ea typeface="微軟正黑體"/>
              </a:rPr>
              <a:t>-</a:t>
            </a:r>
            <a:r>
              <a:rPr lang="en-US" altLang="zh-CN" sz="2800" b="1" dirty="0">
                <a:solidFill>
                  <a:srgbClr val="FF0000"/>
                </a:solidFill>
                <a:latin typeface="微軟正黑體"/>
                <a:ea typeface="微軟正黑體"/>
              </a:rPr>
              <a:t>96</a:t>
            </a:r>
            <a:r>
              <a:rPr lang="zh-CN" sz="2800" b="1" dirty="0">
                <a:solidFill>
                  <a:srgbClr val="FF0000"/>
                </a:solidFill>
                <a:latin typeface="微軟正黑體"/>
                <a:ea typeface="微軟正黑體"/>
              </a:rPr>
              <a:t>G</a:t>
            </a:r>
            <a:endParaRPr lang="zh-CN" dirty="0"/>
          </a:p>
          <a:p>
            <a:r>
              <a:rPr lang="zh-CN" altLang="en-US" sz="2800" b="1" dirty="0">
                <a:solidFill>
                  <a:schemeClr val="bg1"/>
                </a:solidFill>
                <a:latin typeface="微軟正黑體"/>
                <a:ea typeface="微軟正黑體"/>
              </a:rPr>
              <a:t>ES1686dc-</a:t>
            </a:r>
            <a:r>
              <a:rPr lang="zh-CN" altLang="en-US" sz="2800" b="1" dirty="0">
                <a:solidFill>
                  <a:srgbClr val="FFFF00"/>
                </a:solidFill>
                <a:latin typeface="微軟正黑體"/>
                <a:ea typeface="微軟正黑體"/>
              </a:rPr>
              <a:t>214</a:t>
            </a:r>
            <a:r>
              <a:rPr lang="en-US" altLang="zh-CN" sz="2800" b="1" dirty="0">
                <a:solidFill>
                  <a:srgbClr val="FFFF00"/>
                </a:solidFill>
                <a:latin typeface="微軟正黑體"/>
                <a:ea typeface="微軟正黑體"/>
              </a:rPr>
              <a:t>2I</a:t>
            </a:r>
            <a:r>
              <a:rPr lang="zh-CN" altLang="en-US" sz="2800" b="1" dirty="0">
                <a:solidFill>
                  <a:srgbClr val="FFFF00"/>
                </a:solidFill>
                <a:latin typeface="微軟正黑體"/>
                <a:ea typeface="微軟正黑體"/>
              </a:rPr>
              <a:t>T</a:t>
            </a:r>
            <a:r>
              <a:rPr lang="zh-CN" altLang="en-US" sz="2800" b="1" dirty="0">
                <a:solidFill>
                  <a:schemeClr val="bg1"/>
                </a:solidFill>
                <a:latin typeface="微軟正黑體"/>
                <a:ea typeface="微軟正黑體"/>
              </a:rPr>
              <a:t>-</a:t>
            </a:r>
            <a:r>
              <a:rPr lang="zh-CN" altLang="en-US" sz="2800" b="1" dirty="0">
                <a:solidFill>
                  <a:srgbClr val="FF0000"/>
                </a:solidFill>
                <a:latin typeface="微軟正黑體"/>
                <a:ea typeface="微軟正黑體"/>
              </a:rPr>
              <a:t>128G</a:t>
            </a:r>
            <a:endParaRPr lang="zh-CN" dirty="0"/>
          </a:p>
          <a:p>
            <a:pPr marL="179070" indent="-179070">
              <a:buClr>
                <a:srgbClr val="F70F78"/>
              </a:buClr>
              <a:buFont typeface="Arial"/>
              <a:buChar char="•"/>
              <a:tabLst>
                <a:tab pos="179388" algn="l"/>
              </a:tabLst>
            </a:pPr>
            <a:r>
              <a:rPr lang="zh-CN" altLang="en-US" sz="2000" dirty="0">
                <a:solidFill>
                  <a:schemeClr val="bg1"/>
                </a:solidFill>
                <a:latin typeface="微軟正黑體"/>
                <a:ea typeface="微軟正黑體"/>
                <a:cs typeface="Calibri"/>
              </a:rPr>
              <a:t>Intel </a:t>
            </a:r>
            <a:r>
              <a:rPr lang="zh-CN" altLang="en-US" sz="2000" dirty="0">
                <a:solidFill>
                  <a:srgbClr val="FFFF00"/>
                </a:solidFill>
                <a:latin typeface="微軟正黑體"/>
                <a:ea typeface="微軟正黑體"/>
                <a:cs typeface="Calibri"/>
              </a:rPr>
              <a:t>D-21</a:t>
            </a:r>
            <a:r>
              <a:rPr lang="en-US" altLang="zh-CN" sz="2000" dirty="0">
                <a:solidFill>
                  <a:srgbClr val="FFFF00"/>
                </a:solidFill>
                <a:latin typeface="微軟正黑體"/>
                <a:ea typeface="微軟正黑體"/>
                <a:cs typeface="Calibri"/>
              </a:rPr>
              <a:t>42I</a:t>
            </a:r>
            <a:r>
              <a:rPr lang="zh-CN" altLang="en-US" sz="2000" dirty="0">
                <a:solidFill>
                  <a:srgbClr val="FFFF00"/>
                </a:solidFill>
                <a:latin typeface="微軟正黑體"/>
                <a:ea typeface="微軟正黑體"/>
                <a:cs typeface="Calibri"/>
              </a:rPr>
              <a:t>T</a:t>
            </a:r>
            <a:r>
              <a:rPr lang="zh-CN" altLang="en-US" sz="2000" dirty="0">
                <a:solidFill>
                  <a:schemeClr val="bg1"/>
                </a:solidFill>
                <a:latin typeface="微軟正黑體"/>
                <a:ea typeface="微軟正黑體"/>
                <a:cs typeface="Calibri"/>
              </a:rPr>
              <a:t> 8</a:t>
            </a:r>
            <a:r>
              <a:rPr lang="zh-TW" altLang="en-US" sz="2000" dirty="0">
                <a:solidFill>
                  <a:schemeClr val="bg1"/>
                </a:solidFill>
                <a:latin typeface="微軟正黑體"/>
                <a:ea typeface="微軟正黑體"/>
                <a:cs typeface="Calibri"/>
              </a:rPr>
              <a:t> </a:t>
            </a:r>
            <a:r>
              <a:rPr lang="zh-CN" altLang="en-US" sz="2000" dirty="0">
                <a:solidFill>
                  <a:schemeClr val="bg1"/>
                </a:solidFill>
                <a:latin typeface="微軟正黑體"/>
                <a:ea typeface="微軟正黑體"/>
                <a:cs typeface="Calibri"/>
              </a:rPr>
              <a:t>核心/16</a:t>
            </a:r>
            <a:r>
              <a:rPr lang="zh-TW" altLang="en-US" sz="2000" dirty="0">
                <a:solidFill>
                  <a:schemeClr val="bg1"/>
                </a:solidFill>
                <a:latin typeface="微軟正黑體"/>
                <a:ea typeface="微軟正黑體"/>
                <a:cs typeface="Calibri"/>
              </a:rPr>
              <a:t> </a:t>
            </a:r>
            <a:r>
              <a:rPr lang="zh-CN" altLang="en-US" sz="2000" dirty="0">
                <a:solidFill>
                  <a:schemeClr val="bg1"/>
                </a:solidFill>
                <a:latin typeface="微軟正黑體"/>
                <a:ea typeface="微軟正黑體"/>
                <a:cs typeface="Calibri"/>
              </a:rPr>
              <a:t>執行緒, 1.9 GHz (Max. 3.0GHz)</a:t>
            </a:r>
          </a:p>
          <a:p>
            <a:pPr marL="179070" indent="-179070">
              <a:buClr>
                <a:srgbClr val="F70F78"/>
              </a:buClr>
              <a:buFont typeface="Arial"/>
              <a:buChar char="•"/>
              <a:tabLst>
                <a:tab pos="179388" algn="l"/>
              </a:tabLst>
            </a:pPr>
            <a:r>
              <a:rPr lang="zh-CN" altLang="en-US" sz="2000" dirty="0">
                <a:solidFill>
                  <a:srgbClr val="FF0000"/>
                </a:solidFill>
                <a:latin typeface="微軟正黑體"/>
                <a:ea typeface="微軟正黑體"/>
                <a:cs typeface="Calibri"/>
              </a:rPr>
              <a:t>96GB/128GB</a:t>
            </a:r>
            <a:r>
              <a:rPr lang="zh-CN" altLang="en-US" sz="2000" dirty="0">
                <a:solidFill>
                  <a:schemeClr val="bg1"/>
                </a:solidFill>
                <a:latin typeface="微軟正黑體"/>
                <a:ea typeface="微軟正黑體"/>
                <a:cs typeface="Calibri"/>
              </a:rPr>
              <a:t> DDR4 記憶體</a:t>
            </a:r>
            <a:r>
              <a:rPr lang="zh-TW" altLang="en-US" sz="2000" dirty="0">
                <a:solidFill>
                  <a:schemeClr val="bg1"/>
                </a:solidFill>
                <a:latin typeface="微軟正黑體"/>
                <a:ea typeface="微軟正黑體"/>
                <a:cs typeface="Calibri"/>
              </a:rPr>
              <a:t> </a:t>
            </a:r>
            <a:r>
              <a:rPr lang="zh-CN" altLang="en-US" sz="2000" dirty="0">
                <a:solidFill>
                  <a:schemeClr val="bg1"/>
                </a:solidFill>
                <a:latin typeface="微軟正黑體"/>
                <a:ea typeface="微軟正黑體"/>
                <a:cs typeface="Calibri"/>
              </a:rPr>
              <a:t>(每個控制器48GB/64GB)</a:t>
            </a:r>
          </a:p>
          <a:p>
            <a:pPr marL="285750" indent="-285750">
              <a:buFont typeface="Arial"/>
              <a:buChar char="•"/>
            </a:pPr>
            <a:endParaRPr lang="zh-CN" altLang="en-US" dirty="0">
              <a:solidFill>
                <a:schemeClr val="bg1"/>
              </a:solidFill>
              <a:latin typeface="微軟正黑體" panose="020B0604030504040204" pitchFamily="34" charset="-120"/>
              <a:ea typeface="微軟正黑體" panose="020B0604030504040204" pitchFamily="34" charset="-120"/>
              <a:cs typeface="Calibri"/>
            </a:endParaRPr>
          </a:p>
        </p:txBody>
      </p:sp>
      <p:pic>
        <p:nvPicPr>
          <p:cNvPr id="7" name="Picture 6">
            <a:extLst>
              <a:ext uri="{FF2B5EF4-FFF2-40B4-BE49-F238E27FC236}">
                <a16:creationId xmlns:a16="http://schemas.microsoft.com/office/drawing/2014/main" id="{D5FB05D7-D245-4398-A598-3D10DDDB885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18"/>
          <a:stretch/>
        </p:blipFill>
        <p:spPr>
          <a:xfrm>
            <a:off x="117497" y="3057459"/>
            <a:ext cx="3770276" cy="1920584"/>
          </a:xfrm>
          <a:prstGeom prst="rect">
            <a:avLst/>
          </a:prstGeom>
        </p:spPr>
      </p:pic>
    </p:spTree>
    <p:extLst>
      <p:ext uri="{BB962C8B-B14F-4D97-AF65-F5344CB8AC3E}">
        <p14:creationId xmlns:p14="http://schemas.microsoft.com/office/powerpoint/2010/main" val="2263932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864E7-9EC2-4C65-902A-8031F2CF5289}"/>
              </a:ext>
            </a:extLst>
          </p:cNvPr>
          <p:cNvSpPr>
            <a:spLocks noGrp="1"/>
          </p:cNvSpPr>
          <p:nvPr>
            <p:ph type="title"/>
          </p:nvPr>
        </p:nvSpPr>
        <p:spPr>
          <a:xfrm>
            <a:off x="305331" y="116628"/>
            <a:ext cx="7886700" cy="822960"/>
          </a:xfrm>
        </p:spPr>
        <p:txBody>
          <a:bodyPr>
            <a:normAutofit/>
          </a:bodyPr>
          <a:lstStyle/>
          <a:p>
            <a:r>
              <a:rPr lang="zh-TW" altLang="en-US" sz="3400">
                <a:latin typeface="微軟正黑體"/>
                <a:ea typeface="微軟正黑體"/>
              </a:rPr>
              <a:t>高可用的儲存也可以簡單</a:t>
            </a:r>
            <a:endParaRPr lang="zh-TW" altLang="en-US" sz="3400"/>
          </a:p>
        </p:txBody>
      </p:sp>
      <p:sp>
        <p:nvSpPr>
          <p:cNvPr id="3" name="文本框 2">
            <a:extLst>
              <a:ext uri="{FF2B5EF4-FFF2-40B4-BE49-F238E27FC236}">
                <a16:creationId xmlns:a16="http://schemas.microsoft.com/office/drawing/2014/main" id="{B2129B75-4374-44C4-B858-6B485D8862A2}"/>
              </a:ext>
            </a:extLst>
          </p:cNvPr>
          <p:cNvSpPr txBox="1"/>
          <p:nvPr/>
        </p:nvSpPr>
        <p:spPr>
          <a:xfrm>
            <a:off x="150114" y="1441262"/>
            <a:ext cx="4420278" cy="151310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zh-CN" altLang="en-US" sz="2400" b="1">
                <a:solidFill>
                  <a:schemeClr val="bg1"/>
                </a:solidFill>
                <a:latin typeface="微軟正黑體" panose="020B0604030504040204" pitchFamily="34" charset="-120"/>
                <a:ea typeface="微軟正黑體" panose="020B0604030504040204" pitchFamily="34" charset="-120"/>
              </a:rPr>
              <a:t>ES1686dc-2123IT-</a:t>
            </a:r>
            <a:r>
              <a:rPr lang="en-US" altLang="zh-CN" sz="2400" b="1">
                <a:solidFill>
                  <a:schemeClr val="bg1"/>
                </a:solidFill>
                <a:latin typeface="微軟正黑體" panose="020B0604030504040204" pitchFamily="34" charset="-120"/>
                <a:ea typeface="微軟正黑體" panose="020B0604030504040204" pitchFamily="34" charset="-120"/>
              </a:rPr>
              <a:t>64</a:t>
            </a:r>
            <a:r>
              <a:rPr lang="zh-CN" altLang="en-US" sz="2400" b="1">
                <a:solidFill>
                  <a:schemeClr val="bg1"/>
                </a:solidFill>
                <a:latin typeface="微軟正黑體" panose="020B0604030504040204" pitchFamily="34" charset="-120"/>
                <a:ea typeface="微軟正黑體" panose="020B0604030504040204" pitchFamily="34" charset="-120"/>
              </a:rPr>
              <a:t>G</a:t>
            </a:r>
            <a:endParaRPr lang="en-US" altLang="zh-CN" sz="2400" b="1">
              <a:solidFill>
                <a:schemeClr val="bg1"/>
              </a:solidFill>
              <a:latin typeface="微軟正黑體" panose="020B0604030504040204" pitchFamily="34" charset="-120"/>
              <a:ea typeface="微軟正黑體" panose="020B0604030504040204" pitchFamily="34" charset="-120"/>
            </a:endParaRPr>
          </a:p>
          <a:p>
            <a:pPr marL="179388" indent="-179388">
              <a:lnSpc>
                <a:spcPct val="150000"/>
              </a:lnSpc>
              <a:buClr>
                <a:srgbClr val="F70F78"/>
              </a:buClr>
              <a:buFont typeface="Arial" panose="020B0604020202020204" pitchFamily="34" charset="0"/>
              <a:buChar char="•"/>
            </a:pPr>
            <a:r>
              <a:rPr lang="zh-CN" altLang="en-US" sz="2000">
                <a:solidFill>
                  <a:schemeClr val="bg1"/>
                </a:solidFill>
                <a:latin typeface="微軟正黑體" panose="020B0604030504040204" pitchFamily="34" charset="-120"/>
                <a:ea typeface="微軟正黑體" panose="020B0604030504040204" pitchFamily="34" charset="-120"/>
                <a:cs typeface="Calibri"/>
              </a:rPr>
              <a:t>Intel D-2123IT 4</a:t>
            </a:r>
            <a:r>
              <a:rPr lang="zh-TW" altLang="en-US" sz="2000">
                <a:solidFill>
                  <a:schemeClr val="bg1"/>
                </a:solidFill>
                <a:latin typeface="微軟正黑體" panose="020B0604030504040204" pitchFamily="34" charset="-120"/>
                <a:ea typeface="微軟正黑體" panose="020B0604030504040204" pitchFamily="34" charset="-120"/>
                <a:cs typeface="Calibri"/>
              </a:rPr>
              <a:t> </a:t>
            </a:r>
            <a:r>
              <a:rPr lang="zh-CN" altLang="en-US" sz="2000">
                <a:solidFill>
                  <a:schemeClr val="bg1"/>
                </a:solidFill>
                <a:latin typeface="微軟正黑體" panose="020B0604030504040204" pitchFamily="34" charset="-120"/>
                <a:ea typeface="微軟正黑體" panose="020B0604030504040204" pitchFamily="34" charset="-120"/>
                <a:cs typeface="Calibri"/>
              </a:rPr>
              <a:t>核心</a:t>
            </a:r>
            <a:r>
              <a:rPr lang="en-US" altLang="zh-CN" sz="2000">
                <a:solidFill>
                  <a:schemeClr val="bg1"/>
                </a:solidFill>
                <a:latin typeface="微軟正黑體" panose="020B0604030504040204" pitchFamily="34" charset="-120"/>
                <a:ea typeface="微軟正黑體" panose="020B0604030504040204" pitchFamily="34" charset="-120"/>
                <a:cs typeface="Calibri"/>
              </a:rPr>
              <a:t>, </a:t>
            </a:r>
            <a:r>
              <a:rPr lang="zh-CN" altLang="en-US" sz="2000">
                <a:solidFill>
                  <a:schemeClr val="bg1"/>
                </a:solidFill>
                <a:latin typeface="微軟正黑體" panose="020B0604030504040204" pitchFamily="34" charset="-120"/>
                <a:ea typeface="微軟正黑體" panose="020B0604030504040204" pitchFamily="34" charset="-120"/>
                <a:cs typeface="Calibri"/>
              </a:rPr>
              <a:t>2.2 GHz</a:t>
            </a:r>
            <a:endParaRPr lang="en-US" altLang="zh-CN" sz="2000">
              <a:solidFill>
                <a:schemeClr val="bg1"/>
              </a:solidFill>
              <a:latin typeface="微軟正黑體" panose="020B0604030504040204" pitchFamily="34" charset="-120"/>
              <a:ea typeface="微軟正黑體" panose="020B0604030504040204" pitchFamily="34" charset="-120"/>
              <a:cs typeface="Calibri"/>
            </a:endParaRPr>
          </a:p>
          <a:p>
            <a:pPr marL="179388" indent="-179388">
              <a:lnSpc>
                <a:spcPct val="150000"/>
              </a:lnSpc>
              <a:buClr>
                <a:srgbClr val="F70F78"/>
              </a:buClr>
              <a:buFont typeface="Arial" panose="020B0604020202020204" pitchFamily="34" charset="0"/>
              <a:buChar char="•"/>
            </a:pPr>
            <a:r>
              <a:rPr lang="en-US" altLang="zh-CN" sz="2000">
                <a:solidFill>
                  <a:schemeClr val="bg1"/>
                </a:solidFill>
                <a:latin typeface="微軟正黑體" panose="020B0604030504040204" pitchFamily="34" charset="-120"/>
                <a:ea typeface="微軟正黑體" panose="020B0604030504040204" pitchFamily="34" charset="-120"/>
                <a:cs typeface="Calibri"/>
              </a:rPr>
              <a:t>64</a:t>
            </a:r>
            <a:r>
              <a:rPr lang="zh-CN" altLang="en-US" sz="2000">
                <a:solidFill>
                  <a:schemeClr val="bg1"/>
                </a:solidFill>
                <a:latin typeface="微軟正黑體" panose="020B0604030504040204" pitchFamily="34" charset="-120"/>
                <a:ea typeface="微軟正黑體" panose="020B0604030504040204" pitchFamily="34" charset="-120"/>
                <a:cs typeface="Calibri"/>
              </a:rPr>
              <a:t>GB DDR4 記憶體</a:t>
            </a:r>
            <a:endParaRPr lang="zh-CN" altLang="en-US">
              <a:solidFill>
                <a:schemeClr val="bg1"/>
              </a:solidFill>
              <a:latin typeface="微軟正黑體" panose="020B0604030504040204" pitchFamily="34" charset="-120"/>
              <a:ea typeface="微軟正黑體" panose="020B0604030504040204" pitchFamily="34" charset="-120"/>
              <a:cs typeface="Calibri"/>
            </a:endParaRPr>
          </a:p>
        </p:txBody>
      </p:sp>
      <p:pic>
        <p:nvPicPr>
          <p:cNvPr id="4" name="Picture 6">
            <a:extLst>
              <a:ext uri="{FF2B5EF4-FFF2-40B4-BE49-F238E27FC236}">
                <a16:creationId xmlns:a16="http://schemas.microsoft.com/office/drawing/2014/main" id="{FD692A06-266C-4B02-B9FA-FA1D2EF03C6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18"/>
          <a:stretch/>
        </p:blipFill>
        <p:spPr>
          <a:xfrm>
            <a:off x="117497" y="3057459"/>
            <a:ext cx="3770276" cy="1920584"/>
          </a:xfrm>
          <a:prstGeom prst="rect">
            <a:avLst/>
          </a:prstGeom>
        </p:spPr>
      </p:pic>
      <p:sp>
        <p:nvSpPr>
          <p:cNvPr id="18" name="TextBox 17">
            <a:extLst>
              <a:ext uri="{FF2B5EF4-FFF2-40B4-BE49-F238E27FC236}">
                <a16:creationId xmlns:a16="http://schemas.microsoft.com/office/drawing/2014/main" id="{AD3E15BE-C0C5-41BD-8B2D-B6CAE0FC6AA6}"/>
              </a:ext>
            </a:extLst>
          </p:cNvPr>
          <p:cNvSpPr txBox="1"/>
          <p:nvPr/>
        </p:nvSpPr>
        <p:spPr>
          <a:xfrm>
            <a:off x="4329266" y="3017719"/>
            <a:ext cx="1352160" cy="307777"/>
          </a:xfrm>
          <a:prstGeom prst="rect">
            <a:avLst/>
          </a:prstGeom>
          <a:gradFill>
            <a:gsLst>
              <a:gs pos="100000">
                <a:srgbClr val="F20000"/>
              </a:gs>
              <a:gs pos="0">
                <a:schemeClr val="accent1"/>
              </a:gs>
            </a:gsLst>
            <a:lin ang="0" scaled="0"/>
          </a:gradFill>
        </p:spPr>
        <p:txBody>
          <a:bodyPr wrap="square" rtlCol="0">
            <a:spAutoFit/>
          </a:bodyPr>
          <a:lstStyle/>
          <a:p>
            <a:pPr algn="ctr"/>
            <a:r>
              <a:rPr lang="en-US" sz="1400">
                <a:solidFill>
                  <a:schemeClr val="bg1"/>
                </a:solidFill>
              </a:rPr>
              <a:t>Surveillance</a:t>
            </a:r>
          </a:p>
        </p:txBody>
      </p:sp>
      <p:pic>
        <p:nvPicPr>
          <p:cNvPr id="20" name="Picture 10" descr="Image result for surveillance">
            <a:extLst>
              <a:ext uri="{FF2B5EF4-FFF2-40B4-BE49-F238E27FC236}">
                <a16:creationId xmlns:a16="http://schemas.microsoft.com/office/drawing/2014/main" id="{B4BCC3B5-C028-41E9-A8BD-5694C0FA6D6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30077" y="2232173"/>
            <a:ext cx="1359395" cy="78554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77B3B71-EABF-46D8-B141-53DC9053C1CD}"/>
              </a:ext>
            </a:extLst>
          </p:cNvPr>
          <p:cNvSpPr txBox="1"/>
          <p:nvPr/>
        </p:nvSpPr>
        <p:spPr>
          <a:xfrm>
            <a:off x="5885377" y="3025294"/>
            <a:ext cx="1359394" cy="307777"/>
          </a:xfrm>
          <a:prstGeom prst="rect">
            <a:avLst/>
          </a:prstGeom>
          <a:gradFill>
            <a:gsLst>
              <a:gs pos="100000">
                <a:srgbClr val="F20000"/>
              </a:gs>
              <a:gs pos="0">
                <a:schemeClr val="accent1"/>
              </a:gs>
            </a:gsLst>
            <a:lin ang="0" scaled="0"/>
          </a:gradFill>
        </p:spPr>
        <p:txBody>
          <a:bodyPr wrap="square" rtlCol="0">
            <a:spAutoFit/>
          </a:bodyPr>
          <a:lstStyle/>
          <a:p>
            <a:pPr algn="ctr"/>
            <a:r>
              <a:rPr lang="en-US" sz="1400">
                <a:solidFill>
                  <a:schemeClr val="bg1"/>
                </a:solidFill>
              </a:rPr>
              <a:t>Backup</a:t>
            </a:r>
          </a:p>
        </p:txBody>
      </p:sp>
      <p:pic>
        <p:nvPicPr>
          <p:cNvPr id="24" name="Picture 12" descr="Image result for backup">
            <a:extLst>
              <a:ext uri="{FF2B5EF4-FFF2-40B4-BE49-F238E27FC236}">
                <a16:creationId xmlns:a16="http://schemas.microsoft.com/office/drawing/2014/main" id="{47CECDDF-42D2-40AA-8A14-B72D3513160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886188" y="2243062"/>
            <a:ext cx="1352160" cy="78554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E33F134-FCFA-42C7-8A00-D79906F1DC0E}"/>
              </a:ext>
            </a:extLst>
          </p:cNvPr>
          <p:cNvSpPr txBox="1"/>
          <p:nvPr/>
        </p:nvSpPr>
        <p:spPr>
          <a:xfrm>
            <a:off x="7457542" y="3019425"/>
            <a:ext cx="1315886" cy="307777"/>
          </a:xfrm>
          <a:prstGeom prst="rect">
            <a:avLst/>
          </a:prstGeom>
          <a:gradFill>
            <a:gsLst>
              <a:gs pos="100000">
                <a:srgbClr val="F20000"/>
              </a:gs>
              <a:gs pos="0">
                <a:schemeClr val="accent1"/>
              </a:gs>
            </a:gsLst>
            <a:lin ang="0" scaled="0"/>
          </a:gradFill>
        </p:spPr>
        <p:txBody>
          <a:bodyPr wrap="square" rtlCol="0">
            <a:spAutoFit/>
          </a:bodyPr>
          <a:lstStyle/>
          <a:p>
            <a:pPr algn="ctr"/>
            <a:r>
              <a:rPr lang="en-US" sz="1400">
                <a:solidFill>
                  <a:schemeClr val="bg1"/>
                </a:solidFill>
              </a:rPr>
              <a:t>Working group</a:t>
            </a:r>
          </a:p>
        </p:txBody>
      </p:sp>
      <p:pic>
        <p:nvPicPr>
          <p:cNvPr id="28" name="Picture 16" descr="Image result for office work group">
            <a:extLst>
              <a:ext uri="{FF2B5EF4-FFF2-40B4-BE49-F238E27FC236}">
                <a16:creationId xmlns:a16="http://schemas.microsoft.com/office/drawing/2014/main" id="{60430034-0D7C-43F4-B547-62B5FC122D7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57543" y="2235062"/>
            <a:ext cx="1315675" cy="78005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46C8A93-AFFE-4B36-B4CA-50B8AE4C2F0E}"/>
              </a:ext>
            </a:extLst>
          </p:cNvPr>
          <p:cNvSpPr txBox="1"/>
          <p:nvPr/>
        </p:nvSpPr>
        <p:spPr>
          <a:xfrm>
            <a:off x="4200931" y="1721820"/>
            <a:ext cx="4370889"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b="1">
                <a:solidFill>
                  <a:srgbClr val="FFFFFF"/>
                </a:solidFill>
                <a:ea typeface="微軟正黑體"/>
              </a:rPr>
              <a:t>你可以用在各種需要高頻寬的應用</a:t>
            </a:r>
            <a:endParaRPr lang="en-US">
              <a:cs typeface="Calibri"/>
            </a:endParaRPr>
          </a:p>
        </p:txBody>
      </p:sp>
      <p:pic>
        <p:nvPicPr>
          <p:cNvPr id="17" name="圖形 16">
            <a:extLst>
              <a:ext uri="{FF2B5EF4-FFF2-40B4-BE49-F238E27FC236}">
                <a16:creationId xmlns:a16="http://schemas.microsoft.com/office/drawing/2014/main" id="{3BDC421F-00F5-4904-88C4-8E095458C2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61085" y="3522366"/>
            <a:ext cx="869438" cy="1255855"/>
          </a:xfrm>
          <a:prstGeom prst="rect">
            <a:avLst/>
          </a:prstGeom>
        </p:spPr>
      </p:pic>
      <p:pic>
        <p:nvPicPr>
          <p:cNvPr id="19" name="圖形 18">
            <a:extLst>
              <a:ext uri="{FF2B5EF4-FFF2-40B4-BE49-F238E27FC236}">
                <a16:creationId xmlns:a16="http://schemas.microsoft.com/office/drawing/2014/main" id="{247DE68A-0BF9-462A-BA81-69567F8901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16938" y="3522365"/>
            <a:ext cx="869438" cy="1255855"/>
          </a:xfrm>
          <a:prstGeom prst="rect">
            <a:avLst/>
          </a:prstGeom>
        </p:spPr>
      </p:pic>
      <p:pic>
        <p:nvPicPr>
          <p:cNvPr id="21" name="圖形 20">
            <a:extLst>
              <a:ext uri="{FF2B5EF4-FFF2-40B4-BE49-F238E27FC236}">
                <a16:creationId xmlns:a16="http://schemas.microsoft.com/office/drawing/2014/main" id="{41CDDEF6-CE1E-4AC3-AAB3-B7496E2D3C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72791" y="3522365"/>
            <a:ext cx="869438" cy="1255855"/>
          </a:xfrm>
          <a:prstGeom prst="rect">
            <a:avLst/>
          </a:prstGeom>
        </p:spPr>
      </p:pic>
      <p:pic>
        <p:nvPicPr>
          <p:cNvPr id="23" name="圖形 22">
            <a:extLst>
              <a:ext uri="{FF2B5EF4-FFF2-40B4-BE49-F238E27FC236}">
                <a16:creationId xmlns:a16="http://schemas.microsoft.com/office/drawing/2014/main" id="{D52AE17D-D5E9-426A-AFF9-4ACD155973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28643" y="3524151"/>
            <a:ext cx="869438" cy="1255855"/>
          </a:xfrm>
          <a:prstGeom prst="rect">
            <a:avLst/>
          </a:prstGeom>
        </p:spPr>
      </p:pic>
    </p:spTree>
    <p:extLst>
      <p:ext uri="{BB962C8B-B14F-4D97-AF65-F5344CB8AC3E}">
        <p14:creationId xmlns:p14="http://schemas.microsoft.com/office/powerpoint/2010/main" val="2646647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35EE4-FC43-4410-9FD8-FD7CF6C9832B}"/>
              </a:ext>
            </a:extLst>
          </p:cNvPr>
          <p:cNvSpPr>
            <a:spLocks noGrp="1"/>
          </p:cNvSpPr>
          <p:nvPr>
            <p:ph type="title"/>
          </p:nvPr>
        </p:nvSpPr>
        <p:spPr/>
        <p:txBody>
          <a:bodyPr>
            <a:normAutofit/>
          </a:bodyPr>
          <a:lstStyle/>
          <a:p>
            <a:r>
              <a:rPr lang="zh-TW" altLang="en-US" sz="3400"/>
              <a:t>若你要安全、效率及更快的速度</a:t>
            </a:r>
            <a:endParaRPr lang="en-US" sz="3400"/>
          </a:p>
        </p:txBody>
      </p:sp>
      <p:sp>
        <p:nvSpPr>
          <p:cNvPr id="3" name="文本框 3">
            <a:extLst>
              <a:ext uri="{FF2B5EF4-FFF2-40B4-BE49-F238E27FC236}">
                <a16:creationId xmlns:a16="http://schemas.microsoft.com/office/drawing/2014/main" id="{47E08377-2818-4971-9634-FF6428267C6F}"/>
              </a:ext>
            </a:extLst>
          </p:cNvPr>
          <p:cNvSpPr txBox="1"/>
          <p:nvPr/>
        </p:nvSpPr>
        <p:spPr>
          <a:xfrm>
            <a:off x="275953" y="1394913"/>
            <a:ext cx="5256388" cy="151310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zh-CN" altLang="en-US" sz="2400" b="1" dirty="0">
                <a:solidFill>
                  <a:schemeClr val="bg1"/>
                </a:solidFill>
                <a:latin typeface="微軟正黑體"/>
                <a:ea typeface="微軟正黑體"/>
              </a:rPr>
              <a:t>ES1686dc-214</a:t>
            </a:r>
            <a:r>
              <a:rPr lang="en-US" altLang="zh-CN" sz="2400" b="1" dirty="0">
                <a:solidFill>
                  <a:schemeClr val="bg1"/>
                </a:solidFill>
                <a:latin typeface="微軟正黑體"/>
                <a:ea typeface="微軟正黑體"/>
              </a:rPr>
              <a:t>2I</a:t>
            </a:r>
            <a:r>
              <a:rPr lang="zh-CN" altLang="en-US" sz="2400" b="1" dirty="0">
                <a:solidFill>
                  <a:schemeClr val="bg1"/>
                </a:solidFill>
                <a:latin typeface="微軟正黑體"/>
                <a:ea typeface="微軟正黑體"/>
              </a:rPr>
              <a:t>T-128G</a:t>
            </a:r>
            <a:endParaRPr lang="en-US" altLang="zh-CN" sz="2400" b="1" dirty="0">
              <a:solidFill>
                <a:schemeClr val="bg1"/>
              </a:solidFill>
              <a:latin typeface="微軟正黑體"/>
              <a:ea typeface="微軟正黑體"/>
            </a:endParaRPr>
          </a:p>
          <a:p>
            <a:pPr marL="179388" indent="-179388">
              <a:lnSpc>
                <a:spcPct val="150000"/>
              </a:lnSpc>
              <a:buClr>
                <a:srgbClr val="F70F78"/>
              </a:buClr>
              <a:buFont typeface="Arial" panose="020B0604020202020204" pitchFamily="34" charset="0"/>
              <a:buChar char="•"/>
            </a:pPr>
            <a:r>
              <a:rPr lang="zh-CN" altLang="en-US" sz="2000" dirty="0">
                <a:solidFill>
                  <a:schemeClr val="bg1"/>
                </a:solidFill>
                <a:latin typeface="微軟正黑體" panose="020B0604030504040204" pitchFamily="34" charset="-120"/>
                <a:ea typeface="微軟正黑體" panose="020B0604030504040204" pitchFamily="34" charset="-120"/>
                <a:cs typeface="Calibri"/>
              </a:rPr>
              <a:t>Intel D-21</a:t>
            </a:r>
            <a:r>
              <a:rPr lang="en-US" altLang="zh-CN" sz="2000" dirty="0">
                <a:solidFill>
                  <a:schemeClr val="bg1"/>
                </a:solidFill>
                <a:latin typeface="微軟正黑體" panose="020B0604030504040204" pitchFamily="34" charset="-120"/>
                <a:ea typeface="微軟正黑體" panose="020B0604030504040204" pitchFamily="34" charset="-120"/>
                <a:cs typeface="Calibri"/>
              </a:rPr>
              <a:t>42I</a:t>
            </a:r>
            <a:r>
              <a:rPr lang="zh-CN" altLang="en-US" sz="2000" dirty="0">
                <a:solidFill>
                  <a:schemeClr val="bg1"/>
                </a:solidFill>
                <a:latin typeface="微軟正黑體" panose="020B0604030504040204" pitchFamily="34" charset="-120"/>
                <a:ea typeface="微軟正黑體" panose="020B0604030504040204" pitchFamily="34" charset="-120"/>
                <a:cs typeface="Calibri"/>
              </a:rPr>
              <a:t>T 8核心, 1.9 GHz</a:t>
            </a:r>
            <a:endParaRPr lang="en-US" altLang="zh-CN" sz="2000" dirty="0">
              <a:solidFill>
                <a:schemeClr val="bg1"/>
              </a:solidFill>
              <a:latin typeface="微軟正黑體" panose="020B0604030504040204" pitchFamily="34" charset="-120"/>
              <a:ea typeface="微軟正黑體" panose="020B0604030504040204" pitchFamily="34" charset="-120"/>
              <a:cs typeface="Calibri"/>
            </a:endParaRPr>
          </a:p>
          <a:p>
            <a:pPr marL="179388" indent="-179388">
              <a:lnSpc>
                <a:spcPct val="150000"/>
              </a:lnSpc>
              <a:buClr>
                <a:srgbClr val="F70F78"/>
              </a:buClr>
              <a:buFont typeface="Arial" panose="020B0604020202020204" pitchFamily="34" charset="0"/>
              <a:buChar char="•"/>
            </a:pPr>
            <a:r>
              <a:rPr lang="zh-CN" altLang="en-US" sz="2000" dirty="0">
                <a:solidFill>
                  <a:schemeClr val="bg1"/>
                </a:solidFill>
                <a:latin typeface="微軟正黑體" panose="020B0604030504040204" pitchFamily="34" charset="-120"/>
                <a:ea typeface="微軟正黑體" panose="020B0604030504040204" pitchFamily="34" charset="-120"/>
                <a:cs typeface="Calibri"/>
              </a:rPr>
              <a:t>128GB DDR4 記憶體</a:t>
            </a:r>
            <a:endParaRPr lang="zh-CN" altLang="en-US" dirty="0">
              <a:solidFill>
                <a:schemeClr val="bg1"/>
              </a:solidFill>
              <a:latin typeface="微軟正黑體" panose="020B0604030504040204" pitchFamily="34" charset="-120"/>
              <a:ea typeface="微軟正黑體" panose="020B0604030504040204" pitchFamily="34" charset="-120"/>
              <a:cs typeface="Calibri"/>
            </a:endParaRPr>
          </a:p>
        </p:txBody>
      </p:sp>
      <p:pic>
        <p:nvPicPr>
          <p:cNvPr id="4" name="Picture 6">
            <a:extLst>
              <a:ext uri="{FF2B5EF4-FFF2-40B4-BE49-F238E27FC236}">
                <a16:creationId xmlns:a16="http://schemas.microsoft.com/office/drawing/2014/main" id="{25B6C541-FA31-4FB3-B761-3A2517964AF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88"/>
          <a:stretch/>
        </p:blipFill>
        <p:spPr>
          <a:xfrm>
            <a:off x="117513" y="3046443"/>
            <a:ext cx="5004149" cy="1920584"/>
          </a:xfrm>
          <a:prstGeom prst="rect">
            <a:avLst/>
          </a:prstGeom>
        </p:spPr>
      </p:pic>
      <p:sp>
        <p:nvSpPr>
          <p:cNvPr id="5" name="矩形 4">
            <a:extLst>
              <a:ext uri="{FF2B5EF4-FFF2-40B4-BE49-F238E27FC236}">
                <a16:creationId xmlns:a16="http://schemas.microsoft.com/office/drawing/2014/main" id="{12C93131-7350-924C-AEBD-60DB94953867}"/>
              </a:ext>
            </a:extLst>
          </p:cNvPr>
          <p:cNvSpPr/>
          <p:nvPr/>
        </p:nvSpPr>
        <p:spPr>
          <a:xfrm>
            <a:off x="5532341" y="3580091"/>
            <a:ext cx="1091966" cy="276999"/>
          </a:xfrm>
          <a:prstGeom prst="rect">
            <a:avLst/>
          </a:prstGeom>
        </p:spPr>
        <p:txBody>
          <a:bodyPr wrap="none">
            <a:spAutoFit/>
          </a:bodyPr>
          <a:lstStyle/>
          <a:p>
            <a:r>
              <a:rPr kumimoji="1" lang="en-US" altLang="zh-TW" sz="1200" dirty="0">
                <a:solidFill>
                  <a:srgbClr val="F70F78"/>
                </a:solidFill>
              </a:rPr>
              <a:t>(Coming soon)</a:t>
            </a:r>
            <a:endParaRPr kumimoji="1" lang="zh-TW" altLang="en-US" sz="1200" dirty="0">
              <a:solidFill>
                <a:srgbClr val="F70F78"/>
              </a:solidFill>
            </a:endParaRPr>
          </a:p>
        </p:txBody>
      </p:sp>
    </p:spTree>
    <p:extLst>
      <p:ext uri="{BB962C8B-B14F-4D97-AF65-F5344CB8AC3E}">
        <p14:creationId xmlns:p14="http://schemas.microsoft.com/office/powerpoint/2010/main" val="1219977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B7FBFA1D-54F7-479C-9CCD-2B41D690E7FD}"/>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6346"/>
          <a:stretch/>
        </p:blipFill>
        <p:spPr>
          <a:xfrm>
            <a:off x="-1512" y="1483504"/>
            <a:ext cx="4206801" cy="1656054"/>
          </a:xfrm>
          <a:prstGeom prst="rect">
            <a:avLst/>
          </a:prstGeom>
        </p:spPr>
      </p:pic>
      <p:sp>
        <p:nvSpPr>
          <p:cNvPr id="6" name="矩形 5">
            <a:extLst>
              <a:ext uri="{FF2B5EF4-FFF2-40B4-BE49-F238E27FC236}">
                <a16:creationId xmlns:a16="http://schemas.microsoft.com/office/drawing/2014/main" id="{AE89B61F-D33F-42D1-AC49-A6B92A8B0DE5}"/>
              </a:ext>
            </a:extLst>
          </p:cNvPr>
          <p:cNvSpPr/>
          <p:nvPr/>
        </p:nvSpPr>
        <p:spPr>
          <a:xfrm>
            <a:off x="-125237" y="1582653"/>
            <a:ext cx="4398311" cy="1446550"/>
          </a:xfrm>
          <a:prstGeom prst="rect">
            <a:avLst/>
          </a:prstGeom>
        </p:spPr>
        <p:txBody>
          <a:bodyPr wrap="square" anchor="t">
            <a:spAutoFit/>
          </a:bodyPr>
          <a:lstStyle/>
          <a:p>
            <a:pPr algn="ctr"/>
            <a:r>
              <a:rPr lang="zh-TW" sz="4400">
                <a:solidFill>
                  <a:schemeClr val="bg1"/>
                </a:solidFill>
                <a:latin typeface="微軟正黑體"/>
                <a:ea typeface="微軟正黑體"/>
              </a:rPr>
              <a:t>高可用性是</a:t>
            </a:r>
            <a:endParaRPr lang="zh-TW">
              <a:solidFill>
                <a:schemeClr val="bg1"/>
              </a:solidFill>
            </a:endParaRPr>
          </a:p>
          <a:p>
            <a:pPr algn="ctr"/>
            <a:r>
              <a:rPr lang="zh-TW" altLang="en-US" sz="4400">
                <a:solidFill>
                  <a:schemeClr val="bg1"/>
                </a:solidFill>
                <a:latin typeface="微軟正黑體"/>
                <a:ea typeface="微軟正黑體"/>
              </a:rPr>
              <a:t>企業儲存的關鍵</a:t>
            </a:r>
            <a:endParaRPr lang="zh-TW">
              <a:solidFill>
                <a:schemeClr val="bg1"/>
              </a:solidFill>
            </a:endParaRPr>
          </a:p>
        </p:txBody>
      </p:sp>
    </p:spTree>
    <p:extLst>
      <p:ext uri="{BB962C8B-B14F-4D97-AF65-F5344CB8AC3E}">
        <p14:creationId xmlns:p14="http://schemas.microsoft.com/office/powerpoint/2010/main" val="4056225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A82FB5-28A5-41AE-8DD8-D50999C333D7}"/>
              </a:ext>
            </a:extLst>
          </p:cNvPr>
          <p:cNvSpPr/>
          <p:nvPr/>
        </p:nvSpPr>
        <p:spPr>
          <a:xfrm>
            <a:off x="4292700" y="3713841"/>
            <a:ext cx="3927638" cy="93102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a:r>
              <a:rPr lang="zh-TW" altLang="en-US">
                <a:latin typeface="微軟正黑體" panose="020B0604030504040204" pitchFamily="34" charset="-120"/>
                <a:ea typeface="微軟正黑體" panose="020B0604030504040204" pitchFamily="34" charset="-120"/>
              </a:rPr>
              <a:t>支援 </a:t>
            </a:r>
            <a:r>
              <a:rPr lang="en-US" altLang="zh-TW">
                <a:latin typeface="微軟正黑體" panose="020B0604030504040204" pitchFamily="34" charset="-120"/>
                <a:ea typeface="微軟正黑體" panose="020B0604030504040204" pitchFamily="34" charset="-120"/>
              </a:rPr>
              <a:t>VMware / Hyper-V </a:t>
            </a:r>
            <a:r>
              <a:rPr lang="zh-TW" altLang="en-US">
                <a:latin typeface="微軟正黑體" panose="020B0604030504040204" pitchFamily="34" charset="-120"/>
                <a:ea typeface="微軟正黑體" panose="020B0604030504040204" pitchFamily="34" charset="-120"/>
              </a:rPr>
              <a:t>的多種</a:t>
            </a:r>
            <a:r>
              <a:rPr lang="en-US" altLang="zh-TW">
                <a:latin typeface="微軟正黑體" panose="020B0604030504040204" pitchFamily="34" charset="-120"/>
                <a:ea typeface="微軟正黑體" panose="020B0604030504040204" pitchFamily="34" charset="-120"/>
              </a:rPr>
              <a:t>plug-in </a:t>
            </a:r>
            <a:r>
              <a:rPr lang="zh-TW" altLang="en-US">
                <a:latin typeface="微軟正黑體" panose="020B0604030504040204" pitchFamily="34" charset="-120"/>
                <a:ea typeface="微軟正黑體" panose="020B0604030504040204" pitchFamily="34" charset="-120"/>
              </a:rPr>
              <a:t>讓管理更簡單</a:t>
            </a:r>
            <a:endParaRPr lang="en-US">
              <a:latin typeface="微軟正黑體" panose="020B0604030504040204" pitchFamily="34" charset="-120"/>
              <a:ea typeface="微軟正黑體" panose="020B0604030504040204" pitchFamily="34" charset="-120"/>
            </a:endParaRPr>
          </a:p>
        </p:txBody>
      </p:sp>
      <p:sp>
        <p:nvSpPr>
          <p:cNvPr id="7" name="Rectangle 6">
            <a:extLst>
              <a:ext uri="{FF2B5EF4-FFF2-40B4-BE49-F238E27FC236}">
                <a16:creationId xmlns:a16="http://schemas.microsoft.com/office/drawing/2014/main" id="{8F7A8B9D-1611-465E-8A5F-6A804F504A0D}"/>
              </a:ext>
            </a:extLst>
          </p:cNvPr>
          <p:cNvSpPr/>
          <p:nvPr/>
        </p:nvSpPr>
        <p:spPr>
          <a:xfrm>
            <a:off x="4292700" y="1511307"/>
            <a:ext cx="3927638" cy="93102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a:r>
              <a:rPr lang="zh-TW" altLang="en-US">
                <a:latin typeface="微軟正黑體" panose="020B0604030504040204" pitchFamily="34" charset="-120"/>
                <a:ea typeface="微軟正黑體" panose="020B0604030504040204" pitchFamily="34" charset="-120"/>
              </a:rPr>
              <a:t>Dedup 和 compression 等各種技術可讓虛擬化儲存更有效率</a:t>
            </a:r>
            <a:endParaRPr lang="en-US">
              <a:latin typeface="微軟正黑體" panose="020B0604030504040204" pitchFamily="34" charset="-120"/>
              <a:ea typeface="微軟正黑體" panose="020B0604030504040204" pitchFamily="34" charset="-120"/>
            </a:endParaRPr>
          </a:p>
        </p:txBody>
      </p:sp>
      <p:sp>
        <p:nvSpPr>
          <p:cNvPr id="8" name="Rectangle 7">
            <a:extLst>
              <a:ext uri="{FF2B5EF4-FFF2-40B4-BE49-F238E27FC236}">
                <a16:creationId xmlns:a16="http://schemas.microsoft.com/office/drawing/2014/main" id="{4230947F-EBA1-4225-92E9-0A2A8996BC2B}"/>
              </a:ext>
            </a:extLst>
          </p:cNvPr>
          <p:cNvSpPr/>
          <p:nvPr/>
        </p:nvSpPr>
        <p:spPr>
          <a:xfrm>
            <a:off x="4292700" y="2600822"/>
            <a:ext cx="3927638" cy="93102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a:r>
              <a:rPr lang="zh-TW" altLang="en-US">
                <a:latin typeface="微軟正黑體" panose="020B0604030504040204" pitchFamily="34" charset="-120"/>
                <a:ea typeface="微軟正黑體" panose="020B0604030504040204" pitchFamily="34" charset="-120"/>
              </a:rPr>
              <a:t>由快閃 (flash) 支撐的高速讀寫效能讓企業營運更順暢</a:t>
            </a:r>
            <a:endParaRPr lang="en-US">
              <a:latin typeface="微軟正黑體" panose="020B0604030504040204" pitchFamily="34" charset="-120"/>
              <a:ea typeface="微軟正黑體" panose="020B0604030504040204" pitchFamily="34" charset="-120"/>
            </a:endParaRPr>
          </a:p>
        </p:txBody>
      </p:sp>
      <p:sp>
        <p:nvSpPr>
          <p:cNvPr id="4" name="矩形: 圓角 3">
            <a:extLst>
              <a:ext uri="{FF2B5EF4-FFF2-40B4-BE49-F238E27FC236}">
                <a16:creationId xmlns:a16="http://schemas.microsoft.com/office/drawing/2014/main" id="{DDEE7C2D-D37A-4B80-A0FD-E781FED6B949}"/>
              </a:ext>
            </a:extLst>
          </p:cNvPr>
          <p:cNvSpPr/>
          <p:nvPr/>
        </p:nvSpPr>
        <p:spPr>
          <a:xfrm>
            <a:off x="342599" y="1437678"/>
            <a:ext cx="4016408" cy="2717494"/>
          </a:xfrm>
          <a:prstGeom prst="roundRect">
            <a:avLst>
              <a:gd name="adj" fmla="val 43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F222411D-2EDD-4CB7-8FF7-60A0774599C6}"/>
              </a:ext>
            </a:extLst>
          </p:cNvPr>
          <p:cNvSpPr>
            <a:spLocks noGrp="1"/>
          </p:cNvSpPr>
          <p:nvPr>
            <p:ph type="title"/>
          </p:nvPr>
        </p:nvSpPr>
        <p:spPr/>
        <p:txBody>
          <a:bodyPr>
            <a:normAutofit fontScale="90000"/>
          </a:bodyPr>
          <a:lstStyle/>
          <a:p>
            <a:r>
              <a:rPr lang="zh-TW" altLang="en-US">
                <a:latin typeface="微軟正黑體"/>
                <a:ea typeface="微軟正黑體"/>
              </a:rPr>
              <a:t>專為密集虛擬化與 </a:t>
            </a:r>
            <a:r>
              <a:rPr lang="en-US" altLang="zh-TW">
                <a:latin typeface="微軟正黑體"/>
                <a:ea typeface="微軟正黑體"/>
              </a:rPr>
              <a:t>VDI</a:t>
            </a:r>
            <a:r>
              <a:rPr lang="zh-TW" altLang="en-US">
                <a:latin typeface="微軟正黑體"/>
                <a:ea typeface="微軟正黑體"/>
              </a:rPr>
              <a:t> 量身訂做</a:t>
            </a:r>
            <a:br>
              <a:rPr lang="zh-TW" altLang="en-US" sz="4000">
                <a:latin typeface="微軟正黑體"/>
                <a:ea typeface="微軟正黑體"/>
              </a:rPr>
            </a:br>
            <a:r>
              <a:rPr lang="zh-TW" altLang="en-US" sz="2400">
                <a:latin typeface="微軟正黑體"/>
                <a:ea typeface="微軟正黑體"/>
              </a:rPr>
              <a:t>Dedup + Flash + Plugin</a:t>
            </a:r>
            <a:endParaRPr lang="en-US" sz="2400">
              <a:latin typeface="微軟正黑體"/>
              <a:ea typeface="微軟正黑體"/>
            </a:endParaRPr>
          </a:p>
        </p:txBody>
      </p:sp>
      <p:pic>
        <p:nvPicPr>
          <p:cNvPr id="6" name="Picture 8">
            <a:extLst>
              <a:ext uri="{FF2B5EF4-FFF2-40B4-BE49-F238E27FC236}">
                <a16:creationId xmlns:a16="http://schemas.microsoft.com/office/drawing/2014/main" id="{453F862D-4570-4696-B371-C6119AA0035E}"/>
              </a:ext>
            </a:extLst>
          </p:cNvPr>
          <p:cNvPicPr>
            <a:picLocks noChangeAspect="1"/>
          </p:cNvPicPr>
          <p:nvPr/>
        </p:nvPicPr>
        <p:blipFill>
          <a:blip r:embed="rId2"/>
          <a:stretch>
            <a:fillRect/>
          </a:stretch>
        </p:blipFill>
        <p:spPr>
          <a:xfrm>
            <a:off x="414700" y="1595820"/>
            <a:ext cx="1783493" cy="762000"/>
          </a:xfrm>
          <a:prstGeom prst="rect">
            <a:avLst/>
          </a:prstGeom>
        </p:spPr>
      </p:pic>
      <p:pic>
        <p:nvPicPr>
          <p:cNvPr id="10" name="Picture 10">
            <a:extLst>
              <a:ext uri="{FF2B5EF4-FFF2-40B4-BE49-F238E27FC236}">
                <a16:creationId xmlns:a16="http://schemas.microsoft.com/office/drawing/2014/main" id="{769D8C9C-F848-4376-8F5C-9914047B4D58}"/>
              </a:ext>
            </a:extLst>
          </p:cNvPr>
          <p:cNvPicPr>
            <a:picLocks noChangeAspect="1"/>
          </p:cNvPicPr>
          <p:nvPr/>
        </p:nvPicPr>
        <p:blipFill>
          <a:blip r:embed="rId3"/>
          <a:stretch>
            <a:fillRect/>
          </a:stretch>
        </p:blipFill>
        <p:spPr>
          <a:xfrm>
            <a:off x="2401325" y="1571446"/>
            <a:ext cx="1838325" cy="762000"/>
          </a:xfrm>
          <a:prstGeom prst="rect">
            <a:avLst/>
          </a:prstGeom>
        </p:spPr>
      </p:pic>
      <p:pic>
        <p:nvPicPr>
          <p:cNvPr id="12" name="Picture 12">
            <a:extLst>
              <a:ext uri="{FF2B5EF4-FFF2-40B4-BE49-F238E27FC236}">
                <a16:creationId xmlns:a16="http://schemas.microsoft.com/office/drawing/2014/main" id="{63F65B51-7775-4278-86E4-DCBD3A52334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1538" y="2714747"/>
            <a:ext cx="1687542" cy="678447"/>
          </a:xfrm>
          <a:prstGeom prst="rect">
            <a:avLst/>
          </a:prstGeom>
        </p:spPr>
      </p:pic>
      <p:pic>
        <p:nvPicPr>
          <p:cNvPr id="14" name="Picture 14">
            <a:extLst>
              <a:ext uri="{FF2B5EF4-FFF2-40B4-BE49-F238E27FC236}">
                <a16:creationId xmlns:a16="http://schemas.microsoft.com/office/drawing/2014/main" id="{7856A0A8-D6A3-4438-9935-3776E5BB74BE}"/>
              </a:ext>
            </a:extLst>
          </p:cNvPr>
          <p:cNvPicPr>
            <a:picLocks noChangeAspect="1"/>
          </p:cNvPicPr>
          <p:nvPr/>
        </p:nvPicPr>
        <p:blipFill>
          <a:blip r:embed="rId5"/>
          <a:stretch>
            <a:fillRect/>
          </a:stretch>
        </p:blipFill>
        <p:spPr>
          <a:xfrm>
            <a:off x="2383158" y="2791888"/>
            <a:ext cx="1838325" cy="577668"/>
          </a:xfrm>
          <a:prstGeom prst="rect">
            <a:avLst/>
          </a:prstGeom>
        </p:spPr>
      </p:pic>
      <p:pic>
        <p:nvPicPr>
          <p:cNvPr id="11" name="圖片 10">
            <a:extLst>
              <a:ext uri="{FF2B5EF4-FFF2-40B4-BE49-F238E27FC236}">
                <a16:creationId xmlns:a16="http://schemas.microsoft.com/office/drawing/2014/main" id="{45490D51-BBC7-4673-979B-DFB1394474D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7566" y="3238025"/>
            <a:ext cx="4291610" cy="1905475"/>
          </a:xfrm>
          <a:prstGeom prst="rect">
            <a:avLst/>
          </a:prstGeom>
        </p:spPr>
      </p:pic>
    </p:spTree>
    <p:extLst>
      <p:ext uri="{BB962C8B-B14F-4D97-AF65-F5344CB8AC3E}">
        <p14:creationId xmlns:p14="http://schemas.microsoft.com/office/powerpoint/2010/main" val="4148975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FFA2-FF33-44A5-BB3A-48F390E908A7}"/>
              </a:ext>
            </a:extLst>
          </p:cNvPr>
          <p:cNvSpPr>
            <a:spLocks noGrp="1"/>
          </p:cNvSpPr>
          <p:nvPr>
            <p:ph type="title"/>
          </p:nvPr>
        </p:nvSpPr>
        <p:spPr/>
        <p:txBody>
          <a:bodyPr>
            <a:normAutofit/>
          </a:bodyPr>
          <a:lstStyle/>
          <a:p>
            <a:r>
              <a:rPr lang="en-US" altLang="zh-CN">
                <a:latin typeface="微軟正黑體"/>
                <a:ea typeface="微軟正黑體"/>
              </a:rPr>
              <a:t>ES1686dc</a:t>
            </a:r>
            <a:r>
              <a:rPr lang="zh-TW" altLang="en-US">
                <a:latin typeface="微軟正黑體"/>
                <a:ea typeface="微軟正黑體"/>
              </a:rPr>
              <a:t> </a:t>
            </a:r>
            <a:r>
              <a:rPr lang="en-US" altLang="zh-CN" err="1">
                <a:latin typeface="微軟正黑體"/>
                <a:ea typeface="微軟正黑體"/>
              </a:rPr>
              <a:t>搭配</a:t>
            </a:r>
            <a:r>
              <a:rPr lang="zh-TW" altLang="en-US">
                <a:latin typeface="微軟正黑體"/>
                <a:ea typeface="微軟正黑體"/>
              </a:rPr>
              <a:t> </a:t>
            </a:r>
            <a:r>
              <a:rPr lang="en-US" altLang="zh-CN">
                <a:latin typeface="微軟正黑體"/>
                <a:ea typeface="微軟正黑體"/>
              </a:rPr>
              <a:t>FC</a:t>
            </a:r>
            <a:r>
              <a:rPr lang="zh-TW" altLang="en-US">
                <a:latin typeface="微軟正黑體"/>
                <a:ea typeface="微軟正黑體"/>
              </a:rPr>
              <a:t> </a:t>
            </a:r>
            <a:r>
              <a:rPr lang="en-US" altLang="zh-CN" err="1">
                <a:latin typeface="微軟正黑體"/>
                <a:ea typeface="微軟正黑體"/>
              </a:rPr>
              <a:t>還可</a:t>
            </a:r>
            <a:r>
              <a:rPr lang="zh-TW" altLang="en-US">
                <a:latin typeface="微軟正黑體"/>
                <a:ea typeface="微軟正黑體"/>
              </a:rPr>
              <a:t>運</a:t>
            </a:r>
            <a:r>
              <a:rPr lang="en-US" altLang="zh-CN" err="1">
                <a:latin typeface="微軟正黑體"/>
                <a:ea typeface="微軟正黑體"/>
              </a:rPr>
              <a:t>用在</a:t>
            </a:r>
            <a:r>
              <a:rPr lang="en-US" altLang="zh-CN">
                <a:latin typeface="微軟正黑體"/>
                <a:ea typeface="微軟正黑體"/>
              </a:rPr>
              <a:t>...</a:t>
            </a:r>
            <a:endParaRPr lang="en-US" altLang="zh-CN"/>
          </a:p>
        </p:txBody>
      </p:sp>
      <p:pic>
        <p:nvPicPr>
          <p:cNvPr id="4" name="Picture 4" descr="Image result for video editing">
            <a:extLst>
              <a:ext uri="{FF2B5EF4-FFF2-40B4-BE49-F238E27FC236}">
                <a16:creationId xmlns:a16="http://schemas.microsoft.com/office/drawing/2014/main" id="{CB70DD5B-47AD-4CF6-86D9-6228760BDD06}"/>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39025" y="1817822"/>
            <a:ext cx="2582733" cy="19014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5EDA56-C2A9-43AE-976E-D26CAFC81EA0}"/>
              </a:ext>
            </a:extLst>
          </p:cNvPr>
          <p:cNvSpPr txBox="1"/>
          <p:nvPr/>
        </p:nvSpPr>
        <p:spPr>
          <a:xfrm>
            <a:off x="439026" y="3700986"/>
            <a:ext cx="2581364" cy="369332"/>
          </a:xfrm>
          <a:prstGeom prst="rect">
            <a:avLst/>
          </a:prstGeom>
          <a:solidFill>
            <a:schemeClr val="tx1">
              <a:lumMod val="95000"/>
              <a:lumOff val="5000"/>
            </a:schemeClr>
          </a:solidFill>
        </p:spPr>
        <p:txBody>
          <a:bodyPr wrap="square" rtlCol="0">
            <a:spAutoFit/>
          </a:bodyPr>
          <a:lstStyle/>
          <a:p>
            <a:pPr algn="ctr"/>
            <a:r>
              <a:rPr lang="en-US" altLang="zh-TW">
                <a:solidFill>
                  <a:schemeClr val="bg1"/>
                </a:solidFill>
                <a:latin typeface="Arial "/>
              </a:rPr>
              <a:t>Video editing</a:t>
            </a:r>
            <a:endParaRPr lang="en-US">
              <a:solidFill>
                <a:schemeClr val="bg1"/>
              </a:solidFill>
              <a:latin typeface="Arial "/>
            </a:endParaRPr>
          </a:p>
        </p:txBody>
      </p:sp>
      <p:sp>
        <p:nvSpPr>
          <p:cNvPr id="7" name="TextBox 1">
            <a:extLst>
              <a:ext uri="{FF2B5EF4-FFF2-40B4-BE49-F238E27FC236}">
                <a16:creationId xmlns:a16="http://schemas.microsoft.com/office/drawing/2014/main" id="{A54F55F8-63DC-420B-8CC6-29EEC3972B3D}"/>
              </a:ext>
            </a:extLst>
          </p:cNvPr>
          <p:cNvSpPr txBox="1"/>
          <p:nvPr/>
        </p:nvSpPr>
        <p:spPr>
          <a:xfrm>
            <a:off x="3206218" y="3700986"/>
            <a:ext cx="2581364" cy="369332"/>
          </a:xfrm>
          <a:prstGeom prst="rect">
            <a:avLst/>
          </a:prstGeom>
          <a:solidFill>
            <a:schemeClr val="tx1">
              <a:lumMod val="95000"/>
              <a:lumOff val="5000"/>
            </a:schemeClr>
          </a:solid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a:solidFill>
                  <a:schemeClr val="bg1"/>
                </a:solidFill>
                <a:latin typeface="Arial "/>
              </a:rPr>
              <a:t>Healthcare</a:t>
            </a:r>
            <a:endParaRPr lang="en-US">
              <a:solidFill>
                <a:schemeClr val="bg1"/>
              </a:solidFill>
              <a:latin typeface="Arial "/>
            </a:endParaRPr>
          </a:p>
        </p:txBody>
      </p:sp>
      <p:pic>
        <p:nvPicPr>
          <p:cNvPr id="8" name="Picture 7" descr="Image result for x ray scanner">
            <a:extLst>
              <a:ext uri="{FF2B5EF4-FFF2-40B4-BE49-F238E27FC236}">
                <a16:creationId xmlns:a16="http://schemas.microsoft.com/office/drawing/2014/main" id="{923CC356-74B6-4ADB-9BF8-87D66E0F2172}"/>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191316" y="1829932"/>
            <a:ext cx="2567587" cy="18590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
            <a:extLst>
              <a:ext uri="{FF2B5EF4-FFF2-40B4-BE49-F238E27FC236}">
                <a16:creationId xmlns:a16="http://schemas.microsoft.com/office/drawing/2014/main" id="{2F4743C0-7DBE-42BA-9846-E2AFA9475C93}"/>
              </a:ext>
            </a:extLst>
          </p:cNvPr>
          <p:cNvSpPr txBox="1"/>
          <p:nvPr/>
        </p:nvSpPr>
        <p:spPr>
          <a:xfrm>
            <a:off x="5973640" y="3700986"/>
            <a:ext cx="2581364" cy="369332"/>
          </a:xfrm>
          <a:prstGeom prst="rect">
            <a:avLst/>
          </a:prstGeom>
          <a:solidFill>
            <a:schemeClr val="tx1">
              <a:lumMod val="95000"/>
              <a:lumOff val="5000"/>
            </a:schemeClr>
          </a:solid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a:solidFill>
                  <a:schemeClr val="bg1"/>
                </a:solidFill>
                <a:latin typeface="Arial "/>
                <a:ea typeface="新細明體"/>
                <a:cs typeface="Calibri"/>
              </a:rPr>
              <a:t>Database</a:t>
            </a:r>
          </a:p>
        </p:txBody>
      </p:sp>
      <p:pic>
        <p:nvPicPr>
          <p:cNvPr id="3" name="Picture 4">
            <a:extLst>
              <a:ext uri="{FF2B5EF4-FFF2-40B4-BE49-F238E27FC236}">
                <a16:creationId xmlns:a16="http://schemas.microsoft.com/office/drawing/2014/main" id="{4173F59E-8E07-4C5A-B498-9FA6712F102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73411" y="1839758"/>
            <a:ext cx="2610838" cy="1844400"/>
          </a:xfrm>
          <a:prstGeom prst="rect">
            <a:avLst/>
          </a:prstGeom>
        </p:spPr>
      </p:pic>
    </p:spTree>
    <p:extLst>
      <p:ext uri="{BB962C8B-B14F-4D97-AF65-F5344CB8AC3E}">
        <p14:creationId xmlns:p14="http://schemas.microsoft.com/office/powerpoint/2010/main" val="2617948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形 3">
            <a:extLst>
              <a:ext uri="{FF2B5EF4-FFF2-40B4-BE49-F238E27FC236}">
                <a16:creationId xmlns:a16="http://schemas.microsoft.com/office/drawing/2014/main" id="{7BD938AE-09FD-4A1A-9B13-03B86EAF0006}"/>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1665"/>
          <a:stretch/>
        </p:blipFill>
        <p:spPr>
          <a:xfrm>
            <a:off x="-1" y="1189680"/>
            <a:ext cx="3645499" cy="1656054"/>
          </a:xfrm>
          <a:prstGeom prst="rect">
            <a:avLst/>
          </a:prstGeom>
        </p:spPr>
      </p:pic>
      <p:sp>
        <p:nvSpPr>
          <p:cNvPr id="3" name="矩形 2">
            <a:extLst>
              <a:ext uri="{FF2B5EF4-FFF2-40B4-BE49-F238E27FC236}">
                <a16:creationId xmlns:a16="http://schemas.microsoft.com/office/drawing/2014/main" id="{4F616422-FF27-4DA4-A060-0C1FE6D6EE10}"/>
              </a:ext>
            </a:extLst>
          </p:cNvPr>
          <p:cNvSpPr/>
          <p:nvPr/>
        </p:nvSpPr>
        <p:spPr>
          <a:xfrm>
            <a:off x="70829" y="1294432"/>
            <a:ext cx="3619598" cy="1446550"/>
          </a:xfrm>
          <a:prstGeom prst="rect">
            <a:avLst/>
          </a:prstGeom>
        </p:spPr>
        <p:txBody>
          <a:bodyPr wrap="square" anchor="t">
            <a:spAutoFit/>
          </a:bodyPr>
          <a:lstStyle/>
          <a:p>
            <a:pPr algn="ctr"/>
            <a:r>
              <a:rPr lang="zh-TW" altLang="en-US" sz="4400">
                <a:solidFill>
                  <a:schemeClr val="bg1"/>
                </a:solidFill>
                <a:latin typeface="微軟正黑體"/>
                <a:ea typeface="微軟正黑體"/>
              </a:rPr>
              <a:t>ES1686dc </a:t>
            </a:r>
            <a:endParaRPr lang="zh-TW" altLang="en-US" sz="4400">
              <a:solidFill>
                <a:schemeClr val="bg1"/>
              </a:solidFill>
              <a:latin typeface="Calibri"/>
              <a:ea typeface="新細明體"/>
              <a:cs typeface="Calibri"/>
            </a:endParaRPr>
          </a:p>
          <a:p>
            <a:pPr algn="ctr"/>
            <a:r>
              <a:rPr lang="zh-TW" altLang="en-US" sz="4400">
                <a:solidFill>
                  <a:schemeClr val="bg1"/>
                </a:solidFill>
                <a:latin typeface="微軟正黑體"/>
                <a:ea typeface="微軟正黑體"/>
              </a:rPr>
              <a:t>產品規格</a:t>
            </a:r>
            <a:endParaRPr lang="zh-TW" altLang="en-US" sz="4400">
              <a:solidFill>
                <a:schemeClr val="bg1"/>
              </a:solidFill>
              <a:latin typeface="Calibri"/>
              <a:ea typeface="新細明體"/>
              <a:cs typeface="Calibri"/>
            </a:endParaRPr>
          </a:p>
        </p:txBody>
      </p:sp>
    </p:spTree>
    <p:extLst>
      <p:ext uri="{BB962C8B-B14F-4D97-AF65-F5344CB8AC3E}">
        <p14:creationId xmlns:p14="http://schemas.microsoft.com/office/powerpoint/2010/main" val="2372927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a:latin typeface="微軟正黑體"/>
                <a:ea typeface="微軟正黑體"/>
              </a:rPr>
              <a:t>ES1686dc </a:t>
            </a:r>
            <a:r>
              <a:rPr lang="en-US" altLang="zh-TW" err="1">
                <a:latin typeface="微軟正黑體"/>
                <a:ea typeface="微軟正黑體"/>
              </a:rPr>
              <a:t>雙控</a:t>
            </a:r>
            <a:r>
              <a:rPr lang="zh-TW" altLang="en-US">
                <a:latin typeface="微軟正黑體"/>
                <a:ea typeface="微軟正黑體"/>
              </a:rPr>
              <a:t>高可用性企業級</a:t>
            </a:r>
            <a:r>
              <a:rPr lang="en-US" altLang="zh-TW">
                <a:latin typeface="微軟正黑體"/>
                <a:ea typeface="微軟正黑體"/>
              </a:rPr>
              <a:t>NAS</a:t>
            </a:r>
            <a:endParaRPr lang="en-US">
              <a:latin typeface="微軟正黑體"/>
              <a:ea typeface="微軟正黑體"/>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5951" y="2405025"/>
            <a:ext cx="4631906" cy="2895456"/>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0" y="3046600"/>
            <a:ext cx="4017184" cy="1377087"/>
          </a:xfrm>
          <a:prstGeom prst="rect">
            <a:avLst/>
          </a:prstGeom>
        </p:spPr>
      </p:pic>
      <p:pic>
        <p:nvPicPr>
          <p:cNvPr id="3" name="圖形 2">
            <a:extLst>
              <a:ext uri="{FF2B5EF4-FFF2-40B4-BE49-F238E27FC236}">
                <a16:creationId xmlns:a16="http://schemas.microsoft.com/office/drawing/2014/main" id="{6C103FA5-37D1-4115-A6AB-D34A984B8A83}"/>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1975" y="1497674"/>
            <a:ext cx="746845" cy="746845"/>
          </a:xfrm>
          <a:prstGeom prst="rect">
            <a:avLst/>
          </a:prstGeom>
        </p:spPr>
      </p:pic>
      <p:pic>
        <p:nvPicPr>
          <p:cNvPr id="5" name="圖形 4">
            <a:extLst>
              <a:ext uri="{FF2B5EF4-FFF2-40B4-BE49-F238E27FC236}">
                <a16:creationId xmlns:a16="http://schemas.microsoft.com/office/drawing/2014/main" id="{72A3BB16-73D3-4C37-B9C2-AFA18D6C9970}"/>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437700" y="1497674"/>
            <a:ext cx="746845" cy="746845"/>
          </a:xfrm>
          <a:prstGeom prst="rect">
            <a:avLst/>
          </a:prstGeom>
        </p:spPr>
      </p:pic>
      <p:pic>
        <p:nvPicPr>
          <p:cNvPr id="6" name="圖形 5">
            <a:extLst>
              <a:ext uri="{FF2B5EF4-FFF2-40B4-BE49-F238E27FC236}">
                <a16:creationId xmlns:a16="http://schemas.microsoft.com/office/drawing/2014/main" id="{DAC3B678-E3A5-452F-AA77-7A40DCC60496}"/>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123425" y="1497674"/>
            <a:ext cx="746845" cy="746845"/>
          </a:xfrm>
          <a:prstGeom prst="rect">
            <a:avLst/>
          </a:prstGeom>
        </p:spPr>
      </p:pic>
      <p:pic>
        <p:nvPicPr>
          <p:cNvPr id="8" name="圖形 7">
            <a:extLst>
              <a:ext uri="{FF2B5EF4-FFF2-40B4-BE49-F238E27FC236}">
                <a16:creationId xmlns:a16="http://schemas.microsoft.com/office/drawing/2014/main" id="{AAE80AB5-E006-43B1-8A1B-C7AA137211DB}"/>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809150" y="1497674"/>
            <a:ext cx="746845" cy="746845"/>
          </a:xfrm>
          <a:prstGeom prst="rect">
            <a:avLst/>
          </a:prstGeom>
        </p:spPr>
      </p:pic>
      <p:pic>
        <p:nvPicPr>
          <p:cNvPr id="9" name="圖形 8">
            <a:extLst>
              <a:ext uri="{FF2B5EF4-FFF2-40B4-BE49-F238E27FC236}">
                <a16:creationId xmlns:a16="http://schemas.microsoft.com/office/drawing/2014/main" id="{E316B84C-A31A-4938-A0E6-B37A3CF99B5E}"/>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494876" y="1497674"/>
            <a:ext cx="746845" cy="746845"/>
          </a:xfrm>
          <a:prstGeom prst="rect">
            <a:avLst/>
          </a:prstGeom>
        </p:spPr>
      </p:pic>
      <p:sp>
        <p:nvSpPr>
          <p:cNvPr id="10" name="矩形 9">
            <a:extLst>
              <a:ext uri="{FF2B5EF4-FFF2-40B4-BE49-F238E27FC236}">
                <a16:creationId xmlns:a16="http://schemas.microsoft.com/office/drawing/2014/main" id="{67F033F7-2053-4EFB-95E9-FD971D2A969D}"/>
              </a:ext>
            </a:extLst>
          </p:cNvPr>
          <p:cNvSpPr/>
          <p:nvPr/>
        </p:nvSpPr>
        <p:spPr>
          <a:xfrm>
            <a:off x="622695" y="2360759"/>
            <a:ext cx="1005403" cy="338554"/>
          </a:xfrm>
          <a:prstGeom prst="rect">
            <a:avLst/>
          </a:prstGeom>
        </p:spPr>
        <p:txBody>
          <a:bodyPr wrap="none">
            <a:spAutoFit/>
          </a:bodyPr>
          <a:lstStyle/>
          <a:p>
            <a:pPr algn="ctr"/>
            <a:r>
              <a:rPr lang="zh-TW" altLang="en-US" sz="1600">
                <a:solidFill>
                  <a:srgbClr val="00E6FE"/>
                </a:solidFill>
                <a:latin typeface="微軟正黑體" panose="020B0604030504040204" pitchFamily="34" charset="-120"/>
                <a:ea typeface="微軟正黑體" panose="020B0604030504040204" pitchFamily="34" charset="-120"/>
              </a:rPr>
              <a:t>雙控制器</a:t>
            </a:r>
            <a:endParaRPr lang="en-US" altLang="zh-TW" sz="1600">
              <a:solidFill>
                <a:srgbClr val="00E6FE"/>
              </a:solidFill>
              <a:latin typeface="微軟正黑體" panose="020B0604030504040204" pitchFamily="34" charset="-120"/>
              <a:ea typeface="微軟正黑體" panose="020B0604030504040204" pitchFamily="34" charset="-120"/>
              <a:cs typeface="Calibri"/>
            </a:endParaRPr>
          </a:p>
        </p:txBody>
      </p:sp>
      <p:sp>
        <p:nvSpPr>
          <p:cNvPr id="21" name="矩形 20">
            <a:extLst>
              <a:ext uri="{FF2B5EF4-FFF2-40B4-BE49-F238E27FC236}">
                <a16:creationId xmlns:a16="http://schemas.microsoft.com/office/drawing/2014/main" id="{E695B231-CBAE-4923-A30C-0A314D2CD73C}"/>
              </a:ext>
            </a:extLst>
          </p:cNvPr>
          <p:cNvSpPr/>
          <p:nvPr/>
        </p:nvSpPr>
        <p:spPr>
          <a:xfrm>
            <a:off x="2249879" y="2360759"/>
            <a:ext cx="1109599" cy="338554"/>
          </a:xfrm>
          <a:prstGeom prst="rect">
            <a:avLst/>
          </a:prstGeom>
        </p:spPr>
        <p:txBody>
          <a:bodyPr wrap="none">
            <a:spAutoFit/>
          </a:bodyPr>
          <a:lstStyle/>
          <a:p>
            <a:pPr algn="ctr"/>
            <a:r>
              <a:rPr lang="zh-TW" altLang="en-US" sz="1600">
                <a:solidFill>
                  <a:srgbClr val="00E6FE"/>
                </a:solidFill>
                <a:latin typeface="微軟正黑體" panose="020B0604030504040204" pitchFamily="34" charset="-120"/>
                <a:ea typeface="微軟正黑體" panose="020B0604030504040204" pitchFamily="34" charset="-120"/>
              </a:rPr>
              <a:t>多</a:t>
            </a:r>
            <a:r>
              <a:rPr lang="en-US" altLang="zh-TW" sz="1600">
                <a:solidFill>
                  <a:srgbClr val="00E6FE"/>
                </a:solidFill>
                <a:latin typeface="微軟正黑體" panose="020B0604030504040204" pitchFamily="34" charset="-120"/>
                <a:ea typeface="微軟正黑體" panose="020B0604030504040204" pitchFamily="34" charset="-120"/>
              </a:rPr>
              <a:t>I/O</a:t>
            </a:r>
            <a:r>
              <a:rPr lang="zh-TW" altLang="en-US" sz="1600">
                <a:solidFill>
                  <a:srgbClr val="00E6FE"/>
                </a:solidFill>
                <a:latin typeface="微軟正黑體" panose="020B0604030504040204" pitchFamily="34" charset="-120"/>
                <a:ea typeface="微軟正黑體" panose="020B0604030504040204" pitchFamily="34" charset="-120"/>
              </a:rPr>
              <a:t>介面</a:t>
            </a:r>
            <a:endParaRPr lang="en-US" altLang="zh-TW" sz="1600">
              <a:solidFill>
                <a:srgbClr val="00E6FE"/>
              </a:solidFill>
              <a:latin typeface="微軟正黑體" panose="020B0604030504040204" pitchFamily="34" charset="-120"/>
              <a:ea typeface="微軟正黑體" panose="020B0604030504040204" pitchFamily="34" charset="-120"/>
              <a:cs typeface="Calibri"/>
            </a:endParaRPr>
          </a:p>
        </p:txBody>
      </p:sp>
      <p:sp>
        <p:nvSpPr>
          <p:cNvPr id="22" name="矩形 21">
            <a:extLst>
              <a:ext uri="{FF2B5EF4-FFF2-40B4-BE49-F238E27FC236}">
                <a16:creationId xmlns:a16="http://schemas.microsoft.com/office/drawing/2014/main" id="{3C4ED299-3822-4708-BA7B-6CA42DFC1054}"/>
              </a:ext>
            </a:extLst>
          </p:cNvPr>
          <p:cNvSpPr/>
          <p:nvPr/>
        </p:nvSpPr>
        <p:spPr>
          <a:xfrm>
            <a:off x="4070051" y="2360759"/>
            <a:ext cx="800219" cy="338554"/>
          </a:xfrm>
          <a:prstGeom prst="rect">
            <a:avLst/>
          </a:prstGeom>
        </p:spPr>
        <p:txBody>
          <a:bodyPr wrap="none">
            <a:spAutoFit/>
          </a:bodyPr>
          <a:lstStyle/>
          <a:p>
            <a:pPr algn="ctr"/>
            <a:r>
              <a:rPr lang="zh-TW" altLang="en-US" sz="1600">
                <a:solidFill>
                  <a:srgbClr val="00E6FE"/>
                </a:solidFill>
                <a:latin typeface="微軟正黑體" panose="020B0604030504040204" pitchFamily="34" charset="-120"/>
                <a:ea typeface="微軟正黑體" panose="020B0604030504040204" pitchFamily="34" charset="-120"/>
              </a:rPr>
              <a:t>雙電源</a:t>
            </a:r>
            <a:endParaRPr lang="en-US" altLang="zh-TW" sz="1600">
              <a:solidFill>
                <a:srgbClr val="00E6FE"/>
              </a:solidFill>
              <a:latin typeface="微軟正黑體" panose="020B0604030504040204" pitchFamily="34" charset="-120"/>
              <a:ea typeface="微軟正黑體" panose="020B0604030504040204" pitchFamily="34" charset="-120"/>
              <a:cs typeface="Calibri"/>
            </a:endParaRPr>
          </a:p>
        </p:txBody>
      </p:sp>
      <p:sp>
        <p:nvSpPr>
          <p:cNvPr id="24" name="矩形 23">
            <a:extLst>
              <a:ext uri="{FF2B5EF4-FFF2-40B4-BE49-F238E27FC236}">
                <a16:creationId xmlns:a16="http://schemas.microsoft.com/office/drawing/2014/main" id="{343994A4-181E-47A4-A7C1-BA64AA97EEF9}"/>
              </a:ext>
            </a:extLst>
          </p:cNvPr>
          <p:cNvSpPr/>
          <p:nvPr/>
        </p:nvSpPr>
        <p:spPr>
          <a:xfrm>
            <a:off x="5492051" y="2360759"/>
            <a:ext cx="1452641" cy="338554"/>
          </a:xfrm>
          <a:prstGeom prst="rect">
            <a:avLst/>
          </a:prstGeom>
        </p:spPr>
        <p:txBody>
          <a:bodyPr wrap="none">
            <a:spAutoFit/>
          </a:bodyPr>
          <a:lstStyle/>
          <a:p>
            <a:pPr algn="ctr"/>
            <a:r>
              <a:rPr lang="en-US" altLang="zh-TW" sz="1600">
                <a:solidFill>
                  <a:srgbClr val="00E6FE"/>
                </a:solidFill>
                <a:latin typeface="微軟正黑體" panose="020B0604030504040204" pitchFamily="34" charset="-120"/>
                <a:ea typeface="微軟正黑體" panose="020B0604030504040204" pitchFamily="34" charset="-120"/>
              </a:rPr>
              <a:t>QES </a:t>
            </a:r>
            <a:r>
              <a:rPr lang="zh-TW" altLang="en-US" sz="1600">
                <a:solidFill>
                  <a:srgbClr val="00E6FE"/>
                </a:solidFill>
                <a:latin typeface="微軟正黑體" panose="020B0604030504040204" pitchFamily="34" charset="-120"/>
                <a:ea typeface="微軟正黑體" panose="020B0604030504040204" pitchFamily="34" charset="-120"/>
              </a:rPr>
              <a:t>作業系統</a:t>
            </a:r>
            <a:endParaRPr lang="en-US" altLang="zh-TW" sz="1600">
              <a:solidFill>
                <a:srgbClr val="00E6FE"/>
              </a:solidFill>
              <a:latin typeface="微軟正黑體" panose="020B0604030504040204" pitchFamily="34" charset="-120"/>
              <a:ea typeface="微軟正黑體" panose="020B0604030504040204" pitchFamily="34" charset="-120"/>
              <a:cs typeface="Calibri"/>
            </a:endParaRPr>
          </a:p>
        </p:txBody>
      </p:sp>
      <p:sp>
        <p:nvSpPr>
          <p:cNvPr id="26" name="矩形 25">
            <a:extLst>
              <a:ext uri="{FF2B5EF4-FFF2-40B4-BE49-F238E27FC236}">
                <a16:creationId xmlns:a16="http://schemas.microsoft.com/office/drawing/2014/main" id="{DB096F03-0C96-4035-8FCE-05325602EB51}"/>
              </a:ext>
            </a:extLst>
          </p:cNvPr>
          <p:cNvSpPr/>
          <p:nvPr/>
        </p:nvSpPr>
        <p:spPr>
          <a:xfrm>
            <a:off x="7107092" y="2360759"/>
            <a:ext cx="1620957" cy="523220"/>
          </a:xfrm>
          <a:prstGeom prst="rect">
            <a:avLst/>
          </a:prstGeom>
        </p:spPr>
        <p:txBody>
          <a:bodyPr wrap="none">
            <a:spAutoFit/>
          </a:bodyPr>
          <a:lstStyle/>
          <a:p>
            <a:pPr algn="ctr"/>
            <a:r>
              <a:rPr lang="zh-TW" altLang="en-US" sz="1600">
                <a:solidFill>
                  <a:srgbClr val="00E6FE"/>
                </a:solidFill>
                <a:latin typeface="微軟正黑體" panose="020B0604030504040204" pitchFamily="34" charset="-120"/>
                <a:ea typeface="微軟正黑體" panose="020B0604030504040204" pitchFamily="34" charset="-120"/>
              </a:rPr>
              <a:t>韌體滾動式更新</a:t>
            </a:r>
            <a:br>
              <a:rPr lang="en-US" altLang="zh-TW" sz="1600">
                <a:solidFill>
                  <a:srgbClr val="00E6FE"/>
                </a:solidFill>
                <a:latin typeface="微軟正黑體" panose="020B0604030504040204" pitchFamily="34" charset="-120"/>
                <a:ea typeface="微軟正黑體" panose="020B0604030504040204" pitchFamily="34" charset="-120"/>
              </a:rPr>
            </a:br>
            <a:r>
              <a:rPr lang="en-US" altLang="zh-TW" sz="1200">
                <a:solidFill>
                  <a:srgbClr val="00E6FE"/>
                </a:solidFill>
                <a:latin typeface="微軟正黑體" panose="020B0604030504040204" pitchFamily="34" charset="-120"/>
                <a:ea typeface="微軟正黑體" panose="020B0604030504040204" pitchFamily="34" charset="-120"/>
              </a:rPr>
              <a:t>(Rolling Update)</a:t>
            </a:r>
            <a:endParaRPr lang="en-US" altLang="zh-TW" sz="1200">
              <a:solidFill>
                <a:srgbClr val="00E6FE"/>
              </a:solidFill>
              <a:latin typeface="微軟正黑體" panose="020B0604030504040204" pitchFamily="34" charset="-120"/>
              <a:ea typeface="微軟正黑體" panose="020B0604030504040204" pitchFamily="34" charset="-120"/>
              <a:cs typeface="Calibri"/>
            </a:endParaRPr>
          </a:p>
        </p:txBody>
      </p:sp>
    </p:spTree>
    <p:extLst>
      <p:ext uri="{BB962C8B-B14F-4D97-AF65-F5344CB8AC3E}">
        <p14:creationId xmlns:p14="http://schemas.microsoft.com/office/powerpoint/2010/main" val="705757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94996" y="1201521"/>
            <a:ext cx="6220322" cy="3888393"/>
          </a:xfrm>
          <a:prstGeom prst="rect">
            <a:avLst/>
          </a:prstGeom>
        </p:spPr>
      </p:pic>
      <p:pic>
        <p:nvPicPr>
          <p:cNvPr id="88" name="圖片 87">
            <a:extLst>
              <a:ext uri="{FF2B5EF4-FFF2-40B4-BE49-F238E27FC236}">
                <a16:creationId xmlns:a16="http://schemas.microsoft.com/office/drawing/2014/main" id="{70AC90A0-6D08-4353-A80E-26049DEB9D5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2545" y="2160216"/>
            <a:ext cx="5477300" cy="498263"/>
          </a:xfrm>
          <a:prstGeom prst="rect">
            <a:avLst/>
          </a:prstGeom>
        </p:spPr>
      </p:pic>
      <p:sp>
        <p:nvSpPr>
          <p:cNvPr id="86" name="等腰三角形 85">
            <a:extLst>
              <a:ext uri="{FF2B5EF4-FFF2-40B4-BE49-F238E27FC236}">
                <a16:creationId xmlns:a16="http://schemas.microsoft.com/office/drawing/2014/main" id="{42367391-3392-4DD6-965C-9BE1E1B032A6}"/>
              </a:ext>
            </a:extLst>
          </p:cNvPr>
          <p:cNvSpPr/>
          <p:nvPr/>
        </p:nvSpPr>
        <p:spPr>
          <a:xfrm rot="10951107">
            <a:off x="4166138" y="2281573"/>
            <a:ext cx="428425" cy="820779"/>
          </a:xfrm>
          <a:prstGeom prst="triangle">
            <a:avLst>
              <a:gd name="adj" fmla="val 34841"/>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p:cNvSpPr>
            <a:spLocks noGrp="1"/>
          </p:cNvSpPr>
          <p:nvPr>
            <p:ph type="title"/>
          </p:nvPr>
        </p:nvSpPr>
        <p:spPr/>
        <p:txBody>
          <a:bodyPr>
            <a:normAutofit/>
          </a:bodyPr>
          <a:lstStyle/>
          <a:p>
            <a:r>
              <a:rPr lang="zh-TW" altLang="en-US" sz="3400"/>
              <a:t>前視圖</a:t>
            </a:r>
            <a:endParaRPr lang="en-US" sz="3400"/>
          </a:p>
        </p:txBody>
      </p:sp>
      <p:sp>
        <p:nvSpPr>
          <p:cNvPr id="19" name="矩形: 圓角 18">
            <a:extLst>
              <a:ext uri="{FF2B5EF4-FFF2-40B4-BE49-F238E27FC236}">
                <a16:creationId xmlns:a16="http://schemas.microsoft.com/office/drawing/2014/main" id="{CE8D074C-C774-4FFF-9B30-D163655493F6}"/>
              </a:ext>
            </a:extLst>
          </p:cNvPr>
          <p:cNvSpPr/>
          <p:nvPr/>
        </p:nvSpPr>
        <p:spPr>
          <a:xfrm>
            <a:off x="275953" y="1509210"/>
            <a:ext cx="1698172" cy="441630"/>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23" name="矩形: 圓角 22">
            <a:extLst>
              <a:ext uri="{FF2B5EF4-FFF2-40B4-BE49-F238E27FC236}">
                <a16:creationId xmlns:a16="http://schemas.microsoft.com/office/drawing/2014/main" id="{B507D891-8338-41BB-88DF-115753BCA7FF}"/>
              </a:ext>
            </a:extLst>
          </p:cNvPr>
          <p:cNvSpPr/>
          <p:nvPr/>
        </p:nvSpPr>
        <p:spPr>
          <a:xfrm rot="5400000">
            <a:off x="246590" y="2939106"/>
            <a:ext cx="1498254" cy="645993"/>
          </a:xfrm>
          <a:prstGeom prst="roundRect">
            <a:avLst/>
          </a:prstGeom>
          <a:noFill/>
          <a:ln>
            <a:solidFill>
              <a:srgbClr val="F70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28" name="矩形 27">
            <a:extLst>
              <a:ext uri="{FF2B5EF4-FFF2-40B4-BE49-F238E27FC236}">
                <a16:creationId xmlns:a16="http://schemas.microsoft.com/office/drawing/2014/main" id="{F45AE8A0-A258-462D-AB32-3BF117C0A351}"/>
              </a:ext>
            </a:extLst>
          </p:cNvPr>
          <p:cNvSpPr/>
          <p:nvPr/>
        </p:nvSpPr>
        <p:spPr>
          <a:xfrm>
            <a:off x="385455" y="1580710"/>
            <a:ext cx="1308371" cy="369332"/>
          </a:xfrm>
          <a:prstGeom prst="rect">
            <a:avLst/>
          </a:prstGeom>
        </p:spPr>
        <p:txBody>
          <a:bodyPr wrap="none">
            <a:spAutoFit/>
          </a:bodyPr>
          <a:lstStyle/>
          <a:p>
            <a:pPr algn="ctr"/>
            <a:r>
              <a:rPr lang="en-US" altLang="zh-TW">
                <a:solidFill>
                  <a:schemeClr val="bg1"/>
                </a:solidFill>
                <a:latin typeface="微軟正黑體" panose="020B0604030504040204" pitchFamily="34" charset="-120"/>
                <a:ea typeface="微軟正黑體" panose="020B0604030504040204" pitchFamily="34" charset="-120"/>
              </a:rPr>
              <a:t>OLED</a:t>
            </a:r>
            <a:r>
              <a:rPr lang="zh-TW" altLang="en-US">
                <a:solidFill>
                  <a:schemeClr val="bg1"/>
                </a:solidFill>
                <a:latin typeface="微軟正黑體" panose="020B0604030504040204" pitchFamily="34" charset="-120"/>
                <a:ea typeface="微軟正黑體" panose="020B0604030504040204" pitchFamily="34" charset="-120"/>
              </a:rPr>
              <a:t> 模組</a:t>
            </a:r>
            <a:endParaRPr lang="en-US" altLang="zh-TW">
              <a:solidFill>
                <a:schemeClr val="bg1"/>
              </a:solidFill>
              <a:latin typeface="微軟正黑體" panose="020B0604030504040204" pitchFamily="34" charset="-120"/>
              <a:ea typeface="微軟正黑體" panose="020B0604030504040204" pitchFamily="34" charset="-120"/>
            </a:endParaRPr>
          </a:p>
        </p:txBody>
      </p:sp>
      <p:sp>
        <p:nvSpPr>
          <p:cNvPr id="29" name="矩形: 圓角 28">
            <a:extLst>
              <a:ext uri="{FF2B5EF4-FFF2-40B4-BE49-F238E27FC236}">
                <a16:creationId xmlns:a16="http://schemas.microsoft.com/office/drawing/2014/main" id="{38B7965D-62EC-44C6-B6FC-3552E5C8DD82}"/>
              </a:ext>
            </a:extLst>
          </p:cNvPr>
          <p:cNvSpPr/>
          <p:nvPr/>
        </p:nvSpPr>
        <p:spPr>
          <a:xfrm>
            <a:off x="2196623" y="4377686"/>
            <a:ext cx="2918116" cy="441630"/>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31" name="矩形 30">
            <a:extLst>
              <a:ext uri="{FF2B5EF4-FFF2-40B4-BE49-F238E27FC236}">
                <a16:creationId xmlns:a16="http://schemas.microsoft.com/office/drawing/2014/main" id="{5C123EB5-EFF1-4C69-B8BB-A34A9FB16E4B}"/>
              </a:ext>
            </a:extLst>
          </p:cNvPr>
          <p:cNvSpPr/>
          <p:nvPr/>
        </p:nvSpPr>
        <p:spPr>
          <a:xfrm>
            <a:off x="2248391" y="4413835"/>
            <a:ext cx="2797562" cy="369332"/>
          </a:xfrm>
          <a:prstGeom prst="rect">
            <a:avLst/>
          </a:prstGeom>
        </p:spPr>
        <p:txBody>
          <a:bodyPr wrap="none">
            <a:spAutoFit/>
          </a:bodyPr>
          <a:lstStyle/>
          <a:p>
            <a:pPr algn="ctr"/>
            <a:r>
              <a:rPr lang="en-US" altLang="zh-TW">
                <a:solidFill>
                  <a:schemeClr val="bg1"/>
                </a:solidFill>
                <a:latin typeface="微軟正黑體" panose="020B0604030504040204" pitchFamily="34" charset="-120"/>
                <a:ea typeface="微軟正黑體" panose="020B0604030504040204" pitchFamily="34" charset="-120"/>
              </a:rPr>
              <a:t>16 x 3.5”/2.5”</a:t>
            </a:r>
            <a:r>
              <a:rPr lang="zh-TW" altLang="en-US">
                <a:solidFill>
                  <a:schemeClr val="bg1"/>
                </a:solidFill>
                <a:latin typeface="微軟正黑體" panose="020B0604030504040204" pitchFamily="34" charset="-120"/>
                <a:ea typeface="微軟正黑體" panose="020B0604030504040204" pitchFamily="34" charset="-120"/>
              </a:rPr>
              <a:t>共用托盤</a:t>
            </a:r>
          </a:p>
        </p:txBody>
      </p:sp>
      <p:cxnSp>
        <p:nvCxnSpPr>
          <p:cNvPr id="10" name="接點: 肘形 9">
            <a:extLst>
              <a:ext uri="{FF2B5EF4-FFF2-40B4-BE49-F238E27FC236}">
                <a16:creationId xmlns:a16="http://schemas.microsoft.com/office/drawing/2014/main" id="{374F2664-83BB-4C50-8929-670B6F267D3C}"/>
              </a:ext>
            </a:extLst>
          </p:cNvPr>
          <p:cNvCxnSpPr>
            <a:stCxn id="19" idx="3"/>
            <a:endCxn id="23" idx="1"/>
          </p:cNvCxnSpPr>
          <p:nvPr/>
        </p:nvCxnSpPr>
        <p:spPr>
          <a:xfrm flipH="1">
            <a:off x="1007500" y="1953911"/>
            <a:ext cx="29837" cy="559065"/>
          </a:xfrm>
          <a:prstGeom prst="bentConnector4">
            <a:avLst>
              <a:gd name="adj1" fmla="val -23364"/>
              <a:gd name="adj2" fmla="val 91315"/>
            </a:avLst>
          </a:prstGeom>
          <a:ln w="15875">
            <a:solidFill>
              <a:srgbClr val="F70F78"/>
            </a:solidFill>
          </a:ln>
        </p:spPr>
        <p:style>
          <a:lnRef idx="1">
            <a:schemeClr val="accent1"/>
          </a:lnRef>
          <a:fillRef idx="0">
            <a:schemeClr val="accent1"/>
          </a:fillRef>
          <a:effectRef idx="0">
            <a:schemeClr val="accent1"/>
          </a:effectRef>
          <a:fontRef idx="minor">
            <a:schemeClr val="tx1"/>
          </a:fontRef>
        </p:style>
      </p:cxnSp>
      <p:cxnSp>
        <p:nvCxnSpPr>
          <p:cNvPr id="12" name="接點: 肘形 11">
            <a:extLst>
              <a:ext uri="{FF2B5EF4-FFF2-40B4-BE49-F238E27FC236}">
                <a16:creationId xmlns:a16="http://schemas.microsoft.com/office/drawing/2014/main" id="{DD296609-6D9E-439D-B03B-12663650577D}"/>
              </a:ext>
            </a:extLst>
          </p:cNvPr>
          <p:cNvCxnSpPr/>
          <p:nvPr/>
        </p:nvCxnSpPr>
        <p:spPr>
          <a:xfrm flipV="1">
            <a:off x="5114739" y="4413835"/>
            <a:ext cx="354473" cy="195979"/>
          </a:xfrm>
          <a:prstGeom prst="bentConnector3">
            <a:avLst>
              <a:gd name="adj1" fmla="val 99459"/>
            </a:avLst>
          </a:prstGeom>
          <a:ln w="15875">
            <a:solidFill>
              <a:srgbClr val="F70F78"/>
            </a:solidFill>
            <a:tailEnd type="oval"/>
          </a:ln>
        </p:spPr>
        <p:style>
          <a:lnRef idx="1">
            <a:schemeClr val="accent1"/>
          </a:lnRef>
          <a:fillRef idx="0">
            <a:schemeClr val="accent1"/>
          </a:fillRef>
          <a:effectRef idx="0">
            <a:schemeClr val="accent1"/>
          </a:effectRef>
          <a:fontRef idx="minor">
            <a:schemeClr val="tx1"/>
          </a:fontRef>
        </p:style>
      </p:cxnSp>
      <p:cxnSp>
        <p:nvCxnSpPr>
          <p:cNvPr id="34" name="接點: 肘形 33">
            <a:extLst>
              <a:ext uri="{FF2B5EF4-FFF2-40B4-BE49-F238E27FC236}">
                <a16:creationId xmlns:a16="http://schemas.microsoft.com/office/drawing/2014/main" id="{43370E11-28B6-405B-A6AF-11CD08449CB7}"/>
              </a:ext>
            </a:extLst>
          </p:cNvPr>
          <p:cNvCxnSpPr>
            <a:cxnSpLocks/>
          </p:cNvCxnSpPr>
          <p:nvPr/>
        </p:nvCxnSpPr>
        <p:spPr>
          <a:xfrm rot="16200000" flipV="1">
            <a:off x="7345798" y="2640418"/>
            <a:ext cx="317886" cy="963465"/>
          </a:xfrm>
          <a:prstGeom prst="bentConnector2">
            <a:avLst/>
          </a:prstGeom>
          <a:ln w="15875">
            <a:solidFill>
              <a:srgbClr val="F70F78"/>
            </a:solidFill>
            <a:tailEnd type="oval"/>
          </a:ln>
        </p:spPr>
        <p:style>
          <a:lnRef idx="1">
            <a:schemeClr val="accent1"/>
          </a:lnRef>
          <a:fillRef idx="0">
            <a:schemeClr val="accent1"/>
          </a:fillRef>
          <a:effectRef idx="0">
            <a:schemeClr val="accent1"/>
          </a:effectRef>
          <a:fontRef idx="minor">
            <a:schemeClr val="tx1"/>
          </a:fontRef>
        </p:style>
      </p:cxnSp>
      <p:cxnSp>
        <p:nvCxnSpPr>
          <p:cNvPr id="37" name="接點: 肘形 36">
            <a:extLst>
              <a:ext uri="{FF2B5EF4-FFF2-40B4-BE49-F238E27FC236}">
                <a16:creationId xmlns:a16="http://schemas.microsoft.com/office/drawing/2014/main" id="{94D640C4-65AA-4F8D-8D67-F323FE6E472E}"/>
              </a:ext>
            </a:extLst>
          </p:cNvPr>
          <p:cNvCxnSpPr>
            <a:cxnSpLocks/>
          </p:cNvCxnSpPr>
          <p:nvPr/>
        </p:nvCxnSpPr>
        <p:spPr>
          <a:xfrm rot="10800000" flipV="1">
            <a:off x="6304548" y="3512723"/>
            <a:ext cx="1644459" cy="308986"/>
          </a:xfrm>
          <a:prstGeom prst="bentConnector3">
            <a:avLst>
              <a:gd name="adj1" fmla="val -1215"/>
            </a:avLst>
          </a:prstGeom>
          <a:ln w="15875">
            <a:solidFill>
              <a:srgbClr val="F70F78"/>
            </a:solidFill>
            <a:tailEnd type="oval"/>
          </a:ln>
        </p:spPr>
        <p:style>
          <a:lnRef idx="1">
            <a:schemeClr val="accent1"/>
          </a:lnRef>
          <a:fillRef idx="0">
            <a:schemeClr val="accent1"/>
          </a:fillRef>
          <a:effectRef idx="0">
            <a:schemeClr val="accent1"/>
          </a:effectRef>
          <a:fontRef idx="minor">
            <a:schemeClr val="tx1"/>
          </a:fontRef>
        </p:style>
      </p:cxnSp>
      <p:sp>
        <p:nvSpPr>
          <p:cNvPr id="42" name="矩形: 圓角 41">
            <a:extLst>
              <a:ext uri="{FF2B5EF4-FFF2-40B4-BE49-F238E27FC236}">
                <a16:creationId xmlns:a16="http://schemas.microsoft.com/office/drawing/2014/main" id="{C5302C80-D92A-436E-B0DB-3AED1946743E}"/>
              </a:ext>
            </a:extLst>
          </p:cNvPr>
          <p:cNvSpPr/>
          <p:nvPr/>
        </p:nvSpPr>
        <p:spPr>
          <a:xfrm>
            <a:off x="7398001" y="3184598"/>
            <a:ext cx="1176944" cy="441630"/>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43" name="矩形 42">
            <a:extLst>
              <a:ext uri="{FF2B5EF4-FFF2-40B4-BE49-F238E27FC236}">
                <a16:creationId xmlns:a16="http://schemas.microsoft.com/office/drawing/2014/main" id="{049BA6C3-3118-49B5-8736-C66D58533605}"/>
              </a:ext>
            </a:extLst>
          </p:cNvPr>
          <p:cNvSpPr/>
          <p:nvPr/>
        </p:nvSpPr>
        <p:spPr>
          <a:xfrm>
            <a:off x="7658275" y="3220747"/>
            <a:ext cx="646331" cy="369332"/>
          </a:xfrm>
          <a:prstGeom prst="rect">
            <a:avLst/>
          </a:prstGeom>
        </p:spPr>
        <p:txBody>
          <a:bodyPr wrap="none">
            <a:spAutoFit/>
          </a:bodyPr>
          <a:lstStyle/>
          <a:p>
            <a:pPr algn="ctr"/>
            <a:r>
              <a:rPr lang="zh-TW" altLang="en-US">
                <a:solidFill>
                  <a:schemeClr val="bg1"/>
                </a:solidFill>
                <a:latin typeface="微軟正黑體" panose="020B0604030504040204" pitchFamily="34" charset="-120"/>
                <a:ea typeface="微軟正黑體" panose="020B0604030504040204" pitchFamily="34" charset="-120"/>
              </a:rPr>
              <a:t>把手</a:t>
            </a:r>
            <a:endParaRPr lang="en-US" altLang="zh-TW">
              <a:solidFill>
                <a:schemeClr val="bg1"/>
              </a:solidFill>
              <a:latin typeface="微軟正黑體" panose="020B0604030504040204" pitchFamily="34" charset="-120"/>
              <a:ea typeface="微軟正黑體" panose="020B0604030504040204" pitchFamily="34" charset="-120"/>
            </a:endParaRPr>
          </a:p>
        </p:txBody>
      </p:sp>
      <p:grpSp>
        <p:nvGrpSpPr>
          <p:cNvPr id="79" name="群組 78">
            <a:extLst>
              <a:ext uri="{FF2B5EF4-FFF2-40B4-BE49-F238E27FC236}">
                <a16:creationId xmlns:a16="http://schemas.microsoft.com/office/drawing/2014/main" id="{C4EB6829-1700-4633-B91E-E492DF25E122}"/>
              </a:ext>
            </a:extLst>
          </p:cNvPr>
          <p:cNvGrpSpPr/>
          <p:nvPr/>
        </p:nvGrpSpPr>
        <p:grpSpPr>
          <a:xfrm>
            <a:off x="2809343" y="1511661"/>
            <a:ext cx="3004423" cy="886305"/>
            <a:chOff x="2809343" y="1695578"/>
            <a:chExt cx="3004423" cy="886305"/>
          </a:xfrm>
        </p:grpSpPr>
        <p:pic>
          <p:nvPicPr>
            <p:cNvPr id="63" name="圖片 62">
              <a:extLst>
                <a:ext uri="{FF2B5EF4-FFF2-40B4-BE49-F238E27FC236}">
                  <a16:creationId xmlns:a16="http://schemas.microsoft.com/office/drawing/2014/main" id="{99C88858-6C80-43B6-8BCE-C0A1F9EEAA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09343" y="1695578"/>
              <a:ext cx="3004423" cy="886305"/>
            </a:xfrm>
            <a:prstGeom prst="rect">
              <a:avLst/>
            </a:prstGeom>
          </p:spPr>
        </p:pic>
        <p:sp>
          <p:nvSpPr>
            <p:cNvPr id="64" name="矩形: 圓角 63">
              <a:extLst>
                <a:ext uri="{FF2B5EF4-FFF2-40B4-BE49-F238E27FC236}">
                  <a16:creationId xmlns:a16="http://schemas.microsoft.com/office/drawing/2014/main" id="{D5D9716F-F3C2-4F78-B428-1BB09C25ADDA}"/>
                </a:ext>
              </a:extLst>
            </p:cNvPr>
            <p:cNvSpPr/>
            <p:nvPr/>
          </p:nvSpPr>
          <p:spPr>
            <a:xfrm>
              <a:off x="2871961" y="1788114"/>
              <a:ext cx="2866645" cy="684081"/>
            </a:xfrm>
            <a:prstGeom prst="roundRect">
              <a:avLst>
                <a:gd name="adj" fmla="val 13542"/>
              </a:avLst>
            </a:prstGeom>
            <a:noFill/>
            <a:ln w="12700">
              <a:solidFill>
                <a:srgbClr val="F70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70" name="直線接點 69">
            <a:extLst>
              <a:ext uri="{FF2B5EF4-FFF2-40B4-BE49-F238E27FC236}">
                <a16:creationId xmlns:a16="http://schemas.microsoft.com/office/drawing/2014/main" id="{FDCCB91B-5FF1-4158-9622-608998DBDAD4}"/>
              </a:ext>
            </a:extLst>
          </p:cNvPr>
          <p:cNvCxnSpPr>
            <a:cxnSpLocks/>
          </p:cNvCxnSpPr>
          <p:nvPr/>
        </p:nvCxnSpPr>
        <p:spPr>
          <a:xfrm flipH="1">
            <a:off x="4987715" y="1372010"/>
            <a:ext cx="4716" cy="292795"/>
          </a:xfrm>
          <a:prstGeom prst="line">
            <a:avLst/>
          </a:prstGeom>
          <a:ln w="15875">
            <a:solidFill>
              <a:srgbClr val="F70F78"/>
            </a:solidFill>
            <a:tailEnd type="oval"/>
          </a:ln>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C9C96588-469E-419F-B3C9-BB75EAC5B4F1}"/>
              </a:ext>
            </a:extLst>
          </p:cNvPr>
          <p:cNvCxnSpPr>
            <a:cxnSpLocks/>
          </p:cNvCxnSpPr>
          <p:nvPr/>
        </p:nvCxnSpPr>
        <p:spPr>
          <a:xfrm flipH="1">
            <a:off x="5738606" y="1840978"/>
            <a:ext cx="780340" cy="0"/>
          </a:xfrm>
          <a:prstGeom prst="line">
            <a:avLst/>
          </a:prstGeom>
          <a:ln w="15875">
            <a:solidFill>
              <a:srgbClr val="F70F78"/>
            </a:solidFill>
            <a:tailEnd type="oval"/>
          </a:ln>
        </p:spPr>
        <p:style>
          <a:lnRef idx="1">
            <a:schemeClr val="accent1"/>
          </a:lnRef>
          <a:fillRef idx="0">
            <a:schemeClr val="accent1"/>
          </a:fillRef>
          <a:effectRef idx="0">
            <a:schemeClr val="accent1"/>
          </a:effectRef>
          <a:fontRef idx="minor">
            <a:schemeClr val="tx1"/>
          </a:fontRef>
        </p:style>
      </p:cxnSp>
      <p:grpSp>
        <p:nvGrpSpPr>
          <p:cNvPr id="74" name="群組 73">
            <a:extLst>
              <a:ext uri="{FF2B5EF4-FFF2-40B4-BE49-F238E27FC236}">
                <a16:creationId xmlns:a16="http://schemas.microsoft.com/office/drawing/2014/main" id="{DAE6A268-1011-4298-8EA8-17FB52A9B7AE}"/>
              </a:ext>
            </a:extLst>
          </p:cNvPr>
          <p:cNvGrpSpPr/>
          <p:nvPr/>
        </p:nvGrpSpPr>
        <p:grpSpPr>
          <a:xfrm>
            <a:off x="6055194" y="1626115"/>
            <a:ext cx="1698172" cy="441630"/>
            <a:chOff x="6288302" y="1802888"/>
            <a:chExt cx="1698172" cy="441630"/>
          </a:xfrm>
        </p:grpSpPr>
        <p:sp>
          <p:nvSpPr>
            <p:cNvPr id="75" name="矩形: 圓角 74">
              <a:extLst>
                <a:ext uri="{FF2B5EF4-FFF2-40B4-BE49-F238E27FC236}">
                  <a16:creationId xmlns:a16="http://schemas.microsoft.com/office/drawing/2014/main" id="{6BFA5626-224B-479E-95DE-7D682B0053D6}"/>
                </a:ext>
              </a:extLst>
            </p:cNvPr>
            <p:cNvSpPr/>
            <p:nvPr/>
          </p:nvSpPr>
          <p:spPr>
            <a:xfrm>
              <a:off x="6288302" y="1802888"/>
              <a:ext cx="1698172" cy="441630"/>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76" name="Rectangle 24">
              <a:extLst>
                <a:ext uri="{FF2B5EF4-FFF2-40B4-BE49-F238E27FC236}">
                  <a16:creationId xmlns:a16="http://schemas.microsoft.com/office/drawing/2014/main" id="{DA76B9BA-1268-4C56-AD71-06B370386189}"/>
                </a:ext>
              </a:extLst>
            </p:cNvPr>
            <p:cNvSpPr/>
            <p:nvPr/>
          </p:nvSpPr>
          <p:spPr>
            <a:xfrm>
              <a:off x="6506396" y="1855498"/>
              <a:ext cx="1261984" cy="32450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1200">
                  <a:solidFill>
                    <a:schemeClr val="bg1"/>
                  </a:solidFill>
                  <a:latin typeface="微軟正黑體" panose="020B0604030504040204" pitchFamily="34" charset="-120"/>
                  <a:ea typeface="微軟正黑體" panose="020B0604030504040204" pitchFamily="34" charset="-120"/>
                </a:rPr>
                <a:t>硬碟狀態 </a:t>
              </a:r>
              <a:r>
                <a:rPr lang="en-US" altLang="zh-TW" sz="1200">
                  <a:solidFill>
                    <a:schemeClr val="bg1"/>
                  </a:solidFill>
                  <a:latin typeface="微軟正黑體" panose="020B0604030504040204" pitchFamily="34" charset="-120"/>
                  <a:ea typeface="微軟正黑體" panose="020B0604030504040204" pitchFamily="34" charset="-120"/>
                </a:rPr>
                <a:t>LED</a:t>
              </a:r>
            </a:p>
          </p:txBody>
        </p:sp>
      </p:grpSp>
      <p:grpSp>
        <p:nvGrpSpPr>
          <p:cNvPr id="80" name="群組 79">
            <a:extLst>
              <a:ext uri="{FF2B5EF4-FFF2-40B4-BE49-F238E27FC236}">
                <a16:creationId xmlns:a16="http://schemas.microsoft.com/office/drawing/2014/main" id="{4E12A07C-8738-4603-B193-A9AFC58E5DC0}"/>
              </a:ext>
            </a:extLst>
          </p:cNvPr>
          <p:cNvGrpSpPr/>
          <p:nvPr/>
        </p:nvGrpSpPr>
        <p:grpSpPr>
          <a:xfrm>
            <a:off x="4426272" y="1050694"/>
            <a:ext cx="1132317" cy="441630"/>
            <a:chOff x="6440702" y="1955288"/>
            <a:chExt cx="1698172" cy="441630"/>
          </a:xfrm>
        </p:grpSpPr>
        <p:sp>
          <p:nvSpPr>
            <p:cNvPr id="81" name="矩形: 圓角 80">
              <a:extLst>
                <a:ext uri="{FF2B5EF4-FFF2-40B4-BE49-F238E27FC236}">
                  <a16:creationId xmlns:a16="http://schemas.microsoft.com/office/drawing/2014/main" id="{55EE2483-169A-4C0A-BC89-1B81CE57BE51}"/>
                </a:ext>
              </a:extLst>
            </p:cNvPr>
            <p:cNvSpPr/>
            <p:nvPr/>
          </p:nvSpPr>
          <p:spPr>
            <a:xfrm>
              <a:off x="6440702" y="1955288"/>
              <a:ext cx="1698172" cy="441630"/>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82" name="Rectangle 24">
              <a:extLst>
                <a:ext uri="{FF2B5EF4-FFF2-40B4-BE49-F238E27FC236}">
                  <a16:creationId xmlns:a16="http://schemas.microsoft.com/office/drawing/2014/main" id="{54282464-5CA5-4928-9356-DBE503FC80C8}"/>
                </a:ext>
              </a:extLst>
            </p:cNvPr>
            <p:cNvSpPr/>
            <p:nvPr/>
          </p:nvSpPr>
          <p:spPr>
            <a:xfrm>
              <a:off x="6658796" y="2007898"/>
              <a:ext cx="1261984" cy="32450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1200">
                  <a:latin typeface="微軟正黑體" panose="020B0604030504040204" pitchFamily="34" charset="-120"/>
                  <a:ea typeface="微軟正黑體" panose="020B0604030504040204" pitchFamily="34" charset="-120"/>
                </a:rPr>
                <a:t>托盤卡扣</a:t>
              </a:r>
              <a:endParaRPr lang="en-US" altLang="zh-TW" sz="1200">
                <a:latin typeface="微軟正黑體" panose="020B0604030504040204" pitchFamily="34" charset="-120"/>
                <a:ea typeface="微軟正黑體" panose="020B0604030504040204" pitchFamily="34" charset="-120"/>
              </a:endParaRPr>
            </a:p>
          </p:txBody>
        </p:sp>
      </p:grpSp>
      <p:pic>
        <p:nvPicPr>
          <p:cNvPr id="4" name="图片 4" descr="图片包含 户外&#10;&#10;已生成极高可信度的说明">
            <a:extLst>
              <a:ext uri="{FF2B5EF4-FFF2-40B4-BE49-F238E27FC236}">
                <a16:creationId xmlns:a16="http://schemas.microsoft.com/office/drawing/2014/main" id="{4AF5D8C5-5FA8-4DF4-A7FF-E26224652007}"/>
              </a:ext>
            </a:extLst>
          </p:cNvPr>
          <p:cNvPicPr>
            <a:picLocks noChangeAspect="1"/>
          </p:cNvPicPr>
          <p:nvPr/>
        </p:nvPicPr>
        <p:blipFill>
          <a:blip r:embed="rId5"/>
          <a:stretch>
            <a:fillRect/>
          </a:stretch>
        </p:blipFill>
        <p:spPr>
          <a:xfrm>
            <a:off x="738432" y="2544648"/>
            <a:ext cx="526330" cy="1432874"/>
          </a:xfrm>
          <a:prstGeom prst="rect">
            <a:avLst/>
          </a:prstGeom>
        </p:spPr>
      </p:pic>
      <p:sp>
        <p:nvSpPr>
          <p:cNvPr id="32" name="等腰三角形 31">
            <a:extLst>
              <a:ext uri="{FF2B5EF4-FFF2-40B4-BE49-F238E27FC236}">
                <a16:creationId xmlns:a16="http://schemas.microsoft.com/office/drawing/2014/main" id="{11FFB3B4-7B96-48FF-B74F-80C318BD1B99}"/>
              </a:ext>
            </a:extLst>
          </p:cNvPr>
          <p:cNvSpPr/>
          <p:nvPr/>
        </p:nvSpPr>
        <p:spPr>
          <a:xfrm rot="5460000">
            <a:off x="1543143" y="2891611"/>
            <a:ext cx="375400" cy="820779"/>
          </a:xfrm>
          <a:prstGeom prst="triangle">
            <a:avLst>
              <a:gd name="adj" fmla="val 34841"/>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98997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圓角 20">
            <a:extLst>
              <a:ext uri="{FF2B5EF4-FFF2-40B4-BE49-F238E27FC236}">
                <a16:creationId xmlns:a16="http://schemas.microsoft.com/office/drawing/2014/main" id="{A5631B0C-6646-4668-B655-FDBD49E16323}"/>
              </a:ext>
            </a:extLst>
          </p:cNvPr>
          <p:cNvSpPr/>
          <p:nvPr/>
        </p:nvSpPr>
        <p:spPr>
          <a:xfrm>
            <a:off x="402962" y="3315890"/>
            <a:ext cx="2890252" cy="463573"/>
          </a:xfrm>
          <a:prstGeom prst="roundRect">
            <a:avLst/>
          </a:prstGeom>
          <a:solidFill>
            <a:schemeClr val="tx1"/>
          </a:solidFill>
          <a:ln>
            <a:gradFill>
              <a:gsLst>
                <a:gs pos="0">
                  <a:srgbClr val="00E6FE"/>
                </a:gs>
                <a:gs pos="100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圓角 21">
            <a:extLst>
              <a:ext uri="{FF2B5EF4-FFF2-40B4-BE49-F238E27FC236}">
                <a16:creationId xmlns:a16="http://schemas.microsoft.com/office/drawing/2014/main" id="{0580564A-1D6A-471C-A2E5-BBC0F81EC54E}"/>
              </a:ext>
            </a:extLst>
          </p:cNvPr>
          <p:cNvSpPr/>
          <p:nvPr/>
        </p:nvSpPr>
        <p:spPr>
          <a:xfrm>
            <a:off x="402962" y="3855184"/>
            <a:ext cx="2890252" cy="463573"/>
          </a:xfrm>
          <a:prstGeom prst="roundRect">
            <a:avLst/>
          </a:prstGeom>
          <a:solidFill>
            <a:schemeClr val="tx1"/>
          </a:solidFill>
          <a:ln>
            <a:gradFill>
              <a:gsLst>
                <a:gs pos="0">
                  <a:srgbClr val="00E6FE"/>
                </a:gs>
                <a:gs pos="100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圓角 22">
            <a:extLst>
              <a:ext uri="{FF2B5EF4-FFF2-40B4-BE49-F238E27FC236}">
                <a16:creationId xmlns:a16="http://schemas.microsoft.com/office/drawing/2014/main" id="{5C2777C8-406F-4F2D-B225-F95AC85E17D3}"/>
              </a:ext>
            </a:extLst>
          </p:cNvPr>
          <p:cNvSpPr/>
          <p:nvPr/>
        </p:nvSpPr>
        <p:spPr>
          <a:xfrm>
            <a:off x="402962" y="4394479"/>
            <a:ext cx="2890252" cy="463573"/>
          </a:xfrm>
          <a:prstGeom prst="roundRect">
            <a:avLst/>
          </a:prstGeom>
          <a:solidFill>
            <a:schemeClr val="tx1"/>
          </a:solidFill>
          <a:ln>
            <a:gradFill>
              <a:gsLst>
                <a:gs pos="0">
                  <a:srgbClr val="00E6FE"/>
                </a:gs>
                <a:gs pos="100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圓角 19">
            <a:extLst>
              <a:ext uri="{FF2B5EF4-FFF2-40B4-BE49-F238E27FC236}">
                <a16:creationId xmlns:a16="http://schemas.microsoft.com/office/drawing/2014/main" id="{4ECE4710-D936-463C-8532-97D20FF162E3}"/>
              </a:ext>
            </a:extLst>
          </p:cNvPr>
          <p:cNvSpPr/>
          <p:nvPr/>
        </p:nvSpPr>
        <p:spPr>
          <a:xfrm>
            <a:off x="402962" y="2776596"/>
            <a:ext cx="2890252" cy="463573"/>
          </a:xfrm>
          <a:prstGeom prst="roundRect">
            <a:avLst/>
          </a:prstGeom>
          <a:solidFill>
            <a:schemeClr val="tx1"/>
          </a:solidFill>
          <a:ln>
            <a:gradFill>
              <a:gsLst>
                <a:gs pos="0">
                  <a:srgbClr val="00E6FE"/>
                </a:gs>
                <a:gs pos="100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圓角 18">
            <a:extLst>
              <a:ext uri="{FF2B5EF4-FFF2-40B4-BE49-F238E27FC236}">
                <a16:creationId xmlns:a16="http://schemas.microsoft.com/office/drawing/2014/main" id="{76FC4F00-BF19-4476-92D1-E0F5F86FFE1C}"/>
              </a:ext>
            </a:extLst>
          </p:cNvPr>
          <p:cNvSpPr/>
          <p:nvPr/>
        </p:nvSpPr>
        <p:spPr>
          <a:xfrm>
            <a:off x="402962" y="2237302"/>
            <a:ext cx="2890252" cy="463573"/>
          </a:xfrm>
          <a:prstGeom prst="roundRect">
            <a:avLst/>
          </a:prstGeom>
          <a:solidFill>
            <a:schemeClr val="tx1"/>
          </a:solidFill>
          <a:ln>
            <a:gradFill>
              <a:gsLst>
                <a:gs pos="0">
                  <a:srgbClr val="00E6FE"/>
                </a:gs>
                <a:gs pos="100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p:cNvSpPr>
            <a:spLocks noGrp="1"/>
          </p:cNvSpPr>
          <p:nvPr>
            <p:ph type="title"/>
          </p:nvPr>
        </p:nvSpPr>
        <p:spPr/>
        <p:txBody>
          <a:bodyPr>
            <a:normAutofit/>
          </a:bodyPr>
          <a:lstStyle/>
          <a:p>
            <a:r>
              <a:rPr lang="zh-TW" altLang="en-US" sz="3400"/>
              <a:t>一目瞭然的 </a:t>
            </a:r>
            <a:r>
              <a:rPr lang="en-US" altLang="zh-TW" sz="3400"/>
              <a:t>OLED</a:t>
            </a:r>
            <a:r>
              <a:rPr lang="zh-TW" altLang="en-US" sz="3400"/>
              <a:t> 狀態指示燈</a:t>
            </a:r>
            <a:endParaRPr lang="en-US" sz="340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165600" y="1138271"/>
            <a:ext cx="4968795" cy="4005229"/>
          </a:xfrm>
          <a:prstGeom prst="rect">
            <a:avLst/>
          </a:prstGeom>
        </p:spPr>
      </p:pic>
      <p:sp>
        <p:nvSpPr>
          <p:cNvPr id="13" name="TextBox 12"/>
          <p:cNvSpPr txBox="1"/>
          <p:nvPr/>
        </p:nvSpPr>
        <p:spPr>
          <a:xfrm>
            <a:off x="1240795" y="2314767"/>
            <a:ext cx="1620957" cy="338554"/>
          </a:xfrm>
          <a:prstGeom prst="rect">
            <a:avLst/>
          </a:prstGeom>
          <a:noFill/>
        </p:spPr>
        <p:txBody>
          <a:bodyPr wrap="none" rtlCol="0">
            <a:spAutoFit/>
          </a:bodyPr>
          <a:lstStyle/>
          <a:p>
            <a:r>
              <a:rPr lang="zh-TW" altLang="en-US" sz="1600">
                <a:solidFill>
                  <a:schemeClr val="bg1">
                    <a:lumMod val="95000"/>
                  </a:schemeClr>
                </a:solidFill>
                <a:latin typeface="微軟正黑體" panose="020B0604030504040204" pitchFamily="34" charset="-120"/>
                <a:ea typeface="微軟正黑體" panose="020B0604030504040204" pitchFamily="34" charset="-120"/>
              </a:rPr>
              <a:t>電源狀態指示燈</a:t>
            </a:r>
            <a:endParaRPr lang="en-US" sz="1600">
              <a:solidFill>
                <a:schemeClr val="bg1">
                  <a:lumMod val="95000"/>
                </a:schemeClr>
              </a:solidFill>
              <a:latin typeface="微軟正黑體" panose="020B0604030504040204" pitchFamily="34" charset="-120"/>
              <a:ea typeface="微軟正黑體" panose="020B0604030504040204" pitchFamily="34" charset="-120"/>
            </a:endParaRPr>
          </a:p>
        </p:txBody>
      </p:sp>
      <p:sp>
        <p:nvSpPr>
          <p:cNvPr id="14" name="TextBox 13"/>
          <p:cNvSpPr txBox="1"/>
          <p:nvPr/>
        </p:nvSpPr>
        <p:spPr>
          <a:xfrm>
            <a:off x="275953" y="1350318"/>
            <a:ext cx="3963104" cy="830997"/>
          </a:xfrm>
          <a:prstGeom prst="rect">
            <a:avLst/>
          </a:prstGeom>
          <a:noFill/>
        </p:spPr>
        <p:txBody>
          <a:bodyPr wrap="square" rtlCol="0" anchor="t">
            <a:spAutoFit/>
          </a:bodyPr>
          <a:lstStyle/>
          <a:p>
            <a:r>
              <a:rPr lang="zh-TW" altLang="en-US" sz="2400">
                <a:latin typeface="微軟正黑體"/>
                <a:ea typeface="微軟正黑體"/>
              </a:rPr>
              <a:t>提供兩個控制器電源、風扇、電池模組、</a:t>
            </a:r>
            <a:r>
              <a:rPr lang="en-US" altLang="zh-TW" sz="2400">
                <a:latin typeface="微軟正黑體"/>
                <a:ea typeface="微軟正黑體"/>
              </a:rPr>
              <a:t>HA</a:t>
            </a:r>
            <a:r>
              <a:rPr lang="zh-TW" altLang="en-US" sz="2400">
                <a:latin typeface="微軟正黑體"/>
                <a:ea typeface="微軟正黑體"/>
              </a:rPr>
              <a:t> 狀態資訊</a:t>
            </a:r>
            <a:endParaRPr lang="en-US" sz="2400">
              <a:latin typeface="微軟正黑體"/>
              <a:ea typeface="微軟正黑體"/>
            </a:endParaRPr>
          </a:p>
        </p:txBody>
      </p:sp>
      <p:sp>
        <p:nvSpPr>
          <p:cNvPr id="15" name="TextBox 14"/>
          <p:cNvSpPr txBox="1"/>
          <p:nvPr/>
        </p:nvSpPr>
        <p:spPr>
          <a:xfrm>
            <a:off x="1240795" y="2855513"/>
            <a:ext cx="1620957" cy="338554"/>
          </a:xfrm>
          <a:prstGeom prst="rect">
            <a:avLst/>
          </a:prstGeom>
          <a:noFill/>
        </p:spPr>
        <p:txBody>
          <a:bodyPr wrap="none" rtlCol="0">
            <a:spAutoFit/>
          </a:bodyPr>
          <a:lstStyle/>
          <a:p>
            <a:r>
              <a:rPr lang="zh-TW" altLang="en-US" sz="1600">
                <a:solidFill>
                  <a:schemeClr val="bg1">
                    <a:lumMod val="95000"/>
                  </a:schemeClr>
                </a:solidFill>
                <a:latin typeface="微軟正黑體" panose="020B0604030504040204" pitchFamily="34" charset="-120"/>
                <a:ea typeface="微軟正黑體" panose="020B0604030504040204" pitchFamily="34" charset="-120"/>
              </a:rPr>
              <a:t>風扇狀態指示燈</a:t>
            </a:r>
            <a:endParaRPr lang="en-US" sz="1600">
              <a:solidFill>
                <a:schemeClr val="bg1">
                  <a:lumMod val="95000"/>
                </a:schemeClr>
              </a:solidFill>
              <a:latin typeface="微軟正黑體" panose="020B0604030504040204" pitchFamily="34" charset="-120"/>
              <a:ea typeface="微軟正黑體" panose="020B0604030504040204" pitchFamily="34" charset="-120"/>
            </a:endParaRPr>
          </a:p>
        </p:txBody>
      </p:sp>
      <p:sp>
        <p:nvSpPr>
          <p:cNvPr id="16" name="TextBox 15"/>
          <p:cNvSpPr txBox="1"/>
          <p:nvPr/>
        </p:nvSpPr>
        <p:spPr>
          <a:xfrm>
            <a:off x="1240795" y="3396259"/>
            <a:ext cx="1620957" cy="338554"/>
          </a:xfrm>
          <a:prstGeom prst="rect">
            <a:avLst/>
          </a:prstGeom>
          <a:noFill/>
        </p:spPr>
        <p:txBody>
          <a:bodyPr wrap="none" rtlCol="0">
            <a:spAutoFit/>
          </a:bodyPr>
          <a:lstStyle/>
          <a:p>
            <a:r>
              <a:rPr lang="zh-TW" altLang="en-US" sz="1600">
                <a:solidFill>
                  <a:schemeClr val="bg1">
                    <a:lumMod val="95000"/>
                  </a:schemeClr>
                </a:solidFill>
                <a:latin typeface="微軟正黑體" panose="020B0604030504040204" pitchFamily="34" charset="-120"/>
                <a:ea typeface="微軟正黑體" panose="020B0604030504040204" pitchFamily="34" charset="-120"/>
              </a:rPr>
              <a:t>電池狀態指示燈</a:t>
            </a:r>
            <a:endParaRPr lang="en-US" sz="1600">
              <a:solidFill>
                <a:schemeClr val="bg1">
                  <a:lumMod val="95000"/>
                </a:schemeClr>
              </a:solidFill>
              <a:latin typeface="微軟正黑體" panose="020B0604030504040204" pitchFamily="34" charset="-120"/>
              <a:ea typeface="微軟正黑體" panose="020B0604030504040204" pitchFamily="34" charset="-120"/>
            </a:endParaRPr>
          </a:p>
        </p:txBody>
      </p:sp>
      <p:sp>
        <p:nvSpPr>
          <p:cNvPr id="17" name="TextBox 16"/>
          <p:cNvSpPr txBox="1"/>
          <p:nvPr/>
        </p:nvSpPr>
        <p:spPr>
          <a:xfrm>
            <a:off x="1240795" y="3937005"/>
            <a:ext cx="1561646" cy="338554"/>
          </a:xfrm>
          <a:prstGeom prst="rect">
            <a:avLst/>
          </a:prstGeom>
          <a:noFill/>
        </p:spPr>
        <p:txBody>
          <a:bodyPr wrap="none" rtlCol="0">
            <a:spAutoFit/>
          </a:bodyPr>
          <a:lstStyle/>
          <a:p>
            <a:r>
              <a:rPr lang="en-US" altLang="zh-TW" sz="1600">
                <a:solidFill>
                  <a:schemeClr val="bg1">
                    <a:lumMod val="95000"/>
                  </a:schemeClr>
                </a:solidFill>
                <a:latin typeface="微軟正黑體" panose="020B0604030504040204" pitchFamily="34" charset="-120"/>
                <a:ea typeface="微軟正黑體" panose="020B0604030504040204" pitchFamily="34" charset="-120"/>
              </a:rPr>
              <a:t>HA</a:t>
            </a:r>
            <a:r>
              <a:rPr lang="zh-TW" altLang="en-US" sz="1600">
                <a:solidFill>
                  <a:schemeClr val="bg1">
                    <a:lumMod val="95000"/>
                  </a:schemeClr>
                </a:solidFill>
                <a:latin typeface="微軟正黑體" panose="020B0604030504040204" pitchFamily="34" charset="-120"/>
                <a:ea typeface="微軟正黑體" panose="020B0604030504040204" pitchFamily="34" charset="-120"/>
              </a:rPr>
              <a:t> 狀態指示燈</a:t>
            </a:r>
            <a:endParaRPr lang="en-US" sz="1600">
              <a:solidFill>
                <a:schemeClr val="bg1">
                  <a:lumMod val="95000"/>
                </a:schemeClr>
              </a:solidFill>
              <a:latin typeface="微軟正黑體" panose="020B0604030504040204" pitchFamily="34" charset="-120"/>
              <a:ea typeface="微軟正黑體" panose="020B0604030504040204" pitchFamily="34" charset="-120"/>
            </a:endParaRPr>
          </a:p>
        </p:txBody>
      </p:sp>
      <p:sp>
        <p:nvSpPr>
          <p:cNvPr id="18" name="TextBox 17"/>
          <p:cNvSpPr txBox="1"/>
          <p:nvPr/>
        </p:nvSpPr>
        <p:spPr>
          <a:xfrm>
            <a:off x="1240795" y="4477753"/>
            <a:ext cx="1540806" cy="338554"/>
          </a:xfrm>
          <a:prstGeom prst="rect">
            <a:avLst/>
          </a:prstGeom>
          <a:noFill/>
        </p:spPr>
        <p:txBody>
          <a:bodyPr wrap="none" rtlCol="0">
            <a:spAutoFit/>
          </a:bodyPr>
          <a:lstStyle/>
          <a:p>
            <a:r>
              <a:rPr lang="x-none" sz="1600">
                <a:solidFill>
                  <a:schemeClr val="bg1">
                    <a:lumMod val="95000"/>
                  </a:schemeClr>
                </a:solidFill>
                <a:latin typeface="微軟正黑體" panose="020B0604030504040204" pitchFamily="34" charset="-120"/>
                <a:ea typeface="微軟正黑體" panose="020B0604030504040204" pitchFamily="34" charset="-120"/>
              </a:rPr>
              <a:t>NAS ID</a:t>
            </a:r>
            <a:r>
              <a:rPr lang="zh-TW" altLang="en-US" sz="1600">
                <a:solidFill>
                  <a:schemeClr val="bg1">
                    <a:lumMod val="95000"/>
                  </a:schemeClr>
                </a:solidFill>
                <a:latin typeface="微軟正黑體" panose="020B0604030504040204" pitchFamily="34" charset="-120"/>
                <a:ea typeface="微軟正黑體" panose="020B0604030504040204" pitchFamily="34" charset="-120"/>
              </a:rPr>
              <a:t> 指示燈</a:t>
            </a:r>
            <a:endParaRPr lang="en-US" sz="1600">
              <a:solidFill>
                <a:schemeClr val="bg1">
                  <a:lumMod val="95000"/>
                </a:schemeClr>
              </a:solidFill>
              <a:latin typeface="微軟正黑體" panose="020B0604030504040204" pitchFamily="34" charset="-120"/>
              <a:ea typeface="微軟正黑體" panose="020B0604030504040204" pitchFamily="34" charset="-120"/>
            </a:endParaRPr>
          </a:p>
        </p:txBody>
      </p:sp>
      <p:grpSp>
        <p:nvGrpSpPr>
          <p:cNvPr id="31" name="群組 30">
            <a:extLst>
              <a:ext uri="{FF2B5EF4-FFF2-40B4-BE49-F238E27FC236}">
                <a16:creationId xmlns:a16="http://schemas.microsoft.com/office/drawing/2014/main" id="{13577B30-9E82-4C9C-90F1-DF2C05B3F187}"/>
              </a:ext>
            </a:extLst>
          </p:cNvPr>
          <p:cNvGrpSpPr/>
          <p:nvPr/>
        </p:nvGrpSpPr>
        <p:grpSpPr>
          <a:xfrm>
            <a:off x="5033604" y="2141904"/>
            <a:ext cx="2298756" cy="1725064"/>
            <a:chOff x="4957011" y="2130120"/>
            <a:chExt cx="2298756" cy="1725064"/>
          </a:xfrm>
        </p:grpSpPr>
        <p:cxnSp>
          <p:nvCxnSpPr>
            <p:cNvPr id="28" name="接點: 肘形 27">
              <a:extLst>
                <a:ext uri="{FF2B5EF4-FFF2-40B4-BE49-F238E27FC236}">
                  <a16:creationId xmlns:a16="http://schemas.microsoft.com/office/drawing/2014/main" id="{70D2B0EE-CD81-4CD7-8FAF-DEB263BC41EE}"/>
                </a:ext>
              </a:extLst>
            </p:cNvPr>
            <p:cNvCxnSpPr/>
            <p:nvPr/>
          </p:nvCxnSpPr>
          <p:spPr>
            <a:xfrm rot="5400000">
              <a:off x="5040129" y="2488632"/>
              <a:ext cx="1283434" cy="1449670"/>
            </a:xfrm>
            <a:prstGeom prst="bentConnector2">
              <a:avLst/>
            </a:prstGeom>
            <a:ln w="15875" cap="rnd">
              <a:gradFill>
                <a:gsLst>
                  <a:gs pos="100000">
                    <a:srgbClr val="00E6FE"/>
                  </a:gs>
                  <a:gs pos="0">
                    <a:srgbClr val="F70F78"/>
                  </a:gs>
                </a:gsLst>
                <a:lin ang="5400000" scaled="1"/>
              </a:gradFill>
              <a:headEnd type="none"/>
              <a:tailEnd type="oval"/>
            </a:ln>
          </p:spPr>
          <p:style>
            <a:lnRef idx="1">
              <a:schemeClr val="accent1"/>
            </a:lnRef>
            <a:fillRef idx="0">
              <a:schemeClr val="accent1"/>
            </a:fillRef>
            <a:effectRef idx="0">
              <a:schemeClr val="accent1"/>
            </a:effectRef>
            <a:fontRef idx="minor">
              <a:schemeClr val="tx1"/>
            </a:fontRef>
          </p:style>
        </p:cxnSp>
        <p:sp>
          <p:nvSpPr>
            <p:cNvPr id="29" name="矩形: 圓角 28">
              <a:extLst>
                <a:ext uri="{FF2B5EF4-FFF2-40B4-BE49-F238E27FC236}">
                  <a16:creationId xmlns:a16="http://schemas.microsoft.com/office/drawing/2014/main" id="{6570C9E5-8122-428C-BD33-5BDD8B51A749}"/>
                </a:ext>
              </a:extLst>
            </p:cNvPr>
            <p:cNvSpPr/>
            <p:nvPr/>
          </p:nvSpPr>
          <p:spPr>
            <a:xfrm>
              <a:off x="5557595" y="2130120"/>
              <a:ext cx="1698172" cy="441630"/>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0" name="矩形 29">
            <a:extLst>
              <a:ext uri="{FF2B5EF4-FFF2-40B4-BE49-F238E27FC236}">
                <a16:creationId xmlns:a16="http://schemas.microsoft.com/office/drawing/2014/main" id="{BE2DD13B-DF33-4320-B939-4F4F565D78AD}"/>
              </a:ext>
            </a:extLst>
          </p:cNvPr>
          <p:cNvSpPr/>
          <p:nvPr/>
        </p:nvSpPr>
        <p:spPr>
          <a:xfrm>
            <a:off x="5733224" y="2166269"/>
            <a:ext cx="1250663" cy="369332"/>
          </a:xfrm>
          <a:prstGeom prst="rect">
            <a:avLst/>
          </a:prstGeom>
        </p:spPr>
        <p:txBody>
          <a:bodyPr wrap="none">
            <a:spAutoFit/>
          </a:bodyPr>
          <a:lstStyle/>
          <a:p>
            <a:pPr algn="ctr"/>
            <a:r>
              <a:rPr lang="en-US" altLang="zh-TW">
                <a:solidFill>
                  <a:schemeClr val="bg1"/>
                </a:solidFill>
                <a:latin typeface="微軟正黑體" panose="020B0604030504040204" pitchFamily="34" charset="-120"/>
                <a:ea typeface="微軟正黑體" panose="020B0604030504040204" pitchFamily="34" charset="-120"/>
              </a:rPr>
              <a:t>OLED</a:t>
            </a:r>
            <a:r>
              <a:rPr lang="zh-TW" altLang="en-US">
                <a:solidFill>
                  <a:schemeClr val="bg1"/>
                </a:solidFill>
                <a:latin typeface="微軟正黑體" panose="020B0604030504040204" pitchFamily="34" charset="-120"/>
                <a:ea typeface="微軟正黑體" panose="020B0604030504040204" pitchFamily="34" charset="-120"/>
              </a:rPr>
              <a:t>開關</a:t>
            </a:r>
            <a:endParaRPr lang="en-US" altLang="zh-TW">
              <a:solidFill>
                <a:schemeClr val="bg1"/>
              </a:solidFill>
              <a:latin typeface="微軟正黑體" panose="020B0604030504040204" pitchFamily="34" charset="-120"/>
              <a:ea typeface="微軟正黑體" panose="020B0604030504040204" pitchFamily="34" charset="-120"/>
            </a:endParaRPr>
          </a:p>
        </p:txBody>
      </p:sp>
      <p:pic>
        <p:nvPicPr>
          <p:cNvPr id="5" name="圖形 4">
            <a:extLst>
              <a:ext uri="{FF2B5EF4-FFF2-40B4-BE49-F238E27FC236}">
                <a16:creationId xmlns:a16="http://schemas.microsoft.com/office/drawing/2014/main" id="{9EBDC9BA-111B-45D2-896F-769E918002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409" y="2342729"/>
            <a:ext cx="261646" cy="277037"/>
          </a:xfrm>
          <a:prstGeom prst="rect">
            <a:avLst/>
          </a:prstGeom>
        </p:spPr>
      </p:pic>
      <p:pic>
        <p:nvPicPr>
          <p:cNvPr id="7" name="圖形 6">
            <a:extLst>
              <a:ext uri="{FF2B5EF4-FFF2-40B4-BE49-F238E27FC236}">
                <a16:creationId xmlns:a16="http://schemas.microsoft.com/office/drawing/2014/main" id="{E17F70A4-0F1C-4F9D-AA4F-1212879EB3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7714" y="2867644"/>
            <a:ext cx="277037" cy="277037"/>
          </a:xfrm>
          <a:prstGeom prst="rect">
            <a:avLst/>
          </a:prstGeom>
        </p:spPr>
      </p:pic>
      <p:pic>
        <p:nvPicPr>
          <p:cNvPr id="24" name="圖形 23">
            <a:extLst>
              <a:ext uri="{FF2B5EF4-FFF2-40B4-BE49-F238E27FC236}">
                <a16:creationId xmlns:a16="http://schemas.microsoft.com/office/drawing/2014/main" id="{693B61AF-3BF1-44A2-A752-17B1670974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6678" y="3470286"/>
            <a:ext cx="123825" cy="190500"/>
          </a:xfrm>
          <a:prstGeom prst="rect">
            <a:avLst/>
          </a:prstGeom>
        </p:spPr>
      </p:pic>
      <p:pic>
        <p:nvPicPr>
          <p:cNvPr id="25" name="圖形 24">
            <a:extLst>
              <a:ext uri="{FF2B5EF4-FFF2-40B4-BE49-F238E27FC236}">
                <a16:creationId xmlns:a16="http://schemas.microsoft.com/office/drawing/2014/main" id="{9EF3E4FF-671E-4B9F-9CE6-6B6F9384AD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2323" y="3948255"/>
            <a:ext cx="307819" cy="307819"/>
          </a:xfrm>
          <a:prstGeom prst="rect">
            <a:avLst/>
          </a:prstGeom>
        </p:spPr>
      </p:pic>
      <p:pic>
        <p:nvPicPr>
          <p:cNvPr id="26" name="圖形 25">
            <a:extLst>
              <a:ext uri="{FF2B5EF4-FFF2-40B4-BE49-F238E27FC236}">
                <a16:creationId xmlns:a16="http://schemas.microsoft.com/office/drawing/2014/main" id="{E7E7AD4A-38D9-413E-AD4F-7C411B01D88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323" y="4503950"/>
            <a:ext cx="307819" cy="246255"/>
          </a:xfrm>
          <a:prstGeom prst="rect">
            <a:avLst/>
          </a:prstGeom>
        </p:spPr>
      </p:pic>
      <p:pic>
        <p:nvPicPr>
          <p:cNvPr id="27" name="圖形 26">
            <a:extLst>
              <a:ext uri="{FF2B5EF4-FFF2-40B4-BE49-F238E27FC236}">
                <a16:creationId xmlns:a16="http://schemas.microsoft.com/office/drawing/2014/main" id="{17AE75BC-4E52-4AD6-92DE-C4884143E8E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24337" y="3194067"/>
            <a:ext cx="327359" cy="448340"/>
          </a:xfrm>
          <a:prstGeom prst="rect">
            <a:avLst/>
          </a:prstGeom>
        </p:spPr>
      </p:pic>
      <p:sp>
        <p:nvSpPr>
          <p:cNvPr id="33" name="矩形 32">
            <a:extLst>
              <a:ext uri="{FF2B5EF4-FFF2-40B4-BE49-F238E27FC236}">
                <a16:creationId xmlns:a16="http://schemas.microsoft.com/office/drawing/2014/main" id="{E0A14C21-3F3D-4E54-80F4-41F6144C43F5}"/>
              </a:ext>
            </a:extLst>
          </p:cNvPr>
          <p:cNvSpPr/>
          <p:nvPr/>
        </p:nvSpPr>
        <p:spPr>
          <a:xfrm>
            <a:off x="4604923" y="3673472"/>
            <a:ext cx="286277" cy="2541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4" name="圖形 33">
            <a:extLst>
              <a:ext uri="{FF2B5EF4-FFF2-40B4-BE49-F238E27FC236}">
                <a16:creationId xmlns:a16="http://schemas.microsoft.com/office/drawing/2014/main" id="{CF3ABD83-641C-44CA-AEF2-FB01D232C14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04923" y="3734813"/>
            <a:ext cx="164331" cy="131465"/>
          </a:xfrm>
          <a:prstGeom prst="rect">
            <a:avLst/>
          </a:prstGeom>
        </p:spPr>
      </p:pic>
    </p:spTree>
    <p:extLst>
      <p:ext uri="{BB962C8B-B14F-4D97-AF65-F5344CB8AC3E}">
        <p14:creationId xmlns:p14="http://schemas.microsoft.com/office/powerpoint/2010/main" val="123262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圖片 53">
            <a:extLst>
              <a:ext uri="{FF2B5EF4-FFF2-40B4-BE49-F238E27FC236}">
                <a16:creationId xmlns:a16="http://schemas.microsoft.com/office/drawing/2014/main" id="{2A6D2608-8DF2-4227-BA21-AA80FA8E06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6887" y="1214581"/>
            <a:ext cx="6327286" cy="2641642"/>
          </a:xfrm>
          <a:prstGeom prst="rect">
            <a:avLst/>
          </a:prstGeom>
        </p:spPr>
      </p:pic>
      <p:pic>
        <p:nvPicPr>
          <p:cNvPr id="118" name="圖片 117">
            <a:extLst>
              <a:ext uri="{FF2B5EF4-FFF2-40B4-BE49-F238E27FC236}">
                <a16:creationId xmlns:a16="http://schemas.microsoft.com/office/drawing/2014/main" id="{2E902BF9-FB81-4F60-A7FA-835E1FC0B73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9256" y="3494448"/>
            <a:ext cx="7833077" cy="498263"/>
          </a:xfrm>
          <a:prstGeom prst="rect">
            <a:avLst/>
          </a:prstGeom>
        </p:spPr>
      </p:pic>
      <p:sp>
        <p:nvSpPr>
          <p:cNvPr id="2" name="Title 1"/>
          <p:cNvSpPr>
            <a:spLocks noGrp="1"/>
          </p:cNvSpPr>
          <p:nvPr>
            <p:ph type="title"/>
          </p:nvPr>
        </p:nvSpPr>
        <p:spPr/>
        <p:txBody>
          <a:bodyPr>
            <a:normAutofit/>
          </a:bodyPr>
          <a:lstStyle/>
          <a:p>
            <a:r>
              <a:rPr lang="zh-TW" altLang="en-US" sz="3400"/>
              <a:t>後視圖</a:t>
            </a:r>
            <a:endParaRPr lang="en-US" sz="3400"/>
          </a:p>
        </p:txBody>
      </p:sp>
      <p:sp>
        <p:nvSpPr>
          <p:cNvPr id="6" name="Rectangle 5"/>
          <p:cNvSpPr/>
          <p:nvPr/>
        </p:nvSpPr>
        <p:spPr>
          <a:xfrm>
            <a:off x="7541438" y="1936149"/>
            <a:ext cx="804457" cy="541845"/>
          </a:xfrm>
          <a:prstGeom prst="rect">
            <a:avLst/>
          </a:prstGeom>
          <a:no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524477" y="3182955"/>
            <a:ext cx="228716" cy="361382"/>
          </a:xfrm>
          <a:prstGeom prst="rect">
            <a:avLst/>
          </a:prstGeom>
          <a:no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821562" y="3126374"/>
            <a:ext cx="253153" cy="195904"/>
          </a:xfrm>
          <a:prstGeom prst="rect">
            <a:avLst/>
          </a:prstGeom>
          <a:no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823917" y="3332360"/>
            <a:ext cx="253153" cy="195904"/>
          </a:xfrm>
          <a:prstGeom prst="rect">
            <a:avLst/>
          </a:prstGeom>
          <a:no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Elbow Connector 27"/>
          <p:cNvCxnSpPr>
            <a:cxnSpLocks/>
            <a:stCxn id="35" idx="3"/>
            <a:endCxn id="30" idx="0"/>
          </p:cNvCxnSpPr>
          <p:nvPr/>
        </p:nvCxnSpPr>
        <p:spPr>
          <a:xfrm>
            <a:off x="1870997" y="1574228"/>
            <a:ext cx="1022069" cy="348841"/>
          </a:xfrm>
          <a:prstGeom prst="bentConnector2">
            <a:avLst/>
          </a:prstGeom>
          <a:ln>
            <a:solidFill>
              <a:srgbClr val="F70F78"/>
            </a:solidFill>
          </a:ln>
        </p:spPr>
        <p:style>
          <a:lnRef idx="2">
            <a:schemeClr val="accent1"/>
          </a:lnRef>
          <a:fillRef idx="0">
            <a:schemeClr val="accent1"/>
          </a:fillRef>
          <a:effectRef idx="1">
            <a:schemeClr val="accent1"/>
          </a:effectRef>
          <a:fontRef idx="minor">
            <a:schemeClr val="tx1"/>
          </a:fontRef>
        </p:style>
      </p:cxnSp>
      <p:cxnSp>
        <p:nvCxnSpPr>
          <p:cNvPr id="29" name="Elbow Connector 28"/>
          <p:cNvCxnSpPr>
            <a:cxnSpLocks/>
            <a:stCxn id="42" idx="3"/>
          </p:cNvCxnSpPr>
          <p:nvPr/>
        </p:nvCxnSpPr>
        <p:spPr>
          <a:xfrm>
            <a:off x="1871431" y="2179732"/>
            <a:ext cx="776069" cy="517226"/>
          </a:xfrm>
          <a:prstGeom prst="bentConnector3">
            <a:avLst>
              <a:gd name="adj1" fmla="val 50000"/>
            </a:avLst>
          </a:prstGeom>
          <a:ln>
            <a:solidFill>
              <a:srgbClr val="F70F78"/>
            </a:solidFill>
          </a:ln>
        </p:spPr>
        <p:style>
          <a:lnRef idx="2">
            <a:schemeClr val="accent1"/>
          </a:lnRef>
          <a:fillRef idx="0">
            <a:schemeClr val="accent1"/>
          </a:fillRef>
          <a:effectRef idx="1">
            <a:schemeClr val="accent1"/>
          </a:effectRef>
          <a:fontRef idx="minor">
            <a:schemeClr val="tx1"/>
          </a:fontRef>
        </p:style>
      </p:cxnSp>
      <p:cxnSp>
        <p:nvCxnSpPr>
          <p:cNvPr id="40" name="Elbow Connector 39"/>
          <p:cNvCxnSpPr>
            <a:cxnSpLocks/>
            <a:stCxn id="59" idx="2"/>
            <a:endCxn id="57" idx="2"/>
          </p:cNvCxnSpPr>
          <p:nvPr/>
        </p:nvCxnSpPr>
        <p:spPr>
          <a:xfrm rot="5400000" flipH="1" flipV="1">
            <a:off x="2145408" y="2420840"/>
            <a:ext cx="153492" cy="2400486"/>
          </a:xfrm>
          <a:prstGeom prst="bentConnector3">
            <a:avLst>
              <a:gd name="adj1" fmla="val -94929"/>
            </a:avLst>
          </a:prstGeom>
          <a:ln>
            <a:solidFill>
              <a:srgbClr val="F70F78"/>
            </a:solidFill>
          </a:ln>
        </p:spPr>
        <p:style>
          <a:lnRef idx="2">
            <a:schemeClr val="accent1"/>
          </a:lnRef>
          <a:fillRef idx="0">
            <a:schemeClr val="accent1"/>
          </a:fillRef>
          <a:effectRef idx="1">
            <a:schemeClr val="accent1"/>
          </a:effectRef>
          <a:fontRef idx="minor">
            <a:schemeClr val="tx1"/>
          </a:fontRef>
        </p:style>
      </p:cxnSp>
      <p:cxnSp>
        <p:nvCxnSpPr>
          <p:cNvPr id="43" name="Elbow Connector 42"/>
          <p:cNvCxnSpPr>
            <a:cxnSpLocks/>
            <a:stCxn id="64" idx="0"/>
            <a:endCxn id="62" idx="4"/>
          </p:cNvCxnSpPr>
          <p:nvPr/>
        </p:nvCxnSpPr>
        <p:spPr>
          <a:xfrm rot="5400000" flipH="1" flipV="1">
            <a:off x="1963190" y="2439151"/>
            <a:ext cx="828064" cy="3079205"/>
          </a:xfrm>
          <a:prstGeom prst="bentConnector3">
            <a:avLst>
              <a:gd name="adj1" fmla="val 54380"/>
            </a:avLst>
          </a:prstGeom>
          <a:ln>
            <a:solidFill>
              <a:srgbClr val="F70F78"/>
            </a:solidFill>
          </a:ln>
        </p:spPr>
        <p:style>
          <a:lnRef idx="2">
            <a:schemeClr val="accent1"/>
          </a:lnRef>
          <a:fillRef idx="0">
            <a:schemeClr val="accent1"/>
          </a:fillRef>
          <a:effectRef idx="1">
            <a:schemeClr val="accent1"/>
          </a:effectRef>
          <a:fontRef idx="minor">
            <a:schemeClr val="tx1"/>
          </a:fontRef>
        </p:style>
      </p:cxnSp>
      <p:cxnSp>
        <p:nvCxnSpPr>
          <p:cNvPr id="47" name="Elbow Connector 46"/>
          <p:cNvCxnSpPr>
            <a:cxnSpLocks/>
            <a:stCxn id="72" idx="0"/>
            <a:endCxn id="70" idx="2"/>
          </p:cNvCxnSpPr>
          <p:nvPr/>
        </p:nvCxnSpPr>
        <p:spPr>
          <a:xfrm rot="5400000" flipH="1" flipV="1">
            <a:off x="2882141" y="3043758"/>
            <a:ext cx="864521" cy="1833535"/>
          </a:xfrm>
          <a:prstGeom prst="bentConnector3">
            <a:avLst>
              <a:gd name="adj1" fmla="val 37116"/>
            </a:avLst>
          </a:prstGeom>
          <a:ln>
            <a:solidFill>
              <a:srgbClr val="F70F78"/>
            </a:solidFill>
          </a:ln>
        </p:spPr>
        <p:style>
          <a:lnRef idx="2">
            <a:schemeClr val="accent1"/>
          </a:lnRef>
          <a:fillRef idx="0">
            <a:schemeClr val="accent1"/>
          </a:fillRef>
          <a:effectRef idx="1">
            <a:schemeClr val="accent1"/>
          </a:effectRef>
          <a:fontRef idx="minor">
            <a:schemeClr val="tx1"/>
          </a:fontRef>
        </p:style>
      </p:cxnSp>
      <p:cxnSp>
        <p:nvCxnSpPr>
          <p:cNvPr id="51" name="Elbow Connector 50"/>
          <p:cNvCxnSpPr>
            <a:cxnSpLocks/>
            <a:stCxn id="90" idx="0"/>
            <a:endCxn id="9" idx="2"/>
          </p:cNvCxnSpPr>
          <p:nvPr/>
        </p:nvCxnSpPr>
        <p:spPr>
          <a:xfrm rot="5400000" flipH="1" flipV="1">
            <a:off x="3881643" y="3635594"/>
            <a:ext cx="848449" cy="665936"/>
          </a:xfrm>
          <a:prstGeom prst="bentConnector3">
            <a:avLst>
              <a:gd name="adj1" fmla="val 21301"/>
            </a:avLst>
          </a:prstGeom>
          <a:ln>
            <a:solidFill>
              <a:srgbClr val="F70F78"/>
            </a:solidFill>
          </a:ln>
        </p:spPr>
        <p:style>
          <a:lnRef idx="2">
            <a:schemeClr val="accent1"/>
          </a:lnRef>
          <a:fillRef idx="0">
            <a:schemeClr val="accent1"/>
          </a:fillRef>
          <a:effectRef idx="1">
            <a:schemeClr val="accent1"/>
          </a:effectRef>
          <a:fontRef idx="minor">
            <a:schemeClr val="tx1"/>
          </a:fontRef>
        </p:style>
      </p:cxnSp>
      <p:cxnSp>
        <p:nvCxnSpPr>
          <p:cNvPr id="63" name="Elbow Connector 62"/>
          <p:cNvCxnSpPr>
            <a:cxnSpLocks/>
            <a:stCxn id="106" idx="0"/>
            <a:endCxn id="11" idx="2"/>
          </p:cNvCxnSpPr>
          <p:nvPr/>
        </p:nvCxnSpPr>
        <p:spPr>
          <a:xfrm rot="16200000" flipV="1">
            <a:off x="4817069" y="3661690"/>
            <a:ext cx="864521" cy="597670"/>
          </a:xfrm>
          <a:prstGeom prst="bentConnector3">
            <a:avLst>
              <a:gd name="adj1" fmla="val 20123"/>
            </a:avLst>
          </a:prstGeom>
          <a:ln>
            <a:solidFill>
              <a:srgbClr val="F70F78"/>
            </a:solidFill>
          </a:ln>
        </p:spPr>
        <p:style>
          <a:lnRef idx="2">
            <a:schemeClr val="accent1"/>
          </a:lnRef>
          <a:fillRef idx="0">
            <a:schemeClr val="accent1"/>
          </a:fillRef>
          <a:effectRef idx="1">
            <a:schemeClr val="accent1"/>
          </a:effectRef>
          <a:fontRef idx="minor">
            <a:schemeClr val="tx1"/>
          </a:fontRef>
        </p:style>
      </p:cxnSp>
      <p:sp>
        <p:nvSpPr>
          <p:cNvPr id="35" name="矩形: 圓角 34">
            <a:extLst>
              <a:ext uri="{FF2B5EF4-FFF2-40B4-BE49-F238E27FC236}">
                <a16:creationId xmlns:a16="http://schemas.microsoft.com/office/drawing/2014/main" id="{030D0A27-6603-412C-92D2-145AA32E3C7C}"/>
              </a:ext>
            </a:extLst>
          </p:cNvPr>
          <p:cNvSpPr/>
          <p:nvPr/>
        </p:nvSpPr>
        <p:spPr>
          <a:xfrm>
            <a:off x="172825" y="1326970"/>
            <a:ext cx="1698172" cy="494515"/>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36" name="矩形 35">
            <a:extLst>
              <a:ext uri="{FF2B5EF4-FFF2-40B4-BE49-F238E27FC236}">
                <a16:creationId xmlns:a16="http://schemas.microsoft.com/office/drawing/2014/main" id="{41EF4C62-FC7D-422F-A6D8-89619DAA549B}"/>
              </a:ext>
            </a:extLst>
          </p:cNvPr>
          <p:cNvSpPr/>
          <p:nvPr/>
        </p:nvSpPr>
        <p:spPr>
          <a:xfrm>
            <a:off x="452024" y="1316953"/>
            <a:ext cx="1107996" cy="461665"/>
          </a:xfrm>
          <a:prstGeom prst="rect">
            <a:avLst/>
          </a:prstGeom>
        </p:spPr>
        <p:txBody>
          <a:bodyPr wrap="none">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770W </a:t>
            </a:r>
            <a:br>
              <a:rPr lang="en-US" altLang="zh-TW" sz="1200">
                <a:solidFill>
                  <a:schemeClr val="bg1"/>
                </a:solidFill>
                <a:latin typeface="微軟正黑體" panose="020B0604030504040204" pitchFamily="34" charset="-120"/>
                <a:ea typeface="微軟正黑體" panose="020B0604030504040204" pitchFamily="34" charset="-120"/>
              </a:rPr>
            </a:br>
            <a:r>
              <a:rPr lang="zh-TW" altLang="en-US" sz="1200">
                <a:solidFill>
                  <a:schemeClr val="bg1"/>
                </a:solidFill>
                <a:latin typeface="微軟正黑體" panose="020B0604030504040204" pitchFamily="34" charset="-120"/>
                <a:ea typeface="微軟正黑體" panose="020B0604030504040204" pitchFamily="34" charset="-120"/>
              </a:rPr>
              <a:t>雙電源供應器</a:t>
            </a:r>
          </a:p>
        </p:txBody>
      </p:sp>
      <p:sp>
        <p:nvSpPr>
          <p:cNvPr id="30" name="矩形: 圓角 29">
            <a:extLst>
              <a:ext uri="{FF2B5EF4-FFF2-40B4-BE49-F238E27FC236}">
                <a16:creationId xmlns:a16="http://schemas.microsoft.com/office/drawing/2014/main" id="{7D577688-AC9C-4A0F-AE79-35EE11B4760C}"/>
              </a:ext>
            </a:extLst>
          </p:cNvPr>
          <p:cNvSpPr/>
          <p:nvPr/>
        </p:nvSpPr>
        <p:spPr>
          <a:xfrm>
            <a:off x="2490837" y="1923069"/>
            <a:ext cx="804457" cy="559647"/>
          </a:xfrm>
          <a:prstGeom prst="roundRect">
            <a:avLst>
              <a:gd name="adj" fmla="val 11139"/>
            </a:avLst>
          </a:prstGeom>
          <a:noFill/>
          <a:ln>
            <a:solidFill>
              <a:srgbClr val="F70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圓角 41">
            <a:extLst>
              <a:ext uri="{FF2B5EF4-FFF2-40B4-BE49-F238E27FC236}">
                <a16:creationId xmlns:a16="http://schemas.microsoft.com/office/drawing/2014/main" id="{E8C7E525-D0CD-4EEB-826D-1D12344FCBF4}"/>
              </a:ext>
            </a:extLst>
          </p:cNvPr>
          <p:cNvSpPr/>
          <p:nvPr/>
        </p:nvSpPr>
        <p:spPr>
          <a:xfrm>
            <a:off x="173259" y="1926053"/>
            <a:ext cx="1698172" cy="507358"/>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44" name="矩形 43">
            <a:extLst>
              <a:ext uri="{FF2B5EF4-FFF2-40B4-BE49-F238E27FC236}">
                <a16:creationId xmlns:a16="http://schemas.microsoft.com/office/drawing/2014/main" id="{813F5D55-849E-412F-AC83-7B15F04765E8}"/>
              </a:ext>
            </a:extLst>
          </p:cNvPr>
          <p:cNvSpPr/>
          <p:nvPr/>
        </p:nvSpPr>
        <p:spPr>
          <a:xfrm>
            <a:off x="265708" y="2041232"/>
            <a:ext cx="1481496" cy="276999"/>
          </a:xfrm>
          <a:prstGeom prst="rect">
            <a:avLst/>
          </a:prstGeom>
        </p:spPr>
        <p:txBody>
          <a:bodyPr wrap="none">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PCIe Gen3 x8 </a:t>
            </a:r>
            <a:r>
              <a:rPr lang="zh-TW" altLang="en-US" sz="1200">
                <a:solidFill>
                  <a:schemeClr val="bg1"/>
                </a:solidFill>
                <a:latin typeface="微軟正黑體" panose="020B0604030504040204" pitchFamily="34" charset="-120"/>
                <a:ea typeface="微軟正黑體" panose="020B0604030504040204" pitchFamily="34" charset="-120"/>
              </a:rPr>
              <a:t>插槽</a:t>
            </a:r>
          </a:p>
        </p:txBody>
      </p:sp>
      <p:sp>
        <p:nvSpPr>
          <p:cNvPr id="46" name="矩形: 圓角 45">
            <a:extLst>
              <a:ext uri="{FF2B5EF4-FFF2-40B4-BE49-F238E27FC236}">
                <a16:creationId xmlns:a16="http://schemas.microsoft.com/office/drawing/2014/main" id="{F36864C6-B639-48DD-B49B-58C496AB4769}"/>
              </a:ext>
            </a:extLst>
          </p:cNvPr>
          <p:cNvSpPr/>
          <p:nvPr/>
        </p:nvSpPr>
        <p:spPr>
          <a:xfrm>
            <a:off x="2641609" y="2572416"/>
            <a:ext cx="511086" cy="994753"/>
          </a:xfrm>
          <a:prstGeom prst="roundRect">
            <a:avLst>
              <a:gd name="adj" fmla="val 11139"/>
            </a:avLst>
          </a:prstGeom>
          <a:noFill/>
          <a:ln>
            <a:solidFill>
              <a:srgbClr val="F70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圓角 56">
            <a:extLst>
              <a:ext uri="{FF2B5EF4-FFF2-40B4-BE49-F238E27FC236}">
                <a16:creationId xmlns:a16="http://schemas.microsoft.com/office/drawing/2014/main" id="{5BEB1D81-4560-46F9-9FB6-5F5C9D9D3DDB}"/>
              </a:ext>
            </a:extLst>
          </p:cNvPr>
          <p:cNvSpPr/>
          <p:nvPr/>
        </p:nvSpPr>
        <p:spPr>
          <a:xfrm>
            <a:off x="3198707" y="3175043"/>
            <a:ext cx="447379" cy="369294"/>
          </a:xfrm>
          <a:prstGeom prst="roundRect">
            <a:avLst>
              <a:gd name="adj" fmla="val 11139"/>
            </a:avLst>
          </a:prstGeom>
          <a:noFill/>
          <a:ln>
            <a:solidFill>
              <a:srgbClr val="F70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圓角 58">
            <a:extLst>
              <a:ext uri="{FF2B5EF4-FFF2-40B4-BE49-F238E27FC236}">
                <a16:creationId xmlns:a16="http://schemas.microsoft.com/office/drawing/2014/main" id="{7AAD742B-36AF-481E-9329-0FD78B9A020B}"/>
              </a:ext>
            </a:extLst>
          </p:cNvPr>
          <p:cNvSpPr/>
          <p:nvPr/>
        </p:nvSpPr>
        <p:spPr>
          <a:xfrm>
            <a:off x="172825" y="3190471"/>
            <a:ext cx="1698172" cy="507358"/>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61" name="矩形 60">
            <a:extLst>
              <a:ext uri="{FF2B5EF4-FFF2-40B4-BE49-F238E27FC236}">
                <a16:creationId xmlns:a16="http://schemas.microsoft.com/office/drawing/2014/main" id="{90C73660-77D3-4ABB-A76A-641A7ED2FE85}"/>
              </a:ext>
            </a:extLst>
          </p:cNvPr>
          <p:cNvSpPr/>
          <p:nvPr/>
        </p:nvSpPr>
        <p:spPr>
          <a:xfrm>
            <a:off x="360213" y="3224325"/>
            <a:ext cx="1353255" cy="461665"/>
          </a:xfrm>
          <a:prstGeom prst="rect">
            <a:avLst/>
          </a:prstGeom>
        </p:spPr>
        <p:txBody>
          <a:bodyPr wrap="none">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4 x 10GbE SFP+ </a:t>
            </a:r>
            <a:br>
              <a:rPr lang="en-US" altLang="zh-TW" sz="1200">
                <a:solidFill>
                  <a:schemeClr val="bg1"/>
                </a:solidFill>
                <a:latin typeface="微軟正黑體" panose="020B0604030504040204" pitchFamily="34" charset="-120"/>
                <a:ea typeface="微軟正黑體" panose="020B0604030504040204" pitchFamily="34" charset="-120"/>
              </a:rPr>
            </a:br>
            <a:r>
              <a:rPr lang="zh-TW" altLang="en-US" sz="1200">
                <a:solidFill>
                  <a:schemeClr val="bg1"/>
                </a:solidFill>
                <a:latin typeface="微軟正黑體" panose="020B0604030504040204" pitchFamily="34" charset="-120"/>
                <a:ea typeface="微軟正黑體" panose="020B0604030504040204" pitchFamily="34" charset="-120"/>
              </a:rPr>
              <a:t>網路埠</a:t>
            </a:r>
          </a:p>
        </p:txBody>
      </p:sp>
      <p:sp>
        <p:nvSpPr>
          <p:cNvPr id="64" name="矩形: 圓角 63">
            <a:extLst>
              <a:ext uri="{FF2B5EF4-FFF2-40B4-BE49-F238E27FC236}">
                <a16:creationId xmlns:a16="http://schemas.microsoft.com/office/drawing/2014/main" id="{FB7A08FE-CF25-48DB-948B-C0F7E5BC513C}"/>
              </a:ext>
            </a:extLst>
          </p:cNvPr>
          <p:cNvSpPr/>
          <p:nvPr/>
        </p:nvSpPr>
        <p:spPr>
          <a:xfrm>
            <a:off x="172825" y="4392785"/>
            <a:ext cx="1329589" cy="507358"/>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62" name="橢圓 61">
            <a:extLst>
              <a:ext uri="{FF2B5EF4-FFF2-40B4-BE49-F238E27FC236}">
                <a16:creationId xmlns:a16="http://schemas.microsoft.com/office/drawing/2014/main" id="{DCFD594F-6ADB-4BD1-8D22-603C2C14CAA0}"/>
              </a:ext>
            </a:extLst>
          </p:cNvPr>
          <p:cNvSpPr/>
          <p:nvPr/>
        </p:nvSpPr>
        <p:spPr>
          <a:xfrm>
            <a:off x="3838925" y="3408922"/>
            <a:ext cx="155799" cy="155799"/>
          </a:xfrm>
          <a:prstGeom prst="ellipse">
            <a:avLst/>
          </a:prstGeom>
          <a:noFill/>
          <a:ln>
            <a:solidFill>
              <a:srgbClr val="F70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圓角 69">
            <a:extLst>
              <a:ext uri="{FF2B5EF4-FFF2-40B4-BE49-F238E27FC236}">
                <a16:creationId xmlns:a16="http://schemas.microsoft.com/office/drawing/2014/main" id="{81CD0EB9-C397-4763-839C-F8AE5FC7DD26}"/>
              </a:ext>
            </a:extLst>
          </p:cNvPr>
          <p:cNvSpPr/>
          <p:nvPr/>
        </p:nvSpPr>
        <p:spPr>
          <a:xfrm>
            <a:off x="4031068" y="2601440"/>
            <a:ext cx="400201" cy="926824"/>
          </a:xfrm>
          <a:prstGeom prst="roundRect">
            <a:avLst>
              <a:gd name="adj" fmla="val 11139"/>
            </a:avLst>
          </a:prstGeom>
          <a:noFill/>
          <a:ln>
            <a:solidFill>
              <a:srgbClr val="F70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圓角 71">
            <a:extLst>
              <a:ext uri="{FF2B5EF4-FFF2-40B4-BE49-F238E27FC236}">
                <a16:creationId xmlns:a16="http://schemas.microsoft.com/office/drawing/2014/main" id="{B545FF6E-E4AB-4C16-8261-6764A3D70E5B}"/>
              </a:ext>
            </a:extLst>
          </p:cNvPr>
          <p:cNvSpPr/>
          <p:nvPr/>
        </p:nvSpPr>
        <p:spPr>
          <a:xfrm>
            <a:off x="1702623" y="4392785"/>
            <a:ext cx="1390022" cy="507358"/>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73" name="矩形 72">
            <a:extLst>
              <a:ext uri="{FF2B5EF4-FFF2-40B4-BE49-F238E27FC236}">
                <a16:creationId xmlns:a16="http://schemas.microsoft.com/office/drawing/2014/main" id="{931249E0-F553-49E0-BA53-94C36F5A10D1}"/>
              </a:ext>
            </a:extLst>
          </p:cNvPr>
          <p:cNvSpPr/>
          <p:nvPr/>
        </p:nvSpPr>
        <p:spPr>
          <a:xfrm>
            <a:off x="424652" y="4507964"/>
            <a:ext cx="800219" cy="276999"/>
          </a:xfrm>
          <a:prstGeom prst="rect">
            <a:avLst/>
          </a:prstGeom>
        </p:spPr>
        <p:txBody>
          <a:bodyPr wrap="none">
            <a:spAutoFit/>
          </a:bodyPr>
          <a:lstStyle/>
          <a:p>
            <a:pPr algn="ctr"/>
            <a:r>
              <a:rPr lang="zh-TW" altLang="en-US" sz="1200">
                <a:solidFill>
                  <a:schemeClr val="bg1"/>
                </a:solidFill>
                <a:latin typeface="微軟正黑體" panose="020B0604030504040204" pitchFamily="34" charset="-120"/>
                <a:ea typeface="微軟正黑體" panose="020B0604030504040204" pitchFamily="34" charset="-120"/>
              </a:rPr>
              <a:t>電源開關</a:t>
            </a:r>
          </a:p>
        </p:txBody>
      </p:sp>
      <p:sp>
        <p:nvSpPr>
          <p:cNvPr id="88" name="矩形 87">
            <a:extLst>
              <a:ext uri="{FF2B5EF4-FFF2-40B4-BE49-F238E27FC236}">
                <a16:creationId xmlns:a16="http://schemas.microsoft.com/office/drawing/2014/main" id="{EE4A1A67-0A8C-43F4-9130-251237CD0931}"/>
              </a:ext>
            </a:extLst>
          </p:cNvPr>
          <p:cNvSpPr/>
          <p:nvPr/>
        </p:nvSpPr>
        <p:spPr>
          <a:xfrm>
            <a:off x="2034548" y="4507964"/>
            <a:ext cx="800219" cy="276999"/>
          </a:xfrm>
          <a:prstGeom prst="rect">
            <a:avLst/>
          </a:prstGeom>
        </p:spPr>
        <p:txBody>
          <a:bodyPr wrap="none">
            <a:spAutoFit/>
          </a:bodyPr>
          <a:lstStyle/>
          <a:p>
            <a:pPr algn="ctr"/>
            <a:r>
              <a:rPr lang="zh-TW" altLang="en-US" sz="1200">
                <a:solidFill>
                  <a:schemeClr val="bg1"/>
                </a:solidFill>
                <a:latin typeface="微軟正黑體" panose="020B0604030504040204" pitchFamily="34" charset="-120"/>
                <a:ea typeface="微軟正黑體" panose="020B0604030504040204" pitchFamily="34" charset="-120"/>
              </a:rPr>
              <a:t>電池模組</a:t>
            </a:r>
          </a:p>
        </p:txBody>
      </p:sp>
      <p:sp>
        <p:nvSpPr>
          <p:cNvPr id="90" name="矩形: 圓角 89">
            <a:extLst>
              <a:ext uri="{FF2B5EF4-FFF2-40B4-BE49-F238E27FC236}">
                <a16:creationId xmlns:a16="http://schemas.microsoft.com/office/drawing/2014/main" id="{5ED821FA-2586-46FA-B08D-6AD7A56AB6A0}"/>
              </a:ext>
            </a:extLst>
          </p:cNvPr>
          <p:cNvSpPr/>
          <p:nvPr/>
        </p:nvSpPr>
        <p:spPr>
          <a:xfrm>
            <a:off x="3277888" y="4392786"/>
            <a:ext cx="1390022" cy="507358"/>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91" name="矩形 90">
            <a:extLst>
              <a:ext uri="{FF2B5EF4-FFF2-40B4-BE49-F238E27FC236}">
                <a16:creationId xmlns:a16="http://schemas.microsoft.com/office/drawing/2014/main" id="{8BE17DFE-C687-4BFD-9106-1D078D68127B}"/>
              </a:ext>
            </a:extLst>
          </p:cNvPr>
          <p:cNvSpPr/>
          <p:nvPr/>
        </p:nvSpPr>
        <p:spPr>
          <a:xfrm>
            <a:off x="3317110" y="4507965"/>
            <a:ext cx="1311578" cy="276999"/>
          </a:xfrm>
          <a:prstGeom prst="rect">
            <a:avLst/>
          </a:prstGeom>
        </p:spPr>
        <p:txBody>
          <a:bodyPr wrap="none">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2 x 1GbE </a:t>
            </a:r>
            <a:r>
              <a:rPr lang="zh-TW" altLang="en-US" sz="1200">
                <a:solidFill>
                  <a:schemeClr val="bg1"/>
                </a:solidFill>
                <a:latin typeface="微軟正黑體" panose="020B0604030504040204" pitchFamily="34" charset="-120"/>
                <a:ea typeface="微軟正黑體" panose="020B0604030504040204" pitchFamily="34" charset="-120"/>
              </a:rPr>
              <a:t>網路埠</a:t>
            </a:r>
          </a:p>
        </p:txBody>
      </p:sp>
      <p:sp>
        <p:nvSpPr>
          <p:cNvPr id="94" name="矩形: 圓角 93">
            <a:extLst>
              <a:ext uri="{FF2B5EF4-FFF2-40B4-BE49-F238E27FC236}">
                <a16:creationId xmlns:a16="http://schemas.microsoft.com/office/drawing/2014/main" id="{45826303-7A85-4227-81AF-B4A65EDFCF62}"/>
              </a:ext>
            </a:extLst>
          </p:cNvPr>
          <p:cNvSpPr/>
          <p:nvPr/>
        </p:nvSpPr>
        <p:spPr>
          <a:xfrm>
            <a:off x="4260784" y="1314127"/>
            <a:ext cx="1390022" cy="507358"/>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95" name="矩形 94">
            <a:extLst>
              <a:ext uri="{FF2B5EF4-FFF2-40B4-BE49-F238E27FC236}">
                <a16:creationId xmlns:a16="http://schemas.microsoft.com/office/drawing/2014/main" id="{59FF7E1F-F6DF-4DB7-802C-CF9D2E8B6A95}"/>
              </a:ext>
            </a:extLst>
          </p:cNvPr>
          <p:cNvSpPr/>
          <p:nvPr/>
        </p:nvSpPr>
        <p:spPr>
          <a:xfrm>
            <a:off x="4468182" y="1359820"/>
            <a:ext cx="954107" cy="461665"/>
          </a:xfrm>
          <a:prstGeom prst="rect">
            <a:avLst/>
          </a:prstGeom>
        </p:spPr>
        <p:txBody>
          <a:bodyPr wrap="none">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1 x 1GbE </a:t>
            </a:r>
            <a:br>
              <a:rPr lang="en-US" altLang="zh-TW" sz="1200">
                <a:solidFill>
                  <a:schemeClr val="bg1"/>
                </a:solidFill>
                <a:latin typeface="微軟正黑體" panose="020B0604030504040204" pitchFamily="34" charset="-120"/>
                <a:ea typeface="微軟正黑體" panose="020B0604030504040204" pitchFamily="34" charset="-120"/>
              </a:rPr>
            </a:br>
            <a:r>
              <a:rPr lang="zh-TW" altLang="en-US" sz="1200">
                <a:solidFill>
                  <a:schemeClr val="bg1"/>
                </a:solidFill>
                <a:latin typeface="微軟正黑體" panose="020B0604030504040204" pitchFamily="34" charset="-120"/>
                <a:ea typeface="微軟正黑體" panose="020B0604030504040204" pitchFamily="34" charset="-120"/>
              </a:rPr>
              <a:t>管理網路埠</a:t>
            </a:r>
          </a:p>
        </p:txBody>
      </p:sp>
      <p:cxnSp>
        <p:nvCxnSpPr>
          <p:cNvPr id="103" name="直線接點 102">
            <a:extLst>
              <a:ext uri="{FF2B5EF4-FFF2-40B4-BE49-F238E27FC236}">
                <a16:creationId xmlns:a16="http://schemas.microsoft.com/office/drawing/2014/main" id="{A09626D9-08C6-4772-912E-769AC028FB5B}"/>
              </a:ext>
            </a:extLst>
          </p:cNvPr>
          <p:cNvCxnSpPr>
            <a:cxnSpLocks/>
            <a:endCxn id="10" idx="0"/>
          </p:cNvCxnSpPr>
          <p:nvPr/>
        </p:nvCxnSpPr>
        <p:spPr>
          <a:xfrm>
            <a:off x="4939385" y="1821485"/>
            <a:ext cx="8754" cy="1304889"/>
          </a:xfrm>
          <a:prstGeom prst="line">
            <a:avLst/>
          </a:prstGeom>
          <a:ln w="15875">
            <a:solidFill>
              <a:srgbClr val="F70F78"/>
            </a:solidFill>
          </a:ln>
        </p:spPr>
        <p:style>
          <a:lnRef idx="1">
            <a:schemeClr val="accent1"/>
          </a:lnRef>
          <a:fillRef idx="0">
            <a:schemeClr val="accent1"/>
          </a:fillRef>
          <a:effectRef idx="0">
            <a:schemeClr val="accent1"/>
          </a:effectRef>
          <a:fontRef idx="minor">
            <a:schemeClr val="tx1"/>
          </a:fontRef>
        </p:style>
      </p:cxnSp>
      <p:sp>
        <p:nvSpPr>
          <p:cNvPr id="106" name="矩形: 圓角 105">
            <a:extLst>
              <a:ext uri="{FF2B5EF4-FFF2-40B4-BE49-F238E27FC236}">
                <a16:creationId xmlns:a16="http://schemas.microsoft.com/office/drawing/2014/main" id="{0E3BD012-E9A6-415F-904D-051AC82E975E}"/>
              </a:ext>
            </a:extLst>
          </p:cNvPr>
          <p:cNvSpPr/>
          <p:nvPr/>
        </p:nvSpPr>
        <p:spPr>
          <a:xfrm>
            <a:off x="4853153" y="4392785"/>
            <a:ext cx="1390022" cy="507358"/>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107" name="矩形 106">
            <a:extLst>
              <a:ext uri="{FF2B5EF4-FFF2-40B4-BE49-F238E27FC236}">
                <a16:creationId xmlns:a16="http://schemas.microsoft.com/office/drawing/2014/main" id="{42921078-61F1-4438-A1DC-029B2A934F6E}"/>
              </a:ext>
            </a:extLst>
          </p:cNvPr>
          <p:cNvSpPr/>
          <p:nvPr/>
        </p:nvSpPr>
        <p:spPr>
          <a:xfrm>
            <a:off x="5059889" y="4507964"/>
            <a:ext cx="976549" cy="276999"/>
          </a:xfrm>
          <a:prstGeom prst="rect">
            <a:avLst/>
          </a:prstGeom>
        </p:spPr>
        <p:txBody>
          <a:bodyPr wrap="none">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2 x USB 3.0</a:t>
            </a:r>
          </a:p>
        </p:txBody>
      </p:sp>
      <p:sp>
        <p:nvSpPr>
          <p:cNvPr id="110" name="矩形: 圓角 109">
            <a:extLst>
              <a:ext uri="{FF2B5EF4-FFF2-40B4-BE49-F238E27FC236}">
                <a16:creationId xmlns:a16="http://schemas.microsoft.com/office/drawing/2014/main" id="{0AC5D0FA-88D4-42DB-AD54-E7AA9CCBC89D}"/>
              </a:ext>
            </a:extLst>
          </p:cNvPr>
          <p:cNvSpPr/>
          <p:nvPr/>
        </p:nvSpPr>
        <p:spPr>
          <a:xfrm>
            <a:off x="6433933" y="4392785"/>
            <a:ext cx="1390022" cy="507358"/>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111" name="矩形 110">
            <a:extLst>
              <a:ext uri="{FF2B5EF4-FFF2-40B4-BE49-F238E27FC236}">
                <a16:creationId xmlns:a16="http://schemas.microsoft.com/office/drawing/2014/main" id="{390D80DC-3CF8-4CE0-9E9E-169D97709139}"/>
              </a:ext>
            </a:extLst>
          </p:cNvPr>
          <p:cNvSpPr/>
          <p:nvPr/>
        </p:nvSpPr>
        <p:spPr>
          <a:xfrm>
            <a:off x="6666252" y="4507964"/>
            <a:ext cx="925382" cy="276999"/>
          </a:xfrm>
          <a:prstGeom prst="rect">
            <a:avLst/>
          </a:prstGeom>
        </p:spPr>
        <p:txBody>
          <a:bodyPr wrap="none">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Reset </a:t>
            </a:r>
            <a:r>
              <a:rPr lang="zh-TW" altLang="en-US" sz="1200">
                <a:solidFill>
                  <a:schemeClr val="bg1"/>
                </a:solidFill>
                <a:latin typeface="微軟正黑體" panose="020B0604030504040204" pitchFamily="34" charset="-120"/>
                <a:ea typeface="微軟正黑體" panose="020B0604030504040204" pitchFamily="34" charset="-120"/>
              </a:rPr>
              <a:t>按鈕</a:t>
            </a:r>
          </a:p>
        </p:txBody>
      </p:sp>
      <p:sp>
        <p:nvSpPr>
          <p:cNvPr id="112" name="橢圓 111">
            <a:extLst>
              <a:ext uri="{FF2B5EF4-FFF2-40B4-BE49-F238E27FC236}">
                <a16:creationId xmlns:a16="http://schemas.microsoft.com/office/drawing/2014/main" id="{326D0EC0-13F2-4E67-9FF7-2569931FA400}"/>
              </a:ext>
            </a:extLst>
          </p:cNvPr>
          <p:cNvSpPr/>
          <p:nvPr/>
        </p:nvSpPr>
        <p:spPr>
          <a:xfrm>
            <a:off x="5104462" y="3400201"/>
            <a:ext cx="155799" cy="155799"/>
          </a:xfrm>
          <a:prstGeom prst="ellipse">
            <a:avLst/>
          </a:prstGeom>
          <a:noFill/>
          <a:ln>
            <a:solidFill>
              <a:srgbClr val="F70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7" name="接點: 肘形 116">
            <a:extLst>
              <a:ext uri="{FF2B5EF4-FFF2-40B4-BE49-F238E27FC236}">
                <a16:creationId xmlns:a16="http://schemas.microsoft.com/office/drawing/2014/main" id="{C26CE11E-D66F-44BB-BEB2-1519032C0648}"/>
              </a:ext>
            </a:extLst>
          </p:cNvPr>
          <p:cNvCxnSpPr>
            <a:stCxn id="112" idx="4"/>
            <a:endCxn id="110" idx="0"/>
          </p:cNvCxnSpPr>
          <p:nvPr/>
        </p:nvCxnSpPr>
        <p:spPr>
          <a:xfrm rot="16200000" flipH="1">
            <a:off x="5737261" y="3001101"/>
            <a:ext cx="836785" cy="1946582"/>
          </a:xfrm>
          <a:prstGeom prst="bentConnector3">
            <a:avLst/>
          </a:prstGeom>
          <a:ln w="15875">
            <a:solidFill>
              <a:srgbClr val="F70F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5728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圖片 31">
            <a:extLst>
              <a:ext uri="{FF2B5EF4-FFF2-40B4-BE49-F238E27FC236}">
                <a16:creationId xmlns:a16="http://schemas.microsoft.com/office/drawing/2014/main" id="{7B00566C-0FCD-4A54-B5BA-EC6EEFD49DB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2706041" y="1810652"/>
            <a:ext cx="3535472" cy="2929116"/>
          </a:xfrm>
          <a:prstGeom prst="rect">
            <a:avLst/>
          </a:prstGeom>
        </p:spPr>
      </p:pic>
      <p:pic>
        <p:nvPicPr>
          <p:cNvPr id="85" name="圖片 84">
            <a:extLst>
              <a:ext uri="{FF2B5EF4-FFF2-40B4-BE49-F238E27FC236}">
                <a16:creationId xmlns:a16="http://schemas.microsoft.com/office/drawing/2014/main" id="{3A60A401-5C62-476B-8ADE-D6C778CADC7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33449" y="3908647"/>
            <a:ext cx="2447357" cy="1134299"/>
          </a:xfrm>
          <a:prstGeom prst="rect">
            <a:avLst/>
          </a:prstGeom>
        </p:spPr>
      </p:pic>
      <p:sp>
        <p:nvSpPr>
          <p:cNvPr id="2" name="Title 1"/>
          <p:cNvSpPr>
            <a:spLocks noGrp="1"/>
          </p:cNvSpPr>
          <p:nvPr>
            <p:ph type="title"/>
          </p:nvPr>
        </p:nvSpPr>
        <p:spPr/>
        <p:txBody>
          <a:bodyPr>
            <a:normAutofit/>
          </a:bodyPr>
          <a:lstStyle/>
          <a:p>
            <a:r>
              <a:rPr lang="zh-TW" altLang="en-US" sz="3400"/>
              <a:t>內部架構</a:t>
            </a:r>
            <a:endParaRPr lang="en-US" sz="3400"/>
          </a:p>
        </p:txBody>
      </p:sp>
      <p:sp>
        <p:nvSpPr>
          <p:cNvPr id="24" name="矩形: 圓角 23">
            <a:extLst>
              <a:ext uri="{FF2B5EF4-FFF2-40B4-BE49-F238E27FC236}">
                <a16:creationId xmlns:a16="http://schemas.microsoft.com/office/drawing/2014/main" id="{08E24BA7-BD9F-4F2C-89D2-5760333917CC}"/>
              </a:ext>
            </a:extLst>
          </p:cNvPr>
          <p:cNvSpPr/>
          <p:nvPr/>
        </p:nvSpPr>
        <p:spPr>
          <a:xfrm>
            <a:off x="396561" y="1382169"/>
            <a:ext cx="1698172" cy="590322"/>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25" name="矩形 24">
            <a:extLst>
              <a:ext uri="{FF2B5EF4-FFF2-40B4-BE49-F238E27FC236}">
                <a16:creationId xmlns:a16="http://schemas.microsoft.com/office/drawing/2014/main" id="{6CBA0F8F-0DBC-4590-92AD-17F8BA7E4ED4}"/>
              </a:ext>
            </a:extLst>
          </p:cNvPr>
          <p:cNvSpPr/>
          <p:nvPr/>
        </p:nvSpPr>
        <p:spPr>
          <a:xfrm>
            <a:off x="419279" y="1439577"/>
            <a:ext cx="1620958" cy="461665"/>
          </a:xfrm>
          <a:prstGeom prst="rect">
            <a:avLst/>
          </a:prstGeom>
        </p:spPr>
        <p:txBody>
          <a:bodyPr wrap="none">
            <a:spAutoFit/>
          </a:bodyPr>
          <a:lstStyle/>
          <a:p>
            <a:pPr algn="ctr"/>
            <a:r>
              <a:rPr lang="zh-TW" altLang="en-US" sz="1200">
                <a:solidFill>
                  <a:schemeClr val="bg1"/>
                </a:solidFill>
                <a:latin typeface="微軟正黑體" panose="020B0604030504040204" pitchFamily="34" charset="-120"/>
                <a:ea typeface="微軟正黑體" panose="020B0604030504040204" pitchFamily="34" charset="-120"/>
              </a:rPr>
              <a:t>風扇模組 </a:t>
            </a:r>
          </a:p>
          <a:p>
            <a:pPr algn="ctr"/>
            <a:r>
              <a:rPr lang="en-US" altLang="zh-TW" sz="1200">
                <a:solidFill>
                  <a:schemeClr val="bg1"/>
                </a:solidFill>
                <a:latin typeface="微軟正黑體" panose="020B0604030504040204" pitchFamily="34" charset="-120"/>
                <a:ea typeface="微軟正黑體" panose="020B0604030504040204" pitchFamily="34" charset="-120"/>
              </a:rPr>
              <a:t>(3 x 6cm 16000rpm)</a:t>
            </a:r>
          </a:p>
        </p:txBody>
      </p:sp>
      <p:sp>
        <p:nvSpPr>
          <p:cNvPr id="31" name="Rectangle 4">
            <a:extLst>
              <a:ext uri="{FF2B5EF4-FFF2-40B4-BE49-F238E27FC236}">
                <a16:creationId xmlns:a16="http://schemas.microsoft.com/office/drawing/2014/main" id="{44F8F398-D937-4E45-91A8-1F5B3F1FDD52}"/>
              </a:ext>
            </a:extLst>
          </p:cNvPr>
          <p:cNvSpPr/>
          <p:nvPr/>
        </p:nvSpPr>
        <p:spPr>
          <a:xfrm>
            <a:off x="3281943" y="1774368"/>
            <a:ext cx="2415513" cy="543370"/>
          </a:xfrm>
          <a:prstGeom prst="rect">
            <a:avLst/>
          </a:prstGeom>
          <a:no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Elbow Connector 6">
            <a:extLst>
              <a:ext uri="{FF2B5EF4-FFF2-40B4-BE49-F238E27FC236}">
                <a16:creationId xmlns:a16="http://schemas.microsoft.com/office/drawing/2014/main" id="{8806840D-FB71-42FB-A116-DD1E10B05F8B}"/>
              </a:ext>
            </a:extLst>
          </p:cNvPr>
          <p:cNvCxnSpPr>
            <a:cxnSpLocks/>
            <a:stCxn id="24" idx="3"/>
            <a:endCxn id="31" idx="1"/>
          </p:cNvCxnSpPr>
          <p:nvPr/>
        </p:nvCxnSpPr>
        <p:spPr>
          <a:xfrm>
            <a:off x="2094733" y="1677330"/>
            <a:ext cx="1187210" cy="368723"/>
          </a:xfrm>
          <a:prstGeom prst="bentConnector3">
            <a:avLst>
              <a:gd name="adj1" fmla="val 50000"/>
            </a:avLst>
          </a:prstGeom>
          <a:ln>
            <a:solidFill>
              <a:srgbClr val="F70F78"/>
            </a:solidFill>
          </a:ln>
        </p:spPr>
        <p:style>
          <a:lnRef idx="2">
            <a:schemeClr val="accent1"/>
          </a:lnRef>
          <a:fillRef idx="0">
            <a:schemeClr val="accent1"/>
          </a:fillRef>
          <a:effectRef idx="1">
            <a:schemeClr val="accent1"/>
          </a:effectRef>
          <a:fontRef idx="minor">
            <a:schemeClr val="tx1"/>
          </a:fontRef>
        </p:style>
      </p:cxnSp>
      <p:sp>
        <p:nvSpPr>
          <p:cNvPr id="35" name="Rectangle 12">
            <a:extLst>
              <a:ext uri="{FF2B5EF4-FFF2-40B4-BE49-F238E27FC236}">
                <a16:creationId xmlns:a16="http://schemas.microsoft.com/office/drawing/2014/main" id="{4940432A-A444-43CB-989A-D5D03EE76594}"/>
              </a:ext>
            </a:extLst>
          </p:cNvPr>
          <p:cNvSpPr/>
          <p:nvPr/>
        </p:nvSpPr>
        <p:spPr>
          <a:xfrm>
            <a:off x="5095994" y="2897891"/>
            <a:ext cx="409349" cy="1429609"/>
          </a:xfrm>
          <a:prstGeom prst="rect">
            <a:avLst/>
          </a:prstGeom>
          <a:no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13">
            <a:extLst>
              <a:ext uri="{FF2B5EF4-FFF2-40B4-BE49-F238E27FC236}">
                <a16:creationId xmlns:a16="http://schemas.microsoft.com/office/drawing/2014/main" id="{EC51954E-AA73-40AB-BC39-CC0BAA253F1E}"/>
              </a:ext>
            </a:extLst>
          </p:cNvPr>
          <p:cNvSpPr/>
          <p:nvPr/>
        </p:nvSpPr>
        <p:spPr>
          <a:xfrm>
            <a:off x="3831554" y="2919721"/>
            <a:ext cx="409349" cy="1407779"/>
          </a:xfrm>
          <a:prstGeom prst="rect">
            <a:avLst/>
          </a:prstGeom>
          <a:no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14">
            <a:extLst>
              <a:ext uri="{FF2B5EF4-FFF2-40B4-BE49-F238E27FC236}">
                <a16:creationId xmlns:a16="http://schemas.microsoft.com/office/drawing/2014/main" id="{4A532B2B-73D7-4074-A94B-FCD28F2CE420}"/>
              </a:ext>
            </a:extLst>
          </p:cNvPr>
          <p:cNvSpPr/>
          <p:nvPr/>
        </p:nvSpPr>
        <p:spPr>
          <a:xfrm>
            <a:off x="4317683" y="3193511"/>
            <a:ext cx="689279" cy="1079551"/>
          </a:xfrm>
          <a:prstGeom prst="rect">
            <a:avLst/>
          </a:prstGeom>
          <a:no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Elbow Connector 36">
            <a:extLst>
              <a:ext uri="{FF2B5EF4-FFF2-40B4-BE49-F238E27FC236}">
                <a16:creationId xmlns:a16="http://schemas.microsoft.com/office/drawing/2014/main" id="{5E55ACA0-CE22-46AA-BF57-F6F1F7E8A3EB}"/>
              </a:ext>
            </a:extLst>
          </p:cNvPr>
          <p:cNvCxnSpPr>
            <a:cxnSpLocks/>
            <a:stCxn id="64" idx="2"/>
            <a:endCxn id="39" idx="2"/>
          </p:cNvCxnSpPr>
          <p:nvPr/>
        </p:nvCxnSpPr>
        <p:spPr>
          <a:xfrm rot="16200000" flipH="1">
            <a:off x="2830846" y="2441585"/>
            <a:ext cx="268996" cy="3393958"/>
          </a:xfrm>
          <a:prstGeom prst="bentConnector3">
            <a:avLst>
              <a:gd name="adj1" fmla="val 184983"/>
            </a:avLst>
          </a:prstGeom>
          <a:ln>
            <a:solidFill>
              <a:srgbClr val="F70F78"/>
            </a:solidFill>
          </a:ln>
        </p:spPr>
        <p:style>
          <a:lnRef idx="2">
            <a:schemeClr val="accent1"/>
          </a:lnRef>
          <a:fillRef idx="0">
            <a:schemeClr val="accent1"/>
          </a:fillRef>
          <a:effectRef idx="1">
            <a:schemeClr val="accent1"/>
          </a:effectRef>
          <a:fontRef idx="minor">
            <a:schemeClr val="tx1"/>
          </a:fontRef>
        </p:style>
      </p:cxnSp>
      <p:sp>
        <p:nvSpPr>
          <p:cNvPr id="54" name="Rectangle 48">
            <a:extLst>
              <a:ext uri="{FF2B5EF4-FFF2-40B4-BE49-F238E27FC236}">
                <a16:creationId xmlns:a16="http://schemas.microsoft.com/office/drawing/2014/main" id="{7BA549CD-029D-4F00-BE4F-E7220F28976A}"/>
              </a:ext>
            </a:extLst>
          </p:cNvPr>
          <p:cNvSpPr/>
          <p:nvPr/>
        </p:nvSpPr>
        <p:spPr>
          <a:xfrm>
            <a:off x="4724513" y="1995604"/>
            <a:ext cx="885228" cy="177288"/>
          </a:xfrm>
          <a:prstGeom prst="rect">
            <a:avLst/>
          </a:prstGeom>
          <a:solidFill>
            <a:srgbClr val="3366FF">
              <a:alpha val="56000"/>
            </a:srgbClr>
          </a:solid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矩形: 圓角 63">
            <a:extLst>
              <a:ext uri="{FF2B5EF4-FFF2-40B4-BE49-F238E27FC236}">
                <a16:creationId xmlns:a16="http://schemas.microsoft.com/office/drawing/2014/main" id="{EE2F67D0-CB4E-4837-9FA3-19BA18EF9FF2}"/>
              </a:ext>
            </a:extLst>
          </p:cNvPr>
          <p:cNvSpPr/>
          <p:nvPr/>
        </p:nvSpPr>
        <p:spPr>
          <a:xfrm>
            <a:off x="419279" y="3413744"/>
            <a:ext cx="1698172" cy="590322"/>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65" name="矩形 64">
            <a:extLst>
              <a:ext uri="{FF2B5EF4-FFF2-40B4-BE49-F238E27FC236}">
                <a16:creationId xmlns:a16="http://schemas.microsoft.com/office/drawing/2014/main" id="{D1909C61-9285-449E-8195-CFB2ACA6FEDF}"/>
              </a:ext>
            </a:extLst>
          </p:cNvPr>
          <p:cNvSpPr/>
          <p:nvPr/>
        </p:nvSpPr>
        <p:spPr>
          <a:xfrm>
            <a:off x="605344" y="3471152"/>
            <a:ext cx="1294264" cy="461665"/>
          </a:xfrm>
          <a:prstGeom prst="rect">
            <a:avLst/>
          </a:prstGeom>
        </p:spPr>
        <p:txBody>
          <a:bodyPr wrap="none" anchor="t">
            <a:spAutoFit/>
          </a:bodyPr>
          <a:lstStyle/>
          <a:p>
            <a:pPr algn="ctr"/>
            <a:r>
              <a:rPr lang="nl-NL" altLang="zh-TW" sz="1200">
                <a:solidFill>
                  <a:schemeClr val="bg1"/>
                </a:solidFill>
                <a:latin typeface="微軟正黑體"/>
                <a:ea typeface="微軟正黑體"/>
              </a:rPr>
              <a:t>Intel </a:t>
            </a:r>
            <a:r>
              <a:rPr lang="nl-NL" altLang="zh-TW" sz="1200" err="1">
                <a:solidFill>
                  <a:schemeClr val="bg1"/>
                </a:solidFill>
                <a:latin typeface="微軟正黑體"/>
                <a:ea typeface="微軟正黑體"/>
              </a:rPr>
              <a:t>Xeon</a:t>
            </a:r>
            <a:r>
              <a:rPr lang="nl-NL" altLang="zh-TW" sz="1200">
                <a:solidFill>
                  <a:schemeClr val="bg1"/>
                </a:solidFill>
                <a:latin typeface="微軟正黑體"/>
                <a:ea typeface="微軟正黑體"/>
              </a:rPr>
              <a:t> CPU</a:t>
            </a:r>
            <a:br>
              <a:rPr lang="nl-NL" altLang="zh-TW" sz="1200">
                <a:latin typeface="微軟正黑體" panose="020B0604030504040204" pitchFamily="34" charset="-120"/>
                <a:ea typeface="微軟正黑體" panose="020B0604030504040204" pitchFamily="34" charset="-120"/>
              </a:rPr>
            </a:br>
            <a:r>
              <a:rPr lang="zh-TW" altLang="en-US" sz="1200">
                <a:solidFill>
                  <a:schemeClr val="bg1"/>
                </a:solidFill>
                <a:latin typeface="微軟正黑體"/>
                <a:ea typeface="微軟正黑體"/>
              </a:rPr>
              <a:t>與散熱器</a:t>
            </a:r>
          </a:p>
        </p:txBody>
      </p:sp>
      <p:cxnSp>
        <p:nvCxnSpPr>
          <p:cNvPr id="71" name="直線接點 70">
            <a:extLst>
              <a:ext uri="{FF2B5EF4-FFF2-40B4-BE49-F238E27FC236}">
                <a16:creationId xmlns:a16="http://schemas.microsoft.com/office/drawing/2014/main" id="{D8BBC66A-8D9A-4CCC-AA92-40730BA01BBD}"/>
              </a:ext>
            </a:extLst>
          </p:cNvPr>
          <p:cNvCxnSpPr/>
          <p:nvPr/>
        </p:nvCxnSpPr>
        <p:spPr>
          <a:xfrm flipH="1">
            <a:off x="5616161" y="2084972"/>
            <a:ext cx="1381671" cy="0"/>
          </a:xfrm>
          <a:prstGeom prst="line">
            <a:avLst/>
          </a:prstGeom>
          <a:ln w="15875">
            <a:solidFill>
              <a:srgbClr val="F70F78"/>
            </a:solidFill>
          </a:ln>
        </p:spPr>
        <p:style>
          <a:lnRef idx="1">
            <a:schemeClr val="accent1"/>
          </a:lnRef>
          <a:fillRef idx="0">
            <a:schemeClr val="accent1"/>
          </a:fillRef>
          <a:effectRef idx="0">
            <a:schemeClr val="accent1"/>
          </a:effectRef>
          <a:fontRef idx="minor">
            <a:schemeClr val="tx1"/>
          </a:fontRef>
        </p:style>
      </p:cxnSp>
      <p:sp>
        <p:nvSpPr>
          <p:cNvPr id="72" name="矩形: 圓角 71">
            <a:extLst>
              <a:ext uri="{FF2B5EF4-FFF2-40B4-BE49-F238E27FC236}">
                <a16:creationId xmlns:a16="http://schemas.microsoft.com/office/drawing/2014/main" id="{F95B779A-448B-4ACF-A969-896C159C652D}"/>
              </a:ext>
            </a:extLst>
          </p:cNvPr>
          <p:cNvSpPr/>
          <p:nvPr/>
        </p:nvSpPr>
        <p:spPr>
          <a:xfrm>
            <a:off x="6199833" y="1664627"/>
            <a:ext cx="2524887" cy="762851"/>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73" name="矩形 72">
            <a:extLst>
              <a:ext uri="{FF2B5EF4-FFF2-40B4-BE49-F238E27FC236}">
                <a16:creationId xmlns:a16="http://schemas.microsoft.com/office/drawing/2014/main" id="{A2E5C0C0-1C70-49B0-951B-8AE465E8EA7F}"/>
              </a:ext>
            </a:extLst>
          </p:cNvPr>
          <p:cNvSpPr/>
          <p:nvPr/>
        </p:nvSpPr>
        <p:spPr>
          <a:xfrm>
            <a:off x="6246045" y="1849774"/>
            <a:ext cx="2432462" cy="461665"/>
          </a:xfrm>
          <a:prstGeom prst="rect">
            <a:avLst/>
          </a:prstGeom>
        </p:spPr>
        <p:txBody>
          <a:bodyPr wrap="none">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M.2 for Battery Backup Storage</a:t>
            </a:r>
          </a:p>
          <a:p>
            <a:pPr algn="ctr"/>
            <a:r>
              <a:rPr lang="en-US" altLang="zh-TW" sz="1200">
                <a:solidFill>
                  <a:schemeClr val="bg1"/>
                </a:solidFill>
                <a:latin typeface="微軟正黑體" panose="020B0604030504040204" pitchFamily="34" charset="-120"/>
                <a:ea typeface="微軟正黑體" panose="020B0604030504040204" pitchFamily="34" charset="-120"/>
              </a:rPr>
              <a:t>(</a:t>
            </a:r>
            <a:r>
              <a:rPr lang="zh-TW" altLang="en-US" sz="1200">
                <a:solidFill>
                  <a:schemeClr val="bg1"/>
                </a:solidFill>
                <a:latin typeface="微軟正黑體" panose="020B0604030504040204" pitchFamily="34" charset="-120"/>
                <a:ea typeface="微軟正黑體" panose="020B0604030504040204" pitchFamily="34" charset="-120"/>
              </a:rPr>
              <a:t>風扇模組下方</a:t>
            </a:r>
            <a:r>
              <a:rPr lang="en-US" altLang="zh-TW" sz="1200">
                <a:solidFill>
                  <a:schemeClr val="bg1"/>
                </a:solidFill>
                <a:latin typeface="微軟正黑體" panose="020B0604030504040204" pitchFamily="34" charset="-120"/>
                <a:ea typeface="微軟正黑體" panose="020B0604030504040204" pitchFamily="34" charset="-120"/>
              </a:rPr>
              <a:t>)</a:t>
            </a:r>
          </a:p>
        </p:txBody>
      </p:sp>
      <p:sp>
        <p:nvSpPr>
          <p:cNvPr id="74" name="矩形: 圓角 73">
            <a:extLst>
              <a:ext uri="{FF2B5EF4-FFF2-40B4-BE49-F238E27FC236}">
                <a16:creationId xmlns:a16="http://schemas.microsoft.com/office/drawing/2014/main" id="{B09F0C5D-C84A-4F22-9FE6-22895617D9EB}"/>
              </a:ext>
            </a:extLst>
          </p:cNvPr>
          <p:cNvSpPr/>
          <p:nvPr/>
        </p:nvSpPr>
        <p:spPr>
          <a:xfrm>
            <a:off x="6199833" y="3193511"/>
            <a:ext cx="2524887" cy="762851"/>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75" name="矩形 74">
            <a:extLst>
              <a:ext uri="{FF2B5EF4-FFF2-40B4-BE49-F238E27FC236}">
                <a16:creationId xmlns:a16="http://schemas.microsoft.com/office/drawing/2014/main" id="{1B1AFEA4-4C2D-4392-8BBB-46A20046400D}"/>
              </a:ext>
            </a:extLst>
          </p:cNvPr>
          <p:cNvSpPr/>
          <p:nvPr/>
        </p:nvSpPr>
        <p:spPr>
          <a:xfrm>
            <a:off x="6276883" y="3344104"/>
            <a:ext cx="1734770" cy="461665"/>
          </a:xfrm>
          <a:prstGeom prst="rect">
            <a:avLst/>
          </a:prstGeom>
        </p:spPr>
        <p:txBody>
          <a:bodyPr wrap="none">
            <a:spAutoFit/>
          </a:bodyPr>
          <a:lstStyle/>
          <a:p>
            <a:pPr marL="171450" indent="-171450">
              <a:buClr>
                <a:srgbClr val="F70F78"/>
              </a:buClr>
              <a:buFont typeface="Wingdings" panose="05000000000000000000" pitchFamily="2" charset="2"/>
              <a:buChar char="l"/>
            </a:pPr>
            <a:r>
              <a:rPr lang="en-US" altLang="zh-TW" sz="1200">
                <a:solidFill>
                  <a:schemeClr val="bg1"/>
                </a:solidFill>
                <a:latin typeface="微軟正黑體" panose="020B0604030504040204" pitchFamily="34" charset="-120"/>
                <a:ea typeface="微軟正黑體" panose="020B0604030504040204" pitchFamily="34" charset="-120"/>
              </a:rPr>
              <a:t>8 x DDR4 RAM Slot</a:t>
            </a:r>
          </a:p>
          <a:p>
            <a:pPr marL="171450" indent="-171450">
              <a:buClr>
                <a:srgbClr val="F70F78"/>
              </a:buClr>
              <a:buFont typeface="Wingdings" panose="05000000000000000000" pitchFamily="2" charset="2"/>
              <a:buChar char="l"/>
            </a:pPr>
            <a:r>
              <a:rPr lang="en-US" altLang="zh-TW" sz="1200">
                <a:solidFill>
                  <a:schemeClr val="bg1"/>
                </a:solidFill>
                <a:latin typeface="微軟正黑體" panose="020B0604030504040204" pitchFamily="34" charset="-120"/>
                <a:ea typeface="微軟正黑體" panose="020B0604030504040204" pitchFamily="34" charset="-120"/>
              </a:rPr>
              <a:t>Max. 512GB</a:t>
            </a:r>
          </a:p>
        </p:txBody>
      </p:sp>
      <p:cxnSp>
        <p:nvCxnSpPr>
          <p:cNvPr id="78" name="接點: 肘形 77">
            <a:extLst>
              <a:ext uri="{FF2B5EF4-FFF2-40B4-BE49-F238E27FC236}">
                <a16:creationId xmlns:a16="http://schemas.microsoft.com/office/drawing/2014/main" id="{2C96D75B-3673-45A5-A225-0C313BFE026C}"/>
              </a:ext>
            </a:extLst>
          </p:cNvPr>
          <p:cNvCxnSpPr>
            <a:cxnSpLocks/>
            <a:stCxn id="38" idx="0"/>
            <a:endCxn id="74" idx="0"/>
          </p:cNvCxnSpPr>
          <p:nvPr/>
        </p:nvCxnSpPr>
        <p:spPr>
          <a:xfrm rot="16200000" flipH="1">
            <a:off x="5612358" y="1343592"/>
            <a:ext cx="273790" cy="3426048"/>
          </a:xfrm>
          <a:prstGeom prst="bentConnector3">
            <a:avLst>
              <a:gd name="adj1" fmla="val -39454"/>
            </a:avLst>
          </a:prstGeom>
          <a:ln w="15875">
            <a:solidFill>
              <a:srgbClr val="F70F78"/>
            </a:solidFill>
          </a:ln>
        </p:spPr>
        <p:style>
          <a:lnRef idx="1">
            <a:schemeClr val="accent1"/>
          </a:lnRef>
          <a:fillRef idx="0">
            <a:schemeClr val="accent1"/>
          </a:fillRef>
          <a:effectRef idx="0">
            <a:schemeClr val="accent1"/>
          </a:effectRef>
          <a:fontRef idx="minor">
            <a:schemeClr val="tx1"/>
          </a:fontRef>
        </p:style>
      </p:cxnSp>
      <p:cxnSp>
        <p:nvCxnSpPr>
          <p:cNvPr id="82" name="接點: 肘形 81">
            <a:extLst>
              <a:ext uri="{FF2B5EF4-FFF2-40B4-BE49-F238E27FC236}">
                <a16:creationId xmlns:a16="http://schemas.microsoft.com/office/drawing/2014/main" id="{AD03610C-4B46-4E3E-BDE7-7674CC4AAE52}"/>
              </a:ext>
            </a:extLst>
          </p:cNvPr>
          <p:cNvCxnSpPr>
            <a:cxnSpLocks/>
            <a:stCxn id="35" idx="2"/>
            <a:endCxn id="74" idx="2"/>
          </p:cNvCxnSpPr>
          <p:nvPr/>
        </p:nvCxnSpPr>
        <p:spPr>
          <a:xfrm rot="5400000" flipH="1" flipV="1">
            <a:off x="6195904" y="3061127"/>
            <a:ext cx="371138" cy="2161608"/>
          </a:xfrm>
          <a:prstGeom prst="bentConnector3">
            <a:avLst>
              <a:gd name="adj1" fmla="val -61594"/>
            </a:avLst>
          </a:prstGeom>
          <a:ln w="15875">
            <a:solidFill>
              <a:srgbClr val="F70F78"/>
            </a:solidFill>
          </a:ln>
        </p:spPr>
        <p:style>
          <a:lnRef idx="1">
            <a:schemeClr val="accent1"/>
          </a:lnRef>
          <a:fillRef idx="0">
            <a:schemeClr val="accent1"/>
          </a:fillRef>
          <a:effectRef idx="0">
            <a:schemeClr val="accent1"/>
          </a:effectRef>
          <a:fontRef idx="minor">
            <a:schemeClr val="tx1"/>
          </a:fontRef>
        </p:style>
      </p:cxnSp>
      <p:pic>
        <p:nvPicPr>
          <p:cNvPr id="87" name="圖形 86">
            <a:extLst>
              <a:ext uri="{FF2B5EF4-FFF2-40B4-BE49-F238E27FC236}">
                <a16:creationId xmlns:a16="http://schemas.microsoft.com/office/drawing/2014/main" id="{F201B3D7-3318-4842-A6F3-577233387B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94503" y="3243101"/>
            <a:ext cx="1041054" cy="842201"/>
          </a:xfrm>
          <a:prstGeom prst="rect">
            <a:avLst/>
          </a:prstGeom>
        </p:spPr>
      </p:pic>
    </p:spTree>
    <p:extLst>
      <p:ext uri="{BB962C8B-B14F-4D97-AF65-F5344CB8AC3E}">
        <p14:creationId xmlns:p14="http://schemas.microsoft.com/office/powerpoint/2010/main" val="16740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42395" y="2432126"/>
            <a:ext cx="1801330" cy="1603403"/>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a:solidFill>
                  <a:srgbClr val="000000"/>
                </a:solidFill>
              </a:rPr>
              <a:t>CPU</a:t>
            </a:r>
          </a:p>
        </p:txBody>
      </p:sp>
      <p:cxnSp>
        <p:nvCxnSpPr>
          <p:cNvPr id="7" name="Straight Connector 6"/>
          <p:cNvCxnSpPr/>
          <p:nvPr/>
        </p:nvCxnSpPr>
        <p:spPr>
          <a:xfrm>
            <a:off x="5052729" y="2679848"/>
            <a:ext cx="1747291" cy="4501"/>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080676" y="2322181"/>
            <a:ext cx="1702256" cy="307777"/>
          </a:xfrm>
          <a:prstGeom prst="rect">
            <a:avLst/>
          </a:prstGeom>
          <a:noFill/>
        </p:spPr>
        <p:txBody>
          <a:bodyPr wrap="square" rtlCol="0">
            <a:spAutoFit/>
          </a:bodyPr>
          <a:lstStyle/>
          <a:p>
            <a:r>
              <a:rPr lang="en-US" sz="1400">
                <a:solidFill>
                  <a:srgbClr val="FFFF00"/>
                </a:solidFill>
              </a:rPr>
              <a:t>NTB (PCIe Gen3 x8)</a:t>
            </a:r>
          </a:p>
        </p:txBody>
      </p:sp>
      <p:sp>
        <p:nvSpPr>
          <p:cNvPr id="11" name="Rectangle 10"/>
          <p:cNvSpPr/>
          <p:nvPr/>
        </p:nvSpPr>
        <p:spPr>
          <a:xfrm>
            <a:off x="143933" y="2554099"/>
            <a:ext cx="2150534" cy="460034"/>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rgbClr val="000000"/>
                </a:solidFill>
              </a:rPr>
              <a:t>1 x PCIe Slot (Gen3 x8)</a:t>
            </a:r>
          </a:p>
        </p:txBody>
      </p:sp>
      <p:sp>
        <p:nvSpPr>
          <p:cNvPr id="12" name="Rectangle 11"/>
          <p:cNvSpPr/>
          <p:nvPr/>
        </p:nvSpPr>
        <p:spPr>
          <a:xfrm>
            <a:off x="169334" y="2151066"/>
            <a:ext cx="2091266" cy="260494"/>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000000"/>
                </a:solidFill>
              </a:rPr>
              <a:t>8 x DDR4 slot</a:t>
            </a:r>
          </a:p>
        </p:txBody>
      </p:sp>
      <p:sp>
        <p:nvSpPr>
          <p:cNvPr id="13" name="Rectangle 12"/>
          <p:cNvSpPr/>
          <p:nvPr/>
        </p:nvSpPr>
        <p:spPr>
          <a:xfrm>
            <a:off x="126999" y="3125539"/>
            <a:ext cx="2142067" cy="447393"/>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rgbClr val="000000"/>
                </a:solidFill>
              </a:rPr>
              <a:t>1 x PCIe Slot (Gen3 x8)</a:t>
            </a:r>
          </a:p>
        </p:txBody>
      </p:sp>
      <p:sp>
        <p:nvSpPr>
          <p:cNvPr id="19" name="Rectangle 18"/>
          <p:cNvSpPr/>
          <p:nvPr/>
        </p:nvSpPr>
        <p:spPr>
          <a:xfrm>
            <a:off x="3260407" y="3070953"/>
            <a:ext cx="1783318" cy="252954"/>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000000"/>
                </a:solidFill>
              </a:rPr>
              <a:t>DMI3 Gen3 x4</a:t>
            </a:r>
          </a:p>
        </p:txBody>
      </p:sp>
      <p:sp>
        <p:nvSpPr>
          <p:cNvPr id="23" name="Rectangle 22"/>
          <p:cNvSpPr/>
          <p:nvPr/>
        </p:nvSpPr>
        <p:spPr>
          <a:xfrm>
            <a:off x="3259693" y="3332916"/>
            <a:ext cx="1784031" cy="693606"/>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000000"/>
                </a:solidFill>
              </a:rPr>
              <a:t>PCH Block</a:t>
            </a:r>
          </a:p>
        </p:txBody>
      </p:sp>
      <p:sp>
        <p:nvSpPr>
          <p:cNvPr id="26" name="Rectangle 25"/>
          <p:cNvSpPr/>
          <p:nvPr/>
        </p:nvSpPr>
        <p:spPr>
          <a:xfrm>
            <a:off x="3395508" y="1747528"/>
            <a:ext cx="1495102" cy="477417"/>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rgbClr val="000000"/>
                </a:solidFill>
              </a:rPr>
              <a:t>SAS 12Gb/s Controller</a:t>
            </a:r>
          </a:p>
        </p:txBody>
      </p:sp>
      <p:pic>
        <p:nvPicPr>
          <p:cNvPr id="28" name="Picture 2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9621" y="4415076"/>
            <a:ext cx="365504" cy="371275"/>
          </a:xfrm>
          <a:prstGeom prst="rect">
            <a:avLst/>
          </a:prstGeom>
        </p:spPr>
      </p:pic>
      <p:pic>
        <p:nvPicPr>
          <p:cNvPr id="29" name="Picture 2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59174" y="4414342"/>
            <a:ext cx="365504" cy="371275"/>
          </a:xfrm>
          <a:prstGeom prst="rect">
            <a:avLst/>
          </a:prstGeom>
        </p:spPr>
      </p:pic>
      <p:pic>
        <p:nvPicPr>
          <p:cNvPr id="30" name="Picture 2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18727" y="4413608"/>
            <a:ext cx="365504" cy="371275"/>
          </a:xfrm>
          <a:prstGeom prst="rect">
            <a:avLst/>
          </a:prstGeom>
        </p:spPr>
      </p:pic>
      <p:cxnSp>
        <p:nvCxnSpPr>
          <p:cNvPr id="67" name="Straight Connector 31"/>
          <p:cNvCxnSpPr>
            <a:stCxn id="4" idx="0"/>
            <a:endCxn id="26" idx="2"/>
          </p:cNvCxnSpPr>
          <p:nvPr/>
        </p:nvCxnSpPr>
        <p:spPr>
          <a:xfrm flipH="1" flipV="1">
            <a:off x="4143059" y="2224945"/>
            <a:ext cx="1" cy="207181"/>
          </a:xfrm>
          <a:prstGeom prst="line">
            <a:avLst/>
          </a:prstGeom>
        </p:spPr>
        <p:style>
          <a:lnRef idx="2">
            <a:schemeClr val="accent1"/>
          </a:lnRef>
          <a:fillRef idx="0">
            <a:schemeClr val="accent1"/>
          </a:fillRef>
          <a:effectRef idx="1">
            <a:schemeClr val="accent1"/>
          </a:effectRef>
          <a:fontRef idx="minor">
            <a:schemeClr val="tx1"/>
          </a:fontRef>
        </p:style>
      </p:cxnSp>
      <p:pic>
        <p:nvPicPr>
          <p:cNvPr id="68"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18149" y="1152276"/>
            <a:ext cx="471800" cy="471800"/>
          </a:xfrm>
          <a:prstGeom prst="rect">
            <a:avLst/>
          </a:prstGeom>
        </p:spPr>
      </p:pic>
      <p:pic>
        <p:nvPicPr>
          <p:cNvPr id="69"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30420" y="1159227"/>
            <a:ext cx="464114" cy="464114"/>
          </a:xfrm>
          <a:prstGeom prst="rect">
            <a:avLst/>
          </a:prstGeom>
        </p:spPr>
      </p:pic>
      <p:pic>
        <p:nvPicPr>
          <p:cNvPr id="70"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26000" y="1149485"/>
            <a:ext cx="464114" cy="464114"/>
          </a:xfrm>
          <a:prstGeom prst="rect">
            <a:avLst/>
          </a:prstGeom>
        </p:spPr>
      </p:pic>
      <p:pic>
        <p:nvPicPr>
          <p:cNvPr id="71"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4326" y="1151542"/>
            <a:ext cx="471800" cy="471800"/>
          </a:xfrm>
          <a:prstGeom prst="rect">
            <a:avLst/>
          </a:prstGeom>
        </p:spPr>
      </p:pic>
      <p:pic>
        <p:nvPicPr>
          <p:cNvPr id="72"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36597" y="1158493"/>
            <a:ext cx="464114" cy="464114"/>
          </a:xfrm>
          <a:prstGeom prst="rect">
            <a:avLst/>
          </a:prstGeom>
        </p:spPr>
      </p:pic>
      <p:pic>
        <p:nvPicPr>
          <p:cNvPr id="73"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08902" y="1157759"/>
            <a:ext cx="464114" cy="464114"/>
          </a:xfrm>
          <a:prstGeom prst="rect">
            <a:avLst/>
          </a:prstGeom>
        </p:spPr>
      </p:pic>
      <p:pic>
        <p:nvPicPr>
          <p:cNvPr id="7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89215" y="1150808"/>
            <a:ext cx="471800" cy="471800"/>
          </a:xfrm>
          <a:prstGeom prst="rect">
            <a:avLst/>
          </a:prstGeom>
        </p:spPr>
      </p:pic>
      <p:pic>
        <p:nvPicPr>
          <p:cNvPr id="75"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01486" y="1157759"/>
            <a:ext cx="464114" cy="464114"/>
          </a:xfrm>
          <a:prstGeom prst="rect">
            <a:avLst/>
          </a:prstGeom>
        </p:spPr>
      </p:pic>
      <p:pic>
        <p:nvPicPr>
          <p:cNvPr id="76"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97066" y="1148017"/>
            <a:ext cx="464114" cy="464114"/>
          </a:xfrm>
          <a:prstGeom prst="rect">
            <a:avLst/>
          </a:prstGeom>
        </p:spPr>
      </p:pic>
      <p:sp>
        <p:nvSpPr>
          <p:cNvPr id="77" name="TextBox 57"/>
          <p:cNvSpPr txBox="1"/>
          <p:nvPr/>
        </p:nvSpPr>
        <p:spPr>
          <a:xfrm>
            <a:off x="5111455" y="1252095"/>
            <a:ext cx="1666229" cy="369332"/>
          </a:xfrm>
          <a:prstGeom prst="rect">
            <a:avLst/>
          </a:prstGeom>
          <a:noFill/>
        </p:spPr>
        <p:txBody>
          <a:bodyPr wrap="square" rtlCol="0">
            <a:spAutoFit/>
          </a:bodyPr>
          <a:lstStyle/>
          <a:p>
            <a:r>
              <a:rPr lang="mr-IN">
                <a:solidFill>
                  <a:schemeClr val="bg1"/>
                </a:solidFill>
              </a:rPr>
              <a:t>…................</a:t>
            </a:r>
            <a:endParaRPr lang="en-US">
              <a:solidFill>
                <a:schemeClr val="bg1"/>
              </a:solidFill>
            </a:endParaRPr>
          </a:p>
        </p:txBody>
      </p:sp>
      <p:cxnSp>
        <p:nvCxnSpPr>
          <p:cNvPr id="78" name="Elbow Connector 59"/>
          <p:cNvCxnSpPr>
            <a:stCxn id="12" idx="3"/>
          </p:cNvCxnSpPr>
          <p:nvPr/>
        </p:nvCxnSpPr>
        <p:spPr>
          <a:xfrm>
            <a:off x="2260600" y="2281313"/>
            <a:ext cx="999067" cy="22482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79" name="Elbow Connector 60"/>
          <p:cNvCxnSpPr>
            <a:stCxn id="11" idx="3"/>
          </p:cNvCxnSpPr>
          <p:nvPr/>
        </p:nvCxnSpPr>
        <p:spPr>
          <a:xfrm flipV="1">
            <a:off x="2294467" y="2581126"/>
            <a:ext cx="920907" cy="20299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80" name="Elbow Connector 63"/>
          <p:cNvCxnSpPr>
            <a:stCxn id="13" idx="3"/>
          </p:cNvCxnSpPr>
          <p:nvPr/>
        </p:nvCxnSpPr>
        <p:spPr>
          <a:xfrm flipV="1">
            <a:off x="2269066" y="2829016"/>
            <a:ext cx="944688" cy="520220"/>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81" name="Rectangle 80"/>
          <p:cNvSpPr/>
          <p:nvPr/>
        </p:nvSpPr>
        <p:spPr>
          <a:xfrm>
            <a:off x="4105502" y="2178299"/>
            <a:ext cx="871014" cy="246221"/>
          </a:xfrm>
          <a:prstGeom prst="rect">
            <a:avLst/>
          </a:prstGeom>
        </p:spPr>
        <p:txBody>
          <a:bodyPr wrap="none">
            <a:spAutoFit/>
          </a:bodyPr>
          <a:lstStyle/>
          <a:p>
            <a:r>
              <a:rPr lang="en-US" sz="1000">
                <a:solidFill>
                  <a:srgbClr val="FFFF00"/>
                </a:solidFill>
              </a:rPr>
              <a:t>PCIe Gen3 x8</a:t>
            </a:r>
            <a:endParaRPr lang="en-US" sz="1000"/>
          </a:p>
        </p:txBody>
      </p:sp>
      <p:sp>
        <p:nvSpPr>
          <p:cNvPr id="82" name="Rectangle 81"/>
          <p:cNvSpPr/>
          <p:nvPr/>
        </p:nvSpPr>
        <p:spPr>
          <a:xfrm>
            <a:off x="6787100" y="2410539"/>
            <a:ext cx="1801330" cy="1603403"/>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a:solidFill>
                  <a:srgbClr val="000000"/>
                </a:solidFill>
              </a:rPr>
              <a:t>CPU</a:t>
            </a:r>
          </a:p>
        </p:txBody>
      </p:sp>
      <p:sp>
        <p:nvSpPr>
          <p:cNvPr id="83" name="Rectangle 82"/>
          <p:cNvSpPr/>
          <p:nvPr/>
        </p:nvSpPr>
        <p:spPr>
          <a:xfrm>
            <a:off x="6870626" y="1760738"/>
            <a:ext cx="1495102" cy="477417"/>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rgbClr val="000000"/>
                </a:solidFill>
              </a:rPr>
              <a:t>SAS 12Gb/s Controller</a:t>
            </a:r>
          </a:p>
        </p:txBody>
      </p:sp>
      <p:cxnSp>
        <p:nvCxnSpPr>
          <p:cNvPr id="84" name="Straight Connector 31"/>
          <p:cNvCxnSpPr/>
          <p:nvPr/>
        </p:nvCxnSpPr>
        <p:spPr>
          <a:xfrm flipH="1" flipV="1">
            <a:off x="7713858" y="2229458"/>
            <a:ext cx="1" cy="207181"/>
          </a:xfrm>
          <a:prstGeom prst="line">
            <a:avLst/>
          </a:prstGeom>
        </p:spPr>
        <p:style>
          <a:lnRef idx="2">
            <a:schemeClr val="accent1"/>
          </a:lnRef>
          <a:fillRef idx="0">
            <a:schemeClr val="accent1"/>
          </a:fillRef>
          <a:effectRef idx="1">
            <a:schemeClr val="accent1"/>
          </a:effectRef>
          <a:fontRef idx="minor">
            <a:schemeClr val="tx1"/>
          </a:fontRef>
        </p:style>
      </p:cxnSp>
      <p:sp>
        <p:nvSpPr>
          <p:cNvPr id="85" name="Rectangle 84"/>
          <p:cNvSpPr/>
          <p:nvPr/>
        </p:nvSpPr>
        <p:spPr>
          <a:xfrm>
            <a:off x="7676301" y="2182812"/>
            <a:ext cx="871014" cy="246221"/>
          </a:xfrm>
          <a:prstGeom prst="rect">
            <a:avLst/>
          </a:prstGeom>
        </p:spPr>
        <p:txBody>
          <a:bodyPr wrap="none">
            <a:spAutoFit/>
          </a:bodyPr>
          <a:lstStyle/>
          <a:p>
            <a:r>
              <a:rPr lang="en-US" sz="1000">
                <a:solidFill>
                  <a:srgbClr val="FFFF00"/>
                </a:solidFill>
              </a:rPr>
              <a:t>PCIe Gen3 x8</a:t>
            </a:r>
            <a:endParaRPr lang="en-US" sz="1000"/>
          </a:p>
        </p:txBody>
      </p:sp>
      <p:pic>
        <p:nvPicPr>
          <p:cNvPr id="86"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65267" y="1153571"/>
            <a:ext cx="464114" cy="464114"/>
          </a:xfrm>
          <a:prstGeom prst="rect">
            <a:avLst/>
          </a:prstGeom>
        </p:spPr>
      </p:pic>
      <p:pic>
        <p:nvPicPr>
          <p:cNvPr id="87"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45580" y="1146620"/>
            <a:ext cx="471800" cy="471800"/>
          </a:xfrm>
          <a:prstGeom prst="rect">
            <a:avLst/>
          </a:prstGeom>
        </p:spPr>
      </p:pic>
      <p:pic>
        <p:nvPicPr>
          <p:cNvPr id="88"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57851" y="1153571"/>
            <a:ext cx="464114" cy="464114"/>
          </a:xfrm>
          <a:prstGeom prst="rect">
            <a:avLst/>
          </a:prstGeom>
        </p:spPr>
      </p:pic>
      <p:sp>
        <p:nvSpPr>
          <p:cNvPr id="89" name="Rectangle 88"/>
          <p:cNvSpPr/>
          <p:nvPr/>
        </p:nvSpPr>
        <p:spPr>
          <a:xfrm>
            <a:off x="536425" y="3701273"/>
            <a:ext cx="1467370" cy="53206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000000"/>
                </a:solidFill>
              </a:rPr>
              <a:t>4 x 10GbE SFP+ </a:t>
            </a:r>
            <a:r>
              <a:rPr lang="zh-TW" altLang="en-US">
                <a:solidFill>
                  <a:srgbClr val="000000"/>
                </a:solidFill>
              </a:rPr>
              <a:t>埠</a:t>
            </a:r>
            <a:endParaRPr lang="en-US">
              <a:solidFill>
                <a:srgbClr val="000000"/>
              </a:solidFill>
            </a:endParaRPr>
          </a:p>
        </p:txBody>
      </p:sp>
      <p:cxnSp>
        <p:nvCxnSpPr>
          <p:cNvPr id="90" name="Elbow Connector 63"/>
          <p:cNvCxnSpPr>
            <a:stCxn id="89" idx="3"/>
          </p:cNvCxnSpPr>
          <p:nvPr/>
        </p:nvCxnSpPr>
        <p:spPr>
          <a:xfrm flipV="1">
            <a:off x="2003795" y="2937933"/>
            <a:ext cx="1222005" cy="1029370"/>
          </a:xfrm>
          <a:prstGeom prst="bentConnector3">
            <a:avLst>
              <a:gd name="adj1" fmla="val 69400"/>
            </a:avLst>
          </a:prstGeom>
        </p:spPr>
        <p:style>
          <a:lnRef idx="2">
            <a:schemeClr val="accent1"/>
          </a:lnRef>
          <a:fillRef idx="0">
            <a:schemeClr val="accent1"/>
          </a:fillRef>
          <a:effectRef idx="1">
            <a:schemeClr val="accent1"/>
          </a:effectRef>
          <a:fontRef idx="minor">
            <a:schemeClr val="tx1"/>
          </a:fontRef>
        </p:style>
      </p:cxnSp>
      <p:cxnSp>
        <p:nvCxnSpPr>
          <p:cNvPr id="121" name="Elbow Connector 63"/>
          <p:cNvCxnSpPr>
            <a:stCxn id="29" idx="0"/>
            <a:endCxn id="23" idx="2"/>
          </p:cNvCxnSpPr>
          <p:nvPr/>
        </p:nvCxnSpPr>
        <p:spPr>
          <a:xfrm rot="5400000" flipH="1" flipV="1">
            <a:off x="3552907" y="3815541"/>
            <a:ext cx="387820" cy="809783"/>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122" name="Rectangle 112"/>
          <p:cNvSpPr/>
          <p:nvPr/>
        </p:nvSpPr>
        <p:spPr>
          <a:xfrm>
            <a:off x="4287158" y="4412473"/>
            <a:ext cx="1467370" cy="53206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x-none">
                <a:solidFill>
                  <a:srgbClr val="000000"/>
                </a:solidFill>
              </a:rPr>
              <a:t>2 x M.2(Gen3 x4 or SATA)</a:t>
            </a:r>
            <a:endParaRPr lang="en-US">
              <a:solidFill>
                <a:srgbClr val="000000"/>
              </a:solidFill>
            </a:endParaRPr>
          </a:p>
        </p:txBody>
      </p:sp>
      <p:cxnSp>
        <p:nvCxnSpPr>
          <p:cNvPr id="123" name="Elbow Connector 63"/>
          <p:cNvCxnSpPr>
            <a:stCxn id="122" idx="0"/>
            <a:endCxn id="4" idx="2"/>
          </p:cNvCxnSpPr>
          <p:nvPr/>
        </p:nvCxnSpPr>
        <p:spPr>
          <a:xfrm rot="16200000" flipV="1">
            <a:off x="4393480" y="3785109"/>
            <a:ext cx="376944" cy="877783"/>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pic>
        <p:nvPicPr>
          <p:cNvPr id="5" name="圖片 4">
            <a:extLst>
              <a:ext uri="{FF2B5EF4-FFF2-40B4-BE49-F238E27FC236}">
                <a16:creationId xmlns:a16="http://schemas.microsoft.com/office/drawing/2014/main" id="{6D5A4E85-10D7-4150-BB61-F30F81DC3B7C}"/>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145" y="1339"/>
            <a:ext cx="9143999" cy="5140821"/>
          </a:xfrm>
          <a:prstGeom prst="rect">
            <a:avLst/>
          </a:prstGeom>
        </p:spPr>
      </p:pic>
      <p:sp>
        <p:nvSpPr>
          <p:cNvPr id="45" name="Title 1">
            <a:extLst>
              <a:ext uri="{FF2B5EF4-FFF2-40B4-BE49-F238E27FC236}">
                <a16:creationId xmlns:a16="http://schemas.microsoft.com/office/drawing/2014/main" id="{8846E78D-6164-4B75-9BE8-CFCE07272E77}"/>
              </a:ext>
            </a:extLst>
          </p:cNvPr>
          <p:cNvSpPr>
            <a:spLocks noGrp="1"/>
          </p:cNvSpPr>
          <p:nvPr>
            <p:ph type="title"/>
          </p:nvPr>
        </p:nvSpPr>
        <p:spPr/>
        <p:txBody>
          <a:bodyPr>
            <a:normAutofit/>
          </a:bodyPr>
          <a:lstStyle/>
          <a:p>
            <a:r>
              <a:rPr lang="zh-TW" altLang="en-US" sz="3400">
                <a:latin typeface="微軟正黑體"/>
                <a:ea typeface="微軟正黑體"/>
              </a:rPr>
              <a:t>最佳雙控系統設計</a:t>
            </a:r>
            <a:endParaRPr lang="en-US" altLang="zh-TW" sz="3400">
              <a:latin typeface="微軟正黑體"/>
              <a:ea typeface="微軟正黑體"/>
            </a:endParaRPr>
          </a:p>
        </p:txBody>
      </p:sp>
      <p:sp>
        <p:nvSpPr>
          <p:cNvPr id="3" name="TextBox 2">
            <a:extLst>
              <a:ext uri="{FF2B5EF4-FFF2-40B4-BE49-F238E27FC236}">
                <a16:creationId xmlns:a16="http://schemas.microsoft.com/office/drawing/2014/main" id="{3E984088-930E-4A1A-BA82-03C3E858FCEA}"/>
              </a:ext>
            </a:extLst>
          </p:cNvPr>
          <p:cNvSpPr txBox="1"/>
          <p:nvPr/>
        </p:nvSpPr>
        <p:spPr>
          <a:xfrm>
            <a:off x="-145898" y="4492201"/>
            <a:ext cx="2248324" cy="369332"/>
          </a:xfrm>
          <a:prstGeom prst="rect">
            <a:avLst/>
          </a:prstGeom>
          <a:noFill/>
        </p:spPr>
        <p:txBody>
          <a:bodyPr wrap="square" rtlCol="0" anchor="t">
            <a:spAutoFit/>
          </a:bodyPr>
          <a:lstStyle/>
          <a:p>
            <a:pPr algn="ctr"/>
            <a:r>
              <a:rPr lang="zh-CN" altLang="en-US">
                <a:solidFill>
                  <a:schemeClr val="bg1"/>
                </a:solidFill>
              </a:rPr>
              <a:t>控制器</a:t>
            </a:r>
            <a:r>
              <a:rPr lang="en-US">
                <a:solidFill>
                  <a:schemeClr val="bg1"/>
                </a:solidFill>
              </a:rPr>
              <a:t> 1</a:t>
            </a:r>
          </a:p>
        </p:txBody>
      </p:sp>
      <p:sp>
        <p:nvSpPr>
          <p:cNvPr id="47" name="TextBox 46">
            <a:extLst>
              <a:ext uri="{FF2B5EF4-FFF2-40B4-BE49-F238E27FC236}">
                <a16:creationId xmlns:a16="http://schemas.microsoft.com/office/drawing/2014/main" id="{D53F36F8-CCDA-4A0C-9FA1-D26A8D0AA6D3}"/>
              </a:ext>
            </a:extLst>
          </p:cNvPr>
          <p:cNvSpPr txBox="1"/>
          <p:nvPr/>
        </p:nvSpPr>
        <p:spPr>
          <a:xfrm>
            <a:off x="5859913" y="4493613"/>
            <a:ext cx="2248324" cy="369332"/>
          </a:xfrm>
          <a:prstGeom prst="rect">
            <a:avLst/>
          </a:prstGeom>
          <a:noFill/>
        </p:spPr>
        <p:txBody>
          <a:bodyPr wrap="square" rtlCol="0" anchor="t">
            <a:spAutoFit/>
          </a:bodyPr>
          <a:lstStyle/>
          <a:p>
            <a:pPr algn="ctr"/>
            <a:r>
              <a:rPr lang="zh-CN" altLang="en-US" dirty="0">
                <a:solidFill>
                  <a:schemeClr val="bg1"/>
                </a:solidFill>
                <a:ea typeface="等线"/>
              </a:rPr>
              <a:t>控制器 2</a:t>
            </a:r>
            <a:endParaRPr lang="zh-CN" altLang="en-US" dirty="0">
              <a:solidFill>
                <a:schemeClr val="bg1"/>
              </a:solidFill>
              <a:ea typeface="等线"/>
              <a:cs typeface="Calibri"/>
            </a:endParaRPr>
          </a:p>
        </p:txBody>
      </p:sp>
      <p:pic>
        <p:nvPicPr>
          <p:cNvPr id="6" name="圖形 5">
            <a:extLst>
              <a:ext uri="{FF2B5EF4-FFF2-40B4-BE49-F238E27FC236}">
                <a16:creationId xmlns:a16="http://schemas.microsoft.com/office/drawing/2014/main" id="{EFE7876B-43FC-4FB3-9799-0EFFA529EA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17790" y="3202625"/>
            <a:ext cx="790575" cy="762000"/>
          </a:xfrm>
          <a:prstGeom prst="rect">
            <a:avLst/>
          </a:prstGeom>
        </p:spPr>
      </p:pic>
    </p:spTree>
    <p:extLst>
      <p:ext uri="{BB962C8B-B14F-4D97-AF65-F5344CB8AC3E}">
        <p14:creationId xmlns:p14="http://schemas.microsoft.com/office/powerpoint/2010/main" val="1584429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a:t>Intel Xeon </a:t>
            </a:r>
            <a:r>
              <a:rPr lang="zh-TW" altLang="en-US" sz="3400"/>
              <a:t>企業級處理器</a:t>
            </a:r>
            <a:endParaRPr lang="en-US" sz="3400"/>
          </a:p>
        </p:txBody>
      </p:sp>
      <p:sp>
        <p:nvSpPr>
          <p:cNvPr id="5" name="TextBox 4"/>
          <p:cNvSpPr txBox="1"/>
          <p:nvPr/>
        </p:nvSpPr>
        <p:spPr>
          <a:xfrm>
            <a:off x="3909492" y="1599545"/>
            <a:ext cx="4455900" cy="1200329"/>
          </a:xfrm>
          <a:prstGeom prst="rect">
            <a:avLst/>
          </a:prstGeom>
          <a:noFill/>
        </p:spPr>
        <p:txBody>
          <a:bodyPr wrap="none" rtlCol="0" anchor="t">
            <a:spAutoFit/>
          </a:bodyPr>
          <a:lstStyle/>
          <a:p>
            <a:pPr>
              <a:buClr>
                <a:schemeClr val="tx1"/>
              </a:buClr>
            </a:pPr>
            <a:r>
              <a:rPr lang="en-US" sz="2400">
                <a:solidFill>
                  <a:schemeClr val="bg1"/>
                </a:solidFill>
                <a:latin typeface="Arial"/>
                <a:ea typeface="微軟正黑體"/>
                <a:cs typeface="Arial"/>
              </a:rPr>
              <a:t>Intel Xeon D-2142IT (</a:t>
            </a:r>
            <a:r>
              <a:rPr lang="ja-JP" altLang="en-US" sz="2400">
                <a:solidFill>
                  <a:schemeClr val="bg1"/>
                </a:solidFill>
                <a:latin typeface="Arial"/>
                <a:ea typeface="微軟正黑體"/>
                <a:cs typeface="Arial"/>
              </a:rPr>
              <a:t>或同等級)</a:t>
            </a:r>
            <a:endParaRPr lang="en-US" sz="240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marL="342900" indent="-342900">
              <a:buClr>
                <a:srgbClr val="00E6FE"/>
              </a:buClr>
              <a:buFont typeface="Arial" panose="020B0604020202020204" pitchFamily="34" charset="0"/>
              <a:buChar char="•"/>
            </a:pPr>
            <a:r>
              <a:rPr lang="en-US" sz="2400">
                <a:solidFill>
                  <a:schemeClr val="bg1"/>
                </a:solidFill>
                <a:latin typeface="微軟正黑體"/>
                <a:ea typeface="微軟正黑體"/>
              </a:rPr>
              <a:t>8 </a:t>
            </a:r>
            <a:r>
              <a:rPr lang="zh-TW" altLang="en-US" sz="2400">
                <a:solidFill>
                  <a:schemeClr val="bg1"/>
                </a:solidFill>
                <a:latin typeface="微軟正黑體"/>
                <a:ea typeface="微軟正黑體"/>
              </a:rPr>
              <a:t>核心</a:t>
            </a:r>
            <a:r>
              <a:rPr lang="en-US" altLang="zh-TW" sz="2400">
                <a:solidFill>
                  <a:schemeClr val="bg1"/>
                </a:solidFill>
                <a:latin typeface="微軟正黑體"/>
                <a:ea typeface="微軟正黑體"/>
              </a:rPr>
              <a:t>/16</a:t>
            </a:r>
            <a:r>
              <a:rPr lang="zh-TW" altLang="en-US" sz="2400">
                <a:solidFill>
                  <a:schemeClr val="bg1"/>
                </a:solidFill>
                <a:latin typeface="微軟正黑體"/>
                <a:ea typeface="微軟正黑體"/>
              </a:rPr>
              <a:t>執行緒</a:t>
            </a:r>
          </a:p>
          <a:p>
            <a:pPr marL="342900" indent="-342900">
              <a:buClr>
                <a:srgbClr val="00E6FE"/>
              </a:buClr>
              <a:buFont typeface="Arial" panose="020B0604020202020204" pitchFamily="34" charset="0"/>
              <a:buChar char="•"/>
            </a:pPr>
            <a:r>
              <a:rPr lang="en-US" sz="2400">
                <a:solidFill>
                  <a:schemeClr val="bg1"/>
                </a:solidFill>
                <a:latin typeface="微軟正黑體"/>
                <a:ea typeface="微軟正黑體"/>
              </a:rPr>
              <a:t>1.9 GHz (Max. 3.0GHz)</a:t>
            </a:r>
          </a:p>
        </p:txBody>
      </p:sp>
      <p:pic>
        <p:nvPicPr>
          <p:cNvPr id="7" name="圖片 6">
            <a:extLst>
              <a:ext uri="{FF2B5EF4-FFF2-40B4-BE49-F238E27FC236}">
                <a16:creationId xmlns:a16="http://schemas.microsoft.com/office/drawing/2014/main" id="{A70A4C21-AE09-4E8B-9DBE-465C0662C8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7480" y="1743269"/>
            <a:ext cx="2695504" cy="2695504"/>
          </a:xfrm>
          <a:prstGeom prst="rect">
            <a:avLst/>
          </a:prstGeom>
        </p:spPr>
      </p:pic>
      <p:sp>
        <p:nvSpPr>
          <p:cNvPr id="8" name="TextBox 4">
            <a:extLst>
              <a:ext uri="{FF2B5EF4-FFF2-40B4-BE49-F238E27FC236}">
                <a16:creationId xmlns:a16="http://schemas.microsoft.com/office/drawing/2014/main" id="{9126C279-475F-47B0-83DF-4C922D6654D8}"/>
              </a:ext>
            </a:extLst>
          </p:cNvPr>
          <p:cNvSpPr txBox="1"/>
          <p:nvPr/>
        </p:nvSpPr>
        <p:spPr>
          <a:xfrm>
            <a:off x="3909492" y="3115334"/>
            <a:ext cx="3720890" cy="1200329"/>
          </a:xfrm>
          <a:prstGeom prst="rect">
            <a:avLst/>
          </a:prstGeom>
          <a:noFill/>
        </p:spPr>
        <p:txBody>
          <a:bodyPr wrap="none" rtlCol="0">
            <a:spAutoFit/>
          </a:bodyPr>
          <a:lstStyle/>
          <a:p>
            <a:pPr>
              <a:buClr>
                <a:schemeClr val="tx1"/>
              </a:buClr>
            </a:pPr>
            <a:r>
              <a:rPr lang="en-US" sz="2400">
                <a:solidFill>
                  <a:schemeClr val="bg1"/>
                </a:solidFill>
                <a:latin typeface="Arial" panose="020B0604020202020204" pitchFamily="34" charset="0"/>
                <a:ea typeface="微軟正黑體" panose="020B0604030504040204" pitchFamily="34" charset="-120"/>
                <a:cs typeface="Arial" panose="020B0604020202020204" pitchFamily="34" charset="0"/>
              </a:rPr>
              <a:t>Intel Xeon D-2123IT</a:t>
            </a:r>
          </a:p>
          <a:p>
            <a:pPr marL="342900" indent="-342900">
              <a:buClr>
                <a:srgbClr val="00E6FE"/>
              </a:buClr>
              <a:buFont typeface="Arial" panose="020B0604020202020204" pitchFamily="34" charset="0"/>
              <a:buChar char="•"/>
            </a:pPr>
            <a:r>
              <a:rPr lang="en-US" altLang="zh-TW" sz="2400">
                <a:solidFill>
                  <a:schemeClr val="bg1"/>
                </a:solidFill>
                <a:latin typeface="微軟正黑體" panose="020B0604030504040204" pitchFamily="34" charset="-120"/>
                <a:ea typeface="微軟正黑體" panose="020B0604030504040204" pitchFamily="34" charset="-120"/>
              </a:rPr>
              <a:t>4 </a:t>
            </a:r>
            <a:r>
              <a:rPr lang="zh-TW" altLang="en-US" sz="2400">
                <a:solidFill>
                  <a:schemeClr val="bg1"/>
                </a:solidFill>
                <a:latin typeface="微軟正黑體" panose="020B0604030504040204" pitchFamily="34" charset="-120"/>
                <a:ea typeface="微軟正黑體" panose="020B0604030504040204" pitchFamily="34" charset="-120"/>
              </a:rPr>
              <a:t>核心</a:t>
            </a:r>
            <a:r>
              <a:rPr lang="en-US" altLang="zh-TW" sz="2400">
                <a:solidFill>
                  <a:schemeClr val="bg1"/>
                </a:solidFill>
                <a:latin typeface="微軟正黑體" panose="020B0604030504040204" pitchFamily="34" charset="-120"/>
                <a:ea typeface="微軟正黑體" panose="020B0604030504040204" pitchFamily="34" charset="-120"/>
              </a:rPr>
              <a:t>/8</a:t>
            </a:r>
            <a:r>
              <a:rPr lang="zh-TW" altLang="en-US" sz="2400">
                <a:solidFill>
                  <a:schemeClr val="bg1"/>
                </a:solidFill>
                <a:latin typeface="微軟正黑體" panose="020B0604030504040204" pitchFamily="34" charset="-120"/>
                <a:ea typeface="微軟正黑體" panose="020B0604030504040204" pitchFamily="34" charset="-120"/>
              </a:rPr>
              <a:t>執行緒</a:t>
            </a:r>
          </a:p>
          <a:p>
            <a:pPr marL="342900" indent="-342900">
              <a:buClr>
                <a:srgbClr val="00E6FE"/>
              </a:buClr>
              <a:buFont typeface="Arial" panose="020B0604020202020204" pitchFamily="34" charset="0"/>
              <a:buChar char="•"/>
            </a:pPr>
            <a:r>
              <a:rPr lang="en-US" altLang="zh-TW" sz="2400">
                <a:solidFill>
                  <a:schemeClr val="bg1"/>
                </a:solidFill>
                <a:latin typeface="微軟正黑體" panose="020B0604030504040204" pitchFamily="34" charset="-120"/>
                <a:ea typeface="微軟正黑體" panose="020B0604030504040204" pitchFamily="34" charset="-120"/>
              </a:rPr>
              <a:t>2.2 GHz (Max. 3.0GHz)</a:t>
            </a:r>
          </a:p>
        </p:txBody>
      </p:sp>
    </p:spTree>
    <p:extLst>
      <p:ext uri="{BB962C8B-B14F-4D97-AF65-F5344CB8AC3E}">
        <p14:creationId xmlns:p14="http://schemas.microsoft.com/office/powerpoint/2010/main" val="1826972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形 5">
            <a:extLst>
              <a:ext uri="{FF2B5EF4-FFF2-40B4-BE49-F238E27FC236}">
                <a16:creationId xmlns:a16="http://schemas.microsoft.com/office/drawing/2014/main" id="{A4860375-D137-4A50-9FA2-EE35F2DE6A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974" y="1336652"/>
            <a:ext cx="4649289" cy="822960"/>
          </a:xfrm>
          <a:prstGeom prst="rect">
            <a:avLst/>
          </a:prstGeom>
        </p:spPr>
      </p:pic>
      <p:pic>
        <p:nvPicPr>
          <p:cNvPr id="20" name="圖形 19">
            <a:extLst>
              <a:ext uri="{FF2B5EF4-FFF2-40B4-BE49-F238E27FC236}">
                <a16:creationId xmlns:a16="http://schemas.microsoft.com/office/drawing/2014/main" id="{D3BACBD4-C0C7-41D5-AE12-DE7103B954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974" y="2266201"/>
            <a:ext cx="4649289" cy="822960"/>
          </a:xfrm>
          <a:prstGeom prst="rect">
            <a:avLst/>
          </a:prstGeom>
        </p:spPr>
      </p:pic>
      <p:pic>
        <p:nvPicPr>
          <p:cNvPr id="21" name="圖形 20">
            <a:extLst>
              <a:ext uri="{FF2B5EF4-FFF2-40B4-BE49-F238E27FC236}">
                <a16:creationId xmlns:a16="http://schemas.microsoft.com/office/drawing/2014/main" id="{CD4AB9BF-F55C-44BF-957A-46A1BA7ED0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974" y="3195750"/>
            <a:ext cx="4649289" cy="822960"/>
          </a:xfrm>
          <a:prstGeom prst="rect">
            <a:avLst/>
          </a:prstGeom>
        </p:spPr>
      </p:pic>
      <p:pic>
        <p:nvPicPr>
          <p:cNvPr id="24" name="圖形 23">
            <a:extLst>
              <a:ext uri="{FF2B5EF4-FFF2-40B4-BE49-F238E27FC236}">
                <a16:creationId xmlns:a16="http://schemas.microsoft.com/office/drawing/2014/main" id="{2B86FC69-08DA-40BB-BDE6-2E23498522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974" y="4125298"/>
            <a:ext cx="4649289" cy="822960"/>
          </a:xfrm>
          <a:prstGeom prst="rect">
            <a:avLst/>
          </a:prstGeom>
        </p:spPr>
      </p:pic>
      <p:sp>
        <p:nvSpPr>
          <p:cNvPr id="2" name="Title 1">
            <a:extLst>
              <a:ext uri="{FF2B5EF4-FFF2-40B4-BE49-F238E27FC236}">
                <a16:creationId xmlns:a16="http://schemas.microsoft.com/office/drawing/2014/main" id="{248F19E0-ABF7-4EC0-BE03-EB8128E848A4}"/>
              </a:ext>
            </a:extLst>
          </p:cNvPr>
          <p:cNvSpPr>
            <a:spLocks noGrp="1"/>
          </p:cNvSpPr>
          <p:nvPr>
            <p:ph type="title"/>
          </p:nvPr>
        </p:nvSpPr>
        <p:spPr>
          <a:xfrm>
            <a:off x="96011" y="91440"/>
            <a:ext cx="7886700" cy="822960"/>
          </a:xfrm>
        </p:spPr>
        <p:txBody>
          <a:bodyPr>
            <a:normAutofit fontScale="90000"/>
          </a:bodyPr>
          <a:lstStyle/>
          <a:p>
            <a:r>
              <a:rPr lang="zh-TW" altLang="en-US"/>
              <a:t>你能想像以下這些系統如果停機的話</a:t>
            </a:r>
            <a:r>
              <a:rPr lang="en-US" altLang="zh-TW"/>
              <a:t>…</a:t>
            </a:r>
            <a:endParaRPr lang="en-US"/>
          </a:p>
        </p:txBody>
      </p:sp>
      <p:pic>
        <p:nvPicPr>
          <p:cNvPr id="1026" name="Picture 2" descr="Image result for icon surveillance camera">
            <a:extLst>
              <a:ext uri="{FF2B5EF4-FFF2-40B4-BE49-F238E27FC236}">
                <a16:creationId xmlns:a16="http://schemas.microsoft.com/office/drawing/2014/main" id="{8905DC73-78C6-4016-B253-F719629E6581}"/>
              </a:ext>
            </a:extLst>
          </p:cNvPr>
          <p:cNvPicPr>
            <a:picLocks noChangeAspect="1" noChangeArrowheads="1"/>
          </p:cNvPicPr>
          <p:nvPr/>
        </p:nvPicPr>
        <p:blipFill>
          <a:blip r:embed="rId5" cstate="print">
            <a:lum bright="70000" contrast="-70000"/>
            <a:extLst>
              <a:ext uri="{28A0092B-C50C-407E-A947-70E740481C1C}">
                <a14:useLocalDpi xmlns:a14="http://schemas.microsoft.com/office/drawing/2010/main"/>
              </a:ext>
            </a:extLst>
          </a:blip>
          <a:srcRect/>
          <a:stretch>
            <a:fillRect/>
          </a:stretch>
        </p:blipFill>
        <p:spPr bwMode="auto">
          <a:xfrm>
            <a:off x="521321" y="1382479"/>
            <a:ext cx="708842" cy="7088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B8519A5-B256-4F03-869B-6AC4B9E479B1}"/>
              </a:ext>
            </a:extLst>
          </p:cNvPr>
          <p:cNvSpPr txBox="1"/>
          <p:nvPr/>
        </p:nvSpPr>
        <p:spPr>
          <a:xfrm>
            <a:off x="1522559" y="1536845"/>
            <a:ext cx="3549535" cy="400110"/>
          </a:xfrm>
          <a:prstGeom prst="rect">
            <a:avLst/>
          </a:prstGeom>
          <a:noFill/>
        </p:spPr>
        <p:txBody>
          <a:bodyPr wrap="square" rtlCol="0" anchor="t">
            <a:spAutoFit/>
          </a:bodyPr>
          <a:lstStyle/>
          <a:p>
            <a:r>
              <a:rPr lang="zh-TW" altLang="en-US" sz="2000">
                <a:solidFill>
                  <a:schemeClr val="bg1"/>
                </a:solidFill>
                <a:latin typeface="微軟正黑體"/>
                <a:ea typeface="微軟正黑體"/>
              </a:rPr>
              <a:t>學校/社區</a:t>
            </a:r>
            <a:r>
              <a:rPr lang="en-US" altLang="zh-TW" sz="2000">
                <a:solidFill>
                  <a:schemeClr val="bg1"/>
                </a:solidFill>
                <a:latin typeface="微軟正黑體"/>
                <a:ea typeface="微軟正黑體"/>
              </a:rPr>
              <a:t>/</a:t>
            </a:r>
            <a:r>
              <a:rPr lang="zh-TW" altLang="en-US" sz="2000">
                <a:solidFill>
                  <a:schemeClr val="bg1"/>
                </a:solidFill>
                <a:latin typeface="微軟正黑體"/>
                <a:ea typeface="微軟正黑體"/>
              </a:rPr>
              <a:t>飯店的監控系統</a:t>
            </a:r>
            <a:endParaRPr lang="en-US" sz="2000">
              <a:solidFill>
                <a:schemeClr val="bg1"/>
              </a:solidFill>
              <a:latin typeface="微軟正黑體"/>
              <a:ea typeface="微軟正黑體"/>
            </a:endParaRPr>
          </a:p>
        </p:txBody>
      </p:sp>
      <p:sp>
        <p:nvSpPr>
          <p:cNvPr id="8" name="TextBox 7">
            <a:extLst>
              <a:ext uri="{FF2B5EF4-FFF2-40B4-BE49-F238E27FC236}">
                <a16:creationId xmlns:a16="http://schemas.microsoft.com/office/drawing/2014/main" id="{9D7150E1-5039-48E1-91B7-134726F05807}"/>
              </a:ext>
            </a:extLst>
          </p:cNvPr>
          <p:cNvSpPr txBox="1"/>
          <p:nvPr/>
        </p:nvSpPr>
        <p:spPr>
          <a:xfrm>
            <a:off x="1522560" y="2438066"/>
            <a:ext cx="3549535" cy="400110"/>
          </a:xfrm>
          <a:prstGeom prst="rect">
            <a:avLst/>
          </a:prstGeom>
          <a:noFill/>
        </p:spPr>
        <p:txBody>
          <a:bodyPr wrap="square" rtlCol="0" anchor="t">
            <a:spAutoFit/>
          </a:bodyPr>
          <a:lstStyle/>
          <a:p>
            <a:r>
              <a:rPr lang="zh-TW" altLang="en-US" sz="2000">
                <a:solidFill>
                  <a:schemeClr val="bg1"/>
                </a:solidFill>
                <a:latin typeface="微軟正黑體"/>
                <a:ea typeface="微軟正黑體"/>
              </a:rPr>
              <a:t>醫院的 </a:t>
            </a:r>
            <a:r>
              <a:rPr lang="en-US" altLang="zh-TW" sz="2000">
                <a:solidFill>
                  <a:schemeClr val="bg1"/>
                </a:solidFill>
                <a:latin typeface="微軟正黑體"/>
                <a:ea typeface="微軟正黑體"/>
              </a:rPr>
              <a:t>X</a:t>
            </a:r>
            <a:r>
              <a:rPr lang="zh-TW" altLang="en-US" sz="2000">
                <a:solidFill>
                  <a:schemeClr val="bg1"/>
                </a:solidFill>
                <a:latin typeface="微軟正黑體"/>
                <a:ea typeface="微軟正黑體"/>
              </a:rPr>
              <a:t> 光掃描及病歷系統</a:t>
            </a:r>
            <a:endParaRPr lang="en-US" sz="2000">
              <a:solidFill>
                <a:schemeClr val="bg1"/>
              </a:solidFill>
              <a:latin typeface="微軟正黑體" panose="020B0604030504040204" pitchFamily="34" charset="-120"/>
              <a:ea typeface="微軟正黑體" panose="020B0604030504040204" pitchFamily="34" charset="-120"/>
            </a:endParaRPr>
          </a:p>
        </p:txBody>
      </p:sp>
      <p:pic>
        <p:nvPicPr>
          <p:cNvPr id="1028" name="Picture 4" descr="Image result for icon x ray">
            <a:extLst>
              <a:ext uri="{FF2B5EF4-FFF2-40B4-BE49-F238E27FC236}">
                <a16:creationId xmlns:a16="http://schemas.microsoft.com/office/drawing/2014/main" id="{6878E72D-DCCA-4C9D-9E16-1C4AFE1A288C}"/>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a:ext>
            </a:extLst>
          </a:blip>
          <a:srcRect/>
          <a:stretch>
            <a:fillRect/>
          </a:stretch>
        </p:blipFill>
        <p:spPr bwMode="auto">
          <a:xfrm>
            <a:off x="534639" y="2395947"/>
            <a:ext cx="551251" cy="56346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2172C45-4E09-4C24-95CD-FC6926EFDAA5}"/>
              </a:ext>
            </a:extLst>
          </p:cNvPr>
          <p:cNvSpPr txBox="1"/>
          <p:nvPr/>
        </p:nvSpPr>
        <p:spPr>
          <a:xfrm>
            <a:off x="1513707" y="3382687"/>
            <a:ext cx="3549535" cy="400110"/>
          </a:xfrm>
          <a:prstGeom prst="rect">
            <a:avLst/>
          </a:prstGeom>
          <a:noFill/>
        </p:spPr>
        <p:txBody>
          <a:bodyPr wrap="square" rtlCol="0">
            <a:spAutoFit/>
          </a:bodyPr>
          <a:lstStyle/>
          <a:p>
            <a:r>
              <a:rPr lang="zh-TW" altLang="en-US" sz="2000">
                <a:solidFill>
                  <a:schemeClr val="bg1"/>
                </a:solidFill>
                <a:latin typeface="微軟正黑體" panose="020B0604030504040204" pitchFamily="34" charset="-120"/>
                <a:ea typeface="微軟正黑體" panose="020B0604030504040204" pitchFamily="34" charset="-120"/>
              </a:rPr>
              <a:t>公司行號的關鍵資料檔案</a:t>
            </a:r>
            <a:endParaRPr lang="en-US" sz="2000">
              <a:solidFill>
                <a:schemeClr val="bg1"/>
              </a:solidFill>
              <a:latin typeface="微軟正黑體" panose="020B0604030504040204" pitchFamily="34" charset="-120"/>
              <a:ea typeface="微軟正黑體" panose="020B0604030504040204" pitchFamily="34" charset="-120"/>
            </a:endParaRPr>
          </a:p>
        </p:txBody>
      </p:sp>
      <p:pic>
        <p:nvPicPr>
          <p:cNvPr id="1034" name="Picture 10" descr="Image result for icon folder">
            <a:extLst>
              <a:ext uri="{FF2B5EF4-FFF2-40B4-BE49-F238E27FC236}">
                <a16:creationId xmlns:a16="http://schemas.microsoft.com/office/drawing/2014/main" id="{2437650F-6B90-4C1A-A158-3799FFAD4CE0}"/>
              </a:ext>
            </a:extLst>
          </p:cNvPr>
          <p:cNvPicPr>
            <a:picLocks noChangeAspect="1" noChangeArrowheads="1"/>
          </p:cNvPicPr>
          <p:nvPr/>
        </p:nvPicPr>
        <p:blipFill>
          <a:blip r:embed="rId7" cstate="print">
            <a:lum bright="70000" contrast="-70000"/>
            <a:extLst>
              <a:ext uri="{28A0092B-C50C-407E-A947-70E740481C1C}">
                <a14:useLocalDpi xmlns:a14="http://schemas.microsoft.com/office/drawing/2010/main"/>
              </a:ext>
            </a:extLst>
          </a:blip>
          <a:srcRect/>
          <a:stretch>
            <a:fillRect/>
          </a:stretch>
        </p:blipFill>
        <p:spPr bwMode="auto">
          <a:xfrm>
            <a:off x="492449" y="3264927"/>
            <a:ext cx="635630" cy="6356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281C4D0-B597-43E0-A6EB-CC1847102564}"/>
              </a:ext>
            </a:extLst>
          </p:cNvPr>
          <p:cNvSpPr txBox="1"/>
          <p:nvPr/>
        </p:nvSpPr>
        <p:spPr>
          <a:xfrm>
            <a:off x="1535299" y="4386780"/>
            <a:ext cx="3549535" cy="400110"/>
          </a:xfrm>
          <a:prstGeom prst="rect">
            <a:avLst/>
          </a:prstGeom>
          <a:noFill/>
        </p:spPr>
        <p:txBody>
          <a:bodyPr wrap="square" rtlCol="0">
            <a:spAutoFit/>
          </a:bodyPr>
          <a:lstStyle/>
          <a:p>
            <a:r>
              <a:rPr lang="zh-TW" altLang="en-US" sz="2000">
                <a:solidFill>
                  <a:schemeClr val="bg1"/>
                </a:solidFill>
                <a:latin typeface="微軟正黑體" panose="020B0604030504040204" pitchFamily="34" charset="-120"/>
                <a:ea typeface="微軟正黑體" panose="020B0604030504040204" pitchFamily="34" charset="-120"/>
              </a:rPr>
              <a:t>銀行的各種金融服務</a:t>
            </a:r>
            <a:endParaRPr lang="en-US" sz="2000">
              <a:solidFill>
                <a:schemeClr val="bg1"/>
              </a:solidFill>
              <a:latin typeface="微軟正黑體" panose="020B0604030504040204" pitchFamily="34" charset="-120"/>
              <a:ea typeface="微軟正黑體" panose="020B0604030504040204" pitchFamily="34" charset="-120"/>
            </a:endParaRPr>
          </a:p>
        </p:txBody>
      </p:sp>
      <p:pic>
        <p:nvPicPr>
          <p:cNvPr id="1048" name="Picture 24" descr="Image result for icon atm">
            <a:extLst>
              <a:ext uri="{FF2B5EF4-FFF2-40B4-BE49-F238E27FC236}">
                <a16:creationId xmlns:a16="http://schemas.microsoft.com/office/drawing/2014/main" id="{C902987F-BEF6-4381-8A12-EE5437A304B1}"/>
              </a:ext>
            </a:extLst>
          </p:cNvPr>
          <p:cNvPicPr>
            <a:picLocks noChangeAspect="1" noChangeArrowheads="1"/>
          </p:cNvPicPr>
          <p:nvPr/>
        </p:nvPicPr>
        <p:blipFill>
          <a:blip r:embed="rId8" cstate="print">
            <a:lum bright="70000" contrast="-70000"/>
            <a:extLst>
              <a:ext uri="{28A0092B-C50C-407E-A947-70E740481C1C}">
                <a14:useLocalDpi xmlns:a14="http://schemas.microsoft.com/office/drawing/2010/main"/>
              </a:ext>
            </a:extLst>
          </a:blip>
          <a:srcRect/>
          <a:stretch>
            <a:fillRect/>
          </a:stretch>
        </p:blipFill>
        <p:spPr bwMode="auto">
          <a:xfrm>
            <a:off x="492449" y="4254073"/>
            <a:ext cx="565409" cy="56540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241BA55-D43F-422E-B555-C496A164F5CE}"/>
              </a:ext>
            </a:extLst>
          </p:cNvPr>
          <p:cNvSpPr txBox="1"/>
          <p:nvPr/>
        </p:nvSpPr>
        <p:spPr>
          <a:xfrm>
            <a:off x="6076074" y="2511939"/>
            <a:ext cx="2774850" cy="1200329"/>
          </a:xfrm>
          <a:prstGeom prst="rect">
            <a:avLst/>
          </a:prstGeom>
          <a:noFill/>
        </p:spPr>
        <p:txBody>
          <a:bodyPr wrap="square" rtlCol="0" anchor="t">
            <a:spAutoFit/>
          </a:bodyPr>
          <a:lstStyle/>
          <a:p>
            <a:r>
              <a:rPr lang="zh-TW" altLang="en-US">
                <a:solidFill>
                  <a:schemeClr val="bg1"/>
                </a:solidFill>
                <a:latin typeface="微軟正黑體" panose="020B0604030504040204" pitchFamily="34" charset="-120"/>
                <a:ea typeface="微軟正黑體" panose="020B0604030504040204" pitchFamily="34" charset="-120"/>
              </a:rPr>
              <a:t>造成的不只是金錢的損失</a:t>
            </a:r>
            <a:endParaRPr lang="en-US" altLang="zh-TW">
              <a:solidFill>
                <a:schemeClr val="bg1"/>
              </a:solidFill>
              <a:latin typeface="微軟正黑體" panose="020B0604030504040204" pitchFamily="34" charset="-120"/>
              <a:ea typeface="微軟正黑體" panose="020B0604030504040204" pitchFamily="34" charset="-120"/>
            </a:endParaRPr>
          </a:p>
          <a:p>
            <a:endParaRPr lang="en-US">
              <a:solidFill>
                <a:schemeClr val="bg1"/>
              </a:solidFill>
              <a:latin typeface="微軟正黑體" panose="020B0604030504040204" pitchFamily="34" charset="-120"/>
              <a:ea typeface="微軟正黑體" panose="020B0604030504040204" pitchFamily="34" charset="-120"/>
            </a:endParaRPr>
          </a:p>
          <a:p>
            <a:r>
              <a:rPr lang="zh-TW" altLang="en-US">
                <a:solidFill>
                  <a:schemeClr val="bg1"/>
                </a:solidFill>
                <a:latin typeface="微軟正黑體" panose="020B0604030504040204" pitchFamily="34" charset="-120"/>
                <a:ea typeface="微軟正黑體" panose="020B0604030504040204" pitchFamily="34" charset="-120"/>
              </a:rPr>
              <a:t>更有可能危及一般大眾的生命及社會安全</a:t>
            </a:r>
            <a:endParaRPr lang="en-US">
              <a:solidFill>
                <a:schemeClr val="bg1"/>
              </a:solidFill>
              <a:latin typeface="微軟正黑體" panose="020B0604030504040204" pitchFamily="34" charset="-120"/>
              <a:ea typeface="微軟正黑體" panose="020B0604030504040204" pitchFamily="34" charset="-120"/>
            </a:endParaRPr>
          </a:p>
        </p:txBody>
      </p:sp>
      <p:sp>
        <p:nvSpPr>
          <p:cNvPr id="19" name="Arrow: Right 52">
            <a:extLst>
              <a:ext uri="{FF2B5EF4-FFF2-40B4-BE49-F238E27FC236}">
                <a16:creationId xmlns:a16="http://schemas.microsoft.com/office/drawing/2014/main" id="{8EC7443F-264C-4CC8-91E6-A808D7135080}"/>
              </a:ext>
            </a:extLst>
          </p:cNvPr>
          <p:cNvSpPr/>
          <p:nvPr/>
        </p:nvSpPr>
        <p:spPr>
          <a:xfrm>
            <a:off x="4846290" y="2613002"/>
            <a:ext cx="1220931" cy="822960"/>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3102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a:t>Battery Backup Unit (BBU)</a:t>
            </a:r>
          </a:p>
        </p:txBody>
      </p:sp>
      <p:sp>
        <p:nvSpPr>
          <p:cNvPr id="4" name="TextBox 3"/>
          <p:cNvSpPr txBox="1"/>
          <p:nvPr/>
        </p:nvSpPr>
        <p:spPr>
          <a:xfrm>
            <a:off x="4213550" y="3115289"/>
            <a:ext cx="4735592" cy="1477328"/>
          </a:xfrm>
          <a:prstGeom prst="rect">
            <a:avLst/>
          </a:prstGeom>
          <a:noFill/>
        </p:spPr>
        <p:txBody>
          <a:bodyPr wrap="none" rtlCol="0">
            <a:spAutoFit/>
          </a:bodyPr>
          <a:lstStyle/>
          <a:p>
            <a:r>
              <a:rPr lang="en-US">
                <a:latin typeface="微軟正黑體" panose="020B0604030504040204" pitchFamily="34" charset="-120"/>
                <a:ea typeface="微軟正黑體" panose="020B0604030504040204" pitchFamily="34" charset="-120"/>
              </a:rPr>
              <a:t>Model: BBU-A01-2200MAH</a:t>
            </a:r>
          </a:p>
          <a:p>
            <a:r>
              <a:rPr lang="en-US">
                <a:latin typeface="微軟正黑體" panose="020B0604030504040204" pitchFamily="34" charset="-120"/>
                <a:ea typeface="微軟正黑體" panose="020B0604030504040204" pitchFamily="34" charset="-120"/>
              </a:rPr>
              <a:t>Battery type: LI-ion</a:t>
            </a:r>
          </a:p>
          <a:p>
            <a:r>
              <a:rPr lang="en-US">
                <a:latin typeface="微軟正黑體" panose="020B0604030504040204" pitchFamily="34" charset="-120"/>
                <a:ea typeface="微軟正黑體" panose="020B0604030504040204" pitchFamily="34" charset="-120"/>
              </a:rPr>
              <a:t>Rating: 10.9V 2200mAh</a:t>
            </a:r>
          </a:p>
          <a:p>
            <a:r>
              <a:rPr lang="en-US" b="1">
                <a:latin typeface="微軟正黑體" panose="020B0604030504040204" pitchFamily="34" charset="-120"/>
                <a:ea typeface="微軟正黑體" panose="020B0604030504040204" pitchFamily="34" charset="-120"/>
              </a:rPr>
              <a:t>Dimension (H x W x D): 118 x 79 x 32 mm</a:t>
            </a:r>
          </a:p>
          <a:p>
            <a:r>
              <a:rPr lang="en-US" b="1">
                <a:latin typeface="微軟正黑體" panose="020B0604030504040204" pitchFamily="34" charset="-120"/>
                <a:ea typeface="微軟正黑體" panose="020B0604030504040204" pitchFamily="34" charset="-120"/>
              </a:rPr>
              <a:t>Weight: 218 g</a:t>
            </a:r>
          </a:p>
        </p:txBody>
      </p:sp>
      <p:sp>
        <p:nvSpPr>
          <p:cNvPr id="5" name="TextBox 4"/>
          <p:cNvSpPr txBox="1"/>
          <p:nvPr/>
        </p:nvSpPr>
        <p:spPr>
          <a:xfrm>
            <a:off x="4213550" y="1564817"/>
            <a:ext cx="4570062" cy="1077218"/>
          </a:xfrm>
          <a:prstGeom prst="rect">
            <a:avLst/>
          </a:prstGeom>
          <a:noFill/>
        </p:spPr>
        <p:txBody>
          <a:bodyPr wrap="square" rtlCol="0">
            <a:spAutoFit/>
          </a:bodyPr>
          <a:lstStyle/>
          <a:p>
            <a:r>
              <a:rPr lang="zh-TW" altLang="en-US" sz="3200">
                <a:latin typeface="微軟正黑體" panose="020B0604030504040204" pitchFamily="34" charset="-120"/>
                <a:ea typeface="微軟正黑體" panose="020B0604030504040204" pitchFamily="34" charset="-120"/>
              </a:rPr>
              <a:t>確保意外斷電時資料的正確與一致性</a:t>
            </a:r>
            <a:endParaRPr lang="en-US" sz="3200" b="1">
              <a:latin typeface="微軟正黑體" panose="020B0604030504040204" pitchFamily="34" charset="-120"/>
              <a:ea typeface="微軟正黑體" panose="020B0604030504040204" pitchFamily="34" charset="-120"/>
            </a:endParaRPr>
          </a:p>
        </p:txBody>
      </p:sp>
      <p:pic>
        <p:nvPicPr>
          <p:cNvPr id="7" name="圖片 6">
            <a:extLst>
              <a:ext uri="{FF2B5EF4-FFF2-40B4-BE49-F238E27FC236}">
                <a16:creationId xmlns:a16="http://schemas.microsoft.com/office/drawing/2014/main" id="{AB0CC3F8-7C0C-4D83-A7C0-F29D09FBE8F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4858" y="1686398"/>
            <a:ext cx="3703644" cy="2952371"/>
          </a:xfrm>
          <a:prstGeom prst="rect">
            <a:avLst/>
          </a:prstGeom>
        </p:spPr>
      </p:pic>
    </p:spTree>
    <p:extLst>
      <p:ext uri="{BB962C8B-B14F-4D97-AF65-F5344CB8AC3E}">
        <p14:creationId xmlns:p14="http://schemas.microsoft.com/office/powerpoint/2010/main" val="1530190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4F136F-A8D1-4B9E-B580-74B19C90BB1B}"/>
              </a:ext>
            </a:extLst>
          </p:cNvPr>
          <p:cNvSpPr txBox="1">
            <a:spLocks/>
          </p:cNvSpPr>
          <p:nvPr/>
        </p:nvSpPr>
        <p:spPr>
          <a:xfrm>
            <a:off x="381379" y="2167651"/>
            <a:ext cx="2735199" cy="808198"/>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500" spc="300">
                <a:solidFill>
                  <a:schemeClr val="bg1"/>
                </a:solidFill>
                <a:latin typeface="微軟正黑體"/>
                <a:ea typeface="微軟正黑體"/>
              </a:rPr>
              <a:t>專屬配件</a:t>
            </a:r>
          </a:p>
        </p:txBody>
      </p:sp>
      <p:pic>
        <p:nvPicPr>
          <p:cNvPr id="3" name="圖形 2">
            <a:extLst>
              <a:ext uri="{FF2B5EF4-FFF2-40B4-BE49-F238E27FC236}">
                <a16:creationId xmlns:a16="http://schemas.microsoft.com/office/drawing/2014/main" id="{1C2FDC9B-C534-4AC5-9C55-2954E7A14CE0}"/>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2278"/>
          <a:stretch/>
        </p:blipFill>
        <p:spPr>
          <a:xfrm>
            <a:off x="0" y="1954192"/>
            <a:ext cx="3396867" cy="1060641"/>
          </a:xfrm>
          <a:prstGeom prst="rect">
            <a:avLst/>
          </a:prstGeom>
        </p:spPr>
      </p:pic>
    </p:spTree>
    <p:extLst>
      <p:ext uri="{BB962C8B-B14F-4D97-AF65-F5344CB8AC3E}">
        <p14:creationId xmlns:p14="http://schemas.microsoft.com/office/powerpoint/2010/main" val="3276319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400" err="1">
                <a:latin typeface="微軟正黑體"/>
                <a:ea typeface="微軟正黑體"/>
              </a:rPr>
              <a:t>可選購</a:t>
            </a:r>
            <a:r>
              <a:rPr lang="en-US" altLang="zh-TW" sz="3400">
                <a:latin typeface="微軟正黑體"/>
                <a:ea typeface="微軟正黑體"/>
              </a:rPr>
              <a:t> M.2 SSD </a:t>
            </a:r>
            <a:r>
              <a:rPr lang="zh-TW" altLang="en-US" sz="3400">
                <a:latin typeface="微軟正黑體"/>
                <a:ea typeface="微軟正黑體"/>
              </a:rPr>
              <a:t>擴充卡</a:t>
            </a:r>
            <a:endParaRPr lang="en-US" sz="340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68990" y="2507215"/>
            <a:ext cx="4032019" cy="1821673"/>
          </a:xfrm>
          <a:prstGeom prst="rect">
            <a:avLst/>
          </a:prstGeom>
        </p:spPr>
      </p:pic>
      <p:sp>
        <p:nvSpPr>
          <p:cNvPr id="6" name="TextBox 5"/>
          <p:cNvSpPr txBox="1"/>
          <p:nvPr/>
        </p:nvSpPr>
        <p:spPr>
          <a:xfrm>
            <a:off x="378539" y="1601214"/>
            <a:ext cx="6555424" cy="707886"/>
          </a:xfrm>
          <a:prstGeom prst="rect">
            <a:avLst/>
          </a:prstGeom>
          <a:noFill/>
        </p:spPr>
        <p:txBody>
          <a:bodyPr wrap="square" rtlCol="0" anchor="t">
            <a:spAutoFit/>
          </a:bodyPr>
          <a:lstStyle/>
          <a:p>
            <a:pPr marL="175895" indent="-175895">
              <a:buFont typeface="Arial"/>
              <a:buChar char="•"/>
            </a:pPr>
            <a:r>
              <a:rPr lang="zh-TW" altLang="en-US" sz="2000" b="1">
                <a:latin typeface="微軟正黑體"/>
                <a:ea typeface="微軟正黑體"/>
              </a:rPr>
              <a:t>四個 </a:t>
            </a:r>
            <a:r>
              <a:rPr lang="en-US" altLang="zh-TW" sz="2000" b="1">
                <a:latin typeface="微軟正黑體"/>
                <a:ea typeface="微軟正黑體"/>
              </a:rPr>
              <a:t>Gen3 x4 M.2 </a:t>
            </a:r>
            <a:r>
              <a:rPr lang="en-US" altLang="zh-TW" sz="2000" b="1" err="1">
                <a:latin typeface="微軟正黑體"/>
                <a:ea typeface="微軟正黑體"/>
              </a:rPr>
              <a:t>NVMe</a:t>
            </a:r>
            <a:r>
              <a:rPr lang="en-US" altLang="zh-TW" sz="2000" b="1">
                <a:latin typeface="微軟正黑體"/>
                <a:ea typeface="微軟正黑體"/>
              </a:rPr>
              <a:t> SSD</a:t>
            </a:r>
            <a:r>
              <a:rPr lang="zh-TW" altLang="en-US" sz="2000" b="1">
                <a:latin typeface="微軟正黑體"/>
                <a:ea typeface="微軟正黑體"/>
              </a:rPr>
              <a:t> 插槽</a:t>
            </a:r>
            <a:endParaRPr lang="zh-CN" altLang="en-US"/>
          </a:p>
          <a:p>
            <a:pPr marL="175895" indent="-175895">
              <a:buFont typeface="Arial"/>
              <a:buChar char="•"/>
            </a:pPr>
            <a:r>
              <a:rPr lang="en-US" sz="2000" b="1">
                <a:latin typeface="微軟正黑體" panose="020B0604030504040204" pitchFamily="34" charset="-120"/>
                <a:ea typeface="微軟正黑體" panose="020B0604030504040204" pitchFamily="34" charset="-120"/>
              </a:rPr>
              <a:t>QES </a:t>
            </a:r>
            <a:r>
              <a:rPr lang="zh-TW" altLang="en-US" sz="2000" b="1">
                <a:latin typeface="微軟正黑體" panose="020B0604030504040204" pitchFamily="34" charset="-120"/>
                <a:ea typeface="微軟正黑體" panose="020B0604030504040204" pitchFamily="34" charset="-120"/>
              </a:rPr>
              <a:t>讀取快取提升速度</a:t>
            </a:r>
            <a:endParaRPr lang="en-US" sz="2000" b="1">
              <a:latin typeface="微軟正黑體" panose="020B0604030504040204" pitchFamily="34" charset="-120"/>
              <a:ea typeface="微軟正黑體" panose="020B0604030504040204" pitchFamily="34" charset="-120"/>
            </a:endParaRPr>
          </a:p>
        </p:txBody>
      </p:sp>
      <p:pic>
        <p:nvPicPr>
          <p:cNvPr id="9" name="圖片 8">
            <a:extLst>
              <a:ext uri="{FF2B5EF4-FFF2-40B4-BE49-F238E27FC236}">
                <a16:creationId xmlns:a16="http://schemas.microsoft.com/office/drawing/2014/main" id="{858AF2B6-7F67-47DF-AEF9-63CB03DC18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408748"/>
            <a:ext cx="5221882" cy="1953356"/>
          </a:xfrm>
          <a:prstGeom prst="rect">
            <a:avLst/>
          </a:prstGeom>
        </p:spPr>
      </p:pic>
      <p:grpSp>
        <p:nvGrpSpPr>
          <p:cNvPr id="12" name="群組 11">
            <a:extLst>
              <a:ext uri="{FF2B5EF4-FFF2-40B4-BE49-F238E27FC236}">
                <a16:creationId xmlns:a16="http://schemas.microsoft.com/office/drawing/2014/main" id="{8D327013-FC7D-4674-B15D-2B1760CD854D}"/>
              </a:ext>
            </a:extLst>
          </p:cNvPr>
          <p:cNvGrpSpPr/>
          <p:nvPr/>
        </p:nvGrpSpPr>
        <p:grpSpPr>
          <a:xfrm>
            <a:off x="3030467" y="3900482"/>
            <a:ext cx="1764064" cy="369332"/>
            <a:chOff x="3702106" y="1168154"/>
            <a:chExt cx="1764064" cy="369332"/>
          </a:xfrm>
        </p:grpSpPr>
        <p:sp>
          <p:nvSpPr>
            <p:cNvPr id="10" name="矩形: 圓角 9">
              <a:extLst>
                <a:ext uri="{FF2B5EF4-FFF2-40B4-BE49-F238E27FC236}">
                  <a16:creationId xmlns:a16="http://schemas.microsoft.com/office/drawing/2014/main" id="{5CE89E7C-144C-4461-A572-D2D4CC6E9242}"/>
                </a:ext>
              </a:extLst>
            </p:cNvPr>
            <p:cNvSpPr/>
            <p:nvPr/>
          </p:nvSpPr>
          <p:spPr>
            <a:xfrm>
              <a:off x="3702106" y="1176067"/>
              <a:ext cx="1764064" cy="354061"/>
            </a:xfrm>
            <a:prstGeom prst="roundRect">
              <a:avLst>
                <a:gd name="adj" fmla="val 50000"/>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11" name="矩形 10">
              <a:extLst>
                <a:ext uri="{FF2B5EF4-FFF2-40B4-BE49-F238E27FC236}">
                  <a16:creationId xmlns:a16="http://schemas.microsoft.com/office/drawing/2014/main" id="{31461CD4-776A-4E04-9E31-90E31AEF6172}"/>
                </a:ext>
              </a:extLst>
            </p:cNvPr>
            <p:cNvSpPr/>
            <p:nvPr/>
          </p:nvSpPr>
          <p:spPr>
            <a:xfrm>
              <a:off x="3791939" y="1168154"/>
              <a:ext cx="1598515" cy="369332"/>
            </a:xfrm>
            <a:prstGeom prst="rect">
              <a:avLst/>
            </a:prstGeom>
          </p:spPr>
          <p:txBody>
            <a:bodyPr wrap="none">
              <a:spAutoFit/>
            </a:bodyPr>
            <a:lstStyle/>
            <a:p>
              <a:pPr algn="ctr"/>
              <a:r>
                <a:rPr lang="en-US" altLang="zh-TW">
                  <a:solidFill>
                    <a:schemeClr val="bg1">
                      <a:lumMod val="85000"/>
                    </a:schemeClr>
                  </a:solidFill>
                  <a:latin typeface="微軟正黑體" panose="020B0604030504040204" pitchFamily="34" charset="-120"/>
                  <a:ea typeface="微軟正黑體" panose="020B0604030504040204" pitchFamily="34" charset="-120"/>
                </a:rPr>
                <a:t>QM2-4P-384</a:t>
              </a:r>
            </a:p>
          </p:txBody>
        </p:sp>
      </p:grpSp>
    </p:spTree>
    <p:extLst>
      <p:ext uri="{BB962C8B-B14F-4D97-AF65-F5344CB8AC3E}">
        <p14:creationId xmlns:p14="http://schemas.microsoft.com/office/powerpoint/2010/main" val="1004481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2B300D2-D677-4B4D-A162-605EF587D16C}"/>
              </a:ext>
            </a:extLst>
          </p:cNvPr>
          <p:cNvSpPr>
            <a:spLocks noGrp="1"/>
          </p:cNvSpPr>
          <p:nvPr>
            <p:ph type="title"/>
          </p:nvPr>
        </p:nvSpPr>
        <p:spPr/>
        <p:txBody>
          <a:bodyPr>
            <a:normAutofit/>
          </a:bodyPr>
          <a:lstStyle/>
          <a:p>
            <a:r>
              <a:rPr lang="en-US" sz="3400"/>
              <a:t>QDA-SA 6Gbps SAS/SATA </a:t>
            </a:r>
            <a:r>
              <a:rPr lang="zh-CN" altLang="en-US" sz="3400"/>
              <a:t>轉接座</a:t>
            </a:r>
            <a:endParaRPr lang="zh-TW" altLang="en-US" sz="3400"/>
          </a:p>
        </p:txBody>
      </p:sp>
      <p:sp>
        <p:nvSpPr>
          <p:cNvPr id="5" name="TextBox 4">
            <a:extLst>
              <a:ext uri="{FF2B5EF4-FFF2-40B4-BE49-F238E27FC236}">
                <a16:creationId xmlns:a16="http://schemas.microsoft.com/office/drawing/2014/main" id="{12C50360-A60B-EE47-A67C-0B8353BD42FE}"/>
              </a:ext>
            </a:extLst>
          </p:cNvPr>
          <p:cNvSpPr txBox="1"/>
          <p:nvPr/>
        </p:nvSpPr>
        <p:spPr>
          <a:xfrm>
            <a:off x="478084" y="2318923"/>
            <a:ext cx="4364181" cy="1815882"/>
          </a:xfrm>
          <a:prstGeom prst="rect">
            <a:avLst/>
          </a:prstGeom>
          <a:noFill/>
        </p:spPr>
        <p:txBody>
          <a:bodyPr wrap="square" rtlCol="0">
            <a:spAutoFit/>
          </a:bodyPr>
          <a:lstStyle/>
          <a:p>
            <a:r>
              <a:rPr lang="en-US" sz="2800">
                <a:latin typeface="Microsoft JhengHei" panose="020B0604030504040204" pitchFamily="34" charset="-120"/>
                <a:ea typeface="Microsoft JhengHei" panose="020B0604030504040204" pitchFamily="34" charset="-120"/>
              </a:rPr>
              <a:t>Enterprise ZFS NAS </a:t>
            </a:r>
            <a:r>
              <a:rPr lang="zh-CN" altLang="en-US" sz="2800">
                <a:latin typeface="Microsoft JhengHei" panose="020B0604030504040204" pitchFamily="34" charset="-120"/>
                <a:ea typeface="Microsoft JhengHei" panose="020B0604030504040204" pitchFamily="34" charset="-120"/>
              </a:rPr>
              <a:t>系列可彈性配置</a:t>
            </a:r>
            <a:r>
              <a:rPr lang="en-US" altLang="zh-CN" sz="2800">
                <a:latin typeface="Microsoft JhengHei" panose="020B0604030504040204" pitchFamily="34" charset="-120"/>
                <a:ea typeface="Microsoft JhengHei" panose="020B0604030504040204" pitchFamily="34" charset="-120"/>
              </a:rPr>
              <a:t> SATA 6Gbps </a:t>
            </a:r>
            <a:r>
              <a:rPr lang="en-US" sz="2800">
                <a:latin typeface="Microsoft JhengHei" panose="020B0604030504040204" pitchFamily="34" charset="-120"/>
                <a:ea typeface="Microsoft JhengHei" panose="020B0604030504040204" pitchFamily="34" charset="-120"/>
              </a:rPr>
              <a:t> SSD </a:t>
            </a:r>
            <a:r>
              <a:rPr lang="zh-CN" altLang="en-US" sz="2800">
                <a:latin typeface="Microsoft JhengHei" panose="020B0604030504040204" pitchFamily="34" charset="-120"/>
                <a:ea typeface="Microsoft JhengHei" panose="020B0604030504040204" pitchFamily="34" charset="-120"/>
              </a:rPr>
              <a:t>或</a:t>
            </a:r>
            <a:r>
              <a:rPr lang="en-US" altLang="zh-CN" sz="2800">
                <a:latin typeface="Microsoft JhengHei" panose="020B0604030504040204" pitchFamily="34" charset="-120"/>
                <a:ea typeface="Microsoft JhengHei" panose="020B0604030504040204" pitchFamily="34" charset="-120"/>
              </a:rPr>
              <a:t> HD</a:t>
            </a:r>
            <a:r>
              <a:rPr lang="en-US" altLang="zh-TW" sz="2800">
                <a:latin typeface="Microsoft JhengHei" panose="020B0604030504040204" pitchFamily="34" charset="-120"/>
                <a:ea typeface="Microsoft JhengHei" panose="020B0604030504040204" pitchFamily="34" charset="-120"/>
              </a:rPr>
              <a:t>D</a:t>
            </a:r>
            <a:r>
              <a:rPr lang="zh-CN" altLang="en-US" sz="2800">
                <a:latin typeface="Microsoft JhengHei" panose="020B0604030504040204" pitchFamily="34" charset="-120"/>
                <a:ea typeface="Microsoft JhengHei" panose="020B0604030504040204" pitchFamily="34" charset="-120"/>
              </a:rPr>
              <a:t>，讓雙控機儲存應用更快速多元</a:t>
            </a:r>
            <a:endParaRPr lang="en-US" sz="2800">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103185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953" y="142728"/>
            <a:ext cx="7886700" cy="822960"/>
          </a:xfrm>
        </p:spPr>
        <p:txBody>
          <a:bodyPr>
            <a:noAutofit/>
          </a:bodyPr>
          <a:lstStyle/>
          <a:p>
            <a:r>
              <a:rPr lang="zh-CN" altLang="en-US" sz="3400">
                <a:latin typeface="微軟正黑體"/>
                <a:ea typeface="微軟正黑體"/>
              </a:rPr>
              <a:t>如何用上市面許多的</a:t>
            </a:r>
            <a:r>
              <a:rPr lang="en-US" altLang="zh-CN" sz="3400">
                <a:latin typeface="微軟正黑體"/>
                <a:ea typeface="微軟正黑體"/>
              </a:rPr>
              <a:t> </a:t>
            </a:r>
            <a:r>
              <a:rPr lang="en-US" sz="3400">
                <a:latin typeface="微軟正黑體"/>
                <a:ea typeface="微軟正黑體"/>
              </a:rPr>
              <a:t>SATA</a:t>
            </a:r>
            <a:r>
              <a:rPr lang="zh-CN" altLang="en-US" sz="3400">
                <a:latin typeface="微軟正黑體"/>
                <a:ea typeface="微軟正黑體"/>
              </a:rPr>
              <a:t>介面</a:t>
            </a:r>
            <a:r>
              <a:rPr lang="en-US" altLang="zh-CN" sz="3400">
                <a:latin typeface="微軟正黑體"/>
                <a:ea typeface="微軟正黑體"/>
              </a:rPr>
              <a:t> HDD/SSD</a:t>
            </a:r>
          </a:p>
        </p:txBody>
      </p:sp>
      <p:sp>
        <p:nvSpPr>
          <p:cNvPr id="4" name="TextBox 3">
            <a:extLst>
              <a:ext uri="{FF2B5EF4-FFF2-40B4-BE49-F238E27FC236}">
                <a16:creationId xmlns:a16="http://schemas.microsoft.com/office/drawing/2014/main" id="{6F9C3637-BE6A-5649-8A58-831321D22871}"/>
              </a:ext>
            </a:extLst>
          </p:cNvPr>
          <p:cNvSpPr txBox="1"/>
          <p:nvPr/>
        </p:nvSpPr>
        <p:spPr>
          <a:xfrm>
            <a:off x="5189015" y="1326549"/>
            <a:ext cx="1988878" cy="830997"/>
          </a:xfrm>
          <a:prstGeom prst="rect">
            <a:avLst/>
          </a:prstGeom>
          <a:noFill/>
        </p:spPr>
        <p:txBody>
          <a:bodyPr wrap="none" rtlCol="0">
            <a:spAutoFit/>
          </a:bodyPr>
          <a:lstStyle/>
          <a:p>
            <a:pPr algn="ctr"/>
            <a:r>
              <a:rPr lang="zh-CN" altLang="en-US" sz="2400">
                <a:solidFill>
                  <a:schemeClr val="bg1"/>
                </a:solidFill>
                <a:latin typeface="微軟正黑體" panose="020B0604030504040204" pitchFamily="34" charset="-120"/>
                <a:ea typeface="微軟正黑體" panose="020B0604030504040204" pitchFamily="34" charset="-120"/>
              </a:rPr>
              <a:t>大容量</a:t>
            </a:r>
            <a:r>
              <a:rPr lang="en-US" altLang="zh-CN" sz="2400">
                <a:solidFill>
                  <a:schemeClr val="bg1"/>
                </a:solidFill>
                <a:latin typeface="微軟正黑體" panose="020B0604030504040204" pitchFamily="34" charset="-120"/>
                <a:ea typeface="微軟正黑體" panose="020B0604030504040204" pitchFamily="34" charset="-120"/>
              </a:rPr>
              <a:t> SATA </a:t>
            </a:r>
          </a:p>
          <a:p>
            <a:pPr algn="ctr"/>
            <a:r>
              <a:rPr lang="zh-CN" altLang="en-US" sz="2400">
                <a:solidFill>
                  <a:schemeClr val="bg1"/>
                </a:solidFill>
                <a:latin typeface="微軟正黑體" panose="020B0604030504040204" pitchFamily="34" charset="-120"/>
                <a:ea typeface="微軟正黑體" panose="020B0604030504040204" pitchFamily="34" charset="-120"/>
              </a:rPr>
              <a:t>硬碟</a:t>
            </a:r>
            <a:endParaRPr lang="en-US">
              <a:solidFill>
                <a:schemeClr val="bg1"/>
              </a:solidFill>
              <a:latin typeface="微軟正黑體" panose="020B0604030504040204" pitchFamily="34" charset="-120"/>
              <a:ea typeface="微軟正黑體" panose="020B0604030504040204" pitchFamily="34" charset="-120"/>
            </a:endParaRPr>
          </a:p>
        </p:txBody>
      </p:sp>
      <p:sp>
        <p:nvSpPr>
          <p:cNvPr id="6" name="TextBox 5">
            <a:extLst>
              <a:ext uri="{FF2B5EF4-FFF2-40B4-BE49-F238E27FC236}">
                <a16:creationId xmlns:a16="http://schemas.microsoft.com/office/drawing/2014/main" id="{D91BACE7-D477-064C-8E75-E6C2A5E6B8C4}"/>
              </a:ext>
            </a:extLst>
          </p:cNvPr>
          <p:cNvSpPr txBox="1"/>
          <p:nvPr/>
        </p:nvSpPr>
        <p:spPr>
          <a:xfrm>
            <a:off x="1415907" y="1850293"/>
            <a:ext cx="2031325" cy="830997"/>
          </a:xfrm>
          <a:prstGeom prst="rect">
            <a:avLst/>
          </a:prstGeom>
          <a:noFill/>
        </p:spPr>
        <p:txBody>
          <a:bodyPr wrap="none" rtlCol="0">
            <a:spAutoFit/>
          </a:bodyPr>
          <a:lstStyle/>
          <a:p>
            <a:pPr algn="ctr"/>
            <a:r>
              <a:rPr lang="zh-CN" altLang="en-US" sz="2400">
                <a:solidFill>
                  <a:schemeClr val="bg1"/>
                </a:solidFill>
                <a:latin typeface="微軟正黑體" panose="020B0604030504040204" pitchFamily="34" charset="-120"/>
                <a:ea typeface="微軟正黑體" panose="020B0604030504040204" pitchFamily="34" charset="-120"/>
              </a:rPr>
              <a:t>高速、大容量</a:t>
            </a:r>
            <a:endParaRPr lang="en-US" altLang="zh-CN" sz="2400">
              <a:solidFill>
                <a:schemeClr val="bg1"/>
              </a:solidFill>
              <a:latin typeface="微軟正黑體" panose="020B0604030504040204" pitchFamily="34" charset="-120"/>
              <a:ea typeface="微軟正黑體" panose="020B0604030504040204" pitchFamily="34" charset="-120"/>
            </a:endParaRPr>
          </a:p>
          <a:p>
            <a:pPr algn="ctr"/>
            <a:r>
              <a:rPr lang="en-US" altLang="zh-CN" sz="2400">
                <a:solidFill>
                  <a:schemeClr val="bg1"/>
                </a:solidFill>
                <a:latin typeface="微軟正黑體" panose="020B0604030504040204" pitchFamily="34" charset="-120"/>
                <a:ea typeface="微軟正黑體" panose="020B0604030504040204" pitchFamily="34" charset="-120"/>
              </a:rPr>
              <a:t>SATA SSD</a:t>
            </a:r>
            <a:endParaRPr lang="en-US" sz="2400">
              <a:solidFill>
                <a:schemeClr val="bg1"/>
              </a:solidFill>
              <a:latin typeface="微軟正黑體" panose="020B0604030504040204" pitchFamily="34" charset="-120"/>
              <a:ea typeface="微軟正黑體" panose="020B0604030504040204" pitchFamily="34" charset="-120"/>
            </a:endParaRPr>
          </a:p>
        </p:txBody>
      </p:sp>
      <p:pic>
        <p:nvPicPr>
          <p:cNvPr id="8" name="圖片 7">
            <a:extLst>
              <a:ext uri="{FF2B5EF4-FFF2-40B4-BE49-F238E27FC236}">
                <a16:creationId xmlns:a16="http://schemas.microsoft.com/office/drawing/2014/main" id="{2AD006CA-EA15-4C05-B1CF-53B6332AEA1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19568" y="2265792"/>
            <a:ext cx="1727772" cy="2507651"/>
          </a:xfrm>
          <a:prstGeom prst="rect">
            <a:avLst/>
          </a:prstGeom>
          <a:effectLst>
            <a:reflection blurRad="12700" stA="45000" endPos="11000" dist="50800" dir="5400000" sy="-100000" algn="bl" rotWithShape="0"/>
          </a:effectLst>
        </p:spPr>
      </p:pic>
      <p:pic>
        <p:nvPicPr>
          <p:cNvPr id="9" name="圖片 8">
            <a:extLst>
              <a:ext uri="{FF2B5EF4-FFF2-40B4-BE49-F238E27FC236}">
                <a16:creationId xmlns:a16="http://schemas.microsoft.com/office/drawing/2014/main" id="{2A2FE9ED-03BB-4635-A7E6-CDE0BD9840D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1282" y="2797706"/>
            <a:ext cx="2789134" cy="1943647"/>
          </a:xfrm>
          <a:prstGeom prst="rect">
            <a:avLst/>
          </a:prstGeom>
          <a:effectLst>
            <a:reflection blurRad="12700" stA="45000" endPos="11000" dist="50800" dir="5400000" sy="-100000" algn="bl" rotWithShape="0"/>
          </a:effectLst>
        </p:spPr>
      </p:pic>
    </p:spTree>
    <p:extLst>
      <p:ext uri="{BB962C8B-B14F-4D97-AF65-F5344CB8AC3E}">
        <p14:creationId xmlns:p14="http://schemas.microsoft.com/office/powerpoint/2010/main" val="650695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27">
            <a:extLst>
              <a:ext uri="{FF2B5EF4-FFF2-40B4-BE49-F238E27FC236}">
                <a16:creationId xmlns:a16="http://schemas.microsoft.com/office/drawing/2014/main" id="{BB83ADB1-0EEF-4E9B-A109-E87643B349F7}"/>
              </a:ext>
            </a:extLst>
          </p:cNvPr>
          <p:cNvSpPr/>
          <p:nvPr/>
        </p:nvSpPr>
        <p:spPr>
          <a:xfrm>
            <a:off x="2538817" y="4576064"/>
            <a:ext cx="954107" cy="307777"/>
          </a:xfrm>
          <a:prstGeom prst="rect">
            <a:avLst/>
          </a:prstGeom>
        </p:spPr>
        <p:txBody>
          <a:bodyPr wrap="none">
            <a:spAutoFit/>
          </a:bodyPr>
          <a:lstStyle/>
          <a:p>
            <a:r>
              <a:rPr lang="en-US" altLang="zh-CN"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SAS </a:t>
            </a:r>
            <a:r>
              <a:rPr lang="zh-TW" altLang="en-US"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硬碟</a:t>
            </a:r>
            <a:endParaRPr lang="en-US" altLang="zh-CN"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 name="矩形 27">
            <a:extLst>
              <a:ext uri="{FF2B5EF4-FFF2-40B4-BE49-F238E27FC236}">
                <a16:creationId xmlns:a16="http://schemas.microsoft.com/office/drawing/2014/main" id="{BB83ADB1-0EEF-4E9B-A109-E87643B349F7}"/>
              </a:ext>
            </a:extLst>
          </p:cNvPr>
          <p:cNvSpPr/>
          <p:nvPr/>
        </p:nvSpPr>
        <p:spPr>
          <a:xfrm>
            <a:off x="5365354" y="4576064"/>
            <a:ext cx="1031051" cy="307777"/>
          </a:xfrm>
          <a:prstGeom prst="rect">
            <a:avLst/>
          </a:prstGeom>
        </p:spPr>
        <p:txBody>
          <a:bodyPr wrap="none">
            <a:spAutoFit/>
          </a:bodyPr>
          <a:lstStyle/>
          <a:p>
            <a:r>
              <a:rPr lang="en-US" altLang="zh-CN"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SATA </a:t>
            </a:r>
            <a:r>
              <a:rPr lang="zh-TW" altLang="en-US"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硬碟</a:t>
            </a:r>
            <a:endParaRPr lang="en-US" altLang="zh-CN"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8" name="Rectangle 7"/>
          <p:cNvSpPr/>
          <p:nvPr/>
        </p:nvSpPr>
        <p:spPr>
          <a:xfrm>
            <a:off x="2537051" y="2916983"/>
            <a:ext cx="484269" cy="109631"/>
          </a:xfrm>
          <a:prstGeom prst="rect">
            <a:avLst/>
          </a:prstGeom>
          <a:solidFill>
            <a:srgbClr val="89E5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Up Arrow 14"/>
          <p:cNvSpPr/>
          <p:nvPr/>
        </p:nvSpPr>
        <p:spPr>
          <a:xfrm>
            <a:off x="2786727" y="2119702"/>
            <a:ext cx="154098" cy="688475"/>
          </a:xfrm>
          <a:prstGeom prst="upArrow">
            <a:avLst/>
          </a:prstGeom>
          <a:solidFill>
            <a:srgbClr val="89E5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own Arrow 15"/>
          <p:cNvSpPr/>
          <p:nvPr/>
        </p:nvSpPr>
        <p:spPr>
          <a:xfrm>
            <a:off x="2558296" y="2144168"/>
            <a:ext cx="149127" cy="700552"/>
          </a:xfrm>
          <a:prstGeom prst="downArrow">
            <a:avLst/>
          </a:prstGeom>
          <a:solidFill>
            <a:srgbClr val="89E5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365354" y="2916983"/>
            <a:ext cx="950263" cy="91359"/>
          </a:xfrm>
          <a:prstGeom prst="rect">
            <a:avLst/>
          </a:prstGeom>
          <a:solidFill>
            <a:srgbClr val="89E5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Up Arrow 17"/>
          <p:cNvSpPr/>
          <p:nvPr/>
        </p:nvSpPr>
        <p:spPr>
          <a:xfrm>
            <a:off x="3386847" y="2125928"/>
            <a:ext cx="154098" cy="688475"/>
          </a:xfrm>
          <a:prstGeom prst="upArrow">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a:off x="3158416" y="2150394"/>
            <a:ext cx="149127" cy="700552"/>
          </a:xfrm>
          <a:prstGeom prst="downArrow">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018388" y="2916983"/>
            <a:ext cx="484269" cy="109631"/>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矩形 27">
            <a:extLst>
              <a:ext uri="{FF2B5EF4-FFF2-40B4-BE49-F238E27FC236}">
                <a16:creationId xmlns:a16="http://schemas.microsoft.com/office/drawing/2014/main" id="{BB83ADB1-0EEF-4E9B-A109-E87643B349F7}"/>
              </a:ext>
            </a:extLst>
          </p:cNvPr>
          <p:cNvSpPr/>
          <p:nvPr/>
        </p:nvSpPr>
        <p:spPr>
          <a:xfrm>
            <a:off x="387705" y="2264030"/>
            <a:ext cx="2119818" cy="553998"/>
          </a:xfrm>
          <a:prstGeom prst="rect">
            <a:avLst/>
          </a:prstGeom>
        </p:spPr>
        <p:txBody>
          <a:bodyPr wrap="square" anchor="t">
            <a:spAutoFit/>
          </a:bodyPr>
          <a:lstStyle/>
          <a:p>
            <a:r>
              <a:rPr lang="en-US" altLang="zh-CN" sz="1600" b="1">
                <a:solidFill>
                  <a:schemeClr val="bg1"/>
                </a:solidFill>
                <a:latin typeface="微軟正黑體" panose="020B0604030504040204" pitchFamily="34" charset="-120"/>
                <a:ea typeface="微軟正黑體" panose="020B0604030504040204" pitchFamily="34" charset="-120"/>
                <a:cs typeface="Arial"/>
              </a:rPr>
              <a:t>SAS </a:t>
            </a:r>
            <a:r>
              <a:rPr lang="zh-TW" altLang="en-US" sz="1600" b="1">
                <a:solidFill>
                  <a:schemeClr val="bg1"/>
                </a:solidFill>
                <a:latin typeface="微軟正黑體" panose="020B0604030504040204" pitchFamily="34" charset="-120"/>
                <a:ea typeface="微軟正黑體" panose="020B0604030504040204" pitchFamily="34" charset="-120"/>
                <a:cs typeface="Arial"/>
              </a:rPr>
              <a:t>硬碟具有雙埠</a:t>
            </a:r>
            <a:endParaRPr lang="en-US" altLang="zh-TW" sz="1600" b="1">
              <a:solidFill>
                <a:schemeClr val="bg1"/>
              </a:solidFill>
              <a:latin typeface="微軟正黑體" panose="020B0604030504040204" pitchFamily="34" charset="-120"/>
              <a:ea typeface="微軟正黑體" panose="020B0604030504040204" pitchFamily="34" charset="-120"/>
              <a:cs typeface="Arial"/>
            </a:endParaRPr>
          </a:p>
          <a:p>
            <a:pPr marL="179070" indent="-179070">
              <a:buClr>
                <a:srgbClr val="FF6500"/>
              </a:buClr>
              <a:buFont typeface="Arial"/>
              <a:buChar char="•"/>
              <a:tabLst>
                <a:tab pos="179388" algn="l"/>
              </a:tabLst>
            </a:pPr>
            <a:r>
              <a:rPr lang="zh-TW" altLang="en-US" sz="1400">
                <a:solidFill>
                  <a:schemeClr val="bg1"/>
                </a:solidFill>
                <a:latin typeface="微軟正黑體" panose="020B0604030504040204" pitchFamily="34" charset="-120"/>
                <a:ea typeface="微軟正黑體" panose="020B0604030504040204" pitchFamily="34" charset="-120"/>
                <a:cs typeface="Arial"/>
              </a:rPr>
              <a:t>支援 </a:t>
            </a:r>
            <a:r>
              <a:rPr lang="en-US" altLang="zh-TW" sz="1400">
                <a:solidFill>
                  <a:schemeClr val="bg1"/>
                </a:solidFill>
                <a:latin typeface="微軟正黑體" panose="020B0604030504040204" pitchFamily="34" charset="-120"/>
                <a:ea typeface="微軟正黑體" panose="020B0604030504040204" pitchFamily="34" charset="-120"/>
                <a:cs typeface="Arial"/>
              </a:rPr>
              <a:t>HA </a:t>
            </a:r>
            <a:r>
              <a:rPr lang="zh-TW" altLang="en-US" sz="1400">
                <a:solidFill>
                  <a:schemeClr val="bg1"/>
                </a:solidFill>
                <a:latin typeface="微軟正黑體" panose="020B0604030504040204" pitchFamily="34" charset="-120"/>
                <a:ea typeface="微軟正黑體" panose="020B0604030504040204" pitchFamily="34" charset="-120"/>
                <a:cs typeface="Arial"/>
              </a:rPr>
              <a:t>架構</a:t>
            </a:r>
            <a:endParaRPr lang="en-US" altLang="zh-TW" sz="1400">
              <a:solidFill>
                <a:schemeClr val="bg1"/>
              </a:solidFill>
              <a:latin typeface="微軟正黑體" panose="020B0604030504040204" pitchFamily="34" charset="-120"/>
              <a:ea typeface="微軟正黑體" panose="020B0604030504040204" pitchFamily="34" charset="-120"/>
              <a:cs typeface="Arial"/>
            </a:endParaRPr>
          </a:p>
        </p:txBody>
      </p:sp>
      <p:sp>
        <p:nvSpPr>
          <p:cNvPr id="25" name="矩形 27">
            <a:extLst>
              <a:ext uri="{FF2B5EF4-FFF2-40B4-BE49-F238E27FC236}">
                <a16:creationId xmlns:a16="http://schemas.microsoft.com/office/drawing/2014/main" id="{BB83ADB1-0EEF-4E9B-A109-E87643B349F7}"/>
              </a:ext>
            </a:extLst>
          </p:cNvPr>
          <p:cNvSpPr/>
          <p:nvPr/>
        </p:nvSpPr>
        <p:spPr>
          <a:xfrm>
            <a:off x="6336485" y="2195617"/>
            <a:ext cx="1900527" cy="830997"/>
          </a:xfrm>
          <a:prstGeom prst="rect">
            <a:avLst/>
          </a:prstGeom>
        </p:spPr>
        <p:txBody>
          <a:bodyPr wrap="square">
            <a:spAutoFit/>
          </a:bodyPr>
          <a:lstStyle/>
          <a:p>
            <a:r>
              <a:rPr lang="zh-TW" altLang="en-US" sz="16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一個連接埠</a:t>
            </a:r>
            <a:endParaRPr lang="en-US" altLang="zh-TW" sz="16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marL="179388" indent="-179388">
              <a:buFont typeface="Arial"/>
              <a:buChar char="•"/>
              <a:tabLst>
                <a:tab pos="179388" algn="l"/>
              </a:tabLst>
            </a:pPr>
            <a:r>
              <a:rPr lang="zh-TW" altLang="en-US" sz="1400">
                <a:solidFill>
                  <a:srgbClr val="FF0000"/>
                </a:solidFill>
                <a:latin typeface="微軟正黑體" panose="020B0604030504040204" pitchFamily="34" charset="-120"/>
                <a:ea typeface="微軟正黑體" panose="020B0604030504040204" pitchFamily="34" charset="-120"/>
                <a:cs typeface="Arial"/>
              </a:rPr>
              <a:t>不支援</a:t>
            </a:r>
            <a:r>
              <a:rPr lang="zh-TW" altLang="en-US" sz="1400">
                <a:solidFill>
                  <a:schemeClr val="bg1"/>
                </a:solidFill>
                <a:latin typeface="微軟正黑體" panose="020B0604030504040204" pitchFamily="34" charset="-120"/>
                <a:ea typeface="微軟正黑體" panose="020B0604030504040204" pitchFamily="34" charset="-120"/>
                <a:cs typeface="Arial"/>
              </a:rPr>
              <a:t> </a:t>
            </a:r>
            <a:r>
              <a:rPr lang="en-US" altLang="zh-TW" sz="1400">
                <a:solidFill>
                  <a:schemeClr val="bg1"/>
                </a:solidFill>
                <a:latin typeface="微軟正黑體" panose="020B0604030504040204" pitchFamily="34" charset="-120"/>
                <a:ea typeface="微軟正黑體" panose="020B0604030504040204" pitchFamily="34" charset="-120"/>
                <a:cs typeface="Arial"/>
              </a:rPr>
              <a:t>HA </a:t>
            </a:r>
            <a:r>
              <a:rPr lang="zh-TW" altLang="en-US" sz="1400">
                <a:solidFill>
                  <a:schemeClr val="bg1"/>
                </a:solidFill>
                <a:latin typeface="微軟正黑體" panose="020B0604030504040204" pitchFamily="34" charset="-120"/>
                <a:ea typeface="微軟正黑體" panose="020B0604030504040204" pitchFamily="34" charset="-120"/>
                <a:cs typeface="Arial"/>
              </a:rPr>
              <a:t>架構</a:t>
            </a:r>
            <a:endParaRPr lang="en-US" altLang="zh-TW" sz="1400">
              <a:solidFill>
                <a:schemeClr val="bg1"/>
              </a:solidFill>
              <a:latin typeface="微軟正黑體" panose="020B0604030504040204" pitchFamily="34" charset="-120"/>
              <a:ea typeface="微軟正黑體" panose="020B0604030504040204" pitchFamily="34" charset="-120"/>
              <a:cs typeface="Arial"/>
            </a:endParaRPr>
          </a:p>
          <a:p>
            <a:endParaRPr lang="en-US" altLang="zh-CN" sz="16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7" name="矩形 27">
            <a:extLst>
              <a:ext uri="{FF2B5EF4-FFF2-40B4-BE49-F238E27FC236}">
                <a16:creationId xmlns:a16="http://schemas.microsoft.com/office/drawing/2014/main" id="{BB83ADB1-0EEF-4E9B-A109-E87643B349F7}"/>
              </a:ext>
            </a:extLst>
          </p:cNvPr>
          <p:cNvSpPr/>
          <p:nvPr/>
        </p:nvSpPr>
        <p:spPr>
          <a:xfrm rot="16200000">
            <a:off x="2311594" y="2347868"/>
            <a:ext cx="861823" cy="246221"/>
          </a:xfrm>
          <a:prstGeom prst="rect">
            <a:avLst/>
          </a:prstGeom>
        </p:spPr>
        <p:txBody>
          <a:bodyPr wrap="square">
            <a:spAutoFit/>
          </a:bodyPr>
          <a:lstStyle/>
          <a:p>
            <a:r>
              <a:rPr lang="x-none" altLang="zh-CN" sz="1000">
                <a:solidFill>
                  <a:schemeClr val="bg1"/>
                </a:solidFill>
                <a:latin typeface="Arial" panose="020B0604020202020204" pitchFamily="34" charset="0"/>
                <a:ea typeface="等线"/>
                <a:cs typeface="Arial" panose="020B0604020202020204" pitchFamily="34" charset="0"/>
              </a:rPr>
              <a:t>Channel 1</a:t>
            </a:r>
            <a:endParaRPr lang="en-US" altLang="zh-TW" sz="1000">
              <a:solidFill>
                <a:schemeClr val="bg1"/>
              </a:solidFill>
              <a:latin typeface="Arial" panose="020B0604020202020204" pitchFamily="34" charset="0"/>
              <a:ea typeface="等线"/>
              <a:cs typeface="Arial" panose="020B0604020202020204" pitchFamily="34" charset="0"/>
            </a:endParaRPr>
          </a:p>
        </p:txBody>
      </p:sp>
      <p:sp>
        <p:nvSpPr>
          <p:cNvPr id="48" name="矩形 27">
            <a:extLst>
              <a:ext uri="{FF2B5EF4-FFF2-40B4-BE49-F238E27FC236}">
                <a16:creationId xmlns:a16="http://schemas.microsoft.com/office/drawing/2014/main" id="{BB83ADB1-0EEF-4E9B-A109-E87643B349F7}"/>
              </a:ext>
            </a:extLst>
          </p:cNvPr>
          <p:cNvSpPr/>
          <p:nvPr/>
        </p:nvSpPr>
        <p:spPr>
          <a:xfrm rot="16200000">
            <a:off x="2911715" y="2335823"/>
            <a:ext cx="861823" cy="246221"/>
          </a:xfrm>
          <a:prstGeom prst="rect">
            <a:avLst/>
          </a:prstGeom>
        </p:spPr>
        <p:txBody>
          <a:bodyPr wrap="square">
            <a:spAutoFit/>
          </a:bodyPr>
          <a:lstStyle/>
          <a:p>
            <a:r>
              <a:rPr lang="x-none" altLang="zh-CN" sz="1000">
                <a:solidFill>
                  <a:schemeClr val="bg1"/>
                </a:solidFill>
                <a:latin typeface="Arial" panose="020B0604020202020204" pitchFamily="34" charset="0"/>
                <a:ea typeface="等线"/>
                <a:cs typeface="Arial" panose="020B0604020202020204" pitchFamily="34" charset="0"/>
              </a:rPr>
              <a:t>Channel 2</a:t>
            </a:r>
            <a:endParaRPr lang="en-US" altLang="zh-TW" sz="1000">
              <a:solidFill>
                <a:schemeClr val="bg1"/>
              </a:solidFill>
              <a:latin typeface="Arial" panose="020B0604020202020204" pitchFamily="34" charset="0"/>
              <a:ea typeface="等线"/>
              <a:cs typeface="Arial" panose="020B0604020202020204" pitchFamily="34" charset="0"/>
            </a:endParaRPr>
          </a:p>
        </p:txBody>
      </p:sp>
      <p:pic>
        <p:nvPicPr>
          <p:cNvPr id="4" name="圖形 3">
            <a:extLst>
              <a:ext uri="{FF2B5EF4-FFF2-40B4-BE49-F238E27FC236}">
                <a16:creationId xmlns:a16="http://schemas.microsoft.com/office/drawing/2014/main" id="{945218A2-3375-4DF6-B830-6B872AB3C5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43766" y="3018712"/>
            <a:ext cx="1149244" cy="1532325"/>
          </a:xfrm>
          <a:prstGeom prst="rect">
            <a:avLst/>
          </a:prstGeom>
          <a:effectLst>
            <a:outerShdw blurRad="50800" dist="38100" dir="2700000" algn="tl" rotWithShape="0">
              <a:prstClr val="black">
                <a:alpha val="40000"/>
              </a:prstClr>
            </a:outerShdw>
          </a:effectLst>
        </p:spPr>
      </p:pic>
      <p:sp>
        <p:nvSpPr>
          <p:cNvPr id="31" name="矩形 27">
            <a:extLst>
              <a:ext uri="{FF2B5EF4-FFF2-40B4-BE49-F238E27FC236}">
                <a16:creationId xmlns:a16="http://schemas.microsoft.com/office/drawing/2014/main" id="{BB83ADB1-0EEF-4E9B-A109-E87643B349F7}"/>
              </a:ext>
            </a:extLst>
          </p:cNvPr>
          <p:cNvSpPr/>
          <p:nvPr/>
        </p:nvSpPr>
        <p:spPr>
          <a:xfrm>
            <a:off x="1891595" y="1375334"/>
            <a:ext cx="873005" cy="307777"/>
          </a:xfrm>
          <a:prstGeom prst="rect">
            <a:avLst/>
          </a:prstGeom>
          <a:solidFill>
            <a:srgbClr val="FF6600"/>
          </a:solidFill>
        </p:spPr>
        <p:txBody>
          <a:bodyPr wrap="none">
            <a:spAutoFit/>
          </a:bodyPr>
          <a:lstStyle/>
          <a:p>
            <a:r>
              <a:rPr lang="zh-TW" altLang="en-US" sz="1400">
                <a:latin typeface="微軟正黑體" panose="020B0604030504040204" pitchFamily="34" charset="-120"/>
                <a:ea typeface="微軟正黑體" panose="020B0604030504040204" pitchFamily="34" charset="-120"/>
                <a:cs typeface="Arial" panose="020B0604020202020204" pitchFamily="34" charset="0"/>
              </a:rPr>
              <a:t>控制器</a:t>
            </a:r>
            <a:r>
              <a:rPr lang="en-US" altLang="zh-CN" sz="1400">
                <a:latin typeface="微軟正黑體" panose="020B0604030504040204" pitchFamily="34" charset="-120"/>
                <a:ea typeface="微軟正黑體" panose="020B0604030504040204" pitchFamily="34" charset="-120"/>
                <a:cs typeface="Arial" panose="020B0604020202020204" pitchFamily="34" charset="0"/>
              </a:rPr>
              <a:t> 1</a:t>
            </a:r>
          </a:p>
        </p:txBody>
      </p:sp>
      <p:pic>
        <p:nvPicPr>
          <p:cNvPr id="9" name="圖形 8">
            <a:extLst>
              <a:ext uri="{FF2B5EF4-FFF2-40B4-BE49-F238E27FC236}">
                <a16:creationId xmlns:a16="http://schemas.microsoft.com/office/drawing/2014/main" id="{58C4F881-45AA-4530-B2D6-F91942A61EA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41809" y="1652561"/>
            <a:ext cx="1353963" cy="437477"/>
          </a:xfrm>
          <a:prstGeom prst="rect">
            <a:avLst/>
          </a:prstGeom>
        </p:spPr>
      </p:pic>
      <p:sp>
        <p:nvSpPr>
          <p:cNvPr id="40" name="矩形 27">
            <a:extLst>
              <a:ext uri="{FF2B5EF4-FFF2-40B4-BE49-F238E27FC236}">
                <a16:creationId xmlns:a16="http://schemas.microsoft.com/office/drawing/2014/main" id="{D1752947-F5FC-453A-9ADE-96E792D9A4C7}"/>
              </a:ext>
            </a:extLst>
          </p:cNvPr>
          <p:cNvSpPr/>
          <p:nvPr/>
        </p:nvSpPr>
        <p:spPr>
          <a:xfrm>
            <a:off x="3370036" y="1375334"/>
            <a:ext cx="873005" cy="307777"/>
          </a:xfrm>
          <a:prstGeom prst="rect">
            <a:avLst/>
          </a:prstGeom>
          <a:solidFill>
            <a:srgbClr val="FF6600"/>
          </a:solidFill>
        </p:spPr>
        <p:txBody>
          <a:bodyPr wrap="none">
            <a:spAutoFit/>
          </a:bodyPr>
          <a:lstStyle/>
          <a:p>
            <a:r>
              <a:rPr lang="zh-TW" altLang="en-US" sz="1400">
                <a:latin typeface="微軟正黑體" panose="020B0604030504040204" pitchFamily="34" charset="-120"/>
                <a:ea typeface="微軟正黑體" panose="020B0604030504040204" pitchFamily="34" charset="-120"/>
                <a:cs typeface="Arial" panose="020B0604020202020204" pitchFamily="34" charset="0"/>
              </a:rPr>
              <a:t>控制器</a:t>
            </a:r>
            <a:r>
              <a:rPr lang="en-US" altLang="zh-CN" sz="1400">
                <a:latin typeface="微軟正黑體" panose="020B0604030504040204" pitchFamily="34" charset="-120"/>
                <a:ea typeface="微軟正黑體" panose="020B0604030504040204" pitchFamily="34" charset="-120"/>
                <a:cs typeface="Arial" panose="020B0604020202020204" pitchFamily="34" charset="0"/>
              </a:rPr>
              <a:t> 2</a:t>
            </a:r>
          </a:p>
        </p:txBody>
      </p:sp>
      <p:pic>
        <p:nvPicPr>
          <p:cNvPr id="41" name="圖形 40">
            <a:extLst>
              <a:ext uri="{FF2B5EF4-FFF2-40B4-BE49-F238E27FC236}">
                <a16:creationId xmlns:a16="http://schemas.microsoft.com/office/drawing/2014/main" id="{91FE0EB3-BFEE-4E03-8552-7603D4F61BF7}"/>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08285" y="1652561"/>
            <a:ext cx="1353963" cy="437477"/>
          </a:xfrm>
          <a:prstGeom prst="rect">
            <a:avLst/>
          </a:prstGeom>
        </p:spPr>
      </p:pic>
      <p:sp>
        <p:nvSpPr>
          <p:cNvPr id="45" name="矩形 27">
            <a:extLst>
              <a:ext uri="{FF2B5EF4-FFF2-40B4-BE49-F238E27FC236}">
                <a16:creationId xmlns:a16="http://schemas.microsoft.com/office/drawing/2014/main" id="{513D1189-08F2-4C98-B709-522D6E842F17}"/>
              </a:ext>
            </a:extLst>
          </p:cNvPr>
          <p:cNvSpPr/>
          <p:nvPr/>
        </p:nvSpPr>
        <p:spPr>
          <a:xfrm>
            <a:off x="5365354" y="1360586"/>
            <a:ext cx="873005" cy="307777"/>
          </a:xfrm>
          <a:prstGeom prst="rect">
            <a:avLst/>
          </a:prstGeom>
          <a:solidFill>
            <a:srgbClr val="FF6600"/>
          </a:solidFill>
        </p:spPr>
        <p:txBody>
          <a:bodyPr wrap="none">
            <a:spAutoFit/>
          </a:bodyPr>
          <a:lstStyle/>
          <a:p>
            <a:r>
              <a:rPr lang="zh-TW" altLang="en-US" sz="1400">
                <a:latin typeface="微軟正黑體" panose="020B0604030504040204" pitchFamily="34" charset="-120"/>
                <a:ea typeface="微軟正黑體" panose="020B0604030504040204" pitchFamily="34" charset="-120"/>
                <a:cs typeface="Arial" panose="020B0604020202020204" pitchFamily="34" charset="0"/>
              </a:rPr>
              <a:t>控制器</a:t>
            </a:r>
            <a:r>
              <a:rPr lang="en-US" altLang="zh-TW" sz="1400">
                <a:latin typeface="微軟正黑體" panose="020B0604030504040204" pitchFamily="34" charset="-120"/>
                <a:ea typeface="微軟正黑體" panose="020B0604030504040204" pitchFamily="34" charset="-120"/>
                <a:cs typeface="Arial" panose="020B0604020202020204" pitchFamily="34" charset="0"/>
              </a:rPr>
              <a:t> 1</a:t>
            </a:r>
            <a:endParaRPr lang="en-US" altLang="zh-CN" sz="1400">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46" name="圖形 45">
            <a:extLst>
              <a:ext uri="{FF2B5EF4-FFF2-40B4-BE49-F238E27FC236}">
                <a16:creationId xmlns:a16="http://schemas.microsoft.com/office/drawing/2014/main" id="{8C2E36D6-FD66-47AC-9C78-5C8B730ED675}"/>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33198" y="1637813"/>
            <a:ext cx="1353963" cy="437477"/>
          </a:xfrm>
          <a:prstGeom prst="rect">
            <a:avLst/>
          </a:prstGeom>
        </p:spPr>
      </p:pic>
      <p:grpSp>
        <p:nvGrpSpPr>
          <p:cNvPr id="12" name="群組 11">
            <a:extLst>
              <a:ext uri="{FF2B5EF4-FFF2-40B4-BE49-F238E27FC236}">
                <a16:creationId xmlns:a16="http://schemas.microsoft.com/office/drawing/2014/main" id="{964B1758-3C73-4D3C-9D15-6676A88FEA94}"/>
              </a:ext>
            </a:extLst>
          </p:cNvPr>
          <p:cNvGrpSpPr/>
          <p:nvPr/>
        </p:nvGrpSpPr>
        <p:grpSpPr>
          <a:xfrm>
            <a:off x="5595384" y="2134556"/>
            <a:ext cx="422075" cy="727193"/>
            <a:chOff x="7336476" y="3304519"/>
            <a:chExt cx="422075" cy="700552"/>
          </a:xfrm>
        </p:grpSpPr>
        <p:sp>
          <p:nvSpPr>
            <p:cNvPr id="51" name="Up Arrow 14">
              <a:extLst>
                <a:ext uri="{FF2B5EF4-FFF2-40B4-BE49-F238E27FC236}">
                  <a16:creationId xmlns:a16="http://schemas.microsoft.com/office/drawing/2014/main" id="{21130781-1BC8-4350-8D6D-0FC976FC8224}"/>
                </a:ext>
              </a:extLst>
            </p:cNvPr>
            <p:cNvSpPr/>
            <p:nvPr/>
          </p:nvSpPr>
          <p:spPr>
            <a:xfrm>
              <a:off x="7604453" y="3304519"/>
              <a:ext cx="154098" cy="688475"/>
            </a:xfrm>
            <a:prstGeom prst="upArrow">
              <a:avLst/>
            </a:prstGeom>
            <a:solidFill>
              <a:srgbClr val="89E5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Down Arrow 15">
              <a:extLst>
                <a:ext uri="{FF2B5EF4-FFF2-40B4-BE49-F238E27FC236}">
                  <a16:creationId xmlns:a16="http://schemas.microsoft.com/office/drawing/2014/main" id="{F788B340-F6F9-4147-9DD4-01C3D6E8960D}"/>
                </a:ext>
              </a:extLst>
            </p:cNvPr>
            <p:cNvSpPr/>
            <p:nvPr/>
          </p:nvSpPr>
          <p:spPr>
            <a:xfrm>
              <a:off x="7336476" y="3304519"/>
              <a:ext cx="149127" cy="700552"/>
            </a:xfrm>
            <a:prstGeom prst="downArrow">
              <a:avLst/>
            </a:prstGeom>
            <a:solidFill>
              <a:srgbClr val="DDF7F5"/>
            </a:solidFill>
            <a:ln w="63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3" name="矩形 27">
            <a:extLst>
              <a:ext uri="{FF2B5EF4-FFF2-40B4-BE49-F238E27FC236}">
                <a16:creationId xmlns:a16="http://schemas.microsoft.com/office/drawing/2014/main" id="{71627D8B-B18C-4B96-87F8-483B0D600BA6}"/>
              </a:ext>
            </a:extLst>
          </p:cNvPr>
          <p:cNvSpPr/>
          <p:nvPr/>
        </p:nvSpPr>
        <p:spPr>
          <a:xfrm rot="16200000">
            <a:off x="5373494" y="2335823"/>
            <a:ext cx="861823" cy="246221"/>
          </a:xfrm>
          <a:prstGeom prst="rect">
            <a:avLst/>
          </a:prstGeom>
        </p:spPr>
        <p:txBody>
          <a:bodyPr wrap="square">
            <a:spAutoFit/>
          </a:bodyPr>
          <a:lstStyle/>
          <a:p>
            <a:r>
              <a:rPr lang="x-none" altLang="zh-CN" sz="1000">
                <a:solidFill>
                  <a:schemeClr val="bg1"/>
                </a:solidFill>
                <a:latin typeface="Arial" panose="020B0604020202020204" pitchFamily="34" charset="0"/>
                <a:ea typeface="等线"/>
                <a:cs typeface="Arial" panose="020B0604020202020204" pitchFamily="34" charset="0"/>
              </a:rPr>
              <a:t>Channel 1</a:t>
            </a:r>
            <a:endParaRPr lang="en-US" altLang="zh-TW" sz="1000">
              <a:solidFill>
                <a:schemeClr val="bg1"/>
              </a:solidFill>
              <a:latin typeface="Arial" panose="020B0604020202020204" pitchFamily="34" charset="0"/>
              <a:ea typeface="等线"/>
              <a:cs typeface="Arial" panose="020B0604020202020204" pitchFamily="34" charset="0"/>
            </a:endParaRPr>
          </a:p>
        </p:txBody>
      </p:sp>
      <p:sp>
        <p:nvSpPr>
          <p:cNvPr id="3" name="標題 2">
            <a:extLst>
              <a:ext uri="{FF2B5EF4-FFF2-40B4-BE49-F238E27FC236}">
                <a16:creationId xmlns:a16="http://schemas.microsoft.com/office/drawing/2014/main" id="{60032C7D-0C3B-4E7E-864E-F191D226A119}"/>
              </a:ext>
            </a:extLst>
          </p:cNvPr>
          <p:cNvSpPr>
            <a:spLocks noGrp="1"/>
          </p:cNvSpPr>
          <p:nvPr>
            <p:ph type="title"/>
          </p:nvPr>
        </p:nvSpPr>
        <p:spPr/>
        <p:txBody>
          <a:bodyPr>
            <a:normAutofit/>
          </a:bodyPr>
          <a:lstStyle/>
          <a:p>
            <a:r>
              <a:rPr lang="zh-TW" altLang="en-US" sz="3400">
                <a:latin typeface="微軟正黑體"/>
                <a:ea typeface="微軟正黑體"/>
              </a:rPr>
              <a:t>全雙工資料傳輸與雙埠</a:t>
            </a:r>
            <a:endParaRPr lang="zh-TW" altLang="en-US" sz="3400"/>
          </a:p>
        </p:txBody>
      </p:sp>
      <p:pic>
        <p:nvPicPr>
          <p:cNvPr id="49" name="圖形 48">
            <a:extLst>
              <a:ext uri="{FF2B5EF4-FFF2-40B4-BE49-F238E27FC236}">
                <a16:creationId xmlns:a16="http://schemas.microsoft.com/office/drawing/2014/main" id="{E2395E81-16CF-4D1F-9D04-32B3EE438D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65863" y="3013558"/>
            <a:ext cx="1149244" cy="15323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98125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953" y="91440"/>
            <a:ext cx="6207322" cy="822960"/>
          </a:xfrm>
        </p:spPr>
        <p:txBody>
          <a:bodyPr>
            <a:noAutofit/>
          </a:bodyPr>
          <a:lstStyle/>
          <a:p>
            <a:r>
              <a:rPr lang="en-US" altLang="zh-CN" sz="3400">
                <a:latin typeface="微軟正黑體"/>
                <a:ea typeface="微軟正黑體"/>
              </a:rPr>
              <a:t>QDA-SA 6Gb/s SAS </a:t>
            </a:r>
            <a:r>
              <a:rPr lang="zh-CN" altLang="en-US" sz="3400">
                <a:latin typeface="微軟正黑體"/>
                <a:ea typeface="微軟正黑體"/>
              </a:rPr>
              <a:t>轉 </a:t>
            </a:r>
            <a:r>
              <a:rPr lang="en-US" altLang="zh-CN" sz="3400">
                <a:latin typeface="微軟正黑體"/>
                <a:ea typeface="微軟正黑體"/>
              </a:rPr>
              <a:t>SATA </a:t>
            </a:r>
            <a:r>
              <a:rPr lang="zh-CN" altLang="en-US" sz="3400">
                <a:latin typeface="微軟正黑體"/>
                <a:ea typeface="微軟正黑體"/>
              </a:rPr>
              <a:t>轉接座配件</a:t>
            </a:r>
            <a:endParaRPr lang="zh-TW" altLang="en-US" sz="3400">
              <a:latin typeface="微軟正黑體"/>
              <a:ea typeface="微軟正黑體"/>
            </a:endParaRPr>
          </a:p>
        </p:txBody>
      </p:sp>
      <p:pic>
        <p:nvPicPr>
          <p:cNvPr id="3" name="圖形 2">
            <a:extLst>
              <a:ext uri="{FF2B5EF4-FFF2-40B4-BE49-F238E27FC236}">
                <a16:creationId xmlns:a16="http://schemas.microsoft.com/office/drawing/2014/main" id="{0BC501D8-8B4F-48D0-9CB8-38CAB9D1B7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98464" y="1911509"/>
            <a:ext cx="1615916" cy="2917267"/>
          </a:xfrm>
          <a:prstGeom prst="rect">
            <a:avLst/>
          </a:prstGeom>
        </p:spPr>
      </p:pic>
      <p:sp>
        <p:nvSpPr>
          <p:cNvPr id="10" name="文字方塊 8">
            <a:extLst>
              <a:ext uri="{FF2B5EF4-FFF2-40B4-BE49-F238E27FC236}">
                <a16:creationId xmlns:a16="http://schemas.microsoft.com/office/drawing/2014/main" id="{BB0B27A5-EFEB-4AFB-BCD7-1CD704ED3055}"/>
              </a:ext>
            </a:extLst>
          </p:cNvPr>
          <p:cNvSpPr txBox="1"/>
          <p:nvPr/>
        </p:nvSpPr>
        <p:spPr>
          <a:xfrm>
            <a:off x="275953" y="1255639"/>
            <a:ext cx="1622511" cy="430887"/>
          </a:xfrm>
          <a:prstGeom prst="rect">
            <a:avLst/>
          </a:prstGeom>
          <a:noFill/>
        </p:spPr>
        <p:txBody>
          <a:bodyPr wrap="square" rtlCol="0">
            <a:spAutoFit/>
          </a:bodyPr>
          <a:lstStyle/>
          <a:p>
            <a:r>
              <a:rPr lang="zh-CN" altLang="en-US" sz="2200">
                <a:solidFill>
                  <a:schemeClr val="bg1"/>
                </a:solidFill>
                <a:latin typeface="微軟正黑體" panose="020B0604030504040204" pitchFamily="34" charset="-120"/>
                <a:ea typeface="微軟正黑體" panose="020B0604030504040204" pitchFamily="34" charset="-120"/>
              </a:rPr>
              <a:t>選購配件</a:t>
            </a:r>
            <a:endParaRPr lang="zh-TW" altLang="en-US" sz="2200">
              <a:solidFill>
                <a:schemeClr val="bg1"/>
              </a:solidFill>
              <a:latin typeface="微軟正黑體" panose="020B0604030504040204" pitchFamily="34" charset="-120"/>
              <a:ea typeface="微軟正黑體" panose="020B0604030504040204" pitchFamily="34" charset="-120"/>
            </a:endParaRPr>
          </a:p>
        </p:txBody>
      </p:sp>
      <p:sp>
        <p:nvSpPr>
          <p:cNvPr id="11" name="文字方塊 8">
            <a:extLst>
              <a:ext uri="{FF2B5EF4-FFF2-40B4-BE49-F238E27FC236}">
                <a16:creationId xmlns:a16="http://schemas.microsoft.com/office/drawing/2014/main" id="{978E4524-2F28-4FA9-9C5B-E9E12C0C2DD8}"/>
              </a:ext>
            </a:extLst>
          </p:cNvPr>
          <p:cNvSpPr txBox="1"/>
          <p:nvPr/>
        </p:nvSpPr>
        <p:spPr>
          <a:xfrm>
            <a:off x="3348995" y="1388605"/>
            <a:ext cx="2580450" cy="584775"/>
          </a:xfrm>
          <a:prstGeom prst="rect">
            <a:avLst/>
          </a:prstGeom>
          <a:noFill/>
        </p:spPr>
        <p:txBody>
          <a:bodyPr wrap="square" rtlCol="0">
            <a:spAutoFit/>
          </a:bodyPr>
          <a:lstStyle/>
          <a:p>
            <a:pPr algn="r"/>
            <a:r>
              <a:rPr lang="zh-CN" altLang="en-US" sz="1600">
                <a:solidFill>
                  <a:schemeClr val="bg1"/>
                </a:solidFill>
                <a:latin typeface="微軟正黑體" panose="020B0604030504040204" pitchFamily="34" charset="-120"/>
                <a:ea typeface="微軟正黑體" panose="020B0604030504040204" pitchFamily="34" charset="-120"/>
              </a:rPr>
              <a:t>訂購料號</a:t>
            </a:r>
            <a:r>
              <a:rPr lang="zh-TW" altLang="en-US" sz="1600">
                <a:solidFill>
                  <a:schemeClr val="bg1"/>
                </a:solidFill>
                <a:latin typeface="微軟正黑體" panose="020B0604030504040204" pitchFamily="34" charset="-120"/>
                <a:ea typeface="微軟正黑體" panose="020B0604030504040204" pitchFamily="34" charset="-120"/>
              </a:rPr>
              <a:t>：</a:t>
            </a:r>
            <a:r>
              <a:rPr lang="en-US" altLang="zh-TW" sz="1600" b="1">
                <a:solidFill>
                  <a:schemeClr val="bg1"/>
                </a:solidFill>
                <a:latin typeface="微軟正黑體" panose="020B0604030504040204" pitchFamily="34" charset="-120"/>
                <a:ea typeface="微軟正黑體" panose="020B0604030504040204" pitchFamily="34" charset="-120"/>
              </a:rPr>
              <a:t>QDA-SA-4pc</a:t>
            </a:r>
            <a:br>
              <a:rPr lang="en-US" altLang="zh-TW" sz="1600">
                <a:solidFill>
                  <a:schemeClr val="bg1"/>
                </a:solidFill>
                <a:latin typeface="微軟正黑體" panose="020B0604030504040204" pitchFamily="34" charset="-120"/>
                <a:ea typeface="微軟正黑體" panose="020B0604030504040204" pitchFamily="34" charset="-120"/>
              </a:rPr>
            </a:br>
            <a:r>
              <a:rPr lang="en-US" altLang="zh-TW" sz="1600">
                <a:solidFill>
                  <a:schemeClr val="bg1"/>
                </a:solidFill>
                <a:latin typeface="微軟正黑體" panose="020B0604030504040204" pitchFamily="34" charset="-120"/>
                <a:ea typeface="微軟正黑體" panose="020B0604030504040204" pitchFamily="34" charset="-120"/>
              </a:rPr>
              <a:t>(</a:t>
            </a:r>
            <a:r>
              <a:rPr lang="zh-CN" altLang="en-US" sz="1600">
                <a:solidFill>
                  <a:schemeClr val="bg1"/>
                </a:solidFill>
                <a:latin typeface="微軟正黑體" panose="020B0604030504040204" pitchFamily="34" charset="-120"/>
                <a:ea typeface="微軟正黑體" panose="020B0604030504040204" pitchFamily="34" charset="-120"/>
              </a:rPr>
              <a:t>一組四個販售</a:t>
            </a:r>
            <a:r>
              <a:rPr lang="en-US" altLang="zh-CN" sz="1600">
                <a:solidFill>
                  <a:schemeClr val="bg1"/>
                </a:solidFill>
                <a:latin typeface="微軟正黑體" panose="020B0604030504040204" pitchFamily="34" charset="-120"/>
                <a:ea typeface="微軟正黑體" panose="020B0604030504040204" pitchFamily="34" charset="-120"/>
              </a:rPr>
              <a:t>)</a:t>
            </a:r>
            <a:r>
              <a:rPr lang="en-US" altLang="zh-TW" sz="1600">
                <a:solidFill>
                  <a:schemeClr val="bg1"/>
                </a:solidFill>
                <a:latin typeface="微軟正黑體" panose="020B0604030504040204" pitchFamily="34" charset="-120"/>
                <a:ea typeface="微軟正黑體" panose="020B0604030504040204" pitchFamily="34" charset="-120"/>
              </a:rPr>
              <a:t> </a:t>
            </a:r>
            <a:endParaRPr lang="zh-TW" altLang="en-US" sz="1600">
              <a:solidFill>
                <a:schemeClr val="bg1"/>
              </a:solidFill>
              <a:latin typeface="微軟正黑體" panose="020B0604030504040204" pitchFamily="34" charset="-120"/>
              <a:ea typeface="微軟正黑體" panose="020B0604030504040204" pitchFamily="34" charset="-120"/>
            </a:endParaRPr>
          </a:p>
        </p:txBody>
      </p:sp>
      <p:sp>
        <p:nvSpPr>
          <p:cNvPr id="12" name="文字方塊 6">
            <a:extLst>
              <a:ext uri="{FF2B5EF4-FFF2-40B4-BE49-F238E27FC236}">
                <a16:creationId xmlns:a16="http://schemas.microsoft.com/office/drawing/2014/main" id="{80CCDDE7-361F-45DB-A5E1-031009246A89}"/>
              </a:ext>
            </a:extLst>
          </p:cNvPr>
          <p:cNvSpPr txBox="1"/>
          <p:nvPr/>
        </p:nvSpPr>
        <p:spPr>
          <a:xfrm>
            <a:off x="340438" y="3029705"/>
            <a:ext cx="1749620" cy="300082"/>
          </a:xfrm>
          <a:prstGeom prst="rect">
            <a:avLst/>
          </a:prstGeom>
          <a:noFill/>
        </p:spPr>
        <p:txBody>
          <a:bodyPr wrap="square" rtlCol="0">
            <a:spAutoFit/>
          </a:bodyPr>
          <a:lstStyle/>
          <a:p>
            <a:r>
              <a:rPr lang="en-US" altLang="zh-TW" sz="1350">
                <a:solidFill>
                  <a:schemeClr val="bg1"/>
                </a:solidFill>
                <a:latin typeface="微軟正黑體" panose="020B0604030504040204" pitchFamily="34" charset="-120"/>
                <a:ea typeface="微軟正黑體" panose="020B0604030504040204" pitchFamily="34" charset="-120"/>
              </a:rPr>
              <a:t>SAS 6Gb/s</a:t>
            </a:r>
            <a:endParaRPr lang="zh-TW" altLang="en-US" sz="1350">
              <a:solidFill>
                <a:schemeClr val="bg1"/>
              </a:solidFill>
              <a:latin typeface="微軟正黑體" panose="020B0604030504040204" pitchFamily="34" charset="-120"/>
              <a:ea typeface="微軟正黑體" panose="020B0604030504040204" pitchFamily="34" charset="-120"/>
            </a:endParaRPr>
          </a:p>
        </p:txBody>
      </p:sp>
      <p:sp>
        <p:nvSpPr>
          <p:cNvPr id="13" name="文字方塊 8">
            <a:extLst>
              <a:ext uri="{FF2B5EF4-FFF2-40B4-BE49-F238E27FC236}">
                <a16:creationId xmlns:a16="http://schemas.microsoft.com/office/drawing/2014/main" id="{EE747B19-E2CE-4F88-9DAA-A1A2C0A619C2}"/>
              </a:ext>
            </a:extLst>
          </p:cNvPr>
          <p:cNvSpPr txBox="1"/>
          <p:nvPr/>
        </p:nvSpPr>
        <p:spPr>
          <a:xfrm>
            <a:off x="284560" y="2222923"/>
            <a:ext cx="1823261" cy="507831"/>
          </a:xfrm>
          <a:prstGeom prst="rect">
            <a:avLst/>
          </a:prstGeom>
          <a:noFill/>
        </p:spPr>
        <p:txBody>
          <a:bodyPr wrap="square" rtlCol="0">
            <a:spAutoFit/>
          </a:bodyPr>
          <a:lstStyle/>
          <a:p>
            <a:r>
              <a:rPr lang="en-US" altLang="zh-TW" sz="1350">
                <a:solidFill>
                  <a:schemeClr val="bg1"/>
                </a:solidFill>
                <a:latin typeface="微軟正黑體" panose="020B0604030504040204" pitchFamily="34" charset="-120"/>
                <a:ea typeface="微軟正黑體" panose="020B0604030504040204" pitchFamily="34" charset="-120"/>
              </a:rPr>
              <a:t>Marvell 9110 6Gb/s SAS </a:t>
            </a:r>
            <a:r>
              <a:rPr lang="zh-CN" altLang="en-US" sz="1350">
                <a:solidFill>
                  <a:schemeClr val="bg1"/>
                </a:solidFill>
                <a:latin typeface="微軟正黑體" panose="020B0604030504040204" pitchFamily="34" charset="-120"/>
                <a:ea typeface="微軟正黑體" panose="020B0604030504040204" pitchFamily="34" charset="-120"/>
              </a:rPr>
              <a:t>轉</a:t>
            </a:r>
            <a:r>
              <a:rPr lang="en-US" altLang="zh-CN" sz="1350">
                <a:solidFill>
                  <a:schemeClr val="bg1"/>
                </a:solidFill>
                <a:latin typeface="微軟正黑體" panose="020B0604030504040204" pitchFamily="34" charset="-120"/>
                <a:ea typeface="微軟正黑體" panose="020B0604030504040204" pitchFamily="34" charset="-120"/>
              </a:rPr>
              <a:t> SATA </a:t>
            </a:r>
            <a:r>
              <a:rPr lang="zh-TW" altLang="en-US" sz="1350">
                <a:solidFill>
                  <a:schemeClr val="bg1"/>
                </a:solidFill>
                <a:latin typeface="微軟正黑體" panose="020B0604030504040204" pitchFamily="34" charset="-120"/>
                <a:ea typeface="微軟正黑體" panose="020B0604030504040204" pitchFamily="34" charset="-120"/>
              </a:rPr>
              <a:t>轉接</a:t>
            </a:r>
            <a:r>
              <a:rPr lang="en-US" altLang="zh-CN" sz="1350">
                <a:solidFill>
                  <a:schemeClr val="bg1"/>
                </a:solidFill>
                <a:latin typeface="微軟正黑體" panose="020B0604030504040204" pitchFamily="34" charset="-120"/>
                <a:ea typeface="微軟正黑體" panose="020B0604030504040204" pitchFamily="34" charset="-120"/>
              </a:rPr>
              <a:t> IC</a:t>
            </a:r>
            <a:endParaRPr lang="zh-TW" altLang="en-US" sz="1350">
              <a:solidFill>
                <a:schemeClr val="bg1"/>
              </a:solidFill>
              <a:latin typeface="微軟正黑體" panose="020B0604030504040204" pitchFamily="34" charset="-120"/>
              <a:ea typeface="微軟正黑體" panose="020B0604030504040204" pitchFamily="34" charset="-120"/>
            </a:endParaRPr>
          </a:p>
        </p:txBody>
      </p:sp>
      <p:sp>
        <p:nvSpPr>
          <p:cNvPr id="14" name="文字方塊 18">
            <a:extLst>
              <a:ext uri="{FF2B5EF4-FFF2-40B4-BE49-F238E27FC236}">
                <a16:creationId xmlns:a16="http://schemas.microsoft.com/office/drawing/2014/main" id="{3E988071-6362-4022-9C9F-FFB0C4E94798}"/>
              </a:ext>
            </a:extLst>
          </p:cNvPr>
          <p:cNvSpPr txBox="1"/>
          <p:nvPr/>
        </p:nvSpPr>
        <p:spPr>
          <a:xfrm>
            <a:off x="340438" y="3679128"/>
            <a:ext cx="1134125" cy="300082"/>
          </a:xfrm>
          <a:prstGeom prst="rect">
            <a:avLst/>
          </a:prstGeom>
          <a:noFill/>
        </p:spPr>
        <p:txBody>
          <a:bodyPr wrap="square" rtlCol="0">
            <a:spAutoFit/>
          </a:bodyPr>
          <a:lstStyle/>
          <a:p>
            <a:r>
              <a:rPr lang="en-US" altLang="zh-TW" sz="1350">
                <a:solidFill>
                  <a:schemeClr val="bg1"/>
                </a:solidFill>
                <a:latin typeface="微軟正黑體" panose="020B0604030504040204" pitchFamily="34" charset="-120"/>
                <a:ea typeface="微軟正黑體" panose="020B0604030504040204" pitchFamily="34" charset="-120"/>
              </a:rPr>
              <a:t>SATA 6Gb/s</a:t>
            </a:r>
            <a:endParaRPr lang="zh-TW" altLang="en-US" sz="1350">
              <a:solidFill>
                <a:schemeClr val="bg1"/>
              </a:solidFill>
              <a:latin typeface="微軟正黑體" panose="020B0604030504040204" pitchFamily="34" charset="-120"/>
              <a:ea typeface="微軟正黑體" panose="020B0604030504040204" pitchFamily="34" charset="-120"/>
            </a:endParaRPr>
          </a:p>
        </p:txBody>
      </p:sp>
      <p:pic>
        <p:nvPicPr>
          <p:cNvPr id="7" name="圖形 6">
            <a:extLst>
              <a:ext uri="{FF2B5EF4-FFF2-40B4-BE49-F238E27FC236}">
                <a16:creationId xmlns:a16="http://schemas.microsoft.com/office/drawing/2014/main" id="{2713A3ED-7996-43DD-BADD-BDCAE8F0B9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30196" y="2761009"/>
            <a:ext cx="1501960" cy="997046"/>
          </a:xfrm>
          <a:prstGeom prst="rect">
            <a:avLst/>
          </a:prstGeom>
        </p:spPr>
      </p:pic>
      <p:cxnSp>
        <p:nvCxnSpPr>
          <p:cNvPr id="16" name="接點: 肘形 15">
            <a:extLst>
              <a:ext uri="{FF2B5EF4-FFF2-40B4-BE49-F238E27FC236}">
                <a16:creationId xmlns:a16="http://schemas.microsoft.com/office/drawing/2014/main" id="{04A1EEE2-737A-4AD2-A994-2F5687D25EAE}"/>
              </a:ext>
            </a:extLst>
          </p:cNvPr>
          <p:cNvCxnSpPr>
            <a:cxnSpLocks/>
          </p:cNvCxnSpPr>
          <p:nvPr/>
        </p:nvCxnSpPr>
        <p:spPr>
          <a:xfrm>
            <a:off x="368471" y="2730754"/>
            <a:ext cx="2225873" cy="263374"/>
          </a:xfrm>
          <a:prstGeom prst="bentConnector3">
            <a:avLst>
              <a:gd name="adj1" fmla="val 73120"/>
            </a:avLst>
          </a:prstGeom>
          <a:ln w="12700">
            <a:solidFill>
              <a:srgbClr val="66FF66"/>
            </a:solidFill>
          </a:ln>
        </p:spPr>
        <p:style>
          <a:lnRef idx="1">
            <a:schemeClr val="accent1"/>
          </a:lnRef>
          <a:fillRef idx="0">
            <a:schemeClr val="accent1"/>
          </a:fillRef>
          <a:effectRef idx="0">
            <a:schemeClr val="accent1"/>
          </a:effectRef>
          <a:fontRef idx="minor">
            <a:schemeClr val="tx1"/>
          </a:fontRef>
        </p:style>
      </p:cxnSp>
      <p:cxnSp>
        <p:nvCxnSpPr>
          <p:cNvPr id="21" name="接點: 肘形 20">
            <a:extLst>
              <a:ext uri="{FF2B5EF4-FFF2-40B4-BE49-F238E27FC236}">
                <a16:creationId xmlns:a16="http://schemas.microsoft.com/office/drawing/2014/main" id="{566CED5A-E407-42C6-892B-176CD0600B56}"/>
              </a:ext>
            </a:extLst>
          </p:cNvPr>
          <p:cNvCxnSpPr>
            <a:cxnSpLocks/>
          </p:cNvCxnSpPr>
          <p:nvPr/>
        </p:nvCxnSpPr>
        <p:spPr>
          <a:xfrm>
            <a:off x="410469" y="3366711"/>
            <a:ext cx="1905823" cy="150041"/>
          </a:xfrm>
          <a:prstGeom prst="bentConnector3">
            <a:avLst>
              <a:gd name="adj1" fmla="val 58686"/>
            </a:avLst>
          </a:prstGeom>
          <a:ln w="12700"/>
        </p:spPr>
        <p:style>
          <a:lnRef idx="1">
            <a:schemeClr val="accent1"/>
          </a:lnRef>
          <a:fillRef idx="0">
            <a:schemeClr val="accent1"/>
          </a:fillRef>
          <a:effectRef idx="0">
            <a:schemeClr val="accent1"/>
          </a:effectRef>
          <a:fontRef idx="minor">
            <a:schemeClr val="tx1"/>
          </a:fontRef>
        </p:style>
      </p:cxnSp>
      <p:cxnSp>
        <p:nvCxnSpPr>
          <p:cNvPr id="24" name="接點: 肘形 23">
            <a:extLst>
              <a:ext uri="{FF2B5EF4-FFF2-40B4-BE49-F238E27FC236}">
                <a16:creationId xmlns:a16="http://schemas.microsoft.com/office/drawing/2014/main" id="{C3EEB5D5-FD02-43E9-9535-69B6500D9C69}"/>
              </a:ext>
            </a:extLst>
          </p:cNvPr>
          <p:cNvCxnSpPr>
            <a:cxnSpLocks/>
          </p:cNvCxnSpPr>
          <p:nvPr/>
        </p:nvCxnSpPr>
        <p:spPr>
          <a:xfrm rot="10800000">
            <a:off x="399606" y="3979210"/>
            <a:ext cx="2229825" cy="200142"/>
          </a:xfrm>
          <a:prstGeom prst="bentConnector3">
            <a:avLst>
              <a:gd name="adj1" fmla="val 50000"/>
            </a:avLst>
          </a:prstGeom>
          <a:ln w="12700">
            <a:solidFill>
              <a:srgbClr val="DF51BA"/>
            </a:solidFill>
          </a:ln>
        </p:spPr>
        <p:style>
          <a:lnRef idx="1">
            <a:schemeClr val="accent1"/>
          </a:lnRef>
          <a:fillRef idx="0">
            <a:schemeClr val="accent1"/>
          </a:fillRef>
          <a:effectRef idx="0">
            <a:schemeClr val="accent1"/>
          </a:effectRef>
          <a:fontRef idx="minor">
            <a:schemeClr val="tx1"/>
          </a:fontRef>
        </p:style>
      </p:cxnSp>
      <p:sp>
        <p:nvSpPr>
          <p:cNvPr id="26" name="文字方塊 18">
            <a:extLst>
              <a:ext uri="{FF2B5EF4-FFF2-40B4-BE49-F238E27FC236}">
                <a16:creationId xmlns:a16="http://schemas.microsoft.com/office/drawing/2014/main" id="{31ABAC0A-0441-469A-83BF-EAD838D174F0}"/>
              </a:ext>
            </a:extLst>
          </p:cNvPr>
          <p:cNvSpPr txBox="1"/>
          <p:nvPr/>
        </p:nvSpPr>
        <p:spPr>
          <a:xfrm>
            <a:off x="4681176" y="2222923"/>
            <a:ext cx="1134125" cy="507831"/>
          </a:xfrm>
          <a:prstGeom prst="rect">
            <a:avLst/>
          </a:prstGeom>
          <a:noFill/>
        </p:spPr>
        <p:txBody>
          <a:bodyPr wrap="square" rtlCol="0">
            <a:spAutoFit/>
          </a:bodyPr>
          <a:lstStyle/>
          <a:p>
            <a:pPr algn="ctr"/>
            <a:r>
              <a:rPr lang="en-US" altLang="zh-TW" sz="1350">
                <a:solidFill>
                  <a:schemeClr val="bg1"/>
                </a:solidFill>
                <a:latin typeface="微軟正黑體" panose="020B0604030504040204" pitchFamily="34" charset="-120"/>
                <a:ea typeface="微軟正黑體" panose="020B0604030504040204" pitchFamily="34" charset="-120"/>
              </a:rPr>
              <a:t>SATA </a:t>
            </a:r>
            <a:br>
              <a:rPr lang="en-US" altLang="zh-TW" sz="1350">
                <a:solidFill>
                  <a:schemeClr val="bg1"/>
                </a:solidFill>
                <a:latin typeface="微軟正黑體" panose="020B0604030504040204" pitchFamily="34" charset="-120"/>
                <a:ea typeface="微軟正黑體" panose="020B0604030504040204" pitchFamily="34" charset="-120"/>
              </a:rPr>
            </a:br>
            <a:r>
              <a:rPr lang="en-US" altLang="zh-TW" sz="1350">
                <a:solidFill>
                  <a:schemeClr val="bg1"/>
                </a:solidFill>
                <a:latin typeface="微軟正黑體" panose="020B0604030504040204" pitchFamily="34" charset="-120"/>
                <a:ea typeface="微軟正黑體" panose="020B0604030504040204" pitchFamily="34" charset="-120"/>
              </a:rPr>
              <a:t>6Gb/s</a:t>
            </a:r>
            <a:endParaRPr lang="zh-TW" altLang="en-US" sz="1350">
              <a:solidFill>
                <a:schemeClr val="bg1"/>
              </a:solidFill>
              <a:latin typeface="微軟正黑體" panose="020B0604030504040204" pitchFamily="34" charset="-120"/>
              <a:ea typeface="微軟正黑體" panose="020B0604030504040204" pitchFamily="34" charset="-120"/>
            </a:endParaRPr>
          </a:p>
        </p:txBody>
      </p:sp>
      <p:sp>
        <p:nvSpPr>
          <p:cNvPr id="27" name="文字方塊 6">
            <a:extLst>
              <a:ext uri="{FF2B5EF4-FFF2-40B4-BE49-F238E27FC236}">
                <a16:creationId xmlns:a16="http://schemas.microsoft.com/office/drawing/2014/main" id="{57E3CCF5-C5EB-4699-9282-0CB881BADDD2}"/>
              </a:ext>
            </a:extLst>
          </p:cNvPr>
          <p:cNvSpPr txBox="1"/>
          <p:nvPr/>
        </p:nvSpPr>
        <p:spPr>
          <a:xfrm>
            <a:off x="3503207" y="2222923"/>
            <a:ext cx="1134125" cy="507831"/>
          </a:xfrm>
          <a:prstGeom prst="rect">
            <a:avLst/>
          </a:prstGeom>
          <a:noFill/>
        </p:spPr>
        <p:txBody>
          <a:bodyPr wrap="square" rtlCol="0">
            <a:spAutoFit/>
          </a:bodyPr>
          <a:lstStyle/>
          <a:p>
            <a:pPr algn="ctr"/>
            <a:r>
              <a:rPr lang="en-US" altLang="zh-TW" sz="1350">
                <a:solidFill>
                  <a:schemeClr val="bg1"/>
                </a:solidFill>
                <a:latin typeface="微軟正黑體" panose="020B0604030504040204" pitchFamily="34" charset="-120"/>
                <a:ea typeface="微軟正黑體" panose="020B0604030504040204" pitchFamily="34" charset="-120"/>
              </a:rPr>
              <a:t>SAS </a:t>
            </a:r>
            <a:br>
              <a:rPr lang="en-US" altLang="zh-TW" sz="1350">
                <a:solidFill>
                  <a:schemeClr val="bg1"/>
                </a:solidFill>
                <a:latin typeface="微軟正黑體" panose="020B0604030504040204" pitchFamily="34" charset="-120"/>
                <a:ea typeface="微軟正黑體" panose="020B0604030504040204" pitchFamily="34" charset="-120"/>
              </a:rPr>
            </a:br>
            <a:r>
              <a:rPr lang="en-US" altLang="zh-TW" sz="1350">
                <a:solidFill>
                  <a:schemeClr val="bg1"/>
                </a:solidFill>
                <a:latin typeface="微軟正黑體" panose="020B0604030504040204" pitchFamily="34" charset="-120"/>
                <a:ea typeface="微軟正黑體" panose="020B0604030504040204" pitchFamily="34" charset="-120"/>
              </a:rPr>
              <a:t>6Gb/s</a:t>
            </a:r>
            <a:endParaRPr lang="zh-TW" altLang="en-US" sz="1350">
              <a:solidFill>
                <a:schemeClr val="bg1"/>
              </a:solidFill>
              <a:latin typeface="微軟正黑體" panose="020B0604030504040204" pitchFamily="34" charset="-120"/>
              <a:ea typeface="微軟正黑體" panose="020B0604030504040204" pitchFamily="34" charset="-120"/>
            </a:endParaRPr>
          </a:p>
        </p:txBody>
      </p:sp>
      <p:sp>
        <p:nvSpPr>
          <p:cNvPr id="28" name="文字方塊 6">
            <a:extLst>
              <a:ext uri="{FF2B5EF4-FFF2-40B4-BE49-F238E27FC236}">
                <a16:creationId xmlns:a16="http://schemas.microsoft.com/office/drawing/2014/main" id="{BB7E0D51-E20E-4B48-8AB5-EB97524509FF}"/>
              </a:ext>
            </a:extLst>
          </p:cNvPr>
          <p:cNvSpPr txBox="1"/>
          <p:nvPr/>
        </p:nvSpPr>
        <p:spPr>
          <a:xfrm>
            <a:off x="3523404" y="3774346"/>
            <a:ext cx="2315544" cy="507831"/>
          </a:xfrm>
          <a:prstGeom prst="rect">
            <a:avLst/>
          </a:prstGeom>
          <a:noFill/>
        </p:spPr>
        <p:txBody>
          <a:bodyPr wrap="square" rtlCol="0">
            <a:spAutoFit/>
          </a:bodyPr>
          <a:lstStyle/>
          <a:p>
            <a:pPr algn="ctr"/>
            <a:r>
              <a:rPr lang="en-US" altLang="zh-TW" sz="1350">
                <a:solidFill>
                  <a:schemeClr val="bg1"/>
                </a:solidFill>
                <a:latin typeface="微軟正黑體" panose="020B0604030504040204" pitchFamily="34" charset="-120"/>
                <a:ea typeface="微軟正黑體" panose="020B0604030504040204" pitchFamily="34" charset="-120"/>
              </a:rPr>
              <a:t>Marvell 9110 600 MHz </a:t>
            </a:r>
          </a:p>
          <a:p>
            <a:pPr algn="ctr"/>
            <a:r>
              <a:rPr lang="zh-CN" altLang="en-US" sz="1350">
                <a:solidFill>
                  <a:schemeClr val="bg1"/>
                </a:solidFill>
                <a:latin typeface="微軟正黑體" panose="020B0604030504040204" pitchFamily="34" charset="-120"/>
                <a:ea typeface="微軟正黑體" panose="020B0604030504040204" pitchFamily="34" charset="-120"/>
              </a:rPr>
              <a:t>處理器</a:t>
            </a:r>
            <a:endParaRPr lang="zh-TW" altLang="en-US" sz="1350">
              <a:solidFill>
                <a:schemeClr val="bg1"/>
              </a:solidFill>
              <a:latin typeface="微軟正黑體" panose="020B0604030504040204" pitchFamily="34" charset="-120"/>
              <a:ea typeface="微軟正黑體" panose="020B0604030504040204" pitchFamily="34" charset="-120"/>
            </a:endParaRPr>
          </a:p>
        </p:txBody>
      </p:sp>
      <p:pic>
        <p:nvPicPr>
          <p:cNvPr id="30" name="Picture 16" descr="A screenshot of a cell phone&#10;&#10;Description automatically generated">
            <a:extLst>
              <a:ext uri="{FF2B5EF4-FFF2-40B4-BE49-F238E27FC236}">
                <a16:creationId xmlns:a16="http://schemas.microsoft.com/office/drawing/2014/main" id="{DA42339F-C402-4F63-A474-10A04CC743D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95006" y="2167744"/>
            <a:ext cx="3210065" cy="1956430"/>
          </a:xfrm>
          <a:prstGeom prst="rect">
            <a:avLst/>
          </a:prstGeom>
        </p:spPr>
      </p:pic>
      <p:pic>
        <p:nvPicPr>
          <p:cNvPr id="5" name="Picture 4" descr="A close up of a computer&#10;&#10;Description automatically generated">
            <a:extLst>
              <a:ext uri="{FF2B5EF4-FFF2-40B4-BE49-F238E27FC236}">
                <a16:creationId xmlns:a16="http://schemas.microsoft.com/office/drawing/2014/main" id="{1B1F954F-797E-8A41-AD50-9BECF4A6267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507238">
            <a:off x="6235291" y="1176864"/>
            <a:ext cx="265572" cy="1019326"/>
          </a:xfrm>
          <a:prstGeom prst="rect">
            <a:avLst/>
          </a:prstGeom>
        </p:spPr>
      </p:pic>
      <p:pic>
        <p:nvPicPr>
          <p:cNvPr id="19" name="Picture 18" descr="A close up of a computer&#10;&#10;Description automatically generated">
            <a:extLst>
              <a:ext uri="{FF2B5EF4-FFF2-40B4-BE49-F238E27FC236}">
                <a16:creationId xmlns:a16="http://schemas.microsoft.com/office/drawing/2014/main" id="{64B2FB04-3605-6B48-9043-1095EC84494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507238">
            <a:off x="6629282" y="1189580"/>
            <a:ext cx="265572" cy="1019326"/>
          </a:xfrm>
          <a:prstGeom prst="rect">
            <a:avLst/>
          </a:prstGeom>
        </p:spPr>
      </p:pic>
      <p:pic>
        <p:nvPicPr>
          <p:cNvPr id="20" name="Picture 19" descr="A close up of a computer&#10;&#10;Description automatically generated">
            <a:extLst>
              <a:ext uri="{FF2B5EF4-FFF2-40B4-BE49-F238E27FC236}">
                <a16:creationId xmlns:a16="http://schemas.microsoft.com/office/drawing/2014/main" id="{D61E6CDB-D5B9-0A4E-A482-892996FE1AA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507238">
            <a:off x="7085952" y="1164148"/>
            <a:ext cx="265572" cy="1019326"/>
          </a:xfrm>
          <a:prstGeom prst="rect">
            <a:avLst/>
          </a:prstGeom>
        </p:spPr>
      </p:pic>
      <p:pic>
        <p:nvPicPr>
          <p:cNvPr id="22" name="Picture 21" descr="A close up of a computer&#10;&#10;Description automatically generated">
            <a:extLst>
              <a:ext uri="{FF2B5EF4-FFF2-40B4-BE49-F238E27FC236}">
                <a16:creationId xmlns:a16="http://schemas.microsoft.com/office/drawing/2014/main" id="{B7652A03-2F8C-FE4A-AD13-1CBEF1F3267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507238">
            <a:off x="7524584" y="1183223"/>
            <a:ext cx="265572" cy="1019326"/>
          </a:xfrm>
          <a:prstGeom prst="rect">
            <a:avLst/>
          </a:prstGeom>
        </p:spPr>
      </p:pic>
    </p:spTree>
    <p:extLst>
      <p:ext uri="{BB962C8B-B14F-4D97-AF65-F5344CB8AC3E}">
        <p14:creationId xmlns:p14="http://schemas.microsoft.com/office/powerpoint/2010/main" val="3367433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形 4">
            <a:extLst>
              <a:ext uri="{FF2B5EF4-FFF2-40B4-BE49-F238E27FC236}">
                <a16:creationId xmlns:a16="http://schemas.microsoft.com/office/drawing/2014/main" id="{50063BAC-1FF6-4861-A549-4D9C63C045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14293" y="1286069"/>
            <a:ext cx="3510455" cy="1798389"/>
          </a:xfrm>
          <a:prstGeom prst="rect">
            <a:avLst/>
          </a:prstGeom>
        </p:spPr>
      </p:pic>
      <p:pic>
        <p:nvPicPr>
          <p:cNvPr id="8" name="圖形 7">
            <a:extLst>
              <a:ext uri="{FF2B5EF4-FFF2-40B4-BE49-F238E27FC236}">
                <a16:creationId xmlns:a16="http://schemas.microsoft.com/office/drawing/2014/main" id="{7EB2BC43-9607-4161-8531-A813EEEB2E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91440"/>
            <a:ext cx="5223497" cy="4850813"/>
          </a:xfrm>
          <a:prstGeom prst="rect">
            <a:avLst/>
          </a:prstGeom>
        </p:spPr>
      </p:pic>
      <p:sp>
        <p:nvSpPr>
          <p:cNvPr id="23" name="TextBox 3">
            <a:extLst>
              <a:ext uri="{FF2B5EF4-FFF2-40B4-BE49-F238E27FC236}">
                <a16:creationId xmlns:a16="http://schemas.microsoft.com/office/drawing/2014/main" id="{CBBCCB31-7E83-4841-85E5-3C41D9C86399}"/>
              </a:ext>
            </a:extLst>
          </p:cNvPr>
          <p:cNvSpPr txBox="1"/>
          <p:nvPr/>
        </p:nvSpPr>
        <p:spPr>
          <a:xfrm>
            <a:off x="5400985" y="3192457"/>
            <a:ext cx="3733458" cy="646331"/>
          </a:xfrm>
          <a:prstGeom prst="rect">
            <a:avLst/>
          </a:prstGeom>
          <a:noFill/>
        </p:spPr>
        <p:txBody>
          <a:bodyPr wrap="none" rtlCol="0">
            <a:spAutoFit/>
          </a:bodyPr>
          <a:lstStyle/>
          <a:p>
            <a:r>
              <a:rPr lang="en-US" altLang="zh-CN">
                <a:solidFill>
                  <a:schemeClr val="bg1"/>
                </a:solidFill>
                <a:latin typeface="微軟正黑體" panose="020B0604030504040204" pitchFamily="34" charset="-120"/>
                <a:ea typeface="微軟正黑體" panose="020B0604030504040204" pitchFamily="34" charset="-120"/>
              </a:rPr>
              <a:t>ES NAS </a:t>
            </a:r>
            <a:r>
              <a:rPr lang="en-US">
                <a:solidFill>
                  <a:schemeClr val="bg1"/>
                </a:solidFill>
                <a:latin typeface="微軟正黑體" panose="020B0604030504040204" pitchFamily="34" charset="-120"/>
                <a:ea typeface="微軟正黑體" panose="020B0604030504040204" pitchFamily="34" charset="-120"/>
              </a:rPr>
              <a:t>3.5 </a:t>
            </a:r>
            <a:r>
              <a:rPr lang="zh-CN" altLang="en-US">
                <a:solidFill>
                  <a:schemeClr val="bg1"/>
                </a:solidFill>
                <a:latin typeface="微軟正黑體" panose="020B0604030504040204" pitchFamily="34" charset="-120"/>
                <a:ea typeface="微軟正黑體" panose="020B0604030504040204" pitchFamily="34" charset="-120"/>
              </a:rPr>
              <a:t>吋硬碟托盤</a:t>
            </a:r>
            <a:endParaRPr lang="en-US" altLang="zh-CN">
              <a:solidFill>
                <a:schemeClr val="bg1"/>
              </a:solidFill>
              <a:latin typeface="微軟正黑體" panose="020B0604030504040204" pitchFamily="34" charset="-120"/>
              <a:ea typeface="微軟正黑體" panose="020B0604030504040204" pitchFamily="34" charset="-120"/>
            </a:endParaRPr>
          </a:p>
          <a:p>
            <a:r>
              <a:rPr lang="zh-CN" altLang="en-US">
                <a:solidFill>
                  <a:schemeClr val="bg1"/>
                </a:solidFill>
                <a:latin typeface="微軟正黑體" panose="020B0604030504040204" pitchFamily="34" charset="-120"/>
                <a:ea typeface="微軟正黑體" panose="020B0604030504040204" pitchFamily="34" charset="-120"/>
              </a:rPr>
              <a:t>訂購料號</a:t>
            </a:r>
            <a:r>
              <a:rPr lang="zh-TW" altLang="en-US">
                <a:solidFill>
                  <a:schemeClr val="bg1"/>
                </a:solidFill>
                <a:latin typeface="微軟正黑體" panose="020B0604030504040204" pitchFamily="34" charset="-120"/>
                <a:ea typeface="微軟正黑體" panose="020B0604030504040204" pitchFamily="34" charset="-120"/>
              </a:rPr>
              <a:t>：</a:t>
            </a:r>
            <a:r>
              <a:rPr lang="en-US" altLang="zh-CN">
                <a:solidFill>
                  <a:schemeClr val="bg1"/>
                </a:solidFill>
                <a:latin typeface="微軟正黑體" panose="020B0604030504040204" pitchFamily="34" charset="-120"/>
                <a:ea typeface="微軟正黑體" panose="020B0604030504040204" pitchFamily="34" charset="-120"/>
              </a:rPr>
              <a:t>SP-ES-TRAY-WOLOCK</a:t>
            </a:r>
            <a:endParaRPr lang="en-US">
              <a:solidFill>
                <a:schemeClr val="bg1"/>
              </a:solidFill>
              <a:latin typeface="微軟正黑體" panose="020B0604030504040204" pitchFamily="34" charset="-120"/>
              <a:ea typeface="微軟正黑體" panose="020B0604030504040204" pitchFamily="34" charset="-120"/>
            </a:endParaRPr>
          </a:p>
        </p:txBody>
      </p:sp>
      <p:sp>
        <p:nvSpPr>
          <p:cNvPr id="2" name="Title 1"/>
          <p:cNvSpPr>
            <a:spLocks noGrp="1"/>
          </p:cNvSpPr>
          <p:nvPr>
            <p:ph type="title"/>
          </p:nvPr>
        </p:nvSpPr>
        <p:spPr>
          <a:xfrm>
            <a:off x="275953" y="105784"/>
            <a:ext cx="5751915" cy="822960"/>
          </a:xfrm>
        </p:spPr>
        <p:txBody>
          <a:bodyPr>
            <a:noAutofit/>
          </a:bodyPr>
          <a:lstStyle/>
          <a:p>
            <a:r>
              <a:rPr lang="zh-TW" altLang="en-US" sz="3400"/>
              <a:t>相容 </a:t>
            </a:r>
            <a:r>
              <a:rPr lang="en-US" altLang="zh-CN" sz="3400"/>
              <a:t>Enterprise ZFS NAS 3.5</a:t>
            </a:r>
            <a:r>
              <a:rPr lang="zh-TW" altLang="en-US" sz="3400"/>
              <a:t> 吋硬碟托盤</a:t>
            </a:r>
            <a:endParaRPr lang="en-US" sz="3400"/>
          </a:p>
        </p:txBody>
      </p:sp>
    </p:spTree>
    <p:extLst>
      <p:ext uri="{BB962C8B-B14F-4D97-AF65-F5344CB8AC3E}">
        <p14:creationId xmlns:p14="http://schemas.microsoft.com/office/powerpoint/2010/main" val="11952968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021B1F83-4CE3-4CFC-A30D-D85598C8818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0639" y="1176907"/>
            <a:ext cx="7203062" cy="3842617"/>
          </a:xfrm>
          <a:prstGeom prst="rect">
            <a:avLst/>
          </a:prstGeom>
        </p:spPr>
      </p:pic>
      <p:sp>
        <p:nvSpPr>
          <p:cNvPr id="2" name="Title 1"/>
          <p:cNvSpPr>
            <a:spLocks noGrp="1"/>
          </p:cNvSpPr>
          <p:nvPr>
            <p:ph type="title"/>
          </p:nvPr>
        </p:nvSpPr>
        <p:spPr/>
        <p:txBody>
          <a:bodyPr>
            <a:noAutofit/>
          </a:bodyPr>
          <a:lstStyle/>
          <a:p>
            <a:r>
              <a:rPr lang="en-US" altLang="zh-TW" sz="3200"/>
              <a:t>SATA HDD/SSD </a:t>
            </a:r>
            <a:br>
              <a:rPr lang="en-US" altLang="zh-TW" sz="3200"/>
            </a:br>
            <a:r>
              <a:rPr lang="zh-TW" altLang="en-US" sz="3200"/>
              <a:t>可用作儲存池</a:t>
            </a:r>
            <a:endParaRPr lang="en-US" sz="3200"/>
          </a:p>
        </p:txBody>
      </p:sp>
      <p:grpSp>
        <p:nvGrpSpPr>
          <p:cNvPr id="7" name="群組 6">
            <a:extLst>
              <a:ext uri="{FF2B5EF4-FFF2-40B4-BE49-F238E27FC236}">
                <a16:creationId xmlns:a16="http://schemas.microsoft.com/office/drawing/2014/main" id="{3DC286E9-03C2-4B1E-83FA-EC270EC05E86}"/>
              </a:ext>
            </a:extLst>
          </p:cNvPr>
          <p:cNvGrpSpPr/>
          <p:nvPr/>
        </p:nvGrpSpPr>
        <p:grpSpPr>
          <a:xfrm>
            <a:off x="2152615" y="1422466"/>
            <a:ext cx="1341696" cy="589396"/>
            <a:chOff x="2635540" y="778064"/>
            <a:chExt cx="1449462" cy="636737"/>
          </a:xfrm>
        </p:grpSpPr>
        <p:pic>
          <p:nvPicPr>
            <p:cNvPr id="9" name="圖片 55">
              <a:extLst>
                <a:ext uri="{FF2B5EF4-FFF2-40B4-BE49-F238E27FC236}">
                  <a16:creationId xmlns:a16="http://schemas.microsoft.com/office/drawing/2014/main" id="{AB371714-AB7B-435D-BEE5-0E425BEF22F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35540" y="953737"/>
              <a:ext cx="323348" cy="291755"/>
            </a:xfrm>
            <a:prstGeom prst="rect">
              <a:avLst/>
            </a:prstGeom>
          </p:spPr>
        </p:pic>
        <p:pic>
          <p:nvPicPr>
            <p:cNvPr id="10" name="圖片 58">
              <a:extLst>
                <a:ext uri="{FF2B5EF4-FFF2-40B4-BE49-F238E27FC236}">
                  <a16:creationId xmlns:a16="http://schemas.microsoft.com/office/drawing/2014/main" id="{3EBA8AD6-D025-412F-8B0A-9A557BC3F9E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15896" y="778064"/>
              <a:ext cx="606098" cy="606098"/>
            </a:xfrm>
            <a:prstGeom prst="rect">
              <a:avLst/>
            </a:prstGeom>
          </p:spPr>
        </p:pic>
        <p:pic>
          <p:nvPicPr>
            <p:cNvPr id="11" name="圖片 60">
              <a:extLst>
                <a:ext uri="{FF2B5EF4-FFF2-40B4-BE49-F238E27FC236}">
                  <a16:creationId xmlns:a16="http://schemas.microsoft.com/office/drawing/2014/main" id="{E8DC5F46-E7A7-411E-B93E-8BABB3C1E27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78904" y="808703"/>
              <a:ext cx="606098" cy="606098"/>
            </a:xfrm>
            <a:prstGeom prst="rect">
              <a:avLst/>
            </a:prstGeom>
          </p:spPr>
        </p:pic>
      </p:grpSp>
      <p:grpSp>
        <p:nvGrpSpPr>
          <p:cNvPr id="16" name="群組 15">
            <a:extLst>
              <a:ext uri="{FF2B5EF4-FFF2-40B4-BE49-F238E27FC236}">
                <a16:creationId xmlns:a16="http://schemas.microsoft.com/office/drawing/2014/main" id="{58C52BC7-93BC-4F4D-9188-4A35B2FEB208}"/>
              </a:ext>
            </a:extLst>
          </p:cNvPr>
          <p:cNvGrpSpPr/>
          <p:nvPr/>
        </p:nvGrpSpPr>
        <p:grpSpPr>
          <a:xfrm>
            <a:off x="4044744" y="1400591"/>
            <a:ext cx="1341696" cy="589396"/>
            <a:chOff x="2635540" y="778064"/>
            <a:chExt cx="1449462" cy="636737"/>
          </a:xfrm>
        </p:grpSpPr>
        <p:pic>
          <p:nvPicPr>
            <p:cNvPr id="17" name="圖片 55">
              <a:extLst>
                <a:ext uri="{FF2B5EF4-FFF2-40B4-BE49-F238E27FC236}">
                  <a16:creationId xmlns:a16="http://schemas.microsoft.com/office/drawing/2014/main" id="{85966636-C73A-4964-A948-088A2B102AF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35540" y="953737"/>
              <a:ext cx="323348" cy="291755"/>
            </a:xfrm>
            <a:prstGeom prst="rect">
              <a:avLst/>
            </a:prstGeom>
          </p:spPr>
        </p:pic>
        <p:pic>
          <p:nvPicPr>
            <p:cNvPr id="18" name="圖片 58">
              <a:extLst>
                <a:ext uri="{FF2B5EF4-FFF2-40B4-BE49-F238E27FC236}">
                  <a16:creationId xmlns:a16="http://schemas.microsoft.com/office/drawing/2014/main" id="{B1D4D654-FBEC-46B2-B35D-4DF231C9F20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15896" y="778064"/>
              <a:ext cx="606098" cy="606098"/>
            </a:xfrm>
            <a:prstGeom prst="rect">
              <a:avLst/>
            </a:prstGeom>
          </p:spPr>
        </p:pic>
        <p:pic>
          <p:nvPicPr>
            <p:cNvPr id="19" name="圖片 60">
              <a:extLst>
                <a:ext uri="{FF2B5EF4-FFF2-40B4-BE49-F238E27FC236}">
                  <a16:creationId xmlns:a16="http://schemas.microsoft.com/office/drawing/2014/main" id="{19DF1C87-39FF-4BE6-ACA8-C03C68D8A42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78904" y="808703"/>
              <a:ext cx="606098" cy="606098"/>
            </a:xfrm>
            <a:prstGeom prst="rect">
              <a:avLst/>
            </a:prstGeom>
          </p:spPr>
        </p:pic>
      </p:grpSp>
      <p:grpSp>
        <p:nvGrpSpPr>
          <p:cNvPr id="6" name="群組 5">
            <a:extLst>
              <a:ext uri="{FF2B5EF4-FFF2-40B4-BE49-F238E27FC236}">
                <a16:creationId xmlns:a16="http://schemas.microsoft.com/office/drawing/2014/main" id="{5018FF8B-8E8F-40CA-90D8-3FB6D35D0C67}"/>
              </a:ext>
            </a:extLst>
          </p:cNvPr>
          <p:cNvGrpSpPr/>
          <p:nvPr/>
        </p:nvGrpSpPr>
        <p:grpSpPr>
          <a:xfrm>
            <a:off x="5940828" y="1508141"/>
            <a:ext cx="1233733" cy="380185"/>
            <a:chOff x="5739571" y="1534391"/>
            <a:chExt cx="1233733" cy="380185"/>
          </a:xfrm>
        </p:grpSpPr>
        <p:pic>
          <p:nvPicPr>
            <p:cNvPr id="13" name="圖片 22">
              <a:extLst>
                <a:ext uri="{FF2B5EF4-FFF2-40B4-BE49-F238E27FC236}">
                  <a16:creationId xmlns:a16="http://schemas.microsoft.com/office/drawing/2014/main" id="{A046A82A-3157-48C7-86C1-25ACFB5945C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29814" y="1534391"/>
              <a:ext cx="607512" cy="380185"/>
            </a:xfrm>
            <a:prstGeom prst="rect">
              <a:avLst/>
            </a:prstGeom>
          </p:spPr>
        </p:pic>
        <p:pic>
          <p:nvPicPr>
            <p:cNvPr id="14" name="圖片 26">
              <a:extLst>
                <a:ext uri="{FF2B5EF4-FFF2-40B4-BE49-F238E27FC236}">
                  <a16:creationId xmlns:a16="http://schemas.microsoft.com/office/drawing/2014/main" id="{062422E3-61A1-4DE4-AC30-CD905D3A284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637326" y="1567730"/>
              <a:ext cx="335978" cy="335978"/>
            </a:xfrm>
            <a:prstGeom prst="rect">
              <a:avLst/>
            </a:prstGeom>
          </p:spPr>
        </p:pic>
        <p:pic>
          <p:nvPicPr>
            <p:cNvPr id="20" name="圖片 55">
              <a:extLst>
                <a:ext uri="{FF2B5EF4-FFF2-40B4-BE49-F238E27FC236}">
                  <a16:creationId xmlns:a16="http://schemas.microsoft.com/office/drawing/2014/main" id="{65263E6D-B440-4BCD-A86F-B570B3B1D7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39571" y="1600687"/>
              <a:ext cx="299307" cy="270063"/>
            </a:xfrm>
            <a:prstGeom prst="rect">
              <a:avLst/>
            </a:prstGeom>
          </p:spPr>
        </p:pic>
      </p:grpSp>
    </p:spTree>
    <p:extLst>
      <p:ext uri="{BB962C8B-B14F-4D97-AF65-F5344CB8AC3E}">
        <p14:creationId xmlns:p14="http://schemas.microsoft.com/office/powerpoint/2010/main" val="1782383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TW" sz="3200"/>
              <a:t>SATA HDD/SSD </a:t>
            </a:r>
            <a:br>
              <a:rPr lang="en-US" altLang="zh-TW" sz="3200"/>
            </a:br>
            <a:r>
              <a:rPr lang="zh-TW" altLang="en-US" sz="3200"/>
              <a:t>可被用來當作 </a:t>
            </a:r>
            <a:r>
              <a:rPr lang="en-US" altLang="zh-TW" sz="3200"/>
              <a:t>SSD </a:t>
            </a:r>
            <a:r>
              <a:rPr lang="zh-TW" altLang="en-US" sz="3200"/>
              <a:t>快取</a:t>
            </a:r>
            <a:endParaRPr lang="en-US" sz="3200"/>
          </a:p>
        </p:txBody>
      </p:sp>
      <p:sp>
        <p:nvSpPr>
          <p:cNvPr id="22" name="Content Placeholder 2">
            <a:extLst>
              <a:ext uri="{FF2B5EF4-FFF2-40B4-BE49-F238E27FC236}">
                <a16:creationId xmlns:a16="http://schemas.microsoft.com/office/drawing/2014/main" id="{EB7770EF-E10A-4DD4-9D3A-416AC8083088}"/>
              </a:ext>
            </a:extLst>
          </p:cNvPr>
          <p:cNvSpPr txBox="1">
            <a:spLocks/>
          </p:cNvSpPr>
          <p:nvPr/>
        </p:nvSpPr>
        <p:spPr>
          <a:xfrm>
            <a:off x="414269" y="1369219"/>
            <a:ext cx="4563124" cy="326350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F70F78"/>
              </a:buClr>
            </a:pPr>
            <a:r>
              <a:rPr lang="zh-TW" altLang="en-US" sz="2000">
                <a:solidFill>
                  <a:schemeClr val="bg1"/>
                </a:solidFill>
                <a:latin typeface="微軟正黑體"/>
                <a:ea typeface="微軟正黑體"/>
              </a:rPr>
              <a:t>可改善隨機讀取 </a:t>
            </a:r>
            <a:r>
              <a:rPr lang="en-US" sz="2000">
                <a:solidFill>
                  <a:schemeClr val="bg1"/>
                </a:solidFill>
                <a:latin typeface="微軟正黑體"/>
                <a:ea typeface="微軟正黑體"/>
              </a:rPr>
              <a:t>IOPS </a:t>
            </a:r>
            <a:endParaRPr lang="zh-TW" altLang="en-US" sz="2000">
              <a:solidFill>
                <a:schemeClr val="bg1"/>
              </a:solidFill>
              <a:latin typeface="微軟正黑體"/>
              <a:ea typeface="微軟正黑體"/>
            </a:endParaRPr>
          </a:p>
          <a:p>
            <a:pPr>
              <a:lnSpc>
                <a:spcPct val="150000"/>
              </a:lnSpc>
              <a:buClr>
                <a:srgbClr val="F70F78"/>
              </a:buClr>
            </a:pPr>
            <a:r>
              <a:rPr lang="zh-TW" altLang="en-US" sz="2000">
                <a:solidFill>
                  <a:schemeClr val="bg1"/>
                </a:solidFill>
                <a:latin typeface="微軟正黑體" panose="020B0604030504040204" pitchFamily="34" charset="-120"/>
                <a:ea typeface="微軟正黑體" panose="020B0604030504040204" pitchFamily="34" charset="-120"/>
              </a:rPr>
              <a:t>可同時加速檔案跟區塊的效能</a:t>
            </a:r>
            <a:endParaRPr lang="en-US" altLang="zh-TW" sz="2000">
              <a:solidFill>
                <a:schemeClr val="bg1"/>
              </a:solidFill>
              <a:latin typeface="微軟正黑體" panose="020B0604030504040204" pitchFamily="34" charset="-120"/>
              <a:ea typeface="微軟正黑體" panose="020B0604030504040204" pitchFamily="34" charset="-120"/>
            </a:endParaRPr>
          </a:p>
          <a:p>
            <a:pPr>
              <a:lnSpc>
                <a:spcPct val="200000"/>
              </a:lnSpc>
              <a:buClr>
                <a:srgbClr val="F70F78"/>
              </a:buClr>
            </a:pPr>
            <a:r>
              <a:rPr lang="zh-TW" altLang="en-US" sz="2000">
                <a:solidFill>
                  <a:schemeClr val="bg1"/>
                </a:solidFill>
                <a:latin typeface="微軟正黑體"/>
                <a:ea typeface="微軟正黑體"/>
              </a:rPr>
              <a:t>最多可支援</a:t>
            </a:r>
            <a:r>
              <a:rPr lang="zh-CN" altLang="en-US" sz="2000">
                <a:solidFill>
                  <a:schemeClr val="bg1"/>
                </a:solidFill>
                <a:latin typeface="微軟正黑體"/>
                <a:ea typeface="微軟正黑體"/>
              </a:rPr>
              <a:t>多</a:t>
            </a:r>
            <a:r>
              <a:rPr lang="zh-TW" altLang="en-US" sz="2000">
                <a:solidFill>
                  <a:schemeClr val="bg1"/>
                </a:solidFill>
                <a:latin typeface="微軟正黑體"/>
                <a:ea typeface="微軟正黑體"/>
              </a:rPr>
              <a:t>顆 SATA </a:t>
            </a:r>
            <a:r>
              <a:rPr lang="en-US" sz="2000">
                <a:solidFill>
                  <a:schemeClr val="bg1"/>
                </a:solidFill>
                <a:latin typeface="微軟正黑體"/>
                <a:ea typeface="微軟正黑體"/>
              </a:rPr>
              <a:t>SSD </a:t>
            </a:r>
            <a:endParaRPr lang="en-US" sz="2000">
              <a:solidFill>
                <a:schemeClr val="bg1"/>
              </a:solidFill>
              <a:latin typeface="微軟正黑體"/>
              <a:ea typeface="微軟正黑體"/>
              <a:cs typeface="Calibri"/>
            </a:endParaRPr>
          </a:p>
          <a:p>
            <a:pPr>
              <a:lnSpc>
                <a:spcPct val="150000"/>
              </a:lnSpc>
              <a:buClr>
                <a:srgbClr val="F70F78"/>
              </a:buClr>
            </a:pPr>
            <a:r>
              <a:rPr lang="en-US" sz="2000">
                <a:solidFill>
                  <a:schemeClr val="bg1"/>
                </a:solidFill>
                <a:latin typeface="微軟正黑體"/>
                <a:ea typeface="微軟正黑體"/>
              </a:rPr>
              <a:t>SSD </a:t>
            </a:r>
            <a:r>
              <a:rPr lang="zh-TW" altLang="en-US" sz="2000">
                <a:solidFill>
                  <a:schemeClr val="bg1"/>
                </a:solidFill>
                <a:latin typeface="微軟正黑體"/>
                <a:ea typeface="微軟正黑體"/>
              </a:rPr>
              <a:t>快取是可以熱插拔的</a:t>
            </a:r>
            <a:endParaRPr lang="en-US" sz="2000">
              <a:solidFill>
                <a:schemeClr val="bg1"/>
              </a:solidFill>
              <a:latin typeface="微軟正黑體"/>
              <a:ea typeface="微軟正黑體"/>
            </a:endParaRPr>
          </a:p>
        </p:txBody>
      </p:sp>
      <p:pic>
        <p:nvPicPr>
          <p:cNvPr id="23" name="圖片 22">
            <a:extLst>
              <a:ext uri="{FF2B5EF4-FFF2-40B4-BE49-F238E27FC236}">
                <a16:creationId xmlns:a16="http://schemas.microsoft.com/office/drawing/2014/main" id="{08AB9982-1519-48D4-956C-EAF6AD174A5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0718" r="21148"/>
          <a:stretch/>
        </p:blipFill>
        <p:spPr>
          <a:xfrm>
            <a:off x="4786383" y="861705"/>
            <a:ext cx="3968323" cy="3641555"/>
          </a:xfrm>
          <a:prstGeom prst="rect">
            <a:avLst/>
          </a:prstGeom>
        </p:spPr>
      </p:pic>
      <p:grpSp>
        <p:nvGrpSpPr>
          <p:cNvPr id="12" name="群組 11">
            <a:extLst>
              <a:ext uri="{FF2B5EF4-FFF2-40B4-BE49-F238E27FC236}">
                <a16:creationId xmlns:a16="http://schemas.microsoft.com/office/drawing/2014/main" id="{1C832A17-1174-495F-943C-C1936BA2E07F}"/>
              </a:ext>
            </a:extLst>
          </p:cNvPr>
          <p:cNvGrpSpPr/>
          <p:nvPr/>
        </p:nvGrpSpPr>
        <p:grpSpPr>
          <a:xfrm>
            <a:off x="5286752" y="861705"/>
            <a:ext cx="3068058" cy="606098"/>
            <a:chOff x="5181747" y="414205"/>
            <a:chExt cx="3068058" cy="606098"/>
          </a:xfrm>
        </p:grpSpPr>
        <p:pic>
          <p:nvPicPr>
            <p:cNvPr id="24" name="圖片 55">
              <a:extLst>
                <a:ext uri="{FF2B5EF4-FFF2-40B4-BE49-F238E27FC236}">
                  <a16:creationId xmlns:a16="http://schemas.microsoft.com/office/drawing/2014/main" id="{65DDCC19-4EB4-45D9-8C07-A4DFF2CFACB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81747" y="583830"/>
              <a:ext cx="389192" cy="351167"/>
            </a:xfrm>
            <a:prstGeom prst="rect">
              <a:avLst/>
            </a:prstGeom>
          </p:spPr>
        </p:pic>
        <p:pic>
          <p:nvPicPr>
            <p:cNvPr id="25" name="圖片 58">
              <a:extLst>
                <a:ext uri="{FF2B5EF4-FFF2-40B4-BE49-F238E27FC236}">
                  <a16:creationId xmlns:a16="http://schemas.microsoft.com/office/drawing/2014/main" id="{B75824C9-1A30-4A44-8B17-51846500D40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77559" y="414205"/>
              <a:ext cx="606098" cy="606098"/>
            </a:xfrm>
            <a:prstGeom prst="rect">
              <a:avLst/>
            </a:prstGeom>
          </p:spPr>
        </p:pic>
        <p:pic>
          <p:nvPicPr>
            <p:cNvPr id="26" name="圖片 22">
              <a:extLst>
                <a:ext uri="{FF2B5EF4-FFF2-40B4-BE49-F238E27FC236}">
                  <a16:creationId xmlns:a16="http://schemas.microsoft.com/office/drawing/2014/main" id="{423AC197-4443-4612-8133-B2CED9B2897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64008" y="554308"/>
              <a:ext cx="644065" cy="403060"/>
            </a:xfrm>
            <a:prstGeom prst="rect">
              <a:avLst/>
            </a:prstGeom>
          </p:spPr>
        </p:pic>
        <p:pic>
          <p:nvPicPr>
            <p:cNvPr id="27" name="圖片 26">
              <a:extLst>
                <a:ext uri="{FF2B5EF4-FFF2-40B4-BE49-F238E27FC236}">
                  <a16:creationId xmlns:a16="http://schemas.microsoft.com/office/drawing/2014/main" id="{B8E60AA4-6B3C-41F1-A424-BF400AACE29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14016" y="583830"/>
              <a:ext cx="389274" cy="389274"/>
            </a:xfrm>
            <a:prstGeom prst="rect">
              <a:avLst/>
            </a:prstGeom>
          </p:spPr>
        </p:pic>
        <p:pic>
          <p:nvPicPr>
            <p:cNvPr id="28" name="Picture 2" descr="Image result for oracle database">
              <a:extLst>
                <a:ext uri="{FF2B5EF4-FFF2-40B4-BE49-F238E27FC236}">
                  <a16:creationId xmlns:a16="http://schemas.microsoft.com/office/drawing/2014/main" id="{25ABBCF6-E6B8-4396-B9CA-E252165254C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441354" y="635465"/>
              <a:ext cx="808451" cy="2863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34706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5326-E606-4B53-999B-A96116798588}"/>
              </a:ext>
            </a:extLst>
          </p:cNvPr>
          <p:cNvSpPr>
            <a:spLocks noGrp="1"/>
          </p:cNvSpPr>
          <p:nvPr>
            <p:ph type="title"/>
          </p:nvPr>
        </p:nvSpPr>
        <p:spPr>
          <a:xfrm>
            <a:off x="275953" y="116560"/>
            <a:ext cx="7886700" cy="822960"/>
          </a:xfrm>
        </p:spPr>
        <p:txBody>
          <a:bodyPr>
            <a:noAutofit/>
          </a:bodyPr>
          <a:lstStyle/>
          <a:p>
            <a:r>
              <a:rPr lang="zh-TW" altLang="en-US" sz="3400"/>
              <a:t>身為網路儲存系統專家</a:t>
            </a:r>
            <a:br>
              <a:rPr lang="en-US" altLang="zh-TW" sz="3400"/>
            </a:br>
            <a:r>
              <a:rPr lang="zh-TW" altLang="en-US" sz="3400"/>
              <a:t>長期以來我們持續收到客戶意見回饋</a:t>
            </a:r>
            <a:endParaRPr lang="en-US" sz="3400"/>
          </a:p>
        </p:txBody>
      </p:sp>
      <p:sp>
        <p:nvSpPr>
          <p:cNvPr id="3" name="TextBox 2">
            <a:extLst>
              <a:ext uri="{FF2B5EF4-FFF2-40B4-BE49-F238E27FC236}">
                <a16:creationId xmlns:a16="http://schemas.microsoft.com/office/drawing/2014/main" id="{0029009C-6588-46A7-8625-BAD737BCD20F}"/>
              </a:ext>
            </a:extLst>
          </p:cNvPr>
          <p:cNvSpPr txBox="1"/>
          <p:nvPr/>
        </p:nvSpPr>
        <p:spPr>
          <a:xfrm>
            <a:off x="365761" y="1295814"/>
            <a:ext cx="7356398" cy="646331"/>
          </a:xfrm>
          <a:prstGeom prst="rect">
            <a:avLst/>
          </a:prstGeom>
          <a:noFill/>
        </p:spPr>
        <p:txBody>
          <a:bodyPr wrap="square" rtlCol="0">
            <a:spAutoFit/>
          </a:bodyPr>
          <a:lstStyle/>
          <a:p>
            <a:r>
              <a:rPr lang="en-US" altLang="zh-TW" i="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i="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需要高可靠，能夠維持 </a:t>
            </a:r>
            <a:r>
              <a:rPr lang="en-US" altLang="zh-TW" i="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24</a:t>
            </a:r>
            <a:r>
              <a:rPr lang="zh-TW" altLang="en-US" i="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小時營運不中斷的儲存系統，</a:t>
            </a:r>
            <a:br>
              <a:rPr lang="en-US" altLang="zh-TW" i="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i="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確保生產製造流程順利。</a:t>
            </a:r>
            <a:r>
              <a:rPr lang="en-US" altLang="zh-TW" i="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i="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引述</a:t>
            </a:r>
            <a:r>
              <a:rPr lang="en-US" altLang="zh-TW" i="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i="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台灣 </a:t>
            </a:r>
            <a:r>
              <a:rPr lang="en-US" altLang="zh-TW" i="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XXX</a:t>
            </a:r>
            <a:r>
              <a:rPr lang="zh-TW" altLang="en-US" i="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機械製造大廠</a:t>
            </a:r>
            <a:endParaRPr lang="en-US" i="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5" name="TextBox 4">
            <a:extLst>
              <a:ext uri="{FF2B5EF4-FFF2-40B4-BE49-F238E27FC236}">
                <a16:creationId xmlns:a16="http://schemas.microsoft.com/office/drawing/2014/main" id="{FE1720F7-48B7-4D3B-930A-E3D8ED3FF70D}"/>
              </a:ext>
            </a:extLst>
          </p:cNvPr>
          <p:cNvSpPr txBox="1"/>
          <p:nvPr/>
        </p:nvSpPr>
        <p:spPr>
          <a:xfrm>
            <a:off x="365760" y="2255352"/>
            <a:ext cx="8046720" cy="646331"/>
          </a:xfrm>
          <a:prstGeom prst="rect">
            <a:avLst/>
          </a:prstGeom>
          <a:noFill/>
        </p:spPr>
        <p:txBody>
          <a:bodyPr wrap="square" rtlCol="0">
            <a:spAutoFit/>
          </a:bodyPr>
          <a:lstStyle/>
          <a:p>
            <a:r>
              <a:rPr lang="en-US" altLang="zh-TW" i="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R&amp;D</a:t>
            </a:r>
            <a:r>
              <a:rPr lang="zh-TW" altLang="en-US" i="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的開發系統必須依據在無單一節點故障的 </a:t>
            </a:r>
            <a:r>
              <a:rPr lang="en-US" altLang="zh-TW" i="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IT</a:t>
            </a:r>
            <a:r>
              <a:rPr lang="zh-TW" altLang="en-US" i="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架構下，</a:t>
            </a:r>
            <a:br>
              <a:rPr lang="en-US" altLang="zh-TW" i="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i="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支援跨國軟體團隊的協同合作。</a:t>
            </a:r>
            <a:r>
              <a:rPr lang="en-US" altLang="zh-TW" i="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i="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引述</a:t>
            </a:r>
            <a:r>
              <a:rPr lang="en-US" altLang="zh-TW" i="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i="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美國 </a:t>
            </a:r>
            <a:r>
              <a:rPr lang="en-US" altLang="zh-TW" i="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YYY</a:t>
            </a:r>
            <a:r>
              <a:rPr lang="zh-TW" altLang="en-US" i="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軟體科技公司</a:t>
            </a:r>
            <a:endParaRPr lang="en-US" i="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42292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zh-TW" altLang="en-US" sz="3400">
                <a:latin typeface="微軟正黑體"/>
                <a:ea typeface="微軟正黑體"/>
              </a:rPr>
              <a:t>維持雙控制器系統的高可用性</a:t>
            </a:r>
            <a:endParaRPr lang="en-US" altLang="zh-TW" sz="3400">
              <a:latin typeface="微軟正黑體"/>
              <a:ea typeface="微軟正黑體"/>
            </a:endParaRPr>
          </a:p>
        </p:txBody>
      </p:sp>
      <p:pic>
        <p:nvPicPr>
          <p:cNvPr id="6" name="圖形 5">
            <a:extLst>
              <a:ext uri="{FF2B5EF4-FFF2-40B4-BE49-F238E27FC236}">
                <a16:creationId xmlns:a16="http://schemas.microsoft.com/office/drawing/2014/main" id="{D449BED4-D2F4-49E6-A5CF-B9D59EB15C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3606" y="1120012"/>
            <a:ext cx="5851394" cy="3507961"/>
          </a:xfrm>
          <a:prstGeom prst="rect">
            <a:avLst/>
          </a:prstGeom>
        </p:spPr>
      </p:pic>
    </p:spTree>
    <p:extLst>
      <p:ext uri="{BB962C8B-B14F-4D97-AF65-F5344CB8AC3E}">
        <p14:creationId xmlns:p14="http://schemas.microsoft.com/office/powerpoint/2010/main" val="556361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DF82834-F0F0-4554-80E5-071B1ECA4EE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6285" y="3880937"/>
            <a:ext cx="3096684" cy="1058788"/>
          </a:xfrm>
          <a:prstGeom prst="rect">
            <a:avLst/>
          </a:prstGeom>
        </p:spPr>
      </p:pic>
      <p:sp>
        <p:nvSpPr>
          <p:cNvPr id="27" name="矩形 20">
            <a:extLst>
              <a:ext uri="{FF2B5EF4-FFF2-40B4-BE49-F238E27FC236}">
                <a16:creationId xmlns:a16="http://schemas.microsoft.com/office/drawing/2014/main" id="{BBC9F841-A564-4F92-8D88-E9E8DD0CF3B3}"/>
              </a:ext>
            </a:extLst>
          </p:cNvPr>
          <p:cNvSpPr/>
          <p:nvPr/>
        </p:nvSpPr>
        <p:spPr>
          <a:xfrm>
            <a:off x="418982" y="4133460"/>
            <a:ext cx="2651744" cy="346883"/>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altLang="zh-TW" sz="1600" b="1">
                <a:effectLst>
                  <a:outerShdw blurRad="38100" dist="38100" dir="2700000" algn="tl">
                    <a:srgbClr val="000000">
                      <a:alpha val="43137"/>
                    </a:srgbClr>
                  </a:outerShdw>
                </a:effectLst>
                <a:latin typeface="Arial"/>
                <a:ea typeface="新細明體"/>
                <a:cs typeface="Arial"/>
              </a:rPr>
              <a:t>SATA SSD</a:t>
            </a:r>
            <a:r>
              <a:rPr lang="zh-TW" altLang="en-US" sz="1600" b="1">
                <a:effectLst>
                  <a:outerShdw blurRad="38100" dist="38100" dir="2700000" algn="tl">
                    <a:srgbClr val="000000">
                      <a:alpha val="43137"/>
                    </a:srgbClr>
                  </a:outerShdw>
                </a:effectLst>
                <a:latin typeface="Arial"/>
                <a:ea typeface="新細明體"/>
                <a:cs typeface="Arial"/>
              </a:rPr>
              <a:t> </a:t>
            </a:r>
            <a:endParaRPr lang="zh-TW" altLang="en-US" sz="1600" b="1">
              <a:latin typeface="Arial" panose="020B0604020202020204" pitchFamily="34" charset="0"/>
              <a:ea typeface="新細明體"/>
              <a:cs typeface="Arial" panose="020B0604020202020204" pitchFamily="34" charset="0"/>
            </a:endParaRPr>
          </a:p>
        </p:txBody>
      </p:sp>
      <p:pic>
        <p:nvPicPr>
          <p:cNvPr id="24" name="Picture 23">
            <a:extLst>
              <a:ext uri="{FF2B5EF4-FFF2-40B4-BE49-F238E27FC236}">
                <a16:creationId xmlns:a16="http://schemas.microsoft.com/office/drawing/2014/main" id="{D9C60BD1-F3B3-41E7-A954-68204E09D8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2119" y="2644798"/>
            <a:ext cx="3096684" cy="1058788"/>
          </a:xfrm>
          <a:prstGeom prst="rect">
            <a:avLst/>
          </a:prstGeom>
        </p:spPr>
      </p:pic>
      <p:pic>
        <p:nvPicPr>
          <p:cNvPr id="23" name="Picture 22">
            <a:extLst>
              <a:ext uri="{FF2B5EF4-FFF2-40B4-BE49-F238E27FC236}">
                <a16:creationId xmlns:a16="http://schemas.microsoft.com/office/drawing/2014/main" id="{7718C4ED-7E81-49A1-8283-D79B2F803F0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2119" y="1366346"/>
            <a:ext cx="3088655" cy="1058788"/>
          </a:xfrm>
          <a:prstGeom prst="rect">
            <a:avLst/>
          </a:prstGeom>
        </p:spPr>
      </p:pic>
      <p:sp>
        <p:nvSpPr>
          <p:cNvPr id="2" name="Title 1">
            <a:extLst>
              <a:ext uri="{FF2B5EF4-FFF2-40B4-BE49-F238E27FC236}">
                <a16:creationId xmlns:a16="http://schemas.microsoft.com/office/drawing/2014/main" id="{C2DD04AC-9447-47F1-A557-DAFC88C439FA}"/>
              </a:ext>
            </a:extLst>
          </p:cNvPr>
          <p:cNvSpPr>
            <a:spLocks noGrp="1"/>
          </p:cNvSpPr>
          <p:nvPr>
            <p:ph type="title"/>
          </p:nvPr>
        </p:nvSpPr>
        <p:spPr>
          <a:xfrm>
            <a:off x="275953" y="112705"/>
            <a:ext cx="7886700" cy="822960"/>
          </a:xfrm>
        </p:spPr>
        <p:txBody>
          <a:bodyPr>
            <a:noAutofit/>
          </a:bodyPr>
          <a:lstStyle/>
          <a:p>
            <a:r>
              <a:rPr lang="zh-TW" altLang="en-US" sz="3200">
                <a:latin typeface="微軟正黑體"/>
                <a:ea typeface="微軟正黑體"/>
              </a:rPr>
              <a:t>不只是更具效益的全快閃陣列</a:t>
            </a:r>
            <a:br>
              <a:rPr lang="en-US" altLang="zh-TW" sz="3200">
                <a:latin typeface="微軟正黑體"/>
                <a:ea typeface="微軟正黑體"/>
              </a:rPr>
            </a:br>
            <a:r>
              <a:rPr lang="zh-TW" altLang="en-US" sz="3200">
                <a:latin typeface="微軟正黑體"/>
                <a:ea typeface="微軟正黑體"/>
              </a:rPr>
              <a:t>還重新定義了混合式儲存</a:t>
            </a:r>
            <a:endParaRPr lang="en-US" sz="3200">
              <a:latin typeface="微軟正黑體"/>
              <a:ea typeface="微軟正黑體"/>
            </a:endParaRPr>
          </a:p>
        </p:txBody>
      </p:sp>
      <p:sp>
        <p:nvSpPr>
          <p:cNvPr id="16" name="矩形 20">
            <a:extLst>
              <a:ext uri="{FF2B5EF4-FFF2-40B4-BE49-F238E27FC236}">
                <a16:creationId xmlns:a16="http://schemas.microsoft.com/office/drawing/2014/main" id="{7A4921BF-F54A-4D8A-97CF-22B50FFDEEA7}"/>
              </a:ext>
            </a:extLst>
          </p:cNvPr>
          <p:cNvSpPr/>
          <p:nvPr/>
        </p:nvSpPr>
        <p:spPr>
          <a:xfrm>
            <a:off x="463131" y="1645388"/>
            <a:ext cx="2651744" cy="715428"/>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altLang="zh-TW" sz="1600" b="1">
                <a:effectLst>
                  <a:outerShdw blurRad="38100" dist="38100" dir="2700000" algn="tl">
                    <a:srgbClr val="000000">
                      <a:alpha val="43137"/>
                    </a:srgbClr>
                  </a:outerShdw>
                </a:effectLst>
                <a:latin typeface="Arial"/>
                <a:ea typeface="新細明體"/>
                <a:cs typeface="Arial"/>
              </a:rPr>
              <a:t>SATA SSD</a:t>
            </a:r>
            <a:r>
              <a:rPr lang="zh-TW" altLang="en-US" sz="1600" b="1">
                <a:effectLst>
                  <a:outerShdw blurRad="38100" dist="38100" dir="2700000" algn="tl">
                    <a:srgbClr val="000000">
                      <a:alpha val="43137"/>
                    </a:srgbClr>
                  </a:outerShdw>
                </a:effectLst>
                <a:latin typeface="Arial"/>
                <a:ea typeface="新細明體"/>
                <a:cs typeface="Arial"/>
              </a:rPr>
              <a:t> </a:t>
            </a:r>
            <a:endParaRPr lang="zh-TW" altLang="en-US" sz="1600" b="1">
              <a:latin typeface="Arial" panose="020B0604020202020204" pitchFamily="34" charset="0"/>
              <a:ea typeface="新細明體"/>
              <a:cs typeface="Arial" panose="020B0604020202020204" pitchFamily="34" charset="0"/>
            </a:endParaRPr>
          </a:p>
        </p:txBody>
      </p:sp>
      <p:sp>
        <p:nvSpPr>
          <p:cNvPr id="6" name="TextBox 5">
            <a:extLst>
              <a:ext uri="{FF2B5EF4-FFF2-40B4-BE49-F238E27FC236}">
                <a16:creationId xmlns:a16="http://schemas.microsoft.com/office/drawing/2014/main" id="{EB32D259-7A29-4398-B78B-6090DA699ABC}"/>
              </a:ext>
            </a:extLst>
          </p:cNvPr>
          <p:cNvSpPr txBox="1"/>
          <p:nvPr/>
        </p:nvSpPr>
        <p:spPr>
          <a:xfrm>
            <a:off x="3498509" y="1559511"/>
            <a:ext cx="5795120" cy="738664"/>
          </a:xfrm>
          <a:prstGeom prst="rect">
            <a:avLst/>
          </a:prstGeom>
        </p:spPr>
        <p:txBody>
          <a:bodyPr rot="0" spcFirstLastPara="0" vert="horz" wrap="square" lIns="121920" tIns="60960" rIns="121920" bIns="60960" numCol="1" spcCol="0" rtlCol="0" fromWordArt="0" anchor="ctr"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TW" b="1">
                <a:solidFill>
                  <a:schemeClr val="bg1"/>
                </a:solidFill>
                <a:latin typeface="Arial"/>
                <a:ea typeface="微軟正黑體"/>
                <a:cs typeface="Arial"/>
              </a:rPr>
              <a:t>SATA</a:t>
            </a:r>
            <a:r>
              <a:rPr lang="zh-TW" altLang="en-US" b="1">
                <a:solidFill>
                  <a:schemeClr val="bg1"/>
                </a:solidFill>
                <a:latin typeface="Arial"/>
                <a:ea typeface="微軟正黑體"/>
                <a:cs typeface="Arial"/>
              </a:rPr>
              <a:t> </a:t>
            </a:r>
            <a:r>
              <a:rPr lang="en-US" altLang="zh-TW" b="1">
                <a:solidFill>
                  <a:schemeClr val="bg1"/>
                </a:solidFill>
                <a:latin typeface="Arial"/>
                <a:ea typeface="微軟正黑體"/>
                <a:cs typeface="Arial"/>
              </a:rPr>
              <a:t>SSD</a:t>
            </a:r>
            <a:r>
              <a:rPr lang="zh-TW" altLang="en-US" b="1">
                <a:solidFill>
                  <a:schemeClr val="bg1"/>
                </a:solidFill>
                <a:latin typeface="Arial"/>
                <a:ea typeface="微軟正黑體"/>
                <a:cs typeface="Arial"/>
              </a:rPr>
              <a:t> 全快閃配置</a:t>
            </a:r>
            <a:endParaRPr lang="en-US" b="1">
              <a:solidFill>
                <a:schemeClr val="bg1"/>
              </a:solidFill>
              <a:latin typeface="Arial"/>
              <a:ea typeface="微軟正黑體"/>
              <a:cs typeface="Arial"/>
            </a:endParaRPr>
          </a:p>
          <a:p>
            <a:r>
              <a:rPr lang="zh-TW" altLang="en-US" sz="1600" b="1">
                <a:solidFill>
                  <a:schemeClr val="bg1"/>
                </a:solidFill>
                <a:latin typeface="Arial"/>
                <a:ea typeface="微軟正黑體"/>
                <a:cs typeface="Arial"/>
              </a:rPr>
              <a:t>儲存效能及成本的最佳化平衡，</a:t>
            </a:r>
            <a:r>
              <a:rPr lang="en-US" altLang="zh-TW" sz="1600" b="1">
                <a:solidFill>
                  <a:schemeClr val="bg1"/>
                </a:solidFill>
                <a:latin typeface="Arial"/>
                <a:ea typeface="微軟正黑體"/>
                <a:cs typeface="Arial"/>
              </a:rPr>
              <a:t>IT</a:t>
            </a:r>
            <a:r>
              <a:rPr lang="zh-TW" altLang="en-US" sz="1600" b="1">
                <a:solidFill>
                  <a:schemeClr val="bg1"/>
                </a:solidFill>
                <a:latin typeface="Arial"/>
                <a:ea typeface="微軟正黑體"/>
                <a:cs typeface="Arial"/>
              </a:rPr>
              <a:t> 無須再為規劃做取捨</a:t>
            </a:r>
          </a:p>
        </p:txBody>
      </p:sp>
      <p:sp>
        <p:nvSpPr>
          <p:cNvPr id="8" name="TextBox 5">
            <a:extLst>
              <a:ext uri="{FF2B5EF4-FFF2-40B4-BE49-F238E27FC236}">
                <a16:creationId xmlns:a16="http://schemas.microsoft.com/office/drawing/2014/main" id="{9C074708-0E99-44C5-99E9-846DE7142A64}"/>
              </a:ext>
            </a:extLst>
          </p:cNvPr>
          <p:cNvSpPr txBox="1"/>
          <p:nvPr/>
        </p:nvSpPr>
        <p:spPr>
          <a:xfrm>
            <a:off x="3476808" y="2855816"/>
            <a:ext cx="6262042" cy="738664"/>
          </a:xfrm>
          <a:prstGeom prst="rect">
            <a:avLst/>
          </a:prstGeom>
        </p:spPr>
        <p:txBody>
          <a:bodyPr rot="0" spcFirstLastPara="0" vert="horz" wrap="square" lIns="121920" tIns="60960" rIns="121920" bIns="60960" numCol="1" spcCol="0" rtlCol="0" fromWordArt="0" anchor="ctr"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zh-TW" altLang="en-US" b="1">
                <a:solidFill>
                  <a:schemeClr val="bg1"/>
                </a:solidFill>
                <a:latin typeface="Arial"/>
                <a:ea typeface="微軟正黑體"/>
                <a:cs typeface="Arial"/>
              </a:rPr>
              <a:t>全新一代混和快閃儲存</a:t>
            </a:r>
          </a:p>
          <a:p>
            <a:r>
              <a:rPr lang="zh-TW" altLang="en-US" sz="1600" b="1">
                <a:solidFill>
                  <a:schemeClr val="bg1"/>
                </a:solidFill>
                <a:latin typeface="Arial"/>
                <a:ea typeface="微軟正黑體"/>
                <a:cs typeface="Arial"/>
              </a:rPr>
              <a:t>擷取 </a:t>
            </a:r>
            <a:r>
              <a:rPr lang="en-US" altLang="zh-TW" sz="1600" b="1" err="1">
                <a:solidFill>
                  <a:schemeClr val="bg1"/>
                </a:solidFill>
                <a:latin typeface="Arial"/>
                <a:ea typeface="微軟正黑體"/>
                <a:cs typeface="Arial"/>
              </a:rPr>
              <a:t>NVMe</a:t>
            </a:r>
            <a:r>
              <a:rPr lang="zh-TW" altLang="en-US" sz="1600" b="1">
                <a:solidFill>
                  <a:schemeClr val="bg1"/>
                </a:solidFill>
                <a:latin typeface="Arial"/>
                <a:ea typeface="微軟正黑體"/>
                <a:cs typeface="Arial"/>
              </a:rPr>
              <a:t> 快閃磁碟的超高效能優勢，大幅度提高生產效率</a:t>
            </a:r>
          </a:p>
        </p:txBody>
      </p:sp>
      <p:sp>
        <p:nvSpPr>
          <p:cNvPr id="10" name="矩形 35">
            <a:extLst>
              <a:ext uri="{FF2B5EF4-FFF2-40B4-BE49-F238E27FC236}">
                <a16:creationId xmlns:a16="http://schemas.microsoft.com/office/drawing/2014/main" id="{13C1F836-3073-45D7-B47F-7BE698205F63}"/>
              </a:ext>
            </a:extLst>
          </p:cNvPr>
          <p:cNvSpPr/>
          <p:nvPr/>
        </p:nvSpPr>
        <p:spPr>
          <a:xfrm>
            <a:off x="394815" y="2956759"/>
            <a:ext cx="2720059" cy="746827"/>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altLang="zh-TW" sz="1600" b="1">
                <a:effectLst>
                  <a:outerShdw blurRad="38100" dist="38100" dir="2700000" algn="tl">
                    <a:srgbClr val="000000">
                      <a:alpha val="43137"/>
                    </a:srgbClr>
                  </a:outerShdw>
                </a:effectLst>
                <a:latin typeface="Arial"/>
                <a:ea typeface="新細明體"/>
                <a:cs typeface="Arial"/>
              </a:rPr>
              <a:t>SATA</a:t>
            </a:r>
            <a:r>
              <a:rPr lang="zh-TW" altLang="en-US" sz="1600" b="1">
                <a:effectLst>
                  <a:outerShdw blurRad="38100" dist="38100" dir="2700000" algn="tl">
                    <a:srgbClr val="000000">
                      <a:alpha val="43137"/>
                    </a:srgbClr>
                  </a:outerShdw>
                </a:effectLst>
                <a:latin typeface="Arial"/>
                <a:ea typeface="新細明體"/>
                <a:cs typeface="Arial"/>
              </a:rPr>
              <a:t>  / NL-SAS</a:t>
            </a:r>
            <a:endParaRPr lang="en-US" altLang="zh-TW" sz="1600" b="1">
              <a:latin typeface="Arial"/>
              <a:ea typeface="新細明體"/>
              <a:cs typeface="Arial"/>
            </a:endParaRPr>
          </a:p>
        </p:txBody>
      </p:sp>
      <p:sp>
        <p:nvSpPr>
          <p:cNvPr id="21" name="TextBox 5">
            <a:extLst>
              <a:ext uri="{FF2B5EF4-FFF2-40B4-BE49-F238E27FC236}">
                <a16:creationId xmlns:a16="http://schemas.microsoft.com/office/drawing/2014/main" id="{F34694DA-0076-4041-BF9A-2FF0D97A9A50}"/>
              </a:ext>
            </a:extLst>
          </p:cNvPr>
          <p:cNvSpPr txBox="1"/>
          <p:nvPr/>
        </p:nvSpPr>
        <p:spPr>
          <a:xfrm>
            <a:off x="3498509" y="4152121"/>
            <a:ext cx="6262042" cy="738664"/>
          </a:xfrm>
          <a:prstGeom prst="rect">
            <a:avLst/>
          </a:prstGeom>
        </p:spPr>
        <p:txBody>
          <a:bodyPr rot="0" spcFirstLastPara="0" vert="horz" wrap="square" lIns="121920" tIns="60960" rIns="121920" bIns="60960" numCol="1" spcCol="0" rtlCol="0" fromWordArt="0" anchor="ctr"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zh-TW" altLang="en-US" b="1">
                <a:solidFill>
                  <a:schemeClr val="bg1"/>
                </a:solidFill>
                <a:latin typeface="Arial"/>
                <a:ea typeface="微軟正黑體"/>
                <a:cs typeface="Arial"/>
              </a:rPr>
              <a:t>最具成本效益的快閃陣列</a:t>
            </a:r>
          </a:p>
          <a:p>
            <a:r>
              <a:rPr lang="en-US" altLang="zh-TW" sz="1600" b="1">
                <a:solidFill>
                  <a:schemeClr val="bg1"/>
                </a:solidFill>
                <a:latin typeface="Arial"/>
                <a:ea typeface="微軟正黑體"/>
                <a:cs typeface="Arial"/>
              </a:rPr>
              <a:t>SATA</a:t>
            </a:r>
            <a:r>
              <a:rPr lang="zh-TW" altLang="en-US" sz="1600" b="1">
                <a:solidFill>
                  <a:schemeClr val="bg1"/>
                </a:solidFill>
                <a:latin typeface="Arial"/>
                <a:ea typeface="微軟正黑體"/>
                <a:cs typeface="Arial"/>
              </a:rPr>
              <a:t> </a:t>
            </a:r>
            <a:r>
              <a:rPr lang="en-US" altLang="zh-TW" sz="1600" b="1">
                <a:solidFill>
                  <a:schemeClr val="bg1"/>
                </a:solidFill>
                <a:latin typeface="Arial"/>
                <a:ea typeface="微軟正黑體"/>
                <a:cs typeface="Arial"/>
              </a:rPr>
              <a:t>SSD</a:t>
            </a:r>
            <a:r>
              <a:rPr lang="zh-TW" altLang="en-US" sz="1600" b="1">
                <a:solidFill>
                  <a:schemeClr val="bg1"/>
                </a:solidFill>
                <a:latin typeface="Arial"/>
                <a:ea typeface="微軟正黑體"/>
                <a:cs typeface="Arial"/>
              </a:rPr>
              <a:t> 加上硬碟的成本優化，採用快閃不須猶豫</a:t>
            </a:r>
          </a:p>
        </p:txBody>
      </p:sp>
      <p:sp>
        <p:nvSpPr>
          <p:cNvPr id="22" name="矩形 35">
            <a:extLst>
              <a:ext uri="{FF2B5EF4-FFF2-40B4-BE49-F238E27FC236}">
                <a16:creationId xmlns:a16="http://schemas.microsoft.com/office/drawing/2014/main" id="{EA96C38F-7EA8-429C-9BD2-71B38EEBEBEA}"/>
              </a:ext>
            </a:extLst>
          </p:cNvPr>
          <p:cNvSpPr/>
          <p:nvPr/>
        </p:nvSpPr>
        <p:spPr>
          <a:xfrm>
            <a:off x="487298" y="4525838"/>
            <a:ext cx="2583428" cy="414055"/>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altLang="zh-TW" sz="1600" b="1">
                <a:effectLst>
                  <a:outerShdw blurRad="38100" dist="38100" dir="2700000" algn="tl">
                    <a:srgbClr val="000000">
                      <a:alpha val="43137"/>
                    </a:srgbClr>
                  </a:outerShdw>
                </a:effectLst>
                <a:latin typeface="Arial"/>
                <a:ea typeface="新細明體"/>
                <a:cs typeface="Arial"/>
              </a:rPr>
              <a:t>SATA</a:t>
            </a:r>
            <a:r>
              <a:rPr lang="zh-TW" altLang="en-US" sz="1600" b="1">
                <a:effectLst>
                  <a:outerShdw blurRad="38100" dist="38100" dir="2700000" algn="tl">
                    <a:srgbClr val="000000">
                      <a:alpha val="43137"/>
                    </a:srgbClr>
                  </a:outerShdw>
                </a:effectLst>
                <a:latin typeface="Arial"/>
                <a:ea typeface="新細明體"/>
                <a:cs typeface="Arial"/>
              </a:rPr>
              <a:t> </a:t>
            </a:r>
            <a:r>
              <a:rPr lang="en-US" altLang="zh-TW" sz="1600" b="1">
                <a:effectLst>
                  <a:outerShdw blurRad="38100" dist="38100" dir="2700000" algn="tl">
                    <a:srgbClr val="000000">
                      <a:alpha val="43137"/>
                    </a:srgbClr>
                  </a:outerShdw>
                </a:effectLst>
                <a:latin typeface="Arial"/>
                <a:ea typeface="新細明體"/>
                <a:cs typeface="Arial"/>
              </a:rPr>
              <a:t>/ NL-SAS</a:t>
            </a:r>
            <a:endParaRPr lang="zh-TW" altLang="en-US" sz="1600" b="1">
              <a:latin typeface="Arial"/>
              <a:ea typeface="新細明體"/>
              <a:cs typeface="Arial"/>
            </a:endParaRPr>
          </a:p>
        </p:txBody>
      </p:sp>
      <p:sp>
        <p:nvSpPr>
          <p:cNvPr id="15" name="矩形 20">
            <a:extLst>
              <a:ext uri="{FF2B5EF4-FFF2-40B4-BE49-F238E27FC236}">
                <a16:creationId xmlns:a16="http://schemas.microsoft.com/office/drawing/2014/main" id="{B5AB3ECE-D5F2-409D-A34E-9DD3E3216B2A}"/>
              </a:ext>
            </a:extLst>
          </p:cNvPr>
          <p:cNvSpPr/>
          <p:nvPr/>
        </p:nvSpPr>
        <p:spPr>
          <a:xfrm>
            <a:off x="394815" y="2704176"/>
            <a:ext cx="2788960" cy="213592"/>
          </a:xfrm>
          <a:prstGeom prst="trapezoid">
            <a:avLst>
              <a:gd name="adj" fmla="val 118460"/>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b="1" err="1">
                <a:effectLst>
                  <a:outerShdw blurRad="38100" dist="38100" dir="2700000" algn="tl">
                    <a:srgbClr val="000000">
                      <a:alpha val="43137"/>
                    </a:srgbClr>
                  </a:outerShdw>
                </a:effectLst>
                <a:latin typeface="Arial"/>
                <a:ea typeface="新細明體"/>
                <a:cs typeface="Arial"/>
              </a:rPr>
              <a:t>NVMe</a:t>
            </a:r>
            <a:r>
              <a:rPr lang="en-US" altLang="zh-TW" sz="1600" b="1">
                <a:effectLst>
                  <a:outerShdw blurRad="38100" dist="38100" dir="2700000" algn="tl">
                    <a:srgbClr val="000000">
                      <a:alpha val="43137"/>
                    </a:srgbClr>
                  </a:outerShdw>
                </a:effectLst>
                <a:latin typeface="Arial"/>
                <a:ea typeface="新細明體"/>
                <a:cs typeface="Arial"/>
              </a:rPr>
              <a:t> SSD</a:t>
            </a:r>
            <a:r>
              <a:rPr lang="zh-TW" altLang="en-US" sz="1600" b="1">
                <a:effectLst>
                  <a:outerShdw blurRad="38100" dist="38100" dir="2700000" algn="tl">
                    <a:srgbClr val="000000">
                      <a:alpha val="43137"/>
                    </a:srgbClr>
                  </a:outerShdw>
                </a:effectLst>
                <a:latin typeface="Arial"/>
                <a:ea typeface="新細明體"/>
                <a:cs typeface="Arial"/>
              </a:rPr>
              <a:t> </a:t>
            </a:r>
            <a:endParaRPr lang="zh-TW" altLang="en-US" sz="1600" b="1">
              <a:latin typeface="Arial" panose="020B0604020202020204" pitchFamily="34" charset="0"/>
              <a:ea typeface="新細明體"/>
              <a:cs typeface="Arial" panose="020B0604020202020204" pitchFamily="34" charset="0"/>
            </a:endParaRPr>
          </a:p>
        </p:txBody>
      </p:sp>
    </p:spTree>
    <p:extLst>
      <p:ext uri="{BB962C8B-B14F-4D97-AF65-F5344CB8AC3E}">
        <p14:creationId xmlns:p14="http://schemas.microsoft.com/office/powerpoint/2010/main" val="712538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圓角 33">
            <a:extLst>
              <a:ext uri="{FF2B5EF4-FFF2-40B4-BE49-F238E27FC236}">
                <a16:creationId xmlns:a16="http://schemas.microsoft.com/office/drawing/2014/main" id="{25957A4D-2627-4D2A-9841-0AA8DD1322E0}"/>
              </a:ext>
            </a:extLst>
          </p:cNvPr>
          <p:cNvSpPr/>
          <p:nvPr/>
        </p:nvSpPr>
        <p:spPr>
          <a:xfrm>
            <a:off x="4076447" y="3107209"/>
            <a:ext cx="4958312" cy="1930083"/>
          </a:xfrm>
          <a:prstGeom prst="roundRect">
            <a:avLst>
              <a:gd name="adj" fmla="val 0"/>
            </a:avLst>
          </a:prstGeom>
          <a:solidFill>
            <a:schemeClr val="tx2">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片 22">
            <a:extLst>
              <a:ext uri="{FF2B5EF4-FFF2-40B4-BE49-F238E27FC236}">
                <a16:creationId xmlns:a16="http://schemas.microsoft.com/office/drawing/2014/main" id="{3B605C96-FAAC-420D-AA49-2C036CBF33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79860" y="2997994"/>
            <a:ext cx="982793" cy="1091112"/>
          </a:xfrm>
          <a:prstGeom prst="rect">
            <a:avLst/>
          </a:prstGeom>
          <a:effectLst>
            <a:outerShdw blurRad="50800" dist="50800" dir="2700000" algn="tl" rotWithShape="0">
              <a:prstClr val="black">
                <a:alpha val="49000"/>
              </a:prstClr>
            </a:outerShdw>
          </a:effectLst>
        </p:spPr>
      </p:pic>
      <p:sp>
        <p:nvSpPr>
          <p:cNvPr id="2" name="Title 1"/>
          <p:cNvSpPr>
            <a:spLocks noGrp="1"/>
          </p:cNvSpPr>
          <p:nvPr>
            <p:ph type="title"/>
          </p:nvPr>
        </p:nvSpPr>
        <p:spPr/>
        <p:txBody>
          <a:bodyPr>
            <a:normAutofit/>
          </a:bodyPr>
          <a:lstStyle/>
          <a:p>
            <a:r>
              <a:rPr lang="en-US" altLang="zh-CN" sz="3400">
                <a:latin typeface="Arial" panose="020B0604020202020204" pitchFamily="34" charset="0"/>
                <a:cs typeface="Arial" panose="020B0604020202020204" pitchFamily="34" charset="0"/>
              </a:rPr>
              <a:t>QNAP</a:t>
            </a:r>
            <a:r>
              <a:rPr lang="en-US" altLang="zh-CN" sz="3400"/>
              <a:t> </a:t>
            </a:r>
            <a:r>
              <a:rPr lang="zh-CN" altLang="en-US" sz="3400"/>
              <a:t>雙埠 </a:t>
            </a:r>
            <a:r>
              <a:rPr lang="en-US" altLang="zh-CN" sz="3400">
                <a:latin typeface="Arial" panose="020B0604020202020204" pitchFamily="34" charset="0"/>
                <a:cs typeface="Arial" panose="020B0604020202020204" pitchFamily="34" charset="0"/>
              </a:rPr>
              <a:t>10GbE</a:t>
            </a:r>
            <a:r>
              <a:rPr lang="en-US" altLang="zh-CN" sz="3400"/>
              <a:t> </a:t>
            </a:r>
            <a:r>
              <a:rPr lang="zh-CN" altLang="en-US" sz="3400"/>
              <a:t>擴充卡</a:t>
            </a:r>
            <a:endParaRPr lang="en-US" sz="3400"/>
          </a:p>
        </p:txBody>
      </p:sp>
      <p:sp>
        <p:nvSpPr>
          <p:cNvPr id="4" name="Rectangle 3"/>
          <p:cNvSpPr/>
          <p:nvPr/>
        </p:nvSpPr>
        <p:spPr>
          <a:xfrm>
            <a:off x="232862" y="1257330"/>
            <a:ext cx="3257648" cy="523220"/>
          </a:xfrm>
          <a:prstGeom prst="rect">
            <a:avLst/>
          </a:prstGeom>
        </p:spPr>
        <p:txBody>
          <a:bodyPr wrap="none">
            <a:spAutoFit/>
          </a:bodyPr>
          <a:lstStyle/>
          <a:p>
            <a:r>
              <a:rPr 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QXG-10G2SF-CX4</a:t>
            </a:r>
          </a:p>
        </p:txBody>
      </p:sp>
      <p:sp>
        <p:nvSpPr>
          <p:cNvPr id="20" name="TextBox 19"/>
          <p:cNvSpPr txBox="1"/>
          <p:nvPr/>
        </p:nvSpPr>
        <p:spPr>
          <a:xfrm>
            <a:off x="237247" y="1800428"/>
            <a:ext cx="3625677" cy="1354217"/>
          </a:xfrm>
          <a:prstGeom prst="rect">
            <a:avLst/>
          </a:prstGeom>
          <a:noFill/>
        </p:spPr>
        <p:txBody>
          <a:bodyPr wrap="square" rtlCol="0" anchor="t">
            <a:spAutoFit/>
          </a:bodyPr>
          <a:lstStyle/>
          <a:p>
            <a:pPr marL="174625" indent="-174625">
              <a:buClr>
                <a:srgbClr val="F70F78"/>
              </a:buClr>
              <a:buFont typeface="Arial"/>
              <a:buChar char="•"/>
            </a:pPr>
            <a:r>
              <a:rPr lang="zh-TW" altLang="en-US">
                <a:solidFill>
                  <a:srgbClr val="FFFFFF"/>
                </a:solidFill>
                <a:latin typeface="微軟正黑體" panose="020B0604030504040204" pitchFamily="34" charset="-120"/>
                <a:ea typeface="微軟正黑體" panose="020B0604030504040204" pitchFamily="34" charset="-120"/>
              </a:rPr>
              <a:t>採用 </a:t>
            </a:r>
            <a:r>
              <a:rPr lang="en-US">
                <a:solidFill>
                  <a:srgbClr val="FE0144"/>
                </a:solidFill>
                <a:latin typeface="Arial" panose="020B0604020202020204" pitchFamily="34" charset="0"/>
                <a:ea typeface="微軟正黑體" panose="020B0604030504040204" pitchFamily="34" charset="-120"/>
                <a:cs typeface="Arial" panose="020B0604020202020204" pitchFamily="34" charset="0"/>
              </a:rPr>
              <a:t>Mellanox </a:t>
            </a:r>
            <a:r>
              <a:rPr lang="en-US" err="1">
                <a:solidFill>
                  <a:srgbClr val="FE0144"/>
                </a:solidFill>
                <a:latin typeface="Arial" panose="020B0604020202020204" pitchFamily="34" charset="0"/>
                <a:ea typeface="微軟正黑體" panose="020B0604030504040204" pitchFamily="34" charset="-120"/>
                <a:cs typeface="Arial" panose="020B0604020202020204" pitchFamily="34" charset="0"/>
              </a:rPr>
              <a:t>ConnectX</a:t>
            </a:r>
            <a:r>
              <a:rPr lang="en-US" baseline="30000">
                <a:solidFill>
                  <a:srgbClr val="FE0144"/>
                </a:solidFill>
                <a:latin typeface="Arial" panose="020B0604020202020204" pitchFamily="34" charset="0"/>
                <a:ea typeface="微軟正黑體" panose="020B0604030504040204" pitchFamily="34" charset="-120"/>
                <a:cs typeface="Arial" panose="020B0604020202020204" pitchFamily="34" charset="0"/>
              </a:rPr>
              <a:t>®</a:t>
            </a:r>
            <a:r>
              <a:rPr lang="en-US">
                <a:solidFill>
                  <a:srgbClr val="FE0144"/>
                </a:solidFill>
                <a:latin typeface="Arial" panose="020B0604020202020204" pitchFamily="34" charset="0"/>
                <a:ea typeface="微軟正黑體" panose="020B0604030504040204" pitchFamily="34" charset="-120"/>
                <a:cs typeface="Arial" panose="020B0604020202020204" pitchFamily="34" charset="0"/>
              </a:rPr>
              <a:t>-4 Lx </a:t>
            </a:r>
            <a:r>
              <a:rPr lang="zh-TW" altLang="en-US">
                <a:solidFill>
                  <a:srgbClr val="FFFFFF"/>
                </a:solidFill>
                <a:latin typeface="微軟正黑體" panose="020B0604030504040204" pitchFamily="34" charset="-120"/>
                <a:ea typeface="微軟正黑體" panose="020B0604030504040204" pitchFamily="34" charset="-120"/>
              </a:rPr>
              <a:t>網路晶片</a:t>
            </a:r>
            <a:endParaRPr lang="en-US" altLang="zh-TW">
              <a:solidFill>
                <a:srgbClr val="FFFFFF"/>
              </a:solidFill>
              <a:latin typeface="微軟正黑體" panose="020B0604030504040204" pitchFamily="34" charset="-120"/>
              <a:ea typeface="微軟正黑體" panose="020B0604030504040204" pitchFamily="34" charset="-120"/>
            </a:endParaRPr>
          </a:p>
          <a:p>
            <a:pPr marL="174625" indent="-174625">
              <a:buClr>
                <a:srgbClr val="F70F78"/>
              </a:buClr>
              <a:buFont typeface="Arial"/>
              <a:buChar char="•"/>
            </a:pPr>
            <a:endParaRPr lang="en-US" altLang="zh-TW" sz="500">
              <a:solidFill>
                <a:srgbClr val="FFFFFF"/>
              </a:solidFill>
              <a:latin typeface="微軟正黑體" panose="020B0604030504040204" pitchFamily="34" charset="-120"/>
              <a:ea typeface="微軟正黑體" panose="020B0604030504040204" pitchFamily="34" charset="-120"/>
            </a:endParaRPr>
          </a:p>
          <a:p>
            <a:pPr marL="174625" indent="-174625">
              <a:buClr>
                <a:srgbClr val="F70F78"/>
              </a:buClr>
              <a:buFont typeface="Arial"/>
              <a:buChar char="•"/>
            </a:pPr>
            <a:r>
              <a:rPr lang="en-US" altLang="zh-TW">
                <a:solidFill>
                  <a:srgbClr val="FFFFFF"/>
                </a:solidFill>
                <a:latin typeface="Arial" panose="020B0604020202020204" pitchFamily="34" charset="0"/>
                <a:ea typeface="微軟正黑體" panose="020B0604030504040204" pitchFamily="34" charset="-120"/>
                <a:cs typeface="Arial" panose="020B0604020202020204" pitchFamily="34" charset="0"/>
              </a:rPr>
              <a:t>2 x 10GbE SFP+ </a:t>
            </a:r>
            <a:r>
              <a:rPr lang="zh-TW" altLang="en-US">
                <a:solidFill>
                  <a:srgbClr val="FFFFFF"/>
                </a:solidFill>
                <a:latin typeface="微軟正黑體" panose="020B0604030504040204" pitchFamily="34" charset="-120"/>
                <a:ea typeface="微軟正黑體" panose="020B0604030504040204" pitchFamily="34" charset="-120"/>
                <a:cs typeface="Arial" panose="020B0604020202020204" pitchFamily="34" charset="0"/>
              </a:rPr>
              <a:t>網路埠</a:t>
            </a:r>
            <a:endParaRPr lang="en-US" altLang="zh-TW">
              <a:solidFill>
                <a:srgbClr val="FFFFFF"/>
              </a:solidFill>
              <a:latin typeface="微軟正黑體" panose="020B0604030504040204" pitchFamily="34" charset="-120"/>
              <a:ea typeface="微軟正黑體" panose="020B0604030504040204" pitchFamily="34" charset="-120"/>
            </a:endParaRPr>
          </a:p>
          <a:p>
            <a:pPr marL="174625" indent="-174625">
              <a:buClr>
                <a:srgbClr val="F70F78"/>
              </a:buClr>
              <a:buFont typeface="Arial"/>
              <a:buChar char="•"/>
            </a:pPr>
            <a:endParaRPr lang="en-US" altLang="zh-TW" sz="500">
              <a:solidFill>
                <a:srgbClr val="FFFFFF"/>
              </a:solidFill>
              <a:latin typeface="微軟正黑體" panose="020B0604030504040204" pitchFamily="34" charset="-120"/>
              <a:ea typeface="微軟正黑體" panose="020B0604030504040204" pitchFamily="34" charset="-120"/>
            </a:endParaRPr>
          </a:p>
          <a:p>
            <a:pPr marL="174625" indent="-174625">
              <a:buClr>
                <a:srgbClr val="F70F78"/>
              </a:buClr>
              <a:buFont typeface="Arial"/>
              <a:buChar char="•"/>
            </a:pPr>
            <a:r>
              <a:rPr lang="zh-TW" altLang="en-US">
                <a:solidFill>
                  <a:srgbClr val="FE0144"/>
                </a:solidFill>
                <a:latin typeface="微軟正黑體" panose="020B0604030504040204" pitchFamily="34" charset="-120"/>
                <a:ea typeface="微軟正黑體" panose="020B0604030504040204" pitchFamily="34" charset="-120"/>
              </a:rPr>
              <a:t>支援 </a:t>
            </a:r>
            <a:r>
              <a:rPr lang="en-US" altLang="zh-TW" err="1">
                <a:solidFill>
                  <a:srgbClr val="FE0144"/>
                </a:solidFill>
                <a:latin typeface="Arial" panose="020B0604020202020204" pitchFamily="34" charset="0"/>
                <a:ea typeface="微軟正黑體" panose="020B0604030504040204" pitchFamily="34" charset="-120"/>
                <a:cs typeface="Arial" panose="020B0604020202020204" pitchFamily="34" charset="0"/>
              </a:rPr>
              <a:t>iSER</a:t>
            </a:r>
            <a:r>
              <a:rPr lang="en-US" altLang="zh-TW">
                <a:solidFill>
                  <a:srgbClr val="FE0144"/>
                </a:solidFill>
                <a:latin typeface="Arial" panose="020B0604020202020204" pitchFamily="34" charset="0"/>
                <a:ea typeface="微軟正黑體" panose="020B0604030504040204" pitchFamily="34" charset="-120"/>
                <a:cs typeface="Arial" panose="020B0604020202020204" pitchFamily="34" charset="0"/>
              </a:rPr>
              <a:t>/</a:t>
            </a:r>
            <a:r>
              <a:rPr lang="en-US" altLang="zh-TW" err="1">
                <a:solidFill>
                  <a:srgbClr val="FE0144"/>
                </a:solidFill>
                <a:latin typeface="Arial" panose="020B0604020202020204" pitchFamily="34" charset="0"/>
                <a:ea typeface="微軟正黑體" panose="020B0604030504040204" pitchFamily="34" charset="-120"/>
                <a:cs typeface="Arial" panose="020B0604020202020204" pitchFamily="34" charset="0"/>
              </a:rPr>
              <a:t>RoCE</a:t>
            </a:r>
            <a:r>
              <a:rPr lang="zh-TW" altLang="en-US">
                <a:solidFill>
                  <a:srgbClr val="FE0144"/>
                </a:solidFill>
                <a:latin typeface="Arial" panose="020B0604020202020204" pitchFamily="34" charset="0"/>
                <a:ea typeface="微軟正黑體" panose="020B0604030504040204" pitchFamily="34" charset="-120"/>
                <a:cs typeface="Arial" panose="020B0604020202020204" pitchFamily="34" charset="0"/>
              </a:rPr>
              <a:t> </a:t>
            </a:r>
            <a:r>
              <a:rPr lang="zh-TW" altLang="en-US">
                <a:solidFill>
                  <a:srgbClr val="FE0144"/>
                </a:solidFill>
                <a:latin typeface="微軟正黑體" panose="020B0604030504040204" pitchFamily="34" charset="-120"/>
                <a:ea typeface="微軟正黑體" panose="020B0604030504040204" pitchFamily="34" charset="-120"/>
              </a:rPr>
              <a:t>卸載能力</a:t>
            </a:r>
            <a:endParaRPr lang="en-US">
              <a:solidFill>
                <a:srgbClr val="FE0144"/>
              </a:solidFill>
              <a:latin typeface="微軟正黑體" panose="020B0604030504040204" pitchFamily="34" charset="-120"/>
              <a:ea typeface="微軟正黑體" panose="020B0604030504040204" pitchFamily="34" charset="-120"/>
            </a:endParaRPr>
          </a:p>
        </p:txBody>
      </p:sp>
      <p:sp>
        <p:nvSpPr>
          <p:cNvPr id="35" name="TextBox 9">
            <a:extLst>
              <a:ext uri="{FF2B5EF4-FFF2-40B4-BE49-F238E27FC236}">
                <a16:creationId xmlns:a16="http://schemas.microsoft.com/office/drawing/2014/main" id="{8B92A998-BE8C-4C81-8F03-390638660E27}"/>
              </a:ext>
            </a:extLst>
          </p:cNvPr>
          <p:cNvSpPr txBox="1"/>
          <p:nvPr/>
        </p:nvSpPr>
        <p:spPr>
          <a:xfrm>
            <a:off x="4150818" y="3505387"/>
            <a:ext cx="2741846" cy="1251368"/>
          </a:xfrm>
          <a:prstGeom prst="rect">
            <a:avLst/>
          </a:prstGeom>
          <a:noFill/>
        </p:spPr>
        <p:txBody>
          <a:bodyPr wrap="square" rtlCol="0" anchor="t">
            <a:spAutoFit/>
          </a:bodyPr>
          <a:lstStyle/>
          <a:p>
            <a:pPr>
              <a:lnSpc>
                <a:spcPts val="2300"/>
              </a:lnSpc>
            </a:pPr>
            <a:r>
              <a:rPr lang="zh-TW" altLang="en-US">
                <a:solidFill>
                  <a:srgbClr val="FFFFFF"/>
                </a:solidFill>
                <a:latin typeface="微軟正黑體" panose="020B0604030504040204" pitchFamily="34" charset="-120"/>
                <a:ea typeface="微軟正黑體" panose="020B0604030504040204" pitchFamily="34" charset="-120"/>
              </a:rPr>
              <a:t>須搭配</a:t>
            </a:r>
            <a:br>
              <a:rPr lang="zh-TW" altLang="en-US">
                <a:solidFill>
                  <a:srgbClr val="FFFFFF"/>
                </a:solidFill>
                <a:latin typeface="微軟正黑體" panose="020B0604030504040204" pitchFamily="34" charset="-120"/>
                <a:ea typeface="微軟正黑體" panose="020B0604030504040204" pitchFamily="34" charset="-120"/>
              </a:rPr>
            </a:br>
            <a:r>
              <a:rPr lang="en-US" altLang="zh-TW">
                <a:solidFill>
                  <a:srgbClr val="FE0144"/>
                </a:solidFill>
                <a:latin typeface="Arial" panose="020B0604020202020204" pitchFamily="34" charset="0"/>
                <a:ea typeface="微軟正黑體" panose="020B0604030504040204" pitchFamily="34" charset="-120"/>
                <a:cs typeface="Arial" panose="020B0604020202020204" pitchFamily="34" charset="0"/>
              </a:rPr>
              <a:t>SFP+ 10GbE</a:t>
            </a:r>
            <a:r>
              <a:rPr lang="zh-TW" altLang="en-US">
                <a:solidFill>
                  <a:srgbClr val="FE0144"/>
                </a:solidFill>
                <a:latin typeface="Arial" panose="020B0604020202020204" pitchFamily="34" charset="0"/>
                <a:ea typeface="微軟正黑體" panose="020B0604030504040204" pitchFamily="34" charset="-120"/>
                <a:cs typeface="Arial" panose="020B0604020202020204" pitchFamily="34" charset="0"/>
              </a:rPr>
              <a:t> </a:t>
            </a:r>
            <a:r>
              <a:rPr lang="zh-TW" altLang="en-US">
                <a:solidFill>
                  <a:srgbClr val="FFFFFF"/>
                </a:solidFill>
                <a:latin typeface="微軟正黑體" panose="020B0604030504040204" pitchFamily="34" charset="-120"/>
                <a:ea typeface="微軟正黑體" panose="020B0604030504040204" pitchFamily="34" charset="-120"/>
              </a:rPr>
              <a:t>網路線或</a:t>
            </a:r>
            <a:r>
              <a:rPr lang="en-US" altLang="zh-TW">
                <a:solidFill>
                  <a:srgbClr val="FFFFFF"/>
                </a:solidFill>
                <a:latin typeface="微軟正黑體" panose="020B0604030504040204" pitchFamily="34" charset="-120"/>
                <a:ea typeface="微軟正黑體" panose="020B0604030504040204" pitchFamily="34" charset="-120"/>
              </a:rPr>
              <a:t> </a:t>
            </a:r>
            <a:r>
              <a:rPr lang="en-US" altLang="zh-TW">
                <a:solidFill>
                  <a:srgbClr val="FE0144"/>
                </a:solidFill>
                <a:latin typeface="Arial" panose="020B0604020202020204" pitchFamily="34" charset="0"/>
                <a:ea typeface="微軟正黑體" panose="020B0604030504040204" pitchFamily="34" charset="-120"/>
                <a:cs typeface="Arial" panose="020B0604020202020204" pitchFamily="34" charset="0"/>
              </a:rPr>
              <a:t>TRX-10GSFP-SR-MLX</a:t>
            </a:r>
            <a:r>
              <a:rPr lang="en-US" altLang="zh-TW">
                <a:solidFill>
                  <a:srgbClr val="FE0144"/>
                </a:solidFill>
                <a:latin typeface="微軟正黑體" panose="020B0604030504040204" pitchFamily="34" charset="-120"/>
                <a:ea typeface="微軟正黑體" panose="020B0604030504040204" pitchFamily="34" charset="-120"/>
              </a:rPr>
              <a:t> </a:t>
            </a:r>
            <a:r>
              <a:rPr lang="zh-TW" altLang="en-US">
                <a:solidFill>
                  <a:srgbClr val="FE0144"/>
                </a:solidFill>
                <a:latin typeface="微軟正黑體" panose="020B0604030504040204" pitchFamily="34" charset="-120"/>
                <a:ea typeface="微軟正黑體" panose="020B0604030504040204" pitchFamily="34" charset="-120"/>
              </a:rPr>
              <a:t>光纖模組</a:t>
            </a:r>
            <a:endParaRPr lang="en-US">
              <a:solidFill>
                <a:srgbClr val="FE0144"/>
              </a:solidFill>
              <a:latin typeface="微軟正黑體" panose="020B0604030504040204" pitchFamily="34" charset="-120"/>
              <a:ea typeface="微軟正黑體" panose="020B0604030504040204" pitchFamily="34" charset="-120"/>
            </a:endParaRPr>
          </a:p>
        </p:txBody>
      </p:sp>
      <p:sp>
        <p:nvSpPr>
          <p:cNvPr id="45" name="箭號: 向右 44">
            <a:extLst>
              <a:ext uri="{FF2B5EF4-FFF2-40B4-BE49-F238E27FC236}">
                <a16:creationId xmlns:a16="http://schemas.microsoft.com/office/drawing/2014/main" id="{8381F659-E4D5-4B76-96E5-2F76012800F0}"/>
              </a:ext>
            </a:extLst>
          </p:cNvPr>
          <p:cNvSpPr/>
          <p:nvPr/>
        </p:nvSpPr>
        <p:spPr>
          <a:xfrm>
            <a:off x="6697412" y="3921313"/>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形 2">
            <a:extLst>
              <a:ext uri="{FF2B5EF4-FFF2-40B4-BE49-F238E27FC236}">
                <a16:creationId xmlns:a16="http://schemas.microsoft.com/office/drawing/2014/main" id="{A04C5D63-4145-4FB0-B33E-F2FB1692C72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8666" y="3856662"/>
            <a:ext cx="3774108" cy="746388"/>
          </a:xfrm>
          <a:prstGeom prst="rect">
            <a:avLst/>
          </a:prstGeom>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23300" b="74800" l="1100" r="99100"/>
                    </a14:imgEffect>
                  </a14:imgLayer>
                </a14:imgProps>
              </a:ext>
              <a:ext uri="{28A0092B-C50C-407E-A947-70E740481C1C}">
                <a14:useLocalDpi xmlns:a14="http://schemas.microsoft.com/office/drawing/2010/main"/>
              </a:ext>
            </a:extLst>
          </a:blip>
          <a:stretch>
            <a:fillRect/>
          </a:stretch>
        </p:blipFill>
        <p:spPr>
          <a:xfrm>
            <a:off x="7058144" y="3601210"/>
            <a:ext cx="1763346" cy="1763346"/>
          </a:xfrm>
          <a:prstGeom prst="rect">
            <a:avLst/>
          </a:prstGeom>
        </p:spPr>
      </p:pic>
      <p:pic>
        <p:nvPicPr>
          <p:cNvPr id="10" name="Picture 4">
            <a:extLst>
              <a:ext uri="{FF2B5EF4-FFF2-40B4-BE49-F238E27FC236}">
                <a16:creationId xmlns:a16="http://schemas.microsoft.com/office/drawing/2014/main" id="{68397033-A437-4B1C-B0FC-65BEBA85A48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484744" y="1076697"/>
            <a:ext cx="3881066" cy="2670650"/>
          </a:xfrm>
          <a:prstGeom prst="rect">
            <a:avLst/>
          </a:prstGeom>
          <a:effectLst>
            <a:outerShdw blurRad="215900" dist="292100" dir="1380000" algn="bl" rotWithShape="0">
              <a:prstClr val="black">
                <a:alpha val="56000"/>
              </a:prstClr>
            </a:outerShdw>
          </a:effectLst>
        </p:spPr>
      </p:pic>
      <p:sp>
        <p:nvSpPr>
          <p:cNvPr id="11" name="矩形: 圓角 29">
            <a:extLst>
              <a:ext uri="{FF2B5EF4-FFF2-40B4-BE49-F238E27FC236}">
                <a16:creationId xmlns:a16="http://schemas.microsoft.com/office/drawing/2014/main" id="{CAD9A5F2-1541-418E-9BFE-F2732BE2820B}"/>
              </a:ext>
            </a:extLst>
          </p:cNvPr>
          <p:cNvSpPr/>
          <p:nvPr/>
        </p:nvSpPr>
        <p:spPr>
          <a:xfrm>
            <a:off x="3720524" y="1620880"/>
            <a:ext cx="1691783" cy="1303296"/>
          </a:xfrm>
          <a:prstGeom prst="roundRect">
            <a:avLst>
              <a:gd name="adj" fmla="val 7622"/>
            </a:avLst>
          </a:prstGeom>
          <a:noFill/>
          <a:ln w="28575">
            <a:solidFill>
              <a:srgbClr val="FE0144"/>
            </a:solidFill>
          </a:ln>
          <a:effectLst>
            <a:innerShdw blurRad="38100" dist="406400" dir="888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highlight>
                <a:srgbClr val="F70F78"/>
              </a:highlight>
            </a:endParaRPr>
          </a:p>
        </p:txBody>
      </p:sp>
      <p:sp>
        <p:nvSpPr>
          <p:cNvPr id="12" name="矩形: 圓角 31">
            <a:extLst>
              <a:ext uri="{FF2B5EF4-FFF2-40B4-BE49-F238E27FC236}">
                <a16:creationId xmlns:a16="http://schemas.microsoft.com/office/drawing/2014/main" id="{519C6EF0-7148-4299-B62A-07C0F29E9EF0}"/>
              </a:ext>
            </a:extLst>
          </p:cNvPr>
          <p:cNvSpPr/>
          <p:nvPr/>
        </p:nvSpPr>
        <p:spPr>
          <a:xfrm>
            <a:off x="5483960" y="1380836"/>
            <a:ext cx="1753983" cy="1485186"/>
          </a:xfrm>
          <a:prstGeom prst="roundRect">
            <a:avLst>
              <a:gd name="adj" fmla="val 2412"/>
            </a:avLst>
          </a:prstGeom>
          <a:noFill/>
          <a:ln w="28575">
            <a:solidFill>
              <a:srgbClr val="FE0144"/>
            </a:solidFill>
          </a:ln>
          <a:effectLst>
            <a:outerShdw blurRad="889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箭號: 向右 21">
            <a:extLst>
              <a:ext uri="{FF2B5EF4-FFF2-40B4-BE49-F238E27FC236}">
                <a16:creationId xmlns:a16="http://schemas.microsoft.com/office/drawing/2014/main" id="{4C31BCBA-D8C1-4E24-A5D4-F46730F8FCC3}"/>
              </a:ext>
            </a:extLst>
          </p:cNvPr>
          <p:cNvSpPr/>
          <p:nvPr/>
        </p:nvSpPr>
        <p:spPr>
          <a:xfrm>
            <a:off x="7233395" y="2092274"/>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箭號: 向右 23">
            <a:extLst>
              <a:ext uri="{FF2B5EF4-FFF2-40B4-BE49-F238E27FC236}">
                <a16:creationId xmlns:a16="http://schemas.microsoft.com/office/drawing/2014/main" id="{9B644D30-7E52-4BD4-86CA-8956EC45AECF}"/>
              </a:ext>
            </a:extLst>
          </p:cNvPr>
          <p:cNvSpPr/>
          <p:nvPr/>
        </p:nvSpPr>
        <p:spPr>
          <a:xfrm rot="10800000">
            <a:off x="3289580" y="2105525"/>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TextBox 20">
            <a:extLst>
              <a:ext uri="{FF2B5EF4-FFF2-40B4-BE49-F238E27FC236}">
                <a16:creationId xmlns:a16="http://schemas.microsoft.com/office/drawing/2014/main" id="{4D250F35-FEA8-4A69-9EED-36BF073A4E8D}"/>
              </a:ext>
            </a:extLst>
          </p:cNvPr>
          <p:cNvSpPr txBox="1"/>
          <p:nvPr/>
        </p:nvSpPr>
        <p:spPr>
          <a:xfrm>
            <a:off x="7601590" y="2124966"/>
            <a:ext cx="1513655" cy="338554"/>
          </a:xfrm>
          <a:prstGeom prst="rect">
            <a:avLst/>
          </a:prstGeom>
          <a:noFill/>
        </p:spPr>
        <p:txBody>
          <a:bodyPr wrap="square" rtlCol="0">
            <a:spAutoFit/>
          </a:bodyPr>
          <a:lstStyle/>
          <a:p>
            <a:pPr>
              <a:buClr>
                <a:srgbClr val="F70F78"/>
              </a:buClr>
            </a:pPr>
            <a:r>
              <a:rPr lang="zh-TW" altLang="en-US" sz="1600">
                <a:solidFill>
                  <a:srgbClr val="FE0144"/>
                </a:solidFill>
                <a:latin typeface="微軟正黑體" panose="020B0604030504040204" pitchFamily="34" charset="-120"/>
                <a:ea typeface="微軟正黑體" panose="020B0604030504040204" pitchFamily="34" charset="-120"/>
              </a:rPr>
              <a:t>晶片散熱模組</a:t>
            </a:r>
            <a:endParaRPr lang="en-US" sz="1600">
              <a:solidFill>
                <a:srgbClr val="FE0144"/>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83527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矩形: 圓角 17">
            <a:extLst>
              <a:ext uri="{FF2B5EF4-FFF2-40B4-BE49-F238E27FC236}">
                <a16:creationId xmlns:a16="http://schemas.microsoft.com/office/drawing/2014/main" id="{78471E31-01C5-4121-ACF5-468A01622609}"/>
              </a:ext>
            </a:extLst>
          </p:cNvPr>
          <p:cNvSpPr/>
          <p:nvPr/>
        </p:nvSpPr>
        <p:spPr>
          <a:xfrm>
            <a:off x="4076447" y="3115301"/>
            <a:ext cx="4958312" cy="1930083"/>
          </a:xfrm>
          <a:prstGeom prst="roundRect">
            <a:avLst>
              <a:gd name="adj" fmla="val 0"/>
            </a:avLst>
          </a:prstGeom>
          <a:solidFill>
            <a:schemeClr val="tx2">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片 22">
            <a:extLst>
              <a:ext uri="{FF2B5EF4-FFF2-40B4-BE49-F238E27FC236}">
                <a16:creationId xmlns:a16="http://schemas.microsoft.com/office/drawing/2014/main" id="{3B605C96-FAAC-420D-AA49-2C036CBF33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32054" y="2928956"/>
            <a:ext cx="1857759" cy="2062512"/>
          </a:xfrm>
          <a:prstGeom prst="rect">
            <a:avLst/>
          </a:prstGeom>
          <a:effectLst>
            <a:outerShdw blurRad="50800" dist="50800" dir="2700000" algn="tl" rotWithShape="0">
              <a:prstClr val="black">
                <a:alpha val="49000"/>
              </a:prstClr>
            </a:outerShdw>
          </a:effectLst>
        </p:spPr>
      </p:pic>
      <p:pic>
        <p:nvPicPr>
          <p:cNvPr id="5" name="Picture 4">
            <a:extLst>
              <a:ext uri="{FF2B5EF4-FFF2-40B4-BE49-F238E27FC236}">
                <a16:creationId xmlns:a16="http://schemas.microsoft.com/office/drawing/2014/main" id="{368DBDF8-71DD-B74B-9FE4-E41FAF9D31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84744" y="1076697"/>
            <a:ext cx="3881066" cy="2670650"/>
          </a:xfrm>
          <a:prstGeom prst="rect">
            <a:avLst/>
          </a:prstGeom>
          <a:effectLst>
            <a:outerShdw blurRad="215900" dist="292100" dir="1380000" algn="bl" rotWithShape="0">
              <a:prstClr val="black">
                <a:alpha val="56000"/>
              </a:prstClr>
            </a:outerShdw>
          </a:effectLst>
        </p:spPr>
      </p:pic>
      <p:sp>
        <p:nvSpPr>
          <p:cNvPr id="2" name="Title 1"/>
          <p:cNvSpPr>
            <a:spLocks noGrp="1"/>
          </p:cNvSpPr>
          <p:nvPr>
            <p:ph type="title"/>
          </p:nvPr>
        </p:nvSpPr>
        <p:spPr/>
        <p:txBody>
          <a:bodyPr>
            <a:normAutofit/>
          </a:bodyPr>
          <a:lstStyle/>
          <a:p>
            <a:r>
              <a:rPr lang="en-US" altLang="zh-CN" sz="3400">
                <a:latin typeface="Arial" panose="020B0604020202020204" pitchFamily="34" charset="0"/>
                <a:cs typeface="Arial" panose="020B0604020202020204" pitchFamily="34" charset="0"/>
              </a:rPr>
              <a:t>QNAP</a:t>
            </a:r>
            <a:r>
              <a:rPr lang="en-US" altLang="zh-CN" sz="3400"/>
              <a:t> </a:t>
            </a:r>
            <a:r>
              <a:rPr lang="zh-CN" altLang="en-US" sz="3400"/>
              <a:t>雙埠</a:t>
            </a:r>
            <a:r>
              <a:rPr lang="zh-TW" altLang="en-US" sz="3400"/>
              <a:t> </a:t>
            </a:r>
            <a:r>
              <a:rPr lang="en-US" altLang="zh-CN" sz="3400">
                <a:latin typeface="Arial" panose="020B0604020202020204" pitchFamily="34" charset="0"/>
                <a:cs typeface="Arial" panose="020B0604020202020204" pitchFamily="34" charset="0"/>
              </a:rPr>
              <a:t>25GbE</a:t>
            </a:r>
            <a:r>
              <a:rPr lang="en-US" altLang="zh-CN" sz="3400"/>
              <a:t> </a:t>
            </a:r>
            <a:r>
              <a:rPr lang="zh-CN" altLang="en-US" sz="3400"/>
              <a:t>擴充卡</a:t>
            </a:r>
            <a:endParaRPr lang="en-US" sz="3400"/>
          </a:p>
        </p:txBody>
      </p:sp>
      <p:sp>
        <p:nvSpPr>
          <p:cNvPr id="4" name="Rectangle 3"/>
          <p:cNvSpPr/>
          <p:nvPr/>
        </p:nvSpPr>
        <p:spPr>
          <a:xfrm>
            <a:off x="231128" y="1245639"/>
            <a:ext cx="3259226" cy="523220"/>
          </a:xfrm>
          <a:prstGeom prst="rect">
            <a:avLst/>
          </a:prstGeom>
        </p:spPr>
        <p:txBody>
          <a:bodyPr wrap="none">
            <a:spAutoFit/>
          </a:bodyPr>
          <a:lstStyle/>
          <a:p>
            <a:r>
              <a:rPr 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QXG-25G2SF-CX4</a:t>
            </a:r>
          </a:p>
        </p:txBody>
      </p:sp>
      <p:sp>
        <p:nvSpPr>
          <p:cNvPr id="20" name="TextBox 19"/>
          <p:cNvSpPr txBox="1"/>
          <p:nvPr/>
        </p:nvSpPr>
        <p:spPr>
          <a:xfrm>
            <a:off x="231127" y="1780849"/>
            <a:ext cx="3600338" cy="1708160"/>
          </a:xfrm>
          <a:prstGeom prst="rect">
            <a:avLst/>
          </a:prstGeom>
          <a:noFill/>
        </p:spPr>
        <p:txBody>
          <a:bodyPr wrap="square" rtlCol="0" anchor="t">
            <a:spAutoFit/>
          </a:bodyPr>
          <a:lstStyle/>
          <a:p>
            <a:pPr marL="174625" indent="-174625">
              <a:buClr>
                <a:srgbClr val="F70F78"/>
              </a:buClr>
              <a:buFont typeface="Arial"/>
              <a:buChar char="•"/>
            </a:pPr>
            <a:r>
              <a:rPr lang="zh-TW" altLang="en-US">
                <a:solidFill>
                  <a:srgbClr val="FFFFFF"/>
                </a:solidFill>
                <a:latin typeface="微軟正黑體" panose="020B0604030504040204" pitchFamily="34" charset="-120"/>
                <a:ea typeface="微軟正黑體" panose="020B0604030504040204" pitchFamily="34" charset="-120"/>
              </a:rPr>
              <a:t>採用 </a:t>
            </a:r>
            <a:r>
              <a:rPr lang="en-US">
                <a:solidFill>
                  <a:srgbClr val="FE0144"/>
                </a:solidFill>
                <a:latin typeface="Arial" panose="020B0604020202020204" pitchFamily="34" charset="0"/>
                <a:ea typeface="微軟正黑體" panose="020B0604030504040204" pitchFamily="34" charset="-120"/>
                <a:cs typeface="Arial" panose="020B0604020202020204" pitchFamily="34" charset="0"/>
              </a:rPr>
              <a:t>Mellanox</a:t>
            </a:r>
            <a:r>
              <a:rPr lang="en-US">
                <a:solidFill>
                  <a:srgbClr val="FFFF00"/>
                </a:solidFill>
                <a:latin typeface="Arial" panose="020B0604020202020204" pitchFamily="34" charset="0"/>
                <a:ea typeface="微軟正黑體" panose="020B0604030504040204" pitchFamily="34" charset="-120"/>
                <a:cs typeface="Arial" panose="020B0604020202020204" pitchFamily="34" charset="0"/>
              </a:rPr>
              <a:t> </a:t>
            </a:r>
            <a:r>
              <a:rPr lang="en-US" err="1">
                <a:solidFill>
                  <a:srgbClr val="FE0144"/>
                </a:solidFill>
                <a:latin typeface="Arial" panose="020B0604020202020204" pitchFamily="34" charset="0"/>
                <a:ea typeface="微軟正黑體" panose="020B0604030504040204" pitchFamily="34" charset="-120"/>
                <a:cs typeface="Arial" panose="020B0604020202020204" pitchFamily="34" charset="0"/>
              </a:rPr>
              <a:t>ConnectX</a:t>
            </a:r>
            <a:r>
              <a:rPr lang="en-US" baseline="30000">
                <a:solidFill>
                  <a:srgbClr val="FE0144"/>
                </a:solidFill>
                <a:latin typeface="Arial" panose="020B0604020202020204" pitchFamily="34" charset="0"/>
                <a:ea typeface="微軟正黑體" panose="020B0604030504040204" pitchFamily="34" charset="-120"/>
                <a:cs typeface="Arial" panose="020B0604020202020204" pitchFamily="34" charset="0"/>
              </a:rPr>
              <a:t>®</a:t>
            </a:r>
            <a:r>
              <a:rPr lang="en-US">
                <a:solidFill>
                  <a:srgbClr val="FE0144"/>
                </a:solidFill>
                <a:latin typeface="Arial" panose="020B0604020202020204" pitchFamily="34" charset="0"/>
                <a:ea typeface="微軟正黑體" panose="020B0604030504040204" pitchFamily="34" charset="-120"/>
                <a:cs typeface="Arial" panose="020B0604020202020204" pitchFamily="34" charset="0"/>
              </a:rPr>
              <a:t>-4 Lx </a:t>
            </a:r>
            <a:r>
              <a:rPr lang="zh-TW" altLang="en-US">
                <a:solidFill>
                  <a:srgbClr val="FFFFFF"/>
                </a:solidFill>
                <a:latin typeface="微軟正黑體" panose="020B0604030504040204" pitchFamily="34" charset="-120"/>
                <a:ea typeface="微軟正黑體" panose="020B0604030504040204" pitchFamily="34" charset="-120"/>
              </a:rPr>
              <a:t>網路晶片</a:t>
            </a:r>
            <a:endParaRPr lang="en-US" altLang="zh-TW">
              <a:solidFill>
                <a:srgbClr val="FFFFFF"/>
              </a:solidFill>
              <a:latin typeface="微軟正黑體" panose="020B0604030504040204" pitchFamily="34" charset="-120"/>
              <a:ea typeface="微軟正黑體" panose="020B0604030504040204" pitchFamily="34" charset="-120"/>
            </a:endParaRPr>
          </a:p>
          <a:p>
            <a:pPr marL="174625" indent="-174625">
              <a:buClr>
                <a:srgbClr val="F70F78"/>
              </a:buClr>
              <a:buFont typeface="Arial"/>
              <a:buChar char="•"/>
            </a:pPr>
            <a:endParaRPr lang="en-US" altLang="zh-TW" sz="500">
              <a:solidFill>
                <a:srgbClr val="FFFFFF"/>
              </a:solidFill>
              <a:latin typeface="微軟正黑體" panose="020B0604030504040204" pitchFamily="34" charset="-120"/>
              <a:ea typeface="微軟正黑體" panose="020B0604030504040204" pitchFamily="34" charset="-120"/>
            </a:endParaRPr>
          </a:p>
          <a:p>
            <a:pPr marL="174625" indent="-174625">
              <a:buClr>
                <a:srgbClr val="F70F78"/>
              </a:buClr>
              <a:buFont typeface="Arial"/>
              <a:buChar char="•"/>
            </a:pPr>
            <a:r>
              <a:rPr lang="en-US" altLang="zh-TW">
                <a:solidFill>
                  <a:srgbClr val="FFFFFF"/>
                </a:solidFill>
                <a:latin typeface="Arial" panose="020B0604020202020204" pitchFamily="34" charset="0"/>
                <a:ea typeface="微軟正黑體" panose="020B0604030504040204" pitchFamily="34" charset="-120"/>
                <a:cs typeface="Arial" panose="020B0604020202020204" pitchFamily="34" charset="0"/>
              </a:rPr>
              <a:t>2 x SFP28 </a:t>
            </a:r>
            <a:r>
              <a:rPr lang="zh-TW" altLang="en-US">
                <a:solidFill>
                  <a:srgbClr val="FFFFFF"/>
                </a:solidFill>
                <a:latin typeface="微軟正黑體" panose="020B0604030504040204" pitchFamily="34" charset="-120"/>
                <a:ea typeface="微軟正黑體" panose="020B0604030504040204" pitchFamily="34" charset="-120"/>
              </a:rPr>
              <a:t>網路埠</a:t>
            </a:r>
            <a:endParaRPr lang="en-US" altLang="zh-TW">
              <a:solidFill>
                <a:srgbClr val="FFFFFF"/>
              </a:solidFill>
              <a:latin typeface="微軟正黑體" panose="020B0604030504040204" pitchFamily="34" charset="-120"/>
              <a:ea typeface="微軟正黑體" panose="020B0604030504040204" pitchFamily="34" charset="-120"/>
            </a:endParaRPr>
          </a:p>
          <a:p>
            <a:pPr marL="174625" indent="-174625">
              <a:buClr>
                <a:srgbClr val="F70F78"/>
              </a:buClr>
              <a:buFont typeface="Arial"/>
              <a:buChar char="•"/>
            </a:pPr>
            <a:endParaRPr lang="en-US" altLang="zh-TW" sz="500">
              <a:solidFill>
                <a:srgbClr val="FFFFFF"/>
              </a:solidFill>
              <a:latin typeface="微軟正黑體" panose="020B0604030504040204" pitchFamily="34" charset="-120"/>
              <a:ea typeface="微軟正黑體" panose="020B0604030504040204" pitchFamily="34" charset="-120"/>
            </a:endParaRPr>
          </a:p>
          <a:p>
            <a:pPr marL="174625" indent="-174625">
              <a:buClr>
                <a:srgbClr val="F70F78"/>
              </a:buClr>
              <a:buFont typeface="Arial"/>
              <a:buChar char="•"/>
            </a:pPr>
            <a:r>
              <a:rPr lang="zh-TW" altLang="en-US">
                <a:solidFill>
                  <a:srgbClr val="FFFFFF"/>
                </a:solidFill>
                <a:latin typeface="微軟正黑體" panose="020B0604030504040204" pitchFamily="34" charset="-120"/>
                <a:ea typeface="微軟正黑體" panose="020B0604030504040204" pitchFamily="34" charset="-120"/>
              </a:rPr>
              <a:t>支援 </a:t>
            </a:r>
            <a:r>
              <a:rPr lang="en-US" altLang="zh-TW">
                <a:solidFill>
                  <a:srgbClr val="FFFFFF"/>
                </a:solidFill>
                <a:latin typeface="Arial" panose="020B0604020202020204" pitchFamily="34" charset="0"/>
                <a:ea typeface="微軟正黑體" panose="020B0604030504040204" pitchFamily="34" charset="-120"/>
                <a:cs typeface="Arial" panose="020B0604020202020204" pitchFamily="34" charset="0"/>
              </a:rPr>
              <a:t>25GbE/10GbE </a:t>
            </a:r>
            <a:r>
              <a:rPr lang="zh-TW" altLang="en-US">
                <a:solidFill>
                  <a:srgbClr val="FFFFFF"/>
                </a:solidFill>
                <a:latin typeface="微軟正黑體" panose="020B0604030504040204" pitchFamily="34" charset="-120"/>
                <a:ea typeface="微軟正黑體" panose="020B0604030504040204" pitchFamily="34" charset="-120"/>
              </a:rPr>
              <a:t>雙速</a:t>
            </a:r>
            <a:endParaRPr lang="en-US" altLang="zh-TW">
              <a:solidFill>
                <a:srgbClr val="FFFFFF"/>
              </a:solidFill>
              <a:latin typeface="微軟正黑體" panose="020B0604030504040204" pitchFamily="34" charset="-120"/>
              <a:ea typeface="微軟正黑體" panose="020B0604030504040204" pitchFamily="34" charset="-120"/>
            </a:endParaRPr>
          </a:p>
          <a:p>
            <a:pPr marL="174625" indent="-174625">
              <a:buClr>
                <a:srgbClr val="F70F78"/>
              </a:buClr>
              <a:buFont typeface="Arial"/>
              <a:buChar char="•"/>
            </a:pPr>
            <a:endParaRPr lang="en-US" altLang="zh-TW" sz="500">
              <a:solidFill>
                <a:srgbClr val="FFFFFF"/>
              </a:solidFill>
              <a:latin typeface="微軟正黑體" panose="020B0604030504040204" pitchFamily="34" charset="-120"/>
              <a:ea typeface="微軟正黑體" panose="020B0604030504040204" pitchFamily="34" charset="-120"/>
            </a:endParaRPr>
          </a:p>
          <a:p>
            <a:pPr marL="174625" indent="-174625">
              <a:buClr>
                <a:srgbClr val="F70F78"/>
              </a:buClr>
              <a:buFont typeface="Arial"/>
              <a:buChar char="•"/>
            </a:pPr>
            <a:r>
              <a:rPr lang="zh-TW" altLang="en-US">
                <a:solidFill>
                  <a:srgbClr val="FE0144"/>
                </a:solidFill>
                <a:latin typeface="微軟正黑體" panose="020B0604030504040204" pitchFamily="34" charset="-120"/>
                <a:ea typeface="微軟正黑體" panose="020B0604030504040204" pitchFamily="34" charset="-120"/>
              </a:rPr>
              <a:t>支援 </a:t>
            </a:r>
            <a:r>
              <a:rPr lang="en-US" altLang="zh-TW" err="1">
                <a:solidFill>
                  <a:srgbClr val="FE0144"/>
                </a:solidFill>
                <a:latin typeface="Arial" panose="020B0604020202020204" pitchFamily="34" charset="0"/>
                <a:ea typeface="微軟正黑體" panose="020B0604030504040204" pitchFamily="34" charset="-120"/>
                <a:cs typeface="Arial" panose="020B0604020202020204" pitchFamily="34" charset="0"/>
              </a:rPr>
              <a:t>iSER</a:t>
            </a:r>
            <a:r>
              <a:rPr lang="en-US" altLang="zh-TW">
                <a:solidFill>
                  <a:srgbClr val="FE0144"/>
                </a:solidFill>
                <a:latin typeface="Arial" panose="020B0604020202020204" pitchFamily="34" charset="0"/>
                <a:ea typeface="微軟正黑體" panose="020B0604030504040204" pitchFamily="34" charset="-120"/>
                <a:cs typeface="Arial" panose="020B0604020202020204" pitchFamily="34" charset="0"/>
              </a:rPr>
              <a:t>/</a:t>
            </a:r>
            <a:r>
              <a:rPr lang="en-US" altLang="zh-TW" err="1">
                <a:solidFill>
                  <a:srgbClr val="FE0144"/>
                </a:solidFill>
                <a:latin typeface="Arial" panose="020B0604020202020204" pitchFamily="34" charset="0"/>
                <a:ea typeface="微軟正黑體" panose="020B0604030504040204" pitchFamily="34" charset="-120"/>
                <a:cs typeface="Arial" panose="020B0604020202020204" pitchFamily="34" charset="0"/>
              </a:rPr>
              <a:t>RoCE</a:t>
            </a:r>
            <a:r>
              <a:rPr lang="zh-TW" altLang="en-US">
                <a:solidFill>
                  <a:srgbClr val="FE0144"/>
                </a:solidFill>
                <a:latin typeface="Arial" panose="020B0604020202020204" pitchFamily="34" charset="0"/>
                <a:ea typeface="微軟正黑體" panose="020B0604030504040204" pitchFamily="34" charset="-120"/>
                <a:cs typeface="Arial" panose="020B0604020202020204" pitchFamily="34" charset="0"/>
              </a:rPr>
              <a:t> </a:t>
            </a:r>
            <a:r>
              <a:rPr lang="zh-TW" altLang="en-US">
                <a:solidFill>
                  <a:srgbClr val="FE0144"/>
                </a:solidFill>
                <a:latin typeface="微軟正黑體" panose="020B0604030504040204" pitchFamily="34" charset="-120"/>
                <a:ea typeface="微軟正黑體" panose="020B0604030504040204" pitchFamily="34" charset="-120"/>
              </a:rPr>
              <a:t>卸載能力</a:t>
            </a:r>
            <a:endParaRPr lang="en-US">
              <a:solidFill>
                <a:srgbClr val="FE0144"/>
              </a:solidFill>
              <a:latin typeface="微軟正黑體" panose="020B0604030504040204" pitchFamily="34" charset="-120"/>
              <a:ea typeface="微軟正黑體" panose="020B0604030504040204" pitchFamily="34" charset="-120"/>
            </a:endParaRPr>
          </a:p>
        </p:txBody>
      </p:sp>
      <p:sp>
        <p:nvSpPr>
          <p:cNvPr id="21" name="TextBox 20"/>
          <p:cNvSpPr txBox="1"/>
          <p:nvPr/>
        </p:nvSpPr>
        <p:spPr>
          <a:xfrm>
            <a:off x="7601590" y="2124966"/>
            <a:ext cx="1513655" cy="338554"/>
          </a:xfrm>
          <a:prstGeom prst="rect">
            <a:avLst/>
          </a:prstGeom>
          <a:noFill/>
        </p:spPr>
        <p:txBody>
          <a:bodyPr wrap="square" rtlCol="0">
            <a:spAutoFit/>
          </a:bodyPr>
          <a:lstStyle/>
          <a:p>
            <a:pPr>
              <a:buClr>
                <a:srgbClr val="F70F78"/>
              </a:buClr>
            </a:pPr>
            <a:r>
              <a:rPr lang="zh-TW" altLang="en-US" sz="1600">
                <a:solidFill>
                  <a:srgbClr val="FE0144"/>
                </a:solidFill>
                <a:latin typeface="微軟正黑體" panose="020B0604030504040204" pitchFamily="34" charset="-120"/>
                <a:ea typeface="微軟正黑體" panose="020B0604030504040204" pitchFamily="34" charset="-120"/>
              </a:rPr>
              <a:t>晶片散熱模組</a:t>
            </a:r>
            <a:endParaRPr lang="en-US" sz="1600">
              <a:solidFill>
                <a:srgbClr val="FE0144"/>
              </a:solidFill>
              <a:latin typeface="微軟正黑體" panose="020B0604030504040204" pitchFamily="34" charset="-120"/>
              <a:ea typeface="微軟正黑體" panose="020B0604030504040204" pitchFamily="34" charset="-120"/>
            </a:endParaRPr>
          </a:p>
        </p:txBody>
      </p:sp>
      <p:sp>
        <p:nvSpPr>
          <p:cNvPr id="30" name="矩形: 圓角 29">
            <a:extLst>
              <a:ext uri="{FF2B5EF4-FFF2-40B4-BE49-F238E27FC236}">
                <a16:creationId xmlns:a16="http://schemas.microsoft.com/office/drawing/2014/main" id="{20A68B48-F172-437E-8C79-67489BCAAB4C}"/>
              </a:ext>
            </a:extLst>
          </p:cNvPr>
          <p:cNvSpPr/>
          <p:nvPr/>
        </p:nvSpPr>
        <p:spPr>
          <a:xfrm>
            <a:off x="3720524" y="1620880"/>
            <a:ext cx="1691783" cy="1303296"/>
          </a:xfrm>
          <a:prstGeom prst="roundRect">
            <a:avLst>
              <a:gd name="adj" fmla="val 7622"/>
            </a:avLst>
          </a:prstGeom>
          <a:noFill/>
          <a:ln w="28575">
            <a:solidFill>
              <a:srgbClr val="FE0144"/>
            </a:solidFill>
          </a:ln>
          <a:effectLst>
            <a:innerShdw blurRad="38100" dist="406400" dir="888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highlight>
                <a:srgbClr val="F70F78"/>
              </a:highlight>
            </a:endParaRPr>
          </a:p>
        </p:txBody>
      </p:sp>
      <p:sp>
        <p:nvSpPr>
          <p:cNvPr id="32" name="矩形: 圓角 31">
            <a:extLst>
              <a:ext uri="{FF2B5EF4-FFF2-40B4-BE49-F238E27FC236}">
                <a16:creationId xmlns:a16="http://schemas.microsoft.com/office/drawing/2014/main" id="{43DDAA4D-73F9-4E93-A03A-6A60B3813276}"/>
              </a:ext>
            </a:extLst>
          </p:cNvPr>
          <p:cNvSpPr/>
          <p:nvPr/>
        </p:nvSpPr>
        <p:spPr>
          <a:xfrm>
            <a:off x="5483960" y="1380836"/>
            <a:ext cx="1753983" cy="1485186"/>
          </a:xfrm>
          <a:prstGeom prst="roundRect">
            <a:avLst>
              <a:gd name="adj" fmla="val 2412"/>
            </a:avLst>
          </a:prstGeom>
          <a:noFill/>
          <a:ln w="28575">
            <a:solidFill>
              <a:srgbClr val="FE0144"/>
            </a:solidFill>
          </a:ln>
          <a:effectLst>
            <a:outerShdw blurRad="889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TextBox 9">
            <a:extLst>
              <a:ext uri="{FF2B5EF4-FFF2-40B4-BE49-F238E27FC236}">
                <a16:creationId xmlns:a16="http://schemas.microsoft.com/office/drawing/2014/main" id="{8B92A998-BE8C-4C81-8F03-390638660E27}"/>
              </a:ext>
            </a:extLst>
          </p:cNvPr>
          <p:cNvSpPr txBox="1"/>
          <p:nvPr/>
        </p:nvSpPr>
        <p:spPr>
          <a:xfrm>
            <a:off x="4101624" y="3879645"/>
            <a:ext cx="2741846" cy="646331"/>
          </a:xfrm>
          <a:prstGeom prst="rect">
            <a:avLst/>
          </a:prstGeom>
          <a:noFill/>
        </p:spPr>
        <p:txBody>
          <a:bodyPr wrap="square" rtlCol="0" anchor="t">
            <a:spAutoFit/>
          </a:bodyPr>
          <a:lstStyle/>
          <a:p>
            <a:r>
              <a:rPr lang="zh-TW" altLang="en-US">
                <a:solidFill>
                  <a:srgbClr val="FFFFFF"/>
                </a:solidFill>
                <a:latin typeface="微軟正黑體" panose="020B0604030504040204" pitchFamily="34" charset="-120"/>
                <a:ea typeface="微軟正黑體" panose="020B0604030504040204" pitchFamily="34" charset="-120"/>
              </a:rPr>
              <a:t>須搭配</a:t>
            </a:r>
            <a:br>
              <a:rPr lang="zh-TW" altLang="en-US">
                <a:solidFill>
                  <a:srgbClr val="FFFFFF"/>
                </a:solidFill>
                <a:latin typeface="微軟正黑體" panose="020B0604030504040204" pitchFamily="34" charset="-120"/>
                <a:ea typeface="微軟正黑體" panose="020B0604030504040204" pitchFamily="34" charset="-120"/>
              </a:rPr>
            </a:br>
            <a:r>
              <a:rPr lang="en-US" altLang="zh-TW">
                <a:solidFill>
                  <a:srgbClr val="FE0144"/>
                </a:solidFill>
                <a:latin typeface="Arial" panose="020B0604020202020204" pitchFamily="34" charset="0"/>
                <a:ea typeface="微軟正黑體" panose="020B0604030504040204" pitchFamily="34" charset="-120"/>
                <a:cs typeface="Arial" panose="020B0604020202020204" pitchFamily="34" charset="0"/>
              </a:rPr>
              <a:t>SFP28 25/10GbE</a:t>
            </a:r>
            <a:r>
              <a:rPr lang="zh-TW" altLang="en-US">
                <a:solidFill>
                  <a:srgbClr val="FE0144"/>
                </a:solidFill>
                <a:latin typeface="Arial" panose="020B0604020202020204" pitchFamily="34" charset="0"/>
                <a:ea typeface="微軟正黑體" panose="020B0604030504040204" pitchFamily="34" charset="-120"/>
                <a:cs typeface="Arial" panose="020B0604020202020204" pitchFamily="34" charset="0"/>
              </a:rPr>
              <a:t> </a:t>
            </a:r>
            <a:r>
              <a:rPr lang="zh-TW" altLang="en-US">
                <a:solidFill>
                  <a:srgbClr val="FFFFFF"/>
                </a:solidFill>
                <a:latin typeface="微軟正黑體" panose="020B0604030504040204" pitchFamily="34" charset="-120"/>
                <a:ea typeface="微軟正黑體" panose="020B0604030504040204" pitchFamily="34" charset="-120"/>
              </a:rPr>
              <a:t>網路線</a:t>
            </a:r>
            <a:endParaRPr lang="en-US">
              <a:solidFill>
                <a:srgbClr val="FFFFFF"/>
              </a:solidFill>
              <a:latin typeface="微軟正黑體" panose="020B0604030504040204" pitchFamily="34" charset="-120"/>
              <a:ea typeface="微軟正黑體" panose="020B0604030504040204" pitchFamily="34" charset="-120"/>
            </a:endParaRPr>
          </a:p>
        </p:txBody>
      </p:sp>
      <p:pic>
        <p:nvPicPr>
          <p:cNvPr id="17" name="圖形 16">
            <a:extLst>
              <a:ext uri="{FF2B5EF4-FFF2-40B4-BE49-F238E27FC236}">
                <a16:creationId xmlns:a16="http://schemas.microsoft.com/office/drawing/2014/main" id="{61EE27BB-E031-412C-92D4-CAB28B364FF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5298" y="3820248"/>
            <a:ext cx="3774108" cy="746388"/>
          </a:xfrm>
          <a:prstGeom prst="rect">
            <a:avLst/>
          </a:prstGeom>
        </p:spPr>
      </p:pic>
      <p:sp>
        <p:nvSpPr>
          <p:cNvPr id="19" name="箭號: 向右 18">
            <a:extLst>
              <a:ext uri="{FF2B5EF4-FFF2-40B4-BE49-F238E27FC236}">
                <a16:creationId xmlns:a16="http://schemas.microsoft.com/office/drawing/2014/main" id="{4AEF3284-483E-4801-A1E6-6C67DAC9BD89}"/>
              </a:ext>
            </a:extLst>
          </p:cNvPr>
          <p:cNvSpPr/>
          <p:nvPr/>
        </p:nvSpPr>
        <p:spPr>
          <a:xfrm>
            <a:off x="6714362" y="4108609"/>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箭號: 向右 21">
            <a:extLst>
              <a:ext uri="{FF2B5EF4-FFF2-40B4-BE49-F238E27FC236}">
                <a16:creationId xmlns:a16="http://schemas.microsoft.com/office/drawing/2014/main" id="{866CB3AA-D09E-4413-8F49-047E6BD264F8}"/>
              </a:ext>
            </a:extLst>
          </p:cNvPr>
          <p:cNvSpPr/>
          <p:nvPr/>
        </p:nvSpPr>
        <p:spPr>
          <a:xfrm>
            <a:off x="7233395" y="2092274"/>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箭號: 向右 23">
            <a:extLst>
              <a:ext uri="{FF2B5EF4-FFF2-40B4-BE49-F238E27FC236}">
                <a16:creationId xmlns:a16="http://schemas.microsoft.com/office/drawing/2014/main" id="{2C5CDE6E-49A2-4A97-9EA7-71C4D584BCA7}"/>
              </a:ext>
            </a:extLst>
          </p:cNvPr>
          <p:cNvSpPr/>
          <p:nvPr/>
        </p:nvSpPr>
        <p:spPr>
          <a:xfrm rot="10800000">
            <a:off x="3289580" y="2105525"/>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500536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圓角 15">
            <a:extLst>
              <a:ext uri="{FF2B5EF4-FFF2-40B4-BE49-F238E27FC236}">
                <a16:creationId xmlns:a16="http://schemas.microsoft.com/office/drawing/2014/main" id="{6FC1AA8F-2A14-4987-A714-5EEDDA73B11D}"/>
              </a:ext>
            </a:extLst>
          </p:cNvPr>
          <p:cNvSpPr/>
          <p:nvPr/>
        </p:nvSpPr>
        <p:spPr>
          <a:xfrm>
            <a:off x="4076447" y="3115301"/>
            <a:ext cx="4958312" cy="1930083"/>
          </a:xfrm>
          <a:prstGeom prst="roundRect">
            <a:avLst>
              <a:gd name="adj" fmla="val 0"/>
            </a:avLst>
          </a:prstGeom>
          <a:solidFill>
            <a:schemeClr val="tx2">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片 16" descr="一張含有 電子用品 的圖片&#10;&#10;描述是以高可信度產生">
            <a:extLst>
              <a:ext uri="{FF2B5EF4-FFF2-40B4-BE49-F238E27FC236}">
                <a16:creationId xmlns:a16="http://schemas.microsoft.com/office/drawing/2014/main" id="{CEFE38B4-8A10-43B0-AFA8-817AEC3C0C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36851" y="825244"/>
            <a:ext cx="4248208" cy="3186156"/>
          </a:xfrm>
          <a:prstGeom prst="rect">
            <a:avLst/>
          </a:prstGeom>
        </p:spPr>
      </p:pic>
      <p:sp>
        <p:nvSpPr>
          <p:cNvPr id="2" name="Title 1"/>
          <p:cNvSpPr>
            <a:spLocks noGrp="1"/>
          </p:cNvSpPr>
          <p:nvPr>
            <p:ph type="title"/>
          </p:nvPr>
        </p:nvSpPr>
        <p:spPr/>
        <p:txBody>
          <a:bodyPr>
            <a:normAutofit/>
          </a:bodyPr>
          <a:lstStyle/>
          <a:p>
            <a:r>
              <a:rPr lang="en-US" altLang="zh-CN" sz="3400">
                <a:latin typeface="Arial" panose="020B0604020202020204" pitchFamily="34" charset="0"/>
                <a:cs typeface="Arial" panose="020B0604020202020204" pitchFamily="34" charset="0"/>
              </a:rPr>
              <a:t>QNAP</a:t>
            </a:r>
            <a:r>
              <a:rPr lang="en-US" altLang="zh-CN" sz="3400"/>
              <a:t> </a:t>
            </a:r>
            <a:r>
              <a:rPr lang="zh-CN" altLang="en-US" sz="3400"/>
              <a:t>雙埠</a:t>
            </a:r>
            <a:r>
              <a:rPr lang="zh-TW" altLang="en-US" sz="3400"/>
              <a:t> </a:t>
            </a:r>
            <a:r>
              <a:rPr lang="en-US" altLang="zh-CN" sz="3400">
                <a:latin typeface="Arial" panose="020B0604020202020204" pitchFamily="34" charset="0"/>
                <a:cs typeface="Arial" panose="020B0604020202020204" pitchFamily="34" charset="0"/>
              </a:rPr>
              <a:t>40GbE</a:t>
            </a:r>
            <a:r>
              <a:rPr lang="en-US" altLang="zh-CN" sz="3400"/>
              <a:t> </a:t>
            </a:r>
            <a:r>
              <a:rPr lang="zh-CN" altLang="en-US" sz="3400"/>
              <a:t>擴充卡</a:t>
            </a:r>
            <a:endParaRPr lang="en-US" sz="3400"/>
          </a:p>
        </p:txBody>
      </p:sp>
      <p:sp>
        <p:nvSpPr>
          <p:cNvPr id="4" name="Rectangle 3"/>
          <p:cNvSpPr/>
          <p:nvPr/>
        </p:nvSpPr>
        <p:spPr>
          <a:xfrm>
            <a:off x="197226" y="1211889"/>
            <a:ext cx="3262432" cy="523220"/>
          </a:xfrm>
          <a:prstGeom prst="rect">
            <a:avLst/>
          </a:prstGeom>
        </p:spPr>
        <p:txBody>
          <a:bodyPr wrap="none">
            <a:spAutoFit/>
          </a:bodyPr>
          <a:lstStyle/>
          <a:p>
            <a:r>
              <a:rPr 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LAN-40G2SF-MLX</a:t>
            </a:r>
          </a:p>
        </p:txBody>
      </p:sp>
      <p:sp>
        <p:nvSpPr>
          <p:cNvPr id="20" name="TextBox 19"/>
          <p:cNvSpPr txBox="1"/>
          <p:nvPr/>
        </p:nvSpPr>
        <p:spPr>
          <a:xfrm>
            <a:off x="197225" y="1742050"/>
            <a:ext cx="3709442" cy="1354217"/>
          </a:xfrm>
          <a:prstGeom prst="rect">
            <a:avLst/>
          </a:prstGeom>
          <a:noFill/>
        </p:spPr>
        <p:txBody>
          <a:bodyPr wrap="square" rtlCol="0" anchor="t">
            <a:spAutoFit/>
          </a:bodyPr>
          <a:lstStyle/>
          <a:p>
            <a:pPr marL="174625" indent="-174625">
              <a:buClr>
                <a:srgbClr val="F70F78"/>
              </a:buClr>
              <a:buFont typeface="Arial"/>
              <a:buChar char="•"/>
            </a:pPr>
            <a:r>
              <a:rPr lang="zh-TW" altLang="en-US">
                <a:solidFill>
                  <a:srgbClr val="FFFFFF"/>
                </a:solidFill>
                <a:latin typeface="微軟正黑體" panose="020B0604030504040204" pitchFamily="34" charset="-120"/>
                <a:ea typeface="微軟正黑體" panose="020B0604030504040204" pitchFamily="34" charset="-120"/>
              </a:rPr>
              <a:t>採用 </a:t>
            </a:r>
            <a:r>
              <a:rPr lang="en-US">
                <a:solidFill>
                  <a:srgbClr val="FE0144"/>
                </a:solidFill>
                <a:latin typeface="Arial" panose="020B0604020202020204" pitchFamily="34" charset="0"/>
                <a:ea typeface="微軟正黑體" panose="020B0604030504040204" pitchFamily="34" charset="-120"/>
                <a:cs typeface="Arial" panose="020B0604020202020204" pitchFamily="34" charset="0"/>
              </a:rPr>
              <a:t>Mellanox </a:t>
            </a:r>
            <a:r>
              <a:rPr lang="en-US" err="1">
                <a:solidFill>
                  <a:srgbClr val="FE0144"/>
                </a:solidFill>
                <a:latin typeface="Arial" panose="020B0604020202020204" pitchFamily="34" charset="0"/>
                <a:ea typeface="微軟正黑體" panose="020B0604030504040204" pitchFamily="34" charset="-120"/>
                <a:cs typeface="Arial" panose="020B0604020202020204" pitchFamily="34" charset="0"/>
              </a:rPr>
              <a:t>ConnectX</a:t>
            </a:r>
            <a:r>
              <a:rPr lang="en-US" baseline="30000">
                <a:solidFill>
                  <a:srgbClr val="FE0144"/>
                </a:solidFill>
                <a:latin typeface="Arial" panose="020B0604020202020204" pitchFamily="34" charset="0"/>
                <a:ea typeface="微軟正黑體" panose="020B0604030504040204" pitchFamily="34" charset="-120"/>
                <a:cs typeface="Arial" panose="020B0604020202020204" pitchFamily="34" charset="0"/>
              </a:rPr>
              <a:t>®</a:t>
            </a:r>
            <a:r>
              <a:rPr lang="en-US">
                <a:solidFill>
                  <a:srgbClr val="FE0144"/>
                </a:solidFill>
                <a:latin typeface="Arial" panose="020B0604020202020204" pitchFamily="34" charset="0"/>
                <a:ea typeface="微軟正黑體" panose="020B0604030504040204" pitchFamily="34" charset="-120"/>
                <a:cs typeface="Arial" panose="020B0604020202020204" pitchFamily="34" charset="0"/>
              </a:rPr>
              <a:t>-3 Pro </a:t>
            </a:r>
            <a:r>
              <a:rPr lang="zh-TW" altLang="en-US">
                <a:solidFill>
                  <a:srgbClr val="FFFFFF"/>
                </a:solidFill>
                <a:latin typeface="微軟正黑體" panose="020B0604030504040204" pitchFamily="34" charset="-120"/>
                <a:ea typeface="微軟正黑體" panose="020B0604030504040204" pitchFamily="34" charset="-120"/>
              </a:rPr>
              <a:t>網路晶片</a:t>
            </a:r>
            <a:endParaRPr lang="en-US" altLang="zh-TW">
              <a:solidFill>
                <a:srgbClr val="FFFFFF"/>
              </a:solidFill>
              <a:latin typeface="微軟正黑體" panose="020B0604030504040204" pitchFamily="34" charset="-120"/>
              <a:ea typeface="微軟正黑體" panose="020B0604030504040204" pitchFamily="34" charset="-120"/>
            </a:endParaRPr>
          </a:p>
          <a:p>
            <a:pPr marL="174625" indent="-174625">
              <a:buClr>
                <a:srgbClr val="F70F78"/>
              </a:buClr>
              <a:buFont typeface="Arial"/>
              <a:buChar char="•"/>
            </a:pPr>
            <a:endParaRPr lang="en-US" altLang="zh-TW" sz="500">
              <a:solidFill>
                <a:srgbClr val="FFFFFF"/>
              </a:solidFill>
              <a:latin typeface="微軟正黑體" panose="020B0604030504040204" pitchFamily="34" charset="-120"/>
              <a:ea typeface="微軟正黑體" panose="020B0604030504040204" pitchFamily="34" charset="-120"/>
            </a:endParaRPr>
          </a:p>
          <a:p>
            <a:pPr marL="174625" indent="-174625">
              <a:buClr>
                <a:srgbClr val="F70F78"/>
              </a:buClr>
              <a:buFont typeface="Arial"/>
              <a:buChar char="•"/>
            </a:pPr>
            <a:r>
              <a:rPr lang="en-US" altLang="zh-TW">
                <a:solidFill>
                  <a:srgbClr val="FFFFFF"/>
                </a:solidFill>
                <a:latin typeface="微軟正黑體" panose="020B0604030504040204" pitchFamily="34" charset="-120"/>
                <a:ea typeface="微軟正黑體" panose="020B0604030504040204" pitchFamily="34" charset="-120"/>
              </a:rPr>
              <a:t>2 x 40GbE QFP+ </a:t>
            </a:r>
            <a:r>
              <a:rPr lang="zh-TW" altLang="en-US">
                <a:solidFill>
                  <a:srgbClr val="FFFFFF"/>
                </a:solidFill>
                <a:latin typeface="微軟正黑體" panose="020B0604030504040204" pitchFamily="34" charset="-120"/>
                <a:ea typeface="微軟正黑體" panose="020B0604030504040204" pitchFamily="34" charset="-120"/>
              </a:rPr>
              <a:t>網路埠</a:t>
            </a:r>
            <a:endParaRPr lang="en-US" altLang="zh-TW">
              <a:solidFill>
                <a:srgbClr val="FFFFFF"/>
              </a:solidFill>
              <a:latin typeface="微軟正黑體" panose="020B0604030504040204" pitchFamily="34" charset="-120"/>
              <a:ea typeface="微軟正黑體" panose="020B0604030504040204" pitchFamily="34" charset="-120"/>
            </a:endParaRPr>
          </a:p>
          <a:p>
            <a:pPr marL="174625" indent="-174625">
              <a:buClr>
                <a:srgbClr val="F70F78"/>
              </a:buClr>
              <a:buFont typeface="Arial"/>
              <a:buChar char="•"/>
            </a:pPr>
            <a:endParaRPr lang="en-US" altLang="zh-TW" sz="500">
              <a:solidFill>
                <a:srgbClr val="FFFFFF"/>
              </a:solidFill>
              <a:latin typeface="微軟正黑體" panose="020B0604030504040204" pitchFamily="34" charset="-120"/>
              <a:ea typeface="微軟正黑體" panose="020B0604030504040204" pitchFamily="34" charset="-120"/>
            </a:endParaRPr>
          </a:p>
          <a:p>
            <a:pPr marL="174625" indent="-174625">
              <a:buClr>
                <a:srgbClr val="F70F78"/>
              </a:buClr>
              <a:buFont typeface="Arial"/>
              <a:buChar char="•"/>
            </a:pPr>
            <a:r>
              <a:rPr lang="zh-TW" altLang="en-US">
                <a:solidFill>
                  <a:srgbClr val="FE0144"/>
                </a:solidFill>
                <a:latin typeface="微軟正黑體" panose="020B0604030504040204" pitchFamily="34" charset="-120"/>
                <a:ea typeface="微軟正黑體" panose="020B0604030504040204" pitchFamily="34" charset="-120"/>
              </a:rPr>
              <a:t>支援 </a:t>
            </a:r>
            <a:r>
              <a:rPr lang="en-US" altLang="zh-TW" err="1">
                <a:solidFill>
                  <a:srgbClr val="FE0144"/>
                </a:solidFill>
                <a:latin typeface="Arial" panose="020B0604020202020204" pitchFamily="34" charset="0"/>
                <a:ea typeface="微軟正黑體" panose="020B0604030504040204" pitchFamily="34" charset="-120"/>
                <a:cs typeface="Arial" panose="020B0604020202020204" pitchFamily="34" charset="0"/>
              </a:rPr>
              <a:t>iSER</a:t>
            </a:r>
            <a:r>
              <a:rPr lang="en-US" altLang="zh-TW">
                <a:solidFill>
                  <a:srgbClr val="FE0144"/>
                </a:solidFill>
                <a:latin typeface="Arial" panose="020B0604020202020204" pitchFamily="34" charset="0"/>
                <a:ea typeface="微軟正黑體" panose="020B0604030504040204" pitchFamily="34" charset="-120"/>
                <a:cs typeface="Arial" panose="020B0604020202020204" pitchFamily="34" charset="0"/>
              </a:rPr>
              <a:t>/</a:t>
            </a:r>
            <a:r>
              <a:rPr lang="en-US" altLang="zh-TW" err="1">
                <a:solidFill>
                  <a:srgbClr val="FE0144"/>
                </a:solidFill>
                <a:latin typeface="Arial" panose="020B0604020202020204" pitchFamily="34" charset="0"/>
                <a:ea typeface="微軟正黑體" panose="020B0604030504040204" pitchFamily="34" charset="-120"/>
                <a:cs typeface="Arial" panose="020B0604020202020204" pitchFamily="34" charset="0"/>
              </a:rPr>
              <a:t>RoCE</a:t>
            </a:r>
            <a:r>
              <a:rPr lang="zh-TW" altLang="en-US">
                <a:solidFill>
                  <a:srgbClr val="FE0144"/>
                </a:solidFill>
                <a:latin typeface="Arial" panose="020B0604020202020204" pitchFamily="34" charset="0"/>
                <a:ea typeface="微軟正黑體" panose="020B0604030504040204" pitchFamily="34" charset="-120"/>
                <a:cs typeface="Arial" panose="020B0604020202020204" pitchFamily="34" charset="0"/>
              </a:rPr>
              <a:t> </a:t>
            </a:r>
            <a:r>
              <a:rPr lang="zh-TW" altLang="en-US">
                <a:solidFill>
                  <a:srgbClr val="FE0144"/>
                </a:solidFill>
                <a:latin typeface="微軟正黑體" panose="020B0604030504040204" pitchFamily="34" charset="-120"/>
                <a:ea typeface="微軟正黑體" panose="020B0604030504040204" pitchFamily="34" charset="-120"/>
              </a:rPr>
              <a:t>卸載能力</a:t>
            </a:r>
            <a:endParaRPr lang="en-US">
              <a:solidFill>
                <a:srgbClr val="FE0144"/>
              </a:solidFill>
              <a:latin typeface="微軟正黑體" panose="020B0604030504040204" pitchFamily="34" charset="-120"/>
              <a:ea typeface="微軟正黑體" panose="020B0604030504040204" pitchFamily="34" charset="-120"/>
            </a:endParaRPr>
          </a:p>
        </p:txBody>
      </p:sp>
      <p:sp>
        <p:nvSpPr>
          <p:cNvPr id="21" name="TextBox 20"/>
          <p:cNvSpPr txBox="1"/>
          <p:nvPr/>
        </p:nvSpPr>
        <p:spPr>
          <a:xfrm>
            <a:off x="7306050" y="2067636"/>
            <a:ext cx="2153920" cy="369332"/>
          </a:xfrm>
          <a:prstGeom prst="rect">
            <a:avLst/>
          </a:prstGeom>
          <a:noFill/>
        </p:spPr>
        <p:txBody>
          <a:bodyPr wrap="square" rtlCol="0">
            <a:spAutoFit/>
          </a:bodyPr>
          <a:lstStyle/>
          <a:p>
            <a:pPr>
              <a:buClr>
                <a:srgbClr val="F70F78"/>
              </a:buClr>
            </a:pPr>
            <a:r>
              <a:rPr lang="zh-TW" altLang="en-US">
                <a:solidFill>
                  <a:srgbClr val="FE0144"/>
                </a:solidFill>
                <a:latin typeface="微軟正黑體" panose="020B0604030504040204" pitchFamily="34" charset="-120"/>
                <a:ea typeface="微軟正黑體" panose="020B0604030504040204" pitchFamily="34" charset="-120"/>
              </a:rPr>
              <a:t>晶片散熱模組</a:t>
            </a:r>
            <a:endParaRPr lang="en-US">
              <a:solidFill>
                <a:srgbClr val="FE0144"/>
              </a:solidFill>
              <a:latin typeface="微軟正黑體" panose="020B0604030504040204" pitchFamily="34" charset="-120"/>
              <a:ea typeface="微軟正黑體" panose="020B0604030504040204" pitchFamily="34" charset="-120"/>
            </a:endParaRPr>
          </a:p>
        </p:txBody>
      </p:sp>
      <p:sp>
        <p:nvSpPr>
          <p:cNvPr id="30" name="矩形: 圓角 29">
            <a:extLst>
              <a:ext uri="{FF2B5EF4-FFF2-40B4-BE49-F238E27FC236}">
                <a16:creationId xmlns:a16="http://schemas.microsoft.com/office/drawing/2014/main" id="{20A68B48-F172-437E-8C79-67489BCAAB4C}"/>
              </a:ext>
            </a:extLst>
          </p:cNvPr>
          <p:cNvSpPr/>
          <p:nvPr/>
        </p:nvSpPr>
        <p:spPr>
          <a:xfrm>
            <a:off x="4121564" y="1615781"/>
            <a:ext cx="1416539" cy="1244912"/>
          </a:xfrm>
          <a:prstGeom prst="roundRect">
            <a:avLst>
              <a:gd name="adj" fmla="val 7622"/>
            </a:avLst>
          </a:prstGeom>
          <a:noFill/>
          <a:ln w="28575">
            <a:solidFill>
              <a:srgbClr val="FE0144"/>
            </a:solidFill>
          </a:ln>
          <a:effectLst>
            <a:innerShdw blurRad="38100" dist="406400" dir="888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highlight>
                <a:srgbClr val="F70F78"/>
              </a:highlight>
            </a:endParaRPr>
          </a:p>
        </p:txBody>
      </p:sp>
      <p:sp>
        <p:nvSpPr>
          <p:cNvPr id="32" name="矩形: 圓角 31">
            <a:extLst>
              <a:ext uri="{FF2B5EF4-FFF2-40B4-BE49-F238E27FC236}">
                <a16:creationId xmlns:a16="http://schemas.microsoft.com/office/drawing/2014/main" id="{43DDAA4D-73F9-4E93-A03A-6A60B3813276}"/>
              </a:ext>
            </a:extLst>
          </p:cNvPr>
          <p:cNvSpPr/>
          <p:nvPr/>
        </p:nvSpPr>
        <p:spPr>
          <a:xfrm>
            <a:off x="5671327" y="1600462"/>
            <a:ext cx="1156314" cy="1094154"/>
          </a:xfrm>
          <a:prstGeom prst="roundRect">
            <a:avLst>
              <a:gd name="adj" fmla="val 2412"/>
            </a:avLst>
          </a:prstGeom>
          <a:noFill/>
          <a:ln w="28575">
            <a:solidFill>
              <a:srgbClr val="FE0144"/>
            </a:solidFill>
          </a:ln>
          <a:effectLst>
            <a:outerShdw blurRad="889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TextBox 9">
            <a:extLst>
              <a:ext uri="{FF2B5EF4-FFF2-40B4-BE49-F238E27FC236}">
                <a16:creationId xmlns:a16="http://schemas.microsoft.com/office/drawing/2014/main" id="{8B92A998-BE8C-4C81-8F03-390638660E27}"/>
              </a:ext>
            </a:extLst>
          </p:cNvPr>
          <p:cNvSpPr txBox="1"/>
          <p:nvPr/>
        </p:nvSpPr>
        <p:spPr>
          <a:xfrm>
            <a:off x="4316605" y="3764879"/>
            <a:ext cx="2741846" cy="646331"/>
          </a:xfrm>
          <a:prstGeom prst="rect">
            <a:avLst/>
          </a:prstGeom>
          <a:noFill/>
        </p:spPr>
        <p:txBody>
          <a:bodyPr wrap="square" rtlCol="0" anchor="t">
            <a:spAutoFit/>
          </a:bodyPr>
          <a:lstStyle/>
          <a:p>
            <a:r>
              <a:rPr lang="zh-TW" altLang="en-US">
                <a:solidFill>
                  <a:srgbClr val="FFFFFF"/>
                </a:solidFill>
                <a:latin typeface="微軟正黑體" panose="020B0604030504040204" pitchFamily="34" charset="-120"/>
                <a:ea typeface="微軟正黑體" panose="020B0604030504040204" pitchFamily="34" charset="-120"/>
              </a:rPr>
              <a:t>須搭配</a:t>
            </a:r>
            <a:br>
              <a:rPr lang="zh-TW" altLang="en-US">
                <a:solidFill>
                  <a:srgbClr val="FFFFFF"/>
                </a:solidFill>
                <a:latin typeface="微軟正黑體" panose="020B0604030504040204" pitchFamily="34" charset="-120"/>
                <a:ea typeface="微軟正黑體" panose="020B0604030504040204" pitchFamily="34" charset="-120"/>
              </a:rPr>
            </a:br>
            <a:r>
              <a:rPr lang="en-US" altLang="zh-TW">
                <a:solidFill>
                  <a:srgbClr val="FE0144"/>
                </a:solidFill>
                <a:latin typeface="Arial" panose="020B0604020202020204" pitchFamily="34" charset="0"/>
                <a:ea typeface="微軟正黑體" panose="020B0604030504040204" pitchFamily="34" charset="-120"/>
                <a:cs typeface="Arial" panose="020B0604020202020204" pitchFamily="34" charset="0"/>
              </a:rPr>
              <a:t>QSFP+ 40GbE</a:t>
            </a:r>
            <a:r>
              <a:rPr lang="zh-TW" altLang="en-US">
                <a:solidFill>
                  <a:srgbClr val="FE0144"/>
                </a:solidFill>
                <a:latin typeface="Arial" panose="020B0604020202020204" pitchFamily="34" charset="0"/>
                <a:ea typeface="微軟正黑體" panose="020B0604030504040204" pitchFamily="34" charset="-120"/>
                <a:cs typeface="Arial" panose="020B0604020202020204" pitchFamily="34" charset="0"/>
              </a:rPr>
              <a:t> </a:t>
            </a:r>
            <a:r>
              <a:rPr lang="zh-TW" altLang="en-US">
                <a:solidFill>
                  <a:srgbClr val="FFFFFF"/>
                </a:solidFill>
                <a:latin typeface="微軟正黑體" panose="020B0604030504040204" pitchFamily="34" charset="-120"/>
                <a:ea typeface="微軟正黑體" panose="020B0604030504040204" pitchFamily="34" charset="-120"/>
              </a:rPr>
              <a:t>網路線</a:t>
            </a:r>
            <a:endParaRPr lang="en-US">
              <a:solidFill>
                <a:srgbClr val="FFFFFF"/>
              </a:solidFill>
              <a:latin typeface="微軟正黑體" panose="020B0604030504040204" pitchFamily="34" charset="-120"/>
              <a:ea typeface="微軟正黑體" panose="020B0604030504040204" pitchFamily="34" charset="-120"/>
            </a:endParaRPr>
          </a:p>
        </p:txBody>
      </p:sp>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600" b="75200" l="8700" r="91500"/>
                    </a14:imgEffect>
                  </a14:imgLayer>
                </a14:imgProps>
              </a:ext>
              <a:ext uri="{28A0092B-C50C-407E-A947-70E740481C1C}">
                <a14:useLocalDpi xmlns:a14="http://schemas.microsoft.com/office/drawing/2010/main"/>
              </a:ext>
            </a:extLst>
          </a:blip>
          <a:srcRect t="22982" b="25736"/>
          <a:stretch/>
        </p:blipFill>
        <p:spPr>
          <a:xfrm>
            <a:off x="7010941" y="3293343"/>
            <a:ext cx="2158999" cy="1477409"/>
          </a:xfrm>
          <a:prstGeom prst="rect">
            <a:avLst/>
          </a:prstGeom>
        </p:spPr>
      </p:pic>
      <p:sp>
        <p:nvSpPr>
          <p:cNvPr id="18" name="箭號: 向右 17">
            <a:extLst>
              <a:ext uri="{FF2B5EF4-FFF2-40B4-BE49-F238E27FC236}">
                <a16:creationId xmlns:a16="http://schemas.microsoft.com/office/drawing/2014/main" id="{C8329D61-AB4A-481B-B6B5-B915C37E8D8C}"/>
              </a:ext>
            </a:extLst>
          </p:cNvPr>
          <p:cNvSpPr/>
          <p:nvPr/>
        </p:nvSpPr>
        <p:spPr>
          <a:xfrm>
            <a:off x="6754883" y="4011400"/>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箭號: 向右 18">
            <a:extLst>
              <a:ext uri="{FF2B5EF4-FFF2-40B4-BE49-F238E27FC236}">
                <a16:creationId xmlns:a16="http://schemas.microsoft.com/office/drawing/2014/main" id="{06B614AB-2EA2-4C03-A41B-955448085C7F}"/>
              </a:ext>
            </a:extLst>
          </p:cNvPr>
          <p:cNvSpPr/>
          <p:nvPr/>
        </p:nvSpPr>
        <p:spPr>
          <a:xfrm>
            <a:off x="6827641" y="2015972"/>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箭號: 向右 21">
            <a:extLst>
              <a:ext uri="{FF2B5EF4-FFF2-40B4-BE49-F238E27FC236}">
                <a16:creationId xmlns:a16="http://schemas.microsoft.com/office/drawing/2014/main" id="{4E48ABB4-03C6-44D9-B457-739ABE76D76D}"/>
              </a:ext>
            </a:extLst>
          </p:cNvPr>
          <p:cNvSpPr/>
          <p:nvPr/>
        </p:nvSpPr>
        <p:spPr>
          <a:xfrm rot="10800000">
            <a:off x="3689595" y="2023768"/>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形 22">
            <a:extLst>
              <a:ext uri="{FF2B5EF4-FFF2-40B4-BE49-F238E27FC236}">
                <a16:creationId xmlns:a16="http://schemas.microsoft.com/office/drawing/2014/main" id="{9982DF77-7102-44BF-BE53-84726966193A}"/>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55298" y="3820248"/>
            <a:ext cx="3774108" cy="746388"/>
          </a:xfrm>
          <a:prstGeom prst="rect">
            <a:avLst/>
          </a:prstGeom>
        </p:spPr>
      </p:pic>
    </p:spTree>
    <p:extLst>
      <p:ext uri="{BB962C8B-B14F-4D97-AF65-F5344CB8AC3E}">
        <p14:creationId xmlns:p14="http://schemas.microsoft.com/office/powerpoint/2010/main" val="15841086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6766" y="91440"/>
            <a:ext cx="7886700" cy="822960"/>
          </a:xfrm>
        </p:spPr>
        <p:txBody>
          <a:bodyPr>
            <a:normAutofit/>
          </a:bodyPr>
          <a:lstStyle/>
          <a:p>
            <a:r>
              <a:rPr lang="en-US" altLang="zh-TW"/>
              <a:t>Mellanox </a:t>
            </a:r>
            <a:r>
              <a:rPr lang="en-US"/>
              <a:t>SN2010 </a:t>
            </a:r>
            <a:r>
              <a:rPr lang="en-US" altLang="zh-TW"/>
              <a:t>25GbE</a:t>
            </a:r>
            <a:r>
              <a:rPr lang="zh-TW" altLang="en-US"/>
              <a:t> 交換器</a:t>
            </a:r>
            <a:endParaRPr lang="en-US"/>
          </a:p>
        </p:txBody>
      </p:sp>
      <p:sp>
        <p:nvSpPr>
          <p:cNvPr id="12" name="內容版面配置區 2">
            <a:extLst>
              <a:ext uri="{FF2B5EF4-FFF2-40B4-BE49-F238E27FC236}">
                <a16:creationId xmlns:a16="http://schemas.microsoft.com/office/drawing/2014/main" id="{6C8214C1-549C-42C0-B84E-D4400F85FEEB}"/>
              </a:ext>
            </a:extLst>
          </p:cNvPr>
          <p:cNvSpPr txBox="1">
            <a:spLocks/>
          </p:cNvSpPr>
          <p:nvPr/>
        </p:nvSpPr>
        <p:spPr>
          <a:xfrm>
            <a:off x="426683" y="1269378"/>
            <a:ext cx="4015844" cy="13350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070" indent="-179070">
              <a:lnSpc>
                <a:spcPts val="2400"/>
              </a:lnSpc>
              <a:spcBef>
                <a:spcPts val="900"/>
              </a:spcBef>
              <a:buClr>
                <a:srgbClr val="F70F78"/>
              </a:buClr>
            </a:pPr>
            <a:r>
              <a:rPr lang="zh-CN" altLang="en-US" sz="1800">
                <a:solidFill>
                  <a:srgbClr val="FFFFFF"/>
                </a:solidFill>
                <a:latin typeface="微軟正黑體" panose="020B0604030504040204" pitchFamily="34" charset="-120"/>
                <a:ea typeface="微軟正黑體" panose="020B0604030504040204" pitchFamily="34" charset="-120"/>
              </a:rPr>
              <a:t>建構</a:t>
            </a:r>
            <a:r>
              <a:rPr lang="zh-TW" altLang="en-US" sz="1800">
                <a:solidFill>
                  <a:srgbClr val="FFFFFF"/>
                </a:solidFill>
                <a:latin typeface="微軟正黑體" panose="020B0604030504040204" pitchFamily="34" charset="-120"/>
                <a:ea typeface="微軟正黑體" panose="020B0604030504040204" pitchFamily="34" charset="-120"/>
              </a:rPr>
              <a:t> </a:t>
            </a:r>
            <a:r>
              <a:rPr lang="en-US" altLang="zh-CN" sz="1800">
                <a:solidFill>
                  <a:srgbClr val="FFFFFF"/>
                </a:solidFill>
                <a:latin typeface="微軟正黑體" panose="020B0604030504040204" pitchFamily="34" charset="-120"/>
                <a:ea typeface="微軟正黑體" panose="020B0604030504040204" pitchFamily="34" charset="-120"/>
              </a:rPr>
              <a:t>25GbE Ready</a:t>
            </a:r>
            <a:r>
              <a:rPr lang="zh-TW" altLang="en-US" sz="1800">
                <a:solidFill>
                  <a:srgbClr val="FFFFFF"/>
                </a:solidFill>
                <a:latin typeface="微軟正黑體" panose="020B0604030504040204" pitchFamily="34" charset="-120"/>
                <a:ea typeface="微軟正黑體" panose="020B0604030504040204" pitchFamily="34" charset="-120"/>
              </a:rPr>
              <a:t> </a:t>
            </a:r>
            <a:r>
              <a:rPr lang="zh-CN" altLang="en-US" sz="1800">
                <a:solidFill>
                  <a:srgbClr val="FFFFFF"/>
                </a:solidFill>
                <a:latin typeface="微軟正黑體" panose="020B0604030504040204" pitchFamily="34" charset="-120"/>
                <a:ea typeface="微軟正黑體" panose="020B0604030504040204" pitchFamily="34" charset="-120"/>
              </a:rPr>
              <a:t>高速網路環境</a:t>
            </a:r>
          </a:p>
          <a:p>
            <a:pPr marL="179070" indent="-179070">
              <a:lnSpc>
                <a:spcPts val="2400"/>
              </a:lnSpc>
              <a:spcBef>
                <a:spcPts val="900"/>
              </a:spcBef>
              <a:buClr>
                <a:srgbClr val="F70F78"/>
              </a:buClr>
            </a:pPr>
            <a:r>
              <a:rPr lang="en-US" altLang="zh-CN" sz="1800">
                <a:solidFill>
                  <a:srgbClr val="FFFFFF"/>
                </a:solidFill>
                <a:latin typeface="微軟正黑體" panose="020B0604030504040204" pitchFamily="34" charset="-120"/>
                <a:ea typeface="微軟正黑體" panose="020B0604030504040204" pitchFamily="34" charset="-120"/>
              </a:rPr>
              <a:t>18 x 10/25GbE SFP28 </a:t>
            </a:r>
            <a:r>
              <a:rPr lang="zh-CN" altLang="en-US" sz="1800">
                <a:solidFill>
                  <a:srgbClr val="FFFFFF"/>
                </a:solidFill>
                <a:latin typeface="微軟正黑體" panose="020B0604030504040204" pitchFamily="34" charset="-120"/>
                <a:ea typeface="微軟正黑體" panose="020B0604030504040204" pitchFamily="34" charset="-120"/>
              </a:rPr>
              <a:t>埠</a:t>
            </a:r>
          </a:p>
          <a:p>
            <a:pPr marL="179070" indent="-179070">
              <a:lnSpc>
                <a:spcPts val="2400"/>
              </a:lnSpc>
              <a:spcBef>
                <a:spcPts val="900"/>
              </a:spcBef>
              <a:buClr>
                <a:srgbClr val="F70F78"/>
              </a:buClr>
            </a:pPr>
            <a:r>
              <a:rPr lang="en-US" altLang="zh-CN" sz="1800">
                <a:solidFill>
                  <a:srgbClr val="FFFFFF"/>
                </a:solidFill>
                <a:latin typeface="微軟正黑體" panose="020B0604030504040204" pitchFamily="34" charset="-120"/>
                <a:ea typeface="微軟正黑體" panose="020B0604030504040204" pitchFamily="34" charset="-120"/>
              </a:rPr>
              <a:t>4 x 40/100GbE QSFP28 </a:t>
            </a:r>
            <a:r>
              <a:rPr lang="zh-CN" altLang="en-US" sz="1800">
                <a:solidFill>
                  <a:srgbClr val="FFFFFF"/>
                </a:solidFill>
                <a:latin typeface="微軟正黑體" panose="020B0604030504040204" pitchFamily="34" charset="-120"/>
                <a:ea typeface="微軟正黑體" panose="020B0604030504040204" pitchFamily="34" charset="-120"/>
              </a:rPr>
              <a:t>埠</a:t>
            </a:r>
          </a:p>
        </p:txBody>
      </p:sp>
      <p:pic>
        <p:nvPicPr>
          <p:cNvPr id="3" name="圖形 2">
            <a:extLst>
              <a:ext uri="{FF2B5EF4-FFF2-40B4-BE49-F238E27FC236}">
                <a16:creationId xmlns:a16="http://schemas.microsoft.com/office/drawing/2014/main" id="{2307AE21-3F03-41A0-9BF9-5B1B08BD1D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87590" y="1479370"/>
            <a:ext cx="3801520" cy="751809"/>
          </a:xfrm>
          <a:prstGeom prst="rect">
            <a:avLst/>
          </a:prstGeom>
        </p:spPr>
      </p:pic>
      <p:grpSp>
        <p:nvGrpSpPr>
          <p:cNvPr id="15" name="群組 14">
            <a:extLst>
              <a:ext uri="{FF2B5EF4-FFF2-40B4-BE49-F238E27FC236}">
                <a16:creationId xmlns:a16="http://schemas.microsoft.com/office/drawing/2014/main" id="{F30C7B4E-043C-4D39-A469-6A86C4D7FEA1}"/>
              </a:ext>
            </a:extLst>
          </p:cNvPr>
          <p:cNvGrpSpPr/>
          <p:nvPr/>
        </p:nvGrpSpPr>
        <p:grpSpPr>
          <a:xfrm>
            <a:off x="1480634" y="2518280"/>
            <a:ext cx="5908308" cy="2533780"/>
            <a:chOff x="1480634" y="2518280"/>
            <a:chExt cx="5908308" cy="2533780"/>
          </a:xfrm>
        </p:grpSpPr>
        <p:sp>
          <p:nvSpPr>
            <p:cNvPr id="14" name="矩形: 圓角 13">
              <a:extLst>
                <a:ext uri="{FF2B5EF4-FFF2-40B4-BE49-F238E27FC236}">
                  <a16:creationId xmlns:a16="http://schemas.microsoft.com/office/drawing/2014/main" id="{6294EBC2-1537-43E0-B8C4-D07040779816}"/>
                </a:ext>
              </a:extLst>
            </p:cNvPr>
            <p:cNvSpPr/>
            <p:nvPr/>
          </p:nvSpPr>
          <p:spPr>
            <a:xfrm>
              <a:off x="5523271" y="3428461"/>
              <a:ext cx="1865671" cy="1003429"/>
            </a:xfrm>
            <a:prstGeom prst="roundRect">
              <a:avLst>
                <a:gd name="adj" fmla="val 82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片 12">
              <a:extLst>
                <a:ext uri="{FF2B5EF4-FFF2-40B4-BE49-F238E27FC236}">
                  <a16:creationId xmlns:a16="http://schemas.microsoft.com/office/drawing/2014/main" id="{5797F5AA-6B54-4B81-B153-3CCB730738E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80634" y="2518280"/>
              <a:ext cx="5651790" cy="2533780"/>
            </a:xfrm>
            <a:prstGeom prst="rect">
              <a:avLst/>
            </a:prstGeom>
          </p:spPr>
        </p:pic>
      </p:grpSp>
    </p:spTree>
    <p:extLst>
      <p:ext uri="{BB962C8B-B14F-4D97-AF65-F5344CB8AC3E}">
        <p14:creationId xmlns:p14="http://schemas.microsoft.com/office/powerpoint/2010/main" val="1499527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D6FBF-E97D-4237-B4A4-DC8E4B474059}"/>
              </a:ext>
            </a:extLst>
          </p:cNvPr>
          <p:cNvSpPr>
            <a:spLocks noGrp="1"/>
          </p:cNvSpPr>
          <p:nvPr>
            <p:ph type="title"/>
          </p:nvPr>
        </p:nvSpPr>
        <p:spPr/>
        <p:txBody>
          <a:bodyPr>
            <a:normAutofit/>
          </a:bodyPr>
          <a:lstStyle/>
          <a:p>
            <a:r>
              <a:rPr lang="en-US" sz="3400" dirty="0">
                <a:latin typeface="微軟正黑體"/>
                <a:ea typeface="微軟正黑體"/>
              </a:rPr>
              <a:t>FC 32Gb/16Gb </a:t>
            </a:r>
          </a:p>
        </p:txBody>
      </p:sp>
      <p:sp>
        <p:nvSpPr>
          <p:cNvPr id="16" name="TextBox 15">
            <a:extLst>
              <a:ext uri="{FF2B5EF4-FFF2-40B4-BE49-F238E27FC236}">
                <a16:creationId xmlns:a16="http://schemas.microsoft.com/office/drawing/2014/main" id="{EAEF6A38-FC76-4FB5-BED1-121E0798FD4C}"/>
              </a:ext>
            </a:extLst>
          </p:cNvPr>
          <p:cNvSpPr txBox="1"/>
          <p:nvPr/>
        </p:nvSpPr>
        <p:spPr>
          <a:xfrm>
            <a:off x="4520735" y="3401385"/>
            <a:ext cx="3641918"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FFFFFF"/>
                </a:solidFill>
                <a:latin typeface="微軟正黑體" panose="020B0604030504040204" pitchFamily="34" charset="-120"/>
                <a:ea typeface="微軟正黑體" panose="020B0604030504040204" pitchFamily="34" charset="-120"/>
              </a:rPr>
              <a:t>It's coming in H2, 2019.</a:t>
            </a:r>
            <a:endParaRPr lang="en-US" sz="2400">
              <a:latin typeface="微軟正黑體" panose="020B0604030504040204" pitchFamily="34" charset="-120"/>
              <a:ea typeface="微軟正黑體" panose="020B0604030504040204" pitchFamily="34" charset="-120"/>
            </a:endParaRPr>
          </a:p>
        </p:txBody>
      </p:sp>
      <p:grpSp>
        <p:nvGrpSpPr>
          <p:cNvPr id="19" name="群組 18">
            <a:extLst>
              <a:ext uri="{FF2B5EF4-FFF2-40B4-BE49-F238E27FC236}">
                <a16:creationId xmlns:a16="http://schemas.microsoft.com/office/drawing/2014/main" id="{93EB2486-1ED8-4DD7-9A37-29F13757EFD1}"/>
              </a:ext>
            </a:extLst>
          </p:cNvPr>
          <p:cNvGrpSpPr/>
          <p:nvPr/>
        </p:nvGrpSpPr>
        <p:grpSpPr>
          <a:xfrm>
            <a:off x="3942930" y="1932475"/>
            <a:ext cx="4665562" cy="1131966"/>
            <a:chOff x="706562" y="2188553"/>
            <a:chExt cx="4665562" cy="1131966"/>
          </a:xfrm>
          <a:effectLst>
            <a:reflection blurRad="38100" stA="32000" endPos="35000" dir="5400000" sy="-100000" algn="bl" rotWithShape="0"/>
          </a:effectLst>
        </p:grpSpPr>
        <p:sp>
          <p:nvSpPr>
            <p:cNvPr id="13" name="矩形: 圓角 12">
              <a:extLst>
                <a:ext uri="{FF2B5EF4-FFF2-40B4-BE49-F238E27FC236}">
                  <a16:creationId xmlns:a16="http://schemas.microsoft.com/office/drawing/2014/main" id="{1F21C50F-2F05-471A-B161-EF7F376F0945}"/>
                </a:ext>
              </a:extLst>
            </p:cNvPr>
            <p:cNvSpPr/>
            <p:nvPr/>
          </p:nvSpPr>
          <p:spPr>
            <a:xfrm>
              <a:off x="706562" y="2199156"/>
              <a:ext cx="1761067" cy="1121363"/>
            </a:xfrm>
            <a:prstGeom prst="roundRect">
              <a:avLst>
                <a:gd name="adj" fmla="val 7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Picture 10">
              <a:extLst>
                <a:ext uri="{FF2B5EF4-FFF2-40B4-BE49-F238E27FC236}">
                  <a16:creationId xmlns:a16="http://schemas.microsoft.com/office/drawing/2014/main" id="{492BB3DB-52D1-459D-B41A-4F5093E245D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06562" y="2304023"/>
              <a:ext cx="1763138" cy="914400"/>
            </a:xfrm>
            <a:prstGeom prst="rect">
              <a:avLst/>
            </a:prstGeom>
          </p:spPr>
        </p:pic>
        <p:cxnSp>
          <p:nvCxnSpPr>
            <p:cNvPr id="14" name="Straight Arrow Connector 13">
              <a:extLst>
                <a:ext uri="{FF2B5EF4-FFF2-40B4-BE49-F238E27FC236}">
                  <a16:creationId xmlns:a16="http://schemas.microsoft.com/office/drawing/2014/main" id="{2A0A017B-3858-4890-8912-E6F2C4941E5B}"/>
                </a:ext>
              </a:extLst>
            </p:cNvPr>
            <p:cNvCxnSpPr/>
            <p:nvPr/>
          </p:nvCxnSpPr>
          <p:spPr>
            <a:xfrm>
              <a:off x="2598944" y="2331108"/>
              <a:ext cx="914400" cy="914400"/>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1FF5884-2B4E-416D-B4DF-9EECB0868094}"/>
                </a:ext>
              </a:extLst>
            </p:cNvPr>
            <p:cNvCxnSpPr>
              <a:cxnSpLocks/>
            </p:cNvCxnSpPr>
            <p:nvPr/>
          </p:nvCxnSpPr>
          <p:spPr>
            <a:xfrm flipV="1">
              <a:off x="2577241" y="2341236"/>
              <a:ext cx="863761" cy="850738"/>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矩形: 圓角 16">
              <a:extLst>
                <a:ext uri="{FF2B5EF4-FFF2-40B4-BE49-F238E27FC236}">
                  <a16:creationId xmlns:a16="http://schemas.microsoft.com/office/drawing/2014/main" id="{582485E1-6715-4B75-B478-001562E67AB8}"/>
                </a:ext>
              </a:extLst>
            </p:cNvPr>
            <p:cNvSpPr/>
            <p:nvPr/>
          </p:nvSpPr>
          <p:spPr>
            <a:xfrm>
              <a:off x="3611057" y="2188553"/>
              <a:ext cx="1761067" cy="1121363"/>
            </a:xfrm>
            <a:prstGeom prst="roundRect">
              <a:avLst>
                <a:gd name="adj" fmla="val 7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8" name="圖形 17">
              <a:extLst>
                <a:ext uri="{FF2B5EF4-FFF2-40B4-BE49-F238E27FC236}">
                  <a16:creationId xmlns:a16="http://schemas.microsoft.com/office/drawing/2014/main" id="{8C988FA0-33CE-4C13-BA16-D7A90AD809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54813" y="2600508"/>
              <a:ext cx="1494522" cy="253877"/>
            </a:xfrm>
            <a:prstGeom prst="rect">
              <a:avLst/>
            </a:prstGeom>
          </p:spPr>
        </p:pic>
      </p:grpSp>
      <p:pic>
        <p:nvPicPr>
          <p:cNvPr id="22" name="圖片 21">
            <a:extLst>
              <a:ext uri="{FF2B5EF4-FFF2-40B4-BE49-F238E27FC236}">
                <a16:creationId xmlns:a16="http://schemas.microsoft.com/office/drawing/2014/main" id="{4521D5C2-F2F2-4AC2-815C-386B3AB5A36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2618" r="17369" b="4761"/>
          <a:stretch/>
        </p:blipFill>
        <p:spPr>
          <a:xfrm>
            <a:off x="-227980" y="789261"/>
            <a:ext cx="4228549" cy="4228045"/>
          </a:xfrm>
          <a:prstGeom prst="rect">
            <a:avLst/>
          </a:prstGeom>
        </p:spPr>
      </p:pic>
      <p:sp>
        <p:nvSpPr>
          <p:cNvPr id="23" name="TextBox 7">
            <a:extLst>
              <a:ext uri="{FF2B5EF4-FFF2-40B4-BE49-F238E27FC236}">
                <a16:creationId xmlns:a16="http://schemas.microsoft.com/office/drawing/2014/main" id="{B67F5FE5-4345-4E57-820A-2FECA8A14650}"/>
              </a:ext>
            </a:extLst>
          </p:cNvPr>
          <p:cNvSpPr txBox="1"/>
          <p:nvPr/>
        </p:nvSpPr>
        <p:spPr>
          <a:xfrm>
            <a:off x="2229127" y="2684506"/>
            <a:ext cx="1793145"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微軟正黑體" panose="020B0604030504040204" pitchFamily="34" charset="-120"/>
                <a:ea typeface="微軟正黑體" panose="020B0604030504040204" pitchFamily="34" charset="-120"/>
              </a:rPr>
              <a:t>Single port</a:t>
            </a:r>
          </a:p>
        </p:txBody>
      </p:sp>
      <p:sp>
        <p:nvSpPr>
          <p:cNvPr id="24" name="TextBox 8">
            <a:extLst>
              <a:ext uri="{FF2B5EF4-FFF2-40B4-BE49-F238E27FC236}">
                <a16:creationId xmlns:a16="http://schemas.microsoft.com/office/drawing/2014/main" id="{21BA2AB6-3E4E-4B63-A871-9F3C6B227D42}"/>
              </a:ext>
            </a:extLst>
          </p:cNvPr>
          <p:cNvSpPr txBox="1"/>
          <p:nvPr/>
        </p:nvSpPr>
        <p:spPr>
          <a:xfrm>
            <a:off x="2901483" y="4044250"/>
            <a:ext cx="1310833"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微軟正黑體" panose="020B0604030504040204" pitchFamily="34" charset="-120"/>
                <a:ea typeface="微軟正黑體" panose="020B0604030504040204" pitchFamily="34" charset="-120"/>
              </a:rPr>
              <a:t>Dual ports</a:t>
            </a:r>
          </a:p>
        </p:txBody>
      </p:sp>
    </p:spTree>
    <p:extLst>
      <p:ext uri="{BB962C8B-B14F-4D97-AF65-F5344CB8AC3E}">
        <p14:creationId xmlns:p14="http://schemas.microsoft.com/office/powerpoint/2010/main" val="28616356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形 6">
            <a:extLst>
              <a:ext uri="{FF2B5EF4-FFF2-40B4-BE49-F238E27FC236}">
                <a16:creationId xmlns:a16="http://schemas.microsoft.com/office/drawing/2014/main" id="{0161539B-B8B6-4AB5-8284-3885326064FC}"/>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1665"/>
          <a:stretch/>
        </p:blipFill>
        <p:spPr>
          <a:xfrm>
            <a:off x="-1" y="1290879"/>
            <a:ext cx="3645499" cy="1656054"/>
          </a:xfrm>
          <a:prstGeom prst="rect">
            <a:avLst/>
          </a:prstGeom>
        </p:spPr>
      </p:pic>
      <p:sp>
        <p:nvSpPr>
          <p:cNvPr id="5" name="TextBox 4">
            <a:extLst>
              <a:ext uri="{FF2B5EF4-FFF2-40B4-BE49-F238E27FC236}">
                <a16:creationId xmlns:a16="http://schemas.microsoft.com/office/drawing/2014/main" id="{38CD4E46-151E-4751-83E7-AF3C272C92B8}"/>
              </a:ext>
            </a:extLst>
          </p:cNvPr>
          <p:cNvSpPr txBox="1"/>
          <p:nvPr/>
        </p:nvSpPr>
        <p:spPr>
          <a:xfrm>
            <a:off x="-26043" y="1457187"/>
            <a:ext cx="3980242" cy="132343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4000">
                <a:solidFill>
                  <a:srgbClr val="FFFFFF"/>
                </a:solidFill>
                <a:ea typeface="微軟正黑體"/>
              </a:rPr>
              <a:t>打造企業</a:t>
            </a:r>
            <a:endParaRPr lang="en-US" altLang="zh-TW" sz="4000">
              <a:solidFill>
                <a:srgbClr val="000000"/>
              </a:solidFill>
              <a:ea typeface="微軟正黑體"/>
              <a:cs typeface="Calibri"/>
            </a:endParaRPr>
          </a:p>
          <a:p>
            <a:pPr algn="ctr"/>
            <a:r>
              <a:rPr lang="zh-TW" altLang="en-US" sz="4000">
                <a:solidFill>
                  <a:srgbClr val="FFFFFF"/>
                </a:solidFill>
                <a:ea typeface="微軟正黑體"/>
              </a:rPr>
              <a:t>高可用儲存</a:t>
            </a:r>
            <a:r>
              <a:rPr lang="en-US" sz="4000">
                <a:latin typeface="微軟正黑體"/>
              </a:rPr>
              <a:t> </a:t>
            </a:r>
            <a:endParaRPr lang="en-US" sz="4000">
              <a:cs typeface="Calibri"/>
            </a:endParaRPr>
          </a:p>
        </p:txBody>
      </p:sp>
    </p:spTree>
    <p:extLst>
      <p:ext uri="{BB962C8B-B14F-4D97-AF65-F5344CB8AC3E}">
        <p14:creationId xmlns:p14="http://schemas.microsoft.com/office/powerpoint/2010/main" val="3972879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群組 96">
            <a:extLst>
              <a:ext uri="{FF2B5EF4-FFF2-40B4-BE49-F238E27FC236}">
                <a16:creationId xmlns:a16="http://schemas.microsoft.com/office/drawing/2014/main" id="{73ABEA89-480F-42F4-AF88-A1E521FE0C9E}"/>
              </a:ext>
            </a:extLst>
          </p:cNvPr>
          <p:cNvGrpSpPr/>
          <p:nvPr/>
        </p:nvGrpSpPr>
        <p:grpSpPr>
          <a:xfrm>
            <a:off x="5628572" y="1561020"/>
            <a:ext cx="1217152" cy="473451"/>
            <a:chOff x="275953" y="1560519"/>
            <a:chExt cx="1217152" cy="473451"/>
          </a:xfrm>
        </p:grpSpPr>
        <p:grpSp>
          <p:nvGrpSpPr>
            <p:cNvPr id="98" name="群組 97">
              <a:extLst>
                <a:ext uri="{FF2B5EF4-FFF2-40B4-BE49-F238E27FC236}">
                  <a16:creationId xmlns:a16="http://schemas.microsoft.com/office/drawing/2014/main" id="{0CE66D32-D7FF-46CC-A216-BE6063D647E0}"/>
                </a:ext>
              </a:extLst>
            </p:cNvPr>
            <p:cNvGrpSpPr/>
            <p:nvPr/>
          </p:nvGrpSpPr>
          <p:grpSpPr>
            <a:xfrm>
              <a:off x="275953" y="1560519"/>
              <a:ext cx="567160" cy="473115"/>
              <a:chOff x="230046" y="1441771"/>
              <a:chExt cx="567160" cy="473115"/>
            </a:xfrm>
          </p:grpSpPr>
          <p:sp>
            <p:nvSpPr>
              <p:cNvPr id="102" name="Rectangle 67">
                <a:extLst>
                  <a:ext uri="{FF2B5EF4-FFF2-40B4-BE49-F238E27FC236}">
                    <a16:creationId xmlns:a16="http://schemas.microsoft.com/office/drawing/2014/main" id="{AAAD14B8-8C1E-441C-8B1F-8386507884C9}"/>
                  </a:ext>
                </a:extLst>
              </p:cNvPr>
              <p:cNvSpPr/>
              <p:nvPr/>
            </p:nvSpPr>
            <p:spPr>
              <a:xfrm>
                <a:off x="230046" y="1441771"/>
                <a:ext cx="567160" cy="234388"/>
              </a:xfrm>
              <a:prstGeom prst="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App</a:t>
                </a:r>
                <a:endParaRPr lang="zh-CN" altLang="en-US" sz="1200">
                  <a:latin typeface="Arial "/>
                  <a:ea typeface="等线"/>
                  <a:cs typeface="Calibri"/>
                </a:endParaRPr>
              </a:p>
            </p:txBody>
          </p:sp>
          <p:sp>
            <p:nvSpPr>
              <p:cNvPr id="103" name="Rectangle 68">
                <a:extLst>
                  <a:ext uri="{FF2B5EF4-FFF2-40B4-BE49-F238E27FC236}">
                    <a16:creationId xmlns:a16="http://schemas.microsoft.com/office/drawing/2014/main" id="{06373855-1B8C-4025-BA0C-155B50D9B55F}"/>
                  </a:ext>
                </a:extLst>
              </p:cNvPr>
              <p:cNvSpPr/>
              <p:nvPr/>
            </p:nvSpPr>
            <p:spPr>
              <a:xfrm>
                <a:off x="230046" y="1680498"/>
                <a:ext cx="567160" cy="234388"/>
              </a:xfrm>
              <a:prstGeom prst="rect">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OS</a:t>
                </a:r>
                <a:endParaRPr lang="zh-CN" altLang="en-US" sz="1200">
                  <a:latin typeface="Arial "/>
                  <a:ea typeface="等线"/>
                  <a:cs typeface="Calibri"/>
                </a:endParaRPr>
              </a:p>
            </p:txBody>
          </p:sp>
        </p:grpSp>
        <p:grpSp>
          <p:nvGrpSpPr>
            <p:cNvPr id="99" name="群組 98">
              <a:extLst>
                <a:ext uri="{FF2B5EF4-FFF2-40B4-BE49-F238E27FC236}">
                  <a16:creationId xmlns:a16="http://schemas.microsoft.com/office/drawing/2014/main" id="{EF48F4B5-15A9-408A-8D49-D7D86C8371D0}"/>
                </a:ext>
              </a:extLst>
            </p:cNvPr>
            <p:cNvGrpSpPr/>
            <p:nvPr/>
          </p:nvGrpSpPr>
          <p:grpSpPr>
            <a:xfrm>
              <a:off x="925945" y="1560855"/>
              <a:ext cx="567160" cy="473115"/>
              <a:chOff x="230046" y="1441771"/>
              <a:chExt cx="567160" cy="473115"/>
            </a:xfrm>
          </p:grpSpPr>
          <p:sp>
            <p:nvSpPr>
              <p:cNvPr id="100" name="Rectangle 67">
                <a:extLst>
                  <a:ext uri="{FF2B5EF4-FFF2-40B4-BE49-F238E27FC236}">
                    <a16:creationId xmlns:a16="http://schemas.microsoft.com/office/drawing/2014/main" id="{4C499066-EC9B-414A-BE89-66D4F9A9118B}"/>
                  </a:ext>
                </a:extLst>
              </p:cNvPr>
              <p:cNvSpPr/>
              <p:nvPr/>
            </p:nvSpPr>
            <p:spPr>
              <a:xfrm>
                <a:off x="230046" y="1441771"/>
                <a:ext cx="567160" cy="234388"/>
              </a:xfrm>
              <a:prstGeom prst="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App</a:t>
                </a:r>
                <a:endParaRPr lang="zh-CN" altLang="en-US" sz="1200">
                  <a:latin typeface="Arial "/>
                  <a:ea typeface="等线"/>
                  <a:cs typeface="Calibri"/>
                </a:endParaRPr>
              </a:p>
            </p:txBody>
          </p:sp>
          <p:sp>
            <p:nvSpPr>
              <p:cNvPr id="101" name="Rectangle 68">
                <a:extLst>
                  <a:ext uri="{FF2B5EF4-FFF2-40B4-BE49-F238E27FC236}">
                    <a16:creationId xmlns:a16="http://schemas.microsoft.com/office/drawing/2014/main" id="{0AFE55CA-8CA7-413D-805B-AFBAB64A8960}"/>
                  </a:ext>
                </a:extLst>
              </p:cNvPr>
              <p:cNvSpPr/>
              <p:nvPr/>
            </p:nvSpPr>
            <p:spPr>
              <a:xfrm>
                <a:off x="230046" y="1680498"/>
                <a:ext cx="567160" cy="234388"/>
              </a:xfrm>
              <a:prstGeom prst="rect">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OS</a:t>
                </a:r>
                <a:endParaRPr lang="zh-CN" altLang="en-US" sz="1200">
                  <a:latin typeface="Arial "/>
                  <a:ea typeface="等线"/>
                  <a:cs typeface="Calibri"/>
                </a:endParaRPr>
              </a:p>
            </p:txBody>
          </p:sp>
        </p:grpSp>
      </p:grpSp>
      <p:grpSp>
        <p:nvGrpSpPr>
          <p:cNvPr id="104" name="群組 103">
            <a:extLst>
              <a:ext uri="{FF2B5EF4-FFF2-40B4-BE49-F238E27FC236}">
                <a16:creationId xmlns:a16="http://schemas.microsoft.com/office/drawing/2014/main" id="{FA509B15-7464-4197-93AD-AACBF58E93B7}"/>
              </a:ext>
            </a:extLst>
          </p:cNvPr>
          <p:cNvGrpSpPr/>
          <p:nvPr/>
        </p:nvGrpSpPr>
        <p:grpSpPr>
          <a:xfrm>
            <a:off x="7191398" y="1558514"/>
            <a:ext cx="1217152" cy="473451"/>
            <a:chOff x="275953" y="1560519"/>
            <a:chExt cx="1217152" cy="473451"/>
          </a:xfrm>
        </p:grpSpPr>
        <p:grpSp>
          <p:nvGrpSpPr>
            <p:cNvPr id="105" name="群組 104">
              <a:extLst>
                <a:ext uri="{FF2B5EF4-FFF2-40B4-BE49-F238E27FC236}">
                  <a16:creationId xmlns:a16="http://schemas.microsoft.com/office/drawing/2014/main" id="{DC35C892-0B46-4AC3-9623-8B2C080E10DE}"/>
                </a:ext>
              </a:extLst>
            </p:cNvPr>
            <p:cNvGrpSpPr/>
            <p:nvPr/>
          </p:nvGrpSpPr>
          <p:grpSpPr>
            <a:xfrm>
              <a:off x="275953" y="1560519"/>
              <a:ext cx="567160" cy="473115"/>
              <a:chOff x="230046" y="1441771"/>
              <a:chExt cx="567160" cy="473115"/>
            </a:xfrm>
          </p:grpSpPr>
          <p:sp>
            <p:nvSpPr>
              <p:cNvPr id="109" name="Rectangle 67">
                <a:extLst>
                  <a:ext uri="{FF2B5EF4-FFF2-40B4-BE49-F238E27FC236}">
                    <a16:creationId xmlns:a16="http://schemas.microsoft.com/office/drawing/2014/main" id="{C4E18230-9A6B-47C9-AB72-22F1D74D3BB6}"/>
                  </a:ext>
                </a:extLst>
              </p:cNvPr>
              <p:cNvSpPr/>
              <p:nvPr/>
            </p:nvSpPr>
            <p:spPr>
              <a:xfrm>
                <a:off x="230046" y="1441771"/>
                <a:ext cx="567160" cy="234388"/>
              </a:xfrm>
              <a:prstGeom prst="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App</a:t>
                </a:r>
                <a:endParaRPr lang="zh-CN" altLang="en-US" sz="1200">
                  <a:latin typeface="Arial "/>
                  <a:ea typeface="等线"/>
                  <a:cs typeface="Calibri"/>
                </a:endParaRPr>
              </a:p>
            </p:txBody>
          </p:sp>
          <p:sp>
            <p:nvSpPr>
              <p:cNvPr id="110" name="Rectangle 68">
                <a:extLst>
                  <a:ext uri="{FF2B5EF4-FFF2-40B4-BE49-F238E27FC236}">
                    <a16:creationId xmlns:a16="http://schemas.microsoft.com/office/drawing/2014/main" id="{294665C6-D485-4EC5-8288-E100D3BA38B7}"/>
                  </a:ext>
                </a:extLst>
              </p:cNvPr>
              <p:cNvSpPr/>
              <p:nvPr/>
            </p:nvSpPr>
            <p:spPr>
              <a:xfrm>
                <a:off x="230046" y="1680498"/>
                <a:ext cx="567160" cy="234388"/>
              </a:xfrm>
              <a:prstGeom prst="rect">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OS</a:t>
                </a:r>
                <a:endParaRPr lang="zh-CN" altLang="en-US" sz="1200">
                  <a:latin typeface="Arial "/>
                  <a:ea typeface="等线"/>
                  <a:cs typeface="Calibri"/>
                </a:endParaRPr>
              </a:p>
            </p:txBody>
          </p:sp>
        </p:grpSp>
        <p:grpSp>
          <p:nvGrpSpPr>
            <p:cNvPr id="106" name="群組 105">
              <a:extLst>
                <a:ext uri="{FF2B5EF4-FFF2-40B4-BE49-F238E27FC236}">
                  <a16:creationId xmlns:a16="http://schemas.microsoft.com/office/drawing/2014/main" id="{42A3384A-A337-46A9-8AB7-0382E49D4CE5}"/>
                </a:ext>
              </a:extLst>
            </p:cNvPr>
            <p:cNvGrpSpPr/>
            <p:nvPr/>
          </p:nvGrpSpPr>
          <p:grpSpPr>
            <a:xfrm>
              <a:off x="925945" y="1560855"/>
              <a:ext cx="567160" cy="473115"/>
              <a:chOff x="230046" y="1441771"/>
              <a:chExt cx="567160" cy="473115"/>
            </a:xfrm>
          </p:grpSpPr>
          <p:sp>
            <p:nvSpPr>
              <p:cNvPr id="107" name="Rectangle 67">
                <a:extLst>
                  <a:ext uri="{FF2B5EF4-FFF2-40B4-BE49-F238E27FC236}">
                    <a16:creationId xmlns:a16="http://schemas.microsoft.com/office/drawing/2014/main" id="{54AD405C-EB0B-4E70-8D59-D339C4B30ADE}"/>
                  </a:ext>
                </a:extLst>
              </p:cNvPr>
              <p:cNvSpPr/>
              <p:nvPr/>
            </p:nvSpPr>
            <p:spPr>
              <a:xfrm>
                <a:off x="230046" y="1441771"/>
                <a:ext cx="567160" cy="234388"/>
              </a:xfrm>
              <a:prstGeom prst="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App</a:t>
                </a:r>
                <a:endParaRPr lang="zh-CN" altLang="en-US" sz="1200">
                  <a:latin typeface="Arial "/>
                  <a:ea typeface="等线"/>
                  <a:cs typeface="Calibri"/>
                </a:endParaRPr>
              </a:p>
            </p:txBody>
          </p:sp>
          <p:sp>
            <p:nvSpPr>
              <p:cNvPr id="108" name="Rectangle 68">
                <a:extLst>
                  <a:ext uri="{FF2B5EF4-FFF2-40B4-BE49-F238E27FC236}">
                    <a16:creationId xmlns:a16="http://schemas.microsoft.com/office/drawing/2014/main" id="{60E101CE-1050-4B50-A572-9834A20FB54E}"/>
                  </a:ext>
                </a:extLst>
              </p:cNvPr>
              <p:cNvSpPr/>
              <p:nvPr/>
            </p:nvSpPr>
            <p:spPr>
              <a:xfrm>
                <a:off x="230046" y="1680498"/>
                <a:ext cx="567160" cy="234388"/>
              </a:xfrm>
              <a:prstGeom prst="rect">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OS</a:t>
                </a:r>
                <a:endParaRPr lang="zh-CN" altLang="en-US" sz="1200">
                  <a:latin typeface="Arial "/>
                  <a:ea typeface="等线"/>
                  <a:cs typeface="Calibri"/>
                </a:endParaRPr>
              </a:p>
            </p:txBody>
          </p:sp>
        </p:grpSp>
      </p:grpSp>
      <p:grpSp>
        <p:nvGrpSpPr>
          <p:cNvPr id="14" name="群組 13">
            <a:extLst>
              <a:ext uri="{FF2B5EF4-FFF2-40B4-BE49-F238E27FC236}">
                <a16:creationId xmlns:a16="http://schemas.microsoft.com/office/drawing/2014/main" id="{89543BBA-14F6-4FFB-B109-F91106A4BA37}"/>
              </a:ext>
            </a:extLst>
          </p:cNvPr>
          <p:cNvGrpSpPr/>
          <p:nvPr/>
        </p:nvGrpSpPr>
        <p:grpSpPr>
          <a:xfrm>
            <a:off x="449049" y="1560519"/>
            <a:ext cx="1217152" cy="473451"/>
            <a:chOff x="275953" y="1560519"/>
            <a:chExt cx="1217152" cy="473451"/>
          </a:xfrm>
        </p:grpSpPr>
        <p:grpSp>
          <p:nvGrpSpPr>
            <p:cNvPr id="13" name="群組 12">
              <a:extLst>
                <a:ext uri="{FF2B5EF4-FFF2-40B4-BE49-F238E27FC236}">
                  <a16:creationId xmlns:a16="http://schemas.microsoft.com/office/drawing/2014/main" id="{18C8E057-313C-4A4C-A862-6CCB14CB7ECE}"/>
                </a:ext>
              </a:extLst>
            </p:cNvPr>
            <p:cNvGrpSpPr/>
            <p:nvPr/>
          </p:nvGrpSpPr>
          <p:grpSpPr>
            <a:xfrm>
              <a:off x="275953" y="1560519"/>
              <a:ext cx="567160" cy="473115"/>
              <a:chOff x="230046" y="1441771"/>
              <a:chExt cx="567160" cy="473115"/>
            </a:xfrm>
          </p:grpSpPr>
          <p:sp>
            <p:nvSpPr>
              <p:cNvPr id="68" name="Rectangle 67">
                <a:extLst>
                  <a:ext uri="{FF2B5EF4-FFF2-40B4-BE49-F238E27FC236}">
                    <a16:creationId xmlns:a16="http://schemas.microsoft.com/office/drawing/2014/main" id="{1CF34A1A-D41F-4CE6-A3AB-02231C7763AB}"/>
                  </a:ext>
                </a:extLst>
              </p:cNvPr>
              <p:cNvSpPr/>
              <p:nvPr/>
            </p:nvSpPr>
            <p:spPr>
              <a:xfrm>
                <a:off x="230046" y="1441771"/>
                <a:ext cx="567160" cy="234388"/>
              </a:xfrm>
              <a:prstGeom prst="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App</a:t>
                </a:r>
                <a:endParaRPr lang="zh-CN" altLang="en-US" sz="1200">
                  <a:latin typeface="Arial "/>
                  <a:ea typeface="等线"/>
                  <a:cs typeface="Calibri"/>
                </a:endParaRPr>
              </a:p>
            </p:txBody>
          </p:sp>
          <p:sp>
            <p:nvSpPr>
              <p:cNvPr id="69" name="Rectangle 68">
                <a:extLst>
                  <a:ext uri="{FF2B5EF4-FFF2-40B4-BE49-F238E27FC236}">
                    <a16:creationId xmlns:a16="http://schemas.microsoft.com/office/drawing/2014/main" id="{44F454C6-F89A-4A3F-9A28-E464A1BD2F68}"/>
                  </a:ext>
                </a:extLst>
              </p:cNvPr>
              <p:cNvSpPr/>
              <p:nvPr/>
            </p:nvSpPr>
            <p:spPr>
              <a:xfrm>
                <a:off x="230046" y="1680498"/>
                <a:ext cx="567160" cy="234388"/>
              </a:xfrm>
              <a:prstGeom prst="rect">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OS</a:t>
                </a:r>
                <a:endParaRPr lang="zh-CN" altLang="en-US" sz="1200">
                  <a:latin typeface="Arial "/>
                  <a:ea typeface="等线"/>
                  <a:cs typeface="Calibri"/>
                </a:endParaRPr>
              </a:p>
            </p:txBody>
          </p:sp>
        </p:grpSp>
        <p:grpSp>
          <p:nvGrpSpPr>
            <p:cNvPr id="87" name="群組 86">
              <a:extLst>
                <a:ext uri="{FF2B5EF4-FFF2-40B4-BE49-F238E27FC236}">
                  <a16:creationId xmlns:a16="http://schemas.microsoft.com/office/drawing/2014/main" id="{B9F64EBB-1450-4D4C-8174-F428D01075CF}"/>
                </a:ext>
              </a:extLst>
            </p:cNvPr>
            <p:cNvGrpSpPr/>
            <p:nvPr/>
          </p:nvGrpSpPr>
          <p:grpSpPr>
            <a:xfrm>
              <a:off x="925945" y="1560855"/>
              <a:ext cx="567160" cy="473115"/>
              <a:chOff x="230046" y="1441771"/>
              <a:chExt cx="567160" cy="473115"/>
            </a:xfrm>
          </p:grpSpPr>
          <p:sp>
            <p:nvSpPr>
              <p:cNvPr id="88" name="Rectangle 67">
                <a:extLst>
                  <a:ext uri="{FF2B5EF4-FFF2-40B4-BE49-F238E27FC236}">
                    <a16:creationId xmlns:a16="http://schemas.microsoft.com/office/drawing/2014/main" id="{0C241256-0BA5-4094-8234-9B03AD09DF28}"/>
                  </a:ext>
                </a:extLst>
              </p:cNvPr>
              <p:cNvSpPr/>
              <p:nvPr/>
            </p:nvSpPr>
            <p:spPr>
              <a:xfrm>
                <a:off x="230046" y="1441771"/>
                <a:ext cx="567160" cy="234388"/>
              </a:xfrm>
              <a:prstGeom prst="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App</a:t>
                </a:r>
                <a:endParaRPr lang="zh-CN" altLang="en-US" sz="1200">
                  <a:latin typeface="Arial "/>
                  <a:ea typeface="等线"/>
                  <a:cs typeface="Calibri"/>
                </a:endParaRPr>
              </a:p>
            </p:txBody>
          </p:sp>
          <p:sp>
            <p:nvSpPr>
              <p:cNvPr id="89" name="Rectangle 68">
                <a:extLst>
                  <a:ext uri="{FF2B5EF4-FFF2-40B4-BE49-F238E27FC236}">
                    <a16:creationId xmlns:a16="http://schemas.microsoft.com/office/drawing/2014/main" id="{BCF8A135-965E-413A-B27F-FF60011DABA0}"/>
                  </a:ext>
                </a:extLst>
              </p:cNvPr>
              <p:cNvSpPr/>
              <p:nvPr/>
            </p:nvSpPr>
            <p:spPr>
              <a:xfrm>
                <a:off x="230046" y="1680498"/>
                <a:ext cx="567160" cy="234388"/>
              </a:xfrm>
              <a:prstGeom prst="rect">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OS</a:t>
                </a:r>
                <a:endParaRPr lang="zh-CN" altLang="en-US" sz="1200">
                  <a:latin typeface="Arial "/>
                  <a:ea typeface="等线"/>
                  <a:cs typeface="Calibri"/>
                </a:endParaRPr>
              </a:p>
            </p:txBody>
          </p:sp>
        </p:grpSp>
      </p:grpSp>
      <p:grpSp>
        <p:nvGrpSpPr>
          <p:cNvPr id="90" name="群組 89">
            <a:extLst>
              <a:ext uri="{FF2B5EF4-FFF2-40B4-BE49-F238E27FC236}">
                <a16:creationId xmlns:a16="http://schemas.microsoft.com/office/drawing/2014/main" id="{19B62D66-20C9-489B-AA4D-549E33FF2AFA}"/>
              </a:ext>
            </a:extLst>
          </p:cNvPr>
          <p:cNvGrpSpPr/>
          <p:nvPr/>
        </p:nvGrpSpPr>
        <p:grpSpPr>
          <a:xfrm>
            <a:off x="2011875" y="1558013"/>
            <a:ext cx="1217152" cy="473451"/>
            <a:chOff x="275953" y="1560519"/>
            <a:chExt cx="1217152" cy="473451"/>
          </a:xfrm>
        </p:grpSpPr>
        <p:grpSp>
          <p:nvGrpSpPr>
            <p:cNvPr id="91" name="群組 90">
              <a:extLst>
                <a:ext uri="{FF2B5EF4-FFF2-40B4-BE49-F238E27FC236}">
                  <a16:creationId xmlns:a16="http://schemas.microsoft.com/office/drawing/2014/main" id="{8B77819D-6C10-4ECF-9E78-5DA97DEBE1C7}"/>
                </a:ext>
              </a:extLst>
            </p:cNvPr>
            <p:cNvGrpSpPr/>
            <p:nvPr/>
          </p:nvGrpSpPr>
          <p:grpSpPr>
            <a:xfrm>
              <a:off x="275953" y="1560519"/>
              <a:ext cx="567160" cy="473115"/>
              <a:chOff x="230046" y="1441771"/>
              <a:chExt cx="567160" cy="473115"/>
            </a:xfrm>
          </p:grpSpPr>
          <p:sp>
            <p:nvSpPr>
              <p:cNvPr id="95" name="Rectangle 67">
                <a:extLst>
                  <a:ext uri="{FF2B5EF4-FFF2-40B4-BE49-F238E27FC236}">
                    <a16:creationId xmlns:a16="http://schemas.microsoft.com/office/drawing/2014/main" id="{535F1615-3C54-4B02-9F7D-9C7780D91B07}"/>
                  </a:ext>
                </a:extLst>
              </p:cNvPr>
              <p:cNvSpPr/>
              <p:nvPr/>
            </p:nvSpPr>
            <p:spPr>
              <a:xfrm>
                <a:off x="230046" y="1441771"/>
                <a:ext cx="567160" cy="234388"/>
              </a:xfrm>
              <a:prstGeom prst="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App</a:t>
                </a:r>
                <a:endParaRPr lang="zh-CN" altLang="en-US" sz="1200">
                  <a:latin typeface="Arial "/>
                  <a:ea typeface="等线"/>
                  <a:cs typeface="Calibri"/>
                </a:endParaRPr>
              </a:p>
            </p:txBody>
          </p:sp>
          <p:sp>
            <p:nvSpPr>
              <p:cNvPr id="96" name="Rectangle 68">
                <a:extLst>
                  <a:ext uri="{FF2B5EF4-FFF2-40B4-BE49-F238E27FC236}">
                    <a16:creationId xmlns:a16="http://schemas.microsoft.com/office/drawing/2014/main" id="{20218293-8A63-485D-A82D-F99F15F1DEAD}"/>
                  </a:ext>
                </a:extLst>
              </p:cNvPr>
              <p:cNvSpPr/>
              <p:nvPr/>
            </p:nvSpPr>
            <p:spPr>
              <a:xfrm>
                <a:off x="230046" y="1680498"/>
                <a:ext cx="567160" cy="234388"/>
              </a:xfrm>
              <a:prstGeom prst="rect">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OS</a:t>
                </a:r>
                <a:endParaRPr lang="zh-CN" altLang="en-US" sz="1200">
                  <a:latin typeface="Arial "/>
                  <a:ea typeface="等线"/>
                  <a:cs typeface="Calibri"/>
                </a:endParaRPr>
              </a:p>
            </p:txBody>
          </p:sp>
        </p:grpSp>
        <p:grpSp>
          <p:nvGrpSpPr>
            <p:cNvPr id="92" name="群組 91">
              <a:extLst>
                <a:ext uri="{FF2B5EF4-FFF2-40B4-BE49-F238E27FC236}">
                  <a16:creationId xmlns:a16="http://schemas.microsoft.com/office/drawing/2014/main" id="{AA6D0572-399F-4BA1-8A66-CCD47C3E17E3}"/>
                </a:ext>
              </a:extLst>
            </p:cNvPr>
            <p:cNvGrpSpPr/>
            <p:nvPr/>
          </p:nvGrpSpPr>
          <p:grpSpPr>
            <a:xfrm>
              <a:off x="925945" y="1560855"/>
              <a:ext cx="567160" cy="473115"/>
              <a:chOff x="230046" y="1441771"/>
              <a:chExt cx="567160" cy="473115"/>
            </a:xfrm>
          </p:grpSpPr>
          <p:sp>
            <p:nvSpPr>
              <p:cNvPr id="93" name="Rectangle 67">
                <a:extLst>
                  <a:ext uri="{FF2B5EF4-FFF2-40B4-BE49-F238E27FC236}">
                    <a16:creationId xmlns:a16="http://schemas.microsoft.com/office/drawing/2014/main" id="{C9A0C3E1-050E-4A15-A451-EF0E8DC21570}"/>
                  </a:ext>
                </a:extLst>
              </p:cNvPr>
              <p:cNvSpPr/>
              <p:nvPr/>
            </p:nvSpPr>
            <p:spPr>
              <a:xfrm>
                <a:off x="230046" y="1441771"/>
                <a:ext cx="567160" cy="234388"/>
              </a:xfrm>
              <a:prstGeom prst="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App</a:t>
                </a:r>
                <a:endParaRPr lang="zh-CN" altLang="en-US" sz="1200">
                  <a:latin typeface="Arial "/>
                  <a:ea typeface="等线"/>
                  <a:cs typeface="Calibri"/>
                </a:endParaRPr>
              </a:p>
            </p:txBody>
          </p:sp>
          <p:sp>
            <p:nvSpPr>
              <p:cNvPr id="94" name="Rectangle 68">
                <a:extLst>
                  <a:ext uri="{FF2B5EF4-FFF2-40B4-BE49-F238E27FC236}">
                    <a16:creationId xmlns:a16="http://schemas.microsoft.com/office/drawing/2014/main" id="{40C49436-F3F8-4ECB-B809-36FA3F36876D}"/>
                  </a:ext>
                </a:extLst>
              </p:cNvPr>
              <p:cNvSpPr/>
              <p:nvPr/>
            </p:nvSpPr>
            <p:spPr>
              <a:xfrm>
                <a:off x="230046" y="1680498"/>
                <a:ext cx="567160" cy="234388"/>
              </a:xfrm>
              <a:prstGeom prst="rect">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OS</a:t>
                </a:r>
                <a:endParaRPr lang="zh-CN" altLang="en-US" sz="1200">
                  <a:latin typeface="Arial "/>
                  <a:ea typeface="等线"/>
                  <a:cs typeface="Calibri"/>
                </a:endParaRPr>
              </a:p>
            </p:txBody>
          </p:sp>
        </p:grpSp>
      </p:grpSp>
      <p:cxnSp>
        <p:nvCxnSpPr>
          <p:cNvPr id="47" name="Straight Arrow Connector 46">
            <a:extLst>
              <a:ext uri="{FF2B5EF4-FFF2-40B4-BE49-F238E27FC236}">
                <a16:creationId xmlns:a16="http://schemas.microsoft.com/office/drawing/2014/main" id="{21222542-B1C4-4A4D-9BC2-6F2A3BE1EC05}"/>
              </a:ext>
            </a:extLst>
          </p:cNvPr>
          <p:cNvCxnSpPr>
            <a:cxnSpLocks/>
          </p:cNvCxnSpPr>
          <p:nvPr/>
        </p:nvCxnSpPr>
        <p:spPr>
          <a:xfrm>
            <a:off x="508039" y="3232229"/>
            <a:ext cx="7750696" cy="68003"/>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B43B23A-C3BA-4844-A8F7-05E03A582378}"/>
              </a:ext>
            </a:extLst>
          </p:cNvPr>
          <p:cNvSpPr>
            <a:spLocks noGrp="1"/>
          </p:cNvSpPr>
          <p:nvPr>
            <p:ph type="title"/>
          </p:nvPr>
        </p:nvSpPr>
        <p:spPr>
          <a:xfrm>
            <a:off x="275953" y="91440"/>
            <a:ext cx="7886700" cy="822960"/>
          </a:xfrm>
        </p:spPr>
        <p:txBody>
          <a:bodyPr>
            <a:normAutofit/>
          </a:bodyPr>
          <a:lstStyle/>
          <a:p>
            <a:r>
              <a:rPr lang="ja-JP" altLang="en-US" sz="3400">
                <a:latin typeface="微軟正黑體"/>
                <a:ea typeface="微軟正黑體"/>
              </a:rPr>
              <a:t>可容忍單點故障的</a:t>
            </a:r>
            <a:r>
              <a:rPr lang="zh-TW" altLang="en-US" sz="3400">
                <a:latin typeface="微軟正黑體"/>
                <a:ea typeface="微軟正黑體"/>
              </a:rPr>
              <a:t> </a:t>
            </a:r>
            <a:r>
              <a:rPr lang="en-US" altLang="ja-JP" sz="3400">
                <a:latin typeface="微軟正黑體"/>
                <a:ea typeface="微軟正黑體"/>
              </a:rPr>
              <a:t>IT</a:t>
            </a:r>
            <a:r>
              <a:rPr lang="zh-TW" altLang="en-US" sz="3400">
                <a:latin typeface="微軟正黑體"/>
                <a:ea typeface="微軟正黑體"/>
              </a:rPr>
              <a:t> </a:t>
            </a:r>
            <a:r>
              <a:rPr lang="ja-JP" sz="3400">
                <a:latin typeface="微軟正黑體"/>
                <a:ea typeface="微軟正黑體"/>
              </a:rPr>
              <a:t>基礎架構</a:t>
            </a:r>
            <a:endParaRPr lang="ja-JP" altLang="en-US" sz="3400"/>
          </a:p>
        </p:txBody>
      </p:sp>
      <p:sp>
        <p:nvSpPr>
          <p:cNvPr id="49" name="TextBox 48">
            <a:extLst>
              <a:ext uri="{FF2B5EF4-FFF2-40B4-BE49-F238E27FC236}">
                <a16:creationId xmlns:a16="http://schemas.microsoft.com/office/drawing/2014/main" id="{7DC0AD36-03B5-4F64-B20F-533CD2FC9D0C}"/>
              </a:ext>
            </a:extLst>
          </p:cNvPr>
          <p:cNvSpPr txBox="1"/>
          <p:nvPr/>
        </p:nvSpPr>
        <p:spPr>
          <a:xfrm>
            <a:off x="950770" y="1205275"/>
            <a:ext cx="1737650"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latin typeface="Arial "/>
                <a:cs typeface="Calibri"/>
              </a:rPr>
              <a:t>Primary Site</a:t>
            </a:r>
            <a:endParaRPr lang="en-US">
              <a:latin typeface="Arial "/>
            </a:endParaRPr>
          </a:p>
        </p:txBody>
      </p:sp>
      <p:sp>
        <p:nvSpPr>
          <p:cNvPr id="52" name="TextBox 51">
            <a:extLst>
              <a:ext uri="{FF2B5EF4-FFF2-40B4-BE49-F238E27FC236}">
                <a16:creationId xmlns:a16="http://schemas.microsoft.com/office/drawing/2014/main" id="{A8FF19E6-1A3E-458E-BA3A-331B8C3BBA50}"/>
              </a:ext>
            </a:extLst>
          </p:cNvPr>
          <p:cNvSpPr txBox="1"/>
          <p:nvPr/>
        </p:nvSpPr>
        <p:spPr>
          <a:xfrm>
            <a:off x="6160462" y="1198040"/>
            <a:ext cx="1737650"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latin typeface="Arial "/>
                <a:cs typeface="Calibri"/>
              </a:rPr>
              <a:t>DR Site</a:t>
            </a:r>
            <a:endParaRPr lang="en-US">
              <a:latin typeface="Arial "/>
            </a:endParaRPr>
          </a:p>
        </p:txBody>
      </p:sp>
      <p:cxnSp>
        <p:nvCxnSpPr>
          <p:cNvPr id="54" name="Straight Arrow Connector 53">
            <a:extLst>
              <a:ext uri="{FF2B5EF4-FFF2-40B4-BE49-F238E27FC236}">
                <a16:creationId xmlns:a16="http://schemas.microsoft.com/office/drawing/2014/main" id="{B0AA5260-95AD-4CC4-AFCA-CB287F20558B}"/>
              </a:ext>
            </a:extLst>
          </p:cNvPr>
          <p:cNvCxnSpPr/>
          <p:nvPr/>
        </p:nvCxnSpPr>
        <p:spPr>
          <a:xfrm>
            <a:off x="3370707" y="2138318"/>
            <a:ext cx="2050165" cy="2894"/>
          </a:xfrm>
          <a:prstGeom prst="straightConnector1">
            <a:avLst/>
          </a:prstGeom>
          <a:ln w="28575">
            <a:solidFill>
              <a:srgbClr val="F70F78"/>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8C0046D-7B8D-46B3-967F-6015F2745284}"/>
              </a:ext>
            </a:extLst>
          </p:cNvPr>
          <p:cNvSpPr txBox="1"/>
          <p:nvPr/>
        </p:nvSpPr>
        <p:spPr>
          <a:xfrm>
            <a:off x="3266791" y="1853033"/>
            <a:ext cx="2121061"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
                <a:cs typeface="Calibri"/>
              </a:rPr>
              <a:t>1 m to 50 km of separation</a:t>
            </a:r>
            <a:endParaRPr lang="en-US" sz="1200">
              <a:solidFill>
                <a:schemeClr val="bg1"/>
              </a:solidFill>
              <a:latin typeface="Arial "/>
            </a:endParaRPr>
          </a:p>
        </p:txBody>
      </p:sp>
      <p:sp>
        <p:nvSpPr>
          <p:cNvPr id="66" name="TextBox 65">
            <a:extLst>
              <a:ext uri="{FF2B5EF4-FFF2-40B4-BE49-F238E27FC236}">
                <a16:creationId xmlns:a16="http://schemas.microsoft.com/office/drawing/2014/main" id="{581D0E18-8EC7-48EB-89C7-178B61BBEC1A}"/>
              </a:ext>
            </a:extLst>
          </p:cNvPr>
          <p:cNvSpPr txBox="1"/>
          <p:nvPr/>
        </p:nvSpPr>
        <p:spPr>
          <a:xfrm>
            <a:off x="3295728" y="2952628"/>
            <a:ext cx="2121061"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
                <a:cs typeface="Calibri"/>
              </a:rPr>
              <a:t>Failover data path</a:t>
            </a:r>
            <a:endParaRPr lang="en-US">
              <a:solidFill>
                <a:schemeClr val="bg1"/>
              </a:solidFill>
              <a:latin typeface="Arial "/>
            </a:endParaRPr>
          </a:p>
        </p:txBody>
      </p:sp>
      <p:grpSp>
        <p:nvGrpSpPr>
          <p:cNvPr id="12" name="群組 11">
            <a:extLst>
              <a:ext uri="{FF2B5EF4-FFF2-40B4-BE49-F238E27FC236}">
                <a16:creationId xmlns:a16="http://schemas.microsoft.com/office/drawing/2014/main" id="{F286DDBD-CB17-44E7-9889-A739B5576CB6}"/>
              </a:ext>
            </a:extLst>
          </p:cNvPr>
          <p:cNvGrpSpPr/>
          <p:nvPr/>
        </p:nvGrpSpPr>
        <p:grpSpPr>
          <a:xfrm>
            <a:off x="385781" y="2026401"/>
            <a:ext cx="2981928" cy="2733229"/>
            <a:chOff x="212685" y="2026401"/>
            <a:chExt cx="2981928" cy="2733229"/>
          </a:xfrm>
        </p:grpSpPr>
        <p:pic>
          <p:nvPicPr>
            <p:cNvPr id="10" name="Picture 38">
              <a:extLst>
                <a:ext uri="{FF2B5EF4-FFF2-40B4-BE49-F238E27FC236}">
                  <a16:creationId xmlns:a16="http://schemas.microsoft.com/office/drawing/2014/main" id="{B9D45AEA-6875-422B-B91F-2F0FDA24292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151"/>
            <a:stretch/>
          </p:blipFill>
          <p:spPr>
            <a:xfrm>
              <a:off x="1768032" y="2026401"/>
              <a:ext cx="1383184" cy="288341"/>
            </a:xfrm>
            <a:prstGeom prst="rect">
              <a:avLst/>
            </a:prstGeom>
          </p:spPr>
        </p:pic>
        <p:pic>
          <p:nvPicPr>
            <p:cNvPr id="3" name="Picture 2">
              <a:extLst>
                <a:ext uri="{FF2B5EF4-FFF2-40B4-BE49-F238E27FC236}">
                  <a16:creationId xmlns:a16="http://schemas.microsoft.com/office/drawing/2014/main" id="{3EC51FD6-0E52-47D0-BEA3-A866904DAD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63289" y="4216209"/>
              <a:ext cx="1568312" cy="543421"/>
            </a:xfrm>
            <a:prstGeom prst="rect">
              <a:avLst/>
            </a:prstGeom>
          </p:spPr>
        </p:pic>
        <p:pic>
          <p:nvPicPr>
            <p:cNvPr id="41" name="Picture 38">
              <a:extLst>
                <a:ext uri="{FF2B5EF4-FFF2-40B4-BE49-F238E27FC236}">
                  <a16:creationId xmlns:a16="http://schemas.microsoft.com/office/drawing/2014/main" id="{832A327E-B86E-4182-8444-8F948BB9418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151"/>
            <a:stretch/>
          </p:blipFill>
          <p:spPr>
            <a:xfrm>
              <a:off x="219918" y="2033634"/>
              <a:ext cx="1383184" cy="288341"/>
            </a:xfrm>
            <a:prstGeom prst="rect">
              <a:avLst/>
            </a:prstGeom>
          </p:spPr>
        </p:pic>
        <p:grpSp>
          <p:nvGrpSpPr>
            <p:cNvPr id="11" name="群組 10">
              <a:extLst>
                <a:ext uri="{FF2B5EF4-FFF2-40B4-BE49-F238E27FC236}">
                  <a16:creationId xmlns:a16="http://schemas.microsoft.com/office/drawing/2014/main" id="{4BF3C5EB-5BA4-4E79-818A-062ECC078155}"/>
                </a:ext>
              </a:extLst>
            </p:cNvPr>
            <p:cNvGrpSpPr/>
            <p:nvPr/>
          </p:nvGrpSpPr>
          <p:grpSpPr>
            <a:xfrm>
              <a:off x="911510" y="2296180"/>
              <a:ext cx="1617183" cy="1944494"/>
              <a:chOff x="911510" y="2296180"/>
              <a:chExt cx="1617183" cy="1944494"/>
            </a:xfrm>
          </p:grpSpPr>
          <p:cxnSp>
            <p:nvCxnSpPr>
              <p:cNvPr id="45" name="Straight Arrow Connector 44">
                <a:extLst>
                  <a:ext uri="{FF2B5EF4-FFF2-40B4-BE49-F238E27FC236}">
                    <a16:creationId xmlns:a16="http://schemas.microsoft.com/office/drawing/2014/main" id="{D5D1E2D2-7B6F-4F18-BF32-37DB83CCA54E}"/>
                  </a:ext>
                </a:extLst>
              </p:cNvPr>
              <p:cNvCxnSpPr>
                <a:cxnSpLocks/>
              </p:cNvCxnSpPr>
              <p:nvPr/>
            </p:nvCxnSpPr>
            <p:spPr>
              <a:xfrm>
                <a:off x="913678" y="2313490"/>
                <a:ext cx="1601646" cy="704610"/>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grpSp>
            <p:nvGrpSpPr>
              <p:cNvPr id="4" name="群組 3">
                <a:extLst>
                  <a:ext uri="{FF2B5EF4-FFF2-40B4-BE49-F238E27FC236}">
                    <a16:creationId xmlns:a16="http://schemas.microsoft.com/office/drawing/2014/main" id="{8CADC5B8-DFA9-4890-AFCE-BF0B978C8C93}"/>
                  </a:ext>
                </a:extLst>
              </p:cNvPr>
              <p:cNvGrpSpPr/>
              <p:nvPr/>
            </p:nvGrpSpPr>
            <p:grpSpPr>
              <a:xfrm>
                <a:off x="913676" y="3353902"/>
                <a:ext cx="1530392" cy="886772"/>
                <a:chOff x="913676" y="3353902"/>
                <a:chExt cx="1530392" cy="886772"/>
              </a:xfrm>
            </p:grpSpPr>
            <p:cxnSp>
              <p:nvCxnSpPr>
                <p:cNvPr id="42" name="Straight Arrow Connector 41">
                  <a:extLst>
                    <a:ext uri="{FF2B5EF4-FFF2-40B4-BE49-F238E27FC236}">
                      <a16:creationId xmlns:a16="http://schemas.microsoft.com/office/drawing/2014/main" id="{2F4F9BD9-0B93-4B3E-94DE-9EEB83E8B010}"/>
                    </a:ext>
                  </a:extLst>
                </p:cNvPr>
                <p:cNvCxnSpPr>
                  <a:cxnSpLocks/>
                </p:cNvCxnSpPr>
                <p:nvPr/>
              </p:nvCxnSpPr>
              <p:spPr>
                <a:xfrm>
                  <a:off x="913676" y="3362445"/>
                  <a:ext cx="776952" cy="878229"/>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FC4BF9C-48DA-4E84-9735-88D6C6B99C60}"/>
                    </a:ext>
                  </a:extLst>
                </p:cNvPr>
                <p:cNvCxnSpPr>
                  <a:cxnSpLocks/>
                </p:cNvCxnSpPr>
                <p:nvPr/>
              </p:nvCxnSpPr>
              <p:spPr>
                <a:xfrm flipV="1">
                  <a:off x="1681585" y="3353902"/>
                  <a:ext cx="762483" cy="879675"/>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grpSp>
          <p:cxnSp>
            <p:nvCxnSpPr>
              <p:cNvPr id="71" name="Straight Arrow Connector 70">
                <a:extLst>
                  <a:ext uri="{FF2B5EF4-FFF2-40B4-BE49-F238E27FC236}">
                    <a16:creationId xmlns:a16="http://schemas.microsoft.com/office/drawing/2014/main" id="{95677307-85E3-4484-952E-07B86124A16B}"/>
                  </a:ext>
                </a:extLst>
              </p:cNvPr>
              <p:cNvCxnSpPr>
                <a:cxnSpLocks/>
              </p:cNvCxnSpPr>
              <p:nvPr/>
            </p:nvCxnSpPr>
            <p:spPr>
              <a:xfrm flipV="1">
                <a:off x="913676" y="2316384"/>
                <a:ext cx="1608881" cy="727756"/>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7" name="直線接點 6">
                <a:extLst>
                  <a:ext uri="{FF2B5EF4-FFF2-40B4-BE49-F238E27FC236}">
                    <a16:creationId xmlns:a16="http://schemas.microsoft.com/office/drawing/2014/main" id="{DF47C09F-BD38-4125-BFA8-33F8B05B31FD}"/>
                  </a:ext>
                </a:extLst>
              </p:cNvPr>
              <p:cNvCxnSpPr>
                <a:cxnSpLocks/>
              </p:cNvCxnSpPr>
              <p:nvPr/>
            </p:nvCxnSpPr>
            <p:spPr>
              <a:xfrm>
                <a:off x="2528693" y="2296180"/>
                <a:ext cx="0" cy="739230"/>
              </a:xfrm>
              <a:prstGeom prst="line">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id="{3C2A9362-EC18-4232-A503-947B04DFDD4D}"/>
                  </a:ext>
                </a:extLst>
              </p:cNvPr>
              <p:cNvCxnSpPr>
                <a:cxnSpLocks/>
              </p:cNvCxnSpPr>
              <p:nvPr/>
            </p:nvCxnSpPr>
            <p:spPr>
              <a:xfrm>
                <a:off x="911510" y="2296180"/>
                <a:ext cx="0" cy="739230"/>
              </a:xfrm>
              <a:prstGeom prst="line">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grpSp>
        <p:pic>
          <p:nvPicPr>
            <p:cNvPr id="57" name="Picture 15">
              <a:extLst>
                <a:ext uri="{FF2B5EF4-FFF2-40B4-BE49-F238E27FC236}">
                  <a16:creationId xmlns:a16="http://schemas.microsoft.com/office/drawing/2014/main" id="{FF7D4115-13DB-4E67-8C0A-5B08C92631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04204" y="2998111"/>
              <a:ext cx="1390409" cy="398792"/>
            </a:xfrm>
            <a:prstGeom prst="rect">
              <a:avLst/>
            </a:prstGeom>
          </p:spPr>
        </p:pic>
        <p:pic>
          <p:nvPicPr>
            <p:cNvPr id="58" name="Picture 15">
              <a:extLst>
                <a:ext uri="{FF2B5EF4-FFF2-40B4-BE49-F238E27FC236}">
                  <a16:creationId xmlns:a16="http://schemas.microsoft.com/office/drawing/2014/main" id="{E4A71C6A-C13F-4CC1-A205-F03253AF12E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2685" y="2998111"/>
              <a:ext cx="1390409" cy="398792"/>
            </a:xfrm>
            <a:prstGeom prst="rect">
              <a:avLst/>
            </a:prstGeom>
          </p:spPr>
        </p:pic>
      </p:grpSp>
      <p:grpSp>
        <p:nvGrpSpPr>
          <p:cNvPr id="64" name="群組 63">
            <a:extLst>
              <a:ext uri="{FF2B5EF4-FFF2-40B4-BE49-F238E27FC236}">
                <a16:creationId xmlns:a16="http://schemas.microsoft.com/office/drawing/2014/main" id="{1003E3BC-BBD3-4FD5-8660-CC50FACB5B04}"/>
              </a:ext>
            </a:extLst>
          </p:cNvPr>
          <p:cNvGrpSpPr/>
          <p:nvPr/>
        </p:nvGrpSpPr>
        <p:grpSpPr>
          <a:xfrm>
            <a:off x="5538323" y="2035760"/>
            <a:ext cx="2981928" cy="2707371"/>
            <a:chOff x="212685" y="2026401"/>
            <a:chExt cx="2981928" cy="2707371"/>
          </a:xfrm>
        </p:grpSpPr>
        <p:pic>
          <p:nvPicPr>
            <p:cNvPr id="65" name="Picture 38">
              <a:extLst>
                <a:ext uri="{FF2B5EF4-FFF2-40B4-BE49-F238E27FC236}">
                  <a16:creationId xmlns:a16="http://schemas.microsoft.com/office/drawing/2014/main" id="{F1380112-0453-41F5-91A6-EA033A4FC2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151"/>
            <a:stretch/>
          </p:blipFill>
          <p:spPr>
            <a:xfrm>
              <a:off x="1768032" y="2026401"/>
              <a:ext cx="1383184" cy="288341"/>
            </a:xfrm>
            <a:prstGeom prst="rect">
              <a:avLst/>
            </a:prstGeom>
          </p:spPr>
        </p:pic>
        <p:pic>
          <p:nvPicPr>
            <p:cNvPr id="75" name="Picture 2">
              <a:extLst>
                <a:ext uri="{FF2B5EF4-FFF2-40B4-BE49-F238E27FC236}">
                  <a16:creationId xmlns:a16="http://schemas.microsoft.com/office/drawing/2014/main" id="{551606A0-274B-45C1-B6A0-4206F75FD1C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63289" y="4190351"/>
              <a:ext cx="1568312" cy="543421"/>
            </a:xfrm>
            <a:prstGeom prst="rect">
              <a:avLst/>
            </a:prstGeom>
          </p:spPr>
        </p:pic>
        <p:pic>
          <p:nvPicPr>
            <p:cNvPr id="76" name="Picture 38">
              <a:extLst>
                <a:ext uri="{FF2B5EF4-FFF2-40B4-BE49-F238E27FC236}">
                  <a16:creationId xmlns:a16="http://schemas.microsoft.com/office/drawing/2014/main" id="{73A2C2B4-A270-4152-8F9B-8C8DEE2611E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151"/>
            <a:stretch/>
          </p:blipFill>
          <p:spPr>
            <a:xfrm>
              <a:off x="219918" y="2033634"/>
              <a:ext cx="1383184" cy="288341"/>
            </a:xfrm>
            <a:prstGeom prst="rect">
              <a:avLst/>
            </a:prstGeom>
          </p:spPr>
        </p:pic>
        <p:grpSp>
          <p:nvGrpSpPr>
            <p:cNvPr id="77" name="群組 76">
              <a:extLst>
                <a:ext uri="{FF2B5EF4-FFF2-40B4-BE49-F238E27FC236}">
                  <a16:creationId xmlns:a16="http://schemas.microsoft.com/office/drawing/2014/main" id="{42017ECC-F601-4527-B33B-7B83A2EBF2C1}"/>
                </a:ext>
              </a:extLst>
            </p:cNvPr>
            <p:cNvGrpSpPr/>
            <p:nvPr/>
          </p:nvGrpSpPr>
          <p:grpSpPr>
            <a:xfrm>
              <a:off x="911510" y="2296180"/>
              <a:ext cx="1617183" cy="1944494"/>
              <a:chOff x="911510" y="2296180"/>
              <a:chExt cx="1617183" cy="1944494"/>
            </a:xfrm>
          </p:grpSpPr>
          <p:cxnSp>
            <p:nvCxnSpPr>
              <p:cNvPr id="80" name="Straight Arrow Connector 44">
                <a:extLst>
                  <a:ext uri="{FF2B5EF4-FFF2-40B4-BE49-F238E27FC236}">
                    <a16:creationId xmlns:a16="http://schemas.microsoft.com/office/drawing/2014/main" id="{6C6D9C73-F4DC-4CAD-9C13-B33C1DBE65A9}"/>
                  </a:ext>
                </a:extLst>
              </p:cNvPr>
              <p:cNvCxnSpPr>
                <a:cxnSpLocks/>
              </p:cNvCxnSpPr>
              <p:nvPr/>
            </p:nvCxnSpPr>
            <p:spPr>
              <a:xfrm>
                <a:off x="913678" y="2313490"/>
                <a:ext cx="1601646" cy="704610"/>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grpSp>
            <p:nvGrpSpPr>
              <p:cNvPr id="81" name="群組 80">
                <a:extLst>
                  <a:ext uri="{FF2B5EF4-FFF2-40B4-BE49-F238E27FC236}">
                    <a16:creationId xmlns:a16="http://schemas.microsoft.com/office/drawing/2014/main" id="{D77294FC-3509-49AF-B292-9D6FA4106BF4}"/>
                  </a:ext>
                </a:extLst>
              </p:cNvPr>
              <p:cNvGrpSpPr/>
              <p:nvPr/>
            </p:nvGrpSpPr>
            <p:grpSpPr>
              <a:xfrm>
                <a:off x="913676" y="3353902"/>
                <a:ext cx="1530392" cy="886772"/>
                <a:chOff x="913676" y="3353902"/>
                <a:chExt cx="1530392" cy="886772"/>
              </a:xfrm>
            </p:grpSpPr>
            <p:cxnSp>
              <p:nvCxnSpPr>
                <p:cNvPr id="85" name="Straight Arrow Connector 41">
                  <a:extLst>
                    <a:ext uri="{FF2B5EF4-FFF2-40B4-BE49-F238E27FC236}">
                      <a16:creationId xmlns:a16="http://schemas.microsoft.com/office/drawing/2014/main" id="{B60546D1-35CF-4097-B598-271DD3483366}"/>
                    </a:ext>
                  </a:extLst>
                </p:cNvPr>
                <p:cNvCxnSpPr>
                  <a:cxnSpLocks/>
                </p:cNvCxnSpPr>
                <p:nvPr/>
              </p:nvCxnSpPr>
              <p:spPr>
                <a:xfrm>
                  <a:off x="913676" y="3362445"/>
                  <a:ext cx="776952" cy="878229"/>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86" name="Straight Arrow Connector 47">
                  <a:extLst>
                    <a:ext uri="{FF2B5EF4-FFF2-40B4-BE49-F238E27FC236}">
                      <a16:creationId xmlns:a16="http://schemas.microsoft.com/office/drawing/2014/main" id="{4FB64C28-C1A3-4FF5-B182-C7831EBFABC2}"/>
                    </a:ext>
                  </a:extLst>
                </p:cNvPr>
                <p:cNvCxnSpPr>
                  <a:cxnSpLocks/>
                </p:cNvCxnSpPr>
                <p:nvPr/>
              </p:nvCxnSpPr>
              <p:spPr>
                <a:xfrm flipV="1">
                  <a:off x="1681585" y="3353902"/>
                  <a:ext cx="762483" cy="879675"/>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grpSp>
          <p:cxnSp>
            <p:nvCxnSpPr>
              <p:cNvPr id="82" name="Straight Arrow Connector 70">
                <a:extLst>
                  <a:ext uri="{FF2B5EF4-FFF2-40B4-BE49-F238E27FC236}">
                    <a16:creationId xmlns:a16="http://schemas.microsoft.com/office/drawing/2014/main" id="{0A30D75A-5798-499C-8F20-77CCBDE52C9C}"/>
                  </a:ext>
                </a:extLst>
              </p:cNvPr>
              <p:cNvCxnSpPr>
                <a:cxnSpLocks/>
              </p:cNvCxnSpPr>
              <p:nvPr/>
            </p:nvCxnSpPr>
            <p:spPr>
              <a:xfrm flipV="1">
                <a:off x="913676" y="2316384"/>
                <a:ext cx="1608881" cy="727756"/>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83" name="直線接點 82">
                <a:extLst>
                  <a:ext uri="{FF2B5EF4-FFF2-40B4-BE49-F238E27FC236}">
                    <a16:creationId xmlns:a16="http://schemas.microsoft.com/office/drawing/2014/main" id="{ED5D4FA6-B626-4863-B93E-17421D9E578C}"/>
                  </a:ext>
                </a:extLst>
              </p:cNvPr>
              <p:cNvCxnSpPr>
                <a:cxnSpLocks/>
              </p:cNvCxnSpPr>
              <p:nvPr/>
            </p:nvCxnSpPr>
            <p:spPr>
              <a:xfrm>
                <a:off x="2528693" y="2296180"/>
                <a:ext cx="0" cy="739230"/>
              </a:xfrm>
              <a:prstGeom prst="line">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84" name="直線接點 83">
                <a:extLst>
                  <a:ext uri="{FF2B5EF4-FFF2-40B4-BE49-F238E27FC236}">
                    <a16:creationId xmlns:a16="http://schemas.microsoft.com/office/drawing/2014/main" id="{2A6EF738-A963-4128-A72D-144953ECC429}"/>
                  </a:ext>
                </a:extLst>
              </p:cNvPr>
              <p:cNvCxnSpPr>
                <a:cxnSpLocks/>
              </p:cNvCxnSpPr>
              <p:nvPr/>
            </p:nvCxnSpPr>
            <p:spPr>
              <a:xfrm>
                <a:off x="911510" y="2296180"/>
                <a:ext cx="0" cy="739230"/>
              </a:xfrm>
              <a:prstGeom prst="line">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grpSp>
        <p:pic>
          <p:nvPicPr>
            <p:cNvPr id="78" name="Picture 15">
              <a:extLst>
                <a:ext uri="{FF2B5EF4-FFF2-40B4-BE49-F238E27FC236}">
                  <a16:creationId xmlns:a16="http://schemas.microsoft.com/office/drawing/2014/main" id="{630DFD5F-83CB-4C09-A4BE-F54EA709EB3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04204" y="2998111"/>
              <a:ext cx="1390409" cy="398792"/>
            </a:xfrm>
            <a:prstGeom prst="rect">
              <a:avLst/>
            </a:prstGeom>
          </p:spPr>
        </p:pic>
        <p:pic>
          <p:nvPicPr>
            <p:cNvPr id="79" name="Picture 15">
              <a:extLst>
                <a:ext uri="{FF2B5EF4-FFF2-40B4-BE49-F238E27FC236}">
                  <a16:creationId xmlns:a16="http://schemas.microsoft.com/office/drawing/2014/main" id="{35D2F6A4-4E36-441E-9316-F555340F42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2685" y="2998111"/>
              <a:ext cx="1390409" cy="398792"/>
            </a:xfrm>
            <a:prstGeom prst="rect">
              <a:avLst/>
            </a:prstGeom>
          </p:spPr>
        </p:pic>
      </p:grpSp>
    </p:spTree>
    <p:extLst>
      <p:ext uri="{BB962C8B-B14F-4D97-AF65-F5344CB8AC3E}">
        <p14:creationId xmlns:p14="http://schemas.microsoft.com/office/powerpoint/2010/main" val="12864052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D397C0AC-56A1-4E19-A80E-4D644957132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50" y="0"/>
            <a:ext cx="9140299" cy="5143499"/>
          </a:xfrm>
          <a:prstGeom prst="rect">
            <a:avLst/>
          </a:prstGeom>
        </p:spPr>
      </p:pic>
      <p:sp>
        <p:nvSpPr>
          <p:cNvPr id="2" name="Title 1">
            <a:extLst>
              <a:ext uri="{FF2B5EF4-FFF2-40B4-BE49-F238E27FC236}">
                <a16:creationId xmlns:a16="http://schemas.microsoft.com/office/drawing/2014/main" id="{920347A9-3670-489F-89B0-477A5F6CDA4D}"/>
              </a:ext>
            </a:extLst>
          </p:cNvPr>
          <p:cNvSpPr>
            <a:spLocks noGrp="1"/>
          </p:cNvSpPr>
          <p:nvPr>
            <p:ph type="title"/>
          </p:nvPr>
        </p:nvSpPr>
        <p:spPr/>
        <p:txBody>
          <a:bodyPr>
            <a:normAutofit/>
          </a:bodyPr>
          <a:lstStyle/>
          <a:p>
            <a:r>
              <a:rPr lang="en-US" sz="3400">
                <a:latin typeface="微軟正黑體"/>
                <a:ea typeface="微軟正黑體"/>
              </a:rPr>
              <a:t>ES1686dc </a:t>
            </a:r>
            <a:r>
              <a:rPr lang="zh-CN" altLang="en-US" sz="3400">
                <a:latin typeface="微軟正黑體"/>
                <a:ea typeface="微軟正黑體"/>
              </a:rPr>
              <a:t>可容忍單點故障架構</a:t>
            </a:r>
            <a:endParaRPr lang="zh-CN" altLang="en-US" sz="3400"/>
          </a:p>
        </p:txBody>
      </p:sp>
    </p:spTree>
    <p:extLst>
      <p:ext uri="{BB962C8B-B14F-4D97-AF65-F5344CB8AC3E}">
        <p14:creationId xmlns:p14="http://schemas.microsoft.com/office/powerpoint/2010/main" val="485405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群組 64">
            <a:extLst>
              <a:ext uri="{FF2B5EF4-FFF2-40B4-BE49-F238E27FC236}">
                <a16:creationId xmlns:a16="http://schemas.microsoft.com/office/drawing/2014/main" id="{F1EFF040-04CA-4BE1-8631-1CBB26C2B70B}"/>
              </a:ext>
            </a:extLst>
          </p:cNvPr>
          <p:cNvGrpSpPr/>
          <p:nvPr/>
        </p:nvGrpSpPr>
        <p:grpSpPr>
          <a:xfrm>
            <a:off x="5217432" y="3410139"/>
            <a:ext cx="3143770" cy="1312524"/>
            <a:chOff x="5184053" y="3442922"/>
            <a:chExt cx="3412930" cy="1424898"/>
          </a:xfrm>
        </p:grpSpPr>
        <p:pic>
          <p:nvPicPr>
            <p:cNvPr id="66" name="圖片 65">
              <a:extLst>
                <a:ext uri="{FF2B5EF4-FFF2-40B4-BE49-F238E27FC236}">
                  <a16:creationId xmlns:a16="http://schemas.microsoft.com/office/drawing/2014/main" id="{D5E21ADE-C7A0-4437-A9AD-2DBA42C7B21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84053" y="3442922"/>
              <a:ext cx="3412930" cy="1424898"/>
            </a:xfrm>
            <a:prstGeom prst="rect">
              <a:avLst/>
            </a:prstGeom>
          </p:spPr>
        </p:pic>
        <p:sp>
          <p:nvSpPr>
            <p:cNvPr id="67" name="Rectangle 14">
              <a:extLst>
                <a:ext uri="{FF2B5EF4-FFF2-40B4-BE49-F238E27FC236}">
                  <a16:creationId xmlns:a16="http://schemas.microsoft.com/office/drawing/2014/main" id="{786CD0EB-B65A-4157-8277-90B0F8746AE0}"/>
                </a:ext>
              </a:extLst>
            </p:cNvPr>
            <p:cNvSpPr/>
            <p:nvPr/>
          </p:nvSpPr>
          <p:spPr>
            <a:xfrm>
              <a:off x="5291051" y="4178975"/>
              <a:ext cx="1566950" cy="5483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21">
              <a:extLst>
                <a:ext uri="{FF2B5EF4-FFF2-40B4-BE49-F238E27FC236}">
                  <a16:creationId xmlns:a16="http://schemas.microsoft.com/office/drawing/2014/main" id="{828F6866-1FF2-4750-A4B6-CB64416D44E7}"/>
                </a:ext>
              </a:extLst>
            </p:cNvPr>
            <p:cNvSpPr/>
            <p:nvPr/>
          </p:nvSpPr>
          <p:spPr>
            <a:xfrm>
              <a:off x="6924503" y="4178975"/>
              <a:ext cx="1566950" cy="5530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AE6EA70-D5C5-449A-97F9-97F1FDB0E80E}"/>
              </a:ext>
            </a:extLst>
          </p:cNvPr>
          <p:cNvSpPr>
            <a:spLocks noGrp="1"/>
          </p:cNvSpPr>
          <p:nvPr>
            <p:ph type="title"/>
          </p:nvPr>
        </p:nvSpPr>
        <p:spPr/>
        <p:txBody>
          <a:bodyPr>
            <a:normAutofit/>
          </a:bodyPr>
          <a:lstStyle/>
          <a:p>
            <a:r>
              <a:rPr lang="zh-TW" altLang="en-US" sz="3400">
                <a:latin typeface="微軟正黑體"/>
                <a:ea typeface="微軟正黑體"/>
              </a:rPr>
              <a:t>常見的高可用儲存架構</a:t>
            </a:r>
            <a:endParaRPr lang="zh-TW" altLang="en-US" sz="3400"/>
          </a:p>
        </p:txBody>
      </p:sp>
      <p:pic>
        <p:nvPicPr>
          <p:cNvPr id="13" name="Picture 15">
            <a:extLst>
              <a:ext uri="{FF2B5EF4-FFF2-40B4-BE49-F238E27FC236}">
                <a16:creationId xmlns:a16="http://schemas.microsoft.com/office/drawing/2014/main" id="{9C2A7B6F-AB4C-4D2D-B34F-E34D0609E0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0558" y="2565280"/>
            <a:ext cx="1390409" cy="398792"/>
          </a:xfrm>
          <a:prstGeom prst="rect">
            <a:avLst/>
          </a:prstGeom>
        </p:spPr>
      </p:pic>
      <p:pic>
        <p:nvPicPr>
          <p:cNvPr id="27" name="Picture 15">
            <a:extLst>
              <a:ext uri="{FF2B5EF4-FFF2-40B4-BE49-F238E27FC236}">
                <a16:creationId xmlns:a16="http://schemas.microsoft.com/office/drawing/2014/main" id="{6D586D30-B9CB-4B5F-BC65-C408173EA4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90247" y="2480893"/>
            <a:ext cx="1390409" cy="398792"/>
          </a:xfrm>
          <a:prstGeom prst="rect">
            <a:avLst/>
          </a:prstGeom>
        </p:spPr>
      </p:pic>
      <p:pic>
        <p:nvPicPr>
          <p:cNvPr id="28" name="Picture 15">
            <a:extLst>
              <a:ext uri="{FF2B5EF4-FFF2-40B4-BE49-F238E27FC236}">
                <a16:creationId xmlns:a16="http://schemas.microsoft.com/office/drawing/2014/main" id="{6C7C8B36-1006-4628-9B95-29F90594491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87316" y="2480894"/>
            <a:ext cx="1390409" cy="398792"/>
          </a:xfrm>
          <a:prstGeom prst="rect">
            <a:avLst/>
          </a:prstGeom>
        </p:spPr>
      </p:pic>
      <p:pic>
        <p:nvPicPr>
          <p:cNvPr id="38" name="Picture 38">
            <a:extLst>
              <a:ext uri="{FF2B5EF4-FFF2-40B4-BE49-F238E27FC236}">
                <a16:creationId xmlns:a16="http://schemas.microsoft.com/office/drawing/2014/main" id="{3B8A86C2-7058-433D-9EEC-38A9B975C64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2151"/>
          <a:stretch/>
        </p:blipFill>
        <p:spPr>
          <a:xfrm>
            <a:off x="277792" y="1726975"/>
            <a:ext cx="1383184" cy="288341"/>
          </a:xfrm>
          <a:prstGeom prst="rect">
            <a:avLst/>
          </a:prstGeom>
        </p:spPr>
      </p:pic>
      <p:cxnSp>
        <p:nvCxnSpPr>
          <p:cNvPr id="42" name="Straight Arrow Connector 41">
            <a:extLst>
              <a:ext uri="{FF2B5EF4-FFF2-40B4-BE49-F238E27FC236}">
                <a16:creationId xmlns:a16="http://schemas.microsoft.com/office/drawing/2014/main" id="{25F5F6B9-0F3A-4001-965A-6649EFA093CE}"/>
              </a:ext>
            </a:extLst>
          </p:cNvPr>
          <p:cNvCxnSpPr/>
          <p:nvPr/>
        </p:nvCxnSpPr>
        <p:spPr>
          <a:xfrm>
            <a:off x="1538181" y="4206753"/>
            <a:ext cx="1396976" cy="2895"/>
          </a:xfrm>
          <a:prstGeom prst="straightConnector1">
            <a:avLst/>
          </a:prstGeom>
          <a:ln w="28575">
            <a:solidFill>
              <a:schemeClr val="accent2">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CC42177E-C460-4A5D-B90C-28A3552739D0}"/>
              </a:ext>
            </a:extLst>
          </p:cNvPr>
          <p:cNvSpPr txBox="1"/>
          <p:nvPr/>
        </p:nvSpPr>
        <p:spPr>
          <a:xfrm>
            <a:off x="250223" y="4585062"/>
            <a:ext cx="1347752" cy="338554"/>
          </a:xfrm>
          <a:prstGeom prst="rect">
            <a:avLst/>
          </a:prstGeom>
          <a:noFill/>
        </p:spPr>
        <p:txBody>
          <a:bodyPr wrap="square" rtlCol="0" anchor="t">
            <a:spAutoFit/>
          </a:bodyPr>
          <a:lstStyle/>
          <a:p>
            <a:pPr algn="ctr"/>
            <a:r>
              <a:rPr lang="en-US" altLang="zh-TW" sz="1600">
                <a:solidFill>
                  <a:schemeClr val="bg1"/>
                </a:solidFill>
                <a:ea typeface="新細明體"/>
              </a:rPr>
              <a:t>Active</a:t>
            </a:r>
            <a:endParaRPr lang="en-US" sz="1600">
              <a:solidFill>
                <a:schemeClr val="bg1"/>
              </a:solidFill>
            </a:endParaRPr>
          </a:p>
        </p:txBody>
      </p:sp>
      <p:sp>
        <p:nvSpPr>
          <p:cNvPr id="49" name="TextBox 48">
            <a:extLst>
              <a:ext uri="{FF2B5EF4-FFF2-40B4-BE49-F238E27FC236}">
                <a16:creationId xmlns:a16="http://schemas.microsoft.com/office/drawing/2014/main" id="{6A154687-81DD-46B2-93CA-F1BF37CDCDDF}"/>
              </a:ext>
            </a:extLst>
          </p:cNvPr>
          <p:cNvSpPr txBox="1"/>
          <p:nvPr/>
        </p:nvSpPr>
        <p:spPr>
          <a:xfrm>
            <a:off x="2832824" y="4585061"/>
            <a:ext cx="1347752" cy="338554"/>
          </a:xfrm>
          <a:prstGeom prst="rect">
            <a:avLst/>
          </a:prstGeom>
          <a:noFill/>
        </p:spPr>
        <p:txBody>
          <a:bodyPr wrap="square" rtlCol="0" anchor="t">
            <a:spAutoFit/>
          </a:bodyPr>
          <a:lstStyle/>
          <a:p>
            <a:pPr algn="ctr"/>
            <a:r>
              <a:rPr lang="en-US" altLang="zh-TW" sz="1600">
                <a:solidFill>
                  <a:schemeClr val="bg1"/>
                </a:solidFill>
                <a:ea typeface="新細明體"/>
              </a:rPr>
              <a:t>Standby</a:t>
            </a:r>
            <a:endParaRPr lang="en-US" sz="1600">
              <a:solidFill>
                <a:schemeClr val="bg1"/>
              </a:solidFill>
            </a:endParaRPr>
          </a:p>
        </p:txBody>
      </p:sp>
      <p:sp>
        <p:nvSpPr>
          <p:cNvPr id="50" name="TextBox 49">
            <a:extLst>
              <a:ext uri="{FF2B5EF4-FFF2-40B4-BE49-F238E27FC236}">
                <a16:creationId xmlns:a16="http://schemas.microsoft.com/office/drawing/2014/main" id="{289F141B-323C-4A38-B258-48FF44CB8691}"/>
              </a:ext>
            </a:extLst>
          </p:cNvPr>
          <p:cNvSpPr txBox="1"/>
          <p:nvPr/>
        </p:nvSpPr>
        <p:spPr>
          <a:xfrm>
            <a:off x="1534482" y="4239813"/>
            <a:ext cx="1347752" cy="276999"/>
          </a:xfrm>
          <a:prstGeom prst="rect">
            <a:avLst/>
          </a:prstGeom>
          <a:noFill/>
        </p:spPr>
        <p:txBody>
          <a:bodyPr wrap="square" rtlCol="0" anchor="t">
            <a:spAutoFit/>
          </a:bodyPr>
          <a:lstStyle/>
          <a:p>
            <a:pPr algn="ctr"/>
            <a:r>
              <a:rPr lang="en-US" altLang="zh-TW" sz="1200">
                <a:solidFill>
                  <a:schemeClr val="bg1"/>
                </a:solidFill>
                <a:ea typeface="新細明體"/>
              </a:rPr>
              <a:t>Sync data</a:t>
            </a:r>
            <a:endParaRPr lang="en-US" sz="1200">
              <a:solidFill>
                <a:schemeClr val="bg1"/>
              </a:solidFill>
            </a:endParaRPr>
          </a:p>
        </p:txBody>
      </p:sp>
      <p:pic>
        <p:nvPicPr>
          <p:cNvPr id="51" name="Picture 38">
            <a:extLst>
              <a:ext uri="{FF2B5EF4-FFF2-40B4-BE49-F238E27FC236}">
                <a16:creationId xmlns:a16="http://schemas.microsoft.com/office/drawing/2014/main" id="{44C5A2DE-0A70-4077-8EB3-E12A2B10D32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2151"/>
          <a:stretch/>
        </p:blipFill>
        <p:spPr>
          <a:xfrm>
            <a:off x="4768544" y="1642587"/>
            <a:ext cx="1383184" cy="288341"/>
          </a:xfrm>
          <a:prstGeom prst="rect">
            <a:avLst/>
          </a:prstGeom>
        </p:spPr>
      </p:pic>
      <p:pic>
        <p:nvPicPr>
          <p:cNvPr id="52" name="Picture 38">
            <a:extLst>
              <a:ext uri="{FF2B5EF4-FFF2-40B4-BE49-F238E27FC236}">
                <a16:creationId xmlns:a16="http://schemas.microsoft.com/office/drawing/2014/main" id="{879A9471-E08A-405C-8763-672C7958847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2151"/>
          <a:stretch/>
        </p:blipFill>
        <p:spPr>
          <a:xfrm>
            <a:off x="7271569" y="1584714"/>
            <a:ext cx="1556803" cy="346214"/>
          </a:xfrm>
          <a:prstGeom prst="rect">
            <a:avLst/>
          </a:prstGeom>
        </p:spPr>
      </p:pic>
      <p:cxnSp>
        <p:nvCxnSpPr>
          <p:cNvPr id="55" name="Straight Arrow Connector 54">
            <a:extLst>
              <a:ext uri="{FF2B5EF4-FFF2-40B4-BE49-F238E27FC236}">
                <a16:creationId xmlns:a16="http://schemas.microsoft.com/office/drawing/2014/main" id="{31A1CB81-3234-4593-ABA9-D40FCCBA4C73}"/>
              </a:ext>
            </a:extLst>
          </p:cNvPr>
          <p:cNvCxnSpPr>
            <a:cxnSpLocks/>
          </p:cNvCxnSpPr>
          <p:nvPr/>
        </p:nvCxnSpPr>
        <p:spPr>
          <a:xfrm flipH="1">
            <a:off x="7762043" y="2877779"/>
            <a:ext cx="286476" cy="1124190"/>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66921B4-3E47-42A1-B5CB-AFA845AD8ABE}"/>
              </a:ext>
            </a:extLst>
          </p:cNvPr>
          <p:cNvCxnSpPr>
            <a:cxnSpLocks/>
          </p:cNvCxnSpPr>
          <p:nvPr/>
        </p:nvCxnSpPr>
        <p:spPr>
          <a:xfrm>
            <a:off x="5422512" y="2856076"/>
            <a:ext cx="491202" cy="1096005"/>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20D0A14-902F-4695-A479-2498EF0F9488}"/>
              </a:ext>
            </a:extLst>
          </p:cNvPr>
          <p:cNvSpPr txBox="1"/>
          <p:nvPr/>
        </p:nvSpPr>
        <p:spPr>
          <a:xfrm>
            <a:off x="5256475" y="4571278"/>
            <a:ext cx="1347752" cy="338554"/>
          </a:xfrm>
          <a:prstGeom prst="rect">
            <a:avLst/>
          </a:prstGeom>
          <a:noFill/>
        </p:spPr>
        <p:txBody>
          <a:bodyPr wrap="square" rtlCol="0" anchor="t">
            <a:spAutoFit/>
          </a:bodyPr>
          <a:lstStyle/>
          <a:p>
            <a:pPr algn="ctr"/>
            <a:r>
              <a:rPr lang="en-US" altLang="zh-TW" sz="1600">
                <a:solidFill>
                  <a:schemeClr val="bg1"/>
                </a:solidFill>
                <a:ea typeface="新細明體"/>
              </a:rPr>
              <a:t>Active</a:t>
            </a:r>
            <a:endParaRPr lang="en-US" sz="1600">
              <a:solidFill>
                <a:schemeClr val="bg1"/>
              </a:solidFill>
            </a:endParaRPr>
          </a:p>
        </p:txBody>
      </p:sp>
      <p:sp>
        <p:nvSpPr>
          <p:cNvPr id="60" name="TextBox 59">
            <a:extLst>
              <a:ext uri="{FF2B5EF4-FFF2-40B4-BE49-F238E27FC236}">
                <a16:creationId xmlns:a16="http://schemas.microsoft.com/office/drawing/2014/main" id="{F11845B6-F8C0-4BAC-8804-8DE77AC5171B}"/>
              </a:ext>
            </a:extLst>
          </p:cNvPr>
          <p:cNvSpPr txBox="1"/>
          <p:nvPr/>
        </p:nvSpPr>
        <p:spPr>
          <a:xfrm>
            <a:off x="6927571" y="4571279"/>
            <a:ext cx="1347752" cy="338554"/>
          </a:xfrm>
          <a:prstGeom prst="rect">
            <a:avLst/>
          </a:prstGeom>
          <a:noFill/>
        </p:spPr>
        <p:txBody>
          <a:bodyPr wrap="square" rtlCol="0" anchor="t">
            <a:spAutoFit/>
          </a:bodyPr>
          <a:lstStyle/>
          <a:p>
            <a:pPr algn="ctr"/>
            <a:r>
              <a:rPr lang="en-US" altLang="zh-TW" sz="1600">
                <a:solidFill>
                  <a:schemeClr val="bg1"/>
                </a:solidFill>
                <a:ea typeface="新細明體"/>
              </a:rPr>
              <a:t>Active</a:t>
            </a:r>
            <a:endParaRPr lang="en-US" sz="1600">
              <a:solidFill>
                <a:schemeClr val="bg1"/>
              </a:solidFill>
            </a:endParaRPr>
          </a:p>
        </p:txBody>
      </p:sp>
      <p:cxnSp>
        <p:nvCxnSpPr>
          <p:cNvPr id="33" name="Straight Arrow Connector 32">
            <a:extLst>
              <a:ext uri="{FF2B5EF4-FFF2-40B4-BE49-F238E27FC236}">
                <a16:creationId xmlns:a16="http://schemas.microsoft.com/office/drawing/2014/main" id="{220A67F4-CFB2-46CA-BD01-3D9547BE40FA}"/>
              </a:ext>
            </a:extLst>
          </p:cNvPr>
          <p:cNvCxnSpPr>
            <a:cxnSpLocks/>
          </p:cNvCxnSpPr>
          <p:nvPr/>
        </p:nvCxnSpPr>
        <p:spPr>
          <a:xfrm>
            <a:off x="5502087" y="2856075"/>
            <a:ext cx="2180381" cy="1145894"/>
          </a:xfrm>
          <a:prstGeom prst="straightConnector1">
            <a:avLst/>
          </a:prstGeom>
          <a:ln w="28575">
            <a:solidFill>
              <a:srgbClr val="00E6FE"/>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66B7052-C20F-47AD-A005-9F37DBEE396A}"/>
              </a:ext>
            </a:extLst>
          </p:cNvPr>
          <p:cNvCxnSpPr>
            <a:cxnSpLocks/>
          </p:cNvCxnSpPr>
          <p:nvPr/>
        </p:nvCxnSpPr>
        <p:spPr>
          <a:xfrm flipV="1">
            <a:off x="6047737" y="2879685"/>
            <a:ext cx="1902088" cy="1072396"/>
          </a:xfrm>
          <a:prstGeom prst="straightConnector1">
            <a:avLst/>
          </a:prstGeom>
          <a:ln w="28575">
            <a:solidFill>
              <a:srgbClr val="00E6FE"/>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9C9E5F3-1B0E-4C82-B6B4-ACC05A7A6B19}"/>
              </a:ext>
            </a:extLst>
          </p:cNvPr>
          <p:cNvCxnSpPr>
            <a:cxnSpLocks/>
          </p:cNvCxnSpPr>
          <p:nvPr/>
        </p:nvCxnSpPr>
        <p:spPr>
          <a:xfrm>
            <a:off x="5400809" y="1908398"/>
            <a:ext cx="2607197" cy="567160"/>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6AFD4C5-EF9C-40AA-BAA1-AC2176AD6FE9}"/>
              </a:ext>
            </a:extLst>
          </p:cNvPr>
          <p:cNvCxnSpPr>
            <a:cxnSpLocks/>
          </p:cNvCxnSpPr>
          <p:nvPr/>
        </p:nvCxnSpPr>
        <p:spPr>
          <a:xfrm flipV="1">
            <a:off x="5422511" y="1983632"/>
            <a:ext cx="2585494" cy="539669"/>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1189137-2DB9-4AED-98D7-EFD4629284A6}"/>
              </a:ext>
            </a:extLst>
          </p:cNvPr>
          <p:cNvCxnSpPr>
            <a:cxnSpLocks/>
          </p:cNvCxnSpPr>
          <p:nvPr/>
        </p:nvCxnSpPr>
        <p:spPr>
          <a:xfrm>
            <a:off x="985777" y="3028106"/>
            <a:ext cx="2451829" cy="575952"/>
          </a:xfrm>
          <a:prstGeom prst="straightConnector1">
            <a:avLst/>
          </a:prstGeom>
          <a:ln w="28575">
            <a:solidFill>
              <a:srgbClr val="00E6FE"/>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16825F0-9467-4DF1-BF52-5E94F9BF07E8}"/>
              </a:ext>
            </a:extLst>
          </p:cNvPr>
          <p:cNvSpPr txBox="1"/>
          <p:nvPr/>
        </p:nvSpPr>
        <p:spPr>
          <a:xfrm>
            <a:off x="1426756" y="3290711"/>
            <a:ext cx="1127944" cy="276999"/>
          </a:xfrm>
          <a:prstGeom prst="rect">
            <a:avLst/>
          </a:prstGeom>
          <a:noFill/>
        </p:spPr>
        <p:txBody>
          <a:bodyPr wrap="square" rtlCol="0" anchor="t">
            <a:spAutoFit/>
          </a:bodyPr>
          <a:lstStyle/>
          <a:p>
            <a:pPr algn="ctr"/>
            <a:r>
              <a:rPr lang="en-US" altLang="zh-TW" sz="1200">
                <a:solidFill>
                  <a:schemeClr val="bg1"/>
                </a:solidFill>
                <a:ea typeface="新細明體"/>
              </a:rPr>
              <a:t>Standby path</a:t>
            </a:r>
            <a:endParaRPr lang="en-US" sz="1200"/>
          </a:p>
        </p:txBody>
      </p:sp>
      <p:sp>
        <p:nvSpPr>
          <p:cNvPr id="39" name="TextBox 38">
            <a:extLst>
              <a:ext uri="{FF2B5EF4-FFF2-40B4-BE49-F238E27FC236}">
                <a16:creationId xmlns:a16="http://schemas.microsoft.com/office/drawing/2014/main" id="{45CD34D2-CD37-4082-8792-86E9BB1940DE}"/>
              </a:ext>
            </a:extLst>
          </p:cNvPr>
          <p:cNvSpPr txBox="1"/>
          <p:nvPr/>
        </p:nvSpPr>
        <p:spPr>
          <a:xfrm>
            <a:off x="-140715" y="3133139"/>
            <a:ext cx="1347752" cy="276999"/>
          </a:xfrm>
          <a:prstGeom prst="rect">
            <a:avLst/>
          </a:prstGeom>
          <a:noFill/>
        </p:spPr>
        <p:txBody>
          <a:bodyPr wrap="square" rtlCol="0" anchor="t">
            <a:spAutoFit/>
          </a:bodyPr>
          <a:lstStyle/>
          <a:p>
            <a:pPr algn="ctr"/>
            <a:r>
              <a:rPr lang="en-US" altLang="zh-TW" sz="1200">
                <a:solidFill>
                  <a:schemeClr val="bg1"/>
                </a:solidFill>
                <a:ea typeface="新細明體"/>
              </a:rPr>
              <a:t>Active path</a:t>
            </a:r>
            <a:endParaRPr lang="en-US"/>
          </a:p>
        </p:txBody>
      </p:sp>
      <p:sp>
        <p:nvSpPr>
          <p:cNvPr id="40" name="TextBox 39">
            <a:extLst>
              <a:ext uri="{FF2B5EF4-FFF2-40B4-BE49-F238E27FC236}">
                <a16:creationId xmlns:a16="http://schemas.microsoft.com/office/drawing/2014/main" id="{5A9F090A-D5D6-4E9C-9803-483404471CB4}"/>
              </a:ext>
            </a:extLst>
          </p:cNvPr>
          <p:cNvSpPr txBox="1"/>
          <p:nvPr/>
        </p:nvSpPr>
        <p:spPr>
          <a:xfrm>
            <a:off x="4358644" y="3197175"/>
            <a:ext cx="1347752" cy="276999"/>
          </a:xfrm>
          <a:prstGeom prst="rect">
            <a:avLst/>
          </a:prstGeom>
          <a:noFill/>
        </p:spPr>
        <p:txBody>
          <a:bodyPr wrap="square" rtlCol="0" anchor="t">
            <a:spAutoFit/>
          </a:bodyPr>
          <a:lstStyle/>
          <a:p>
            <a:pPr algn="ctr"/>
            <a:r>
              <a:rPr lang="en-US" altLang="zh-TW" sz="1200">
                <a:solidFill>
                  <a:schemeClr val="bg1"/>
                </a:solidFill>
                <a:ea typeface="新細明體"/>
              </a:rPr>
              <a:t>Dual active path</a:t>
            </a:r>
            <a:endParaRPr lang="en-US">
              <a:solidFill>
                <a:schemeClr val="bg1"/>
              </a:solidFill>
            </a:endParaRPr>
          </a:p>
        </p:txBody>
      </p:sp>
      <p:sp>
        <p:nvSpPr>
          <p:cNvPr id="45" name="TextBox 44">
            <a:extLst>
              <a:ext uri="{FF2B5EF4-FFF2-40B4-BE49-F238E27FC236}">
                <a16:creationId xmlns:a16="http://schemas.microsoft.com/office/drawing/2014/main" id="{4FDC0EFA-704B-4B9D-91E7-ACD08A9FFD31}"/>
              </a:ext>
            </a:extLst>
          </p:cNvPr>
          <p:cNvSpPr txBox="1"/>
          <p:nvPr/>
        </p:nvSpPr>
        <p:spPr>
          <a:xfrm>
            <a:off x="6108690" y="2913322"/>
            <a:ext cx="1347752" cy="276999"/>
          </a:xfrm>
          <a:prstGeom prst="rect">
            <a:avLst/>
          </a:prstGeom>
          <a:noFill/>
        </p:spPr>
        <p:txBody>
          <a:bodyPr wrap="square" rtlCol="0" anchor="t">
            <a:spAutoFit/>
          </a:bodyPr>
          <a:lstStyle/>
          <a:p>
            <a:pPr algn="ctr"/>
            <a:r>
              <a:rPr lang="en-US" altLang="zh-TW" sz="1200">
                <a:solidFill>
                  <a:schemeClr val="bg1"/>
                </a:solidFill>
                <a:ea typeface="新細明體"/>
              </a:rPr>
              <a:t>Dual standby path</a:t>
            </a:r>
            <a:endParaRPr lang="en-US">
              <a:solidFill>
                <a:schemeClr val="bg1"/>
              </a:solidFill>
            </a:endParaRPr>
          </a:p>
        </p:txBody>
      </p:sp>
      <p:sp>
        <p:nvSpPr>
          <p:cNvPr id="3" name="TextBox 2">
            <a:extLst>
              <a:ext uri="{FF2B5EF4-FFF2-40B4-BE49-F238E27FC236}">
                <a16:creationId xmlns:a16="http://schemas.microsoft.com/office/drawing/2014/main" id="{C4A3DF85-74D8-48EF-BC23-78076C3A0783}"/>
              </a:ext>
            </a:extLst>
          </p:cNvPr>
          <p:cNvSpPr txBox="1"/>
          <p:nvPr/>
        </p:nvSpPr>
        <p:spPr>
          <a:xfrm>
            <a:off x="2072910" y="1896775"/>
            <a:ext cx="2047019" cy="830997"/>
          </a:xfrm>
          <a:prstGeom prst="rect">
            <a:avLst/>
          </a:prstGeom>
          <a:noFill/>
          <a:ln w="28575">
            <a:solidFill>
              <a:srgbClr val="F70F78"/>
            </a:solidFill>
          </a:ln>
        </p:spPr>
        <p:txBody>
          <a:bodyPr wrap="square" rtlCol="0" anchor="t">
            <a:spAutoFit/>
          </a:bodyPr>
          <a:lstStyle/>
          <a:p>
            <a:pPr algn="ctr"/>
            <a:r>
              <a:rPr lang="zh-TW" altLang="en-US" sz="1200" b="1">
                <a:solidFill>
                  <a:schemeClr val="bg1"/>
                </a:solidFill>
                <a:latin typeface="微軟正黑體" panose="020B0604030504040204" pitchFamily="34" charset="-120"/>
                <a:ea typeface="微軟正黑體" panose="020B0604030504040204" pitchFamily="34" charset="-120"/>
                <a:cs typeface="Calibri"/>
              </a:rPr>
              <a:t>兩倍的硬碟跟系統成本</a:t>
            </a:r>
          </a:p>
          <a:p>
            <a:pPr algn="ctr"/>
            <a:r>
              <a:rPr lang="zh-TW" altLang="en-US" sz="1200" b="1">
                <a:solidFill>
                  <a:schemeClr val="bg1"/>
                </a:solidFill>
                <a:latin typeface="微軟正黑體" panose="020B0604030504040204" pitchFamily="34" charset="-120"/>
                <a:ea typeface="微軟正黑體" panose="020B0604030504040204" pitchFamily="34" charset="-120"/>
                <a:cs typeface="Calibri"/>
              </a:rPr>
              <a:t>系統負載不均衡</a:t>
            </a:r>
          </a:p>
          <a:p>
            <a:pPr algn="ctr"/>
            <a:r>
              <a:rPr lang="zh-TW" sz="1200" b="1">
                <a:solidFill>
                  <a:schemeClr val="bg1"/>
                </a:solidFill>
                <a:latin typeface="微軟正黑體" panose="020B0604030504040204" pitchFamily="34" charset="-120"/>
                <a:ea typeface="微軟正黑體" panose="020B0604030504040204" pitchFamily="34" charset="-120"/>
                <a:cs typeface="Calibri"/>
              </a:rPr>
              <a:t>斷電資料遺失風險</a:t>
            </a:r>
            <a:endParaRPr lang="en-US" sz="1200" b="1">
              <a:solidFill>
                <a:schemeClr val="bg1"/>
              </a:solidFill>
              <a:latin typeface="微軟正黑體" panose="020B0604030504040204" pitchFamily="34" charset="-120"/>
              <a:ea typeface="微軟正黑體" panose="020B0604030504040204" pitchFamily="34" charset="-120"/>
              <a:cs typeface="Calibri"/>
            </a:endParaRPr>
          </a:p>
          <a:p>
            <a:pPr algn="ctr"/>
            <a:r>
              <a:rPr lang="zh-TW" sz="1200" b="1">
                <a:solidFill>
                  <a:schemeClr val="bg1"/>
                </a:solidFill>
                <a:latin typeface="微軟正黑體" panose="020B0604030504040204" pitchFamily="34" charset="-120"/>
                <a:ea typeface="微軟正黑體" panose="020B0604030504040204" pitchFamily="34" charset="-120"/>
                <a:cs typeface="Calibri"/>
              </a:rPr>
              <a:t>網路成了高可用的風險</a:t>
            </a:r>
            <a:endParaRPr lang="en-US" sz="1200" b="1">
              <a:solidFill>
                <a:schemeClr val="bg1"/>
              </a:solidFill>
              <a:latin typeface="微軟正黑體" panose="020B0604030504040204" pitchFamily="34" charset="-120"/>
              <a:ea typeface="微軟正黑體" panose="020B0604030504040204" pitchFamily="34" charset="-120"/>
              <a:cs typeface="Calibri"/>
            </a:endParaRPr>
          </a:p>
        </p:txBody>
      </p:sp>
      <p:pic>
        <p:nvPicPr>
          <p:cNvPr id="41" name="圖片 40">
            <a:extLst>
              <a:ext uri="{FF2B5EF4-FFF2-40B4-BE49-F238E27FC236}">
                <a16:creationId xmlns:a16="http://schemas.microsoft.com/office/drawing/2014/main" id="{E9257007-A04A-4AAA-8A1D-9C4563560E1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3161" y="3640239"/>
            <a:ext cx="1219633" cy="975706"/>
          </a:xfrm>
          <a:prstGeom prst="rect">
            <a:avLst/>
          </a:prstGeom>
        </p:spPr>
      </p:pic>
      <p:pic>
        <p:nvPicPr>
          <p:cNvPr id="48" name="圖片 47">
            <a:extLst>
              <a:ext uri="{FF2B5EF4-FFF2-40B4-BE49-F238E27FC236}">
                <a16:creationId xmlns:a16="http://schemas.microsoft.com/office/drawing/2014/main" id="{ED04A1BC-5E5A-494D-95FC-C7AB7A2CC1A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49286" y="3625421"/>
            <a:ext cx="1219633" cy="975706"/>
          </a:xfrm>
          <a:prstGeom prst="rect">
            <a:avLst/>
          </a:prstGeom>
        </p:spPr>
      </p:pic>
      <p:sp>
        <p:nvSpPr>
          <p:cNvPr id="57" name="TextBox 5">
            <a:extLst>
              <a:ext uri="{FF2B5EF4-FFF2-40B4-BE49-F238E27FC236}">
                <a16:creationId xmlns:a16="http://schemas.microsoft.com/office/drawing/2014/main" id="{17AE6E0B-552B-4F71-B6F4-E3938935D40E}"/>
              </a:ext>
            </a:extLst>
          </p:cNvPr>
          <p:cNvSpPr txBox="1"/>
          <p:nvPr/>
        </p:nvSpPr>
        <p:spPr>
          <a:xfrm>
            <a:off x="474502" y="1242336"/>
            <a:ext cx="3091188" cy="369332"/>
          </a:xfrm>
          <a:prstGeom prst="rect">
            <a:avLst/>
          </a:prstGeom>
          <a:noFill/>
        </p:spPr>
        <p:txBody>
          <a:bodyPr wrap="square" rtlCol="0">
            <a:spAutoFit/>
          </a:bodyPr>
          <a:lstStyle/>
          <a:p>
            <a:pPr algn="ctr"/>
            <a:r>
              <a:rPr lang="en-US" altLang="zh-TW" b="1">
                <a:solidFill>
                  <a:srgbClr val="F70F78"/>
                </a:solidFill>
                <a:latin typeface="微軟正黑體" panose="020B0604030504040204" pitchFamily="34" charset="-120"/>
                <a:ea typeface="微軟正黑體" panose="020B0604030504040204" pitchFamily="34" charset="-120"/>
              </a:rPr>
              <a:t>Active-Standby</a:t>
            </a:r>
            <a:endParaRPr lang="en-US" b="1">
              <a:solidFill>
                <a:srgbClr val="F70F78"/>
              </a:solidFill>
              <a:latin typeface="微軟正黑體" panose="020B0604030504040204" pitchFamily="34" charset="-120"/>
              <a:ea typeface="微軟正黑體" panose="020B0604030504040204" pitchFamily="34" charset="-120"/>
            </a:endParaRPr>
          </a:p>
        </p:txBody>
      </p:sp>
      <p:sp>
        <p:nvSpPr>
          <p:cNvPr id="61" name="TextBox 13">
            <a:extLst>
              <a:ext uri="{FF2B5EF4-FFF2-40B4-BE49-F238E27FC236}">
                <a16:creationId xmlns:a16="http://schemas.microsoft.com/office/drawing/2014/main" id="{DADEDFC3-D52E-474F-AB4F-FD5163BE188C}"/>
              </a:ext>
            </a:extLst>
          </p:cNvPr>
          <p:cNvSpPr txBox="1"/>
          <p:nvPr/>
        </p:nvSpPr>
        <p:spPr>
          <a:xfrm>
            <a:off x="5256254" y="1246067"/>
            <a:ext cx="3091188" cy="369332"/>
          </a:xfrm>
          <a:prstGeom prst="rect">
            <a:avLst/>
          </a:prstGeom>
          <a:noFill/>
        </p:spPr>
        <p:txBody>
          <a:bodyPr wrap="square" rtlCol="0">
            <a:spAutoFit/>
          </a:bodyPr>
          <a:lstStyle/>
          <a:p>
            <a:pPr algn="ctr"/>
            <a:r>
              <a:rPr lang="en-US" altLang="zh-TW" b="1">
                <a:solidFill>
                  <a:srgbClr val="00E6FE"/>
                </a:solidFill>
                <a:latin typeface="微軟正黑體" panose="020B0604030504040204" pitchFamily="34" charset="-120"/>
                <a:ea typeface="微軟正黑體" panose="020B0604030504040204" pitchFamily="34" charset="-120"/>
              </a:rPr>
              <a:t>Active-Active</a:t>
            </a:r>
            <a:endParaRPr lang="en-US" b="1">
              <a:solidFill>
                <a:srgbClr val="00E6FE"/>
              </a:solidFill>
              <a:latin typeface="微軟正黑體" panose="020B0604030504040204" pitchFamily="34" charset="-120"/>
              <a:ea typeface="微軟正黑體" panose="020B0604030504040204" pitchFamily="34" charset="-120"/>
            </a:endParaRPr>
          </a:p>
        </p:txBody>
      </p:sp>
      <p:cxnSp>
        <p:nvCxnSpPr>
          <p:cNvPr id="8" name="直線單箭頭接點 7">
            <a:extLst>
              <a:ext uri="{FF2B5EF4-FFF2-40B4-BE49-F238E27FC236}">
                <a16:creationId xmlns:a16="http://schemas.microsoft.com/office/drawing/2014/main" id="{DB35623C-48E8-49FE-9011-AD43DC0B8EBD}"/>
              </a:ext>
            </a:extLst>
          </p:cNvPr>
          <p:cNvCxnSpPr/>
          <p:nvPr/>
        </p:nvCxnSpPr>
        <p:spPr>
          <a:xfrm>
            <a:off x="917662" y="2053109"/>
            <a:ext cx="0" cy="512171"/>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61">
            <a:extLst>
              <a:ext uri="{FF2B5EF4-FFF2-40B4-BE49-F238E27FC236}">
                <a16:creationId xmlns:a16="http://schemas.microsoft.com/office/drawing/2014/main" id="{CCB78E98-CB36-4DDF-9DF4-E41198A36846}"/>
              </a:ext>
            </a:extLst>
          </p:cNvPr>
          <p:cNvCxnSpPr/>
          <p:nvPr/>
        </p:nvCxnSpPr>
        <p:spPr>
          <a:xfrm>
            <a:off x="924099" y="3018376"/>
            <a:ext cx="0" cy="512171"/>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62">
            <a:extLst>
              <a:ext uri="{FF2B5EF4-FFF2-40B4-BE49-F238E27FC236}">
                <a16:creationId xmlns:a16="http://schemas.microsoft.com/office/drawing/2014/main" id="{5129FC9E-A147-46AA-860B-A4437C7B416D}"/>
              </a:ext>
            </a:extLst>
          </p:cNvPr>
          <p:cNvCxnSpPr/>
          <p:nvPr/>
        </p:nvCxnSpPr>
        <p:spPr>
          <a:xfrm>
            <a:off x="5364312" y="1963387"/>
            <a:ext cx="0" cy="512171"/>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a:extLst>
              <a:ext uri="{FF2B5EF4-FFF2-40B4-BE49-F238E27FC236}">
                <a16:creationId xmlns:a16="http://schemas.microsoft.com/office/drawing/2014/main" id="{D4DA61EC-24AB-4EEE-B5D4-76BF1EDA1F6C}"/>
              </a:ext>
            </a:extLst>
          </p:cNvPr>
          <p:cNvCxnSpPr/>
          <p:nvPr/>
        </p:nvCxnSpPr>
        <p:spPr>
          <a:xfrm>
            <a:off x="8133881" y="1975956"/>
            <a:ext cx="0" cy="512171"/>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9101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9D620-1AA9-45E0-8B95-77EB2F7D52B6}"/>
              </a:ext>
            </a:extLst>
          </p:cNvPr>
          <p:cNvSpPr>
            <a:spLocks noGrp="1"/>
          </p:cNvSpPr>
          <p:nvPr>
            <p:ph type="title"/>
          </p:nvPr>
        </p:nvSpPr>
        <p:spPr/>
        <p:txBody>
          <a:bodyPr>
            <a:normAutofit/>
          </a:bodyPr>
          <a:lstStyle/>
          <a:p>
            <a:r>
              <a:rPr lang="en-US" altLang="zh-TW" sz="4000">
                <a:latin typeface="微軟正黑體"/>
                <a:ea typeface="微軟正黑體"/>
              </a:rPr>
              <a:t>Copy</a:t>
            </a:r>
            <a:r>
              <a:rPr lang="zh-TW" altLang="en-US" sz="4000">
                <a:latin typeface="微軟正黑體"/>
                <a:ea typeface="微軟正黑體"/>
              </a:rPr>
              <a:t> </a:t>
            </a:r>
            <a:r>
              <a:rPr lang="en-US" altLang="zh-TW" sz="4000">
                <a:latin typeface="微軟正黑體"/>
                <a:ea typeface="微軟正黑體"/>
              </a:rPr>
              <a:t>to Flash </a:t>
            </a:r>
            <a:r>
              <a:rPr lang="zh-TW" altLang="en-US" sz="4000">
                <a:latin typeface="微軟正黑體"/>
                <a:ea typeface="微軟正黑體"/>
              </a:rPr>
              <a:t>實現斷電零風險</a:t>
            </a:r>
            <a:endParaRPr lang="en-US">
              <a:latin typeface="微軟正黑體"/>
              <a:ea typeface="微軟正黑體"/>
            </a:endParaRPr>
          </a:p>
        </p:txBody>
      </p:sp>
      <p:pic>
        <p:nvPicPr>
          <p:cNvPr id="30" name="圖形 29">
            <a:extLst>
              <a:ext uri="{FF2B5EF4-FFF2-40B4-BE49-F238E27FC236}">
                <a16:creationId xmlns:a16="http://schemas.microsoft.com/office/drawing/2014/main" id="{CA125DB5-4292-4B1E-B637-6408C7583F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3615" y="1349242"/>
            <a:ext cx="8553229" cy="3218637"/>
          </a:xfrm>
          <a:prstGeom prst="rect">
            <a:avLst/>
          </a:prstGeom>
        </p:spPr>
      </p:pic>
      <p:sp>
        <p:nvSpPr>
          <p:cNvPr id="64" name="Arrow: Right 52">
            <a:extLst>
              <a:ext uri="{FF2B5EF4-FFF2-40B4-BE49-F238E27FC236}">
                <a16:creationId xmlns:a16="http://schemas.microsoft.com/office/drawing/2014/main" id="{52297F52-9670-4FA6-881B-63B219238254}"/>
              </a:ext>
            </a:extLst>
          </p:cNvPr>
          <p:cNvSpPr/>
          <p:nvPr/>
        </p:nvSpPr>
        <p:spPr>
          <a:xfrm>
            <a:off x="5652050" y="3320439"/>
            <a:ext cx="1220931" cy="822960"/>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Arrow: Right 52">
            <a:extLst>
              <a:ext uri="{FF2B5EF4-FFF2-40B4-BE49-F238E27FC236}">
                <a16:creationId xmlns:a16="http://schemas.microsoft.com/office/drawing/2014/main" id="{DABC7AC9-52BC-48D1-9341-1D98950474F0}"/>
              </a:ext>
            </a:extLst>
          </p:cNvPr>
          <p:cNvSpPr/>
          <p:nvPr/>
        </p:nvSpPr>
        <p:spPr>
          <a:xfrm>
            <a:off x="1605532" y="3320439"/>
            <a:ext cx="2598246" cy="822960"/>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50">
            <a:extLst>
              <a:ext uri="{FF2B5EF4-FFF2-40B4-BE49-F238E27FC236}">
                <a16:creationId xmlns:a16="http://schemas.microsoft.com/office/drawing/2014/main" id="{A24ADB38-BA29-4713-BA62-4C056A48AF26}"/>
              </a:ext>
            </a:extLst>
          </p:cNvPr>
          <p:cNvGrpSpPr/>
          <p:nvPr/>
        </p:nvGrpSpPr>
        <p:grpSpPr>
          <a:xfrm>
            <a:off x="2699049" y="3903178"/>
            <a:ext cx="648000" cy="694806"/>
            <a:chOff x="6254209" y="2228555"/>
            <a:chExt cx="648000" cy="694806"/>
          </a:xfrm>
        </p:grpSpPr>
        <p:sp>
          <p:nvSpPr>
            <p:cNvPr id="67" name="圓角矩形 14">
              <a:extLst>
                <a:ext uri="{FF2B5EF4-FFF2-40B4-BE49-F238E27FC236}">
                  <a16:creationId xmlns:a16="http://schemas.microsoft.com/office/drawing/2014/main" id="{0FC0B03F-9FE7-4882-B03B-BA808FC206F6}"/>
                </a:ext>
              </a:extLst>
            </p:cNvPr>
            <p:cNvSpPr/>
            <p:nvPr/>
          </p:nvSpPr>
          <p:spPr>
            <a:xfrm>
              <a:off x="6254209" y="2228555"/>
              <a:ext cx="648000" cy="489285"/>
            </a:xfrm>
            <a:prstGeom prst="roundRect">
              <a:avLst/>
            </a:prstGeom>
            <a:solidFill>
              <a:schemeClr val="tx2">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altLang="zh-TW">
                  <a:solidFill>
                    <a:schemeClr val="tx1"/>
                  </a:solidFill>
                </a:rPr>
                <a:t>BBU</a:t>
              </a:r>
              <a:endParaRPr lang="zh-TW" altLang="en-US">
                <a:solidFill>
                  <a:schemeClr val="tx1"/>
                </a:solidFill>
              </a:endParaRPr>
            </a:p>
          </p:txBody>
        </p:sp>
        <p:pic>
          <p:nvPicPr>
            <p:cNvPr id="68" name="Picture 6" descr="http://www.gadgec.com/wp-content/uploads/2012/06/battery.png">
              <a:extLst>
                <a:ext uri="{FF2B5EF4-FFF2-40B4-BE49-F238E27FC236}">
                  <a16:creationId xmlns:a16="http://schemas.microsoft.com/office/drawing/2014/main" id="{15A6BB18-A9B3-434E-B2B6-1ACFF766147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11995" y="2404584"/>
              <a:ext cx="518777" cy="51877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69" name="Picture 38">
            <a:extLst>
              <a:ext uri="{FF2B5EF4-FFF2-40B4-BE49-F238E27FC236}">
                <a16:creationId xmlns:a16="http://schemas.microsoft.com/office/drawing/2014/main" id="{7DFF3E93-A37A-463C-9F0D-99F36786E76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2151"/>
          <a:stretch/>
        </p:blipFill>
        <p:spPr>
          <a:xfrm>
            <a:off x="323615" y="1496291"/>
            <a:ext cx="1786179" cy="372350"/>
          </a:xfrm>
          <a:prstGeom prst="rect">
            <a:avLst/>
          </a:prstGeom>
        </p:spPr>
      </p:pic>
      <p:sp>
        <p:nvSpPr>
          <p:cNvPr id="70" name="Arrow: Right 52">
            <a:extLst>
              <a:ext uri="{FF2B5EF4-FFF2-40B4-BE49-F238E27FC236}">
                <a16:creationId xmlns:a16="http://schemas.microsoft.com/office/drawing/2014/main" id="{85245F48-2257-4243-AFC6-047773F181A8}"/>
              </a:ext>
            </a:extLst>
          </p:cNvPr>
          <p:cNvSpPr/>
          <p:nvPr/>
        </p:nvSpPr>
        <p:spPr>
          <a:xfrm rot="5400000">
            <a:off x="524864" y="1990233"/>
            <a:ext cx="1220931" cy="822960"/>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文字方塊 27">
            <a:extLst>
              <a:ext uri="{FF2B5EF4-FFF2-40B4-BE49-F238E27FC236}">
                <a16:creationId xmlns:a16="http://schemas.microsoft.com/office/drawing/2014/main" id="{EE8872F3-D036-48C1-A7C9-586D2A9C47D5}"/>
              </a:ext>
            </a:extLst>
          </p:cNvPr>
          <p:cNvSpPr txBox="1"/>
          <p:nvPr/>
        </p:nvSpPr>
        <p:spPr>
          <a:xfrm>
            <a:off x="571650" y="3067747"/>
            <a:ext cx="1210333" cy="198995"/>
          </a:xfrm>
          <a:prstGeom prst="rect">
            <a:avLst/>
          </a:prstGeom>
        </p:spPr>
        <p:txBody>
          <a:bodyPr vert="horz" wrap="none" lIns="91438" tIns="45719" rIns="91438" bIns="45719" rtlCol="0" anchor="ctr">
            <a:noAutofit/>
          </a:bodyPr>
          <a:lstStyle/>
          <a:p>
            <a:pPr algn="ctr">
              <a:spcBef>
                <a:spcPct val="0"/>
              </a:spcBef>
            </a:pPr>
            <a:r>
              <a:rPr lang="en-US" altLang="zh-TW" sz="1400" b="1">
                <a:latin typeface="微軟正黑體" panose="020B0604030504040204" pitchFamily="34" charset="-120"/>
                <a:ea typeface="微軟正黑體" panose="020B0604030504040204" pitchFamily="34" charset="-120"/>
                <a:cs typeface="華康中黑體(P)" pitchFamily="34" charset="-120"/>
              </a:rPr>
              <a:t>Write Cache</a:t>
            </a:r>
            <a:endParaRPr lang="zh-TW" altLang="en-US" sz="1400" b="1">
              <a:latin typeface="微軟正黑體" panose="020B0604030504040204" pitchFamily="34" charset="-120"/>
              <a:ea typeface="微軟正黑體" panose="020B0604030504040204" pitchFamily="34" charset="-120"/>
              <a:cs typeface="華康中黑體(P)" pitchFamily="34" charset="-120"/>
            </a:endParaRPr>
          </a:p>
        </p:txBody>
      </p:sp>
      <p:sp>
        <p:nvSpPr>
          <p:cNvPr id="72" name="文字方塊 29">
            <a:extLst>
              <a:ext uri="{FF2B5EF4-FFF2-40B4-BE49-F238E27FC236}">
                <a16:creationId xmlns:a16="http://schemas.microsoft.com/office/drawing/2014/main" id="{850358FE-905B-4724-9A24-E51A39FC01D2}"/>
              </a:ext>
            </a:extLst>
          </p:cNvPr>
          <p:cNvSpPr txBox="1"/>
          <p:nvPr/>
        </p:nvSpPr>
        <p:spPr>
          <a:xfrm>
            <a:off x="2296534" y="3266742"/>
            <a:ext cx="1514168" cy="184527"/>
          </a:xfrm>
          <a:prstGeom prst="rect">
            <a:avLst/>
          </a:prstGeom>
        </p:spPr>
        <p:txBody>
          <a:bodyPr vert="horz" wrap="none" lIns="91438" tIns="45719" rIns="91438" bIns="45719" rtlCol="0" anchor="ctr">
            <a:noAutofit/>
          </a:bodyPr>
          <a:lstStyle/>
          <a:p>
            <a:pPr algn="ctr">
              <a:spcBef>
                <a:spcPct val="0"/>
              </a:spcBef>
            </a:pPr>
            <a:r>
              <a:rPr lang="en-US" altLang="zh-TW" sz="1400">
                <a:solidFill>
                  <a:schemeClr val="bg1"/>
                </a:solidFill>
                <a:latin typeface="微軟正黑體" panose="020B0604030504040204" pitchFamily="34" charset="-120"/>
                <a:ea typeface="微軟正黑體" panose="020B0604030504040204" pitchFamily="34" charset="-120"/>
                <a:cs typeface="華康中黑體(P)" pitchFamily="34" charset="-120"/>
              </a:rPr>
              <a:t>Copy To Flash</a:t>
            </a:r>
            <a:endParaRPr lang="zh-TW" altLang="en-US" sz="1400">
              <a:solidFill>
                <a:schemeClr val="bg1"/>
              </a:solidFill>
              <a:latin typeface="微軟正黑體" panose="020B0604030504040204" pitchFamily="34" charset="-120"/>
              <a:ea typeface="微軟正黑體" panose="020B0604030504040204" pitchFamily="34" charset="-120"/>
              <a:cs typeface="華康中黑體(P)" pitchFamily="34" charset="-120"/>
            </a:endParaRPr>
          </a:p>
        </p:txBody>
      </p:sp>
      <p:sp>
        <p:nvSpPr>
          <p:cNvPr id="73" name="TextBox 21">
            <a:extLst>
              <a:ext uri="{FF2B5EF4-FFF2-40B4-BE49-F238E27FC236}">
                <a16:creationId xmlns:a16="http://schemas.microsoft.com/office/drawing/2014/main" id="{10500B6A-3C6C-4A85-9882-22A4212580D8}"/>
              </a:ext>
            </a:extLst>
          </p:cNvPr>
          <p:cNvSpPr txBox="1"/>
          <p:nvPr/>
        </p:nvSpPr>
        <p:spPr>
          <a:xfrm>
            <a:off x="1305336" y="2093936"/>
            <a:ext cx="1043169"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FFFFFF"/>
                </a:solidFill>
                <a:latin typeface="微軟正黑體" panose="020B0604030504040204" pitchFamily="34" charset="-120"/>
                <a:ea typeface="微軟正黑體" panose="020B0604030504040204" pitchFamily="34" charset="-120"/>
                <a:cs typeface="Calibri"/>
              </a:rPr>
              <a:t> </a:t>
            </a:r>
            <a:r>
              <a:rPr lang="zh-CN" altLang="en-US" sz="1400">
                <a:solidFill>
                  <a:srgbClr val="FFFFFF"/>
                </a:solidFill>
                <a:latin typeface="微軟正黑體" panose="020B0604030504040204" pitchFamily="34" charset="-120"/>
                <a:ea typeface="微軟正黑體" panose="020B0604030504040204" pitchFamily="34" charset="-120"/>
                <a:cs typeface="Calibri"/>
              </a:rPr>
              <a:t>資料寫入</a:t>
            </a:r>
            <a:endParaRPr lang="en-US" sz="1400">
              <a:solidFill>
                <a:srgbClr val="FFFFFF"/>
              </a:solidFill>
              <a:latin typeface="微軟正黑體" panose="020B0604030504040204" pitchFamily="34" charset="-120"/>
              <a:ea typeface="微軟正黑體" panose="020B0604030504040204" pitchFamily="34" charset="-120"/>
              <a:cs typeface="Calibri"/>
            </a:endParaRPr>
          </a:p>
        </p:txBody>
      </p:sp>
      <p:sp>
        <p:nvSpPr>
          <p:cNvPr id="74" name="TextBox 25">
            <a:extLst>
              <a:ext uri="{FF2B5EF4-FFF2-40B4-BE49-F238E27FC236}">
                <a16:creationId xmlns:a16="http://schemas.microsoft.com/office/drawing/2014/main" id="{9E963551-2893-4021-89F3-37862D202C44}"/>
              </a:ext>
            </a:extLst>
          </p:cNvPr>
          <p:cNvSpPr txBox="1"/>
          <p:nvPr/>
        </p:nvSpPr>
        <p:spPr>
          <a:xfrm>
            <a:off x="4269916" y="3005524"/>
            <a:ext cx="1310834"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FFFFFF"/>
                </a:solidFill>
                <a:latin typeface="微軟正黑體" panose="020B0604030504040204" pitchFamily="34" charset="-120"/>
                <a:ea typeface="微軟正黑體" panose="020B0604030504040204" pitchFamily="34" charset="-120"/>
              </a:rPr>
              <a:t>64GB SATA M.2 Disk</a:t>
            </a:r>
            <a:endParaRPr lang="en-US" sz="1400">
              <a:latin typeface="微軟正黑體" panose="020B0604030504040204" pitchFamily="34" charset="-120"/>
              <a:ea typeface="微軟正黑體" panose="020B0604030504040204" pitchFamily="34" charset="-120"/>
              <a:cs typeface="Calibri"/>
            </a:endParaRPr>
          </a:p>
        </p:txBody>
      </p:sp>
      <p:pic>
        <p:nvPicPr>
          <p:cNvPr id="31" name="圖形 30">
            <a:extLst>
              <a:ext uri="{FF2B5EF4-FFF2-40B4-BE49-F238E27FC236}">
                <a16:creationId xmlns:a16="http://schemas.microsoft.com/office/drawing/2014/main" id="{640EACB3-E539-4CF3-B3B1-BEC6BFC0F3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98199" y="3572542"/>
            <a:ext cx="1187496" cy="330636"/>
          </a:xfrm>
          <a:prstGeom prst="rect">
            <a:avLst/>
          </a:prstGeom>
        </p:spPr>
      </p:pic>
      <p:sp>
        <p:nvSpPr>
          <p:cNvPr id="75" name="TextBox 51">
            <a:extLst>
              <a:ext uri="{FF2B5EF4-FFF2-40B4-BE49-F238E27FC236}">
                <a16:creationId xmlns:a16="http://schemas.microsoft.com/office/drawing/2014/main" id="{15869282-CB74-4CAE-8F74-6642D0EAA204}"/>
              </a:ext>
            </a:extLst>
          </p:cNvPr>
          <p:cNvSpPr txBox="1"/>
          <p:nvPr/>
        </p:nvSpPr>
        <p:spPr>
          <a:xfrm>
            <a:off x="2699049" y="1728619"/>
            <a:ext cx="3770192" cy="584775"/>
          </a:xfrm>
          <a:prstGeom prst="rect">
            <a:avLst/>
          </a:prstGeom>
          <a:noFill/>
        </p:spPr>
        <p:txBody>
          <a:bodyPr wrap="square" rtlCol="0" anchor="t">
            <a:spAutoFit/>
          </a:bodyPr>
          <a:lstStyle/>
          <a:p>
            <a:r>
              <a:rPr lang="en-US" sz="1600" b="1">
                <a:solidFill>
                  <a:schemeClr val="bg1"/>
                </a:solidFill>
                <a:latin typeface="微軟正黑體" panose="020B0604030504040204" pitchFamily="34" charset="-120"/>
                <a:ea typeface="微軟正黑體" panose="020B0604030504040204" pitchFamily="34" charset="-120"/>
              </a:rPr>
              <a:t>ES1686dc</a:t>
            </a:r>
            <a:r>
              <a:rPr lang="en-US" sz="1600">
                <a:solidFill>
                  <a:schemeClr val="bg1"/>
                </a:solidFill>
                <a:latin typeface="微軟正黑體" panose="020B0604030504040204" pitchFamily="34" charset="-120"/>
                <a:ea typeface="微軟正黑體" panose="020B0604030504040204" pitchFamily="34" charset="-120"/>
              </a:rPr>
              <a:t> </a:t>
            </a:r>
            <a:r>
              <a:rPr lang="zh-TW" altLang="en-US" sz="1600">
                <a:solidFill>
                  <a:schemeClr val="bg1"/>
                </a:solidFill>
                <a:latin typeface="微軟正黑體" panose="020B0604030504040204" pitchFamily="34" charset="-120"/>
                <a:ea typeface="微軟正黑體" panose="020B0604030504040204" pitchFamily="34" charset="-120"/>
              </a:rPr>
              <a:t>每個控制器預載一個 </a:t>
            </a:r>
            <a:r>
              <a:rPr lang="en-US" altLang="zh-TW" sz="1600">
                <a:solidFill>
                  <a:schemeClr val="bg1"/>
                </a:solidFill>
                <a:latin typeface="微軟正黑體" panose="020B0604030504040204" pitchFamily="34" charset="-120"/>
                <a:ea typeface="微軟正黑體" panose="020B0604030504040204" pitchFamily="34" charset="-120"/>
              </a:rPr>
              <a:t>64GB SATA M.2 Disk </a:t>
            </a:r>
            <a:r>
              <a:rPr lang="zh-TW" altLang="en-US" sz="1600">
                <a:solidFill>
                  <a:schemeClr val="bg1"/>
                </a:solidFill>
                <a:latin typeface="微軟正黑體" panose="020B0604030504040204" pitchFamily="34" charset="-120"/>
                <a:ea typeface="微軟正黑體" panose="020B0604030504040204" pitchFamily="34" charset="-120"/>
              </a:rPr>
              <a:t>作為 </a:t>
            </a:r>
            <a:r>
              <a:rPr lang="en-US" altLang="zh-TW" sz="1600">
                <a:solidFill>
                  <a:schemeClr val="bg1"/>
                </a:solidFill>
                <a:latin typeface="微軟正黑體" panose="020B0604030504040204" pitchFamily="34" charset="-120"/>
                <a:ea typeface="微軟正黑體" panose="020B0604030504040204" pitchFamily="34" charset="-120"/>
              </a:rPr>
              <a:t>C2F</a:t>
            </a:r>
            <a:endParaRPr lang="en-US" sz="160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97518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75953" y="91440"/>
            <a:ext cx="7886700" cy="822960"/>
          </a:xfrm>
        </p:spPr>
        <p:txBody>
          <a:bodyPr>
            <a:normAutofit/>
          </a:bodyPr>
          <a:lstStyle/>
          <a:p>
            <a:r>
              <a:rPr lang="en-US" altLang="zh-TW" sz="3400">
                <a:latin typeface="微軟正黑體"/>
                <a:ea typeface="微軟正黑體"/>
              </a:rPr>
              <a:t>C2F</a:t>
            </a:r>
            <a:r>
              <a:rPr lang="zh-TW" altLang="en-US" sz="3400">
                <a:latin typeface="微軟正黑體"/>
                <a:ea typeface="微軟正黑體"/>
              </a:rPr>
              <a:t>運作機制 </a:t>
            </a:r>
            <a:endParaRPr lang="en-US" sz="3400"/>
          </a:p>
        </p:txBody>
      </p:sp>
      <p:sp>
        <p:nvSpPr>
          <p:cNvPr id="122" name="矩形: 圓角 121">
            <a:extLst>
              <a:ext uri="{FF2B5EF4-FFF2-40B4-BE49-F238E27FC236}">
                <a16:creationId xmlns:a16="http://schemas.microsoft.com/office/drawing/2014/main" id="{1503EF2C-695E-47E3-AF61-F99A1F777EB7}"/>
              </a:ext>
            </a:extLst>
          </p:cNvPr>
          <p:cNvSpPr/>
          <p:nvPr/>
        </p:nvSpPr>
        <p:spPr>
          <a:xfrm>
            <a:off x="4499784" y="1600899"/>
            <a:ext cx="1383127" cy="354061"/>
          </a:xfrm>
          <a:prstGeom prst="roundRect">
            <a:avLst>
              <a:gd name="adj" fmla="val 50000"/>
            </a:avLst>
          </a:prstGeom>
          <a:solidFill>
            <a:schemeClr val="tx1"/>
          </a:solidFill>
          <a:ln>
            <a:solidFill>
              <a:srgbClr val="EF25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123" name="矩形 122">
            <a:extLst>
              <a:ext uri="{FF2B5EF4-FFF2-40B4-BE49-F238E27FC236}">
                <a16:creationId xmlns:a16="http://schemas.microsoft.com/office/drawing/2014/main" id="{21375CEE-1363-43BC-A62E-1CFB724732A5}"/>
              </a:ext>
            </a:extLst>
          </p:cNvPr>
          <p:cNvSpPr/>
          <p:nvPr/>
        </p:nvSpPr>
        <p:spPr>
          <a:xfrm>
            <a:off x="4667781" y="1592986"/>
            <a:ext cx="1107996" cy="369332"/>
          </a:xfrm>
          <a:prstGeom prst="rect">
            <a:avLst/>
          </a:prstGeom>
        </p:spPr>
        <p:txBody>
          <a:bodyPr wrap="none">
            <a:spAutoFit/>
          </a:bodyPr>
          <a:lstStyle/>
          <a:p>
            <a:pPr algn="ctr"/>
            <a:r>
              <a:rPr lang="zh-TW" altLang="en-US">
                <a:solidFill>
                  <a:srgbClr val="EF25CD"/>
                </a:solidFill>
                <a:latin typeface="微軟正黑體" panose="020B0604030504040204" pitchFamily="34" charset="-120"/>
                <a:ea typeface="微軟正黑體" panose="020B0604030504040204" pitchFamily="34" charset="-120"/>
              </a:rPr>
              <a:t>意外斷電</a:t>
            </a:r>
          </a:p>
        </p:txBody>
      </p:sp>
      <p:sp>
        <p:nvSpPr>
          <p:cNvPr id="157" name="矩形 156">
            <a:extLst>
              <a:ext uri="{FF2B5EF4-FFF2-40B4-BE49-F238E27FC236}">
                <a16:creationId xmlns:a16="http://schemas.microsoft.com/office/drawing/2014/main" id="{E78629F7-E9D0-4FDC-BFAF-F895841E607D}"/>
              </a:ext>
            </a:extLst>
          </p:cNvPr>
          <p:cNvSpPr/>
          <p:nvPr/>
        </p:nvSpPr>
        <p:spPr>
          <a:xfrm>
            <a:off x="528198" y="2528877"/>
            <a:ext cx="1082348" cy="246221"/>
          </a:xfrm>
          <a:prstGeom prst="rect">
            <a:avLst/>
          </a:prstGeom>
        </p:spPr>
        <p:txBody>
          <a:bodyPr wrap="none">
            <a:spAutoFit/>
          </a:bodyPr>
          <a:lstStyle/>
          <a:p>
            <a:pPr algn="ctr"/>
            <a:r>
              <a:rPr lang="zh-TW" altLang="en-US" sz="1000">
                <a:solidFill>
                  <a:schemeClr val="bg1"/>
                </a:solidFill>
                <a:latin typeface="微軟正黑體" panose="020B0604030504040204" pitchFamily="34" charset="-120"/>
                <a:ea typeface="微軟正黑體" panose="020B0604030504040204" pitchFamily="34" charset="-120"/>
              </a:rPr>
              <a:t>記憶體快取資料</a:t>
            </a:r>
          </a:p>
        </p:txBody>
      </p:sp>
      <p:sp>
        <p:nvSpPr>
          <p:cNvPr id="158" name="矩形 157">
            <a:extLst>
              <a:ext uri="{FF2B5EF4-FFF2-40B4-BE49-F238E27FC236}">
                <a16:creationId xmlns:a16="http://schemas.microsoft.com/office/drawing/2014/main" id="{00A87813-9DB1-46D0-B1C0-7D1B95C36344}"/>
              </a:ext>
            </a:extLst>
          </p:cNvPr>
          <p:cNvSpPr/>
          <p:nvPr/>
        </p:nvSpPr>
        <p:spPr>
          <a:xfrm>
            <a:off x="2007348" y="4189066"/>
            <a:ext cx="646331" cy="276999"/>
          </a:xfrm>
          <a:prstGeom prst="rect">
            <a:avLst/>
          </a:prstGeom>
        </p:spPr>
        <p:txBody>
          <a:bodyPr wrap="none">
            <a:spAutoFit/>
          </a:bodyPr>
          <a:lstStyle/>
          <a:p>
            <a:pPr algn="ctr"/>
            <a:r>
              <a:rPr lang="zh-TW" altLang="en-US" sz="1200">
                <a:solidFill>
                  <a:schemeClr val="bg1"/>
                </a:solidFill>
                <a:latin typeface="微軟正黑體" panose="020B0604030504040204" pitchFamily="34" charset="-120"/>
                <a:ea typeface="微軟正黑體" panose="020B0604030504040204" pitchFamily="34" charset="-120"/>
              </a:rPr>
              <a:t>儲存池</a:t>
            </a:r>
          </a:p>
        </p:txBody>
      </p:sp>
      <p:sp>
        <p:nvSpPr>
          <p:cNvPr id="159" name="矩形 158">
            <a:extLst>
              <a:ext uri="{FF2B5EF4-FFF2-40B4-BE49-F238E27FC236}">
                <a16:creationId xmlns:a16="http://schemas.microsoft.com/office/drawing/2014/main" id="{FE2B37D6-9CE9-4A97-9ADC-96A38F7E8EBC}"/>
              </a:ext>
            </a:extLst>
          </p:cNvPr>
          <p:cNvSpPr/>
          <p:nvPr/>
        </p:nvSpPr>
        <p:spPr>
          <a:xfrm>
            <a:off x="4822028" y="4189066"/>
            <a:ext cx="646331" cy="276999"/>
          </a:xfrm>
          <a:prstGeom prst="rect">
            <a:avLst/>
          </a:prstGeom>
        </p:spPr>
        <p:txBody>
          <a:bodyPr wrap="none">
            <a:spAutoFit/>
          </a:bodyPr>
          <a:lstStyle/>
          <a:p>
            <a:pPr algn="ctr"/>
            <a:r>
              <a:rPr lang="zh-TW" altLang="en-US" sz="1200">
                <a:solidFill>
                  <a:schemeClr val="bg1"/>
                </a:solidFill>
                <a:latin typeface="微軟正黑體" panose="020B0604030504040204" pitchFamily="34" charset="-120"/>
                <a:ea typeface="微軟正黑體" panose="020B0604030504040204" pitchFamily="34" charset="-120"/>
              </a:rPr>
              <a:t>儲存池</a:t>
            </a:r>
          </a:p>
        </p:txBody>
      </p:sp>
      <p:sp>
        <p:nvSpPr>
          <p:cNvPr id="160" name="矩形 159">
            <a:extLst>
              <a:ext uri="{FF2B5EF4-FFF2-40B4-BE49-F238E27FC236}">
                <a16:creationId xmlns:a16="http://schemas.microsoft.com/office/drawing/2014/main" id="{586D8ABC-30A4-4CBE-B60A-81E93253E9E9}"/>
              </a:ext>
            </a:extLst>
          </p:cNvPr>
          <p:cNvSpPr/>
          <p:nvPr/>
        </p:nvSpPr>
        <p:spPr>
          <a:xfrm>
            <a:off x="7636708" y="4189066"/>
            <a:ext cx="646331" cy="276999"/>
          </a:xfrm>
          <a:prstGeom prst="rect">
            <a:avLst/>
          </a:prstGeom>
        </p:spPr>
        <p:txBody>
          <a:bodyPr wrap="none">
            <a:spAutoFit/>
          </a:bodyPr>
          <a:lstStyle/>
          <a:p>
            <a:pPr algn="ctr"/>
            <a:r>
              <a:rPr lang="zh-TW" altLang="en-US" sz="1200">
                <a:solidFill>
                  <a:schemeClr val="bg1"/>
                </a:solidFill>
                <a:latin typeface="微軟正黑體" panose="020B0604030504040204" pitchFamily="34" charset="-120"/>
                <a:ea typeface="微軟正黑體" panose="020B0604030504040204" pitchFamily="34" charset="-120"/>
              </a:rPr>
              <a:t>儲存池</a:t>
            </a:r>
          </a:p>
        </p:txBody>
      </p:sp>
      <p:sp>
        <p:nvSpPr>
          <p:cNvPr id="7" name="矩形 6">
            <a:extLst>
              <a:ext uri="{FF2B5EF4-FFF2-40B4-BE49-F238E27FC236}">
                <a16:creationId xmlns:a16="http://schemas.microsoft.com/office/drawing/2014/main" id="{B53DC665-CBEB-4A7D-8D9E-93740ADAD3E7}"/>
              </a:ext>
            </a:extLst>
          </p:cNvPr>
          <p:cNvSpPr/>
          <p:nvPr/>
        </p:nvSpPr>
        <p:spPr>
          <a:xfrm>
            <a:off x="3182359" y="1565539"/>
            <a:ext cx="1639669" cy="461665"/>
          </a:xfrm>
          <a:prstGeom prst="rect">
            <a:avLst/>
          </a:prstGeom>
        </p:spPr>
        <p:txBody>
          <a:bodyPr wrap="square">
            <a:spAutoFit/>
          </a:bodyPr>
          <a:lstStyle/>
          <a:p>
            <a:pPr marL="88900" indent="-88900">
              <a:buFont typeface="Arial"/>
              <a:buChar char="•"/>
            </a:pPr>
            <a:r>
              <a:rPr lang="zh-TW" altLang="en-US" sz="1200">
                <a:solidFill>
                  <a:schemeClr val="bg1"/>
                </a:solidFill>
                <a:latin typeface="微軟正黑體" panose="020B0604030504040204" pitchFamily="34" charset="-120"/>
                <a:ea typeface="微軟正黑體" panose="020B0604030504040204" pitchFamily="34" charset="-120"/>
              </a:rPr>
              <a:t>快取資料備份</a:t>
            </a:r>
            <a:endParaRPr lang="en-US" altLang="zh-TW" sz="1200">
              <a:solidFill>
                <a:schemeClr val="bg1"/>
              </a:solidFill>
              <a:latin typeface="微軟正黑體" panose="020B0604030504040204" pitchFamily="34" charset="-120"/>
              <a:ea typeface="微軟正黑體" panose="020B0604030504040204" pitchFamily="34" charset="-120"/>
            </a:endParaRPr>
          </a:p>
          <a:p>
            <a:pPr marL="88900" indent="-88900">
              <a:buFont typeface="Arial"/>
              <a:buChar char="•"/>
            </a:pPr>
            <a:r>
              <a:rPr lang="en-US" altLang="zh-TW" sz="1200">
                <a:solidFill>
                  <a:schemeClr val="bg1"/>
                </a:solidFill>
                <a:latin typeface="微軟正黑體" panose="020B0604030504040204" pitchFamily="34" charset="-120"/>
                <a:ea typeface="微軟正黑體" panose="020B0604030504040204" pitchFamily="34" charset="-120"/>
              </a:rPr>
              <a:t>BBU</a:t>
            </a:r>
            <a:r>
              <a:rPr lang="zh-TW" altLang="en-US" sz="1200">
                <a:solidFill>
                  <a:schemeClr val="bg1"/>
                </a:solidFill>
                <a:latin typeface="微軟正黑體" panose="020B0604030504040204" pitchFamily="34" charset="-120"/>
                <a:ea typeface="微軟正黑體" panose="020B0604030504040204" pitchFamily="34" charset="-120"/>
              </a:rPr>
              <a:t>供電</a:t>
            </a:r>
            <a:endParaRPr lang="en-US" altLang="zh-TW" sz="1200">
              <a:solidFill>
                <a:schemeClr val="bg1"/>
              </a:solidFill>
              <a:latin typeface="微軟正黑體" panose="020B0604030504040204" pitchFamily="34" charset="-120"/>
              <a:ea typeface="微軟正黑體" panose="020B0604030504040204" pitchFamily="34" charset="-120"/>
            </a:endParaRPr>
          </a:p>
        </p:txBody>
      </p:sp>
      <p:sp>
        <p:nvSpPr>
          <p:cNvPr id="163" name="矩形 162">
            <a:extLst>
              <a:ext uri="{FF2B5EF4-FFF2-40B4-BE49-F238E27FC236}">
                <a16:creationId xmlns:a16="http://schemas.microsoft.com/office/drawing/2014/main" id="{926C6642-AB61-42AB-BCB1-B64A9780E145}"/>
              </a:ext>
            </a:extLst>
          </p:cNvPr>
          <p:cNvSpPr/>
          <p:nvPr/>
        </p:nvSpPr>
        <p:spPr>
          <a:xfrm>
            <a:off x="6017627" y="1558453"/>
            <a:ext cx="1639669" cy="461665"/>
          </a:xfrm>
          <a:prstGeom prst="rect">
            <a:avLst/>
          </a:prstGeom>
        </p:spPr>
        <p:txBody>
          <a:bodyPr wrap="square">
            <a:spAutoFit/>
          </a:bodyPr>
          <a:lstStyle/>
          <a:p>
            <a:pPr marL="180975" indent="-180975">
              <a:buFont typeface="+mj-lt"/>
              <a:buAutoNum type="arabicPeriod"/>
            </a:pPr>
            <a:r>
              <a:rPr lang="zh-TW" altLang="en-US" sz="1200">
                <a:solidFill>
                  <a:schemeClr val="bg1"/>
                </a:solidFill>
                <a:latin typeface="微軟正黑體" panose="020B0604030504040204" pitchFamily="34" charset="-120"/>
                <a:ea typeface="微軟正黑體" panose="020B0604030504040204" pitchFamily="34" charset="-120"/>
              </a:rPr>
              <a:t>資料寫回記憶體</a:t>
            </a:r>
            <a:endParaRPr lang="en-US" altLang="zh-TW" sz="1200">
              <a:solidFill>
                <a:schemeClr val="bg1"/>
              </a:solidFill>
              <a:latin typeface="微軟正黑體" panose="020B0604030504040204" pitchFamily="34" charset="-120"/>
              <a:ea typeface="微軟正黑體" panose="020B0604030504040204" pitchFamily="34" charset="-120"/>
            </a:endParaRPr>
          </a:p>
          <a:p>
            <a:pPr marL="180975" indent="-180975">
              <a:buFont typeface="+mj-lt"/>
              <a:buAutoNum type="arabicPeriod"/>
            </a:pPr>
            <a:r>
              <a:rPr lang="zh-TW" altLang="en-US" sz="1200">
                <a:solidFill>
                  <a:schemeClr val="bg1"/>
                </a:solidFill>
                <a:latin typeface="微軟正黑體" panose="020B0604030504040204" pitchFamily="34" charset="-120"/>
                <a:ea typeface="微軟正黑體" panose="020B0604030504040204" pitchFamily="34" charset="-120"/>
              </a:rPr>
              <a:t>資料寫回儲存池</a:t>
            </a:r>
          </a:p>
        </p:txBody>
      </p:sp>
      <p:sp>
        <p:nvSpPr>
          <p:cNvPr id="164" name="矩形: 圓角 163">
            <a:extLst>
              <a:ext uri="{FF2B5EF4-FFF2-40B4-BE49-F238E27FC236}">
                <a16:creationId xmlns:a16="http://schemas.microsoft.com/office/drawing/2014/main" id="{6B4D5677-30C3-4295-827D-E29752AA5650}"/>
              </a:ext>
            </a:extLst>
          </p:cNvPr>
          <p:cNvSpPr/>
          <p:nvPr/>
        </p:nvSpPr>
        <p:spPr>
          <a:xfrm>
            <a:off x="1107538" y="1592986"/>
            <a:ext cx="1217853" cy="354061"/>
          </a:xfrm>
          <a:prstGeom prst="roundRect">
            <a:avLst>
              <a:gd name="adj" fmla="val 50000"/>
            </a:avLst>
          </a:prstGeom>
          <a:solidFill>
            <a:schemeClr val="tx1"/>
          </a:solidFill>
          <a:ln>
            <a:solidFill>
              <a:srgbClr val="00E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rgbClr val="00E6FE"/>
              </a:solidFill>
            </a:endParaRPr>
          </a:p>
        </p:txBody>
      </p:sp>
      <p:sp>
        <p:nvSpPr>
          <p:cNvPr id="165" name="矩形 164">
            <a:extLst>
              <a:ext uri="{FF2B5EF4-FFF2-40B4-BE49-F238E27FC236}">
                <a16:creationId xmlns:a16="http://schemas.microsoft.com/office/drawing/2014/main" id="{B14ECF95-1DAC-4EAC-8F84-044AB08AFCC7}"/>
              </a:ext>
            </a:extLst>
          </p:cNvPr>
          <p:cNvSpPr/>
          <p:nvPr/>
        </p:nvSpPr>
        <p:spPr>
          <a:xfrm>
            <a:off x="1147891" y="1585073"/>
            <a:ext cx="1107996" cy="369332"/>
          </a:xfrm>
          <a:prstGeom prst="rect">
            <a:avLst/>
          </a:prstGeom>
        </p:spPr>
        <p:txBody>
          <a:bodyPr wrap="none">
            <a:spAutoFit/>
          </a:bodyPr>
          <a:lstStyle/>
          <a:p>
            <a:pPr algn="ctr"/>
            <a:r>
              <a:rPr lang="zh-TW" altLang="en-US">
                <a:solidFill>
                  <a:srgbClr val="00E6FE"/>
                </a:solidFill>
                <a:latin typeface="微軟正黑體" panose="020B0604030504040204" pitchFamily="34" charset="-120"/>
                <a:ea typeface="微軟正黑體" panose="020B0604030504040204" pitchFamily="34" charset="-120"/>
              </a:rPr>
              <a:t>正常供電</a:t>
            </a:r>
          </a:p>
        </p:txBody>
      </p:sp>
      <p:sp>
        <p:nvSpPr>
          <p:cNvPr id="166" name="矩形: 圓角 165">
            <a:extLst>
              <a:ext uri="{FF2B5EF4-FFF2-40B4-BE49-F238E27FC236}">
                <a16:creationId xmlns:a16="http://schemas.microsoft.com/office/drawing/2014/main" id="{5E131BF2-8E94-4A3F-9D66-25B9C5D1D174}"/>
              </a:ext>
            </a:extLst>
          </p:cNvPr>
          <p:cNvSpPr/>
          <p:nvPr/>
        </p:nvSpPr>
        <p:spPr>
          <a:xfrm>
            <a:off x="7553726" y="1600899"/>
            <a:ext cx="1217853" cy="354061"/>
          </a:xfrm>
          <a:prstGeom prst="roundRect">
            <a:avLst>
              <a:gd name="adj" fmla="val 50000"/>
            </a:avLst>
          </a:prstGeom>
          <a:solidFill>
            <a:schemeClr val="tx1"/>
          </a:solidFill>
          <a:ln>
            <a:solidFill>
              <a:srgbClr val="00E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rgbClr val="00E6FE"/>
              </a:solidFill>
            </a:endParaRPr>
          </a:p>
        </p:txBody>
      </p:sp>
      <p:sp>
        <p:nvSpPr>
          <p:cNvPr id="175" name="矩形 174">
            <a:extLst>
              <a:ext uri="{FF2B5EF4-FFF2-40B4-BE49-F238E27FC236}">
                <a16:creationId xmlns:a16="http://schemas.microsoft.com/office/drawing/2014/main" id="{ACAB2CD4-AF99-4F87-B317-979375E4BCEC}"/>
              </a:ext>
            </a:extLst>
          </p:cNvPr>
          <p:cNvSpPr/>
          <p:nvPr/>
        </p:nvSpPr>
        <p:spPr>
          <a:xfrm>
            <a:off x="7594079" y="1592986"/>
            <a:ext cx="1107996" cy="369332"/>
          </a:xfrm>
          <a:prstGeom prst="rect">
            <a:avLst/>
          </a:prstGeom>
        </p:spPr>
        <p:txBody>
          <a:bodyPr wrap="none">
            <a:spAutoFit/>
          </a:bodyPr>
          <a:lstStyle/>
          <a:p>
            <a:pPr algn="ctr"/>
            <a:r>
              <a:rPr lang="zh-TW" altLang="en-US">
                <a:solidFill>
                  <a:srgbClr val="00E6FE"/>
                </a:solidFill>
                <a:latin typeface="微軟正黑體" panose="020B0604030504040204" pitchFamily="34" charset="-120"/>
                <a:ea typeface="微軟正黑體" panose="020B0604030504040204" pitchFamily="34" charset="-120"/>
              </a:rPr>
              <a:t>恢復供電</a:t>
            </a:r>
          </a:p>
        </p:txBody>
      </p:sp>
    </p:spTree>
    <p:extLst>
      <p:ext uri="{BB962C8B-B14F-4D97-AF65-F5344CB8AC3E}">
        <p14:creationId xmlns:p14="http://schemas.microsoft.com/office/powerpoint/2010/main" val="8425623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TW" sz="3400">
                <a:latin typeface="微軟正黑體"/>
                <a:ea typeface="微軟正黑體"/>
              </a:rPr>
              <a:t>雙迴路</a:t>
            </a:r>
            <a:r>
              <a:rPr lang="zh-TW" altLang="en-US" sz="3400">
                <a:latin typeface="微軟正黑體"/>
                <a:ea typeface="微軟正黑體"/>
              </a:rPr>
              <a:t> </a:t>
            </a:r>
            <a:r>
              <a:rPr lang="en-US" altLang="zh-TW" sz="3400">
                <a:latin typeface="微軟正黑體"/>
                <a:ea typeface="微軟正黑體"/>
              </a:rPr>
              <a:t>Mini-SAS</a:t>
            </a:r>
            <a:r>
              <a:rPr lang="zh-TW" altLang="en-US" sz="3400">
                <a:latin typeface="微軟正黑體"/>
                <a:ea typeface="微軟正黑體"/>
              </a:rPr>
              <a:t> </a:t>
            </a:r>
            <a:r>
              <a:rPr lang="zh-TW" sz="3400">
                <a:latin typeface="微軟正黑體"/>
                <a:ea typeface="微軟正黑體"/>
              </a:rPr>
              <a:t>外接擴充可備援架構</a:t>
            </a:r>
            <a:endParaRPr lang="zh-TW" sz="3400" b="0">
              <a:latin typeface="微軟正黑體"/>
              <a:ea typeface="微軟正黑體"/>
            </a:endParaRPr>
          </a:p>
        </p:txBody>
      </p:sp>
      <p:sp>
        <p:nvSpPr>
          <p:cNvPr id="55" name="TextBox 3"/>
          <p:cNvSpPr txBox="1"/>
          <p:nvPr/>
        </p:nvSpPr>
        <p:spPr>
          <a:xfrm>
            <a:off x="5969345" y="1447805"/>
            <a:ext cx="4246728" cy="830997"/>
          </a:xfrm>
          <a:prstGeom prst="rect">
            <a:avLst/>
          </a:prstGeom>
          <a:noFill/>
        </p:spPr>
        <p:txBody>
          <a:bodyPr wrap="square" rtlCol="0" anchor="t">
            <a:spAutoFit/>
          </a:bodyPr>
          <a:lstStyle/>
          <a:p>
            <a:r>
              <a:rPr lang="en-US" sz="2400" b="1">
                <a:solidFill>
                  <a:srgbClr val="00E6FE"/>
                </a:solidFill>
                <a:latin typeface="微軟正黑體" panose="020B0604030504040204" pitchFamily="34" charset="-120"/>
                <a:ea typeface="微軟正黑體" panose="020B0604030504040204" pitchFamily="34" charset="-120"/>
              </a:rPr>
              <a:t>SAS-12G2E</a:t>
            </a:r>
            <a:r>
              <a:rPr lang="en-US" sz="2400" b="1">
                <a:solidFill>
                  <a:schemeClr val="accent5">
                    <a:lumMod val="75000"/>
                  </a:schemeClr>
                </a:solidFill>
                <a:latin typeface="微軟正黑體" panose="020B0604030504040204" pitchFamily="34" charset="-120"/>
                <a:ea typeface="微軟正黑體" panose="020B0604030504040204" pitchFamily="34" charset="-120"/>
              </a:rPr>
              <a:t> </a:t>
            </a:r>
            <a:endParaRPr lang="en-US" altLang="zh-TW" sz="2400" b="1">
              <a:solidFill>
                <a:schemeClr val="accent5">
                  <a:lumMod val="75000"/>
                </a:schemeClr>
              </a:solidFill>
              <a:latin typeface="微軟正黑體" panose="020B0604030504040204" pitchFamily="34" charset="-120"/>
              <a:ea typeface="微軟正黑體" panose="020B0604030504040204" pitchFamily="34" charset="-120"/>
            </a:endParaRPr>
          </a:p>
          <a:p>
            <a:r>
              <a:rPr lang="en-US" sz="2400">
                <a:solidFill>
                  <a:schemeClr val="bg1"/>
                </a:solidFill>
                <a:latin typeface="微軟正黑體" panose="020B0604030504040204" pitchFamily="34" charset="-120"/>
                <a:ea typeface="微軟正黑體" panose="020B0604030504040204" pitchFamily="34" charset="-120"/>
              </a:rPr>
              <a:t>SAS 12Gb/s </a:t>
            </a:r>
            <a:r>
              <a:rPr lang="zh-TW" altLang="en-US" sz="2400">
                <a:solidFill>
                  <a:schemeClr val="bg1"/>
                </a:solidFill>
                <a:latin typeface="微軟正黑體" panose="020B0604030504040204" pitchFamily="34" charset="-120"/>
                <a:ea typeface="微軟正黑體" panose="020B0604030504040204" pitchFamily="34" charset="-120"/>
              </a:rPr>
              <a:t>擴充卡</a:t>
            </a:r>
            <a:endParaRPr lang="en-US" altLang="zh-TW" sz="2400">
              <a:solidFill>
                <a:schemeClr val="bg1"/>
              </a:solidFill>
              <a:latin typeface="微軟正黑體" panose="020B0604030504040204" pitchFamily="34" charset="-120"/>
              <a:ea typeface="微軟正黑體" panose="020B0604030504040204" pitchFamily="34" charset="-120"/>
              <a:cs typeface="Calibri"/>
            </a:endParaRPr>
          </a:p>
        </p:txBody>
      </p:sp>
      <p:sp>
        <p:nvSpPr>
          <p:cNvPr id="56" name="TextBox 6"/>
          <p:cNvSpPr txBox="1"/>
          <p:nvPr/>
        </p:nvSpPr>
        <p:spPr>
          <a:xfrm>
            <a:off x="4696541" y="3631593"/>
            <a:ext cx="3805477" cy="923330"/>
          </a:xfrm>
          <a:prstGeom prst="rect">
            <a:avLst/>
          </a:prstGeom>
          <a:noFill/>
        </p:spPr>
        <p:txBody>
          <a:bodyPr wrap="square" rtlCol="0" anchor="t">
            <a:spAutoFit/>
          </a:bodyPr>
          <a:lstStyle/>
          <a:p>
            <a:pPr marL="179388" indent="-179388">
              <a:buClr>
                <a:srgbClr val="F70F78"/>
              </a:buClr>
              <a:buFont typeface="Arial"/>
              <a:buChar char="•"/>
            </a:pPr>
            <a:r>
              <a:rPr lang="zh-TW" altLang="en-US">
                <a:solidFill>
                  <a:srgbClr val="FFFFFF"/>
                </a:solidFill>
                <a:latin typeface="微軟正黑體" panose="020B0604030504040204" pitchFamily="34" charset="-120"/>
                <a:ea typeface="微軟正黑體" panose="020B0604030504040204" pitchFamily="34" charset="-120"/>
              </a:rPr>
              <a:t>雙迴路架構，避免單點失敗</a:t>
            </a:r>
            <a:endParaRPr lang="en-US" altLang="zh-TW">
              <a:solidFill>
                <a:srgbClr val="FFFFFF"/>
              </a:solidFill>
              <a:latin typeface="微軟正黑體" panose="020B0604030504040204" pitchFamily="34" charset="-120"/>
              <a:ea typeface="微軟正黑體" panose="020B0604030504040204" pitchFamily="34" charset="-120"/>
              <a:cs typeface="Calibri"/>
            </a:endParaRPr>
          </a:p>
          <a:p>
            <a:pPr marL="179388" indent="-179388">
              <a:buClr>
                <a:srgbClr val="F70F78"/>
              </a:buClr>
              <a:buFont typeface="Arial"/>
              <a:buChar char="•"/>
            </a:pPr>
            <a:r>
              <a:rPr lang="zh-TW" altLang="en-US">
                <a:solidFill>
                  <a:srgbClr val="FFFFFF"/>
                </a:solidFill>
                <a:latin typeface="微軟正黑體" panose="020B0604030504040204" pitchFamily="34" charset="-120"/>
                <a:ea typeface="微軟正黑體" panose="020B0604030504040204" pitchFamily="34" charset="-120"/>
                <a:cs typeface="Calibri"/>
              </a:rPr>
              <a:t>可串接7個 JBOD</a:t>
            </a:r>
          </a:p>
          <a:p>
            <a:pPr marL="179388" indent="-179388">
              <a:buClr>
                <a:srgbClr val="F70F78"/>
              </a:buClr>
              <a:buFont typeface="Arial"/>
              <a:buChar char="•"/>
            </a:pPr>
            <a:r>
              <a:rPr lang="en-US" altLang="zh-TW">
                <a:solidFill>
                  <a:srgbClr val="FFFFFF"/>
                </a:solidFill>
                <a:latin typeface="微軟正黑體" panose="020B0604030504040204" pitchFamily="34" charset="-120"/>
                <a:ea typeface="微軟正黑體" panose="020B0604030504040204" pitchFamily="34" charset="-120"/>
              </a:rPr>
              <a:t>48Gb/s </a:t>
            </a:r>
            <a:r>
              <a:rPr lang="zh-TW" altLang="en-US">
                <a:solidFill>
                  <a:srgbClr val="FFFFFF"/>
                </a:solidFill>
                <a:latin typeface="微軟正黑體" panose="020B0604030504040204" pitchFamily="34" charset="-120"/>
                <a:ea typeface="微軟正黑體" panose="020B0604030504040204" pitchFamily="34" charset="-120"/>
              </a:rPr>
              <a:t>高速資料傳輸</a:t>
            </a:r>
            <a:endParaRPr lang="en-US">
              <a:solidFill>
                <a:srgbClr val="FFFFFF"/>
              </a:solidFill>
              <a:latin typeface="微軟正黑體" panose="020B0604030504040204" pitchFamily="34" charset="-120"/>
              <a:ea typeface="微軟正黑體" panose="020B0604030504040204" pitchFamily="34" charset="-120"/>
              <a:cs typeface="Calibri"/>
            </a:endParaRPr>
          </a:p>
        </p:txBody>
      </p:sp>
      <p:sp>
        <p:nvSpPr>
          <p:cNvPr id="59" name="Rectangle 14"/>
          <p:cNvSpPr/>
          <p:nvPr/>
        </p:nvSpPr>
        <p:spPr>
          <a:xfrm>
            <a:off x="4634508" y="2800596"/>
            <a:ext cx="3928220" cy="830997"/>
          </a:xfrm>
          <a:prstGeom prst="rect">
            <a:avLst/>
          </a:prstGeom>
        </p:spPr>
        <p:txBody>
          <a:bodyPr wrap="square" anchor="t">
            <a:spAutoFit/>
          </a:bodyPr>
          <a:lstStyle/>
          <a:p>
            <a:r>
              <a:rPr lang="en-US" sz="2400" b="1">
                <a:solidFill>
                  <a:srgbClr val="00E6FE"/>
                </a:solidFill>
                <a:latin typeface="微軟正黑體" panose="020B0604030504040204" pitchFamily="34" charset="-120"/>
                <a:ea typeface="微軟正黑體" panose="020B0604030504040204" pitchFamily="34" charset="-120"/>
              </a:rPr>
              <a:t>EJ1600 </a:t>
            </a:r>
            <a:r>
              <a:rPr lang="en-US" altLang="zh-TW" sz="2400" b="1">
                <a:solidFill>
                  <a:srgbClr val="00E6FE"/>
                </a:solidFill>
                <a:latin typeface="微軟正黑體" panose="020B0604030504040204" pitchFamily="34" charset="-120"/>
                <a:ea typeface="微軟正黑體" panose="020B0604030504040204" pitchFamily="34" charset="-120"/>
              </a:rPr>
              <a:t>v2 </a:t>
            </a:r>
            <a:endParaRPr lang="en-US" sz="2400" b="1">
              <a:solidFill>
                <a:srgbClr val="00E6FE"/>
              </a:solidFill>
              <a:latin typeface="微軟正黑體" panose="020B0604030504040204" pitchFamily="34" charset="-120"/>
              <a:ea typeface="微軟正黑體" panose="020B0604030504040204" pitchFamily="34" charset="-120"/>
            </a:endParaRPr>
          </a:p>
          <a:p>
            <a:r>
              <a:rPr lang="en-US" altLang="zh-TW" sz="2400">
                <a:solidFill>
                  <a:schemeClr val="bg1"/>
                </a:solidFill>
                <a:latin typeface="微軟正黑體" panose="020B0604030504040204" pitchFamily="34" charset="-120"/>
                <a:ea typeface="微軟正黑體" panose="020B0604030504040204" pitchFamily="34" charset="-120"/>
              </a:rPr>
              <a:t>SAS 12Gb/s</a:t>
            </a:r>
            <a:r>
              <a:rPr lang="zh-TW" altLang="en-US" sz="2400">
                <a:solidFill>
                  <a:schemeClr val="bg1"/>
                </a:solidFill>
                <a:latin typeface="微軟正黑體" panose="020B0604030504040204" pitchFamily="34" charset="-120"/>
                <a:ea typeface="微軟正黑體" panose="020B0604030504040204" pitchFamily="34" charset="-120"/>
              </a:rPr>
              <a:t>雙控儲存擴充</a:t>
            </a:r>
            <a:endParaRPr lang="en-US" sz="2400">
              <a:solidFill>
                <a:schemeClr val="bg1"/>
              </a:solidFill>
              <a:latin typeface="微軟正黑體" panose="020B0604030504040204" pitchFamily="34" charset="-120"/>
              <a:ea typeface="微軟正黑體" panose="020B0604030504040204" pitchFamily="34" charset="-120"/>
              <a:cs typeface="Calibri"/>
            </a:endParaRPr>
          </a:p>
        </p:txBody>
      </p:sp>
    </p:spTree>
    <p:extLst>
      <p:ext uri="{BB962C8B-B14F-4D97-AF65-F5344CB8AC3E}">
        <p14:creationId xmlns:p14="http://schemas.microsoft.com/office/powerpoint/2010/main" val="486692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形 12">
            <a:extLst>
              <a:ext uri="{FF2B5EF4-FFF2-40B4-BE49-F238E27FC236}">
                <a16:creationId xmlns:a16="http://schemas.microsoft.com/office/drawing/2014/main" id="{9E069955-B7F5-410F-9FEB-4C25CC3044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2845" y="1296611"/>
            <a:ext cx="7604948" cy="3609938"/>
          </a:xfrm>
          <a:prstGeom prst="rect">
            <a:avLst/>
          </a:prstGeom>
        </p:spPr>
      </p:pic>
      <p:sp>
        <p:nvSpPr>
          <p:cNvPr id="2" name="Title 1">
            <a:extLst>
              <a:ext uri="{FF2B5EF4-FFF2-40B4-BE49-F238E27FC236}">
                <a16:creationId xmlns:a16="http://schemas.microsoft.com/office/drawing/2014/main" id="{25CC0C80-3833-4909-B2FC-E67064C7A25E}"/>
              </a:ext>
            </a:extLst>
          </p:cNvPr>
          <p:cNvSpPr>
            <a:spLocks noGrp="1"/>
          </p:cNvSpPr>
          <p:nvPr>
            <p:ph type="title"/>
          </p:nvPr>
        </p:nvSpPr>
        <p:spPr/>
        <p:txBody>
          <a:bodyPr>
            <a:normAutofit/>
          </a:bodyPr>
          <a:lstStyle/>
          <a:p>
            <a:r>
              <a:rPr lang="ja-JP" altLang="en-US">
                <a:latin typeface="微軟正黑體"/>
                <a:ea typeface="微軟正黑體"/>
              </a:rPr>
              <a:t>容錯能力</a:t>
            </a:r>
            <a:r>
              <a:rPr lang="zh-TW" altLang="en-US">
                <a:latin typeface="微軟正黑體"/>
                <a:ea typeface="微軟正黑體"/>
              </a:rPr>
              <a:t>：</a:t>
            </a:r>
            <a:r>
              <a:rPr lang="ja-JP" altLang="en-US">
                <a:latin typeface="微軟正黑體"/>
                <a:ea typeface="微軟正黑體"/>
              </a:rPr>
              <a:t>雙控制器</a:t>
            </a:r>
            <a:r>
              <a:rPr lang="zh-TW" altLang="en-US">
                <a:latin typeface="微軟正黑體"/>
                <a:ea typeface="微軟正黑體"/>
              </a:rPr>
              <a:t>，</a:t>
            </a:r>
            <a:r>
              <a:rPr lang="ja-JP" altLang="en-US">
                <a:latin typeface="微軟正黑體"/>
                <a:ea typeface="微軟正黑體"/>
              </a:rPr>
              <a:t>雙通道備援</a:t>
            </a:r>
            <a:endParaRPr lang="en-US"/>
          </a:p>
        </p:txBody>
      </p:sp>
      <p:sp>
        <p:nvSpPr>
          <p:cNvPr id="6" name="Rectangle 5">
            <a:extLst>
              <a:ext uri="{FF2B5EF4-FFF2-40B4-BE49-F238E27FC236}">
                <a16:creationId xmlns:a16="http://schemas.microsoft.com/office/drawing/2014/main" id="{0F9AE993-BA99-4FC1-B4C5-5B06F048DFF2}"/>
              </a:ext>
            </a:extLst>
          </p:cNvPr>
          <p:cNvSpPr>
            <a:spLocks noChangeArrowheads="1"/>
          </p:cNvSpPr>
          <p:nvPr/>
        </p:nvSpPr>
        <p:spPr bwMode="auto">
          <a:xfrm>
            <a:off x="616278" y="1406106"/>
            <a:ext cx="877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TW"/>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kumimoji="0" lang="zh-TW" altLang="en-US" b="1">
                <a:solidFill>
                  <a:schemeClr val="bg1"/>
                </a:solidFill>
                <a:latin typeface="微軟正黑體" pitchFamily="34" charset="-120"/>
                <a:ea typeface="微軟正黑體" pitchFamily="34" charset="-120"/>
              </a:rPr>
              <a:t>交換器</a:t>
            </a:r>
            <a:endParaRPr kumimoji="0" lang="en-US" altLang="zh-TW" b="1">
              <a:solidFill>
                <a:schemeClr val="bg1"/>
              </a:solidFill>
              <a:latin typeface="微軟正黑體" pitchFamily="34" charset="-120"/>
              <a:ea typeface="微軟正黑體" pitchFamily="34" charset="-120"/>
            </a:endParaRPr>
          </a:p>
        </p:txBody>
      </p:sp>
      <p:sp>
        <p:nvSpPr>
          <p:cNvPr id="7" name="Rectangle 6">
            <a:extLst>
              <a:ext uri="{FF2B5EF4-FFF2-40B4-BE49-F238E27FC236}">
                <a16:creationId xmlns:a16="http://schemas.microsoft.com/office/drawing/2014/main" id="{5E4778F0-66CB-43CB-A4F6-2D312593CD58}"/>
              </a:ext>
            </a:extLst>
          </p:cNvPr>
          <p:cNvSpPr>
            <a:spLocks noChangeArrowheads="1"/>
          </p:cNvSpPr>
          <p:nvPr/>
        </p:nvSpPr>
        <p:spPr bwMode="auto">
          <a:xfrm>
            <a:off x="619021" y="2112220"/>
            <a:ext cx="12650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defPPr>
              <a:defRPr lang="zh-TW"/>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altLang="zh-TW" b="1">
                <a:solidFill>
                  <a:schemeClr val="bg1"/>
                </a:solidFill>
                <a:latin typeface="微軟正黑體"/>
                <a:ea typeface="微軟正黑體"/>
              </a:rPr>
              <a:t>ES1686dc</a:t>
            </a:r>
            <a:endParaRPr kumimoji="0" lang="en-US" altLang="zh-TW" b="1">
              <a:solidFill>
                <a:schemeClr val="bg1"/>
              </a:solidFill>
              <a:latin typeface="微軟正黑體" pitchFamily="34" charset="-120"/>
              <a:ea typeface="微軟正黑體" pitchFamily="34" charset="-120"/>
            </a:endParaRPr>
          </a:p>
        </p:txBody>
      </p:sp>
      <p:sp>
        <p:nvSpPr>
          <p:cNvPr id="8" name="Rectangle 7">
            <a:extLst>
              <a:ext uri="{FF2B5EF4-FFF2-40B4-BE49-F238E27FC236}">
                <a16:creationId xmlns:a16="http://schemas.microsoft.com/office/drawing/2014/main" id="{C78CA168-66DA-47F3-8FCB-2EE83388CC7F}"/>
              </a:ext>
            </a:extLst>
          </p:cNvPr>
          <p:cNvSpPr>
            <a:spLocks noChangeArrowheads="1"/>
          </p:cNvSpPr>
          <p:nvPr/>
        </p:nvSpPr>
        <p:spPr bwMode="auto">
          <a:xfrm>
            <a:off x="643275" y="3519679"/>
            <a:ext cx="11160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TW"/>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altLang="zh-TW" b="1">
                <a:solidFill>
                  <a:schemeClr val="bg1"/>
                </a:solidFill>
                <a:latin typeface="微軟正黑體" pitchFamily="34" charset="-120"/>
                <a:ea typeface="微軟正黑體" pitchFamily="34" charset="-120"/>
              </a:rPr>
              <a:t>ES JBOD</a:t>
            </a:r>
            <a:endParaRPr kumimoji="0" lang="en-US" altLang="zh-TW" b="1">
              <a:solidFill>
                <a:schemeClr val="bg1"/>
              </a:solidFill>
              <a:latin typeface="微軟正黑體" pitchFamily="34" charset="-120"/>
              <a:ea typeface="微軟正黑體" pitchFamily="34" charset="-120"/>
            </a:endParaRPr>
          </a:p>
        </p:txBody>
      </p:sp>
      <p:pic>
        <p:nvPicPr>
          <p:cNvPr id="9" name="圖片 172" descr="雙控制器.png">
            <a:extLst>
              <a:ext uri="{FF2B5EF4-FFF2-40B4-BE49-F238E27FC236}">
                <a16:creationId xmlns:a16="http://schemas.microsoft.com/office/drawing/2014/main" id="{E15306FF-C1C6-4DE2-9F7D-7D169D0E7005}"/>
              </a:ext>
            </a:extLst>
          </p:cNvPr>
          <p:cNvPicPr>
            <a:picLocks noChangeAspect="1"/>
          </p:cNvPicPr>
          <p:nvPr/>
        </p:nvPicPr>
        <p:blipFill>
          <a:blip r:embed="rId4" cstate="print"/>
          <a:stretch>
            <a:fillRect/>
          </a:stretch>
        </p:blipFill>
        <p:spPr>
          <a:xfrm>
            <a:off x="2208487" y="1406106"/>
            <a:ext cx="6221165" cy="3500443"/>
          </a:xfrm>
          <a:prstGeom prst="rect">
            <a:avLst/>
          </a:prstGeom>
        </p:spPr>
      </p:pic>
    </p:spTree>
    <p:extLst>
      <p:ext uri="{BB962C8B-B14F-4D97-AF65-F5344CB8AC3E}">
        <p14:creationId xmlns:p14="http://schemas.microsoft.com/office/powerpoint/2010/main" val="1687072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9246D7-E0E4-4B3B-AE8D-3EA0B66CF9D6}"/>
              </a:ext>
            </a:extLst>
          </p:cNvPr>
          <p:cNvSpPr>
            <a:spLocks noGrp="1"/>
          </p:cNvSpPr>
          <p:nvPr>
            <p:ph type="title"/>
          </p:nvPr>
        </p:nvSpPr>
        <p:spPr/>
        <p:txBody>
          <a:bodyPr>
            <a:normAutofit/>
          </a:bodyPr>
          <a:lstStyle/>
          <a:p>
            <a:r>
              <a:rPr lang="zh-TW" altLang="en-US" sz="3400"/>
              <a:t>熱抽換的模組設計</a:t>
            </a:r>
          </a:p>
        </p:txBody>
      </p:sp>
      <p:grpSp>
        <p:nvGrpSpPr>
          <p:cNvPr id="9" name="群組 8">
            <a:extLst>
              <a:ext uri="{FF2B5EF4-FFF2-40B4-BE49-F238E27FC236}">
                <a16:creationId xmlns:a16="http://schemas.microsoft.com/office/drawing/2014/main" id="{5EACE30D-DF8E-42E4-90FE-43120816DB7E}"/>
              </a:ext>
            </a:extLst>
          </p:cNvPr>
          <p:cNvGrpSpPr/>
          <p:nvPr/>
        </p:nvGrpSpPr>
        <p:grpSpPr>
          <a:xfrm>
            <a:off x="427680" y="1314185"/>
            <a:ext cx="8244741" cy="3675557"/>
            <a:chOff x="427680" y="1344330"/>
            <a:chExt cx="8244741" cy="3675557"/>
          </a:xfrm>
          <a:effectLst>
            <a:outerShdw blurRad="50800" dist="38100" dir="2700000" algn="tl" rotWithShape="0">
              <a:prstClr val="black">
                <a:alpha val="40000"/>
              </a:prstClr>
            </a:outerShdw>
          </a:effectLst>
        </p:grpSpPr>
        <p:pic>
          <p:nvPicPr>
            <p:cNvPr id="8" name="圖形 7">
              <a:extLst>
                <a:ext uri="{FF2B5EF4-FFF2-40B4-BE49-F238E27FC236}">
                  <a16:creationId xmlns:a16="http://schemas.microsoft.com/office/drawing/2014/main" id="{9F6A5BEF-AED0-4792-B70C-41FB081733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7680" y="1344330"/>
              <a:ext cx="8244741" cy="3509024"/>
            </a:xfrm>
            <a:prstGeom prst="rect">
              <a:avLst/>
            </a:prstGeom>
            <a:effectLst>
              <a:outerShdw blurRad="50800" dist="38100" dir="2700000" algn="tl" rotWithShape="0">
                <a:prstClr val="black">
                  <a:alpha val="40000"/>
                </a:prstClr>
              </a:outerShdw>
            </a:effectLst>
          </p:spPr>
        </p:pic>
        <p:pic>
          <p:nvPicPr>
            <p:cNvPr id="4" name="圖片 6">
              <a:extLst>
                <a:ext uri="{FF2B5EF4-FFF2-40B4-BE49-F238E27FC236}">
                  <a16:creationId xmlns:a16="http://schemas.microsoft.com/office/drawing/2014/main" id="{ED9F9459-2DF8-40A2-AF8F-A85751FE358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
            <a:stretch/>
          </p:blipFill>
          <p:spPr>
            <a:xfrm>
              <a:off x="427680" y="3031383"/>
              <a:ext cx="2727481" cy="1988504"/>
            </a:xfrm>
            <a:prstGeom prst="rect">
              <a:avLst/>
            </a:prstGeom>
          </p:spPr>
        </p:pic>
        <p:pic>
          <p:nvPicPr>
            <p:cNvPr id="5" name="圖片 3">
              <a:extLst>
                <a:ext uri="{FF2B5EF4-FFF2-40B4-BE49-F238E27FC236}">
                  <a16:creationId xmlns:a16="http://schemas.microsoft.com/office/drawing/2014/main" id="{F9D204A9-908F-4AAC-AD5A-B53324FEFCD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2434" b="-1"/>
            <a:stretch/>
          </p:blipFill>
          <p:spPr>
            <a:xfrm>
              <a:off x="427680" y="1344330"/>
              <a:ext cx="3297555" cy="1853586"/>
            </a:xfrm>
            <a:prstGeom prst="rect">
              <a:avLst/>
            </a:prstGeom>
          </p:spPr>
        </p:pic>
        <p:pic>
          <p:nvPicPr>
            <p:cNvPr id="6" name="Picture 9">
              <a:extLst>
                <a:ext uri="{FF2B5EF4-FFF2-40B4-BE49-F238E27FC236}">
                  <a16:creationId xmlns:a16="http://schemas.microsoft.com/office/drawing/2014/main" id="{48746F4A-A5B1-46CA-8713-705FC3D8630E}"/>
                </a:ext>
              </a:extLst>
            </p:cNvPr>
            <p:cNvPicPr>
              <a:picLocks noChangeAspect="1"/>
            </p:cNvPicPr>
            <p:nvPr/>
          </p:nvPicPr>
          <p:blipFill>
            <a:blip r:embed="rId6"/>
            <a:stretch>
              <a:fillRect/>
            </a:stretch>
          </p:blipFill>
          <p:spPr>
            <a:xfrm>
              <a:off x="6522497" y="1451462"/>
              <a:ext cx="1851595" cy="1775554"/>
            </a:xfrm>
            <a:prstGeom prst="rect">
              <a:avLst/>
            </a:prstGeom>
          </p:spPr>
        </p:pic>
        <p:pic>
          <p:nvPicPr>
            <p:cNvPr id="7" name="Picture 13">
              <a:extLst>
                <a:ext uri="{FF2B5EF4-FFF2-40B4-BE49-F238E27FC236}">
                  <a16:creationId xmlns:a16="http://schemas.microsoft.com/office/drawing/2014/main" id="{B7AA5555-113E-44B0-8CBC-4772E891474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811004" y="1344330"/>
              <a:ext cx="2594884" cy="1946505"/>
            </a:xfrm>
            <a:prstGeom prst="rect">
              <a:avLst/>
            </a:prstGeom>
          </p:spPr>
        </p:pic>
      </p:grpSp>
      <p:sp>
        <p:nvSpPr>
          <p:cNvPr id="10" name="矩形 9">
            <a:extLst>
              <a:ext uri="{FF2B5EF4-FFF2-40B4-BE49-F238E27FC236}">
                <a16:creationId xmlns:a16="http://schemas.microsoft.com/office/drawing/2014/main" id="{3246F16E-D229-45EE-8058-797410245C83}"/>
              </a:ext>
            </a:extLst>
          </p:cNvPr>
          <p:cNvSpPr/>
          <p:nvPr/>
        </p:nvSpPr>
        <p:spPr>
          <a:xfrm>
            <a:off x="3376224" y="3518143"/>
            <a:ext cx="3852337" cy="430887"/>
          </a:xfrm>
          <a:prstGeom prst="rect">
            <a:avLst/>
          </a:prstGeom>
        </p:spPr>
        <p:txBody>
          <a:bodyPr wrap="none" anchor="t">
            <a:spAutoFit/>
          </a:bodyPr>
          <a:lstStyle/>
          <a:p>
            <a:r>
              <a:rPr lang="zh-TW" altLang="en-US" sz="2200">
                <a:solidFill>
                  <a:srgbClr val="FFFFFF"/>
                </a:solidFill>
                <a:latin typeface="Microsoft JhengHei"/>
                <a:ea typeface="Microsoft JhengHei"/>
              </a:rPr>
              <a:t>即使系統不停機也能簡單維護</a:t>
            </a:r>
            <a:endParaRPr lang="en-US" altLang="zh-TW" sz="2200">
              <a:solidFill>
                <a:srgbClr val="FFFFFF"/>
              </a:solidFill>
              <a:latin typeface="Microsoft JhengHei"/>
              <a:ea typeface="新細明體"/>
            </a:endParaRPr>
          </a:p>
        </p:txBody>
      </p:sp>
    </p:spTree>
    <p:extLst>
      <p:ext uri="{BB962C8B-B14F-4D97-AF65-F5344CB8AC3E}">
        <p14:creationId xmlns:p14="http://schemas.microsoft.com/office/powerpoint/2010/main" val="15970771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形 11">
            <a:extLst>
              <a:ext uri="{FF2B5EF4-FFF2-40B4-BE49-F238E27FC236}">
                <a16:creationId xmlns:a16="http://schemas.microsoft.com/office/drawing/2014/main" id="{380F72A8-0D36-4FF8-AE3F-2A12C7349C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18339" y="4385822"/>
            <a:ext cx="887575" cy="588964"/>
          </a:xfrm>
          <a:prstGeom prst="rect">
            <a:avLst/>
          </a:prstGeom>
        </p:spPr>
      </p:pic>
      <p:sp>
        <p:nvSpPr>
          <p:cNvPr id="2" name="Title 1">
            <a:extLst>
              <a:ext uri="{FF2B5EF4-FFF2-40B4-BE49-F238E27FC236}">
                <a16:creationId xmlns:a16="http://schemas.microsoft.com/office/drawing/2014/main" id="{621D514D-D98F-49A5-BE42-89EC787B6A18}"/>
              </a:ext>
            </a:extLst>
          </p:cNvPr>
          <p:cNvSpPr>
            <a:spLocks noGrp="1"/>
          </p:cNvSpPr>
          <p:nvPr>
            <p:ph type="title"/>
          </p:nvPr>
        </p:nvSpPr>
        <p:spPr>
          <a:xfrm>
            <a:off x="275953" y="91440"/>
            <a:ext cx="7886700" cy="822960"/>
          </a:xfrm>
        </p:spPr>
        <p:txBody>
          <a:bodyPr>
            <a:noAutofit/>
          </a:bodyPr>
          <a:lstStyle/>
          <a:p>
            <a:r>
              <a:rPr lang="zh-TW" altLang="en-US" sz="3400">
                <a:latin typeface="微軟正黑體"/>
                <a:ea typeface="微軟正黑體"/>
              </a:rPr>
              <a:t>多重路徑 I/O 及</a:t>
            </a:r>
            <a:r>
              <a:rPr lang="ja-JP" altLang="en-US" sz="3400">
                <a:latin typeface="微軟正黑體"/>
                <a:ea typeface="微軟正黑體"/>
              </a:rPr>
              <a:t>鏈路聚集</a:t>
            </a:r>
            <a:br>
              <a:rPr lang="ja-JP" altLang="en-US" sz="3400">
                <a:latin typeface="微軟正黑體"/>
                <a:ea typeface="微軟正黑體"/>
              </a:rPr>
            </a:br>
            <a:r>
              <a:rPr lang="zh-TW" altLang="en-US" sz="3400">
                <a:latin typeface="微軟正黑體"/>
                <a:ea typeface="微軟正黑體"/>
              </a:rPr>
              <a:t>提供容錯的網路</a:t>
            </a:r>
            <a:r>
              <a:rPr lang="ja-JP" altLang="en-US" sz="3400">
                <a:latin typeface="微軟正黑體"/>
                <a:ea typeface="微軟正黑體"/>
              </a:rPr>
              <a:t>連線服務</a:t>
            </a:r>
            <a:endParaRPr lang="zh-TW" altLang="en-US" sz="3400">
              <a:latin typeface="微軟正黑體"/>
              <a:ea typeface="微軟正黑體"/>
            </a:endParaRPr>
          </a:p>
        </p:txBody>
      </p:sp>
      <p:sp>
        <p:nvSpPr>
          <p:cNvPr id="31" name="TextBox 30">
            <a:extLst>
              <a:ext uri="{FF2B5EF4-FFF2-40B4-BE49-F238E27FC236}">
                <a16:creationId xmlns:a16="http://schemas.microsoft.com/office/drawing/2014/main" id="{DD8930CD-BCC3-4443-BF8F-704C7B6E4EEB}"/>
              </a:ext>
            </a:extLst>
          </p:cNvPr>
          <p:cNvSpPr txBox="1"/>
          <p:nvPr/>
        </p:nvSpPr>
        <p:spPr>
          <a:xfrm>
            <a:off x="1689757" y="1847850"/>
            <a:ext cx="56388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solidFill>
                  <a:srgbClr val="FFFFFF"/>
                </a:solidFill>
                <a:ea typeface="游ゴシック"/>
                <a:cs typeface="Calibri"/>
              </a:rPr>
              <a:t>HBA 1</a:t>
            </a:r>
          </a:p>
        </p:txBody>
      </p:sp>
      <p:sp>
        <p:nvSpPr>
          <p:cNvPr id="33" name="TextBox 32">
            <a:extLst>
              <a:ext uri="{FF2B5EF4-FFF2-40B4-BE49-F238E27FC236}">
                <a16:creationId xmlns:a16="http://schemas.microsoft.com/office/drawing/2014/main" id="{DA118FB4-6ED8-4FD2-ACF8-BCF343BA34D0}"/>
              </a:ext>
            </a:extLst>
          </p:cNvPr>
          <p:cNvSpPr txBox="1"/>
          <p:nvPr/>
        </p:nvSpPr>
        <p:spPr>
          <a:xfrm>
            <a:off x="3785066" y="1817370"/>
            <a:ext cx="56388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solidFill>
                  <a:srgbClr val="FFFFFF"/>
                </a:solidFill>
                <a:ea typeface="游ゴシック"/>
                <a:cs typeface="Calibri"/>
              </a:rPr>
              <a:t>HBA 2</a:t>
            </a:r>
          </a:p>
        </p:txBody>
      </p:sp>
      <p:sp>
        <p:nvSpPr>
          <p:cNvPr id="34" name="TextBox 33">
            <a:extLst>
              <a:ext uri="{FF2B5EF4-FFF2-40B4-BE49-F238E27FC236}">
                <a16:creationId xmlns:a16="http://schemas.microsoft.com/office/drawing/2014/main" id="{EFA1E132-94E7-4BF6-B17E-6C09D87BB7E4}"/>
              </a:ext>
            </a:extLst>
          </p:cNvPr>
          <p:cNvSpPr txBox="1"/>
          <p:nvPr/>
        </p:nvSpPr>
        <p:spPr>
          <a:xfrm>
            <a:off x="499478" y="2805471"/>
            <a:ext cx="81534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solidFill>
                  <a:srgbClr val="FFFFFF"/>
                </a:solidFill>
                <a:ea typeface="游ゴシック"/>
                <a:cs typeface="Calibri"/>
              </a:rPr>
              <a:t>Switch 1</a:t>
            </a:r>
          </a:p>
        </p:txBody>
      </p:sp>
      <p:sp>
        <p:nvSpPr>
          <p:cNvPr id="35" name="TextBox 34">
            <a:extLst>
              <a:ext uri="{FF2B5EF4-FFF2-40B4-BE49-F238E27FC236}">
                <a16:creationId xmlns:a16="http://schemas.microsoft.com/office/drawing/2014/main" id="{03D5BEB2-D6FF-423F-90C6-13589BBBB668}"/>
              </a:ext>
            </a:extLst>
          </p:cNvPr>
          <p:cNvSpPr txBox="1"/>
          <p:nvPr/>
        </p:nvSpPr>
        <p:spPr>
          <a:xfrm>
            <a:off x="4675757" y="2843412"/>
            <a:ext cx="81534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solidFill>
                  <a:srgbClr val="FFFFFF"/>
                </a:solidFill>
                <a:ea typeface="游ゴシック"/>
                <a:cs typeface="Calibri"/>
              </a:rPr>
              <a:t>Switch 2</a:t>
            </a:r>
          </a:p>
        </p:txBody>
      </p:sp>
      <p:sp>
        <p:nvSpPr>
          <p:cNvPr id="36" name="TextBox 35">
            <a:extLst>
              <a:ext uri="{FF2B5EF4-FFF2-40B4-BE49-F238E27FC236}">
                <a16:creationId xmlns:a16="http://schemas.microsoft.com/office/drawing/2014/main" id="{8946C231-F2F4-41CF-B5D6-CB17ADC6C89F}"/>
              </a:ext>
            </a:extLst>
          </p:cNvPr>
          <p:cNvSpPr txBox="1"/>
          <p:nvPr/>
        </p:nvSpPr>
        <p:spPr>
          <a:xfrm>
            <a:off x="1607819" y="3399131"/>
            <a:ext cx="922020"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solidFill>
                  <a:srgbClr val="FFFFFF"/>
                </a:solidFill>
                <a:ea typeface="游ゴシック"/>
                <a:cs typeface="Calibri"/>
              </a:rPr>
              <a:t>Network Port 1</a:t>
            </a:r>
          </a:p>
        </p:txBody>
      </p:sp>
      <p:sp>
        <p:nvSpPr>
          <p:cNvPr id="37" name="TextBox 36">
            <a:extLst>
              <a:ext uri="{FF2B5EF4-FFF2-40B4-BE49-F238E27FC236}">
                <a16:creationId xmlns:a16="http://schemas.microsoft.com/office/drawing/2014/main" id="{5ECE8BEE-5AC0-4228-88FC-9DF4E4448F46}"/>
              </a:ext>
            </a:extLst>
          </p:cNvPr>
          <p:cNvSpPr txBox="1"/>
          <p:nvPr/>
        </p:nvSpPr>
        <p:spPr>
          <a:xfrm>
            <a:off x="3793166" y="3429611"/>
            <a:ext cx="754380"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solidFill>
                  <a:srgbClr val="FFFFFF"/>
                </a:solidFill>
                <a:ea typeface="游ゴシック"/>
                <a:cs typeface="Calibri"/>
              </a:rPr>
              <a:t>Network Port 2</a:t>
            </a:r>
          </a:p>
        </p:txBody>
      </p:sp>
      <p:sp>
        <p:nvSpPr>
          <p:cNvPr id="38" name="TextBox 37">
            <a:extLst>
              <a:ext uri="{FF2B5EF4-FFF2-40B4-BE49-F238E27FC236}">
                <a16:creationId xmlns:a16="http://schemas.microsoft.com/office/drawing/2014/main" id="{E4346572-4B5F-4000-8060-6DAC035E481A}"/>
              </a:ext>
            </a:extLst>
          </p:cNvPr>
          <p:cNvSpPr txBox="1"/>
          <p:nvPr/>
        </p:nvSpPr>
        <p:spPr>
          <a:xfrm>
            <a:off x="3413711" y="4449472"/>
            <a:ext cx="1013460"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solidFill>
                  <a:srgbClr val="FFFFFF"/>
                </a:solidFill>
                <a:ea typeface="游ゴシック"/>
                <a:cs typeface="Calibri"/>
              </a:rPr>
              <a:t>iSCSI LUN / Share Folder</a:t>
            </a:r>
          </a:p>
        </p:txBody>
      </p:sp>
      <p:sp>
        <p:nvSpPr>
          <p:cNvPr id="39" name="TextBox 38">
            <a:extLst>
              <a:ext uri="{FF2B5EF4-FFF2-40B4-BE49-F238E27FC236}">
                <a16:creationId xmlns:a16="http://schemas.microsoft.com/office/drawing/2014/main" id="{18DDAFD2-071D-4CD8-B279-5E70F901F795}"/>
              </a:ext>
            </a:extLst>
          </p:cNvPr>
          <p:cNvSpPr txBox="1"/>
          <p:nvPr/>
        </p:nvSpPr>
        <p:spPr>
          <a:xfrm>
            <a:off x="5716514" y="1432130"/>
            <a:ext cx="2906702" cy="206210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600">
                <a:solidFill>
                  <a:srgbClr val="FFFFFF"/>
                </a:solidFill>
                <a:latin typeface="微軟正黑體" panose="020B0604030504040204" pitchFamily="34" charset="-120"/>
                <a:ea typeface="微軟正黑體" panose="020B0604030504040204" pitchFamily="34" charset="-120"/>
                <a:cs typeface="Calibri"/>
              </a:rPr>
              <a:t>將主機上的兩個網路卡經交換器</a:t>
            </a:r>
            <a:r>
              <a:rPr lang="zh-TW" altLang="en-US" sz="1600">
                <a:solidFill>
                  <a:schemeClr val="bg1"/>
                </a:solidFill>
                <a:latin typeface="微軟正黑體" panose="020B0604030504040204" pitchFamily="34" charset="-120"/>
                <a:ea typeface="微軟正黑體" panose="020B0604030504040204" pitchFamily="34" charset="-120"/>
                <a:cs typeface="Calibri"/>
              </a:rPr>
              <a:t>，</a:t>
            </a:r>
            <a:r>
              <a:rPr lang="ja-JP" altLang="en-US" sz="1600">
                <a:solidFill>
                  <a:srgbClr val="FFFFFF"/>
                </a:solidFill>
                <a:latin typeface="微軟正黑體" panose="020B0604030504040204" pitchFamily="34" charset="-120"/>
                <a:ea typeface="微軟正黑體" panose="020B0604030504040204" pitchFamily="34" charset="-120"/>
                <a:cs typeface="Calibri"/>
              </a:rPr>
              <a:t>連接到 ES1686dc 上的兩個</a:t>
            </a:r>
            <a:r>
              <a:rPr lang="ja-JP" altLang="en-US" sz="1600">
                <a:solidFill>
                  <a:schemeClr val="bg1"/>
                </a:solidFill>
                <a:latin typeface="微軟正黑體" panose="020B0604030504040204" pitchFamily="34" charset="-120"/>
                <a:ea typeface="微軟正黑體" panose="020B0604030504040204" pitchFamily="34" charset="-120"/>
                <a:cs typeface="Calibri"/>
              </a:rPr>
              <a:t>網路</a:t>
            </a:r>
            <a:r>
              <a:rPr lang="ja-JP" sz="1600">
                <a:solidFill>
                  <a:schemeClr val="bg1"/>
                </a:solidFill>
                <a:latin typeface="微軟正黑體" panose="020B0604030504040204" pitchFamily="34" charset="-120"/>
                <a:ea typeface="微軟正黑體" panose="020B0604030504040204" pitchFamily="34" charset="-120"/>
                <a:cs typeface="Calibri"/>
              </a:rPr>
              <a:t>埠形成傳輸通道</a:t>
            </a:r>
            <a:endParaRPr lang="zh-TW" altLang="en-US">
              <a:cs typeface="Calibri"/>
            </a:endParaRPr>
          </a:p>
          <a:p>
            <a:endParaRPr lang="ja-JP" sz="1600">
              <a:solidFill>
                <a:schemeClr val="bg1"/>
              </a:solidFill>
              <a:latin typeface="微軟正黑體" panose="020B0604030504040204" pitchFamily="34" charset="-120"/>
              <a:ea typeface="微軟正黑體" panose="020B0604030504040204" pitchFamily="34" charset="-120"/>
              <a:cs typeface="Calibri"/>
            </a:endParaRPr>
          </a:p>
          <a:p>
            <a:r>
              <a:rPr lang="en-US" altLang="ja-JP" sz="1600" err="1">
                <a:solidFill>
                  <a:schemeClr val="bg1"/>
                </a:solidFill>
                <a:latin typeface="微軟正黑體" panose="020B0604030504040204" pitchFamily="34" charset="-120"/>
                <a:ea typeface="微軟正黑體" panose="020B0604030504040204" pitchFamily="34" charset="-120"/>
                <a:cs typeface="Calibri"/>
              </a:rPr>
              <a:t>即使任意網路上的設備故障</a:t>
            </a:r>
            <a:r>
              <a:rPr lang="zh-TW" altLang="en-US" sz="1600">
                <a:solidFill>
                  <a:schemeClr val="bg1"/>
                </a:solidFill>
                <a:latin typeface="微軟正黑體" panose="020B0604030504040204" pitchFamily="34" charset="-120"/>
                <a:ea typeface="微軟正黑體" panose="020B0604030504040204" pitchFamily="34" charset="-120"/>
                <a:cs typeface="Calibri"/>
              </a:rPr>
              <a:t>，</a:t>
            </a:r>
            <a:r>
              <a:rPr lang="en-US" altLang="ja-JP" sz="1600" err="1">
                <a:solidFill>
                  <a:schemeClr val="bg1"/>
                </a:solidFill>
                <a:latin typeface="微軟正黑體" panose="020B0604030504040204" pitchFamily="34" charset="-120"/>
                <a:ea typeface="微軟正黑體" panose="020B0604030504040204" pitchFamily="34" charset="-120"/>
                <a:cs typeface="Calibri"/>
              </a:rPr>
              <a:t>主機仍然可以存取儲存系統上的資料</a:t>
            </a:r>
            <a:r>
              <a:rPr lang="zh-TW" altLang="en-US" sz="1600">
                <a:solidFill>
                  <a:schemeClr val="bg1"/>
                </a:solidFill>
                <a:latin typeface="微軟正黑體" panose="020B0604030504040204" pitchFamily="34" charset="-120"/>
                <a:ea typeface="微軟正黑體" panose="020B0604030504040204" pitchFamily="34" charset="-120"/>
                <a:cs typeface="Calibri"/>
              </a:rPr>
              <a:t>。避免單一實體通道中斷時，連帶導致存取中斷</a:t>
            </a:r>
            <a:endParaRPr lang="en-US" altLang="ja-JP" sz="1600">
              <a:solidFill>
                <a:schemeClr val="bg1"/>
              </a:solidFill>
              <a:latin typeface="微軟正黑體" panose="020B0604030504040204" pitchFamily="34" charset="-120"/>
              <a:ea typeface="微軟正黑體" panose="020B0604030504040204" pitchFamily="34" charset="-120"/>
              <a:cs typeface="Calibri"/>
            </a:endParaRPr>
          </a:p>
        </p:txBody>
      </p:sp>
      <p:grpSp>
        <p:nvGrpSpPr>
          <p:cNvPr id="8" name="群組 7">
            <a:extLst>
              <a:ext uri="{FF2B5EF4-FFF2-40B4-BE49-F238E27FC236}">
                <a16:creationId xmlns:a16="http://schemas.microsoft.com/office/drawing/2014/main" id="{F4D4C3AD-EFE1-4ABE-97F8-6940ED91610B}"/>
              </a:ext>
            </a:extLst>
          </p:cNvPr>
          <p:cNvGrpSpPr/>
          <p:nvPr/>
        </p:nvGrpSpPr>
        <p:grpSpPr>
          <a:xfrm>
            <a:off x="1761233" y="2984998"/>
            <a:ext cx="2460874" cy="622323"/>
            <a:chOff x="1761233" y="2984998"/>
            <a:chExt cx="2460874" cy="622323"/>
          </a:xfrm>
        </p:grpSpPr>
        <p:cxnSp>
          <p:nvCxnSpPr>
            <p:cNvPr id="25" name="Straight Arrow Connector 24">
              <a:extLst>
                <a:ext uri="{FF2B5EF4-FFF2-40B4-BE49-F238E27FC236}">
                  <a16:creationId xmlns:a16="http://schemas.microsoft.com/office/drawing/2014/main" id="{0617CE44-4A0D-431C-9027-3CF88B15ADBD}"/>
                </a:ext>
              </a:extLst>
            </p:cNvPr>
            <p:cNvCxnSpPr>
              <a:cxnSpLocks/>
            </p:cNvCxnSpPr>
            <p:nvPr/>
          </p:nvCxnSpPr>
          <p:spPr>
            <a:xfrm>
              <a:off x="1768468" y="3007858"/>
              <a:ext cx="798845" cy="585391"/>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2A8FA43-343F-4AB6-9419-A546CE14D2AD}"/>
                </a:ext>
              </a:extLst>
            </p:cNvPr>
            <p:cNvCxnSpPr>
              <a:cxnSpLocks/>
            </p:cNvCxnSpPr>
            <p:nvPr/>
          </p:nvCxnSpPr>
          <p:spPr>
            <a:xfrm flipH="1">
              <a:off x="3382652" y="2984998"/>
              <a:ext cx="839455" cy="608251"/>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4B55213-C016-4E84-8132-9FDDB7DB3C6E}"/>
                </a:ext>
              </a:extLst>
            </p:cNvPr>
            <p:cNvCxnSpPr>
              <a:cxnSpLocks/>
            </p:cNvCxnSpPr>
            <p:nvPr/>
          </p:nvCxnSpPr>
          <p:spPr>
            <a:xfrm>
              <a:off x="1761233" y="2986155"/>
              <a:ext cx="1621419" cy="621166"/>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7C58D63-E088-499C-A850-9F03629CA929}"/>
                </a:ext>
              </a:extLst>
            </p:cNvPr>
            <p:cNvCxnSpPr>
              <a:cxnSpLocks/>
            </p:cNvCxnSpPr>
            <p:nvPr/>
          </p:nvCxnSpPr>
          <p:spPr>
            <a:xfrm flipH="1">
              <a:off x="2560079" y="2986156"/>
              <a:ext cx="1617370" cy="607094"/>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grpSp>
      <p:grpSp>
        <p:nvGrpSpPr>
          <p:cNvPr id="7" name="群組 6">
            <a:extLst>
              <a:ext uri="{FF2B5EF4-FFF2-40B4-BE49-F238E27FC236}">
                <a16:creationId xmlns:a16="http://schemas.microsoft.com/office/drawing/2014/main" id="{7F9D255F-8BA8-4772-8D53-031758AB9230}"/>
              </a:ext>
            </a:extLst>
          </p:cNvPr>
          <p:cNvGrpSpPr/>
          <p:nvPr/>
        </p:nvGrpSpPr>
        <p:grpSpPr>
          <a:xfrm>
            <a:off x="1797405" y="1978308"/>
            <a:ext cx="2286288" cy="731228"/>
            <a:chOff x="1797405" y="1978308"/>
            <a:chExt cx="2286288" cy="731228"/>
          </a:xfrm>
        </p:grpSpPr>
        <p:cxnSp>
          <p:nvCxnSpPr>
            <p:cNvPr id="22" name="Straight Arrow Connector 21">
              <a:extLst>
                <a:ext uri="{FF2B5EF4-FFF2-40B4-BE49-F238E27FC236}">
                  <a16:creationId xmlns:a16="http://schemas.microsoft.com/office/drawing/2014/main" id="{5A43DB32-A69C-47BF-A781-78109AFF55DA}"/>
                </a:ext>
              </a:extLst>
            </p:cNvPr>
            <p:cNvCxnSpPr>
              <a:cxnSpLocks/>
            </p:cNvCxnSpPr>
            <p:nvPr/>
          </p:nvCxnSpPr>
          <p:spPr>
            <a:xfrm flipH="1">
              <a:off x="1805314" y="1985010"/>
              <a:ext cx="743576" cy="712278"/>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29B4CFC-06D3-4855-B581-5A4126B5B1B8}"/>
                </a:ext>
              </a:extLst>
            </p:cNvPr>
            <p:cNvCxnSpPr>
              <a:cxnSpLocks/>
            </p:cNvCxnSpPr>
            <p:nvPr/>
          </p:nvCxnSpPr>
          <p:spPr>
            <a:xfrm>
              <a:off x="3391528" y="1989977"/>
              <a:ext cx="692165" cy="707311"/>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FB40B96-3736-4B5D-8807-48C66B5CD2A7}"/>
                </a:ext>
              </a:extLst>
            </p:cNvPr>
            <p:cNvCxnSpPr>
              <a:cxnSpLocks/>
            </p:cNvCxnSpPr>
            <p:nvPr/>
          </p:nvCxnSpPr>
          <p:spPr>
            <a:xfrm>
              <a:off x="2513588" y="1993352"/>
              <a:ext cx="1536731" cy="701137"/>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D021327-FA73-4117-B3A4-9F3A9E4DA49C}"/>
                </a:ext>
              </a:extLst>
            </p:cNvPr>
            <p:cNvCxnSpPr>
              <a:cxnSpLocks/>
            </p:cNvCxnSpPr>
            <p:nvPr/>
          </p:nvCxnSpPr>
          <p:spPr>
            <a:xfrm flipV="1">
              <a:off x="1797405" y="1978308"/>
              <a:ext cx="1616306" cy="731228"/>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grpSp>
      <p:pic>
        <p:nvPicPr>
          <p:cNvPr id="42" name="Picture 19">
            <a:extLst>
              <a:ext uri="{FF2B5EF4-FFF2-40B4-BE49-F238E27FC236}">
                <a16:creationId xmlns:a16="http://schemas.microsoft.com/office/drawing/2014/main" id="{6A5149BC-4A49-45CB-851F-1C62E289FDE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189128" y="3572371"/>
            <a:ext cx="1568312" cy="543421"/>
          </a:xfrm>
          <a:prstGeom prst="rect">
            <a:avLst/>
          </a:prstGeom>
        </p:spPr>
      </p:pic>
      <p:pic>
        <p:nvPicPr>
          <p:cNvPr id="43" name="Picture 15">
            <a:extLst>
              <a:ext uri="{FF2B5EF4-FFF2-40B4-BE49-F238E27FC236}">
                <a16:creationId xmlns:a16="http://schemas.microsoft.com/office/drawing/2014/main" id="{3829BDD4-BA3D-4D4A-9DB5-C5DE76AD03A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51295" y="2644016"/>
            <a:ext cx="1390409" cy="398792"/>
          </a:xfrm>
          <a:prstGeom prst="rect">
            <a:avLst/>
          </a:prstGeom>
        </p:spPr>
      </p:pic>
      <p:pic>
        <p:nvPicPr>
          <p:cNvPr id="44" name="Picture 15">
            <a:extLst>
              <a:ext uri="{FF2B5EF4-FFF2-40B4-BE49-F238E27FC236}">
                <a16:creationId xmlns:a16="http://schemas.microsoft.com/office/drawing/2014/main" id="{1852617C-B86D-4379-974A-B77A4D6CBF1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38234" y="2644016"/>
            <a:ext cx="1390409" cy="398792"/>
          </a:xfrm>
          <a:prstGeom prst="rect">
            <a:avLst/>
          </a:prstGeom>
        </p:spPr>
      </p:pic>
      <p:grpSp>
        <p:nvGrpSpPr>
          <p:cNvPr id="10" name="群組 9">
            <a:extLst>
              <a:ext uri="{FF2B5EF4-FFF2-40B4-BE49-F238E27FC236}">
                <a16:creationId xmlns:a16="http://schemas.microsoft.com/office/drawing/2014/main" id="{A35A6BB9-D0E7-420B-9D13-44B36A95EEA4}"/>
              </a:ext>
            </a:extLst>
          </p:cNvPr>
          <p:cNvGrpSpPr/>
          <p:nvPr/>
        </p:nvGrpSpPr>
        <p:grpSpPr>
          <a:xfrm>
            <a:off x="2614109" y="3959424"/>
            <a:ext cx="711571" cy="491806"/>
            <a:chOff x="5851036" y="3121453"/>
            <a:chExt cx="1766510" cy="1220932"/>
          </a:xfrm>
        </p:grpSpPr>
        <p:sp>
          <p:nvSpPr>
            <p:cNvPr id="45" name="Arrow: Right 52">
              <a:extLst>
                <a:ext uri="{FF2B5EF4-FFF2-40B4-BE49-F238E27FC236}">
                  <a16:creationId xmlns:a16="http://schemas.microsoft.com/office/drawing/2014/main" id="{F3621124-D0D0-4455-8C19-62F05CA49C13}"/>
                </a:ext>
              </a:extLst>
            </p:cNvPr>
            <p:cNvSpPr/>
            <p:nvPr/>
          </p:nvSpPr>
          <p:spPr>
            <a:xfrm rot="5400000">
              <a:off x="5652050" y="3320439"/>
              <a:ext cx="1220931" cy="822960"/>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52">
              <a:extLst>
                <a:ext uri="{FF2B5EF4-FFF2-40B4-BE49-F238E27FC236}">
                  <a16:creationId xmlns:a16="http://schemas.microsoft.com/office/drawing/2014/main" id="{19833526-93C0-4659-981F-CC9A67376BF7}"/>
                </a:ext>
              </a:extLst>
            </p:cNvPr>
            <p:cNvSpPr/>
            <p:nvPr/>
          </p:nvSpPr>
          <p:spPr>
            <a:xfrm rot="16200000">
              <a:off x="6595600" y="3320440"/>
              <a:ext cx="1220931" cy="822960"/>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38">
            <a:extLst>
              <a:ext uri="{FF2B5EF4-FFF2-40B4-BE49-F238E27FC236}">
                <a16:creationId xmlns:a16="http://schemas.microsoft.com/office/drawing/2014/main" id="{D5CD3402-2C2E-4E15-940D-BE1390DA4B4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2151"/>
          <a:stretch/>
        </p:blipFill>
        <p:spPr>
          <a:xfrm>
            <a:off x="2033641" y="1375315"/>
            <a:ext cx="1856969" cy="387107"/>
          </a:xfrm>
          <a:prstGeom prst="rect">
            <a:avLst/>
          </a:prstGeom>
        </p:spPr>
      </p:pic>
      <p:pic>
        <p:nvPicPr>
          <p:cNvPr id="13" name="圖形 12">
            <a:extLst>
              <a:ext uri="{FF2B5EF4-FFF2-40B4-BE49-F238E27FC236}">
                <a16:creationId xmlns:a16="http://schemas.microsoft.com/office/drawing/2014/main" id="{6BF94B06-D45F-4218-945F-03C26981309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83889" y="1714270"/>
            <a:ext cx="708912" cy="492507"/>
          </a:xfrm>
          <a:prstGeom prst="rect">
            <a:avLst/>
          </a:prstGeom>
        </p:spPr>
      </p:pic>
      <p:pic>
        <p:nvPicPr>
          <p:cNvPr id="51" name="圖形 50">
            <a:extLst>
              <a:ext uri="{FF2B5EF4-FFF2-40B4-BE49-F238E27FC236}">
                <a16:creationId xmlns:a16="http://schemas.microsoft.com/office/drawing/2014/main" id="{5AC33989-39A9-4649-BBB6-CDC9FDB144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66235" y="1674437"/>
            <a:ext cx="708912" cy="492507"/>
          </a:xfrm>
          <a:prstGeom prst="rect">
            <a:avLst/>
          </a:prstGeom>
        </p:spPr>
      </p:pic>
    </p:spTree>
    <p:extLst>
      <p:ext uri="{BB962C8B-B14F-4D97-AF65-F5344CB8AC3E}">
        <p14:creationId xmlns:p14="http://schemas.microsoft.com/office/powerpoint/2010/main" val="1964488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a:extLst>
              <a:ext uri="{FF2B5EF4-FFF2-40B4-BE49-F238E27FC236}">
                <a16:creationId xmlns:a16="http://schemas.microsoft.com/office/drawing/2014/main" id="{F7EC8F46-91F7-4F82-B853-3EC6E38E41CE}"/>
              </a:ext>
            </a:extLst>
          </p:cNvPr>
          <p:cNvSpPr txBox="1">
            <a:spLocks/>
          </p:cNvSpPr>
          <p:nvPr/>
        </p:nvSpPr>
        <p:spPr>
          <a:xfrm>
            <a:off x="97009" y="1541972"/>
            <a:ext cx="3535401" cy="102977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nSpc>
                <a:spcPts val="4500"/>
              </a:lnSpc>
            </a:pPr>
            <a:r>
              <a:rPr lang="x-none" altLang="zh-TW" sz="5500" b="0">
                <a:solidFill>
                  <a:srgbClr val="FFFFFF"/>
                </a:solidFill>
                <a:latin typeface="微軟正黑體"/>
              </a:rPr>
              <a:t>QES 2.1</a:t>
            </a:r>
            <a:endParaRPr lang="en-US" altLang="zh-TW" sz="5500" b="0">
              <a:solidFill>
                <a:srgbClr val="FFFFFF"/>
              </a:solidFill>
              <a:latin typeface="Arial "/>
            </a:endParaRPr>
          </a:p>
        </p:txBody>
      </p:sp>
      <p:sp>
        <p:nvSpPr>
          <p:cNvPr id="4" name="矩形 3">
            <a:extLst>
              <a:ext uri="{FF2B5EF4-FFF2-40B4-BE49-F238E27FC236}">
                <a16:creationId xmlns:a16="http://schemas.microsoft.com/office/drawing/2014/main" id="{1EFAEA69-3AA6-4427-9B98-492DB74361E5}"/>
              </a:ext>
            </a:extLst>
          </p:cNvPr>
          <p:cNvSpPr/>
          <p:nvPr/>
        </p:nvSpPr>
        <p:spPr>
          <a:xfrm>
            <a:off x="212084" y="2648306"/>
            <a:ext cx="3212487" cy="646331"/>
          </a:xfrm>
          <a:prstGeom prst="rect">
            <a:avLst/>
          </a:prstGeom>
          <a:noFill/>
        </p:spPr>
        <p:txBody>
          <a:bodyPr wrap="square">
            <a:spAutoFit/>
          </a:bodyPr>
          <a:lstStyle/>
          <a:p>
            <a:pPr algn="ctr"/>
            <a:r>
              <a:rPr lang="zh-TW" altLang="en-US" b="1">
                <a:solidFill>
                  <a:schemeClr val="bg1">
                    <a:lumMod val="85000"/>
                  </a:schemeClr>
                </a:solidFill>
                <a:latin typeface="微軟正黑體" panose="020B0604030504040204" pitchFamily="34" charset="-120"/>
                <a:ea typeface="微軟正黑體" panose="020B0604030504040204" pitchFamily="34" charset="-120"/>
              </a:rPr>
              <a:t>彈性、安全、高效率</a:t>
            </a:r>
            <a:br>
              <a:rPr lang="en-US" altLang="zh-TW" b="1">
                <a:solidFill>
                  <a:schemeClr val="bg1">
                    <a:lumMod val="85000"/>
                  </a:schemeClr>
                </a:solidFill>
                <a:latin typeface="微軟正黑體" panose="020B0604030504040204" pitchFamily="34" charset="-120"/>
                <a:ea typeface="微軟正黑體" panose="020B0604030504040204" pitchFamily="34" charset="-120"/>
              </a:rPr>
            </a:br>
            <a:r>
              <a:rPr lang="zh-TW" altLang="en-US" b="1">
                <a:solidFill>
                  <a:schemeClr val="bg1">
                    <a:lumMod val="85000"/>
                  </a:schemeClr>
                </a:solidFill>
                <a:latin typeface="微軟正黑體" panose="020B0604030504040204" pitchFamily="34" charset="-120"/>
                <a:ea typeface="微軟正黑體" panose="020B0604030504040204" pitchFamily="34" charset="-120"/>
              </a:rPr>
              <a:t>專為企業儲存設計</a:t>
            </a:r>
          </a:p>
        </p:txBody>
      </p:sp>
      <p:pic>
        <p:nvPicPr>
          <p:cNvPr id="3" name="圖形 2">
            <a:extLst>
              <a:ext uri="{FF2B5EF4-FFF2-40B4-BE49-F238E27FC236}">
                <a16:creationId xmlns:a16="http://schemas.microsoft.com/office/drawing/2014/main" id="{2431A030-E9D4-4395-9109-4F3570518D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3630" y="1428693"/>
            <a:ext cx="2988154" cy="1038138"/>
          </a:xfrm>
          <a:prstGeom prst="rect">
            <a:avLst/>
          </a:prstGeom>
        </p:spPr>
      </p:pic>
    </p:spTree>
    <p:extLst>
      <p:ext uri="{BB962C8B-B14F-4D97-AF65-F5344CB8AC3E}">
        <p14:creationId xmlns:p14="http://schemas.microsoft.com/office/powerpoint/2010/main" val="36731732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55AF-0267-494E-8848-EE6FB8F62660}"/>
              </a:ext>
            </a:extLst>
          </p:cNvPr>
          <p:cNvSpPr>
            <a:spLocks noGrp="1"/>
          </p:cNvSpPr>
          <p:nvPr>
            <p:ph type="title"/>
          </p:nvPr>
        </p:nvSpPr>
        <p:spPr>
          <a:xfrm>
            <a:off x="275953" y="91440"/>
            <a:ext cx="7886700" cy="822960"/>
          </a:xfrm>
        </p:spPr>
        <p:txBody>
          <a:bodyPr>
            <a:noAutofit/>
          </a:bodyPr>
          <a:lstStyle/>
          <a:p>
            <a:r>
              <a:rPr lang="en-US" sz="3200">
                <a:latin typeface="微軟正黑體"/>
                <a:ea typeface="微軟正黑體"/>
              </a:rPr>
              <a:t>QES</a:t>
            </a:r>
            <a:r>
              <a:rPr lang="zh-TW" altLang="en-US" sz="3200">
                <a:latin typeface="微軟正黑體"/>
                <a:ea typeface="微軟正黑體"/>
              </a:rPr>
              <a:t> 作業系統結合 </a:t>
            </a:r>
            <a:r>
              <a:rPr lang="en-US" altLang="zh-TW" sz="3200">
                <a:latin typeface="微軟正黑體"/>
                <a:ea typeface="微軟正黑體"/>
              </a:rPr>
              <a:t>ZFS </a:t>
            </a:r>
            <a:r>
              <a:rPr lang="zh-TW" altLang="en-US" sz="3200">
                <a:latin typeface="微軟正黑體"/>
                <a:ea typeface="微軟正黑體"/>
              </a:rPr>
              <a:t>檔案系統</a:t>
            </a:r>
            <a:endParaRPr lang="en-US" altLang="zh-TW" sz="3200">
              <a:latin typeface="微軟正黑體"/>
              <a:ea typeface="微軟正黑體"/>
            </a:endParaRPr>
          </a:p>
        </p:txBody>
      </p:sp>
      <p:pic>
        <p:nvPicPr>
          <p:cNvPr id="5" name="圖片 4">
            <a:extLst>
              <a:ext uri="{FF2B5EF4-FFF2-40B4-BE49-F238E27FC236}">
                <a16:creationId xmlns:a16="http://schemas.microsoft.com/office/drawing/2014/main" id="{E172E836-BD32-4B12-AB13-6F054E36F1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10589" y="1100265"/>
            <a:ext cx="6445272" cy="3863940"/>
          </a:xfrm>
          <a:prstGeom prst="rect">
            <a:avLst/>
          </a:prstGeom>
        </p:spPr>
      </p:pic>
    </p:spTree>
    <p:extLst>
      <p:ext uri="{BB962C8B-B14F-4D97-AF65-F5344CB8AC3E}">
        <p14:creationId xmlns:p14="http://schemas.microsoft.com/office/powerpoint/2010/main" val="12705751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4F136F-A8D1-4B9E-B580-74B19C90BB1B}"/>
              </a:ext>
            </a:extLst>
          </p:cNvPr>
          <p:cNvSpPr txBox="1">
            <a:spLocks/>
          </p:cNvSpPr>
          <p:nvPr/>
        </p:nvSpPr>
        <p:spPr>
          <a:xfrm>
            <a:off x="381379" y="2167651"/>
            <a:ext cx="4818642" cy="8081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500" spc="300">
                <a:solidFill>
                  <a:schemeClr val="bg1"/>
                </a:solidFill>
                <a:latin typeface="微軟正黑體" panose="020B0604030504040204" pitchFamily="34" charset="-120"/>
                <a:ea typeface="微軟正黑體" panose="020B0604030504040204" pitchFamily="34" charset="-120"/>
              </a:rPr>
              <a:t>資料儲存</a:t>
            </a:r>
            <a:endParaRPr lang="en-US" sz="4500" spc="300"/>
          </a:p>
        </p:txBody>
      </p:sp>
      <p:pic>
        <p:nvPicPr>
          <p:cNvPr id="3" name="圖形 2">
            <a:extLst>
              <a:ext uri="{FF2B5EF4-FFF2-40B4-BE49-F238E27FC236}">
                <a16:creationId xmlns:a16="http://schemas.microsoft.com/office/drawing/2014/main" id="{148C6687-A78A-40E0-A6D4-E8F978BA52FF}"/>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2278"/>
          <a:stretch/>
        </p:blipFill>
        <p:spPr>
          <a:xfrm>
            <a:off x="0" y="1954192"/>
            <a:ext cx="3396867" cy="1060641"/>
          </a:xfrm>
          <a:prstGeom prst="rect">
            <a:avLst/>
          </a:prstGeom>
        </p:spPr>
      </p:pic>
    </p:spTree>
    <p:extLst>
      <p:ext uri="{BB962C8B-B14F-4D97-AF65-F5344CB8AC3E}">
        <p14:creationId xmlns:p14="http://schemas.microsoft.com/office/powerpoint/2010/main" val="12880303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0D0DB-2D1B-400B-BB7C-C9023322EAD6}"/>
              </a:ext>
            </a:extLst>
          </p:cNvPr>
          <p:cNvSpPr>
            <a:spLocks noGrp="1"/>
          </p:cNvSpPr>
          <p:nvPr>
            <p:ph type="title"/>
          </p:nvPr>
        </p:nvSpPr>
        <p:spPr/>
        <p:txBody>
          <a:bodyPr>
            <a:normAutofit/>
          </a:bodyPr>
          <a:lstStyle/>
          <a:p>
            <a:r>
              <a:rPr lang="zh-CN" altLang="en-US" sz="3400">
                <a:latin typeface="微軟正黑體"/>
                <a:ea typeface="微軟正黑體"/>
              </a:rPr>
              <a:t>ZFS 強大的 RAID-Z 資料保護</a:t>
            </a:r>
            <a:endParaRPr lang="zh-CN" altLang="en-US" sz="3400"/>
          </a:p>
        </p:txBody>
      </p:sp>
      <p:sp>
        <p:nvSpPr>
          <p:cNvPr id="5" name="TextBox 4">
            <a:extLst>
              <a:ext uri="{FF2B5EF4-FFF2-40B4-BE49-F238E27FC236}">
                <a16:creationId xmlns:a16="http://schemas.microsoft.com/office/drawing/2014/main" id="{96D9EF1C-34BF-44B3-B5B4-B36977957672}"/>
              </a:ext>
            </a:extLst>
          </p:cNvPr>
          <p:cNvSpPr txBox="1"/>
          <p:nvPr/>
        </p:nvSpPr>
        <p:spPr>
          <a:xfrm>
            <a:off x="5597774" y="1531705"/>
            <a:ext cx="3156248"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1600">
                <a:solidFill>
                  <a:srgbClr val="FFFFFF"/>
                </a:solidFill>
                <a:latin typeface="微軟正黑體" panose="020B0604030504040204" pitchFamily="34" charset="-120"/>
                <a:ea typeface="微軟正黑體" panose="020B0604030504040204" pitchFamily="34" charset="-120"/>
                <a:cs typeface="Calibri"/>
              </a:rPr>
              <a:t>相較於傳統的 RAID, ZFS RAID-Z結合 copy-on-write 的技術</a:t>
            </a:r>
            <a:r>
              <a:rPr lang="zh-TW" altLang="en-US" sz="1600">
                <a:solidFill>
                  <a:srgbClr val="FFFFFF"/>
                </a:solidFill>
                <a:latin typeface="微軟正黑體" panose="020B0604030504040204" pitchFamily="34" charset="-120"/>
                <a:ea typeface="微軟正黑體" panose="020B0604030504040204" pitchFamily="34" charset="-120"/>
                <a:cs typeface="Calibri"/>
              </a:rPr>
              <a:t>，</a:t>
            </a:r>
            <a:r>
              <a:rPr lang="zh-CN" altLang="en-US" sz="1600">
                <a:solidFill>
                  <a:srgbClr val="FFFFFF"/>
                </a:solidFill>
                <a:latin typeface="微軟正黑體" panose="020B0604030504040204" pitchFamily="34" charset="-120"/>
                <a:ea typeface="微軟正黑體" panose="020B0604030504040204" pitchFamily="34" charset="-120"/>
                <a:cs typeface="Calibri"/>
              </a:rPr>
              <a:t>在斷電時的資料保護更加完整</a:t>
            </a:r>
            <a:endParaRPr lang="en-US" altLang="zh-CN">
              <a:latin typeface="微軟正黑體" panose="020B0604030504040204" pitchFamily="34" charset="-120"/>
              <a:ea typeface="微軟正黑體" panose="020B0604030504040204" pitchFamily="34" charset="-120"/>
            </a:endParaRPr>
          </a:p>
        </p:txBody>
      </p:sp>
      <p:sp>
        <p:nvSpPr>
          <p:cNvPr id="7" name="TextBox 6">
            <a:extLst>
              <a:ext uri="{FF2B5EF4-FFF2-40B4-BE49-F238E27FC236}">
                <a16:creationId xmlns:a16="http://schemas.microsoft.com/office/drawing/2014/main" id="{166F95F7-3E73-42F6-BBED-EB17541E5456}"/>
              </a:ext>
            </a:extLst>
          </p:cNvPr>
          <p:cNvSpPr txBox="1"/>
          <p:nvPr/>
        </p:nvSpPr>
        <p:spPr>
          <a:xfrm>
            <a:off x="5682449" y="3006011"/>
            <a:ext cx="3176936" cy="110799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zh-CN" altLang="en-US" sz="1600">
                <a:solidFill>
                  <a:srgbClr val="FFFFFF"/>
                </a:solidFill>
                <a:latin typeface="微軟正黑體" panose="020B0604030504040204" pitchFamily="34" charset="-120"/>
                <a:ea typeface="微軟正黑體" panose="020B0604030504040204" pitchFamily="34" charset="-120"/>
                <a:cs typeface="Calibri"/>
              </a:rPr>
              <a:t>QES 的 ZFS 支援以下多種 RAID</a:t>
            </a:r>
          </a:p>
          <a:p>
            <a:pPr marL="90488" indent="-90488">
              <a:buClr>
                <a:srgbClr val="F70F78"/>
              </a:buClr>
              <a:buFont typeface="Arial"/>
              <a:buChar char="•"/>
            </a:pPr>
            <a:r>
              <a:rPr lang="zh-CN" altLang="en-US" sz="1400">
                <a:solidFill>
                  <a:srgbClr val="FFFFFF"/>
                </a:solidFill>
                <a:latin typeface="微軟正黑體" panose="020B0604030504040204" pitchFamily="34" charset="-120"/>
                <a:ea typeface="微軟正黑體" panose="020B0604030504040204" pitchFamily="34" charset="-120"/>
                <a:cs typeface="Calibri"/>
              </a:rPr>
              <a:t>RAID 0</a:t>
            </a:r>
            <a:r>
              <a:rPr lang="en-US" altLang="en-US" sz="1400">
                <a:solidFill>
                  <a:schemeClr val="bg1"/>
                </a:solidFill>
                <a:latin typeface="微軟正黑體" panose="020B0604030504040204" pitchFamily="34" charset="-120"/>
                <a:ea typeface="微軟正黑體" panose="020B0604030504040204" pitchFamily="34" charset="-120"/>
                <a:cs typeface="Calibri"/>
              </a:rPr>
              <a:t>,</a:t>
            </a:r>
            <a:r>
              <a:rPr lang="zh-CN" sz="1400">
                <a:solidFill>
                  <a:schemeClr val="bg1"/>
                </a:solidFill>
                <a:latin typeface="微軟正黑體" panose="020B0604030504040204" pitchFamily="34" charset="-120"/>
                <a:ea typeface="微軟正黑體" panose="020B0604030504040204" pitchFamily="34" charset="-120"/>
                <a:cs typeface="Calibri"/>
              </a:rPr>
              <a:t> 1, 5, 6, 10, 50, 60</a:t>
            </a:r>
          </a:p>
          <a:p>
            <a:pPr marL="90488" indent="-90488">
              <a:buClr>
                <a:srgbClr val="F70F78"/>
              </a:buClr>
              <a:buFont typeface="Arial"/>
              <a:buChar char="•"/>
            </a:pPr>
            <a:r>
              <a:rPr lang="zh-CN" altLang="en-US" sz="1400">
                <a:solidFill>
                  <a:srgbClr val="FFFFFF"/>
                </a:solidFill>
                <a:latin typeface="微軟正黑體" panose="020B0604030504040204" pitchFamily="34" charset="-120"/>
                <a:ea typeface="微軟正黑體" panose="020B0604030504040204" pitchFamily="34" charset="-120"/>
                <a:cs typeface="Calibri"/>
              </a:rPr>
              <a:t>RAID TP (Triple Parity)</a:t>
            </a:r>
          </a:p>
          <a:p>
            <a:pPr marL="90488" indent="-90488">
              <a:buClr>
                <a:srgbClr val="F70F78"/>
              </a:buClr>
              <a:buFont typeface="Arial"/>
              <a:buChar char="•"/>
            </a:pPr>
            <a:r>
              <a:rPr lang="zh-CN" altLang="en-US" sz="1400">
                <a:solidFill>
                  <a:srgbClr val="FFFFFF"/>
                </a:solidFill>
                <a:latin typeface="微軟正黑體" panose="020B0604030504040204" pitchFamily="34" charset="-120"/>
                <a:ea typeface="微軟正黑體" panose="020B0604030504040204" pitchFamily="34" charset="-120"/>
                <a:cs typeface="Calibri"/>
              </a:rPr>
              <a:t>Triple mirror</a:t>
            </a:r>
          </a:p>
        </p:txBody>
      </p:sp>
      <p:pic>
        <p:nvPicPr>
          <p:cNvPr id="9" name="圖片 8">
            <a:extLst>
              <a:ext uri="{FF2B5EF4-FFF2-40B4-BE49-F238E27FC236}">
                <a16:creationId xmlns:a16="http://schemas.microsoft.com/office/drawing/2014/main" id="{B6243C9C-F56F-4657-B67E-E65923DE10D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5022" y="1249473"/>
            <a:ext cx="5107822" cy="3735981"/>
          </a:xfrm>
          <a:prstGeom prst="rect">
            <a:avLst/>
          </a:prstGeom>
        </p:spPr>
      </p:pic>
    </p:spTree>
    <p:extLst>
      <p:ext uri="{BB962C8B-B14F-4D97-AF65-F5344CB8AC3E}">
        <p14:creationId xmlns:p14="http://schemas.microsoft.com/office/powerpoint/2010/main" val="148748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apezoid 8">
            <a:extLst>
              <a:ext uri="{FF2B5EF4-FFF2-40B4-BE49-F238E27FC236}">
                <a16:creationId xmlns:a16="http://schemas.microsoft.com/office/drawing/2014/main" id="{170D72BE-E176-4340-8A4F-145C71668CF9}"/>
              </a:ext>
            </a:extLst>
          </p:cNvPr>
          <p:cNvSpPr/>
          <p:nvPr/>
        </p:nvSpPr>
        <p:spPr>
          <a:xfrm rot="5400000">
            <a:off x="1148756" y="1065320"/>
            <a:ext cx="3156995" cy="4659621"/>
          </a:xfrm>
          <a:prstGeom prst="trapezoid">
            <a:avLst/>
          </a:prstGeom>
          <a:gradFill>
            <a:gsLst>
              <a:gs pos="0">
                <a:srgbClr val="00E6FE">
                  <a:alpha val="0"/>
                </a:srgbClr>
              </a:gs>
              <a:gs pos="50000">
                <a:srgbClr val="0070C0"/>
              </a:gs>
              <a:gs pos="82000">
                <a:srgbClr val="002060"/>
              </a:gs>
              <a:gs pos="100000">
                <a:srgbClr val="00206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E6EA70-D5C5-449A-97F9-97F1FDB0E80E}"/>
              </a:ext>
            </a:extLst>
          </p:cNvPr>
          <p:cNvSpPr>
            <a:spLocks noGrp="1"/>
          </p:cNvSpPr>
          <p:nvPr>
            <p:ph type="title"/>
          </p:nvPr>
        </p:nvSpPr>
        <p:spPr/>
        <p:txBody>
          <a:bodyPr>
            <a:normAutofit/>
          </a:bodyPr>
          <a:lstStyle/>
          <a:p>
            <a:r>
              <a:rPr lang="zh-TW" altLang="en-US" sz="3400">
                <a:latin typeface="微軟正黑體"/>
                <a:ea typeface="微軟正黑體"/>
              </a:rPr>
              <a:t>Active-Standby 其實並不划算</a:t>
            </a:r>
            <a:endParaRPr lang="zh-TW" altLang="en-US" sz="3400"/>
          </a:p>
        </p:txBody>
      </p:sp>
      <p:pic>
        <p:nvPicPr>
          <p:cNvPr id="13" name="Picture 15">
            <a:extLst>
              <a:ext uri="{FF2B5EF4-FFF2-40B4-BE49-F238E27FC236}">
                <a16:creationId xmlns:a16="http://schemas.microsoft.com/office/drawing/2014/main" id="{9C2A7B6F-AB4C-4D2D-B34F-E34D0609E0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0105" y="2391476"/>
            <a:ext cx="1390409" cy="398792"/>
          </a:xfrm>
          <a:prstGeom prst="rect">
            <a:avLst/>
          </a:prstGeom>
        </p:spPr>
      </p:pic>
      <p:pic>
        <p:nvPicPr>
          <p:cNvPr id="38" name="Picture 38">
            <a:extLst>
              <a:ext uri="{FF2B5EF4-FFF2-40B4-BE49-F238E27FC236}">
                <a16:creationId xmlns:a16="http://schemas.microsoft.com/office/drawing/2014/main" id="{3B8A86C2-7058-433D-9EEC-38A9B975C64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151"/>
          <a:stretch/>
        </p:blipFill>
        <p:spPr>
          <a:xfrm>
            <a:off x="417339" y="1553171"/>
            <a:ext cx="1383184" cy="288341"/>
          </a:xfrm>
          <a:prstGeom prst="rect">
            <a:avLst/>
          </a:prstGeom>
        </p:spPr>
      </p:pic>
      <p:cxnSp>
        <p:nvCxnSpPr>
          <p:cNvPr id="42" name="Straight Arrow Connector 41">
            <a:extLst>
              <a:ext uri="{FF2B5EF4-FFF2-40B4-BE49-F238E27FC236}">
                <a16:creationId xmlns:a16="http://schemas.microsoft.com/office/drawing/2014/main" id="{25F5F6B9-0F3A-4001-965A-6649EFA093CE}"/>
              </a:ext>
            </a:extLst>
          </p:cNvPr>
          <p:cNvCxnSpPr/>
          <p:nvPr/>
        </p:nvCxnSpPr>
        <p:spPr>
          <a:xfrm>
            <a:off x="1677728" y="3975226"/>
            <a:ext cx="1396976" cy="2895"/>
          </a:xfrm>
          <a:prstGeom prst="straightConnector1">
            <a:avLst/>
          </a:prstGeom>
          <a:ln w="28575">
            <a:solidFill>
              <a:schemeClr val="accent2">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CC42177E-C460-4A5D-B90C-28A3552739D0}"/>
              </a:ext>
            </a:extLst>
          </p:cNvPr>
          <p:cNvSpPr txBox="1"/>
          <p:nvPr/>
        </p:nvSpPr>
        <p:spPr>
          <a:xfrm>
            <a:off x="389770" y="4411258"/>
            <a:ext cx="1347752" cy="338554"/>
          </a:xfrm>
          <a:prstGeom prst="rect">
            <a:avLst/>
          </a:prstGeom>
          <a:noFill/>
        </p:spPr>
        <p:txBody>
          <a:bodyPr wrap="square" rtlCol="0" anchor="t">
            <a:spAutoFit/>
          </a:bodyPr>
          <a:lstStyle/>
          <a:p>
            <a:pPr algn="ctr"/>
            <a:r>
              <a:rPr lang="en-US" altLang="zh-TW" sz="1600">
                <a:solidFill>
                  <a:schemeClr val="bg1"/>
                </a:solidFill>
                <a:ea typeface="新細明體"/>
              </a:rPr>
              <a:t>Active</a:t>
            </a:r>
            <a:endParaRPr lang="en-US" sz="1600">
              <a:solidFill>
                <a:schemeClr val="bg1"/>
              </a:solidFill>
            </a:endParaRPr>
          </a:p>
        </p:txBody>
      </p:sp>
      <p:sp>
        <p:nvSpPr>
          <p:cNvPr id="49" name="TextBox 48">
            <a:extLst>
              <a:ext uri="{FF2B5EF4-FFF2-40B4-BE49-F238E27FC236}">
                <a16:creationId xmlns:a16="http://schemas.microsoft.com/office/drawing/2014/main" id="{6A154687-81DD-46B2-93CA-F1BF37CDCDDF}"/>
              </a:ext>
            </a:extLst>
          </p:cNvPr>
          <p:cNvSpPr txBox="1"/>
          <p:nvPr/>
        </p:nvSpPr>
        <p:spPr>
          <a:xfrm>
            <a:off x="2972371" y="4411257"/>
            <a:ext cx="1347752" cy="338554"/>
          </a:xfrm>
          <a:prstGeom prst="rect">
            <a:avLst/>
          </a:prstGeom>
          <a:noFill/>
        </p:spPr>
        <p:txBody>
          <a:bodyPr wrap="square" rtlCol="0" anchor="t">
            <a:spAutoFit/>
          </a:bodyPr>
          <a:lstStyle/>
          <a:p>
            <a:pPr algn="ctr"/>
            <a:r>
              <a:rPr lang="en-US" altLang="zh-TW" sz="1600">
                <a:solidFill>
                  <a:schemeClr val="bg1"/>
                </a:solidFill>
                <a:ea typeface="新細明體"/>
              </a:rPr>
              <a:t>Standby</a:t>
            </a:r>
            <a:endParaRPr lang="en-US" sz="1600">
              <a:solidFill>
                <a:schemeClr val="bg1"/>
              </a:solidFill>
            </a:endParaRPr>
          </a:p>
        </p:txBody>
      </p:sp>
      <p:sp>
        <p:nvSpPr>
          <p:cNvPr id="50" name="TextBox 49">
            <a:extLst>
              <a:ext uri="{FF2B5EF4-FFF2-40B4-BE49-F238E27FC236}">
                <a16:creationId xmlns:a16="http://schemas.microsoft.com/office/drawing/2014/main" id="{289F141B-323C-4A38-B258-48FF44CB8691}"/>
              </a:ext>
            </a:extLst>
          </p:cNvPr>
          <p:cNvSpPr txBox="1"/>
          <p:nvPr/>
        </p:nvSpPr>
        <p:spPr>
          <a:xfrm>
            <a:off x="1674029" y="4066009"/>
            <a:ext cx="1347752" cy="276999"/>
          </a:xfrm>
          <a:prstGeom prst="rect">
            <a:avLst/>
          </a:prstGeom>
          <a:noFill/>
        </p:spPr>
        <p:txBody>
          <a:bodyPr wrap="square" rtlCol="0" anchor="t">
            <a:spAutoFit/>
          </a:bodyPr>
          <a:lstStyle/>
          <a:p>
            <a:pPr algn="ctr"/>
            <a:r>
              <a:rPr lang="en-US" altLang="zh-TW" sz="1200">
                <a:solidFill>
                  <a:schemeClr val="bg1"/>
                </a:solidFill>
                <a:ea typeface="新細明體"/>
              </a:rPr>
              <a:t>Sync data</a:t>
            </a:r>
            <a:endParaRPr lang="en-US" sz="1200">
              <a:solidFill>
                <a:schemeClr val="bg1"/>
              </a:solidFill>
            </a:endParaRPr>
          </a:p>
        </p:txBody>
      </p:sp>
      <p:cxnSp>
        <p:nvCxnSpPr>
          <p:cNvPr id="32" name="Straight Arrow Connector 31">
            <a:extLst>
              <a:ext uri="{FF2B5EF4-FFF2-40B4-BE49-F238E27FC236}">
                <a16:creationId xmlns:a16="http://schemas.microsoft.com/office/drawing/2014/main" id="{01189137-2DB9-4AED-98D7-EFD4629284A6}"/>
              </a:ext>
            </a:extLst>
          </p:cNvPr>
          <p:cNvCxnSpPr>
            <a:cxnSpLocks/>
          </p:cNvCxnSpPr>
          <p:nvPr/>
        </p:nvCxnSpPr>
        <p:spPr>
          <a:xfrm>
            <a:off x="1054584" y="2807714"/>
            <a:ext cx="2489175" cy="561999"/>
          </a:xfrm>
          <a:prstGeom prst="straightConnector1">
            <a:avLst/>
          </a:prstGeom>
          <a:ln w="28575">
            <a:solidFill>
              <a:srgbClr val="00E6FE"/>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16825F0-9467-4DF1-BF52-5E94F9BF07E8}"/>
              </a:ext>
            </a:extLst>
          </p:cNvPr>
          <p:cNvSpPr txBox="1"/>
          <p:nvPr/>
        </p:nvSpPr>
        <p:spPr>
          <a:xfrm>
            <a:off x="2060889" y="3221947"/>
            <a:ext cx="1127944" cy="276999"/>
          </a:xfrm>
          <a:prstGeom prst="rect">
            <a:avLst/>
          </a:prstGeom>
          <a:noFill/>
        </p:spPr>
        <p:txBody>
          <a:bodyPr wrap="square" rtlCol="0" anchor="t">
            <a:spAutoFit/>
          </a:bodyPr>
          <a:lstStyle/>
          <a:p>
            <a:pPr algn="ctr"/>
            <a:r>
              <a:rPr lang="en-US" altLang="zh-TW" sz="1200">
                <a:solidFill>
                  <a:schemeClr val="bg1"/>
                </a:solidFill>
                <a:ea typeface="新細明體"/>
              </a:rPr>
              <a:t>Standby path</a:t>
            </a:r>
            <a:endParaRPr lang="en-US" sz="1200"/>
          </a:p>
        </p:txBody>
      </p:sp>
      <p:sp>
        <p:nvSpPr>
          <p:cNvPr id="39" name="TextBox 38">
            <a:extLst>
              <a:ext uri="{FF2B5EF4-FFF2-40B4-BE49-F238E27FC236}">
                <a16:creationId xmlns:a16="http://schemas.microsoft.com/office/drawing/2014/main" id="{45CD34D2-CD37-4082-8792-86E9BB1940DE}"/>
              </a:ext>
            </a:extLst>
          </p:cNvPr>
          <p:cNvSpPr txBox="1"/>
          <p:nvPr/>
        </p:nvSpPr>
        <p:spPr>
          <a:xfrm>
            <a:off x="777213" y="2984555"/>
            <a:ext cx="1347752" cy="276999"/>
          </a:xfrm>
          <a:prstGeom prst="rect">
            <a:avLst/>
          </a:prstGeom>
          <a:noFill/>
        </p:spPr>
        <p:txBody>
          <a:bodyPr wrap="square" rtlCol="0" anchor="t">
            <a:spAutoFit/>
          </a:bodyPr>
          <a:lstStyle/>
          <a:p>
            <a:pPr algn="ctr"/>
            <a:r>
              <a:rPr lang="en-US" altLang="zh-TW" sz="1200">
                <a:solidFill>
                  <a:schemeClr val="bg1"/>
                </a:solidFill>
                <a:ea typeface="新細明體"/>
              </a:rPr>
              <a:t>Active path</a:t>
            </a:r>
            <a:endParaRPr lang="en-US"/>
          </a:p>
        </p:txBody>
      </p:sp>
      <p:sp>
        <p:nvSpPr>
          <p:cNvPr id="5" name="TextBox 4">
            <a:extLst>
              <a:ext uri="{FF2B5EF4-FFF2-40B4-BE49-F238E27FC236}">
                <a16:creationId xmlns:a16="http://schemas.microsoft.com/office/drawing/2014/main" id="{6F98D455-FB33-4B41-BF40-CA8AD6C5BDF5}"/>
              </a:ext>
            </a:extLst>
          </p:cNvPr>
          <p:cNvSpPr txBox="1"/>
          <p:nvPr/>
        </p:nvSpPr>
        <p:spPr>
          <a:xfrm>
            <a:off x="5107269" y="1357392"/>
            <a:ext cx="3724454" cy="74244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a:solidFill>
                  <a:schemeClr val="bg1"/>
                </a:solidFill>
                <a:latin typeface="Calibri"/>
                <a:ea typeface="Microsoft JhengHei"/>
                <a:cs typeface="Calibri"/>
              </a:rPr>
              <a:t>你需要的只是一套</a:t>
            </a:r>
            <a:r>
              <a:rPr lang="zh-TW" altLang="en-US">
                <a:solidFill>
                  <a:schemeClr val="bg1"/>
                </a:solidFill>
                <a:latin typeface="Calibri"/>
                <a:ea typeface="Microsoft JhengHei"/>
                <a:cs typeface="Calibri"/>
              </a:rPr>
              <a:t> </a:t>
            </a:r>
            <a:r>
              <a:rPr lang="zh-CN" altLang="en-US">
                <a:solidFill>
                  <a:schemeClr val="bg1"/>
                </a:solidFill>
                <a:latin typeface="Calibri"/>
                <a:ea typeface="Microsoft JhengHei"/>
                <a:cs typeface="Calibri"/>
              </a:rPr>
              <a:t>HA</a:t>
            </a:r>
            <a:r>
              <a:rPr lang="zh-TW" altLang="en-US">
                <a:solidFill>
                  <a:schemeClr val="bg1"/>
                </a:solidFill>
                <a:latin typeface="Calibri"/>
                <a:ea typeface="Microsoft JhengHei"/>
                <a:cs typeface="Calibri"/>
              </a:rPr>
              <a:t> </a:t>
            </a:r>
            <a:r>
              <a:rPr lang="zh-CN" altLang="en-US">
                <a:solidFill>
                  <a:schemeClr val="bg1"/>
                </a:solidFill>
                <a:latin typeface="Calibri"/>
                <a:ea typeface="Microsoft JhengHei"/>
                <a:cs typeface="Calibri"/>
              </a:rPr>
              <a:t>的系統</a:t>
            </a:r>
            <a:endParaRPr lang="en-US" altLang="zh-CN">
              <a:solidFill>
                <a:schemeClr val="bg1"/>
              </a:solidFill>
              <a:latin typeface="Calibri"/>
              <a:ea typeface="Microsoft JhengHei"/>
              <a:cs typeface="Calibri"/>
            </a:endParaRPr>
          </a:p>
          <a:p>
            <a:pPr>
              <a:lnSpc>
                <a:spcPct val="150000"/>
              </a:lnSpc>
            </a:pPr>
            <a:r>
              <a:rPr lang="zh-CN" altLang="en-US">
                <a:solidFill>
                  <a:schemeClr val="bg1"/>
                </a:solidFill>
                <a:latin typeface="Calibri"/>
                <a:ea typeface="Microsoft JhengHei"/>
                <a:cs typeface="Calibri"/>
              </a:rPr>
              <a:t>但是花的卻是兩倍的價錢</a:t>
            </a:r>
          </a:p>
        </p:txBody>
      </p:sp>
      <p:pic>
        <p:nvPicPr>
          <p:cNvPr id="23" name="圖片 22">
            <a:extLst>
              <a:ext uri="{FF2B5EF4-FFF2-40B4-BE49-F238E27FC236}">
                <a16:creationId xmlns:a16="http://schemas.microsoft.com/office/drawing/2014/main" id="{F8F35905-CA76-4E97-9510-D7D057D953D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3906" y="3414889"/>
            <a:ext cx="1202805" cy="962244"/>
          </a:xfrm>
          <a:prstGeom prst="rect">
            <a:avLst/>
          </a:prstGeom>
        </p:spPr>
      </p:pic>
      <p:cxnSp>
        <p:nvCxnSpPr>
          <p:cNvPr id="24" name="直線單箭頭接點 23">
            <a:extLst>
              <a:ext uri="{FF2B5EF4-FFF2-40B4-BE49-F238E27FC236}">
                <a16:creationId xmlns:a16="http://schemas.microsoft.com/office/drawing/2014/main" id="{B7824440-3D34-42BD-8ABE-465A48E21B8A}"/>
              </a:ext>
            </a:extLst>
          </p:cNvPr>
          <p:cNvCxnSpPr/>
          <p:nvPr/>
        </p:nvCxnSpPr>
        <p:spPr>
          <a:xfrm>
            <a:off x="840545" y="1879305"/>
            <a:ext cx="0" cy="512171"/>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38484929-FE55-4A9D-B520-7839D644B413}"/>
              </a:ext>
            </a:extLst>
          </p:cNvPr>
          <p:cNvCxnSpPr/>
          <p:nvPr/>
        </p:nvCxnSpPr>
        <p:spPr>
          <a:xfrm>
            <a:off x="840545" y="2790268"/>
            <a:ext cx="0" cy="512171"/>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6" name="圖片 25">
            <a:extLst>
              <a:ext uri="{FF2B5EF4-FFF2-40B4-BE49-F238E27FC236}">
                <a16:creationId xmlns:a16="http://schemas.microsoft.com/office/drawing/2014/main" id="{26837C08-E882-44C6-BD77-BD7AF5A3397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17318" y="3431567"/>
            <a:ext cx="1202805" cy="962244"/>
          </a:xfrm>
          <a:prstGeom prst="rect">
            <a:avLst/>
          </a:prstGeom>
        </p:spPr>
      </p:pic>
      <p:pic>
        <p:nvPicPr>
          <p:cNvPr id="29" name="圖片 28">
            <a:extLst>
              <a:ext uri="{FF2B5EF4-FFF2-40B4-BE49-F238E27FC236}">
                <a16:creationId xmlns:a16="http://schemas.microsoft.com/office/drawing/2014/main" id="{648D7322-D9F1-43D3-9A07-B4F903B0545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43321" y="2408931"/>
            <a:ext cx="635822" cy="508657"/>
          </a:xfrm>
          <a:prstGeom prst="rect">
            <a:avLst/>
          </a:prstGeom>
        </p:spPr>
      </p:pic>
      <p:pic>
        <p:nvPicPr>
          <p:cNvPr id="11" name="圖形 10">
            <a:extLst>
              <a:ext uri="{FF2B5EF4-FFF2-40B4-BE49-F238E27FC236}">
                <a16:creationId xmlns:a16="http://schemas.microsoft.com/office/drawing/2014/main" id="{332BD0B9-8DFF-4BBE-82FC-9F8253901CCF}"/>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341586" y="3091159"/>
            <a:ext cx="461894" cy="667180"/>
          </a:xfrm>
          <a:prstGeom prst="rect">
            <a:avLst/>
          </a:prstGeom>
        </p:spPr>
      </p:pic>
      <p:pic>
        <p:nvPicPr>
          <p:cNvPr id="12" name="圖形 11">
            <a:extLst>
              <a:ext uri="{FF2B5EF4-FFF2-40B4-BE49-F238E27FC236}">
                <a16:creationId xmlns:a16="http://schemas.microsoft.com/office/drawing/2014/main" id="{B5E5F020-45D5-480A-816E-160E9004C77F}"/>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064737" y="3912689"/>
            <a:ext cx="797487" cy="487354"/>
          </a:xfrm>
          <a:prstGeom prst="rect">
            <a:avLst/>
          </a:prstGeom>
        </p:spPr>
      </p:pic>
      <p:pic>
        <p:nvPicPr>
          <p:cNvPr id="27" name="圖片 28">
            <a:extLst>
              <a:ext uri="{FF2B5EF4-FFF2-40B4-BE49-F238E27FC236}">
                <a16:creationId xmlns:a16="http://schemas.microsoft.com/office/drawing/2014/main" id="{B5E68064-2004-4F68-A20F-8FACA7C82D7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13979" y="2408931"/>
            <a:ext cx="635822" cy="508657"/>
          </a:xfrm>
          <a:prstGeom prst="rect">
            <a:avLst/>
          </a:prstGeom>
        </p:spPr>
      </p:pic>
      <p:sp>
        <p:nvSpPr>
          <p:cNvPr id="28" name="TextBox 27">
            <a:extLst>
              <a:ext uri="{FF2B5EF4-FFF2-40B4-BE49-F238E27FC236}">
                <a16:creationId xmlns:a16="http://schemas.microsoft.com/office/drawing/2014/main" id="{79D48F35-FE05-4918-BED0-73765BD9E8A7}"/>
              </a:ext>
            </a:extLst>
          </p:cNvPr>
          <p:cNvSpPr txBox="1"/>
          <p:nvPr/>
        </p:nvSpPr>
        <p:spPr>
          <a:xfrm>
            <a:off x="5922548" y="2494586"/>
            <a:ext cx="37039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a:t>
            </a:r>
            <a:endParaRPr lang="en-US"/>
          </a:p>
        </p:txBody>
      </p:sp>
      <p:pic>
        <p:nvPicPr>
          <p:cNvPr id="30" name="圖形 10">
            <a:extLst>
              <a:ext uri="{FF2B5EF4-FFF2-40B4-BE49-F238E27FC236}">
                <a16:creationId xmlns:a16="http://schemas.microsoft.com/office/drawing/2014/main" id="{F74B5508-F66E-4B27-8558-847B86045B90}"/>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963725" y="3098393"/>
            <a:ext cx="461894" cy="667180"/>
          </a:xfrm>
          <a:prstGeom prst="rect">
            <a:avLst/>
          </a:prstGeom>
        </p:spPr>
      </p:pic>
      <p:pic>
        <p:nvPicPr>
          <p:cNvPr id="31" name="圖形 10">
            <a:extLst>
              <a:ext uri="{FF2B5EF4-FFF2-40B4-BE49-F238E27FC236}">
                <a16:creationId xmlns:a16="http://schemas.microsoft.com/office/drawing/2014/main" id="{3786843B-0616-4344-9FAE-15354A6973CB}"/>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867997" y="3091159"/>
            <a:ext cx="461894" cy="667180"/>
          </a:xfrm>
          <a:prstGeom prst="rect">
            <a:avLst/>
          </a:prstGeom>
        </p:spPr>
      </p:pic>
      <p:sp>
        <p:nvSpPr>
          <p:cNvPr id="33" name="TextBox 32">
            <a:extLst>
              <a:ext uri="{FF2B5EF4-FFF2-40B4-BE49-F238E27FC236}">
                <a16:creationId xmlns:a16="http://schemas.microsoft.com/office/drawing/2014/main" id="{39F98E94-BF0E-4AA8-BF80-C0426D9035A4}"/>
              </a:ext>
            </a:extLst>
          </p:cNvPr>
          <p:cNvSpPr txBox="1"/>
          <p:nvPr/>
        </p:nvSpPr>
        <p:spPr>
          <a:xfrm>
            <a:off x="6450642" y="3478434"/>
            <a:ext cx="37039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Calibri"/>
              </a:rPr>
              <a:t>...</a:t>
            </a:r>
          </a:p>
        </p:txBody>
      </p:sp>
      <p:sp>
        <p:nvSpPr>
          <p:cNvPr id="34" name="TextBox 33">
            <a:extLst>
              <a:ext uri="{FF2B5EF4-FFF2-40B4-BE49-F238E27FC236}">
                <a16:creationId xmlns:a16="http://schemas.microsoft.com/office/drawing/2014/main" id="{3AC76AD8-F412-4562-BFEA-7D59E29C3E13}"/>
              </a:ext>
            </a:extLst>
          </p:cNvPr>
          <p:cNvSpPr txBox="1"/>
          <p:nvPr/>
        </p:nvSpPr>
        <p:spPr>
          <a:xfrm>
            <a:off x="7311509" y="3261408"/>
            <a:ext cx="565712"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Calibri"/>
              </a:rPr>
              <a:t>x2</a:t>
            </a:r>
            <a:endParaRPr lang="en-US">
              <a:solidFill>
                <a:schemeClr val="bg1"/>
              </a:solidFill>
            </a:endParaRPr>
          </a:p>
        </p:txBody>
      </p:sp>
      <p:sp>
        <p:nvSpPr>
          <p:cNvPr id="35" name="TextBox 34">
            <a:extLst>
              <a:ext uri="{FF2B5EF4-FFF2-40B4-BE49-F238E27FC236}">
                <a16:creationId xmlns:a16="http://schemas.microsoft.com/office/drawing/2014/main" id="{9FA1E80F-7204-4EC7-8884-94E9A5188C25}"/>
              </a:ext>
            </a:extLst>
          </p:cNvPr>
          <p:cNvSpPr txBox="1"/>
          <p:nvPr/>
        </p:nvSpPr>
        <p:spPr>
          <a:xfrm>
            <a:off x="5922547" y="4086104"/>
            <a:ext cx="37039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a:t>
            </a:r>
            <a:endParaRPr lang="en-US"/>
          </a:p>
        </p:txBody>
      </p:sp>
      <p:pic>
        <p:nvPicPr>
          <p:cNvPr id="36" name="圖形 11">
            <a:extLst>
              <a:ext uri="{FF2B5EF4-FFF2-40B4-BE49-F238E27FC236}">
                <a16:creationId xmlns:a16="http://schemas.microsoft.com/office/drawing/2014/main" id="{5E211FD1-87C3-4763-B1A4-24002A57A982}"/>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294547" y="3927157"/>
            <a:ext cx="797487" cy="487354"/>
          </a:xfrm>
          <a:prstGeom prst="rect">
            <a:avLst/>
          </a:prstGeom>
        </p:spPr>
      </p:pic>
    </p:spTree>
    <p:extLst>
      <p:ext uri="{BB962C8B-B14F-4D97-AF65-F5344CB8AC3E}">
        <p14:creationId xmlns:p14="http://schemas.microsoft.com/office/powerpoint/2010/main" val="41168459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形 5">
            <a:extLst>
              <a:ext uri="{FF2B5EF4-FFF2-40B4-BE49-F238E27FC236}">
                <a16:creationId xmlns:a16="http://schemas.microsoft.com/office/drawing/2014/main" id="{7902CBDA-3110-4410-AA16-0D144A91522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3443" y="1251884"/>
            <a:ext cx="6837645" cy="3221320"/>
          </a:xfrm>
          <a:prstGeom prst="rect">
            <a:avLst/>
          </a:prstGeom>
        </p:spPr>
      </p:pic>
      <p:sp>
        <p:nvSpPr>
          <p:cNvPr id="3" name="TextBox 2">
            <a:extLst>
              <a:ext uri="{FF2B5EF4-FFF2-40B4-BE49-F238E27FC236}">
                <a16:creationId xmlns:a16="http://schemas.microsoft.com/office/drawing/2014/main" id="{E97DB173-C477-4A2F-9988-93E0491F00F3}"/>
              </a:ext>
            </a:extLst>
          </p:cNvPr>
          <p:cNvSpPr txBox="1"/>
          <p:nvPr/>
        </p:nvSpPr>
        <p:spPr>
          <a:xfrm>
            <a:off x="1036390" y="1170759"/>
            <a:ext cx="4317173" cy="791692"/>
          </a:xfrm>
          <a:prstGeom prst="rect">
            <a:avLst/>
          </a:prstGeom>
          <a:noFill/>
        </p:spPr>
        <p:txBody>
          <a:bodyPr wrap="square" rtlCol="0" anchor="t">
            <a:spAutoFit/>
          </a:bodyPr>
          <a:lstStyle/>
          <a:p>
            <a:pPr marL="180975" indent="-180975">
              <a:lnSpc>
                <a:spcPct val="150000"/>
              </a:lnSpc>
              <a:buFont typeface="Arial" panose="020B0604020202020204" pitchFamily="34" charset="0"/>
              <a:buChar char="•"/>
            </a:pPr>
            <a:r>
              <a:rPr lang="en-US" altLang="zh-TW" sz="1600">
                <a:solidFill>
                  <a:schemeClr val="bg1"/>
                </a:solidFill>
                <a:latin typeface="Microsoft JhengHei"/>
                <a:ea typeface="新細明體"/>
              </a:rPr>
              <a:t>HDD</a:t>
            </a:r>
            <a:r>
              <a:rPr lang="zh-TW" altLang="en-US" sz="1600">
                <a:solidFill>
                  <a:schemeClr val="bg1"/>
                </a:solidFill>
                <a:latin typeface="Microsoft JhengHei"/>
                <a:ea typeface="新細明體"/>
              </a:rPr>
              <a:t> </a:t>
            </a:r>
            <a:r>
              <a:rPr lang="zh-TW" altLang="en-US" sz="1600">
                <a:solidFill>
                  <a:schemeClr val="bg1"/>
                </a:solidFill>
                <a:latin typeface="Microsoft JhengHei"/>
                <a:ea typeface="Microsoft JhengHei"/>
              </a:rPr>
              <a:t>跟 </a:t>
            </a:r>
            <a:r>
              <a:rPr lang="en-US" altLang="zh-TW" sz="1600">
                <a:solidFill>
                  <a:schemeClr val="bg1"/>
                </a:solidFill>
                <a:latin typeface="Microsoft JhengHei"/>
                <a:ea typeface="新細明體"/>
              </a:rPr>
              <a:t>SSD</a:t>
            </a:r>
            <a:r>
              <a:rPr lang="zh-TW" altLang="en-US" sz="1600">
                <a:solidFill>
                  <a:schemeClr val="bg1"/>
                </a:solidFill>
                <a:latin typeface="Microsoft JhengHei"/>
                <a:ea typeface="新細明體"/>
              </a:rPr>
              <a:t> </a:t>
            </a:r>
            <a:r>
              <a:rPr lang="zh-TW" altLang="en-US" sz="1600">
                <a:solidFill>
                  <a:schemeClr val="bg1"/>
                </a:solidFill>
                <a:latin typeface="Microsoft JhengHei"/>
                <a:ea typeface="Microsoft JhengHei"/>
              </a:rPr>
              <a:t>的容量迅速地提升</a:t>
            </a:r>
            <a:endParaRPr lang="en-US" altLang="zh-TW" sz="1600">
              <a:solidFill>
                <a:schemeClr val="bg1"/>
              </a:solidFill>
              <a:latin typeface="Microsoft JhengHei"/>
              <a:ea typeface="Microsoft JhengHei"/>
            </a:endParaRPr>
          </a:p>
          <a:p>
            <a:pPr marL="180975" indent="-180975">
              <a:lnSpc>
                <a:spcPct val="150000"/>
              </a:lnSpc>
              <a:buFont typeface="Arial" panose="020B0604020202020204" pitchFamily="34" charset="0"/>
              <a:buChar char="•"/>
            </a:pPr>
            <a:r>
              <a:rPr lang="en-US" altLang="zh-TW" sz="1600">
                <a:solidFill>
                  <a:schemeClr val="bg1"/>
                </a:solidFill>
                <a:latin typeface="Microsoft JhengHei"/>
                <a:ea typeface="新細明體"/>
              </a:rPr>
              <a:t>RAID-6 </a:t>
            </a:r>
            <a:r>
              <a:rPr lang="zh-TW" altLang="en-US" sz="1600">
                <a:solidFill>
                  <a:schemeClr val="bg1"/>
                </a:solidFill>
                <a:latin typeface="Microsoft JhengHei"/>
                <a:ea typeface="Microsoft JhengHei"/>
              </a:rPr>
              <a:t>已經逐漸無法滿足可靠度的需求</a:t>
            </a:r>
            <a:endParaRPr lang="en-US" altLang="zh-TW" sz="1600">
              <a:solidFill>
                <a:schemeClr val="bg1"/>
              </a:solidFill>
              <a:latin typeface="Microsoft JhengHei"/>
              <a:ea typeface="Microsoft JhengHei"/>
            </a:endParaRPr>
          </a:p>
        </p:txBody>
      </p:sp>
      <p:sp>
        <p:nvSpPr>
          <p:cNvPr id="7" name="TextBox 6">
            <a:extLst>
              <a:ext uri="{FF2B5EF4-FFF2-40B4-BE49-F238E27FC236}">
                <a16:creationId xmlns:a16="http://schemas.microsoft.com/office/drawing/2014/main" id="{AB0C2651-17DF-4AE3-8445-7E4B06957C23}"/>
              </a:ext>
            </a:extLst>
          </p:cNvPr>
          <p:cNvSpPr txBox="1"/>
          <p:nvPr/>
        </p:nvSpPr>
        <p:spPr>
          <a:xfrm>
            <a:off x="1310910" y="4441744"/>
            <a:ext cx="922492" cy="307777"/>
          </a:xfrm>
          <a:prstGeom prst="rect">
            <a:avLst/>
          </a:prstGeom>
          <a:noFill/>
        </p:spPr>
        <p:txBody>
          <a:bodyPr wrap="square" rtlCol="0">
            <a:spAutoFit/>
          </a:bodyPr>
          <a:lstStyle/>
          <a:p>
            <a:pPr algn="ctr"/>
            <a:r>
              <a:rPr lang="en-US" sz="1400">
                <a:solidFill>
                  <a:schemeClr val="bg1">
                    <a:lumMod val="95000"/>
                  </a:schemeClr>
                </a:solidFill>
              </a:rPr>
              <a:t>2015</a:t>
            </a:r>
          </a:p>
        </p:txBody>
      </p:sp>
      <p:sp>
        <p:nvSpPr>
          <p:cNvPr id="13" name="TextBox 12">
            <a:extLst>
              <a:ext uri="{FF2B5EF4-FFF2-40B4-BE49-F238E27FC236}">
                <a16:creationId xmlns:a16="http://schemas.microsoft.com/office/drawing/2014/main" id="{AC769184-8931-4EF6-AF5B-C5EC562C3524}"/>
              </a:ext>
            </a:extLst>
          </p:cNvPr>
          <p:cNvSpPr txBox="1"/>
          <p:nvPr/>
        </p:nvSpPr>
        <p:spPr>
          <a:xfrm>
            <a:off x="2345342" y="4441744"/>
            <a:ext cx="922492" cy="307777"/>
          </a:xfrm>
          <a:prstGeom prst="rect">
            <a:avLst/>
          </a:prstGeom>
          <a:noFill/>
        </p:spPr>
        <p:txBody>
          <a:bodyPr wrap="square" rtlCol="0">
            <a:spAutoFit/>
          </a:bodyPr>
          <a:lstStyle/>
          <a:p>
            <a:pPr algn="ctr"/>
            <a:r>
              <a:rPr lang="en-US" sz="1400">
                <a:solidFill>
                  <a:schemeClr val="bg1">
                    <a:lumMod val="95000"/>
                  </a:schemeClr>
                </a:solidFill>
              </a:rPr>
              <a:t>2016</a:t>
            </a:r>
          </a:p>
        </p:txBody>
      </p:sp>
      <p:sp>
        <p:nvSpPr>
          <p:cNvPr id="14" name="TextBox 13">
            <a:extLst>
              <a:ext uri="{FF2B5EF4-FFF2-40B4-BE49-F238E27FC236}">
                <a16:creationId xmlns:a16="http://schemas.microsoft.com/office/drawing/2014/main" id="{F0A635DC-5287-4450-83F4-D6F459580D12}"/>
              </a:ext>
            </a:extLst>
          </p:cNvPr>
          <p:cNvSpPr txBox="1"/>
          <p:nvPr/>
        </p:nvSpPr>
        <p:spPr>
          <a:xfrm>
            <a:off x="3379774" y="4441743"/>
            <a:ext cx="922492" cy="307777"/>
          </a:xfrm>
          <a:prstGeom prst="rect">
            <a:avLst/>
          </a:prstGeom>
          <a:noFill/>
        </p:spPr>
        <p:txBody>
          <a:bodyPr wrap="square" rtlCol="0">
            <a:spAutoFit/>
          </a:bodyPr>
          <a:lstStyle/>
          <a:p>
            <a:pPr algn="ctr"/>
            <a:r>
              <a:rPr lang="en-US" sz="1400">
                <a:solidFill>
                  <a:schemeClr val="bg1">
                    <a:lumMod val="95000"/>
                  </a:schemeClr>
                </a:solidFill>
              </a:rPr>
              <a:t>2017</a:t>
            </a:r>
          </a:p>
        </p:txBody>
      </p:sp>
      <p:sp>
        <p:nvSpPr>
          <p:cNvPr id="15" name="TextBox 14">
            <a:extLst>
              <a:ext uri="{FF2B5EF4-FFF2-40B4-BE49-F238E27FC236}">
                <a16:creationId xmlns:a16="http://schemas.microsoft.com/office/drawing/2014/main" id="{110501E6-BE0D-4DBC-80C7-7ABF8D2501D7}"/>
              </a:ext>
            </a:extLst>
          </p:cNvPr>
          <p:cNvSpPr txBox="1"/>
          <p:nvPr/>
        </p:nvSpPr>
        <p:spPr>
          <a:xfrm>
            <a:off x="4328545" y="4441742"/>
            <a:ext cx="922492" cy="307777"/>
          </a:xfrm>
          <a:prstGeom prst="rect">
            <a:avLst/>
          </a:prstGeom>
          <a:noFill/>
        </p:spPr>
        <p:txBody>
          <a:bodyPr wrap="square" rtlCol="0">
            <a:spAutoFit/>
          </a:bodyPr>
          <a:lstStyle/>
          <a:p>
            <a:pPr algn="ctr"/>
            <a:r>
              <a:rPr lang="en-US" sz="1400">
                <a:solidFill>
                  <a:schemeClr val="bg1">
                    <a:lumMod val="95000"/>
                  </a:schemeClr>
                </a:solidFill>
              </a:rPr>
              <a:t>2018</a:t>
            </a:r>
          </a:p>
        </p:txBody>
      </p:sp>
      <p:sp>
        <p:nvSpPr>
          <p:cNvPr id="16" name="TextBox 15">
            <a:extLst>
              <a:ext uri="{FF2B5EF4-FFF2-40B4-BE49-F238E27FC236}">
                <a16:creationId xmlns:a16="http://schemas.microsoft.com/office/drawing/2014/main" id="{E04373AA-10D5-4527-AD26-0EC632047094}"/>
              </a:ext>
            </a:extLst>
          </p:cNvPr>
          <p:cNvSpPr txBox="1"/>
          <p:nvPr/>
        </p:nvSpPr>
        <p:spPr>
          <a:xfrm>
            <a:off x="5168768" y="4441741"/>
            <a:ext cx="922492" cy="307777"/>
          </a:xfrm>
          <a:prstGeom prst="rect">
            <a:avLst/>
          </a:prstGeom>
          <a:noFill/>
        </p:spPr>
        <p:txBody>
          <a:bodyPr wrap="square" rtlCol="0">
            <a:spAutoFit/>
          </a:bodyPr>
          <a:lstStyle/>
          <a:p>
            <a:pPr algn="ctr"/>
            <a:r>
              <a:rPr lang="en-US" sz="1400">
                <a:solidFill>
                  <a:schemeClr val="bg1">
                    <a:lumMod val="95000"/>
                  </a:schemeClr>
                </a:solidFill>
              </a:rPr>
              <a:t>2019</a:t>
            </a:r>
          </a:p>
        </p:txBody>
      </p:sp>
      <p:sp>
        <p:nvSpPr>
          <p:cNvPr id="17" name="TextBox 16">
            <a:extLst>
              <a:ext uri="{FF2B5EF4-FFF2-40B4-BE49-F238E27FC236}">
                <a16:creationId xmlns:a16="http://schemas.microsoft.com/office/drawing/2014/main" id="{E22F0499-075D-41E4-B05D-0C4E61F4973D}"/>
              </a:ext>
            </a:extLst>
          </p:cNvPr>
          <p:cNvSpPr txBox="1"/>
          <p:nvPr/>
        </p:nvSpPr>
        <p:spPr>
          <a:xfrm>
            <a:off x="6117539" y="4441741"/>
            <a:ext cx="922492" cy="307777"/>
          </a:xfrm>
          <a:prstGeom prst="rect">
            <a:avLst/>
          </a:prstGeom>
          <a:noFill/>
        </p:spPr>
        <p:txBody>
          <a:bodyPr wrap="square" rtlCol="0">
            <a:spAutoFit/>
          </a:bodyPr>
          <a:lstStyle/>
          <a:p>
            <a:pPr algn="ctr"/>
            <a:r>
              <a:rPr lang="en-US" sz="1400">
                <a:solidFill>
                  <a:schemeClr val="bg1">
                    <a:lumMod val="95000"/>
                  </a:schemeClr>
                </a:solidFill>
              </a:rPr>
              <a:t>2020</a:t>
            </a:r>
          </a:p>
        </p:txBody>
      </p:sp>
      <p:sp>
        <p:nvSpPr>
          <p:cNvPr id="18" name="TextBox 17">
            <a:extLst>
              <a:ext uri="{FF2B5EF4-FFF2-40B4-BE49-F238E27FC236}">
                <a16:creationId xmlns:a16="http://schemas.microsoft.com/office/drawing/2014/main" id="{EE689E42-CD79-4B5C-A1BF-71626A63D374}"/>
              </a:ext>
            </a:extLst>
          </p:cNvPr>
          <p:cNvSpPr txBox="1"/>
          <p:nvPr/>
        </p:nvSpPr>
        <p:spPr>
          <a:xfrm rot="16200000">
            <a:off x="-363844" y="2854175"/>
            <a:ext cx="2156201" cy="307777"/>
          </a:xfrm>
          <a:prstGeom prst="rect">
            <a:avLst/>
          </a:prstGeom>
          <a:noFill/>
        </p:spPr>
        <p:txBody>
          <a:bodyPr wrap="square" rtlCol="0">
            <a:spAutoFit/>
          </a:bodyPr>
          <a:lstStyle/>
          <a:p>
            <a:pPr algn="ctr"/>
            <a:r>
              <a:rPr lang="en-US" sz="1400">
                <a:solidFill>
                  <a:schemeClr val="bg1">
                    <a:lumMod val="95000"/>
                  </a:schemeClr>
                </a:solidFill>
              </a:rPr>
              <a:t>Disk Capacity (TB)</a:t>
            </a:r>
          </a:p>
        </p:txBody>
      </p:sp>
      <p:sp>
        <p:nvSpPr>
          <p:cNvPr id="9" name="Title 8">
            <a:extLst>
              <a:ext uri="{FF2B5EF4-FFF2-40B4-BE49-F238E27FC236}">
                <a16:creationId xmlns:a16="http://schemas.microsoft.com/office/drawing/2014/main" id="{5E1DD485-EC37-4BDC-8387-6871E3A05138}"/>
              </a:ext>
            </a:extLst>
          </p:cNvPr>
          <p:cNvSpPr>
            <a:spLocks noGrp="1"/>
          </p:cNvSpPr>
          <p:nvPr>
            <p:ph type="title"/>
          </p:nvPr>
        </p:nvSpPr>
        <p:spPr/>
        <p:txBody>
          <a:bodyPr>
            <a:normAutofit/>
          </a:bodyPr>
          <a:lstStyle/>
          <a:p>
            <a:r>
              <a:rPr lang="zh-TW" altLang="en-US" sz="3400"/>
              <a:t>大容量的 </a:t>
            </a:r>
            <a:r>
              <a:rPr lang="en-US" altLang="zh-TW" sz="3400"/>
              <a:t>HDD</a:t>
            </a:r>
            <a:r>
              <a:rPr lang="zh-TW" altLang="en-US" sz="3400"/>
              <a:t> 跟 </a:t>
            </a:r>
            <a:r>
              <a:rPr lang="en-US" altLang="zh-TW" sz="3400"/>
              <a:t>SSD</a:t>
            </a:r>
            <a:r>
              <a:rPr lang="zh-TW" altLang="en-US" sz="3400"/>
              <a:t> 逐漸普及</a:t>
            </a:r>
            <a:endParaRPr lang="en-US" sz="3400"/>
          </a:p>
        </p:txBody>
      </p:sp>
      <p:sp>
        <p:nvSpPr>
          <p:cNvPr id="12" name="TextBox 11">
            <a:extLst>
              <a:ext uri="{FF2B5EF4-FFF2-40B4-BE49-F238E27FC236}">
                <a16:creationId xmlns:a16="http://schemas.microsoft.com/office/drawing/2014/main" id="{D1FA758D-46A2-43E5-8448-EC5F56A1340F}"/>
              </a:ext>
            </a:extLst>
          </p:cNvPr>
          <p:cNvSpPr txBox="1"/>
          <p:nvPr/>
        </p:nvSpPr>
        <p:spPr>
          <a:xfrm>
            <a:off x="1847051" y="3621032"/>
            <a:ext cx="898216" cy="307777"/>
          </a:xfrm>
          <a:prstGeom prst="rect">
            <a:avLst/>
          </a:prstGeom>
          <a:noFill/>
        </p:spPr>
        <p:txBody>
          <a:bodyPr wrap="square" rtlCol="0">
            <a:spAutoFit/>
          </a:bodyPr>
          <a:lstStyle/>
          <a:p>
            <a:pPr algn="ctr"/>
            <a:r>
              <a:rPr lang="en-US" sz="1400">
                <a:solidFill>
                  <a:schemeClr val="bg1">
                    <a:lumMod val="95000"/>
                  </a:schemeClr>
                </a:solidFill>
              </a:rPr>
              <a:t>10TB</a:t>
            </a:r>
          </a:p>
        </p:txBody>
      </p:sp>
      <p:sp>
        <p:nvSpPr>
          <p:cNvPr id="19" name="TextBox 18">
            <a:extLst>
              <a:ext uri="{FF2B5EF4-FFF2-40B4-BE49-F238E27FC236}">
                <a16:creationId xmlns:a16="http://schemas.microsoft.com/office/drawing/2014/main" id="{B4F44D17-0D6A-4087-858E-987F09201E6F}"/>
              </a:ext>
            </a:extLst>
          </p:cNvPr>
          <p:cNvSpPr txBox="1"/>
          <p:nvPr/>
        </p:nvSpPr>
        <p:spPr>
          <a:xfrm>
            <a:off x="868145" y="4739182"/>
            <a:ext cx="7533683" cy="246221"/>
          </a:xfrm>
          <a:prstGeom prst="rect">
            <a:avLst/>
          </a:prstGeom>
          <a:noFill/>
        </p:spPr>
        <p:txBody>
          <a:bodyPr wrap="square" rtlCol="0">
            <a:spAutoFit/>
          </a:bodyPr>
          <a:lstStyle/>
          <a:p>
            <a:r>
              <a:rPr lang="en-US" sz="1000" i="1">
                <a:solidFill>
                  <a:schemeClr val="bg1">
                    <a:lumMod val="95000"/>
                  </a:schemeClr>
                </a:solidFill>
              </a:rPr>
              <a:t>Source:</a:t>
            </a:r>
            <a:r>
              <a:rPr lang="zh-TW" altLang="en-US" sz="1000" i="1">
                <a:solidFill>
                  <a:schemeClr val="bg1">
                    <a:lumMod val="95000"/>
                  </a:schemeClr>
                </a:solidFill>
              </a:rPr>
              <a:t> </a:t>
            </a:r>
            <a:r>
              <a:rPr lang="en-US" sz="1000" i="1">
                <a:solidFill>
                  <a:schemeClr val="bg1">
                    <a:lumMod val="95000"/>
                  </a:schemeClr>
                </a:solidFill>
              </a:rPr>
              <a:t>https://focalstyle.wordpress.com/2016/03/19/toshiba-announced-ssd-solid-state-disk-roadmap-2018-capacity-up-to-128tb/</a:t>
            </a:r>
          </a:p>
        </p:txBody>
      </p:sp>
      <p:sp>
        <p:nvSpPr>
          <p:cNvPr id="30" name="TextBox 29">
            <a:extLst>
              <a:ext uri="{FF2B5EF4-FFF2-40B4-BE49-F238E27FC236}">
                <a16:creationId xmlns:a16="http://schemas.microsoft.com/office/drawing/2014/main" id="{A2059EC5-98DB-4DB7-89A3-B50F6D136DE3}"/>
              </a:ext>
            </a:extLst>
          </p:cNvPr>
          <p:cNvSpPr txBox="1"/>
          <p:nvPr/>
        </p:nvSpPr>
        <p:spPr>
          <a:xfrm>
            <a:off x="1333764" y="2546388"/>
            <a:ext cx="898216" cy="307777"/>
          </a:xfrm>
          <a:prstGeom prst="rect">
            <a:avLst/>
          </a:prstGeom>
          <a:noFill/>
        </p:spPr>
        <p:txBody>
          <a:bodyPr wrap="square" rtlCol="0">
            <a:spAutoFit/>
          </a:bodyPr>
          <a:lstStyle/>
          <a:p>
            <a:pPr algn="ctr"/>
            <a:r>
              <a:rPr lang="en-US" sz="1400">
                <a:solidFill>
                  <a:schemeClr val="bg1">
                    <a:lumMod val="95000"/>
                  </a:schemeClr>
                </a:solidFill>
              </a:rPr>
              <a:t>16TB</a:t>
            </a:r>
          </a:p>
        </p:txBody>
      </p:sp>
      <p:sp>
        <p:nvSpPr>
          <p:cNvPr id="32" name="TextBox 31">
            <a:extLst>
              <a:ext uri="{FF2B5EF4-FFF2-40B4-BE49-F238E27FC236}">
                <a16:creationId xmlns:a16="http://schemas.microsoft.com/office/drawing/2014/main" id="{0BCDFB3A-9FD8-4324-82AF-67412FF67166}"/>
              </a:ext>
            </a:extLst>
          </p:cNvPr>
          <p:cNvSpPr txBox="1"/>
          <p:nvPr/>
        </p:nvSpPr>
        <p:spPr>
          <a:xfrm>
            <a:off x="2336265" y="2388048"/>
            <a:ext cx="898216" cy="307777"/>
          </a:xfrm>
          <a:prstGeom prst="rect">
            <a:avLst/>
          </a:prstGeom>
          <a:noFill/>
        </p:spPr>
        <p:txBody>
          <a:bodyPr wrap="square" rtlCol="0">
            <a:spAutoFit/>
          </a:bodyPr>
          <a:lstStyle/>
          <a:p>
            <a:pPr algn="ctr"/>
            <a:r>
              <a:rPr lang="en-US" sz="1400">
                <a:solidFill>
                  <a:schemeClr val="bg1">
                    <a:lumMod val="95000"/>
                  </a:schemeClr>
                </a:solidFill>
              </a:rPr>
              <a:t>32TB</a:t>
            </a:r>
          </a:p>
        </p:txBody>
      </p:sp>
      <p:sp>
        <p:nvSpPr>
          <p:cNvPr id="34" name="TextBox 33">
            <a:extLst>
              <a:ext uri="{FF2B5EF4-FFF2-40B4-BE49-F238E27FC236}">
                <a16:creationId xmlns:a16="http://schemas.microsoft.com/office/drawing/2014/main" id="{481BAEA8-CC0C-40F2-9CEE-051A802C36CD}"/>
              </a:ext>
            </a:extLst>
          </p:cNvPr>
          <p:cNvSpPr txBox="1"/>
          <p:nvPr/>
        </p:nvSpPr>
        <p:spPr>
          <a:xfrm>
            <a:off x="3420298" y="2089681"/>
            <a:ext cx="898216" cy="307777"/>
          </a:xfrm>
          <a:prstGeom prst="rect">
            <a:avLst/>
          </a:prstGeom>
          <a:noFill/>
        </p:spPr>
        <p:txBody>
          <a:bodyPr wrap="square" rtlCol="0">
            <a:spAutoFit/>
          </a:bodyPr>
          <a:lstStyle/>
          <a:p>
            <a:pPr algn="ctr"/>
            <a:r>
              <a:rPr lang="en-US" sz="1400">
                <a:solidFill>
                  <a:schemeClr val="bg1">
                    <a:lumMod val="95000"/>
                  </a:schemeClr>
                </a:solidFill>
              </a:rPr>
              <a:t>64TB</a:t>
            </a:r>
          </a:p>
        </p:txBody>
      </p:sp>
      <p:sp>
        <p:nvSpPr>
          <p:cNvPr id="36" name="TextBox 35">
            <a:extLst>
              <a:ext uri="{FF2B5EF4-FFF2-40B4-BE49-F238E27FC236}">
                <a16:creationId xmlns:a16="http://schemas.microsoft.com/office/drawing/2014/main" id="{04E7A863-CEB4-4822-BB2A-00D7B00C03F2}"/>
              </a:ext>
            </a:extLst>
          </p:cNvPr>
          <p:cNvSpPr txBox="1"/>
          <p:nvPr/>
        </p:nvSpPr>
        <p:spPr>
          <a:xfrm>
            <a:off x="5639109" y="1435190"/>
            <a:ext cx="898216" cy="307777"/>
          </a:xfrm>
          <a:prstGeom prst="rect">
            <a:avLst/>
          </a:prstGeom>
          <a:noFill/>
        </p:spPr>
        <p:txBody>
          <a:bodyPr wrap="square" rtlCol="0">
            <a:spAutoFit/>
          </a:bodyPr>
          <a:lstStyle/>
          <a:p>
            <a:pPr algn="ctr"/>
            <a:r>
              <a:rPr lang="en-US" sz="1400">
                <a:solidFill>
                  <a:schemeClr val="bg1">
                    <a:lumMod val="95000"/>
                  </a:schemeClr>
                </a:solidFill>
              </a:rPr>
              <a:t>128TB</a:t>
            </a:r>
          </a:p>
        </p:txBody>
      </p:sp>
      <p:sp>
        <p:nvSpPr>
          <p:cNvPr id="40" name="TextBox 39">
            <a:extLst>
              <a:ext uri="{FF2B5EF4-FFF2-40B4-BE49-F238E27FC236}">
                <a16:creationId xmlns:a16="http://schemas.microsoft.com/office/drawing/2014/main" id="{925BBC06-ED1A-4477-8506-E8C879FA81C7}"/>
              </a:ext>
            </a:extLst>
          </p:cNvPr>
          <p:cNvSpPr txBox="1"/>
          <p:nvPr/>
        </p:nvSpPr>
        <p:spPr>
          <a:xfrm>
            <a:off x="5953004" y="2654861"/>
            <a:ext cx="898216" cy="307777"/>
          </a:xfrm>
          <a:prstGeom prst="rect">
            <a:avLst/>
          </a:prstGeom>
          <a:noFill/>
        </p:spPr>
        <p:txBody>
          <a:bodyPr wrap="square" rtlCol="0">
            <a:spAutoFit/>
          </a:bodyPr>
          <a:lstStyle/>
          <a:p>
            <a:pPr algn="ctr"/>
            <a:r>
              <a:rPr lang="en-US" sz="1400">
                <a:solidFill>
                  <a:schemeClr val="bg1">
                    <a:lumMod val="95000"/>
                  </a:schemeClr>
                </a:solidFill>
              </a:rPr>
              <a:t>20 - 40TB</a:t>
            </a:r>
          </a:p>
        </p:txBody>
      </p:sp>
      <p:pic>
        <p:nvPicPr>
          <p:cNvPr id="8" name="圖形 7">
            <a:extLst>
              <a:ext uri="{FF2B5EF4-FFF2-40B4-BE49-F238E27FC236}">
                <a16:creationId xmlns:a16="http://schemas.microsoft.com/office/drawing/2014/main" id="{D88D0CD8-1FAB-4B72-A33B-C732D4E2D7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7091" y="2808750"/>
            <a:ext cx="783155" cy="578217"/>
          </a:xfrm>
          <a:prstGeom prst="rect">
            <a:avLst/>
          </a:prstGeom>
        </p:spPr>
      </p:pic>
      <p:pic>
        <p:nvPicPr>
          <p:cNvPr id="37" name="圖形 36">
            <a:extLst>
              <a:ext uri="{FF2B5EF4-FFF2-40B4-BE49-F238E27FC236}">
                <a16:creationId xmlns:a16="http://schemas.microsoft.com/office/drawing/2014/main" id="{19330CBA-139A-4ACE-96AA-9BAC5BCCBE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93796" y="2661457"/>
            <a:ext cx="783155" cy="578217"/>
          </a:xfrm>
          <a:prstGeom prst="rect">
            <a:avLst/>
          </a:prstGeom>
        </p:spPr>
      </p:pic>
      <p:pic>
        <p:nvPicPr>
          <p:cNvPr id="38" name="圖形 37">
            <a:extLst>
              <a:ext uri="{FF2B5EF4-FFF2-40B4-BE49-F238E27FC236}">
                <a16:creationId xmlns:a16="http://schemas.microsoft.com/office/drawing/2014/main" id="{ACB6311B-2D84-4F71-8719-41A9E647F5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73071" y="2363090"/>
            <a:ext cx="783155" cy="578217"/>
          </a:xfrm>
          <a:prstGeom prst="rect">
            <a:avLst/>
          </a:prstGeom>
        </p:spPr>
      </p:pic>
      <p:pic>
        <p:nvPicPr>
          <p:cNvPr id="41" name="圖形 40">
            <a:extLst>
              <a:ext uri="{FF2B5EF4-FFF2-40B4-BE49-F238E27FC236}">
                <a16:creationId xmlns:a16="http://schemas.microsoft.com/office/drawing/2014/main" id="{A8EAF53D-1DC5-49A8-B360-309CAD7C49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97252" y="1710025"/>
            <a:ext cx="783155" cy="578217"/>
          </a:xfrm>
          <a:prstGeom prst="rect">
            <a:avLst/>
          </a:prstGeom>
        </p:spPr>
      </p:pic>
      <p:pic>
        <p:nvPicPr>
          <p:cNvPr id="20" name="圖形 19">
            <a:extLst>
              <a:ext uri="{FF2B5EF4-FFF2-40B4-BE49-F238E27FC236}">
                <a16:creationId xmlns:a16="http://schemas.microsoft.com/office/drawing/2014/main" id="{E399372B-13B3-48D4-A359-7E9560A4F4F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5515" y="3685761"/>
            <a:ext cx="496891" cy="717731"/>
          </a:xfrm>
          <a:prstGeom prst="rect">
            <a:avLst/>
          </a:prstGeom>
        </p:spPr>
      </p:pic>
      <p:pic>
        <p:nvPicPr>
          <p:cNvPr id="42" name="圖形 41">
            <a:extLst>
              <a:ext uri="{FF2B5EF4-FFF2-40B4-BE49-F238E27FC236}">
                <a16:creationId xmlns:a16="http://schemas.microsoft.com/office/drawing/2014/main" id="{845F4E69-8481-4C36-A9DF-71CAE89900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06035" y="2774674"/>
            <a:ext cx="496891" cy="717731"/>
          </a:xfrm>
          <a:prstGeom prst="rect">
            <a:avLst/>
          </a:prstGeom>
        </p:spPr>
      </p:pic>
    </p:spTree>
    <p:extLst>
      <p:ext uri="{BB962C8B-B14F-4D97-AF65-F5344CB8AC3E}">
        <p14:creationId xmlns:p14="http://schemas.microsoft.com/office/powerpoint/2010/main" val="8301850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00919-2412-4939-84FC-BCA5383512CC}"/>
              </a:ext>
            </a:extLst>
          </p:cNvPr>
          <p:cNvSpPr>
            <a:spLocks noGrp="1"/>
          </p:cNvSpPr>
          <p:nvPr>
            <p:ph type="title"/>
          </p:nvPr>
        </p:nvSpPr>
        <p:spPr>
          <a:xfrm>
            <a:off x="87805" y="91440"/>
            <a:ext cx="7886700" cy="822960"/>
          </a:xfrm>
        </p:spPr>
        <p:txBody>
          <a:bodyPr>
            <a:normAutofit/>
          </a:bodyPr>
          <a:lstStyle/>
          <a:p>
            <a:r>
              <a:rPr lang="en-US" altLang="zh-TW" sz="3400"/>
              <a:t>RAID-TP</a:t>
            </a:r>
            <a:r>
              <a:rPr lang="zh-TW" altLang="en-US" sz="3400"/>
              <a:t> 大幅提升可靠度與安全性</a:t>
            </a:r>
            <a:endParaRPr lang="en-US" sz="3400"/>
          </a:p>
        </p:txBody>
      </p:sp>
      <p:sp>
        <p:nvSpPr>
          <p:cNvPr id="4" name="Rectangle 3">
            <a:extLst>
              <a:ext uri="{FF2B5EF4-FFF2-40B4-BE49-F238E27FC236}">
                <a16:creationId xmlns:a16="http://schemas.microsoft.com/office/drawing/2014/main" id="{241A6E78-A616-45D6-8FFA-82583EDEDBF4}"/>
              </a:ext>
            </a:extLst>
          </p:cNvPr>
          <p:cNvSpPr/>
          <p:nvPr/>
        </p:nvSpPr>
        <p:spPr>
          <a:xfrm>
            <a:off x="425774" y="1284697"/>
            <a:ext cx="7886700" cy="1121525"/>
          </a:xfrm>
          <a:prstGeom prst="rect">
            <a:avLst/>
          </a:prstGeom>
        </p:spPr>
        <p:txBody>
          <a:bodyPr wrap="square" anchor="t">
            <a:spAutoFit/>
          </a:bodyPr>
          <a:lstStyle/>
          <a:p>
            <a:pPr marL="179388" indent="-179388">
              <a:lnSpc>
                <a:spcPct val="200000"/>
              </a:lnSpc>
              <a:buClr>
                <a:srgbClr val="F70F78"/>
              </a:buClr>
              <a:buFont typeface="Arial" panose="020B0604020202020204" pitchFamily="34" charset="0"/>
              <a:buChar char="•"/>
            </a:pPr>
            <a:r>
              <a:rPr lang="en-US">
                <a:solidFill>
                  <a:schemeClr val="bg1"/>
                </a:solidFill>
                <a:latin typeface="Microsoft JhengHei"/>
                <a:ea typeface="Microsoft JhengHei"/>
              </a:rPr>
              <a:t>RAID-TP</a:t>
            </a:r>
            <a:r>
              <a:rPr lang="zh-TW" altLang="en-US">
                <a:solidFill>
                  <a:schemeClr val="bg1"/>
                </a:solidFill>
                <a:latin typeface="Microsoft JhengHei"/>
                <a:ea typeface="Microsoft JhengHei"/>
              </a:rPr>
              <a:t> 支援三道同位元驗證檢查的方式 </a:t>
            </a:r>
            <a:r>
              <a:rPr lang="en-US" altLang="zh-TW">
                <a:solidFill>
                  <a:schemeClr val="bg1"/>
                </a:solidFill>
                <a:latin typeface="Microsoft JhengHei"/>
                <a:ea typeface="新細明體"/>
              </a:rPr>
              <a:t>(Triple-parity RAID)</a:t>
            </a:r>
          </a:p>
          <a:p>
            <a:pPr marL="179388" indent="-179388">
              <a:lnSpc>
                <a:spcPct val="200000"/>
              </a:lnSpc>
              <a:buClr>
                <a:srgbClr val="F70F78"/>
              </a:buClr>
              <a:buFont typeface="Arial" panose="020B0604020202020204" pitchFamily="34" charset="0"/>
              <a:buChar char="•"/>
            </a:pPr>
            <a:r>
              <a:rPr lang="zh-TW" altLang="en-US">
                <a:solidFill>
                  <a:schemeClr val="bg1"/>
                </a:solidFill>
                <a:latin typeface="Microsoft JhengHei"/>
                <a:ea typeface="Microsoft JhengHei"/>
              </a:rPr>
              <a:t>讓儲存系統再面對三台硬碟同時發生故障時</a:t>
            </a:r>
            <a:r>
              <a:rPr lang="en-US" altLang="zh-TW">
                <a:solidFill>
                  <a:schemeClr val="bg1"/>
                </a:solidFill>
                <a:latin typeface="Microsoft JhengHei"/>
                <a:ea typeface="新細明體"/>
              </a:rPr>
              <a:t>,</a:t>
            </a:r>
            <a:r>
              <a:rPr lang="zh-TW" altLang="en-US">
                <a:solidFill>
                  <a:schemeClr val="bg1"/>
                </a:solidFill>
                <a:latin typeface="Microsoft JhengHei"/>
                <a:ea typeface="Microsoft JhengHei"/>
              </a:rPr>
              <a:t> 仍然可以存放所有的資料</a:t>
            </a:r>
            <a:endParaRPr lang="en-US" altLang="zh-TW">
              <a:solidFill>
                <a:schemeClr val="bg1"/>
              </a:solidFill>
              <a:latin typeface="Microsoft JhengHei"/>
              <a:ea typeface="Microsoft JhengHei"/>
            </a:endParaRPr>
          </a:p>
        </p:txBody>
      </p:sp>
      <p:sp>
        <p:nvSpPr>
          <p:cNvPr id="16" name="TextBox 15">
            <a:extLst>
              <a:ext uri="{FF2B5EF4-FFF2-40B4-BE49-F238E27FC236}">
                <a16:creationId xmlns:a16="http://schemas.microsoft.com/office/drawing/2014/main" id="{EF7F20F1-FFD2-4624-B7EE-329189A8E2B2}"/>
              </a:ext>
            </a:extLst>
          </p:cNvPr>
          <p:cNvSpPr txBox="1"/>
          <p:nvPr/>
        </p:nvSpPr>
        <p:spPr>
          <a:xfrm>
            <a:off x="2605548" y="2930013"/>
            <a:ext cx="3382298" cy="461665"/>
          </a:xfrm>
          <a:prstGeom prst="rect">
            <a:avLst/>
          </a:prstGeom>
          <a:noFill/>
        </p:spPr>
        <p:txBody>
          <a:bodyPr wrap="square" rtlCol="0">
            <a:spAutoFit/>
          </a:bodyPr>
          <a:lstStyle/>
          <a:p>
            <a:pPr algn="ctr"/>
            <a:r>
              <a:rPr lang="en-US" sz="2400" b="1">
                <a:solidFill>
                  <a:schemeClr val="bg1">
                    <a:lumMod val="95000"/>
                  </a:schemeClr>
                </a:solidFill>
                <a:latin typeface="微軟正黑體" panose="020B0604030504040204" pitchFamily="34" charset="-120"/>
                <a:ea typeface="微軟正黑體" panose="020B0604030504040204" pitchFamily="34" charset="-120"/>
              </a:rPr>
              <a:t>RAID Stripe</a:t>
            </a:r>
          </a:p>
        </p:txBody>
      </p:sp>
      <p:pic>
        <p:nvPicPr>
          <p:cNvPr id="3" name="圖形 2">
            <a:extLst>
              <a:ext uri="{FF2B5EF4-FFF2-40B4-BE49-F238E27FC236}">
                <a16:creationId xmlns:a16="http://schemas.microsoft.com/office/drawing/2014/main" id="{F1856CAB-7416-4857-91AE-3087CCB4D5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5774" y="3569442"/>
            <a:ext cx="8207829" cy="1092326"/>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17" name="Rectangle 9">
            <a:extLst>
              <a:ext uri="{FF2B5EF4-FFF2-40B4-BE49-F238E27FC236}">
                <a16:creationId xmlns:a16="http://schemas.microsoft.com/office/drawing/2014/main" id="{D9C754CA-88AD-46D5-B79C-938C17A6104B}"/>
              </a:ext>
            </a:extLst>
          </p:cNvPr>
          <p:cNvSpPr/>
          <p:nvPr/>
        </p:nvSpPr>
        <p:spPr>
          <a:xfrm>
            <a:off x="425774" y="3584264"/>
            <a:ext cx="1111045" cy="103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latin typeface="Arial" panose="020B0604020202020204" pitchFamily="34" charset="0"/>
                <a:cs typeface="Arial" panose="020B0604020202020204" pitchFamily="34" charset="0"/>
              </a:rPr>
              <a:t>D1</a:t>
            </a:r>
            <a:endParaRPr lang="en-US" sz="2400" b="1">
              <a:latin typeface="Arial" panose="020B0604020202020204" pitchFamily="34" charset="0"/>
              <a:cs typeface="Arial" panose="020B0604020202020204" pitchFamily="34" charset="0"/>
            </a:endParaRPr>
          </a:p>
        </p:txBody>
      </p:sp>
      <p:sp>
        <p:nvSpPr>
          <p:cNvPr id="18" name="Rectangle 9">
            <a:extLst>
              <a:ext uri="{FF2B5EF4-FFF2-40B4-BE49-F238E27FC236}">
                <a16:creationId xmlns:a16="http://schemas.microsoft.com/office/drawing/2014/main" id="{87115CEB-2A09-45CD-9E0F-9E260A37B841}"/>
              </a:ext>
            </a:extLst>
          </p:cNvPr>
          <p:cNvSpPr/>
          <p:nvPr/>
        </p:nvSpPr>
        <p:spPr>
          <a:xfrm>
            <a:off x="1851802" y="3584264"/>
            <a:ext cx="1111045" cy="103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latin typeface="Arial" panose="020B0604020202020204" pitchFamily="34" charset="0"/>
                <a:cs typeface="Arial" panose="020B0604020202020204" pitchFamily="34" charset="0"/>
              </a:rPr>
              <a:t>D2</a:t>
            </a:r>
            <a:endParaRPr lang="en-US" sz="2400" b="1">
              <a:latin typeface="Arial" panose="020B0604020202020204" pitchFamily="34" charset="0"/>
              <a:cs typeface="Arial" panose="020B0604020202020204" pitchFamily="34" charset="0"/>
            </a:endParaRPr>
          </a:p>
        </p:txBody>
      </p:sp>
      <p:sp>
        <p:nvSpPr>
          <p:cNvPr id="19" name="Rectangle 9">
            <a:extLst>
              <a:ext uri="{FF2B5EF4-FFF2-40B4-BE49-F238E27FC236}">
                <a16:creationId xmlns:a16="http://schemas.microsoft.com/office/drawing/2014/main" id="{3D014A07-8345-4496-8F6A-7530FFDD61BE}"/>
              </a:ext>
            </a:extLst>
          </p:cNvPr>
          <p:cNvSpPr/>
          <p:nvPr/>
        </p:nvSpPr>
        <p:spPr>
          <a:xfrm>
            <a:off x="3277830" y="3584264"/>
            <a:ext cx="1111045" cy="103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latin typeface="Arial" panose="020B0604020202020204" pitchFamily="34" charset="0"/>
                <a:cs typeface="Arial" panose="020B0604020202020204" pitchFamily="34" charset="0"/>
              </a:rPr>
              <a:t>D3</a:t>
            </a:r>
            <a:endParaRPr lang="en-US" sz="2400" b="1">
              <a:latin typeface="Arial" panose="020B0604020202020204" pitchFamily="34" charset="0"/>
              <a:cs typeface="Arial" panose="020B0604020202020204" pitchFamily="34" charset="0"/>
            </a:endParaRPr>
          </a:p>
        </p:txBody>
      </p:sp>
      <p:sp>
        <p:nvSpPr>
          <p:cNvPr id="20" name="Rectangle 9">
            <a:extLst>
              <a:ext uri="{FF2B5EF4-FFF2-40B4-BE49-F238E27FC236}">
                <a16:creationId xmlns:a16="http://schemas.microsoft.com/office/drawing/2014/main" id="{6DBB492E-A3E7-4247-B42A-67214CF20725}"/>
              </a:ext>
            </a:extLst>
          </p:cNvPr>
          <p:cNvSpPr/>
          <p:nvPr/>
        </p:nvSpPr>
        <p:spPr>
          <a:xfrm>
            <a:off x="4694904" y="3584264"/>
            <a:ext cx="1111045" cy="103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latin typeface="Arial" panose="020B0604020202020204" pitchFamily="34" charset="0"/>
                <a:cs typeface="Arial" panose="020B0604020202020204" pitchFamily="34" charset="0"/>
              </a:rPr>
              <a:t>P</a:t>
            </a:r>
            <a:endParaRPr lang="en-US" sz="2400" b="1">
              <a:latin typeface="Arial" panose="020B0604020202020204" pitchFamily="34" charset="0"/>
              <a:cs typeface="Arial" panose="020B0604020202020204" pitchFamily="34" charset="0"/>
            </a:endParaRPr>
          </a:p>
        </p:txBody>
      </p:sp>
      <p:sp>
        <p:nvSpPr>
          <p:cNvPr id="21" name="Rectangle 9">
            <a:extLst>
              <a:ext uri="{FF2B5EF4-FFF2-40B4-BE49-F238E27FC236}">
                <a16:creationId xmlns:a16="http://schemas.microsoft.com/office/drawing/2014/main" id="{82245EF8-D63C-4B53-83BF-B6CCB9370E68}"/>
              </a:ext>
            </a:extLst>
          </p:cNvPr>
          <p:cNvSpPr/>
          <p:nvPr/>
        </p:nvSpPr>
        <p:spPr>
          <a:xfrm>
            <a:off x="6097228" y="3584264"/>
            <a:ext cx="1111045" cy="103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latin typeface="Arial" panose="020B0604020202020204" pitchFamily="34" charset="0"/>
                <a:cs typeface="Arial" panose="020B0604020202020204" pitchFamily="34" charset="0"/>
              </a:rPr>
              <a:t>Q</a:t>
            </a:r>
            <a:endParaRPr lang="en-US" sz="2400" b="1">
              <a:latin typeface="Arial" panose="020B0604020202020204" pitchFamily="34" charset="0"/>
              <a:cs typeface="Arial" panose="020B0604020202020204" pitchFamily="34" charset="0"/>
            </a:endParaRPr>
          </a:p>
        </p:txBody>
      </p:sp>
      <p:sp>
        <p:nvSpPr>
          <p:cNvPr id="22" name="Rectangle 9">
            <a:extLst>
              <a:ext uri="{FF2B5EF4-FFF2-40B4-BE49-F238E27FC236}">
                <a16:creationId xmlns:a16="http://schemas.microsoft.com/office/drawing/2014/main" id="{E51A8C40-427B-48DE-BE5C-F07133691D09}"/>
              </a:ext>
            </a:extLst>
          </p:cNvPr>
          <p:cNvSpPr/>
          <p:nvPr/>
        </p:nvSpPr>
        <p:spPr>
          <a:xfrm>
            <a:off x="7525536" y="3584264"/>
            <a:ext cx="1111045" cy="103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R</a:t>
            </a:r>
          </a:p>
        </p:txBody>
      </p:sp>
    </p:spTree>
    <p:extLst>
      <p:ext uri="{BB962C8B-B14F-4D97-AF65-F5344CB8AC3E}">
        <p14:creationId xmlns:p14="http://schemas.microsoft.com/office/powerpoint/2010/main" val="20149525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群組 41">
            <a:extLst>
              <a:ext uri="{FF2B5EF4-FFF2-40B4-BE49-F238E27FC236}">
                <a16:creationId xmlns:a16="http://schemas.microsoft.com/office/drawing/2014/main" id="{4E6BABA8-4B03-4A14-A972-B3B1736B806B}"/>
              </a:ext>
            </a:extLst>
          </p:cNvPr>
          <p:cNvGrpSpPr/>
          <p:nvPr/>
        </p:nvGrpSpPr>
        <p:grpSpPr>
          <a:xfrm>
            <a:off x="623295" y="4334221"/>
            <a:ext cx="1859396" cy="531566"/>
            <a:chOff x="602053" y="4337578"/>
            <a:chExt cx="1859396" cy="531566"/>
          </a:xfrm>
        </p:grpSpPr>
        <p:pic>
          <p:nvPicPr>
            <p:cNvPr id="39" name="圖形 38">
              <a:extLst>
                <a:ext uri="{FF2B5EF4-FFF2-40B4-BE49-F238E27FC236}">
                  <a16:creationId xmlns:a16="http://schemas.microsoft.com/office/drawing/2014/main" id="{4359D2E2-9AD9-475D-91E5-9AB4256E1ECB}"/>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2053" y="4337578"/>
              <a:ext cx="1859396" cy="531566"/>
            </a:xfrm>
            <a:prstGeom prst="rect">
              <a:avLst/>
            </a:prstGeom>
          </p:spPr>
        </p:pic>
        <p:sp>
          <p:nvSpPr>
            <p:cNvPr id="40" name="矩形 39">
              <a:extLst>
                <a:ext uri="{FF2B5EF4-FFF2-40B4-BE49-F238E27FC236}">
                  <a16:creationId xmlns:a16="http://schemas.microsoft.com/office/drawing/2014/main" id="{EDE3837C-B593-407C-9C81-1F5277F4083A}"/>
                </a:ext>
              </a:extLst>
            </p:cNvPr>
            <p:cNvSpPr/>
            <p:nvPr/>
          </p:nvSpPr>
          <p:spPr>
            <a:xfrm>
              <a:off x="1125278" y="4438450"/>
              <a:ext cx="671979" cy="369332"/>
            </a:xfrm>
            <a:prstGeom prst="rect">
              <a:avLst/>
            </a:prstGeom>
          </p:spPr>
          <p:txBody>
            <a:bodyPr wrap="none">
              <a:spAutoFit/>
            </a:bodyPr>
            <a:lstStyle/>
            <a:p>
              <a:r>
                <a:rPr lang="en-US" altLang="zh-TW">
                  <a:solidFill>
                    <a:sysClr val="windowText" lastClr="000000"/>
                  </a:solidFill>
                  <a:latin typeface="Arial" panose="020B0604020202020204" pitchFamily="34" charset="0"/>
                  <a:cs typeface="Arial" panose="020B0604020202020204" pitchFamily="34" charset="0"/>
                </a:rPr>
                <a:t>Data</a:t>
              </a:r>
              <a:endParaRPr lang="zh-TW" altLang="en-US"/>
            </a:p>
          </p:txBody>
        </p:sp>
        <p:pic>
          <p:nvPicPr>
            <p:cNvPr id="41" name="圖形 29">
              <a:extLst>
                <a:ext uri="{FF2B5EF4-FFF2-40B4-BE49-F238E27FC236}">
                  <a16:creationId xmlns:a16="http://schemas.microsoft.com/office/drawing/2014/main" id="{DC8DBB80-2BBF-4C7F-9EAC-8A791FD1CF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9978" y="4446047"/>
              <a:ext cx="278252" cy="354139"/>
            </a:xfrm>
            <a:prstGeom prst="rect">
              <a:avLst/>
            </a:prstGeom>
          </p:spPr>
        </p:pic>
      </p:grpSp>
      <p:grpSp>
        <p:nvGrpSpPr>
          <p:cNvPr id="43" name="群組 42">
            <a:extLst>
              <a:ext uri="{FF2B5EF4-FFF2-40B4-BE49-F238E27FC236}">
                <a16:creationId xmlns:a16="http://schemas.microsoft.com/office/drawing/2014/main" id="{DC7D04FC-CF75-4C04-9702-703DB5664340}"/>
              </a:ext>
            </a:extLst>
          </p:cNvPr>
          <p:cNvGrpSpPr/>
          <p:nvPr/>
        </p:nvGrpSpPr>
        <p:grpSpPr>
          <a:xfrm>
            <a:off x="2461877" y="4332448"/>
            <a:ext cx="1859396" cy="531566"/>
            <a:chOff x="602053" y="4337578"/>
            <a:chExt cx="1859396" cy="531566"/>
          </a:xfrm>
        </p:grpSpPr>
        <p:pic>
          <p:nvPicPr>
            <p:cNvPr id="44" name="圖形 43">
              <a:extLst>
                <a:ext uri="{FF2B5EF4-FFF2-40B4-BE49-F238E27FC236}">
                  <a16:creationId xmlns:a16="http://schemas.microsoft.com/office/drawing/2014/main" id="{1C21B397-E1B0-4F31-A664-8EE49FBD4C83}"/>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2053" y="4337578"/>
              <a:ext cx="1859396" cy="531566"/>
            </a:xfrm>
            <a:prstGeom prst="rect">
              <a:avLst/>
            </a:prstGeom>
          </p:spPr>
        </p:pic>
        <p:sp>
          <p:nvSpPr>
            <p:cNvPr id="45" name="矩形 44">
              <a:extLst>
                <a:ext uri="{FF2B5EF4-FFF2-40B4-BE49-F238E27FC236}">
                  <a16:creationId xmlns:a16="http://schemas.microsoft.com/office/drawing/2014/main" id="{1DBB565E-CE0B-4CF9-B14D-77D341103D2F}"/>
                </a:ext>
              </a:extLst>
            </p:cNvPr>
            <p:cNvSpPr/>
            <p:nvPr/>
          </p:nvSpPr>
          <p:spPr>
            <a:xfrm>
              <a:off x="1125278" y="4438450"/>
              <a:ext cx="671979" cy="369332"/>
            </a:xfrm>
            <a:prstGeom prst="rect">
              <a:avLst/>
            </a:prstGeom>
          </p:spPr>
          <p:txBody>
            <a:bodyPr wrap="none">
              <a:spAutoFit/>
            </a:bodyPr>
            <a:lstStyle/>
            <a:p>
              <a:r>
                <a:rPr lang="en-US" altLang="zh-TW">
                  <a:solidFill>
                    <a:sysClr val="windowText" lastClr="000000"/>
                  </a:solidFill>
                  <a:latin typeface="Arial" panose="020B0604020202020204" pitchFamily="34" charset="0"/>
                  <a:cs typeface="Arial" panose="020B0604020202020204" pitchFamily="34" charset="0"/>
                </a:rPr>
                <a:t>Data</a:t>
              </a:r>
              <a:endParaRPr lang="zh-TW" altLang="en-US"/>
            </a:p>
          </p:txBody>
        </p:sp>
        <p:pic>
          <p:nvPicPr>
            <p:cNvPr id="46" name="圖形 29">
              <a:extLst>
                <a:ext uri="{FF2B5EF4-FFF2-40B4-BE49-F238E27FC236}">
                  <a16:creationId xmlns:a16="http://schemas.microsoft.com/office/drawing/2014/main" id="{A880A051-D572-485D-95B2-06045CAE5C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9978" y="4446047"/>
              <a:ext cx="278252" cy="354139"/>
            </a:xfrm>
            <a:prstGeom prst="rect">
              <a:avLst/>
            </a:prstGeom>
          </p:spPr>
        </p:pic>
      </p:grpSp>
      <p:sp>
        <p:nvSpPr>
          <p:cNvPr id="2" name="Title 1">
            <a:extLst>
              <a:ext uri="{FF2B5EF4-FFF2-40B4-BE49-F238E27FC236}">
                <a16:creationId xmlns:a16="http://schemas.microsoft.com/office/drawing/2014/main" id="{D5DA2A5B-FEC1-463B-A018-F6C0E7F823F2}"/>
              </a:ext>
            </a:extLst>
          </p:cNvPr>
          <p:cNvSpPr>
            <a:spLocks noGrp="1"/>
          </p:cNvSpPr>
          <p:nvPr>
            <p:ph type="title"/>
          </p:nvPr>
        </p:nvSpPr>
        <p:spPr/>
        <p:txBody>
          <a:bodyPr>
            <a:noAutofit/>
          </a:bodyPr>
          <a:lstStyle/>
          <a:p>
            <a:r>
              <a:rPr lang="en-US" sz="3200"/>
              <a:t>Hierarchical Checksum </a:t>
            </a:r>
            <a:br>
              <a:rPr lang="en-US" sz="3200"/>
            </a:br>
            <a:r>
              <a:rPr lang="zh-TW" altLang="en-US" sz="3200"/>
              <a:t>避免靜默數據損壞</a:t>
            </a:r>
            <a:endParaRPr lang="en-US" sz="3200"/>
          </a:p>
        </p:txBody>
      </p:sp>
      <p:pic>
        <p:nvPicPr>
          <p:cNvPr id="3" name="圖形 9">
            <a:extLst>
              <a:ext uri="{FF2B5EF4-FFF2-40B4-BE49-F238E27FC236}">
                <a16:creationId xmlns:a16="http://schemas.microsoft.com/office/drawing/2014/main" id="{6361DEDF-3D45-4D1A-95B1-D931F5E915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37268" y="1632359"/>
            <a:ext cx="4169107" cy="2879289"/>
          </a:xfrm>
          <a:prstGeom prst="rect">
            <a:avLst/>
          </a:prstGeom>
        </p:spPr>
      </p:pic>
      <p:cxnSp>
        <p:nvCxnSpPr>
          <p:cNvPr id="4" name="Straight Arrow Connector 3">
            <a:extLst>
              <a:ext uri="{FF2B5EF4-FFF2-40B4-BE49-F238E27FC236}">
                <a16:creationId xmlns:a16="http://schemas.microsoft.com/office/drawing/2014/main" id="{AE9B726C-14EE-4EC1-9D17-D96B7317C31A}"/>
              </a:ext>
            </a:extLst>
          </p:cNvPr>
          <p:cNvCxnSpPr>
            <a:cxnSpLocks/>
          </p:cNvCxnSpPr>
          <p:nvPr/>
        </p:nvCxnSpPr>
        <p:spPr>
          <a:xfrm>
            <a:off x="2999394" y="3582154"/>
            <a:ext cx="552768" cy="755424"/>
          </a:xfrm>
          <a:prstGeom prst="straightConnector1">
            <a:avLst/>
          </a:prstGeom>
          <a:ln w="571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25EDE1FD-30A3-48CB-9BB1-BC9A09A011DA}"/>
              </a:ext>
            </a:extLst>
          </p:cNvPr>
          <p:cNvCxnSpPr>
            <a:cxnSpLocks/>
          </p:cNvCxnSpPr>
          <p:nvPr/>
        </p:nvCxnSpPr>
        <p:spPr>
          <a:xfrm flipH="1">
            <a:off x="1013146" y="3586508"/>
            <a:ext cx="593636" cy="741416"/>
          </a:xfrm>
          <a:prstGeom prst="straightConnector1">
            <a:avLst/>
          </a:prstGeom>
          <a:ln w="571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BE840FD-55F9-4B51-A955-079FC003F249}"/>
              </a:ext>
            </a:extLst>
          </p:cNvPr>
          <p:cNvCxnSpPr>
            <a:cxnSpLocks/>
          </p:cNvCxnSpPr>
          <p:nvPr/>
        </p:nvCxnSpPr>
        <p:spPr>
          <a:xfrm flipH="1">
            <a:off x="1804981" y="1990423"/>
            <a:ext cx="909122" cy="889024"/>
          </a:xfrm>
          <a:prstGeom prst="straightConnector1">
            <a:avLst/>
          </a:prstGeom>
          <a:ln w="571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F3A658D-D4E9-4B09-A2E0-1F6E5BA04E58}"/>
              </a:ext>
            </a:extLst>
          </p:cNvPr>
          <p:cNvCxnSpPr>
            <a:cxnSpLocks/>
          </p:cNvCxnSpPr>
          <p:nvPr/>
        </p:nvCxnSpPr>
        <p:spPr>
          <a:xfrm>
            <a:off x="3866138" y="2202951"/>
            <a:ext cx="797390" cy="735324"/>
          </a:xfrm>
          <a:prstGeom prst="straightConnector1">
            <a:avLst/>
          </a:prstGeom>
          <a:ln w="28575">
            <a:solidFill>
              <a:schemeClr val="bg2">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TextBox 50">
            <a:extLst>
              <a:ext uri="{FF2B5EF4-FFF2-40B4-BE49-F238E27FC236}">
                <a16:creationId xmlns:a16="http://schemas.microsoft.com/office/drawing/2014/main" id="{783B0329-1D97-4028-BCC4-A2FA946A953F}"/>
              </a:ext>
            </a:extLst>
          </p:cNvPr>
          <p:cNvSpPr txBox="1"/>
          <p:nvPr/>
        </p:nvSpPr>
        <p:spPr>
          <a:xfrm>
            <a:off x="5120446" y="1977453"/>
            <a:ext cx="3597484" cy="204530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8" indent="-179388">
              <a:lnSpc>
                <a:spcPct val="200000"/>
              </a:lnSpc>
              <a:buFont typeface="Arial" panose="020B0604020202020204" pitchFamily="34" charset="0"/>
              <a:buChar char="•"/>
            </a:pPr>
            <a:r>
              <a:rPr lang="zh-TW" altLang="en-US" sz="1650" b="1">
                <a:latin typeface="微軟正黑體" panose="020B0604030504040204" pitchFamily="34" charset="-120"/>
                <a:ea typeface="微軟正黑體" panose="020B0604030504040204" pitchFamily="34" charset="-120"/>
              </a:rPr>
              <a:t>校驗 </a:t>
            </a:r>
            <a:r>
              <a:rPr lang="en-US" altLang="zh-TW" sz="1650" b="1">
                <a:latin typeface="微軟正黑體" panose="020B0604030504040204" pitchFamily="34" charset="-120"/>
                <a:ea typeface="微軟正黑體" panose="020B0604030504040204" pitchFamily="34" charset="-120"/>
              </a:rPr>
              <a:t>(</a:t>
            </a:r>
            <a:r>
              <a:rPr lang="en-US" sz="1650" b="1">
                <a:latin typeface="微軟正黑體" panose="020B0604030504040204" pitchFamily="34" charset="-120"/>
                <a:ea typeface="微軟正黑體" panose="020B0604030504040204" pitchFamily="34" charset="-120"/>
              </a:rPr>
              <a:t>Checksum</a:t>
            </a:r>
            <a:r>
              <a:rPr lang="en-US" altLang="zh-TW" sz="1650" b="1">
                <a:latin typeface="微軟正黑體" panose="020B0604030504040204" pitchFamily="34" charset="-120"/>
                <a:ea typeface="微軟正黑體" panose="020B0604030504040204" pitchFamily="34" charset="-120"/>
              </a:rPr>
              <a:t>)</a:t>
            </a:r>
            <a:r>
              <a:rPr lang="zh-TW" altLang="en-US" sz="1650" b="1">
                <a:latin typeface="微軟正黑體" panose="020B0604030504040204" pitchFamily="34" charset="-120"/>
                <a:ea typeface="微軟正黑體" panose="020B0604030504040204" pitchFamily="34" charset="-120"/>
              </a:rPr>
              <a:t> 和資料是分開的</a:t>
            </a:r>
            <a:endParaRPr lang="en-US" altLang="zh-TW" sz="1650" b="1">
              <a:latin typeface="微軟正黑體" panose="020B0604030504040204" pitchFamily="34" charset="-120"/>
              <a:ea typeface="微軟正黑體" panose="020B0604030504040204" pitchFamily="34" charset="-120"/>
            </a:endParaRPr>
          </a:p>
          <a:p>
            <a:pPr marL="179388" indent="-179388">
              <a:lnSpc>
                <a:spcPct val="200000"/>
              </a:lnSpc>
              <a:buFont typeface="Arial" panose="020B0604020202020204" pitchFamily="34" charset="0"/>
              <a:buChar char="•"/>
            </a:pPr>
            <a:r>
              <a:rPr lang="zh-TW" altLang="en-US" sz="1650" b="1">
                <a:latin typeface="微軟正黑體" panose="020B0604030504040204" pitchFamily="34" charset="-120"/>
                <a:ea typeface="微軟正黑體" panose="020B0604030504040204" pitchFamily="34" charset="-120"/>
              </a:rPr>
              <a:t>階層式及樹狀的校驗可驗證整個</a:t>
            </a:r>
            <a:r>
              <a:rPr lang="en-US" altLang="zh-TW" sz="1650" b="1">
                <a:latin typeface="微軟正黑體" panose="020B0604030504040204" pitchFamily="34" charset="-120"/>
                <a:ea typeface="微軟正黑體" panose="020B0604030504040204" pitchFamily="34" charset="-120"/>
              </a:rPr>
              <a:t>I/O</a:t>
            </a:r>
            <a:r>
              <a:rPr lang="zh-TW" altLang="en-US" sz="1650" b="1">
                <a:latin typeface="微軟正黑體" panose="020B0604030504040204" pitchFamily="34" charset="-120"/>
                <a:ea typeface="微軟正黑體" panose="020B0604030504040204" pitchFamily="34" charset="-120"/>
              </a:rPr>
              <a:t> 路徑的正確性</a:t>
            </a:r>
            <a:endParaRPr lang="en-US" altLang="zh-TW" sz="1650" b="1">
              <a:latin typeface="微軟正黑體" panose="020B0604030504040204" pitchFamily="34" charset="-120"/>
              <a:ea typeface="微軟正黑體" panose="020B0604030504040204" pitchFamily="34" charset="-120"/>
            </a:endParaRPr>
          </a:p>
          <a:p>
            <a:pPr marL="179388" indent="-179388">
              <a:lnSpc>
                <a:spcPct val="200000"/>
              </a:lnSpc>
              <a:buFont typeface="Arial" panose="020B0604020202020204" pitchFamily="34" charset="0"/>
              <a:buChar char="•"/>
            </a:pPr>
            <a:r>
              <a:rPr lang="zh-TW" altLang="en-US" sz="1650" b="1">
                <a:latin typeface="微軟正黑體" panose="020B0604030504040204" pitchFamily="34" charset="-120"/>
                <a:ea typeface="微軟正黑體" panose="020B0604030504040204" pitchFamily="34" charset="-120"/>
              </a:rPr>
              <a:t>可以檢測任何形式的靜默數據損壞</a:t>
            </a:r>
            <a:endParaRPr lang="en-US" sz="1650" b="1">
              <a:latin typeface="微軟正黑體" panose="020B0604030504040204" pitchFamily="34" charset="-120"/>
              <a:ea typeface="微軟正黑體" panose="020B0604030504040204" pitchFamily="34" charset="-120"/>
            </a:endParaRPr>
          </a:p>
        </p:txBody>
      </p:sp>
      <p:pic>
        <p:nvPicPr>
          <p:cNvPr id="28" name="圖形 27">
            <a:extLst>
              <a:ext uri="{FF2B5EF4-FFF2-40B4-BE49-F238E27FC236}">
                <a16:creationId xmlns:a16="http://schemas.microsoft.com/office/drawing/2014/main" id="{52E5625C-B728-43A4-8114-4855136E51F3}"/>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23295" y="1440622"/>
            <a:ext cx="3683438" cy="1045008"/>
          </a:xfrm>
          <a:prstGeom prst="rect">
            <a:avLst/>
          </a:prstGeom>
        </p:spPr>
      </p:pic>
      <p:sp>
        <p:nvSpPr>
          <p:cNvPr id="29" name="矩形 28">
            <a:extLst>
              <a:ext uri="{FF2B5EF4-FFF2-40B4-BE49-F238E27FC236}">
                <a16:creationId xmlns:a16="http://schemas.microsoft.com/office/drawing/2014/main" id="{529A37D1-E00A-4B3C-89C4-C7D46633FBBC}"/>
              </a:ext>
            </a:extLst>
          </p:cNvPr>
          <p:cNvSpPr/>
          <p:nvPr/>
        </p:nvSpPr>
        <p:spPr>
          <a:xfrm>
            <a:off x="1084243" y="1537955"/>
            <a:ext cx="915635" cy="369332"/>
          </a:xfrm>
          <a:prstGeom prst="rect">
            <a:avLst/>
          </a:prstGeom>
        </p:spPr>
        <p:txBody>
          <a:bodyPr wrap="none">
            <a:spAutoFit/>
          </a:bodyPr>
          <a:lstStyle/>
          <a:p>
            <a:pPr algn="ctr"/>
            <a:r>
              <a:rPr lang="en-US" altLang="zh-TW">
                <a:solidFill>
                  <a:schemeClr val="bg1"/>
                </a:solidFill>
                <a:latin typeface="Arial" panose="020B0604020202020204" pitchFamily="34" charset="0"/>
                <a:cs typeface="Arial" panose="020B0604020202020204" pitchFamily="34" charset="0"/>
              </a:rPr>
              <a:t>Pointer</a:t>
            </a:r>
          </a:p>
        </p:txBody>
      </p:sp>
      <p:sp>
        <p:nvSpPr>
          <p:cNvPr id="30" name="矩形 29">
            <a:extLst>
              <a:ext uri="{FF2B5EF4-FFF2-40B4-BE49-F238E27FC236}">
                <a16:creationId xmlns:a16="http://schemas.microsoft.com/office/drawing/2014/main" id="{C5C12768-EE00-4463-AC9A-06B21211C599}"/>
              </a:ext>
            </a:extLst>
          </p:cNvPr>
          <p:cNvSpPr/>
          <p:nvPr/>
        </p:nvSpPr>
        <p:spPr>
          <a:xfrm>
            <a:off x="2950503" y="1517229"/>
            <a:ext cx="915635" cy="369332"/>
          </a:xfrm>
          <a:prstGeom prst="rect">
            <a:avLst/>
          </a:prstGeom>
        </p:spPr>
        <p:txBody>
          <a:bodyPr wrap="none">
            <a:spAutoFit/>
          </a:bodyPr>
          <a:lstStyle/>
          <a:p>
            <a:pPr algn="ctr"/>
            <a:r>
              <a:rPr lang="en-US" altLang="zh-TW">
                <a:solidFill>
                  <a:schemeClr val="bg1"/>
                </a:solidFill>
                <a:latin typeface="Arial" panose="020B0604020202020204" pitchFamily="34" charset="0"/>
                <a:cs typeface="Arial" panose="020B0604020202020204" pitchFamily="34" charset="0"/>
              </a:rPr>
              <a:t>Pointer</a:t>
            </a:r>
          </a:p>
        </p:txBody>
      </p:sp>
      <p:sp>
        <p:nvSpPr>
          <p:cNvPr id="31" name="矩形 30">
            <a:extLst>
              <a:ext uri="{FF2B5EF4-FFF2-40B4-BE49-F238E27FC236}">
                <a16:creationId xmlns:a16="http://schemas.microsoft.com/office/drawing/2014/main" id="{11F3A4A7-0FD7-4670-93F9-B75866D96E78}"/>
              </a:ext>
            </a:extLst>
          </p:cNvPr>
          <p:cNvSpPr/>
          <p:nvPr/>
        </p:nvSpPr>
        <p:spPr>
          <a:xfrm>
            <a:off x="902359" y="2030604"/>
            <a:ext cx="1274709" cy="369332"/>
          </a:xfrm>
          <a:prstGeom prst="rect">
            <a:avLst/>
          </a:prstGeom>
        </p:spPr>
        <p:txBody>
          <a:bodyPr wrap="none">
            <a:spAutoFit/>
          </a:bodyPr>
          <a:lstStyle/>
          <a:p>
            <a:pPr algn="ctr"/>
            <a:r>
              <a:rPr lang="en-US" altLang="zh-TW">
                <a:solidFill>
                  <a:schemeClr val="bg1"/>
                </a:solidFill>
                <a:latin typeface="Arial" panose="020B0604020202020204" pitchFamily="34" charset="0"/>
                <a:cs typeface="Arial" panose="020B0604020202020204" pitchFamily="34" charset="0"/>
              </a:rPr>
              <a:t>Checksum</a:t>
            </a:r>
          </a:p>
        </p:txBody>
      </p:sp>
      <p:sp>
        <p:nvSpPr>
          <p:cNvPr id="32" name="矩形 31">
            <a:extLst>
              <a:ext uri="{FF2B5EF4-FFF2-40B4-BE49-F238E27FC236}">
                <a16:creationId xmlns:a16="http://schemas.microsoft.com/office/drawing/2014/main" id="{1B72E3E6-B6A7-42DB-9AD0-15C11712F2FF}"/>
              </a:ext>
            </a:extLst>
          </p:cNvPr>
          <p:cNvSpPr/>
          <p:nvPr/>
        </p:nvSpPr>
        <p:spPr>
          <a:xfrm>
            <a:off x="2761888" y="2053182"/>
            <a:ext cx="1274709" cy="369332"/>
          </a:xfrm>
          <a:prstGeom prst="rect">
            <a:avLst/>
          </a:prstGeom>
        </p:spPr>
        <p:txBody>
          <a:bodyPr wrap="none">
            <a:spAutoFit/>
          </a:bodyPr>
          <a:lstStyle/>
          <a:p>
            <a:pPr algn="ctr"/>
            <a:r>
              <a:rPr lang="en-US" altLang="zh-TW">
                <a:solidFill>
                  <a:schemeClr val="bg1"/>
                </a:solidFill>
                <a:latin typeface="Arial" panose="020B0604020202020204" pitchFamily="34" charset="0"/>
                <a:cs typeface="Arial" panose="020B0604020202020204" pitchFamily="34" charset="0"/>
              </a:rPr>
              <a:t>Checksum</a:t>
            </a:r>
          </a:p>
        </p:txBody>
      </p:sp>
      <p:pic>
        <p:nvPicPr>
          <p:cNvPr id="33" name="圖形 32">
            <a:extLst>
              <a:ext uri="{FF2B5EF4-FFF2-40B4-BE49-F238E27FC236}">
                <a16:creationId xmlns:a16="http://schemas.microsoft.com/office/drawing/2014/main" id="{3B56A714-D218-4CE9-8E05-111FFFF959B5}"/>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23295" y="2889100"/>
            <a:ext cx="3683438" cy="1045008"/>
          </a:xfrm>
          <a:prstGeom prst="rect">
            <a:avLst/>
          </a:prstGeom>
        </p:spPr>
      </p:pic>
      <p:sp>
        <p:nvSpPr>
          <p:cNvPr id="34" name="矩形 33">
            <a:extLst>
              <a:ext uri="{FF2B5EF4-FFF2-40B4-BE49-F238E27FC236}">
                <a16:creationId xmlns:a16="http://schemas.microsoft.com/office/drawing/2014/main" id="{E8802D3A-9008-4667-9FFB-A61E999F2084}"/>
              </a:ext>
            </a:extLst>
          </p:cNvPr>
          <p:cNvSpPr/>
          <p:nvPr/>
        </p:nvSpPr>
        <p:spPr>
          <a:xfrm>
            <a:off x="1036458" y="2986632"/>
            <a:ext cx="915635" cy="369332"/>
          </a:xfrm>
          <a:prstGeom prst="rect">
            <a:avLst/>
          </a:prstGeom>
        </p:spPr>
        <p:txBody>
          <a:bodyPr wrap="none">
            <a:spAutoFit/>
          </a:bodyPr>
          <a:lstStyle/>
          <a:p>
            <a:pPr algn="ctr"/>
            <a:r>
              <a:rPr lang="en-US" altLang="zh-TW">
                <a:solidFill>
                  <a:schemeClr val="bg1"/>
                </a:solidFill>
                <a:latin typeface="Arial" panose="020B0604020202020204" pitchFamily="34" charset="0"/>
                <a:cs typeface="Arial" panose="020B0604020202020204" pitchFamily="34" charset="0"/>
              </a:rPr>
              <a:t>Pointer</a:t>
            </a:r>
          </a:p>
        </p:txBody>
      </p:sp>
      <p:sp>
        <p:nvSpPr>
          <p:cNvPr id="35" name="矩形 34">
            <a:extLst>
              <a:ext uri="{FF2B5EF4-FFF2-40B4-BE49-F238E27FC236}">
                <a16:creationId xmlns:a16="http://schemas.microsoft.com/office/drawing/2014/main" id="{843B3750-1158-44A2-8AA5-3B67D900E6CE}"/>
              </a:ext>
            </a:extLst>
          </p:cNvPr>
          <p:cNvSpPr/>
          <p:nvPr/>
        </p:nvSpPr>
        <p:spPr>
          <a:xfrm>
            <a:off x="2902718" y="2965906"/>
            <a:ext cx="915635" cy="369332"/>
          </a:xfrm>
          <a:prstGeom prst="rect">
            <a:avLst/>
          </a:prstGeom>
        </p:spPr>
        <p:txBody>
          <a:bodyPr wrap="none">
            <a:spAutoFit/>
          </a:bodyPr>
          <a:lstStyle/>
          <a:p>
            <a:pPr algn="ctr"/>
            <a:r>
              <a:rPr lang="en-US" altLang="zh-TW">
                <a:solidFill>
                  <a:schemeClr val="bg1"/>
                </a:solidFill>
                <a:latin typeface="Arial" panose="020B0604020202020204" pitchFamily="34" charset="0"/>
                <a:cs typeface="Arial" panose="020B0604020202020204" pitchFamily="34" charset="0"/>
              </a:rPr>
              <a:t>Pointer</a:t>
            </a:r>
          </a:p>
        </p:txBody>
      </p:sp>
      <p:sp>
        <p:nvSpPr>
          <p:cNvPr id="36" name="矩形 35">
            <a:extLst>
              <a:ext uri="{FF2B5EF4-FFF2-40B4-BE49-F238E27FC236}">
                <a16:creationId xmlns:a16="http://schemas.microsoft.com/office/drawing/2014/main" id="{0E95DD91-E66E-4671-A146-D578FB8E37F3}"/>
              </a:ext>
            </a:extLst>
          </p:cNvPr>
          <p:cNvSpPr/>
          <p:nvPr/>
        </p:nvSpPr>
        <p:spPr>
          <a:xfrm>
            <a:off x="854574" y="3479281"/>
            <a:ext cx="1274709" cy="369332"/>
          </a:xfrm>
          <a:prstGeom prst="rect">
            <a:avLst/>
          </a:prstGeom>
        </p:spPr>
        <p:txBody>
          <a:bodyPr wrap="none">
            <a:spAutoFit/>
          </a:bodyPr>
          <a:lstStyle/>
          <a:p>
            <a:pPr algn="ctr"/>
            <a:r>
              <a:rPr lang="en-US" altLang="zh-TW">
                <a:solidFill>
                  <a:schemeClr val="bg1"/>
                </a:solidFill>
                <a:latin typeface="Arial" panose="020B0604020202020204" pitchFamily="34" charset="0"/>
                <a:cs typeface="Arial" panose="020B0604020202020204" pitchFamily="34" charset="0"/>
              </a:rPr>
              <a:t>Checksum</a:t>
            </a:r>
          </a:p>
        </p:txBody>
      </p:sp>
      <p:sp>
        <p:nvSpPr>
          <p:cNvPr id="37" name="矩形 36">
            <a:extLst>
              <a:ext uri="{FF2B5EF4-FFF2-40B4-BE49-F238E27FC236}">
                <a16:creationId xmlns:a16="http://schemas.microsoft.com/office/drawing/2014/main" id="{84E1D191-B0C7-4C07-A477-9C220E65E1EF}"/>
              </a:ext>
            </a:extLst>
          </p:cNvPr>
          <p:cNvSpPr/>
          <p:nvPr/>
        </p:nvSpPr>
        <p:spPr>
          <a:xfrm>
            <a:off x="2714103" y="3501859"/>
            <a:ext cx="1274709" cy="369332"/>
          </a:xfrm>
          <a:prstGeom prst="rect">
            <a:avLst/>
          </a:prstGeom>
        </p:spPr>
        <p:txBody>
          <a:bodyPr wrap="none">
            <a:spAutoFit/>
          </a:bodyPr>
          <a:lstStyle/>
          <a:p>
            <a:pPr algn="ctr"/>
            <a:r>
              <a:rPr lang="en-US" altLang="zh-TW">
                <a:solidFill>
                  <a:schemeClr val="bg1"/>
                </a:solidFill>
                <a:latin typeface="Arial" panose="020B0604020202020204" pitchFamily="34" charset="0"/>
                <a:cs typeface="Arial" panose="020B0604020202020204" pitchFamily="34" charset="0"/>
              </a:rPr>
              <a:t>Checksum</a:t>
            </a:r>
          </a:p>
        </p:txBody>
      </p:sp>
    </p:spTree>
    <p:extLst>
      <p:ext uri="{BB962C8B-B14F-4D97-AF65-F5344CB8AC3E}">
        <p14:creationId xmlns:p14="http://schemas.microsoft.com/office/powerpoint/2010/main" val="10963234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形 7">
            <a:extLst>
              <a:ext uri="{FF2B5EF4-FFF2-40B4-BE49-F238E27FC236}">
                <a16:creationId xmlns:a16="http://schemas.microsoft.com/office/drawing/2014/main" id="{E373D058-E453-4209-9005-2CBE4376A5C6}"/>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15993" y="1308866"/>
            <a:ext cx="5993715" cy="3564171"/>
          </a:xfrm>
          <a:prstGeom prst="rect">
            <a:avLst/>
          </a:prstGeom>
        </p:spPr>
      </p:pic>
      <p:sp>
        <p:nvSpPr>
          <p:cNvPr id="2" name="Title 1">
            <a:extLst>
              <a:ext uri="{FF2B5EF4-FFF2-40B4-BE49-F238E27FC236}">
                <a16:creationId xmlns:a16="http://schemas.microsoft.com/office/drawing/2014/main" id="{073344F0-287D-4AE9-90FF-78E0FA5A0A17}"/>
              </a:ext>
            </a:extLst>
          </p:cNvPr>
          <p:cNvSpPr>
            <a:spLocks noGrp="1"/>
          </p:cNvSpPr>
          <p:nvPr>
            <p:ph type="title"/>
          </p:nvPr>
        </p:nvSpPr>
        <p:spPr/>
        <p:txBody>
          <a:bodyPr>
            <a:noAutofit/>
          </a:bodyPr>
          <a:lstStyle/>
          <a:p>
            <a:r>
              <a:rPr lang="en-US" sz="3200"/>
              <a:t>Copy</a:t>
            </a:r>
            <a:r>
              <a:rPr lang="zh-TW" altLang="en-US" sz="3200"/>
              <a:t> </a:t>
            </a:r>
            <a:r>
              <a:rPr lang="en-US" sz="3200"/>
              <a:t>on</a:t>
            </a:r>
            <a:r>
              <a:rPr lang="zh-TW" altLang="en-US" sz="3200"/>
              <a:t> </a:t>
            </a:r>
            <a:r>
              <a:rPr lang="en-US" altLang="zh-TW" sz="3200"/>
              <a:t>W</a:t>
            </a:r>
            <a:r>
              <a:rPr lang="en-US" sz="3200"/>
              <a:t>rite</a:t>
            </a:r>
            <a:br>
              <a:rPr lang="en-US" sz="3200"/>
            </a:br>
            <a:r>
              <a:rPr lang="zh-TW" altLang="en-US" sz="3200"/>
              <a:t>在任何情況下確保資料的完整性</a:t>
            </a:r>
            <a:endParaRPr lang="en-US" sz="3200"/>
          </a:p>
        </p:txBody>
      </p:sp>
      <p:pic>
        <p:nvPicPr>
          <p:cNvPr id="111" name="圖形 119">
            <a:extLst>
              <a:ext uri="{FF2B5EF4-FFF2-40B4-BE49-F238E27FC236}">
                <a16:creationId xmlns:a16="http://schemas.microsoft.com/office/drawing/2014/main" id="{CD682134-6C81-48B7-8948-AB6C0300A542}"/>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82090"/>
          <a:stretch/>
        </p:blipFill>
        <p:spPr>
          <a:xfrm>
            <a:off x="13814" y="1308866"/>
            <a:ext cx="3095199" cy="2344905"/>
          </a:xfrm>
          <a:prstGeom prst="rect">
            <a:avLst/>
          </a:prstGeom>
        </p:spPr>
      </p:pic>
      <p:sp>
        <p:nvSpPr>
          <p:cNvPr id="183" name="TextBox 147">
            <a:extLst>
              <a:ext uri="{FF2B5EF4-FFF2-40B4-BE49-F238E27FC236}">
                <a16:creationId xmlns:a16="http://schemas.microsoft.com/office/drawing/2014/main" id="{9FABF692-5FE9-40E4-9294-E31D6CA71408}"/>
              </a:ext>
            </a:extLst>
          </p:cNvPr>
          <p:cNvSpPr txBox="1"/>
          <p:nvPr/>
        </p:nvSpPr>
        <p:spPr>
          <a:xfrm>
            <a:off x="3163377" y="1368699"/>
            <a:ext cx="1953990" cy="30777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1. Initial block tree</a:t>
            </a:r>
          </a:p>
        </p:txBody>
      </p:sp>
      <p:sp>
        <p:nvSpPr>
          <p:cNvPr id="184" name="TextBox 148">
            <a:extLst>
              <a:ext uri="{FF2B5EF4-FFF2-40B4-BE49-F238E27FC236}">
                <a16:creationId xmlns:a16="http://schemas.microsoft.com/office/drawing/2014/main" id="{87870333-B5B6-4C29-84DA-429176EACB3C}"/>
              </a:ext>
            </a:extLst>
          </p:cNvPr>
          <p:cNvSpPr txBox="1"/>
          <p:nvPr/>
        </p:nvSpPr>
        <p:spPr>
          <a:xfrm>
            <a:off x="6328008" y="1380152"/>
            <a:ext cx="1953990" cy="30777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2. COW some blocks</a:t>
            </a:r>
          </a:p>
        </p:txBody>
      </p:sp>
      <p:sp>
        <p:nvSpPr>
          <p:cNvPr id="185" name="TextBox 150">
            <a:extLst>
              <a:ext uri="{FF2B5EF4-FFF2-40B4-BE49-F238E27FC236}">
                <a16:creationId xmlns:a16="http://schemas.microsoft.com/office/drawing/2014/main" id="{83DADBB9-7662-42A9-B265-9AFCE71DEA9A}"/>
              </a:ext>
            </a:extLst>
          </p:cNvPr>
          <p:cNvSpPr txBox="1"/>
          <p:nvPr/>
        </p:nvSpPr>
        <p:spPr>
          <a:xfrm>
            <a:off x="2986155" y="3191957"/>
            <a:ext cx="2450419" cy="30777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3. COW indirect blocks</a:t>
            </a:r>
          </a:p>
        </p:txBody>
      </p:sp>
      <p:sp>
        <p:nvSpPr>
          <p:cNvPr id="186" name="TextBox 151">
            <a:extLst>
              <a:ext uri="{FF2B5EF4-FFF2-40B4-BE49-F238E27FC236}">
                <a16:creationId xmlns:a16="http://schemas.microsoft.com/office/drawing/2014/main" id="{EFA213AB-D12B-4DAF-8960-CBF78778444A}"/>
              </a:ext>
            </a:extLst>
          </p:cNvPr>
          <p:cNvSpPr txBox="1"/>
          <p:nvPr/>
        </p:nvSpPr>
        <p:spPr>
          <a:xfrm>
            <a:off x="6108822" y="3193545"/>
            <a:ext cx="2755249" cy="30777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4. Rewrite </a:t>
            </a:r>
            <a:r>
              <a:rPr lang="en-US" sz="1400" b="1" err="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uberblock</a:t>
            </a:r>
            <a:r>
              <a:rPr lang="en-US" sz="14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 (atomic)</a:t>
            </a:r>
          </a:p>
        </p:txBody>
      </p:sp>
      <p:sp>
        <p:nvSpPr>
          <p:cNvPr id="187" name="矩形 2">
            <a:extLst>
              <a:ext uri="{FF2B5EF4-FFF2-40B4-BE49-F238E27FC236}">
                <a16:creationId xmlns:a16="http://schemas.microsoft.com/office/drawing/2014/main" id="{489F0A74-7DD4-47DA-89EA-40A79E006F91}"/>
              </a:ext>
            </a:extLst>
          </p:cNvPr>
          <p:cNvSpPr/>
          <p:nvPr/>
        </p:nvSpPr>
        <p:spPr>
          <a:xfrm>
            <a:off x="115648" y="1484564"/>
            <a:ext cx="2058245" cy="2062488"/>
          </a:xfrm>
          <a:prstGeom prst="rect">
            <a:avLst/>
          </a:prstGeom>
        </p:spPr>
        <p:txBody>
          <a:bodyPr wrap="square"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070" indent="-179070">
              <a:lnSpc>
                <a:spcPts val="2600"/>
              </a:lnSpc>
              <a:buFont typeface="Arial" panose="020B0604020202020204" pitchFamily="34" charset="0"/>
              <a:buChar char="•"/>
            </a:pPr>
            <a:r>
              <a:rPr lang="zh-TW" altLang="en-US" b="1">
                <a:latin typeface="微軟正黑體" panose="020B0604030504040204" pitchFamily="34" charset="-120"/>
                <a:ea typeface="微軟正黑體" panose="020B0604030504040204" pitchFamily="34" charset="-120"/>
              </a:rPr>
              <a:t>全有或是全無</a:t>
            </a:r>
            <a:r>
              <a:rPr lang="en-US" altLang="zh-TW" b="1">
                <a:latin typeface="微軟正黑體" panose="020B0604030504040204" pitchFamily="34" charset="-120"/>
                <a:ea typeface="微軟正黑體" panose="020B0604030504040204" pitchFamily="34" charset="-120"/>
              </a:rPr>
              <a:t>, </a:t>
            </a:r>
            <a:r>
              <a:rPr lang="zh-TW" altLang="en-US" b="1">
                <a:latin typeface="微軟正黑體" panose="020B0604030504040204" pitchFamily="34" charset="-120"/>
                <a:ea typeface="微軟正黑體" panose="020B0604030504040204" pitchFamily="34" charset="-120"/>
              </a:rPr>
              <a:t>可始終保持硬碟上的一致性</a:t>
            </a:r>
          </a:p>
          <a:p>
            <a:pPr marL="179070" indent="-179070">
              <a:lnSpc>
                <a:spcPts val="2600"/>
              </a:lnSpc>
              <a:buFont typeface="Arial" panose="020B0604020202020204" pitchFamily="34" charset="0"/>
              <a:buChar char="•"/>
            </a:pPr>
            <a:endParaRPr lang="zh-TW" altLang="en-US" b="1">
              <a:latin typeface="微軟正黑體"/>
              <a:ea typeface="微軟正黑體"/>
            </a:endParaRPr>
          </a:p>
          <a:p>
            <a:pPr marL="179070" indent="-179070">
              <a:lnSpc>
                <a:spcPts val="2600"/>
              </a:lnSpc>
              <a:buFont typeface="Arial" panose="020B0604020202020204" pitchFamily="34" charset="0"/>
              <a:buChar char="•"/>
            </a:pPr>
            <a:r>
              <a:rPr lang="zh-TW" altLang="en-US" b="1">
                <a:latin typeface="微軟正黑體"/>
                <a:ea typeface="微軟正黑體"/>
              </a:rPr>
              <a:t>斷電不影響資料完整性</a:t>
            </a:r>
          </a:p>
        </p:txBody>
      </p:sp>
    </p:spTree>
    <p:extLst>
      <p:ext uri="{BB962C8B-B14F-4D97-AF65-F5344CB8AC3E}">
        <p14:creationId xmlns:p14="http://schemas.microsoft.com/office/powerpoint/2010/main" val="28204958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群組 76">
            <a:extLst>
              <a:ext uri="{FF2B5EF4-FFF2-40B4-BE49-F238E27FC236}">
                <a16:creationId xmlns:a16="http://schemas.microsoft.com/office/drawing/2014/main" id="{7FB4FAD0-9888-49F2-A750-DC36A9AC5E0C}"/>
              </a:ext>
            </a:extLst>
          </p:cNvPr>
          <p:cNvGrpSpPr/>
          <p:nvPr/>
        </p:nvGrpSpPr>
        <p:grpSpPr>
          <a:xfrm>
            <a:off x="6759929" y="3428240"/>
            <a:ext cx="1847268" cy="696183"/>
            <a:chOff x="756833" y="3456247"/>
            <a:chExt cx="1847268" cy="696183"/>
          </a:xfrm>
        </p:grpSpPr>
        <p:cxnSp>
          <p:nvCxnSpPr>
            <p:cNvPr id="84" name="Straight Connector 8">
              <a:extLst>
                <a:ext uri="{FF2B5EF4-FFF2-40B4-BE49-F238E27FC236}">
                  <a16:creationId xmlns:a16="http://schemas.microsoft.com/office/drawing/2014/main" id="{3C2E5740-D24C-46C7-B7B5-ED0E51C6935D}"/>
                </a:ext>
              </a:extLst>
            </p:cNvPr>
            <p:cNvCxnSpPr>
              <a:cxnSpLocks/>
            </p:cNvCxnSpPr>
            <p:nvPr/>
          </p:nvCxnSpPr>
          <p:spPr>
            <a:xfrm flipH="1">
              <a:off x="756833" y="3456902"/>
              <a:ext cx="894878" cy="562769"/>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9">
              <a:extLst>
                <a:ext uri="{FF2B5EF4-FFF2-40B4-BE49-F238E27FC236}">
                  <a16:creationId xmlns:a16="http://schemas.microsoft.com/office/drawing/2014/main" id="{58977D1A-2C69-44CC-B5DA-3D80DED27E07}"/>
                </a:ext>
              </a:extLst>
            </p:cNvPr>
            <p:cNvCxnSpPr>
              <a:cxnSpLocks/>
            </p:cNvCxnSpPr>
            <p:nvPr/>
          </p:nvCxnSpPr>
          <p:spPr>
            <a:xfrm>
              <a:off x="1651710" y="3456902"/>
              <a:ext cx="0" cy="695528"/>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0">
              <a:extLst>
                <a:ext uri="{FF2B5EF4-FFF2-40B4-BE49-F238E27FC236}">
                  <a16:creationId xmlns:a16="http://schemas.microsoft.com/office/drawing/2014/main" id="{5C696A81-D478-453A-9FB1-746DFD9A1139}"/>
                </a:ext>
              </a:extLst>
            </p:cNvPr>
            <p:cNvCxnSpPr>
              <a:cxnSpLocks/>
            </p:cNvCxnSpPr>
            <p:nvPr/>
          </p:nvCxnSpPr>
          <p:spPr>
            <a:xfrm>
              <a:off x="1668084" y="3456247"/>
              <a:ext cx="936017" cy="683987"/>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78" name="圖形 77">
            <a:extLst>
              <a:ext uri="{FF2B5EF4-FFF2-40B4-BE49-F238E27FC236}">
                <a16:creationId xmlns:a16="http://schemas.microsoft.com/office/drawing/2014/main" id="{28784F6E-636E-4CE9-BD39-574A14CE0B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83955" y="3954538"/>
            <a:ext cx="666360" cy="671486"/>
          </a:xfrm>
          <a:prstGeom prst="rect">
            <a:avLst/>
          </a:prstGeom>
        </p:spPr>
      </p:pic>
      <p:pic>
        <p:nvPicPr>
          <p:cNvPr id="79" name="圖形 78">
            <a:extLst>
              <a:ext uri="{FF2B5EF4-FFF2-40B4-BE49-F238E27FC236}">
                <a16:creationId xmlns:a16="http://schemas.microsoft.com/office/drawing/2014/main" id="{3DFB3A48-DBB1-4BBF-A29F-2A1E4B3A1E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06662" y="3954538"/>
            <a:ext cx="666360" cy="671486"/>
          </a:xfrm>
          <a:prstGeom prst="rect">
            <a:avLst/>
          </a:prstGeom>
        </p:spPr>
      </p:pic>
      <p:pic>
        <p:nvPicPr>
          <p:cNvPr id="80" name="圖形 79">
            <a:extLst>
              <a:ext uri="{FF2B5EF4-FFF2-40B4-BE49-F238E27FC236}">
                <a16:creationId xmlns:a16="http://schemas.microsoft.com/office/drawing/2014/main" id="{D4078033-6B1E-4B9A-95FE-11748D1DBE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15363" y="3964161"/>
            <a:ext cx="666360" cy="671486"/>
          </a:xfrm>
          <a:prstGeom prst="rect">
            <a:avLst/>
          </a:prstGeom>
        </p:spPr>
      </p:pic>
      <p:sp>
        <p:nvSpPr>
          <p:cNvPr id="82" name="Rectangle 19">
            <a:extLst>
              <a:ext uri="{FF2B5EF4-FFF2-40B4-BE49-F238E27FC236}">
                <a16:creationId xmlns:a16="http://schemas.microsoft.com/office/drawing/2014/main" id="{977ABA71-1BDA-4E39-B996-3641FA800C73}"/>
              </a:ext>
            </a:extLst>
          </p:cNvPr>
          <p:cNvSpPr/>
          <p:nvPr/>
        </p:nvSpPr>
        <p:spPr>
          <a:xfrm>
            <a:off x="7479534" y="4313655"/>
            <a:ext cx="158897" cy="175632"/>
          </a:xfrm>
          <a:prstGeom prst="rect">
            <a:avLst/>
          </a:prstGeom>
          <a:solidFill>
            <a:schemeClr val="accent4">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83" name="Rectangle 20">
            <a:extLst>
              <a:ext uri="{FF2B5EF4-FFF2-40B4-BE49-F238E27FC236}">
                <a16:creationId xmlns:a16="http://schemas.microsoft.com/office/drawing/2014/main" id="{4A1C95C1-7CAA-4182-BA64-E0BC0D15DEBE}"/>
              </a:ext>
            </a:extLst>
          </p:cNvPr>
          <p:cNvSpPr/>
          <p:nvPr/>
        </p:nvSpPr>
        <p:spPr>
          <a:xfrm>
            <a:off x="8318664" y="4292747"/>
            <a:ext cx="158897" cy="175632"/>
          </a:xfrm>
          <a:prstGeom prst="rect">
            <a:avLst/>
          </a:prstGeom>
          <a:solidFill>
            <a:schemeClr val="accent6">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grpSp>
        <p:nvGrpSpPr>
          <p:cNvPr id="64" name="群組 63">
            <a:extLst>
              <a:ext uri="{FF2B5EF4-FFF2-40B4-BE49-F238E27FC236}">
                <a16:creationId xmlns:a16="http://schemas.microsoft.com/office/drawing/2014/main" id="{E6977EAC-50AE-4738-8620-EBEB80056D62}"/>
              </a:ext>
            </a:extLst>
          </p:cNvPr>
          <p:cNvGrpSpPr/>
          <p:nvPr/>
        </p:nvGrpSpPr>
        <p:grpSpPr>
          <a:xfrm>
            <a:off x="3467923" y="3437863"/>
            <a:ext cx="2357659" cy="1207407"/>
            <a:chOff x="512267" y="3456247"/>
            <a:chExt cx="2357659" cy="1207407"/>
          </a:xfrm>
        </p:grpSpPr>
        <p:grpSp>
          <p:nvGrpSpPr>
            <p:cNvPr id="66" name="群組 65">
              <a:extLst>
                <a:ext uri="{FF2B5EF4-FFF2-40B4-BE49-F238E27FC236}">
                  <a16:creationId xmlns:a16="http://schemas.microsoft.com/office/drawing/2014/main" id="{96806A63-6380-4A57-9B7A-43F2C6A3803A}"/>
                </a:ext>
              </a:extLst>
            </p:cNvPr>
            <p:cNvGrpSpPr/>
            <p:nvPr/>
          </p:nvGrpSpPr>
          <p:grpSpPr>
            <a:xfrm>
              <a:off x="756833" y="3456247"/>
              <a:ext cx="1847268" cy="696183"/>
              <a:chOff x="756833" y="3456247"/>
              <a:chExt cx="1847268" cy="696183"/>
            </a:xfrm>
          </p:grpSpPr>
          <p:cxnSp>
            <p:nvCxnSpPr>
              <p:cNvPr id="73" name="Straight Connector 8">
                <a:extLst>
                  <a:ext uri="{FF2B5EF4-FFF2-40B4-BE49-F238E27FC236}">
                    <a16:creationId xmlns:a16="http://schemas.microsoft.com/office/drawing/2014/main" id="{660F26FB-4E4B-491C-A46A-BD54DB8018EA}"/>
                  </a:ext>
                </a:extLst>
              </p:cNvPr>
              <p:cNvCxnSpPr>
                <a:cxnSpLocks/>
              </p:cNvCxnSpPr>
              <p:nvPr/>
            </p:nvCxnSpPr>
            <p:spPr>
              <a:xfrm flipH="1">
                <a:off x="756833" y="3456902"/>
                <a:ext cx="894878" cy="562769"/>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9">
                <a:extLst>
                  <a:ext uri="{FF2B5EF4-FFF2-40B4-BE49-F238E27FC236}">
                    <a16:creationId xmlns:a16="http://schemas.microsoft.com/office/drawing/2014/main" id="{56B7EB92-73CA-4336-A54C-AC58A060BB8D}"/>
                  </a:ext>
                </a:extLst>
              </p:cNvPr>
              <p:cNvCxnSpPr>
                <a:cxnSpLocks/>
              </p:cNvCxnSpPr>
              <p:nvPr/>
            </p:nvCxnSpPr>
            <p:spPr>
              <a:xfrm>
                <a:off x="1651710" y="3456902"/>
                <a:ext cx="0" cy="695528"/>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10">
                <a:extLst>
                  <a:ext uri="{FF2B5EF4-FFF2-40B4-BE49-F238E27FC236}">
                    <a16:creationId xmlns:a16="http://schemas.microsoft.com/office/drawing/2014/main" id="{BBA743A3-E225-4F9E-A42E-EA511FCB09FE}"/>
                  </a:ext>
                </a:extLst>
              </p:cNvPr>
              <p:cNvCxnSpPr>
                <a:cxnSpLocks/>
              </p:cNvCxnSpPr>
              <p:nvPr/>
            </p:nvCxnSpPr>
            <p:spPr>
              <a:xfrm>
                <a:off x="1668084" y="3456247"/>
                <a:ext cx="936017" cy="683987"/>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67" name="圖形 66">
              <a:extLst>
                <a:ext uri="{FF2B5EF4-FFF2-40B4-BE49-F238E27FC236}">
                  <a16:creationId xmlns:a16="http://schemas.microsoft.com/office/drawing/2014/main" id="{5011BB76-5BE8-4D0E-BABF-E79670F6A7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0859" y="3982545"/>
              <a:ext cx="666360" cy="671486"/>
            </a:xfrm>
            <a:prstGeom prst="rect">
              <a:avLst/>
            </a:prstGeom>
          </p:spPr>
        </p:pic>
        <p:pic>
          <p:nvPicPr>
            <p:cNvPr id="68" name="圖形 67">
              <a:extLst>
                <a:ext uri="{FF2B5EF4-FFF2-40B4-BE49-F238E27FC236}">
                  <a16:creationId xmlns:a16="http://schemas.microsoft.com/office/drawing/2014/main" id="{8B9F11DB-438E-41A2-BB0E-0289DC33E9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03566" y="3982545"/>
              <a:ext cx="666360" cy="671486"/>
            </a:xfrm>
            <a:prstGeom prst="rect">
              <a:avLst/>
            </a:prstGeom>
          </p:spPr>
        </p:pic>
        <p:pic>
          <p:nvPicPr>
            <p:cNvPr id="69" name="圖形 68">
              <a:extLst>
                <a:ext uri="{FF2B5EF4-FFF2-40B4-BE49-F238E27FC236}">
                  <a16:creationId xmlns:a16="http://schemas.microsoft.com/office/drawing/2014/main" id="{DB422FC5-FC3A-440B-B4B2-C219A87477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2267" y="3992168"/>
              <a:ext cx="666360" cy="671486"/>
            </a:xfrm>
            <a:prstGeom prst="rect">
              <a:avLst/>
            </a:prstGeom>
          </p:spPr>
        </p:pic>
        <p:sp>
          <p:nvSpPr>
            <p:cNvPr id="70" name="Rectangle 18">
              <a:extLst>
                <a:ext uri="{FF2B5EF4-FFF2-40B4-BE49-F238E27FC236}">
                  <a16:creationId xmlns:a16="http://schemas.microsoft.com/office/drawing/2014/main" id="{BB6AB21C-5A76-428E-A055-E95C8B1612B5}"/>
                </a:ext>
              </a:extLst>
            </p:cNvPr>
            <p:cNvSpPr/>
            <p:nvPr/>
          </p:nvSpPr>
          <p:spPr>
            <a:xfrm>
              <a:off x="585021" y="4341662"/>
              <a:ext cx="158897" cy="175632"/>
            </a:xfrm>
            <a:prstGeom prst="rect">
              <a:avLst/>
            </a:prstGeom>
            <a:solidFill>
              <a:srgbClr val="FF0000"/>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71" name="Rectangle 19">
              <a:extLst>
                <a:ext uri="{FF2B5EF4-FFF2-40B4-BE49-F238E27FC236}">
                  <a16:creationId xmlns:a16="http://schemas.microsoft.com/office/drawing/2014/main" id="{7C36BBDF-654B-46EA-B84B-8F4A05CA4335}"/>
                </a:ext>
              </a:extLst>
            </p:cNvPr>
            <p:cNvSpPr/>
            <p:nvPr/>
          </p:nvSpPr>
          <p:spPr>
            <a:xfrm>
              <a:off x="1476438" y="4341662"/>
              <a:ext cx="158897" cy="175632"/>
            </a:xfrm>
            <a:prstGeom prst="rect">
              <a:avLst/>
            </a:prstGeom>
            <a:solidFill>
              <a:schemeClr val="accent4">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72" name="Rectangle 20">
              <a:extLst>
                <a:ext uri="{FF2B5EF4-FFF2-40B4-BE49-F238E27FC236}">
                  <a16:creationId xmlns:a16="http://schemas.microsoft.com/office/drawing/2014/main" id="{0E0DCFE3-DF20-4A7A-8CCA-6ADFC31755FF}"/>
                </a:ext>
              </a:extLst>
            </p:cNvPr>
            <p:cNvSpPr/>
            <p:nvPr/>
          </p:nvSpPr>
          <p:spPr>
            <a:xfrm>
              <a:off x="2315568" y="4320754"/>
              <a:ext cx="158897" cy="175632"/>
            </a:xfrm>
            <a:prstGeom prst="rect">
              <a:avLst/>
            </a:prstGeom>
            <a:solidFill>
              <a:schemeClr val="accent6">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grpSp>
      <p:grpSp>
        <p:nvGrpSpPr>
          <p:cNvPr id="61" name="群組 60">
            <a:extLst>
              <a:ext uri="{FF2B5EF4-FFF2-40B4-BE49-F238E27FC236}">
                <a16:creationId xmlns:a16="http://schemas.microsoft.com/office/drawing/2014/main" id="{A2A98D1A-CBF8-4F1D-92F6-A94D8AE0F53B}"/>
              </a:ext>
            </a:extLst>
          </p:cNvPr>
          <p:cNvGrpSpPr/>
          <p:nvPr/>
        </p:nvGrpSpPr>
        <p:grpSpPr>
          <a:xfrm>
            <a:off x="512267" y="3456247"/>
            <a:ext cx="2357659" cy="1207407"/>
            <a:chOff x="512267" y="3456247"/>
            <a:chExt cx="2357659" cy="1207407"/>
          </a:xfrm>
        </p:grpSpPr>
        <p:grpSp>
          <p:nvGrpSpPr>
            <p:cNvPr id="56" name="群組 55">
              <a:extLst>
                <a:ext uri="{FF2B5EF4-FFF2-40B4-BE49-F238E27FC236}">
                  <a16:creationId xmlns:a16="http://schemas.microsoft.com/office/drawing/2014/main" id="{7217EE9F-FD85-4766-B323-BBA2B34009E7}"/>
                </a:ext>
              </a:extLst>
            </p:cNvPr>
            <p:cNvGrpSpPr/>
            <p:nvPr/>
          </p:nvGrpSpPr>
          <p:grpSpPr>
            <a:xfrm>
              <a:off x="756833" y="3456247"/>
              <a:ext cx="1847268" cy="696183"/>
              <a:chOff x="756833" y="3456247"/>
              <a:chExt cx="1847268" cy="696183"/>
            </a:xfrm>
          </p:grpSpPr>
          <p:cxnSp>
            <p:nvCxnSpPr>
              <p:cNvPr id="9" name="Straight Connector 8">
                <a:extLst>
                  <a:ext uri="{FF2B5EF4-FFF2-40B4-BE49-F238E27FC236}">
                    <a16:creationId xmlns:a16="http://schemas.microsoft.com/office/drawing/2014/main" id="{737B224F-5C0F-48D6-AC1C-3A51B6EDF3BA}"/>
                  </a:ext>
                </a:extLst>
              </p:cNvPr>
              <p:cNvCxnSpPr>
                <a:cxnSpLocks/>
              </p:cNvCxnSpPr>
              <p:nvPr/>
            </p:nvCxnSpPr>
            <p:spPr>
              <a:xfrm flipH="1">
                <a:off x="756833" y="3456902"/>
                <a:ext cx="894878" cy="562769"/>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847599-CAA6-47CD-8063-6255C4FD1547}"/>
                  </a:ext>
                </a:extLst>
              </p:cNvPr>
              <p:cNvCxnSpPr>
                <a:cxnSpLocks/>
              </p:cNvCxnSpPr>
              <p:nvPr/>
            </p:nvCxnSpPr>
            <p:spPr>
              <a:xfrm>
                <a:off x="1651710" y="3456902"/>
                <a:ext cx="0" cy="695528"/>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E42D38-094F-4543-AD97-BF2BCCECD14B}"/>
                  </a:ext>
                </a:extLst>
              </p:cNvPr>
              <p:cNvCxnSpPr>
                <a:cxnSpLocks/>
              </p:cNvCxnSpPr>
              <p:nvPr/>
            </p:nvCxnSpPr>
            <p:spPr>
              <a:xfrm>
                <a:off x="1668084" y="3456247"/>
                <a:ext cx="936017" cy="683987"/>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59" name="圖形 58">
              <a:extLst>
                <a:ext uri="{FF2B5EF4-FFF2-40B4-BE49-F238E27FC236}">
                  <a16:creationId xmlns:a16="http://schemas.microsoft.com/office/drawing/2014/main" id="{2289C0E6-06A2-416F-A081-48FB34D8E3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0859" y="3982545"/>
              <a:ext cx="666360" cy="671486"/>
            </a:xfrm>
            <a:prstGeom prst="rect">
              <a:avLst/>
            </a:prstGeom>
          </p:spPr>
        </p:pic>
        <p:pic>
          <p:nvPicPr>
            <p:cNvPr id="60" name="圖形 59">
              <a:extLst>
                <a:ext uri="{FF2B5EF4-FFF2-40B4-BE49-F238E27FC236}">
                  <a16:creationId xmlns:a16="http://schemas.microsoft.com/office/drawing/2014/main" id="{B0134F75-77B1-4E3F-A5F4-6F8AE4C53A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03566" y="3982545"/>
              <a:ext cx="666360" cy="671486"/>
            </a:xfrm>
            <a:prstGeom prst="rect">
              <a:avLst/>
            </a:prstGeom>
          </p:spPr>
        </p:pic>
        <p:pic>
          <p:nvPicPr>
            <p:cNvPr id="55" name="圖形 54">
              <a:extLst>
                <a:ext uri="{FF2B5EF4-FFF2-40B4-BE49-F238E27FC236}">
                  <a16:creationId xmlns:a16="http://schemas.microsoft.com/office/drawing/2014/main" id="{C7BB4181-CF6B-4D1E-A5FD-EEC988D8EA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2267" y="3992168"/>
              <a:ext cx="666360" cy="671486"/>
            </a:xfrm>
            <a:prstGeom prst="rect">
              <a:avLst/>
            </a:prstGeom>
          </p:spPr>
        </p:pic>
        <p:sp>
          <p:nvSpPr>
            <p:cNvPr id="19" name="Rectangle 18">
              <a:extLst>
                <a:ext uri="{FF2B5EF4-FFF2-40B4-BE49-F238E27FC236}">
                  <a16:creationId xmlns:a16="http://schemas.microsoft.com/office/drawing/2014/main" id="{A23AD4FA-94BC-4F38-85A6-46E4CA327B08}"/>
                </a:ext>
              </a:extLst>
            </p:cNvPr>
            <p:cNvSpPr/>
            <p:nvPr/>
          </p:nvSpPr>
          <p:spPr>
            <a:xfrm>
              <a:off x="585021" y="4341662"/>
              <a:ext cx="158897" cy="175632"/>
            </a:xfrm>
            <a:prstGeom prst="rect">
              <a:avLst/>
            </a:prstGeom>
            <a:solidFill>
              <a:srgbClr val="FF0000"/>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20" name="Rectangle 19">
              <a:extLst>
                <a:ext uri="{FF2B5EF4-FFF2-40B4-BE49-F238E27FC236}">
                  <a16:creationId xmlns:a16="http://schemas.microsoft.com/office/drawing/2014/main" id="{6A3BC628-647B-4DCB-9F45-12B5D58168E7}"/>
                </a:ext>
              </a:extLst>
            </p:cNvPr>
            <p:cNvSpPr/>
            <p:nvPr/>
          </p:nvSpPr>
          <p:spPr>
            <a:xfrm>
              <a:off x="1476438" y="4341662"/>
              <a:ext cx="158897" cy="175632"/>
            </a:xfrm>
            <a:prstGeom prst="rect">
              <a:avLst/>
            </a:prstGeom>
            <a:solidFill>
              <a:schemeClr val="accent4">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21" name="Rectangle 20">
              <a:extLst>
                <a:ext uri="{FF2B5EF4-FFF2-40B4-BE49-F238E27FC236}">
                  <a16:creationId xmlns:a16="http://schemas.microsoft.com/office/drawing/2014/main" id="{CC2D22F4-B23C-415C-A234-46BB2EC1EA4B}"/>
                </a:ext>
              </a:extLst>
            </p:cNvPr>
            <p:cNvSpPr/>
            <p:nvPr/>
          </p:nvSpPr>
          <p:spPr>
            <a:xfrm>
              <a:off x="2315568" y="4320754"/>
              <a:ext cx="158897" cy="175632"/>
            </a:xfrm>
            <a:prstGeom prst="rect">
              <a:avLst/>
            </a:prstGeom>
            <a:solidFill>
              <a:schemeClr val="accent6">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grpSp>
      <p:sp>
        <p:nvSpPr>
          <p:cNvPr id="2" name="Title 1">
            <a:extLst>
              <a:ext uri="{FF2B5EF4-FFF2-40B4-BE49-F238E27FC236}">
                <a16:creationId xmlns:a16="http://schemas.microsoft.com/office/drawing/2014/main" id="{55396DD8-519C-47C1-AB01-017E76B2AEC2}"/>
              </a:ext>
            </a:extLst>
          </p:cNvPr>
          <p:cNvSpPr>
            <a:spLocks noGrp="1"/>
          </p:cNvSpPr>
          <p:nvPr>
            <p:ph type="title"/>
          </p:nvPr>
        </p:nvSpPr>
        <p:spPr/>
        <p:txBody>
          <a:bodyPr>
            <a:noAutofit/>
          </a:bodyPr>
          <a:lstStyle/>
          <a:p>
            <a:r>
              <a:rPr lang="en-US" sz="3200"/>
              <a:t>Self Healing</a:t>
            </a:r>
            <a:r>
              <a:rPr lang="zh-TW" altLang="en-US" sz="3200"/>
              <a:t> 能自動修復靜默損毀</a:t>
            </a:r>
            <a:br>
              <a:rPr lang="en-US" altLang="zh-TW" sz="3200"/>
            </a:br>
            <a:r>
              <a:rPr lang="zh-TW" altLang="en-US" sz="3200"/>
              <a:t>提供最正確的資料存取</a:t>
            </a:r>
            <a:endParaRPr lang="en-US" sz="3200"/>
          </a:p>
        </p:txBody>
      </p:sp>
      <p:cxnSp>
        <p:nvCxnSpPr>
          <p:cNvPr id="12" name="Straight Connector 11">
            <a:extLst>
              <a:ext uri="{FF2B5EF4-FFF2-40B4-BE49-F238E27FC236}">
                <a16:creationId xmlns:a16="http://schemas.microsoft.com/office/drawing/2014/main" id="{B780C39C-618A-4ECD-BF1B-420484E8B736}"/>
              </a:ext>
            </a:extLst>
          </p:cNvPr>
          <p:cNvCxnSpPr>
            <a:cxnSpLocks/>
          </p:cNvCxnSpPr>
          <p:nvPr/>
        </p:nvCxnSpPr>
        <p:spPr>
          <a:xfrm>
            <a:off x="3118567" y="2072004"/>
            <a:ext cx="0" cy="2639538"/>
          </a:xfrm>
          <a:prstGeom prst="line">
            <a:avLst/>
          </a:prstGeom>
          <a:ln w="12700">
            <a:solidFill>
              <a:schemeClr val="bg1">
                <a:lumMod val="65000"/>
                <a:alpha val="67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A70572C-CFFA-4CA7-AF4C-CC9B57A9DA6A}"/>
              </a:ext>
            </a:extLst>
          </p:cNvPr>
          <p:cNvSpPr/>
          <p:nvPr/>
        </p:nvSpPr>
        <p:spPr>
          <a:xfrm>
            <a:off x="656472" y="2982927"/>
            <a:ext cx="1990475" cy="487227"/>
          </a:xfrm>
          <a:prstGeom prst="rect">
            <a:avLst/>
          </a:prstGeom>
          <a:gradFill>
            <a:gsLst>
              <a:gs pos="0">
                <a:schemeClr val="bg1">
                  <a:lumMod val="50000"/>
                </a:schemeClr>
              </a:gs>
              <a:gs pos="100000">
                <a:schemeClr val="bg1">
                  <a:lumMod val="8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ZFS RAID 5</a:t>
            </a:r>
          </a:p>
        </p:txBody>
      </p:sp>
      <p:sp>
        <p:nvSpPr>
          <p:cNvPr id="14" name="Rectangle 13">
            <a:extLst>
              <a:ext uri="{FF2B5EF4-FFF2-40B4-BE49-F238E27FC236}">
                <a16:creationId xmlns:a16="http://schemas.microsoft.com/office/drawing/2014/main" id="{ECA1C809-6364-4778-8BC6-E11A464AA4A3}"/>
              </a:ext>
            </a:extLst>
          </p:cNvPr>
          <p:cNvSpPr/>
          <p:nvPr/>
        </p:nvSpPr>
        <p:spPr>
          <a:xfrm>
            <a:off x="656472" y="2072004"/>
            <a:ext cx="1990475" cy="487979"/>
          </a:xfrm>
          <a:prstGeom prst="rect">
            <a:avLst/>
          </a:prstGeom>
          <a:gradFill>
            <a:gsLst>
              <a:gs pos="100000">
                <a:srgbClr val="F10140"/>
              </a:gs>
              <a:gs pos="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bg1"/>
                </a:solidFill>
                <a:latin typeface="Arial" panose="020B0604020202020204" pitchFamily="34" charset="0"/>
                <a:cs typeface="Arial" panose="020B0604020202020204" pitchFamily="34" charset="0"/>
              </a:rPr>
              <a:t>Application</a:t>
            </a:r>
          </a:p>
        </p:txBody>
      </p:sp>
      <p:cxnSp>
        <p:nvCxnSpPr>
          <p:cNvPr id="18" name="Straight Connector 17">
            <a:extLst>
              <a:ext uri="{FF2B5EF4-FFF2-40B4-BE49-F238E27FC236}">
                <a16:creationId xmlns:a16="http://schemas.microsoft.com/office/drawing/2014/main" id="{2207AD2E-34FD-435E-9A01-517D884CB403}"/>
              </a:ext>
            </a:extLst>
          </p:cNvPr>
          <p:cNvCxnSpPr>
            <a:cxnSpLocks/>
            <a:stCxn id="14" idx="2"/>
            <a:endCxn id="13" idx="0"/>
          </p:cNvCxnSpPr>
          <p:nvPr/>
        </p:nvCxnSpPr>
        <p:spPr>
          <a:xfrm>
            <a:off x="1651710" y="2559983"/>
            <a:ext cx="0" cy="422944"/>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3CAF29B-7370-4368-81B4-08D0DEF74C03}"/>
              </a:ext>
            </a:extLst>
          </p:cNvPr>
          <p:cNvSpPr/>
          <p:nvPr/>
        </p:nvSpPr>
        <p:spPr>
          <a:xfrm>
            <a:off x="1033005" y="3357681"/>
            <a:ext cx="158897" cy="175632"/>
          </a:xfrm>
          <a:prstGeom prst="rect">
            <a:avLst/>
          </a:prstGeom>
          <a:solidFill>
            <a:srgbClr val="FF0000"/>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23" name="Rectangle 22">
            <a:extLst>
              <a:ext uri="{FF2B5EF4-FFF2-40B4-BE49-F238E27FC236}">
                <a16:creationId xmlns:a16="http://schemas.microsoft.com/office/drawing/2014/main" id="{7CFAE2E9-6265-421E-BD4F-04F6FAA229A2}"/>
              </a:ext>
            </a:extLst>
          </p:cNvPr>
          <p:cNvSpPr/>
          <p:nvPr/>
        </p:nvSpPr>
        <p:spPr>
          <a:xfrm>
            <a:off x="1197997" y="3357681"/>
            <a:ext cx="158897" cy="175632"/>
          </a:xfrm>
          <a:prstGeom prst="rect">
            <a:avLst/>
          </a:prstGeom>
          <a:solidFill>
            <a:schemeClr val="accent4">
              <a:lumMod val="60000"/>
              <a:lumOff val="4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24" name="Rectangle 23">
            <a:extLst>
              <a:ext uri="{FF2B5EF4-FFF2-40B4-BE49-F238E27FC236}">
                <a16:creationId xmlns:a16="http://schemas.microsoft.com/office/drawing/2014/main" id="{01FE516A-85E9-402A-8E69-A4A63AFD8CBD}"/>
              </a:ext>
            </a:extLst>
          </p:cNvPr>
          <p:cNvSpPr/>
          <p:nvPr/>
        </p:nvSpPr>
        <p:spPr>
          <a:xfrm>
            <a:off x="1362989" y="3357681"/>
            <a:ext cx="158897" cy="175632"/>
          </a:xfrm>
          <a:prstGeom prst="rect">
            <a:avLst/>
          </a:prstGeom>
          <a:solidFill>
            <a:schemeClr val="accent6">
              <a:lumMod val="60000"/>
              <a:lumOff val="4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pic>
        <p:nvPicPr>
          <p:cNvPr id="25" name="Graphic 33" descr="Warning">
            <a:extLst>
              <a:ext uri="{FF2B5EF4-FFF2-40B4-BE49-F238E27FC236}">
                <a16:creationId xmlns:a16="http://schemas.microsoft.com/office/drawing/2014/main" id="{F23670C7-77B4-4AE8-97DD-A30290DBB51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75953" y="3852403"/>
            <a:ext cx="342900" cy="342900"/>
          </a:xfrm>
          <a:prstGeom prst="rect">
            <a:avLst/>
          </a:prstGeom>
        </p:spPr>
      </p:pic>
      <p:sp>
        <p:nvSpPr>
          <p:cNvPr id="26" name="Rectangle 25">
            <a:extLst>
              <a:ext uri="{FF2B5EF4-FFF2-40B4-BE49-F238E27FC236}">
                <a16:creationId xmlns:a16="http://schemas.microsoft.com/office/drawing/2014/main" id="{2A61F6FD-2821-474F-95C5-180E1CBC485E}"/>
              </a:ext>
            </a:extLst>
          </p:cNvPr>
          <p:cNvSpPr/>
          <p:nvPr/>
        </p:nvSpPr>
        <p:spPr>
          <a:xfrm>
            <a:off x="3619896" y="2982927"/>
            <a:ext cx="1990475" cy="487227"/>
          </a:xfrm>
          <a:prstGeom prst="rect">
            <a:avLst/>
          </a:prstGeom>
          <a:gradFill>
            <a:gsLst>
              <a:gs pos="0">
                <a:schemeClr val="bg1">
                  <a:lumMod val="50000"/>
                </a:schemeClr>
              </a:gs>
              <a:gs pos="100000">
                <a:schemeClr val="bg1">
                  <a:lumMod val="8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ZFS RAID 5</a:t>
            </a:r>
          </a:p>
        </p:txBody>
      </p:sp>
      <p:sp>
        <p:nvSpPr>
          <p:cNvPr id="27" name="Rectangle 26">
            <a:extLst>
              <a:ext uri="{FF2B5EF4-FFF2-40B4-BE49-F238E27FC236}">
                <a16:creationId xmlns:a16="http://schemas.microsoft.com/office/drawing/2014/main" id="{43B3F942-E2A7-4CA2-BEEF-3C8423494503}"/>
              </a:ext>
            </a:extLst>
          </p:cNvPr>
          <p:cNvSpPr/>
          <p:nvPr/>
        </p:nvSpPr>
        <p:spPr>
          <a:xfrm>
            <a:off x="3619896" y="2072004"/>
            <a:ext cx="1990475" cy="487979"/>
          </a:xfrm>
          <a:prstGeom prst="rect">
            <a:avLst/>
          </a:prstGeom>
          <a:gradFill>
            <a:gsLst>
              <a:gs pos="100000">
                <a:srgbClr val="F90142"/>
              </a:gs>
              <a:gs pos="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bg1"/>
                </a:solidFill>
                <a:latin typeface="Arial" panose="020B0604020202020204" pitchFamily="34" charset="0"/>
                <a:cs typeface="Arial" panose="020B0604020202020204" pitchFamily="34" charset="0"/>
              </a:rPr>
              <a:t>Application</a:t>
            </a:r>
          </a:p>
        </p:txBody>
      </p:sp>
      <p:cxnSp>
        <p:nvCxnSpPr>
          <p:cNvPr id="31" name="Straight Connector 30">
            <a:extLst>
              <a:ext uri="{FF2B5EF4-FFF2-40B4-BE49-F238E27FC236}">
                <a16:creationId xmlns:a16="http://schemas.microsoft.com/office/drawing/2014/main" id="{4E897E8A-B3C2-406E-9B67-01D28D84F39C}"/>
              </a:ext>
            </a:extLst>
          </p:cNvPr>
          <p:cNvCxnSpPr>
            <a:cxnSpLocks/>
            <a:stCxn id="27" idx="2"/>
            <a:endCxn id="26" idx="0"/>
          </p:cNvCxnSpPr>
          <p:nvPr/>
        </p:nvCxnSpPr>
        <p:spPr>
          <a:xfrm>
            <a:off x="4615134" y="2559983"/>
            <a:ext cx="0" cy="422944"/>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E13A5759-D758-4B09-B0D6-197222D9AD48}"/>
              </a:ext>
            </a:extLst>
          </p:cNvPr>
          <p:cNvSpPr/>
          <p:nvPr/>
        </p:nvSpPr>
        <p:spPr>
          <a:xfrm>
            <a:off x="4005008" y="3357681"/>
            <a:ext cx="158897" cy="175632"/>
          </a:xfrm>
          <a:prstGeom prst="rect">
            <a:avLst/>
          </a:prstGeom>
          <a:solidFill>
            <a:srgbClr val="7030A0"/>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36" name="Rectangle 35">
            <a:extLst>
              <a:ext uri="{FF2B5EF4-FFF2-40B4-BE49-F238E27FC236}">
                <a16:creationId xmlns:a16="http://schemas.microsoft.com/office/drawing/2014/main" id="{92F8CFA9-C601-4F18-84D0-A9F66AEE2969}"/>
              </a:ext>
            </a:extLst>
          </p:cNvPr>
          <p:cNvSpPr/>
          <p:nvPr/>
        </p:nvSpPr>
        <p:spPr>
          <a:xfrm>
            <a:off x="4161421" y="3357681"/>
            <a:ext cx="158897" cy="175632"/>
          </a:xfrm>
          <a:prstGeom prst="rect">
            <a:avLst/>
          </a:prstGeom>
          <a:solidFill>
            <a:schemeClr val="accent4">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37" name="Rectangle 36">
            <a:extLst>
              <a:ext uri="{FF2B5EF4-FFF2-40B4-BE49-F238E27FC236}">
                <a16:creationId xmlns:a16="http://schemas.microsoft.com/office/drawing/2014/main" id="{90883FB0-28A8-4A89-8065-D83681FBE9CE}"/>
              </a:ext>
            </a:extLst>
          </p:cNvPr>
          <p:cNvSpPr/>
          <p:nvPr/>
        </p:nvSpPr>
        <p:spPr>
          <a:xfrm>
            <a:off x="4326413" y="3357681"/>
            <a:ext cx="158897" cy="175632"/>
          </a:xfrm>
          <a:prstGeom prst="rect">
            <a:avLst/>
          </a:prstGeom>
          <a:solidFill>
            <a:schemeClr val="accent6">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38" name="Rectangle 37">
            <a:extLst>
              <a:ext uri="{FF2B5EF4-FFF2-40B4-BE49-F238E27FC236}">
                <a16:creationId xmlns:a16="http://schemas.microsoft.com/office/drawing/2014/main" id="{E14533D7-095B-4D36-9D89-BAC7F5C00EB3}"/>
              </a:ext>
            </a:extLst>
          </p:cNvPr>
          <p:cNvSpPr/>
          <p:nvPr/>
        </p:nvSpPr>
        <p:spPr>
          <a:xfrm>
            <a:off x="4621461" y="4824707"/>
            <a:ext cx="158897" cy="175632"/>
          </a:xfrm>
          <a:prstGeom prst="rect">
            <a:avLst/>
          </a:prstGeom>
          <a:solidFill>
            <a:schemeClr val="accent4">
              <a:lumMod val="60000"/>
              <a:lumOff val="4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39" name="Rectangle 38">
            <a:extLst>
              <a:ext uri="{FF2B5EF4-FFF2-40B4-BE49-F238E27FC236}">
                <a16:creationId xmlns:a16="http://schemas.microsoft.com/office/drawing/2014/main" id="{BDCBBA12-6C73-4DC8-9386-DDC255F66F57}"/>
              </a:ext>
            </a:extLst>
          </p:cNvPr>
          <p:cNvSpPr/>
          <p:nvPr/>
        </p:nvSpPr>
        <p:spPr>
          <a:xfrm>
            <a:off x="5243134" y="4824707"/>
            <a:ext cx="158897" cy="175632"/>
          </a:xfrm>
          <a:prstGeom prst="rect">
            <a:avLst/>
          </a:prstGeom>
          <a:solidFill>
            <a:schemeClr val="accent6">
              <a:lumMod val="60000"/>
              <a:lumOff val="4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cxnSp>
        <p:nvCxnSpPr>
          <p:cNvPr id="40" name="Straight Connector 39">
            <a:extLst>
              <a:ext uri="{FF2B5EF4-FFF2-40B4-BE49-F238E27FC236}">
                <a16:creationId xmlns:a16="http://schemas.microsoft.com/office/drawing/2014/main" id="{6D2D7782-6CBC-4578-B04E-E4C0A40EBE70}"/>
              </a:ext>
            </a:extLst>
          </p:cNvPr>
          <p:cNvCxnSpPr>
            <a:cxnSpLocks/>
          </p:cNvCxnSpPr>
          <p:nvPr/>
        </p:nvCxnSpPr>
        <p:spPr>
          <a:xfrm>
            <a:off x="4107205" y="3533313"/>
            <a:ext cx="904541" cy="1247385"/>
          </a:xfrm>
          <a:prstGeom prst="line">
            <a:avLst/>
          </a:prstGeom>
          <a:ln w="22860">
            <a:solidFill>
              <a:srgbClr val="7030A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4571FB55-2295-4900-B888-8062F228B1A5}"/>
              </a:ext>
            </a:extLst>
          </p:cNvPr>
          <p:cNvSpPr/>
          <p:nvPr/>
        </p:nvSpPr>
        <p:spPr>
          <a:xfrm>
            <a:off x="6660893" y="2982927"/>
            <a:ext cx="1990475" cy="487227"/>
          </a:xfrm>
          <a:prstGeom prst="rect">
            <a:avLst/>
          </a:prstGeom>
          <a:gradFill>
            <a:gsLst>
              <a:gs pos="0">
                <a:schemeClr val="bg1">
                  <a:lumMod val="50000"/>
                </a:schemeClr>
              </a:gs>
              <a:gs pos="100000">
                <a:schemeClr val="bg1">
                  <a:lumMod val="8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       ZFS RAID 5</a:t>
            </a:r>
          </a:p>
        </p:txBody>
      </p:sp>
      <p:sp>
        <p:nvSpPr>
          <p:cNvPr id="42" name="Rectangle 41">
            <a:extLst>
              <a:ext uri="{FF2B5EF4-FFF2-40B4-BE49-F238E27FC236}">
                <a16:creationId xmlns:a16="http://schemas.microsoft.com/office/drawing/2014/main" id="{E234CD5C-AB92-46AD-B1D1-AD85E4C9DD78}"/>
              </a:ext>
            </a:extLst>
          </p:cNvPr>
          <p:cNvSpPr/>
          <p:nvPr/>
        </p:nvSpPr>
        <p:spPr>
          <a:xfrm>
            <a:off x="6660893" y="2072004"/>
            <a:ext cx="1990475" cy="487979"/>
          </a:xfrm>
          <a:prstGeom prst="rect">
            <a:avLst/>
          </a:prstGeom>
          <a:gradFill>
            <a:gsLst>
              <a:gs pos="100000">
                <a:srgbClr val="ED013F"/>
              </a:gs>
              <a:gs pos="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bg1"/>
                </a:solidFill>
                <a:latin typeface="Arial" panose="020B0604020202020204" pitchFamily="34" charset="0"/>
                <a:cs typeface="Arial" panose="020B0604020202020204" pitchFamily="34" charset="0"/>
              </a:rPr>
              <a:t>Application</a:t>
            </a:r>
          </a:p>
        </p:txBody>
      </p:sp>
      <p:cxnSp>
        <p:nvCxnSpPr>
          <p:cNvPr id="46" name="Straight Connector 45">
            <a:extLst>
              <a:ext uri="{FF2B5EF4-FFF2-40B4-BE49-F238E27FC236}">
                <a16:creationId xmlns:a16="http://schemas.microsoft.com/office/drawing/2014/main" id="{1E23EDB7-E318-40CB-8ED7-9AEB2234D7E1}"/>
              </a:ext>
            </a:extLst>
          </p:cNvPr>
          <p:cNvCxnSpPr>
            <a:cxnSpLocks/>
            <a:stCxn id="42" idx="2"/>
            <a:endCxn id="41" idx="0"/>
          </p:cNvCxnSpPr>
          <p:nvPr/>
        </p:nvCxnSpPr>
        <p:spPr>
          <a:xfrm>
            <a:off x="7656131" y="2559983"/>
            <a:ext cx="0" cy="422944"/>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F659542D-6C24-48F2-899B-EC2357357B50}"/>
              </a:ext>
            </a:extLst>
          </p:cNvPr>
          <p:cNvSpPr/>
          <p:nvPr/>
        </p:nvSpPr>
        <p:spPr>
          <a:xfrm>
            <a:off x="6589441" y="4320754"/>
            <a:ext cx="158897" cy="175632"/>
          </a:xfrm>
          <a:prstGeom prst="rect">
            <a:avLst/>
          </a:prstGeom>
          <a:solidFill>
            <a:srgbClr val="7030A0"/>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cxnSp>
        <p:nvCxnSpPr>
          <p:cNvPr id="50" name="Straight Connector 49">
            <a:extLst>
              <a:ext uri="{FF2B5EF4-FFF2-40B4-BE49-F238E27FC236}">
                <a16:creationId xmlns:a16="http://schemas.microsoft.com/office/drawing/2014/main" id="{26B72201-0040-41D7-85F3-ED3CF8DB774E}"/>
              </a:ext>
            </a:extLst>
          </p:cNvPr>
          <p:cNvCxnSpPr>
            <a:cxnSpLocks/>
            <a:stCxn id="47" idx="0"/>
          </p:cNvCxnSpPr>
          <p:nvPr/>
        </p:nvCxnSpPr>
        <p:spPr>
          <a:xfrm flipV="1">
            <a:off x="6668890" y="3336773"/>
            <a:ext cx="605340" cy="983981"/>
          </a:xfrm>
          <a:prstGeom prst="line">
            <a:avLst/>
          </a:prstGeom>
          <a:ln w="22860">
            <a:solidFill>
              <a:srgbClr val="7030A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07969273-20D6-40D2-AABB-9BAD8836B5B9}"/>
              </a:ext>
            </a:extLst>
          </p:cNvPr>
          <p:cNvSpPr/>
          <p:nvPr/>
        </p:nvSpPr>
        <p:spPr>
          <a:xfrm>
            <a:off x="7046004" y="2475866"/>
            <a:ext cx="158897" cy="175632"/>
          </a:xfrm>
          <a:prstGeom prst="rect">
            <a:avLst/>
          </a:prstGeom>
          <a:solidFill>
            <a:srgbClr val="7030A0"/>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52" name="Rectangle 51">
            <a:extLst>
              <a:ext uri="{FF2B5EF4-FFF2-40B4-BE49-F238E27FC236}">
                <a16:creationId xmlns:a16="http://schemas.microsoft.com/office/drawing/2014/main" id="{A57131CC-6F55-4434-AE52-7170735C5B36}"/>
              </a:ext>
            </a:extLst>
          </p:cNvPr>
          <p:cNvSpPr/>
          <p:nvPr/>
        </p:nvSpPr>
        <p:spPr>
          <a:xfrm>
            <a:off x="7202418" y="2475866"/>
            <a:ext cx="158897" cy="175632"/>
          </a:xfrm>
          <a:prstGeom prst="rect">
            <a:avLst/>
          </a:prstGeom>
          <a:solidFill>
            <a:schemeClr val="accent4">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53" name="Rectangle 52">
            <a:extLst>
              <a:ext uri="{FF2B5EF4-FFF2-40B4-BE49-F238E27FC236}">
                <a16:creationId xmlns:a16="http://schemas.microsoft.com/office/drawing/2014/main" id="{11385886-3846-4A7F-B7BC-5F53C561DB94}"/>
              </a:ext>
            </a:extLst>
          </p:cNvPr>
          <p:cNvSpPr/>
          <p:nvPr/>
        </p:nvSpPr>
        <p:spPr>
          <a:xfrm>
            <a:off x="7367409" y="2475866"/>
            <a:ext cx="158897" cy="175632"/>
          </a:xfrm>
          <a:prstGeom prst="rect">
            <a:avLst/>
          </a:prstGeom>
          <a:solidFill>
            <a:schemeClr val="accent6">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cxnSp>
        <p:nvCxnSpPr>
          <p:cNvPr id="54" name="Straight Connector 53">
            <a:extLst>
              <a:ext uri="{FF2B5EF4-FFF2-40B4-BE49-F238E27FC236}">
                <a16:creationId xmlns:a16="http://schemas.microsoft.com/office/drawing/2014/main" id="{B5DEC55C-1B32-4FFE-BA01-2BA1EB0B0DBD}"/>
              </a:ext>
            </a:extLst>
          </p:cNvPr>
          <p:cNvCxnSpPr>
            <a:cxnSpLocks/>
            <a:stCxn id="52" idx="2"/>
          </p:cNvCxnSpPr>
          <p:nvPr/>
        </p:nvCxnSpPr>
        <p:spPr>
          <a:xfrm flipH="1">
            <a:off x="7269641" y="2651498"/>
            <a:ext cx="12226" cy="706183"/>
          </a:xfrm>
          <a:prstGeom prst="line">
            <a:avLst/>
          </a:prstGeom>
          <a:ln w="22860">
            <a:solidFill>
              <a:srgbClr val="7030A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6C28862-F1CF-4B18-90BC-D6ED2E2C07CA}"/>
              </a:ext>
            </a:extLst>
          </p:cNvPr>
          <p:cNvCxnSpPr>
            <a:cxnSpLocks/>
          </p:cNvCxnSpPr>
          <p:nvPr/>
        </p:nvCxnSpPr>
        <p:spPr>
          <a:xfrm>
            <a:off x="6106932" y="2072004"/>
            <a:ext cx="0" cy="2627320"/>
          </a:xfrm>
          <a:prstGeom prst="line">
            <a:avLst/>
          </a:prstGeom>
          <a:ln w="12700">
            <a:solidFill>
              <a:schemeClr val="bg1">
                <a:lumMod val="65000"/>
                <a:alpha val="67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62" name="圖形 83">
            <a:extLst>
              <a:ext uri="{FF2B5EF4-FFF2-40B4-BE49-F238E27FC236}">
                <a16:creationId xmlns:a16="http://schemas.microsoft.com/office/drawing/2014/main" id="{6D9944A6-B652-41DA-9665-0726755A43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74211" y="4775835"/>
            <a:ext cx="276225" cy="276225"/>
          </a:xfrm>
          <a:prstGeom prst="rect">
            <a:avLst/>
          </a:prstGeom>
        </p:spPr>
      </p:pic>
      <p:sp>
        <p:nvSpPr>
          <p:cNvPr id="65" name="Rectangle 64">
            <a:extLst>
              <a:ext uri="{FF2B5EF4-FFF2-40B4-BE49-F238E27FC236}">
                <a16:creationId xmlns:a16="http://schemas.microsoft.com/office/drawing/2014/main" id="{07992DE5-4D8F-4C6E-B87A-80BBE7EB2AFB}"/>
              </a:ext>
            </a:extLst>
          </p:cNvPr>
          <p:cNvSpPr/>
          <p:nvPr/>
        </p:nvSpPr>
        <p:spPr>
          <a:xfrm>
            <a:off x="1574310" y="1194095"/>
            <a:ext cx="6031475" cy="708977"/>
          </a:xfrm>
          <a:prstGeom prst="rect">
            <a:avLst/>
          </a:prstGeom>
        </p:spPr>
        <p:txBody>
          <a:bodyPr wrap="square">
            <a:spAutoFit/>
          </a:bodyPr>
          <a:lstStyle/>
          <a:p>
            <a:pPr lvl="0" algn="ctr">
              <a:lnSpc>
                <a:spcPct val="115000"/>
              </a:lnSpc>
              <a:buClr>
                <a:schemeClr val="dk1"/>
              </a:buClr>
              <a:buSzPts val="1100"/>
            </a:pPr>
            <a:r>
              <a:rPr lang="zh-TW" altLang="en-US" b="1">
                <a:solidFill>
                  <a:schemeClr val="bg1"/>
                </a:solidFill>
                <a:latin typeface="微軟正黑體" pitchFamily="34" charset="-120"/>
                <a:ea typeface="微軟正黑體" pitchFamily="34" charset="-120"/>
              </a:rPr>
              <a:t>資料都有校正碼 </a:t>
            </a:r>
            <a:r>
              <a:rPr lang="en-US" altLang="zh-TW" b="1">
                <a:solidFill>
                  <a:schemeClr val="bg1"/>
                </a:solidFill>
                <a:latin typeface="微軟正黑體" pitchFamily="34" charset="-120"/>
                <a:ea typeface="微軟正黑體" pitchFamily="34" charset="-120"/>
              </a:rPr>
              <a:t>(checksum)</a:t>
            </a:r>
            <a:r>
              <a:rPr lang="zh-TW" altLang="en-US" b="1">
                <a:solidFill>
                  <a:schemeClr val="bg1"/>
                </a:solidFill>
                <a:latin typeface="微軟正黑體" pitchFamily="34" charset="-120"/>
                <a:ea typeface="微軟正黑體" pitchFamily="34" charset="-120"/>
              </a:rPr>
              <a:t> 確保資料正確</a:t>
            </a:r>
            <a:endParaRPr lang="en-US" altLang="zh-TW" b="1">
              <a:solidFill>
                <a:schemeClr val="bg1"/>
              </a:solidFill>
              <a:latin typeface="微軟正黑體" pitchFamily="34" charset="-120"/>
              <a:ea typeface="微軟正黑體" pitchFamily="34" charset="-120"/>
            </a:endParaRPr>
          </a:p>
          <a:p>
            <a:pPr lvl="0" algn="ctr">
              <a:lnSpc>
                <a:spcPct val="115000"/>
              </a:lnSpc>
              <a:buClr>
                <a:schemeClr val="dk1"/>
              </a:buClr>
              <a:buSzPts val="1100"/>
            </a:pPr>
            <a:r>
              <a:rPr lang="zh-TW" altLang="en-US" b="1">
                <a:solidFill>
                  <a:schemeClr val="bg1"/>
                </a:solidFill>
                <a:latin typeface="微軟正黑體" pitchFamily="34" charset="-120"/>
                <a:ea typeface="微軟正黑體" pitchFamily="34" charset="-120"/>
              </a:rPr>
              <a:t>可</a:t>
            </a:r>
            <a:r>
              <a:rPr lang="en-US" altLang="zh-TW" b="1">
                <a:solidFill>
                  <a:schemeClr val="bg1"/>
                </a:solidFill>
                <a:latin typeface="微軟正黑體" pitchFamily="34" charset="-120"/>
                <a:ea typeface="微軟正黑體" pitchFamily="34" charset="-120"/>
              </a:rPr>
              <a:t>“</a:t>
            </a:r>
            <a:r>
              <a:rPr lang="zh-TW" altLang="en-US" b="1">
                <a:solidFill>
                  <a:schemeClr val="bg1"/>
                </a:solidFill>
                <a:latin typeface="微軟正黑體" pitchFamily="34" charset="-120"/>
                <a:ea typeface="微軟正黑體" pitchFamily="34" charset="-120"/>
              </a:rPr>
              <a:t>偵測錯誤</a:t>
            </a:r>
            <a:r>
              <a:rPr lang="en-US" altLang="zh-TW" b="1">
                <a:solidFill>
                  <a:schemeClr val="bg1"/>
                </a:solidFill>
                <a:latin typeface="微軟正黑體" pitchFamily="34" charset="-120"/>
                <a:ea typeface="微軟正黑體" pitchFamily="34" charset="-120"/>
              </a:rPr>
              <a:t>”</a:t>
            </a:r>
            <a:r>
              <a:rPr lang="zh-TW" altLang="en-US" b="1">
                <a:solidFill>
                  <a:schemeClr val="bg1"/>
                </a:solidFill>
                <a:latin typeface="微軟正黑體" pitchFamily="34" charset="-120"/>
                <a:ea typeface="微軟正黑體" pitchFamily="34" charset="-120"/>
              </a:rPr>
              <a:t>並 </a:t>
            </a:r>
            <a:r>
              <a:rPr lang="en-US" altLang="zh-TW" b="1">
                <a:solidFill>
                  <a:schemeClr val="bg1"/>
                </a:solidFill>
                <a:latin typeface="微軟正黑體" pitchFamily="34" charset="-120"/>
                <a:ea typeface="微軟正黑體" pitchFamily="34" charset="-120"/>
              </a:rPr>
              <a:t>“</a:t>
            </a:r>
            <a:r>
              <a:rPr lang="zh-TW" altLang="en-US" b="1">
                <a:solidFill>
                  <a:schemeClr val="bg1"/>
                </a:solidFill>
                <a:latin typeface="微軟正黑體" pitchFamily="34" charset="-120"/>
                <a:ea typeface="微軟正黑體" pitchFamily="34" charset="-120"/>
              </a:rPr>
              <a:t>主動修復</a:t>
            </a:r>
            <a:r>
              <a:rPr lang="en-US" altLang="zh-TW" b="1">
                <a:solidFill>
                  <a:schemeClr val="bg1"/>
                </a:solidFill>
                <a:latin typeface="微軟正黑體" pitchFamily="34" charset="-120"/>
                <a:ea typeface="微軟正黑體" pitchFamily="34" charset="-120"/>
              </a:rPr>
              <a:t>”</a:t>
            </a:r>
            <a:r>
              <a:rPr lang="zh-TW" altLang="en-US" b="1">
                <a:solidFill>
                  <a:schemeClr val="bg1"/>
                </a:solidFill>
                <a:latin typeface="微軟正黑體" pitchFamily="34" charset="-120"/>
                <a:ea typeface="微軟正黑體" pitchFamily="34" charset="-120"/>
              </a:rPr>
              <a:t> </a:t>
            </a:r>
            <a:endParaRPr lang="en-US">
              <a:solidFill>
                <a:schemeClr val="bg1"/>
              </a:solidFill>
            </a:endParaRPr>
          </a:p>
        </p:txBody>
      </p:sp>
    </p:spTree>
    <p:extLst>
      <p:ext uri="{BB962C8B-B14F-4D97-AF65-F5344CB8AC3E}">
        <p14:creationId xmlns:p14="http://schemas.microsoft.com/office/powerpoint/2010/main" val="5605387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BEEB8B49-3618-4547-A365-287AD35BEDAE}"/>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2278"/>
          <a:stretch/>
        </p:blipFill>
        <p:spPr>
          <a:xfrm>
            <a:off x="0" y="1954192"/>
            <a:ext cx="3396867" cy="1060641"/>
          </a:xfrm>
          <a:prstGeom prst="rect">
            <a:avLst/>
          </a:prstGeom>
        </p:spPr>
      </p:pic>
      <p:sp>
        <p:nvSpPr>
          <p:cNvPr id="8" name="Title 1">
            <a:extLst>
              <a:ext uri="{FF2B5EF4-FFF2-40B4-BE49-F238E27FC236}">
                <a16:creationId xmlns:a16="http://schemas.microsoft.com/office/drawing/2014/main" id="{CE4F136F-A8D1-4B9E-B580-74B19C90BB1B}"/>
              </a:ext>
            </a:extLst>
          </p:cNvPr>
          <p:cNvSpPr txBox="1">
            <a:spLocks/>
          </p:cNvSpPr>
          <p:nvPr/>
        </p:nvSpPr>
        <p:spPr>
          <a:xfrm>
            <a:off x="381379" y="2167651"/>
            <a:ext cx="4818642" cy="8081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500" spc="300">
                <a:solidFill>
                  <a:schemeClr val="bg1"/>
                </a:solidFill>
                <a:latin typeface="微軟正黑體" panose="020B0604030504040204" pitchFamily="34" charset="-120"/>
                <a:ea typeface="微軟正黑體" panose="020B0604030504040204" pitchFamily="34" charset="-120"/>
              </a:rPr>
              <a:t>資料管理</a:t>
            </a:r>
            <a:endParaRPr lang="en-US" sz="4500" spc="300"/>
          </a:p>
        </p:txBody>
      </p:sp>
    </p:spTree>
    <p:extLst>
      <p:ext uri="{BB962C8B-B14F-4D97-AF65-F5344CB8AC3E}">
        <p14:creationId xmlns:p14="http://schemas.microsoft.com/office/powerpoint/2010/main" val="3242898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DA39F9-3320-44B7-9B48-B002ED04212F}"/>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TW" sz="3400">
                <a:solidFill>
                  <a:schemeClr val="bg1"/>
                </a:solidFill>
                <a:latin typeface="Microsoft JhengHei"/>
                <a:ea typeface="Microsoft JhengHei"/>
                <a:cs typeface="Calibri"/>
              </a:rPr>
              <a:t>QES </a:t>
            </a:r>
            <a:r>
              <a:rPr lang="zh-TW" sz="3400">
                <a:solidFill>
                  <a:schemeClr val="bg1"/>
                </a:solidFill>
                <a:latin typeface="Microsoft JhengHei"/>
                <a:ea typeface="Microsoft JhengHei"/>
                <a:cs typeface="Calibri"/>
              </a:rPr>
              <a:t>儲存池</a:t>
            </a:r>
            <a:r>
              <a:rPr lang="ja-JP" altLang="en-US" sz="3400">
                <a:solidFill>
                  <a:schemeClr val="bg1"/>
                </a:solidFill>
                <a:latin typeface="Microsoft JhengHei"/>
                <a:ea typeface="Microsoft JhengHei"/>
                <a:cs typeface="Calibri"/>
              </a:rPr>
              <a:t>超額配置改善</a:t>
            </a:r>
            <a:r>
              <a:rPr lang="zh-TW" sz="3400">
                <a:solidFill>
                  <a:schemeClr val="bg1"/>
                </a:solidFill>
                <a:latin typeface="Microsoft JhengHei"/>
                <a:ea typeface="Microsoft JhengHei"/>
                <a:cs typeface="Calibri"/>
              </a:rPr>
              <a:t>空間破碎化</a:t>
            </a:r>
            <a:endParaRPr lang="en-US" altLang="zh-TW" sz="3400">
              <a:solidFill>
                <a:schemeClr val="bg1"/>
              </a:solidFill>
              <a:latin typeface="Microsoft JhengHei"/>
              <a:ea typeface="新細明體"/>
              <a:cs typeface="Calibri"/>
            </a:endParaRPr>
          </a:p>
        </p:txBody>
      </p:sp>
      <p:sp>
        <p:nvSpPr>
          <p:cNvPr id="6" name="TextBox 5">
            <a:extLst>
              <a:ext uri="{FF2B5EF4-FFF2-40B4-BE49-F238E27FC236}">
                <a16:creationId xmlns:a16="http://schemas.microsoft.com/office/drawing/2014/main" id="{63DB4D74-7A5C-434B-BB78-963BBBC4E887}"/>
              </a:ext>
            </a:extLst>
          </p:cNvPr>
          <p:cNvSpPr txBox="1"/>
          <p:nvPr/>
        </p:nvSpPr>
        <p:spPr>
          <a:xfrm>
            <a:off x="2255611" y="1008461"/>
            <a:ext cx="4072521" cy="369332"/>
          </a:xfrm>
          <a:prstGeom prst="rect">
            <a:avLst/>
          </a:prstGeom>
          <a:solidFill>
            <a:schemeClr val="tx2">
              <a:lumMod val="50000"/>
            </a:schemeClr>
          </a:solidFill>
        </p:spPr>
        <p:txBody>
          <a:bodyPr wrap="square" rtlCol="0">
            <a:spAutoFit/>
          </a:bodyPr>
          <a:lstStyle/>
          <a:p>
            <a:r>
              <a:rPr lang="zh-TW" altLang="en-US">
                <a:solidFill>
                  <a:schemeClr val="bg1"/>
                </a:solidFill>
                <a:latin typeface="微軟正黑體" panose="020B0604030504040204" pitchFamily="34" charset="-120"/>
                <a:ea typeface="微軟正黑體" panose="020B0604030504040204" pitchFamily="34" charset="-120"/>
              </a:rPr>
              <a:t>資料儲存更連續，長期使用效能更穩定</a:t>
            </a:r>
            <a:endParaRPr lang="en-US">
              <a:solidFill>
                <a:schemeClr val="bg1"/>
              </a:solidFill>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9AAF8395-AB28-4898-81BF-33C8E1CF06F6}"/>
              </a:ext>
            </a:extLst>
          </p:cNvPr>
          <p:cNvSpPr/>
          <p:nvPr/>
        </p:nvSpPr>
        <p:spPr>
          <a:xfrm>
            <a:off x="300434" y="1513353"/>
            <a:ext cx="3953191" cy="925976"/>
          </a:xfrm>
          <a:prstGeom prst="rect">
            <a:avLst/>
          </a:prstGeom>
          <a:gradFill>
            <a:gsLst>
              <a:gs pos="0">
                <a:srgbClr val="FFC000"/>
              </a:gs>
              <a:gs pos="75000">
                <a:srgbClr val="FF6600"/>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8" name="TextBox 2">
            <a:extLst>
              <a:ext uri="{FF2B5EF4-FFF2-40B4-BE49-F238E27FC236}">
                <a16:creationId xmlns:a16="http://schemas.microsoft.com/office/drawing/2014/main" id="{2F8564F2-8692-4FDB-9798-1F09D359238B}"/>
              </a:ext>
            </a:extLst>
          </p:cNvPr>
          <p:cNvSpPr txBox="1"/>
          <p:nvPr/>
        </p:nvSpPr>
        <p:spPr>
          <a:xfrm>
            <a:off x="1179421" y="2099987"/>
            <a:ext cx="4072521" cy="338554"/>
          </a:xfrm>
          <a:prstGeom prst="rect">
            <a:avLst/>
          </a:prstGeom>
          <a:ln>
            <a:noFill/>
          </a:ln>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zh-TW" altLang="en-US" sz="14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rPr>
              <a:t>儲存池可用空間</a:t>
            </a:r>
            <a:endParaRPr lang="en-US" sz="14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endParaRPr>
          </a:p>
        </p:txBody>
      </p:sp>
      <p:sp>
        <p:nvSpPr>
          <p:cNvPr id="9" name="Rectangle 8">
            <a:extLst>
              <a:ext uri="{FF2B5EF4-FFF2-40B4-BE49-F238E27FC236}">
                <a16:creationId xmlns:a16="http://schemas.microsoft.com/office/drawing/2014/main" id="{482ECF81-C3AE-45A0-BF15-6FD77CFDE8D8}"/>
              </a:ext>
            </a:extLst>
          </p:cNvPr>
          <p:cNvSpPr/>
          <p:nvPr/>
        </p:nvSpPr>
        <p:spPr>
          <a:xfrm>
            <a:off x="371745" y="1682343"/>
            <a:ext cx="616990" cy="401274"/>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2"/>
                </a:solidFill>
                <a:latin typeface="Arial" panose="020B0604020202020204" pitchFamily="34" charset="0"/>
                <a:cs typeface="Arial" panose="020B0604020202020204" pitchFamily="34" charset="0"/>
              </a:rPr>
              <a:t>A</a:t>
            </a:r>
          </a:p>
        </p:txBody>
      </p:sp>
      <p:sp>
        <p:nvSpPr>
          <p:cNvPr id="10" name="Rectangle 9">
            <a:extLst>
              <a:ext uri="{FF2B5EF4-FFF2-40B4-BE49-F238E27FC236}">
                <a16:creationId xmlns:a16="http://schemas.microsoft.com/office/drawing/2014/main" id="{5427E1DB-12D6-4EFD-8065-306EE4E2A032}"/>
              </a:ext>
            </a:extLst>
          </p:cNvPr>
          <p:cNvSpPr/>
          <p:nvPr/>
        </p:nvSpPr>
        <p:spPr>
          <a:xfrm>
            <a:off x="1295603" y="1689577"/>
            <a:ext cx="530006" cy="401274"/>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2"/>
                </a:solidFill>
                <a:latin typeface="Arial" panose="020B0604020202020204" pitchFamily="34" charset="0"/>
                <a:cs typeface="Arial" panose="020B0604020202020204" pitchFamily="34" charset="0"/>
              </a:rPr>
              <a:t>B</a:t>
            </a:r>
          </a:p>
        </p:txBody>
      </p:sp>
      <p:sp>
        <p:nvSpPr>
          <p:cNvPr id="11" name="Rectangle 10">
            <a:extLst>
              <a:ext uri="{FF2B5EF4-FFF2-40B4-BE49-F238E27FC236}">
                <a16:creationId xmlns:a16="http://schemas.microsoft.com/office/drawing/2014/main" id="{5327B3F1-BB12-4F0D-904C-E4254FF092E1}"/>
              </a:ext>
            </a:extLst>
          </p:cNvPr>
          <p:cNvSpPr/>
          <p:nvPr/>
        </p:nvSpPr>
        <p:spPr>
          <a:xfrm>
            <a:off x="3350243" y="1690576"/>
            <a:ext cx="761722" cy="400946"/>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2"/>
                </a:solidFill>
                <a:latin typeface="Arial" panose="020B0604020202020204" pitchFamily="34" charset="0"/>
                <a:cs typeface="Arial" panose="020B0604020202020204" pitchFamily="34" charset="0"/>
              </a:rPr>
              <a:t>D</a:t>
            </a:r>
          </a:p>
        </p:txBody>
      </p:sp>
      <p:sp>
        <p:nvSpPr>
          <p:cNvPr id="12" name="箭號: 有線條的向右箭號 52">
            <a:extLst>
              <a:ext uri="{FF2B5EF4-FFF2-40B4-BE49-F238E27FC236}">
                <a16:creationId xmlns:a16="http://schemas.microsoft.com/office/drawing/2014/main" id="{32D697A8-FCFF-4E07-90BB-45D79CD07209}"/>
              </a:ext>
            </a:extLst>
          </p:cNvPr>
          <p:cNvSpPr/>
          <p:nvPr/>
        </p:nvSpPr>
        <p:spPr>
          <a:xfrm flipH="1">
            <a:off x="2560320" y="2821753"/>
            <a:ext cx="1391424" cy="401818"/>
          </a:xfrm>
          <a:prstGeom prst="striped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zh-TW" altLang="en-US"/>
          </a:p>
        </p:txBody>
      </p:sp>
      <p:sp>
        <p:nvSpPr>
          <p:cNvPr id="13" name="TextBox 69">
            <a:extLst>
              <a:ext uri="{FF2B5EF4-FFF2-40B4-BE49-F238E27FC236}">
                <a16:creationId xmlns:a16="http://schemas.microsoft.com/office/drawing/2014/main" id="{CE725521-B10B-4E4C-A1A1-5C214B3FB83A}"/>
              </a:ext>
            </a:extLst>
          </p:cNvPr>
          <p:cNvSpPr txBox="1"/>
          <p:nvPr/>
        </p:nvSpPr>
        <p:spPr>
          <a:xfrm>
            <a:off x="764362" y="3367811"/>
            <a:ext cx="3062446" cy="307777"/>
          </a:xfrm>
          <a:prstGeom prst="rect">
            <a:avLst/>
          </a:prstGeom>
          <a:solidFill>
            <a:srgbClr val="0070C0"/>
          </a:solidFill>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ja-JP"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rPr>
              <a:t>Data E </a:t>
            </a:r>
            <a:r>
              <a:rPr lang="zh-TW" altLang="en-US" sz="1200" b="1">
                <a:solidFill>
                  <a:srgbClr val="FFFF00"/>
                </a:solidFill>
                <a:latin typeface="Arial" panose="020B0604020202020204" pitchFamily="34" charset="0"/>
                <a:ea typeface="微軟正黑體" panose="020B0604030504040204" pitchFamily="34" charset="-120"/>
                <a:cs typeface="Arial" panose="020B0604020202020204" pitchFamily="34" charset="0"/>
              </a:rPr>
              <a:t>分散寫入到不連續的小空間</a:t>
            </a:r>
            <a:endParaRPr lang="ja-JP" altLang="en-US" sz="1200" b="1">
              <a:solidFill>
                <a:srgbClr val="FFFF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 name="Rectangle 13">
            <a:extLst>
              <a:ext uri="{FF2B5EF4-FFF2-40B4-BE49-F238E27FC236}">
                <a16:creationId xmlns:a16="http://schemas.microsoft.com/office/drawing/2014/main" id="{D2533C60-4DFE-4522-81AA-DB6D75BA3E1F}"/>
              </a:ext>
            </a:extLst>
          </p:cNvPr>
          <p:cNvSpPr/>
          <p:nvPr/>
        </p:nvSpPr>
        <p:spPr>
          <a:xfrm>
            <a:off x="1341660" y="2823009"/>
            <a:ext cx="235415" cy="403391"/>
          </a:xfrm>
          <a:prstGeom prst="rect">
            <a:avLst/>
          </a:prstGeom>
          <a:solidFill>
            <a:srgbClr val="FFFF00"/>
          </a:solidFill>
          <a:ln w="19050">
            <a:solidFill>
              <a:srgbClr val="66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sz="2000" b="1">
                <a:solidFill>
                  <a:srgbClr val="663300"/>
                </a:solidFill>
                <a:latin typeface="Arial" panose="020B0604020202020204" pitchFamily="34" charset="0"/>
                <a:cs typeface="Arial" panose="020B0604020202020204" pitchFamily="34" charset="0"/>
              </a:rPr>
              <a:t>E</a:t>
            </a:r>
          </a:p>
        </p:txBody>
      </p:sp>
      <p:sp>
        <p:nvSpPr>
          <p:cNvPr id="15" name="Rectangle 14">
            <a:extLst>
              <a:ext uri="{FF2B5EF4-FFF2-40B4-BE49-F238E27FC236}">
                <a16:creationId xmlns:a16="http://schemas.microsoft.com/office/drawing/2014/main" id="{0A91F24A-40FF-410A-83B6-A616E4AEC320}"/>
              </a:ext>
            </a:extLst>
          </p:cNvPr>
          <p:cNvSpPr/>
          <p:nvPr/>
        </p:nvSpPr>
        <p:spPr>
          <a:xfrm>
            <a:off x="1798936" y="2823009"/>
            <a:ext cx="242649" cy="403391"/>
          </a:xfrm>
          <a:prstGeom prst="rect">
            <a:avLst/>
          </a:prstGeom>
          <a:solidFill>
            <a:srgbClr val="FFFF00"/>
          </a:solidFill>
          <a:ln w="19050">
            <a:solidFill>
              <a:srgbClr val="66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sz="2000" b="1">
                <a:solidFill>
                  <a:srgbClr val="663300"/>
                </a:solidFill>
                <a:latin typeface="Arial" panose="020B0604020202020204" pitchFamily="34" charset="0"/>
                <a:cs typeface="Arial" panose="020B0604020202020204" pitchFamily="34" charset="0"/>
              </a:rPr>
              <a:t>E</a:t>
            </a:r>
          </a:p>
        </p:txBody>
      </p:sp>
      <p:sp>
        <p:nvSpPr>
          <p:cNvPr id="16" name="Rectangle 15">
            <a:extLst>
              <a:ext uri="{FF2B5EF4-FFF2-40B4-BE49-F238E27FC236}">
                <a16:creationId xmlns:a16="http://schemas.microsoft.com/office/drawing/2014/main" id="{A62CDAD1-F0E1-43DF-A010-732D201AA060}"/>
              </a:ext>
            </a:extLst>
          </p:cNvPr>
          <p:cNvSpPr/>
          <p:nvPr/>
        </p:nvSpPr>
        <p:spPr>
          <a:xfrm>
            <a:off x="2258888" y="2823009"/>
            <a:ext cx="235415" cy="403391"/>
          </a:xfrm>
          <a:prstGeom prst="rect">
            <a:avLst/>
          </a:prstGeom>
          <a:solidFill>
            <a:srgbClr val="FFFF00"/>
          </a:solidFill>
          <a:ln w="19050">
            <a:solidFill>
              <a:srgbClr val="66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sz="2000" b="1">
                <a:solidFill>
                  <a:srgbClr val="663300"/>
                </a:solidFill>
                <a:latin typeface="Arial" panose="020B0604020202020204" pitchFamily="34" charset="0"/>
                <a:cs typeface="Arial" panose="020B0604020202020204" pitchFamily="34" charset="0"/>
              </a:rPr>
              <a:t>E</a:t>
            </a:r>
            <a:endParaRPr lang="en-US" sz="2000"/>
          </a:p>
        </p:txBody>
      </p:sp>
      <p:sp>
        <p:nvSpPr>
          <p:cNvPr id="17" name="矩形 4">
            <a:extLst>
              <a:ext uri="{FF2B5EF4-FFF2-40B4-BE49-F238E27FC236}">
                <a16:creationId xmlns:a16="http://schemas.microsoft.com/office/drawing/2014/main" id="{A585E750-A524-4962-8428-3CA21E0C1DB0}"/>
              </a:ext>
            </a:extLst>
          </p:cNvPr>
          <p:cNvSpPr/>
          <p:nvPr/>
        </p:nvSpPr>
        <p:spPr>
          <a:xfrm>
            <a:off x="6019841" y="3299446"/>
            <a:ext cx="202957" cy="461665"/>
          </a:xfrm>
          <a:prstGeom prst="rect">
            <a:avLst/>
          </a:prstGeom>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zh-TW" altLang="en-US"/>
              <a:t> </a:t>
            </a:r>
          </a:p>
        </p:txBody>
      </p:sp>
      <p:cxnSp>
        <p:nvCxnSpPr>
          <p:cNvPr id="18" name="直線接點 6">
            <a:extLst>
              <a:ext uri="{FF2B5EF4-FFF2-40B4-BE49-F238E27FC236}">
                <a16:creationId xmlns:a16="http://schemas.microsoft.com/office/drawing/2014/main" id="{C623D964-CB82-43EC-8DA2-8EB623AC8BFD}"/>
              </a:ext>
            </a:extLst>
          </p:cNvPr>
          <p:cNvCxnSpPr>
            <a:cxnSpLocks/>
          </p:cNvCxnSpPr>
          <p:nvPr/>
        </p:nvCxnSpPr>
        <p:spPr>
          <a:xfrm flipH="1">
            <a:off x="4464759" y="1513353"/>
            <a:ext cx="14468" cy="3697772"/>
          </a:xfrm>
          <a:prstGeom prst="line">
            <a:avLst/>
          </a:prstGeom>
          <a:ln w="381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箭號: 彎曲 7">
            <a:extLst>
              <a:ext uri="{FF2B5EF4-FFF2-40B4-BE49-F238E27FC236}">
                <a16:creationId xmlns:a16="http://schemas.microsoft.com/office/drawing/2014/main" id="{F949E900-38CA-40B4-9085-72EFE8904D20}"/>
              </a:ext>
            </a:extLst>
          </p:cNvPr>
          <p:cNvSpPr/>
          <p:nvPr/>
        </p:nvSpPr>
        <p:spPr>
          <a:xfrm rot="16200000" flipH="1">
            <a:off x="323524" y="2753054"/>
            <a:ext cx="685524" cy="1031760"/>
          </a:xfrm>
          <a:prstGeom prst="bentArrow">
            <a:avLst>
              <a:gd name="adj1" fmla="val 28320"/>
              <a:gd name="adj2" fmla="val 29415"/>
              <a:gd name="adj3" fmla="val 35927"/>
              <a:gd name="adj4" fmla="val 4375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zh-TW" altLang="en-US"/>
          </a:p>
        </p:txBody>
      </p:sp>
      <p:sp>
        <p:nvSpPr>
          <p:cNvPr id="20" name="箭號: 有線條的向右箭號 116">
            <a:extLst>
              <a:ext uri="{FF2B5EF4-FFF2-40B4-BE49-F238E27FC236}">
                <a16:creationId xmlns:a16="http://schemas.microsoft.com/office/drawing/2014/main" id="{2D1E2236-FF41-4915-A5A9-B429219C06BA}"/>
              </a:ext>
            </a:extLst>
          </p:cNvPr>
          <p:cNvSpPr/>
          <p:nvPr/>
        </p:nvSpPr>
        <p:spPr>
          <a:xfrm>
            <a:off x="4985925" y="2821664"/>
            <a:ext cx="1564064" cy="401818"/>
          </a:xfrm>
          <a:prstGeom prst="striped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zh-TW" altLang="en-US"/>
          </a:p>
        </p:txBody>
      </p:sp>
      <p:sp>
        <p:nvSpPr>
          <p:cNvPr id="22" name="文字方塊 4">
            <a:extLst>
              <a:ext uri="{FF2B5EF4-FFF2-40B4-BE49-F238E27FC236}">
                <a16:creationId xmlns:a16="http://schemas.microsoft.com/office/drawing/2014/main" id="{E8870CF5-66D8-473C-8963-184FA7877A47}"/>
              </a:ext>
            </a:extLst>
          </p:cNvPr>
          <p:cNvSpPr txBox="1"/>
          <p:nvPr/>
        </p:nvSpPr>
        <p:spPr>
          <a:xfrm>
            <a:off x="226837" y="2455264"/>
            <a:ext cx="4182309" cy="307777"/>
          </a:xfrm>
          <a:prstGeom prst="rect">
            <a:avLst/>
          </a:prstGeom>
          <a:noFill/>
        </p:spPr>
        <p:txBody>
          <a:bodyPr wrap="square"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zh-TW" altLang="en-US" sz="1400" b="1">
                <a:solidFill>
                  <a:srgbClr val="FFFFFF"/>
                </a:solidFill>
                <a:latin typeface="微軟正黑體"/>
                <a:ea typeface="微軟正黑體"/>
                <a:cs typeface="Arial"/>
              </a:rPr>
              <a:t>一般配置：沒有足夠大的連續空間放 </a:t>
            </a:r>
            <a:r>
              <a:rPr lang="en-US" altLang="zh-TW" sz="1400" b="1">
                <a:solidFill>
                  <a:srgbClr val="FFFFFF"/>
                </a:solidFill>
                <a:latin typeface="微軟正黑體"/>
                <a:ea typeface="微軟正黑體"/>
                <a:cs typeface="Arial"/>
              </a:rPr>
              <a:t>Data</a:t>
            </a:r>
            <a:r>
              <a:rPr lang="zh-TW" altLang="en-US" sz="1400" b="1">
                <a:solidFill>
                  <a:srgbClr val="FFFFFF"/>
                </a:solidFill>
                <a:latin typeface="微軟正黑體"/>
                <a:ea typeface="微軟正黑體"/>
                <a:cs typeface="Arial"/>
              </a:rPr>
              <a:t> </a:t>
            </a:r>
            <a:r>
              <a:rPr lang="en-US" altLang="zh-TW" sz="1400" b="1">
                <a:solidFill>
                  <a:srgbClr val="FFFFFF"/>
                </a:solidFill>
                <a:latin typeface="微軟正黑體"/>
                <a:ea typeface="微軟正黑體"/>
                <a:cs typeface="Arial"/>
              </a:rPr>
              <a:t>E</a:t>
            </a:r>
            <a:endParaRPr lang="zh-TW" altLang="en-US" sz="1400" b="1">
              <a:solidFill>
                <a:srgbClr val="FFFFFF"/>
              </a:solidFill>
              <a:latin typeface="微軟正黑體"/>
              <a:ea typeface="微軟正黑體"/>
              <a:cs typeface="Arial"/>
            </a:endParaRPr>
          </a:p>
        </p:txBody>
      </p:sp>
      <p:sp>
        <p:nvSpPr>
          <p:cNvPr id="23" name="Rectangle 22">
            <a:extLst>
              <a:ext uri="{FF2B5EF4-FFF2-40B4-BE49-F238E27FC236}">
                <a16:creationId xmlns:a16="http://schemas.microsoft.com/office/drawing/2014/main" id="{43A0E993-C3BA-454B-A6B4-1C74D0008297}"/>
              </a:ext>
            </a:extLst>
          </p:cNvPr>
          <p:cNvSpPr/>
          <p:nvPr/>
        </p:nvSpPr>
        <p:spPr>
          <a:xfrm>
            <a:off x="2100334" y="1690576"/>
            <a:ext cx="918378" cy="400946"/>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2"/>
                </a:solidFill>
                <a:latin typeface="Arial" panose="020B0604020202020204" pitchFamily="34" charset="0"/>
                <a:cs typeface="Arial" panose="020B0604020202020204" pitchFamily="34" charset="0"/>
              </a:rPr>
              <a:t>C</a:t>
            </a:r>
          </a:p>
        </p:txBody>
      </p:sp>
      <p:sp>
        <p:nvSpPr>
          <p:cNvPr id="33" name="矩形 6">
            <a:extLst>
              <a:ext uri="{FF2B5EF4-FFF2-40B4-BE49-F238E27FC236}">
                <a16:creationId xmlns:a16="http://schemas.microsoft.com/office/drawing/2014/main" id="{B05F05C5-A526-4168-A874-BD0D3134AEB6}"/>
              </a:ext>
            </a:extLst>
          </p:cNvPr>
          <p:cNvSpPr/>
          <p:nvPr/>
        </p:nvSpPr>
        <p:spPr>
          <a:xfrm>
            <a:off x="4772481" y="1491650"/>
            <a:ext cx="4145578" cy="933210"/>
          </a:xfrm>
          <a:prstGeom prst="rect">
            <a:avLst/>
          </a:prstGeom>
          <a:gradFill>
            <a:gsLst>
              <a:gs pos="0">
                <a:srgbClr val="92D050"/>
              </a:gs>
              <a:gs pos="75000">
                <a:schemeClr val="accent6">
                  <a:lumMod val="7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34" name="TextBox 59">
            <a:extLst>
              <a:ext uri="{FF2B5EF4-FFF2-40B4-BE49-F238E27FC236}">
                <a16:creationId xmlns:a16="http://schemas.microsoft.com/office/drawing/2014/main" id="{F4D70E6F-843A-48B8-9CEC-C0005E0C5C4C}"/>
              </a:ext>
            </a:extLst>
          </p:cNvPr>
          <p:cNvSpPr txBox="1"/>
          <p:nvPr/>
        </p:nvSpPr>
        <p:spPr>
          <a:xfrm>
            <a:off x="4248039" y="2099986"/>
            <a:ext cx="3040540" cy="338554"/>
          </a:xfrm>
          <a:prstGeom prst="rect">
            <a:avLst/>
          </a:prstGeom>
          <a:ln>
            <a:noFill/>
          </a:ln>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zh-TW" altLang="en-US" sz="14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rPr>
              <a:t>儲存池可用空間</a:t>
            </a:r>
            <a:endParaRPr lang="en-US" sz="14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endParaRPr>
          </a:p>
        </p:txBody>
      </p:sp>
      <p:sp>
        <p:nvSpPr>
          <p:cNvPr id="35" name="Rectangle 34">
            <a:extLst>
              <a:ext uri="{FF2B5EF4-FFF2-40B4-BE49-F238E27FC236}">
                <a16:creationId xmlns:a16="http://schemas.microsoft.com/office/drawing/2014/main" id="{37BD7756-F523-4BC8-B4A9-78A0437BD8FA}"/>
              </a:ext>
            </a:extLst>
          </p:cNvPr>
          <p:cNvSpPr/>
          <p:nvPr/>
        </p:nvSpPr>
        <p:spPr>
          <a:xfrm>
            <a:off x="4868007" y="1689577"/>
            <a:ext cx="616990" cy="401274"/>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6">
                    <a:lumMod val="75000"/>
                  </a:schemeClr>
                </a:solidFill>
                <a:latin typeface="Arial" panose="020B0604020202020204" pitchFamily="34" charset="0"/>
                <a:cs typeface="Arial" panose="020B0604020202020204" pitchFamily="34" charset="0"/>
              </a:rPr>
              <a:t>A</a:t>
            </a:r>
          </a:p>
        </p:txBody>
      </p:sp>
      <p:sp>
        <p:nvSpPr>
          <p:cNvPr id="36" name="Rectangle 35">
            <a:extLst>
              <a:ext uri="{FF2B5EF4-FFF2-40B4-BE49-F238E27FC236}">
                <a16:creationId xmlns:a16="http://schemas.microsoft.com/office/drawing/2014/main" id="{82412436-E700-4F9E-A144-19D813751CC3}"/>
              </a:ext>
            </a:extLst>
          </p:cNvPr>
          <p:cNvSpPr/>
          <p:nvPr/>
        </p:nvSpPr>
        <p:spPr>
          <a:xfrm>
            <a:off x="5551697" y="1689577"/>
            <a:ext cx="530006" cy="401274"/>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6">
                    <a:lumMod val="75000"/>
                  </a:schemeClr>
                </a:solidFill>
                <a:latin typeface="Arial" panose="020B0604020202020204" pitchFamily="34" charset="0"/>
                <a:cs typeface="Arial" panose="020B0604020202020204" pitchFamily="34" charset="0"/>
              </a:rPr>
              <a:t>B</a:t>
            </a:r>
          </a:p>
        </p:txBody>
      </p:sp>
      <p:sp>
        <p:nvSpPr>
          <p:cNvPr id="37" name="Rectangle 36">
            <a:extLst>
              <a:ext uri="{FF2B5EF4-FFF2-40B4-BE49-F238E27FC236}">
                <a16:creationId xmlns:a16="http://schemas.microsoft.com/office/drawing/2014/main" id="{F40B6C55-2C03-47E8-AECC-37CF19C2E387}"/>
              </a:ext>
            </a:extLst>
          </p:cNvPr>
          <p:cNvSpPr/>
          <p:nvPr/>
        </p:nvSpPr>
        <p:spPr>
          <a:xfrm>
            <a:off x="7127294" y="1690575"/>
            <a:ext cx="761722" cy="400946"/>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6">
                    <a:lumMod val="75000"/>
                  </a:schemeClr>
                </a:solidFill>
                <a:latin typeface="Arial" panose="020B0604020202020204" pitchFamily="34" charset="0"/>
                <a:cs typeface="Arial" panose="020B0604020202020204" pitchFamily="34" charset="0"/>
              </a:rPr>
              <a:t>D</a:t>
            </a:r>
          </a:p>
        </p:txBody>
      </p:sp>
      <p:sp>
        <p:nvSpPr>
          <p:cNvPr id="38" name="Rectangle 37">
            <a:extLst>
              <a:ext uri="{FF2B5EF4-FFF2-40B4-BE49-F238E27FC236}">
                <a16:creationId xmlns:a16="http://schemas.microsoft.com/office/drawing/2014/main" id="{B59AABF4-20D3-41B2-A6EF-527F6F1D68A7}"/>
              </a:ext>
            </a:extLst>
          </p:cNvPr>
          <p:cNvSpPr/>
          <p:nvPr/>
        </p:nvSpPr>
        <p:spPr>
          <a:xfrm>
            <a:off x="6141169" y="1697810"/>
            <a:ext cx="918378" cy="400946"/>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6">
                    <a:lumMod val="75000"/>
                  </a:schemeClr>
                </a:solidFill>
                <a:latin typeface="Arial" panose="020B0604020202020204" pitchFamily="34" charset="0"/>
                <a:cs typeface="Arial" panose="020B0604020202020204" pitchFamily="34" charset="0"/>
              </a:rPr>
              <a:t>C</a:t>
            </a:r>
          </a:p>
        </p:txBody>
      </p:sp>
      <p:cxnSp>
        <p:nvCxnSpPr>
          <p:cNvPr id="39" name="直線接點 73">
            <a:extLst>
              <a:ext uri="{FF2B5EF4-FFF2-40B4-BE49-F238E27FC236}">
                <a16:creationId xmlns:a16="http://schemas.microsoft.com/office/drawing/2014/main" id="{6527B8B4-861B-4944-BA95-58AF5B2B41AF}"/>
              </a:ext>
            </a:extLst>
          </p:cNvPr>
          <p:cNvCxnSpPr>
            <a:cxnSpLocks/>
          </p:cNvCxnSpPr>
          <p:nvPr/>
        </p:nvCxnSpPr>
        <p:spPr>
          <a:xfrm>
            <a:off x="7998459" y="1562247"/>
            <a:ext cx="7234" cy="793355"/>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0" name="TextBox 59">
            <a:extLst>
              <a:ext uri="{FF2B5EF4-FFF2-40B4-BE49-F238E27FC236}">
                <a16:creationId xmlns:a16="http://schemas.microsoft.com/office/drawing/2014/main" id="{828FB34F-85C0-4393-8F58-713EB57904D0}"/>
              </a:ext>
            </a:extLst>
          </p:cNvPr>
          <p:cNvSpPr txBox="1"/>
          <p:nvPr/>
        </p:nvSpPr>
        <p:spPr>
          <a:xfrm>
            <a:off x="7855849" y="2092752"/>
            <a:ext cx="1250296" cy="338554"/>
          </a:xfrm>
          <a:prstGeom prst="rect">
            <a:avLst/>
          </a:prstGeom>
          <a:ln>
            <a:noFill/>
          </a:ln>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zh-TW" altLang="en-US" sz="14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rPr>
              <a:t>預留空間</a:t>
            </a:r>
            <a:endParaRPr lang="en-US" sz="14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endParaRPr>
          </a:p>
        </p:txBody>
      </p:sp>
      <p:sp>
        <p:nvSpPr>
          <p:cNvPr id="41" name="文字方塊 4">
            <a:extLst>
              <a:ext uri="{FF2B5EF4-FFF2-40B4-BE49-F238E27FC236}">
                <a16:creationId xmlns:a16="http://schemas.microsoft.com/office/drawing/2014/main" id="{4FFE7B7A-7A92-425F-ABBA-24D9DADB467F}"/>
              </a:ext>
            </a:extLst>
          </p:cNvPr>
          <p:cNvSpPr txBox="1"/>
          <p:nvPr/>
        </p:nvSpPr>
        <p:spPr>
          <a:xfrm>
            <a:off x="4785327" y="2455265"/>
            <a:ext cx="4356989" cy="307777"/>
          </a:xfrm>
          <a:prstGeom prst="rect">
            <a:avLst/>
          </a:prstGeom>
          <a:noFill/>
        </p:spPr>
        <p:txBody>
          <a:bodyPr wrap="square"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zh-TW" altLang="en-US" sz="1400" b="1">
                <a:solidFill>
                  <a:srgbClr val="FFFFFF"/>
                </a:solidFill>
                <a:latin typeface="微軟正黑體" panose="020B0604030504040204" pitchFamily="34" charset="-120"/>
                <a:ea typeface="微軟正黑體" panose="020B0604030504040204" pitchFamily="34" charset="-120"/>
                <a:cs typeface="Arial"/>
              </a:rPr>
              <a:t>超額配置：沒有空間放 </a:t>
            </a:r>
            <a:r>
              <a:rPr lang="en-US" altLang="zh-TW" sz="1400" b="1">
                <a:solidFill>
                  <a:srgbClr val="FFFFFF"/>
                </a:solidFill>
                <a:latin typeface="微軟正黑體" panose="020B0604030504040204" pitchFamily="34" charset="-120"/>
                <a:ea typeface="微軟正黑體" panose="020B0604030504040204" pitchFamily="34" charset="-120"/>
                <a:cs typeface="Arial"/>
              </a:rPr>
              <a:t>Data</a:t>
            </a:r>
            <a:r>
              <a:rPr lang="zh-TW" altLang="en-US" sz="1400" b="1">
                <a:solidFill>
                  <a:srgbClr val="FFFFFF"/>
                </a:solidFill>
                <a:latin typeface="微軟正黑體" panose="020B0604030504040204" pitchFamily="34" charset="-120"/>
                <a:ea typeface="微軟正黑體" panose="020B0604030504040204" pitchFamily="34" charset="-120"/>
                <a:cs typeface="Arial"/>
              </a:rPr>
              <a:t> </a:t>
            </a:r>
            <a:r>
              <a:rPr lang="en-US" altLang="zh-TW" sz="1400" b="1">
                <a:solidFill>
                  <a:srgbClr val="FFFFFF"/>
                </a:solidFill>
                <a:latin typeface="微軟正黑體" panose="020B0604030504040204" pitchFamily="34" charset="-120"/>
                <a:ea typeface="微軟正黑體" panose="020B0604030504040204" pitchFamily="34" charset="-120"/>
                <a:cs typeface="Arial"/>
              </a:rPr>
              <a:t>E</a:t>
            </a:r>
            <a:endParaRPr lang="zh-TW" altLang="en-US" sz="1400" b="1">
              <a:solidFill>
                <a:srgbClr val="FFFFFF"/>
              </a:solidFill>
              <a:latin typeface="微軟正黑體" panose="020B0604030504040204" pitchFamily="34" charset="-120"/>
              <a:ea typeface="微軟正黑體" panose="020B0604030504040204" pitchFamily="34" charset="-120"/>
              <a:cs typeface="Arial"/>
            </a:endParaRPr>
          </a:p>
        </p:txBody>
      </p:sp>
      <p:sp>
        <p:nvSpPr>
          <p:cNvPr id="52" name="箭號: 彎曲 124">
            <a:extLst>
              <a:ext uri="{FF2B5EF4-FFF2-40B4-BE49-F238E27FC236}">
                <a16:creationId xmlns:a16="http://schemas.microsoft.com/office/drawing/2014/main" id="{674F2FD4-37FC-4291-8C7B-12CD972D71D6}"/>
              </a:ext>
            </a:extLst>
          </p:cNvPr>
          <p:cNvSpPr/>
          <p:nvPr/>
        </p:nvSpPr>
        <p:spPr>
          <a:xfrm rot="16200000" flipH="1" flipV="1">
            <a:off x="8021773" y="2627043"/>
            <a:ext cx="685524" cy="1273953"/>
          </a:xfrm>
          <a:prstGeom prst="bentArrow">
            <a:avLst>
              <a:gd name="adj1" fmla="val 28320"/>
              <a:gd name="adj2" fmla="val 29415"/>
              <a:gd name="adj3" fmla="val 35927"/>
              <a:gd name="adj4" fmla="val 4375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zh-TW" altLang="en-US"/>
          </a:p>
        </p:txBody>
      </p:sp>
      <p:sp>
        <p:nvSpPr>
          <p:cNvPr id="53" name="TextBox 69">
            <a:extLst>
              <a:ext uri="{FF2B5EF4-FFF2-40B4-BE49-F238E27FC236}">
                <a16:creationId xmlns:a16="http://schemas.microsoft.com/office/drawing/2014/main" id="{B49F22B3-7929-4A98-9672-4039BB125C9F}"/>
              </a:ext>
            </a:extLst>
          </p:cNvPr>
          <p:cNvSpPr txBox="1"/>
          <p:nvPr/>
        </p:nvSpPr>
        <p:spPr>
          <a:xfrm>
            <a:off x="4920613" y="3367811"/>
            <a:ext cx="3396364" cy="307777"/>
          </a:xfrm>
          <a:prstGeom prst="rect">
            <a:avLst/>
          </a:prstGeom>
          <a:solidFill>
            <a:srgbClr val="0070C0"/>
          </a:solidFill>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zh-TW" altLang="en-US" sz="1200" b="1">
                <a:solidFill>
                  <a:srgbClr val="FFFF00"/>
                </a:solidFill>
                <a:latin typeface="Arial" panose="020B0604020202020204" pitchFamily="34" charset="0"/>
                <a:ea typeface="微軟正黑體" panose="020B0604030504040204" pitchFamily="34" charset="-120"/>
                <a:cs typeface="Arial" panose="020B0604020202020204" pitchFamily="34" charset="0"/>
              </a:rPr>
              <a:t>移除</a:t>
            </a:r>
            <a:r>
              <a:rPr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ja-JP"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rPr>
              <a:t>Data </a:t>
            </a:r>
            <a:r>
              <a:rPr lang="en-US" altLang="ja-JP" sz="1200">
                <a:solidFill>
                  <a:schemeClr val="bg1"/>
                </a:solidFill>
                <a:latin typeface="Arial" panose="020B0604020202020204" pitchFamily="34" charset="0"/>
                <a:ea typeface="微軟正黑體" panose="020B0604030504040204" pitchFamily="34" charset="-120"/>
                <a:cs typeface="Arial" panose="020B0604020202020204" pitchFamily="34" charset="0"/>
              </a:rPr>
              <a:t>B</a:t>
            </a:r>
            <a:r>
              <a:rPr lang="ja-JP"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zh-TW" altLang="en-US" sz="1200" b="1">
                <a:solidFill>
                  <a:srgbClr val="FFFF00"/>
                </a:solidFill>
                <a:latin typeface="Arial" panose="020B0604020202020204" pitchFamily="34" charset="0"/>
                <a:ea typeface="微軟正黑體" panose="020B0604030504040204" pitchFamily="34" charset="-120"/>
                <a:cs typeface="Arial" panose="020B0604020202020204" pitchFamily="34" charset="0"/>
              </a:rPr>
              <a:t>的同時，可以先寫入</a:t>
            </a:r>
            <a:r>
              <a:rPr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Data E</a:t>
            </a:r>
            <a:endParaRPr lang="ja-JP"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4" name="Rectangle 53">
            <a:extLst>
              <a:ext uri="{FF2B5EF4-FFF2-40B4-BE49-F238E27FC236}">
                <a16:creationId xmlns:a16="http://schemas.microsoft.com/office/drawing/2014/main" id="{E867C2BC-78D2-406C-87C8-AFE709599DE4}"/>
              </a:ext>
            </a:extLst>
          </p:cNvPr>
          <p:cNvSpPr/>
          <p:nvPr/>
        </p:nvSpPr>
        <p:spPr>
          <a:xfrm>
            <a:off x="4111131" y="2820033"/>
            <a:ext cx="721722" cy="442538"/>
          </a:xfrm>
          <a:prstGeom prst="rect">
            <a:avLst/>
          </a:prstGeom>
          <a:solidFill>
            <a:srgbClr val="FFFF00"/>
          </a:solidFill>
          <a:ln w="1905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rgbClr val="663300"/>
                </a:solidFill>
                <a:latin typeface="Arial" panose="020B0604020202020204" pitchFamily="34" charset="0"/>
                <a:cs typeface="Arial" panose="020B0604020202020204" pitchFamily="34" charset="0"/>
              </a:rPr>
              <a:t>E</a:t>
            </a:r>
          </a:p>
        </p:txBody>
      </p:sp>
      <p:sp>
        <p:nvSpPr>
          <p:cNvPr id="55" name="矩形: 圓角 2">
            <a:extLst>
              <a:ext uri="{FF2B5EF4-FFF2-40B4-BE49-F238E27FC236}">
                <a16:creationId xmlns:a16="http://schemas.microsoft.com/office/drawing/2014/main" id="{70A39808-FDB8-4A54-B6F6-0C18108A368D}"/>
              </a:ext>
            </a:extLst>
          </p:cNvPr>
          <p:cNvSpPr/>
          <p:nvPr/>
        </p:nvSpPr>
        <p:spPr>
          <a:xfrm>
            <a:off x="6659714" y="2892658"/>
            <a:ext cx="498553" cy="24608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altLang="zh-TW" sz="1200" b="1">
                <a:latin typeface="Arial"/>
                <a:ea typeface="新細明體"/>
                <a:cs typeface="Arial"/>
              </a:rPr>
              <a:t>EX</a:t>
            </a:r>
            <a:r>
              <a:rPr lang="en-US" altLang="zh-TW" sz="1600" b="1">
                <a:latin typeface="Arial"/>
                <a:ea typeface="新細明體"/>
                <a:cs typeface="Arial"/>
              </a:rPr>
              <a:t>.</a:t>
            </a:r>
            <a:endParaRPr lang="zh-TW" altLang="en-US" sz="1600" b="1">
              <a:latin typeface="Arial"/>
              <a:ea typeface="新細明體"/>
              <a:cs typeface="Arial"/>
            </a:endParaRPr>
          </a:p>
        </p:txBody>
      </p:sp>
      <p:sp>
        <p:nvSpPr>
          <p:cNvPr id="59" name="矩形 6">
            <a:extLst>
              <a:ext uri="{FF2B5EF4-FFF2-40B4-BE49-F238E27FC236}">
                <a16:creationId xmlns:a16="http://schemas.microsoft.com/office/drawing/2014/main" id="{C13E4789-3B9E-44C0-8779-1254CF5DF9F5}"/>
              </a:ext>
            </a:extLst>
          </p:cNvPr>
          <p:cNvSpPr/>
          <p:nvPr/>
        </p:nvSpPr>
        <p:spPr>
          <a:xfrm>
            <a:off x="278731" y="3893397"/>
            <a:ext cx="3945957" cy="940444"/>
          </a:xfrm>
          <a:prstGeom prst="rect">
            <a:avLst/>
          </a:prstGeom>
          <a:gradFill>
            <a:gsLst>
              <a:gs pos="0">
                <a:srgbClr val="FFC000"/>
              </a:gs>
              <a:gs pos="75000">
                <a:srgbClr val="FF6600"/>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60" name="Rectangle 59">
            <a:extLst>
              <a:ext uri="{FF2B5EF4-FFF2-40B4-BE49-F238E27FC236}">
                <a16:creationId xmlns:a16="http://schemas.microsoft.com/office/drawing/2014/main" id="{325E159C-BD5E-42E0-BA3E-2B679429902C}"/>
              </a:ext>
            </a:extLst>
          </p:cNvPr>
          <p:cNvSpPr/>
          <p:nvPr/>
        </p:nvSpPr>
        <p:spPr>
          <a:xfrm>
            <a:off x="299403" y="4062387"/>
            <a:ext cx="616990" cy="401274"/>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2"/>
                </a:solidFill>
                <a:latin typeface="Arial" panose="020B0604020202020204" pitchFamily="34" charset="0"/>
                <a:cs typeface="Arial" panose="020B0604020202020204" pitchFamily="34" charset="0"/>
              </a:rPr>
              <a:t>A</a:t>
            </a:r>
          </a:p>
        </p:txBody>
      </p:sp>
      <p:sp>
        <p:nvSpPr>
          <p:cNvPr id="61" name="Rectangle 60">
            <a:extLst>
              <a:ext uri="{FF2B5EF4-FFF2-40B4-BE49-F238E27FC236}">
                <a16:creationId xmlns:a16="http://schemas.microsoft.com/office/drawing/2014/main" id="{D450A364-DD7C-49E7-8E49-ED9EACFC0BC8}"/>
              </a:ext>
            </a:extLst>
          </p:cNvPr>
          <p:cNvSpPr/>
          <p:nvPr/>
        </p:nvSpPr>
        <p:spPr>
          <a:xfrm>
            <a:off x="1237729" y="4062387"/>
            <a:ext cx="530006" cy="401274"/>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2"/>
                </a:solidFill>
                <a:latin typeface="Arial" panose="020B0604020202020204" pitchFamily="34" charset="0"/>
                <a:cs typeface="Arial" panose="020B0604020202020204" pitchFamily="34" charset="0"/>
              </a:rPr>
              <a:t>B</a:t>
            </a:r>
          </a:p>
        </p:txBody>
      </p:sp>
      <p:sp>
        <p:nvSpPr>
          <p:cNvPr id="62" name="Rectangle 61">
            <a:extLst>
              <a:ext uri="{FF2B5EF4-FFF2-40B4-BE49-F238E27FC236}">
                <a16:creationId xmlns:a16="http://schemas.microsoft.com/office/drawing/2014/main" id="{B6EDCAF6-4D32-46E9-9886-B208E62B989A}"/>
              </a:ext>
            </a:extLst>
          </p:cNvPr>
          <p:cNvSpPr/>
          <p:nvPr/>
        </p:nvSpPr>
        <p:spPr>
          <a:xfrm>
            <a:off x="3328540" y="4070620"/>
            <a:ext cx="761722" cy="400946"/>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2"/>
                </a:solidFill>
                <a:latin typeface="Arial" panose="020B0604020202020204" pitchFamily="34" charset="0"/>
                <a:cs typeface="Arial" panose="020B0604020202020204" pitchFamily="34" charset="0"/>
              </a:rPr>
              <a:t>D</a:t>
            </a:r>
          </a:p>
        </p:txBody>
      </p:sp>
      <p:sp>
        <p:nvSpPr>
          <p:cNvPr id="63" name="Rectangle 62">
            <a:extLst>
              <a:ext uri="{FF2B5EF4-FFF2-40B4-BE49-F238E27FC236}">
                <a16:creationId xmlns:a16="http://schemas.microsoft.com/office/drawing/2014/main" id="{7AD95F65-7073-4168-BF9A-049AFA80D25C}"/>
              </a:ext>
            </a:extLst>
          </p:cNvPr>
          <p:cNvSpPr/>
          <p:nvPr/>
        </p:nvSpPr>
        <p:spPr>
          <a:xfrm>
            <a:off x="2100334" y="4070620"/>
            <a:ext cx="918378" cy="400946"/>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2"/>
                </a:solidFill>
                <a:latin typeface="Arial" panose="020B0604020202020204" pitchFamily="34" charset="0"/>
                <a:cs typeface="Arial" panose="020B0604020202020204" pitchFamily="34" charset="0"/>
              </a:rPr>
              <a:t>C</a:t>
            </a:r>
          </a:p>
        </p:txBody>
      </p:sp>
      <p:sp>
        <p:nvSpPr>
          <p:cNvPr id="64" name="Rectangle 63">
            <a:extLst>
              <a:ext uri="{FF2B5EF4-FFF2-40B4-BE49-F238E27FC236}">
                <a16:creationId xmlns:a16="http://schemas.microsoft.com/office/drawing/2014/main" id="{F1EC9AD2-159A-4AE6-8538-40CACB00CAE4}"/>
              </a:ext>
            </a:extLst>
          </p:cNvPr>
          <p:cNvSpPr/>
          <p:nvPr/>
        </p:nvSpPr>
        <p:spPr>
          <a:xfrm>
            <a:off x="3069115" y="4067287"/>
            <a:ext cx="235415" cy="396157"/>
          </a:xfrm>
          <a:prstGeom prst="rect">
            <a:avLst/>
          </a:prstGeom>
          <a:solidFill>
            <a:srgbClr val="FFFF00"/>
          </a:solidFill>
          <a:ln w="19050">
            <a:solidFill>
              <a:srgbClr val="66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sz="2000" b="1">
                <a:solidFill>
                  <a:srgbClr val="663300"/>
                </a:solidFill>
                <a:latin typeface="Arial" panose="020B0604020202020204" pitchFamily="34" charset="0"/>
                <a:cs typeface="Arial" panose="020B0604020202020204" pitchFamily="34" charset="0"/>
              </a:rPr>
              <a:t>E</a:t>
            </a:r>
            <a:endParaRPr lang="en-US" sz="2000"/>
          </a:p>
        </p:txBody>
      </p:sp>
      <p:sp>
        <p:nvSpPr>
          <p:cNvPr id="65" name="Rectangle 64">
            <a:extLst>
              <a:ext uri="{FF2B5EF4-FFF2-40B4-BE49-F238E27FC236}">
                <a16:creationId xmlns:a16="http://schemas.microsoft.com/office/drawing/2014/main" id="{C8461FED-8727-48B0-9DCF-3732820CFE57}"/>
              </a:ext>
            </a:extLst>
          </p:cNvPr>
          <p:cNvSpPr/>
          <p:nvPr/>
        </p:nvSpPr>
        <p:spPr>
          <a:xfrm>
            <a:off x="1795899" y="4067286"/>
            <a:ext cx="235415" cy="396157"/>
          </a:xfrm>
          <a:prstGeom prst="rect">
            <a:avLst/>
          </a:prstGeom>
          <a:solidFill>
            <a:srgbClr val="FFFF00"/>
          </a:solidFill>
          <a:ln w="19050">
            <a:solidFill>
              <a:srgbClr val="66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sz="2000" b="1">
                <a:solidFill>
                  <a:srgbClr val="663300"/>
                </a:solidFill>
                <a:latin typeface="Arial" panose="020B0604020202020204" pitchFamily="34" charset="0"/>
                <a:cs typeface="Arial" panose="020B0604020202020204" pitchFamily="34" charset="0"/>
              </a:rPr>
              <a:t>E</a:t>
            </a:r>
            <a:endParaRPr lang="en-US" sz="2000"/>
          </a:p>
        </p:txBody>
      </p:sp>
      <p:sp>
        <p:nvSpPr>
          <p:cNvPr id="66" name="Rectangle 65">
            <a:extLst>
              <a:ext uri="{FF2B5EF4-FFF2-40B4-BE49-F238E27FC236}">
                <a16:creationId xmlns:a16="http://schemas.microsoft.com/office/drawing/2014/main" id="{790B82F5-7F6E-4F73-986E-9B3623DA37C3}"/>
              </a:ext>
            </a:extLst>
          </p:cNvPr>
          <p:cNvSpPr/>
          <p:nvPr/>
        </p:nvSpPr>
        <p:spPr>
          <a:xfrm>
            <a:off x="971202" y="4060051"/>
            <a:ext cx="235415" cy="396157"/>
          </a:xfrm>
          <a:prstGeom prst="rect">
            <a:avLst/>
          </a:prstGeom>
          <a:solidFill>
            <a:srgbClr val="FFFF00"/>
          </a:solidFill>
          <a:ln w="19050">
            <a:solidFill>
              <a:srgbClr val="66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sz="2000" b="1">
                <a:solidFill>
                  <a:srgbClr val="663300"/>
                </a:solidFill>
                <a:latin typeface="Arial" panose="020B0604020202020204" pitchFamily="34" charset="0"/>
                <a:cs typeface="Arial" panose="020B0604020202020204" pitchFamily="34" charset="0"/>
              </a:rPr>
              <a:t>E</a:t>
            </a:r>
            <a:endParaRPr lang="en-US" sz="2000"/>
          </a:p>
        </p:txBody>
      </p:sp>
      <p:sp>
        <p:nvSpPr>
          <p:cNvPr id="67" name="Rectangle 66">
            <a:extLst>
              <a:ext uri="{FF2B5EF4-FFF2-40B4-BE49-F238E27FC236}">
                <a16:creationId xmlns:a16="http://schemas.microsoft.com/office/drawing/2014/main" id="{AEC3EA23-1829-4217-BEBD-35095766F584}"/>
              </a:ext>
            </a:extLst>
          </p:cNvPr>
          <p:cNvSpPr/>
          <p:nvPr/>
        </p:nvSpPr>
        <p:spPr>
          <a:xfrm>
            <a:off x="7056406" y="2832576"/>
            <a:ext cx="530006" cy="401274"/>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6">
                    <a:lumMod val="75000"/>
                  </a:schemeClr>
                </a:solidFill>
                <a:latin typeface="Arial" panose="020B0604020202020204" pitchFamily="34" charset="0"/>
                <a:cs typeface="Arial" panose="020B0604020202020204" pitchFamily="34" charset="0"/>
              </a:rPr>
              <a:t>B</a:t>
            </a:r>
          </a:p>
        </p:txBody>
      </p:sp>
      <p:sp>
        <p:nvSpPr>
          <p:cNvPr id="68" name="矩形 6">
            <a:extLst>
              <a:ext uri="{FF2B5EF4-FFF2-40B4-BE49-F238E27FC236}">
                <a16:creationId xmlns:a16="http://schemas.microsoft.com/office/drawing/2014/main" id="{593A7252-F03B-410F-AE62-D2C178BA0C7B}"/>
              </a:ext>
            </a:extLst>
          </p:cNvPr>
          <p:cNvSpPr/>
          <p:nvPr/>
        </p:nvSpPr>
        <p:spPr>
          <a:xfrm>
            <a:off x="4736310" y="3900630"/>
            <a:ext cx="4145578" cy="933210"/>
          </a:xfrm>
          <a:prstGeom prst="rect">
            <a:avLst/>
          </a:prstGeom>
          <a:gradFill>
            <a:gsLst>
              <a:gs pos="0">
                <a:srgbClr val="92D050"/>
              </a:gs>
              <a:gs pos="75000">
                <a:schemeClr val="accent6">
                  <a:lumMod val="7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69" name="Rectangle 68">
            <a:extLst>
              <a:ext uri="{FF2B5EF4-FFF2-40B4-BE49-F238E27FC236}">
                <a16:creationId xmlns:a16="http://schemas.microsoft.com/office/drawing/2014/main" id="{BA514330-22CB-4F8B-89BA-84200F9F813B}"/>
              </a:ext>
            </a:extLst>
          </p:cNvPr>
          <p:cNvSpPr/>
          <p:nvPr/>
        </p:nvSpPr>
        <p:spPr>
          <a:xfrm>
            <a:off x="4831836" y="4098557"/>
            <a:ext cx="616990" cy="401274"/>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6">
                    <a:lumMod val="75000"/>
                  </a:schemeClr>
                </a:solidFill>
                <a:latin typeface="Arial" panose="020B0604020202020204" pitchFamily="34" charset="0"/>
                <a:cs typeface="Arial" panose="020B0604020202020204" pitchFamily="34" charset="0"/>
              </a:rPr>
              <a:t>A</a:t>
            </a:r>
          </a:p>
        </p:txBody>
      </p:sp>
      <p:sp>
        <p:nvSpPr>
          <p:cNvPr id="70" name="Rectangle 69">
            <a:extLst>
              <a:ext uri="{FF2B5EF4-FFF2-40B4-BE49-F238E27FC236}">
                <a16:creationId xmlns:a16="http://schemas.microsoft.com/office/drawing/2014/main" id="{FC422089-8ACD-413B-AADB-E7C0CE505EE0}"/>
              </a:ext>
            </a:extLst>
          </p:cNvPr>
          <p:cNvSpPr/>
          <p:nvPr/>
        </p:nvSpPr>
        <p:spPr>
          <a:xfrm>
            <a:off x="5515526" y="4098557"/>
            <a:ext cx="530006" cy="401274"/>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6">
                    <a:lumMod val="75000"/>
                  </a:schemeClr>
                </a:solidFill>
                <a:latin typeface="Arial" panose="020B0604020202020204" pitchFamily="34" charset="0"/>
                <a:cs typeface="Arial" panose="020B0604020202020204" pitchFamily="34" charset="0"/>
              </a:rPr>
              <a:t>B</a:t>
            </a:r>
          </a:p>
        </p:txBody>
      </p:sp>
      <p:sp>
        <p:nvSpPr>
          <p:cNvPr id="71" name="Rectangle 70">
            <a:extLst>
              <a:ext uri="{FF2B5EF4-FFF2-40B4-BE49-F238E27FC236}">
                <a16:creationId xmlns:a16="http://schemas.microsoft.com/office/drawing/2014/main" id="{22CDAE9A-DF7D-48C5-8F45-73760ED85B8F}"/>
              </a:ext>
            </a:extLst>
          </p:cNvPr>
          <p:cNvSpPr/>
          <p:nvPr/>
        </p:nvSpPr>
        <p:spPr>
          <a:xfrm>
            <a:off x="7091123" y="4099555"/>
            <a:ext cx="761722" cy="400946"/>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6">
                    <a:lumMod val="75000"/>
                  </a:schemeClr>
                </a:solidFill>
                <a:latin typeface="Arial" panose="020B0604020202020204" pitchFamily="34" charset="0"/>
                <a:cs typeface="Arial" panose="020B0604020202020204" pitchFamily="34" charset="0"/>
              </a:rPr>
              <a:t>D</a:t>
            </a:r>
          </a:p>
        </p:txBody>
      </p:sp>
      <p:sp>
        <p:nvSpPr>
          <p:cNvPr id="72" name="Rectangle 71">
            <a:extLst>
              <a:ext uri="{FF2B5EF4-FFF2-40B4-BE49-F238E27FC236}">
                <a16:creationId xmlns:a16="http://schemas.microsoft.com/office/drawing/2014/main" id="{A03AD71C-6C53-4528-AE80-54ABB2C22870}"/>
              </a:ext>
            </a:extLst>
          </p:cNvPr>
          <p:cNvSpPr/>
          <p:nvPr/>
        </p:nvSpPr>
        <p:spPr>
          <a:xfrm>
            <a:off x="6104998" y="4106790"/>
            <a:ext cx="918378" cy="400946"/>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6">
                    <a:lumMod val="75000"/>
                  </a:schemeClr>
                </a:solidFill>
                <a:latin typeface="Arial" panose="020B0604020202020204" pitchFamily="34" charset="0"/>
                <a:cs typeface="Arial" panose="020B0604020202020204" pitchFamily="34" charset="0"/>
              </a:rPr>
              <a:t>C</a:t>
            </a:r>
          </a:p>
        </p:txBody>
      </p:sp>
      <p:cxnSp>
        <p:nvCxnSpPr>
          <p:cNvPr id="73" name="直線接點 73">
            <a:extLst>
              <a:ext uri="{FF2B5EF4-FFF2-40B4-BE49-F238E27FC236}">
                <a16:creationId xmlns:a16="http://schemas.microsoft.com/office/drawing/2014/main" id="{143155DC-529E-4A99-9634-6229D3A70851}"/>
              </a:ext>
            </a:extLst>
          </p:cNvPr>
          <p:cNvCxnSpPr>
            <a:cxnSpLocks/>
          </p:cNvCxnSpPr>
          <p:nvPr/>
        </p:nvCxnSpPr>
        <p:spPr>
          <a:xfrm>
            <a:off x="7962288" y="3971227"/>
            <a:ext cx="7234" cy="793355"/>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4" name="TextBox 59">
            <a:extLst>
              <a:ext uri="{FF2B5EF4-FFF2-40B4-BE49-F238E27FC236}">
                <a16:creationId xmlns:a16="http://schemas.microsoft.com/office/drawing/2014/main" id="{B40F47D1-14AC-42AE-B19A-7AF1AE999603}"/>
              </a:ext>
            </a:extLst>
          </p:cNvPr>
          <p:cNvSpPr txBox="1"/>
          <p:nvPr/>
        </p:nvSpPr>
        <p:spPr>
          <a:xfrm>
            <a:off x="7812444" y="4523434"/>
            <a:ext cx="1250296" cy="338554"/>
          </a:xfrm>
          <a:prstGeom prst="rect">
            <a:avLst/>
          </a:prstGeom>
          <a:ln>
            <a:noFill/>
          </a:ln>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zh-TW" altLang="en-US" sz="14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rPr>
              <a:t>預留空間</a:t>
            </a:r>
            <a:endParaRPr lang="en-US" sz="14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endParaRPr>
          </a:p>
        </p:txBody>
      </p:sp>
      <p:cxnSp>
        <p:nvCxnSpPr>
          <p:cNvPr id="75" name="Straight Arrow Connector 74">
            <a:extLst>
              <a:ext uri="{FF2B5EF4-FFF2-40B4-BE49-F238E27FC236}">
                <a16:creationId xmlns:a16="http://schemas.microsoft.com/office/drawing/2014/main" id="{99CE47C1-5F51-469C-A4FF-B099FDE5328E}"/>
              </a:ext>
            </a:extLst>
          </p:cNvPr>
          <p:cNvCxnSpPr/>
          <p:nvPr/>
        </p:nvCxnSpPr>
        <p:spPr>
          <a:xfrm>
            <a:off x="5525464" y="4096715"/>
            <a:ext cx="509287" cy="371837"/>
          </a:xfrm>
          <a:prstGeom prst="straightConnector1">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FF2510DA-06D8-4B09-85E1-B89D1D3E943D}"/>
              </a:ext>
            </a:extLst>
          </p:cNvPr>
          <p:cNvCxnSpPr>
            <a:cxnSpLocks/>
          </p:cNvCxnSpPr>
          <p:nvPr/>
        </p:nvCxnSpPr>
        <p:spPr>
          <a:xfrm flipH="1">
            <a:off x="5528358" y="4096714"/>
            <a:ext cx="517966" cy="393540"/>
          </a:xfrm>
          <a:prstGeom prst="straightConnector1">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F64E125A-42E8-4466-8072-D9EC3345922B}"/>
              </a:ext>
            </a:extLst>
          </p:cNvPr>
          <p:cNvSpPr/>
          <p:nvPr/>
        </p:nvSpPr>
        <p:spPr>
          <a:xfrm>
            <a:off x="8075460" y="4064310"/>
            <a:ext cx="721722" cy="399133"/>
          </a:xfrm>
          <a:prstGeom prst="rect">
            <a:avLst/>
          </a:prstGeom>
          <a:solidFill>
            <a:srgbClr val="FFFF00"/>
          </a:solidFill>
          <a:ln w="1905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rgbClr val="663300"/>
                </a:solidFill>
                <a:latin typeface="Arial" panose="020B0604020202020204" pitchFamily="34" charset="0"/>
                <a:cs typeface="Arial" panose="020B0604020202020204" pitchFamily="34" charset="0"/>
              </a:rPr>
              <a:t>E</a:t>
            </a:r>
          </a:p>
        </p:txBody>
      </p:sp>
      <p:sp>
        <p:nvSpPr>
          <p:cNvPr id="78" name="TextBox 59">
            <a:extLst>
              <a:ext uri="{FF2B5EF4-FFF2-40B4-BE49-F238E27FC236}">
                <a16:creationId xmlns:a16="http://schemas.microsoft.com/office/drawing/2014/main" id="{E84408C8-8AD6-420A-AC75-678977F5B233}"/>
              </a:ext>
            </a:extLst>
          </p:cNvPr>
          <p:cNvSpPr txBox="1"/>
          <p:nvPr/>
        </p:nvSpPr>
        <p:spPr>
          <a:xfrm>
            <a:off x="4276975" y="4545137"/>
            <a:ext cx="3040540" cy="338554"/>
          </a:xfrm>
          <a:prstGeom prst="rect">
            <a:avLst/>
          </a:prstGeom>
          <a:ln>
            <a:noFill/>
          </a:ln>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zh-TW" altLang="en-US" sz="14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rPr>
              <a:t>儲存池可用空間</a:t>
            </a:r>
            <a:endParaRPr lang="en-US" sz="14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endParaRPr>
          </a:p>
        </p:txBody>
      </p:sp>
      <p:sp>
        <p:nvSpPr>
          <p:cNvPr id="79" name="TextBox 2">
            <a:extLst>
              <a:ext uri="{FF2B5EF4-FFF2-40B4-BE49-F238E27FC236}">
                <a16:creationId xmlns:a16="http://schemas.microsoft.com/office/drawing/2014/main" id="{5CB5BC98-32CF-4800-98B3-2ED448554960}"/>
              </a:ext>
            </a:extLst>
          </p:cNvPr>
          <p:cNvSpPr txBox="1"/>
          <p:nvPr/>
        </p:nvSpPr>
        <p:spPr>
          <a:xfrm>
            <a:off x="1099845" y="4523436"/>
            <a:ext cx="4072521" cy="338554"/>
          </a:xfrm>
          <a:prstGeom prst="rect">
            <a:avLst/>
          </a:prstGeom>
          <a:ln>
            <a:noFill/>
          </a:ln>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zh-TW" altLang="en-US" sz="14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rPr>
              <a:t>儲存池可用空間</a:t>
            </a:r>
            <a:endParaRPr lang="en-US" sz="14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endParaRPr>
          </a:p>
        </p:txBody>
      </p:sp>
    </p:spTree>
    <p:extLst>
      <p:ext uri="{BB962C8B-B14F-4D97-AF65-F5344CB8AC3E}">
        <p14:creationId xmlns:p14="http://schemas.microsoft.com/office/powerpoint/2010/main" val="12460768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a:extLst>
              <a:ext uri="{FF2B5EF4-FFF2-40B4-BE49-F238E27FC236}">
                <a16:creationId xmlns:a16="http://schemas.microsoft.com/office/drawing/2014/main" id="{0DD62D1E-3B4D-41FA-B142-67E96E40FA8A}"/>
              </a:ext>
            </a:extLst>
          </p:cNvPr>
          <p:cNvSpPr/>
          <p:nvPr/>
        </p:nvSpPr>
        <p:spPr>
          <a:xfrm>
            <a:off x="3533132" y="4402791"/>
            <a:ext cx="3044352" cy="42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7" name="矩形 36">
            <a:extLst>
              <a:ext uri="{FF2B5EF4-FFF2-40B4-BE49-F238E27FC236}">
                <a16:creationId xmlns:a16="http://schemas.microsoft.com/office/drawing/2014/main" id="{F8126D22-0B30-4C0F-9590-E4DEDCACDA8C}"/>
              </a:ext>
            </a:extLst>
          </p:cNvPr>
          <p:cNvSpPr/>
          <p:nvPr/>
        </p:nvSpPr>
        <p:spPr>
          <a:xfrm>
            <a:off x="3528302" y="3372500"/>
            <a:ext cx="4842989" cy="42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6" name="矩形 35">
            <a:extLst>
              <a:ext uri="{FF2B5EF4-FFF2-40B4-BE49-F238E27FC236}">
                <a16:creationId xmlns:a16="http://schemas.microsoft.com/office/drawing/2014/main" id="{B0FE8A3D-FDA9-4010-9908-32D3620E0B75}"/>
              </a:ext>
            </a:extLst>
          </p:cNvPr>
          <p:cNvSpPr/>
          <p:nvPr/>
        </p:nvSpPr>
        <p:spPr>
          <a:xfrm>
            <a:off x="3528544" y="2361687"/>
            <a:ext cx="5268039" cy="42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 name="標題 1">
            <a:extLst>
              <a:ext uri="{FF2B5EF4-FFF2-40B4-BE49-F238E27FC236}">
                <a16:creationId xmlns:a16="http://schemas.microsoft.com/office/drawing/2014/main" id="{4B785819-D5A0-4C07-A80F-2944816EEFAC}"/>
              </a:ext>
            </a:extLst>
          </p:cNvPr>
          <p:cNvSpPr>
            <a:spLocks noGrp="1"/>
          </p:cNvSpPr>
          <p:nvPr>
            <p:ph type="title"/>
          </p:nvPr>
        </p:nvSpPr>
        <p:spPr/>
        <p:txBody>
          <a:bodyPr>
            <a:normAutofit/>
          </a:bodyPr>
          <a:lstStyle/>
          <a:p>
            <a:r>
              <a:rPr lang="zh-TW" altLang="en-US" sz="3400"/>
              <a:t>壓實提高重刪跟壓縮的效率 </a:t>
            </a:r>
          </a:p>
        </p:txBody>
      </p:sp>
      <p:sp>
        <p:nvSpPr>
          <p:cNvPr id="10" name="矩形 9">
            <a:extLst>
              <a:ext uri="{FF2B5EF4-FFF2-40B4-BE49-F238E27FC236}">
                <a16:creationId xmlns:a16="http://schemas.microsoft.com/office/drawing/2014/main" id="{B9FD810C-0C43-4334-94BD-8B0D2CD5F4F7}"/>
              </a:ext>
            </a:extLst>
          </p:cNvPr>
          <p:cNvSpPr/>
          <p:nvPr/>
        </p:nvSpPr>
        <p:spPr>
          <a:xfrm>
            <a:off x="3546612" y="2381983"/>
            <a:ext cx="2358957" cy="384243"/>
          </a:xfrm>
          <a:prstGeom prst="rect">
            <a:avLst/>
          </a:prstGeom>
          <a:solidFill>
            <a:srgbClr val="399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 name="矩形 10">
            <a:extLst>
              <a:ext uri="{FF2B5EF4-FFF2-40B4-BE49-F238E27FC236}">
                <a16:creationId xmlns:a16="http://schemas.microsoft.com/office/drawing/2014/main" id="{816C639B-7936-437D-882C-C954B3F9A342}"/>
              </a:ext>
            </a:extLst>
          </p:cNvPr>
          <p:cNvSpPr/>
          <p:nvPr/>
        </p:nvSpPr>
        <p:spPr>
          <a:xfrm>
            <a:off x="5930996" y="2381983"/>
            <a:ext cx="1184342" cy="384243"/>
          </a:xfrm>
          <a:prstGeom prst="rect">
            <a:avLst/>
          </a:prstGeom>
          <a:solidFill>
            <a:srgbClr val="B1D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2" name="矩形 11">
            <a:extLst>
              <a:ext uri="{FF2B5EF4-FFF2-40B4-BE49-F238E27FC236}">
                <a16:creationId xmlns:a16="http://schemas.microsoft.com/office/drawing/2014/main" id="{0F005E97-B248-4BDA-8C3E-D0B146874903}"/>
              </a:ext>
            </a:extLst>
          </p:cNvPr>
          <p:cNvSpPr/>
          <p:nvPr/>
        </p:nvSpPr>
        <p:spPr>
          <a:xfrm>
            <a:off x="7140320" y="2381983"/>
            <a:ext cx="1184342" cy="384243"/>
          </a:xfrm>
          <a:prstGeom prst="rect">
            <a:avLst/>
          </a:prstGeom>
          <a:solidFill>
            <a:srgbClr val="AD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3" name="矩形 12">
            <a:extLst>
              <a:ext uri="{FF2B5EF4-FFF2-40B4-BE49-F238E27FC236}">
                <a16:creationId xmlns:a16="http://schemas.microsoft.com/office/drawing/2014/main" id="{153678B6-3002-40B0-8C35-CFA80C9A6A08}"/>
              </a:ext>
            </a:extLst>
          </p:cNvPr>
          <p:cNvSpPr/>
          <p:nvPr/>
        </p:nvSpPr>
        <p:spPr>
          <a:xfrm>
            <a:off x="8344448" y="2377119"/>
            <a:ext cx="420722" cy="384243"/>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4" name="矩形 13">
            <a:extLst>
              <a:ext uri="{FF2B5EF4-FFF2-40B4-BE49-F238E27FC236}">
                <a16:creationId xmlns:a16="http://schemas.microsoft.com/office/drawing/2014/main" id="{904B7E29-9ABD-42CD-AF9B-7C7DFF2B3849}"/>
              </a:ext>
            </a:extLst>
          </p:cNvPr>
          <p:cNvSpPr/>
          <p:nvPr/>
        </p:nvSpPr>
        <p:spPr>
          <a:xfrm>
            <a:off x="3546612" y="3390714"/>
            <a:ext cx="584226" cy="384243"/>
          </a:xfrm>
          <a:prstGeom prst="rect">
            <a:avLst/>
          </a:prstGeom>
          <a:solidFill>
            <a:srgbClr val="399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5" name="矩形 14">
            <a:extLst>
              <a:ext uri="{FF2B5EF4-FFF2-40B4-BE49-F238E27FC236}">
                <a16:creationId xmlns:a16="http://schemas.microsoft.com/office/drawing/2014/main" id="{8208066B-50F9-48E5-BC6F-AE9B3C9DFD1C}"/>
              </a:ext>
            </a:extLst>
          </p:cNvPr>
          <p:cNvSpPr/>
          <p:nvPr/>
        </p:nvSpPr>
        <p:spPr>
          <a:xfrm>
            <a:off x="4151487" y="3390714"/>
            <a:ext cx="584226" cy="384243"/>
          </a:xfrm>
          <a:prstGeom prst="rect">
            <a:avLst/>
          </a:prstGeom>
          <a:solidFill>
            <a:srgbClr val="399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6" name="矩形 15">
            <a:extLst>
              <a:ext uri="{FF2B5EF4-FFF2-40B4-BE49-F238E27FC236}">
                <a16:creationId xmlns:a16="http://schemas.microsoft.com/office/drawing/2014/main" id="{3EE5C67F-A0E1-421E-99F3-25C31259B9FE}"/>
              </a:ext>
            </a:extLst>
          </p:cNvPr>
          <p:cNvSpPr/>
          <p:nvPr/>
        </p:nvSpPr>
        <p:spPr>
          <a:xfrm>
            <a:off x="4761462" y="3390714"/>
            <a:ext cx="584226" cy="384243"/>
          </a:xfrm>
          <a:prstGeom prst="rect">
            <a:avLst/>
          </a:prstGeom>
          <a:solidFill>
            <a:srgbClr val="B1D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7" name="矩形 16">
            <a:extLst>
              <a:ext uri="{FF2B5EF4-FFF2-40B4-BE49-F238E27FC236}">
                <a16:creationId xmlns:a16="http://schemas.microsoft.com/office/drawing/2014/main" id="{FFBE227B-2FE9-446B-8BCC-6645AF8601DB}"/>
              </a:ext>
            </a:extLst>
          </p:cNvPr>
          <p:cNvSpPr/>
          <p:nvPr/>
        </p:nvSpPr>
        <p:spPr>
          <a:xfrm>
            <a:off x="5059417" y="3403393"/>
            <a:ext cx="273227" cy="358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8" name="矩形 17">
            <a:extLst>
              <a:ext uri="{FF2B5EF4-FFF2-40B4-BE49-F238E27FC236}">
                <a16:creationId xmlns:a16="http://schemas.microsoft.com/office/drawing/2014/main" id="{3BCB0572-02C9-4B47-B06E-8B6C31043FC0}"/>
              </a:ext>
            </a:extLst>
          </p:cNvPr>
          <p:cNvSpPr/>
          <p:nvPr/>
        </p:nvSpPr>
        <p:spPr>
          <a:xfrm>
            <a:off x="5367550" y="3391401"/>
            <a:ext cx="584226" cy="384243"/>
          </a:xfrm>
          <a:prstGeom prst="rect">
            <a:avLst/>
          </a:prstGeom>
          <a:solidFill>
            <a:srgbClr val="B1D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9" name="矩形 18">
            <a:extLst>
              <a:ext uri="{FF2B5EF4-FFF2-40B4-BE49-F238E27FC236}">
                <a16:creationId xmlns:a16="http://schemas.microsoft.com/office/drawing/2014/main" id="{29E92135-8C50-499C-A791-59421D1E63EC}"/>
              </a:ext>
            </a:extLst>
          </p:cNvPr>
          <p:cNvSpPr/>
          <p:nvPr/>
        </p:nvSpPr>
        <p:spPr>
          <a:xfrm>
            <a:off x="5665505" y="3404080"/>
            <a:ext cx="273227" cy="358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0" name="矩形 19">
            <a:extLst>
              <a:ext uri="{FF2B5EF4-FFF2-40B4-BE49-F238E27FC236}">
                <a16:creationId xmlns:a16="http://schemas.microsoft.com/office/drawing/2014/main" id="{0CA525C3-900B-4CCE-B9AE-D6AA487CFD84}"/>
              </a:ext>
            </a:extLst>
          </p:cNvPr>
          <p:cNvSpPr/>
          <p:nvPr/>
        </p:nvSpPr>
        <p:spPr>
          <a:xfrm>
            <a:off x="5970219" y="3390714"/>
            <a:ext cx="584226" cy="384243"/>
          </a:xfrm>
          <a:prstGeom prst="rect">
            <a:avLst/>
          </a:prstGeom>
          <a:solidFill>
            <a:srgbClr val="AD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1" name="矩形 20">
            <a:extLst>
              <a:ext uri="{FF2B5EF4-FFF2-40B4-BE49-F238E27FC236}">
                <a16:creationId xmlns:a16="http://schemas.microsoft.com/office/drawing/2014/main" id="{F83E0E8E-17EE-4F6E-AC3C-5C414950AFF0}"/>
              </a:ext>
            </a:extLst>
          </p:cNvPr>
          <p:cNvSpPr/>
          <p:nvPr/>
        </p:nvSpPr>
        <p:spPr>
          <a:xfrm>
            <a:off x="6268174" y="3403393"/>
            <a:ext cx="273227" cy="358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2" name="矩形 21">
            <a:extLst>
              <a:ext uri="{FF2B5EF4-FFF2-40B4-BE49-F238E27FC236}">
                <a16:creationId xmlns:a16="http://schemas.microsoft.com/office/drawing/2014/main" id="{CA6044E9-DACF-497E-AB74-5F944053C42F}"/>
              </a:ext>
            </a:extLst>
          </p:cNvPr>
          <p:cNvSpPr/>
          <p:nvPr/>
        </p:nvSpPr>
        <p:spPr>
          <a:xfrm>
            <a:off x="6572655" y="3390714"/>
            <a:ext cx="584226" cy="384243"/>
          </a:xfrm>
          <a:prstGeom prst="rect">
            <a:avLst/>
          </a:prstGeom>
          <a:solidFill>
            <a:srgbClr val="AD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3" name="矩形 22">
            <a:extLst>
              <a:ext uri="{FF2B5EF4-FFF2-40B4-BE49-F238E27FC236}">
                <a16:creationId xmlns:a16="http://schemas.microsoft.com/office/drawing/2014/main" id="{8C7E1A5D-F40D-4C67-B29B-0B67612FC828}"/>
              </a:ext>
            </a:extLst>
          </p:cNvPr>
          <p:cNvSpPr/>
          <p:nvPr/>
        </p:nvSpPr>
        <p:spPr>
          <a:xfrm>
            <a:off x="6870610" y="3403393"/>
            <a:ext cx="273227" cy="358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4" name="矩形 23">
            <a:extLst>
              <a:ext uri="{FF2B5EF4-FFF2-40B4-BE49-F238E27FC236}">
                <a16:creationId xmlns:a16="http://schemas.microsoft.com/office/drawing/2014/main" id="{7220B870-0E52-4546-A731-B27CE594D697}"/>
              </a:ext>
            </a:extLst>
          </p:cNvPr>
          <p:cNvSpPr/>
          <p:nvPr/>
        </p:nvSpPr>
        <p:spPr>
          <a:xfrm>
            <a:off x="7174665" y="3390714"/>
            <a:ext cx="584226" cy="384243"/>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5" name="矩形 24">
            <a:extLst>
              <a:ext uri="{FF2B5EF4-FFF2-40B4-BE49-F238E27FC236}">
                <a16:creationId xmlns:a16="http://schemas.microsoft.com/office/drawing/2014/main" id="{C14BF996-F649-431D-9849-C83561841668}"/>
              </a:ext>
            </a:extLst>
          </p:cNvPr>
          <p:cNvSpPr/>
          <p:nvPr/>
        </p:nvSpPr>
        <p:spPr>
          <a:xfrm>
            <a:off x="7472620" y="3403393"/>
            <a:ext cx="273227" cy="358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6" name="矩形 25">
            <a:extLst>
              <a:ext uri="{FF2B5EF4-FFF2-40B4-BE49-F238E27FC236}">
                <a16:creationId xmlns:a16="http://schemas.microsoft.com/office/drawing/2014/main" id="{8775133D-B514-4C52-B791-F676365DD32B}"/>
              </a:ext>
            </a:extLst>
          </p:cNvPr>
          <p:cNvSpPr/>
          <p:nvPr/>
        </p:nvSpPr>
        <p:spPr>
          <a:xfrm>
            <a:off x="7776675" y="3390714"/>
            <a:ext cx="584226" cy="384243"/>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7" name="矩形 26">
            <a:extLst>
              <a:ext uri="{FF2B5EF4-FFF2-40B4-BE49-F238E27FC236}">
                <a16:creationId xmlns:a16="http://schemas.microsoft.com/office/drawing/2014/main" id="{5D6FE000-40BF-41DC-808E-8021D4A5AE9B}"/>
              </a:ext>
            </a:extLst>
          </p:cNvPr>
          <p:cNvSpPr/>
          <p:nvPr/>
        </p:nvSpPr>
        <p:spPr>
          <a:xfrm>
            <a:off x="8074630" y="3403393"/>
            <a:ext cx="273227" cy="358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8" name="矩形 27">
            <a:extLst>
              <a:ext uri="{FF2B5EF4-FFF2-40B4-BE49-F238E27FC236}">
                <a16:creationId xmlns:a16="http://schemas.microsoft.com/office/drawing/2014/main" id="{176B0B3A-61E8-47B5-94A6-E3986B251975}"/>
              </a:ext>
            </a:extLst>
          </p:cNvPr>
          <p:cNvSpPr/>
          <p:nvPr/>
        </p:nvSpPr>
        <p:spPr>
          <a:xfrm>
            <a:off x="3550648" y="4425492"/>
            <a:ext cx="584226" cy="384243"/>
          </a:xfrm>
          <a:prstGeom prst="rect">
            <a:avLst/>
          </a:prstGeom>
          <a:solidFill>
            <a:srgbClr val="399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9" name="矩形 28">
            <a:extLst>
              <a:ext uri="{FF2B5EF4-FFF2-40B4-BE49-F238E27FC236}">
                <a16:creationId xmlns:a16="http://schemas.microsoft.com/office/drawing/2014/main" id="{2C17554F-52CA-4DBF-ACB1-62F81A5FC1FE}"/>
              </a:ext>
            </a:extLst>
          </p:cNvPr>
          <p:cNvSpPr/>
          <p:nvPr/>
        </p:nvSpPr>
        <p:spPr>
          <a:xfrm>
            <a:off x="4155522" y="4425492"/>
            <a:ext cx="584226" cy="384243"/>
          </a:xfrm>
          <a:prstGeom prst="rect">
            <a:avLst/>
          </a:prstGeom>
          <a:solidFill>
            <a:srgbClr val="399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0" name="矩形 29">
            <a:extLst>
              <a:ext uri="{FF2B5EF4-FFF2-40B4-BE49-F238E27FC236}">
                <a16:creationId xmlns:a16="http://schemas.microsoft.com/office/drawing/2014/main" id="{A912D356-513C-48A3-8198-DB50B36BA6BE}"/>
              </a:ext>
            </a:extLst>
          </p:cNvPr>
          <p:cNvSpPr/>
          <p:nvPr/>
        </p:nvSpPr>
        <p:spPr>
          <a:xfrm>
            <a:off x="4765497" y="4425492"/>
            <a:ext cx="584226" cy="384243"/>
          </a:xfrm>
          <a:prstGeom prst="rect">
            <a:avLst/>
          </a:prstGeom>
          <a:solidFill>
            <a:srgbClr val="B1D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1" name="矩形 30">
            <a:extLst>
              <a:ext uri="{FF2B5EF4-FFF2-40B4-BE49-F238E27FC236}">
                <a16:creationId xmlns:a16="http://schemas.microsoft.com/office/drawing/2014/main" id="{F8F7BED3-4389-492C-9EAA-1555E207AF10}"/>
              </a:ext>
            </a:extLst>
          </p:cNvPr>
          <p:cNvSpPr/>
          <p:nvPr/>
        </p:nvSpPr>
        <p:spPr>
          <a:xfrm>
            <a:off x="5371020" y="4425492"/>
            <a:ext cx="584226" cy="384243"/>
          </a:xfrm>
          <a:prstGeom prst="rect">
            <a:avLst/>
          </a:prstGeom>
          <a:solidFill>
            <a:srgbClr val="AD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2" name="矩形 31">
            <a:extLst>
              <a:ext uri="{FF2B5EF4-FFF2-40B4-BE49-F238E27FC236}">
                <a16:creationId xmlns:a16="http://schemas.microsoft.com/office/drawing/2014/main" id="{016E3903-5E37-4956-BF81-41CC41E94213}"/>
              </a:ext>
            </a:extLst>
          </p:cNvPr>
          <p:cNvSpPr/>
          <p:nvPr/>
        </p:nvSpPr>
        <p:spPr>
          <a:xfrm>
            <a:off x="5975048" y="4425492"/>
            <a:ext cx="584226" cy="384243"/>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3" name="矩形 32">
            <a:extLst>
              <a:ext uri="{FF2B5EF4-FFF2-40B4-BE49-F238E27FC236}">
                <a16:creationId xmlns:a16="http://schemas.microsoft.com/office/drawing/2014/main" id="{1CF5779A-5EAF-44DB-B2CD-849CF205A08A}"/>
              </a:ext>
            </a:extLst>
          </p:cNvPr>
          <p:cNvSpPr/>
          <p:nvPr/>
        </p:nvSpPr>
        <p:spPr>
          <a:xfrm>
            <a:off x="6273003" y="4438171"/>
            <a:ext cx="273227" cy="358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0" name="Rectangle 2">
            <a:extLst>
              <a:ext uri="{FF2B5EF4-FFF2-40B4-BE49-F238E27FC236}">
                <a16:creationId xmlns:a16="http://schemas.microsoft.com/office/drawing/2014/main" id="{3A4CB2CA-382D-4B43-A189-5D9C6E3423EB}"/>
              </a:ext>
            </a:extLst>
          </p:cNvPr>
          <p:cNvSpPr/>
          <p:nvPr/>
        </p:nvSpPr>
        <p:spPr>
          <a:xfrm>
            <a:off x="2035464" y="2038004"/>
            <a:ext cx="1393123" cy="484748"/>
          </a:xfrm>
          <a:prstGeom prst="rect">
            <a:avLst/>
          </a:prstGeom>
          <a:noFill/>
        </p:spPr>
        <p:txBody>
          <a:bodyPr wrap="square">
            <a:spAutoFit/>
          </a:bodyPr>
          <a:lstStyle/>
          <a:p>
            <a:pPr lvl="0" algn="ctr">
              <a:buClr>
                <a:schemeClr val="lt1"/>
              </a:buClr>
              <a:buSzPts val="2000"/>
            </a:pPr>
            <a:r>
              <a:rPr lang="en-US" sz="1275" b="1">
                <a:solidFill>
                  <a:schemeClr val="bg1"/>
                </a:solidFill>
                <a:latin typeface="Arial" panose="020B0604020202020204" pitchFamily="34" charset="0"/>
                <a:ea typeface="Arial"/>
                <a:cs typeface="Arial" panose="020B0604020202020204" pitchFamily="34" charset="0"/>
                <a:sym typeface="Arial"/>
              </a:rPr>
              <a:t>In-line Deduplication</a:t>
            </a:r>
          </a:p>
        </p:txBody>
      </p:sp>
      <p:sp>
        <p:nvSpPr>
          <p:cNvPr id="41" name="Rectangle 10">
            <a:extLst>
              <a:ext uri="{FF2B5EF4-FFF2-40B4-BE49-F238E27FC236}">
                <a16:creationId xmlns:a16="http://schemas.microsoft.com/office/drawing/2014/main" id="{C7183F58-7BF9-4166-B99B-6C23111ED8A1}"/>
              </a:ext>
            </a:extLst>
          </p:cNvPr>
          <p:cNvSpPr/>
          <p:nvPr/>
        </p:nvSpPr>
        <p:spPr>
          <a:xfrm>
            <a:off x="1994416" y="2912902"/>
            <a:ext cx="1361845" cy="484748"/>
          </a:xfrm>
          <a:prstGeom prst="rect">
            <a:avLst/>
          </a:prstGeom>
          <a:noFill/>
        </p:spPr>
        <p:txBody>
          <a:bodyPr wrap="square">
            <a:spAutoFit/>
          </a:bodyPr>
          <a:lstStyle/>
          <a:p>
            <a:pPr lvl="0" algn="ctr">
              <a:buClr>
                <a:schemeClr val="lt1"/>
              </a:buClr>
              <a:buSzPts val="2000"/>
            </a:pPr>
            <a:r>
              <a:rPr lang="en-US" sz="1275" b="1">
                <a:solidFill>
                  <a:schemeClr val="bg1"/>
                </a:solidFill>
                <a:latin typeface="Arial" panose="020B0604020202020204" pitchFamily="34" charset="0"/>
                <a:ea typeface="Arial"/>
                <a:cs typeface="Arial" panose="020B0604020202020204" pitchFamily="34" charset="0"/>
                <a:sym typeface="Arial"/>
              </a:rPr>
              <a:t>In-line Compression</a:t>
            </a:r>
          </a:p>
        </p:txBody>
      </p:sp>
      <p:sp>
        <p:nvSpPr>
          <p:cNvPr id="42" name="Rectangle 12">
            <a:extLst>
              <a:ext uri="{FF2B5EF4-FFF2-40B4-BE49-F238E27FC236}">
                <a16:creationId xmlns:a16="http://schemas.microsoft.com/office/drawing/2014/main" id="{80896D39-28DB-4C16-B6DE-B9BAA0A0B4C1}"/>
              </a:ext>
            </a:extLst>
          </p:cNvPr>
          <p:cNvSpPr/>
          <p:nvPr/>
        </p:nvSpPr>
        <p:spPr>
          <a:xfrm>
            <a:off x="2027145" y="3878110"/>
            <a:ext cx="1281893" cy="484748"/>
          </a:xfrm>
          <a:prstGeom prst="rect">
            <a:avLst/>
          </a:prstGeom>
          <a:noFill/>
          <a:ln>
            <a:noFill/>
          </a:ln>
        </p:spPr>
        <p:txBody>
          <a:bodyPr wrap="square">
            <a:spAutoFit/>
          </a:bodyPr>
          <a:lstStyle/>
          <a:p>
            <a:pPr lvl="0" algn="ctr">
              <a:buClr>
                <a:schemeClr val="lt1"/>
              </a:buClr>
              <a:buSzPts val="2000"/>
            </a:pPr>
            <a:r>
              <a:rPr lang="en-US" sz="1275" b="1">
                <a:solidFill>
                  <a:schemeClr val="bg1"/>
                </a:solidFill>
                <a:latin typeface="Arial" panose="020B0604020202020204" pitchFamily="34" charset="0"/>
                <a:ea typeface="Arial"/>
                <a:cs typeface="Arial" panose="020B0604020202020204" pitchFamily="34" charset="0"/>
                <a:sym typeface="Arial"/>
              </a:rPr>
              <a:t>In-line Compaction</a:t>
            </a:r>
          </a:p>
        </p:txBody>
      </p:sp>
      <p:sp>
        <p:nvSpPr>
          <p:cNvPr id="45" name="手繪多邊形: 圖案 44">
            <a:extLst>
              <a:ext uri="{FF2B5EF4-FFF2-40B4-BE49-F238E27FC236}">
                <a16:creationId xmlns:a16="http://schemas.microsoft.com/office/drawing/2014/main" id="{5D68A7C6-18CB-4644-90D8-3296B1C37D48}"/>
              </a:ext>
            </a:extLst>
          </p:cNvPr>
          <p:cNvSpPr/>
          <p:nvPr/>
        </p:nvSpPr>
        <p:spPr>
          <a:xfrm>
            <a:off x="3361846" y="2453525"/>
            <a:ext cx="162680" cy="203350"/>
          </a:xfrm>
          <a:custGeom>
            <a:avLst/>
            <a:gdLst>
              <a:gd name="connsiteX0" fmla="*/ 20403 w 108814"/>
              <a:gd name="connsiteY0" fmla="*/ 126497 h 136018"/>
              <a:gd name="connsiteX1" fmla="*/ 96573 w 108814"/>
              <a:gd name="connsiteY1" fmla="*/ 73450 h 136018"/>
              <a:gd name="connsiteX2" fmla="*/ 20403 w 108814"/>
              <a:gd name="connsiteY2" fmla="*/ 20403 h 136018"/>
            </a:gdLst>
            <a:ahLst/>
            <a:cxnLst>
              <a:cxn ang="0">
                <a:pos x="connsiteX0" y="connsiteY0"/>
              </a:cxn>
              <a:cxn ang="0">
                <a:pos x="connsiteX1" y="connsiteY1"/>
              </a:cxn>
              <a:cxn ang="0">
                <a:pos x="connsiteX2" y="connsiteY2"/>
              </a:cxn>
            </a:cxnLst>
            <a:rect l="l" t="t" r="r" b="b"/>
            <a:pathLst>
              <a:path w="108814" h="136018">
                <a:moveTo>
                  <a:pt x="20403" y="126497"/>
                </a:moveTo>
                <a:lnTo>
                  <a:pt x="96573" y="73450"/>
                </a:lnTo>
                <a:lnTo>
                  <a:pt x="20403" y="20403"/>
                </a:lnTo>
                <a:close/>
              </a:path>
            </a:pathLst>
          </a:custGeom>
          <a:solidFill>
            <a:srgbClr val="3992C9"/>
          </a:solidFill>
          <a:ln w="19050" cap="flat">
            <a:noFill/>
            <a:prstDash val="solid"/>
            <a:miter/>
          </a:ln>
        </p:spPr>
        <p:txBody>
          <a:bodyPr rtlCol="0" anchor="ctr"/>
          <a:lstStyle/>
          <a:p>
            <a:endParaRPr lang="zh-TW" altLang="en-US" sz="1350"/>
          </a:p>
        </p:txBody>
      </p:sp>
      <p:sp>
        <p:nvSpPr>
          <p:cNvPr id="46" name="手繪多邊形: 圖案 45">
            <a:extLst>
              <a:ext uri="{FF2B5EF4-FFF2-40B4-BE49-F238E27FC236}">
                <a16:creationId xmlns:a16="http://schemas.microsoft.com/office/drawing/2014/main" id="{10DE41CA-1726-42E1-9066-82889D861213}"/>
              </a:ext>
            </a:extLst>
          </p:cNvPr>
          <p:cNvSpPr/>
          <p:nvPr/>
        </p:nvSpPr>
        <p:spPr>
          <a:xfrm>
            <a:off x="2002626" y="2549538"/>
            <a:ext cx="1458800" cy="30605"/>
          </a:xfrm>
          <a:custGeom>
            <a:avLst/>
            <a:gdLst>
              <a:gd name="connsiteX0" fmla="*/ 20403 w 1945067"/>
              <a:gd name="connsiteY0" fmla="*/ 20403 h 40805"/>
              <a:gd name="connsiteX1" fmla="*/ 1935546 w 1945067"/>
              <a:gd name="connsiteY1" fmla="*/ 20403 h 40805"/>
            </a:gdLst>
            <a:ahLst/>
            <a:cxnLst>
              <a:cxn ang="0">
                <a:pos x="connsiteX0" y="connsiteY0"/>
              </a:cxn>
              <a:cxn ang="0">
                <a:pos x="connsiteX1" y="connsiteY1"/>
              </a:cxn>
            </a:cxnLst>
            <a:rect l="l" t="t" r="r" b="b"/>
            <a:pathLst>
              <a:path w="1945067" h="40805">
                <a:moveTo>
                  <a:pt x="20403" y="20403"/>
                </a:moveTo>
                <a:lnTo>
                  <a:pt x="1935546" y="20403"/>
                </a:lnTo>
              </a:path>
            </a:pathLst>
          </a:custGeom>
          <a:ln w="38100" cap="flat">
            <a:solidFill>
              <a:srgbClr val="3992C9"/>
            </a:solidFill>
            <a:prstDash val="solid"/>
            <a:miter/>
          </a:ln>
        </p:spPr>
        <p:txBody>
          <a:bodyPr rtlCol="0" anchor="ctr"/>
          <a:lstStyle/>
          <a:p>
            <a:endParaRPr lang="zh-TW" altLang="en-US" sz="1350"/>
          </a:p>
        </p:txBody>
      </p:sp>
      <p:sp>
        <p:nvSpPr>
          <p:cNvPr id="35" name="矩形 34">
            <a:extLst>
              <a:ext uri="{FF2B5EF4-FFF2-40B4-BE49-F238E27FC236}">
                <a16:creationId xmlns:a16="http://schemas.microsoft.com/office/drawing/2014/main" id="{D6CB8AEB-FBC0-485A-8F68-A4D57B66CF1E}"/>
              </a:ext>
            </a:extLst>
          </p:cNvPr>
          <p:cNvSpPr/>
          <p:nvPr/>
        </p:nvSpPr>
        <p:spPr>
          <a:xfrm>
            <a:off x="429144" y="2356492"/>
            <a:ext cx="1605395" cy="155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pic>
        <p:nvPicPr>
          <p:cNvPr id="5" name="圖形 4">
            <a:extLst>
              <a:ext uri="{FF2B5EF4-FFF2-40B4-BE49-F238E27FC236}">
                <a16:creationId xmlns:a16="http://schemas.microsoft.com/office/drawing/2014/main" id="{C1D7927A-3175-49CB-ABAD-EA839D30FA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999" y="2392373"/>
            <a:ext cx="1526291" cy="1484760"/>
          </a:xfrm>
          <a:prstGeom prst="rect">
            <a:avLst/>
          </a:prstGeom>
        </p:spPr>
      </p:pic>
      <p:sp>
        <p:nvSpPr>
          <p:cNvPr id="50" name="Google Shape;301;p28">
            <a:extLst>
              <a:ext uri="{FF2B5EF4-FFF2-40B4-BE49-F238E27FC236}">
                <a16:creationId xmlns:a16="http://schemas.microsoft.com/office/drawing/2014/main" id="{0A1E8E35-7C12-4D75-A3B9-B644E44E18E6}"/>
              </a:ext>
            </a:extLst>
          </p:cNvPr>
          <p:cNvSpPr/>
          <p:nvPr/>
        </p:nvSpPr>
        <p:spPr>
          <a:xfrm>
            <a:off x="826007" y="1362714"/>
            <a:ext cx="7235185" cy="645581"/>
          </a:xfrm>
          <a:prstGeom prst="rect">
            <a:avLst/>
          </a:prstGeom>
          <a:gradFill>
            <a:gsLst>
              <a:gs pos="77000">
                <a:srgbClr val="B1DBA5"/>
              </a:gs>
              <a:gs pos="100000">
                <a:schemeClr val="accent1">
                  <a:lumMod val="60000"/>
                  <a:lumOff val="40000"/>
                  <a:alpha val="0"/>
                </a:schemeClr>
              </a:gs>
              <a:gs pos="0">
                <a:srgbClr val="00E6FE">
                  <a:alpha val="0"/>
                </a:srgbClr>
              </a:gs>
              <a:gs pos="20974">
                <a:srgbClr val="51D1FC"/>
              </a:gs>
            </a:gsLst>
            <a:lin ang="10800000" scaled="1"/>
          </a:gradFill>
          <a:ln>
            <a:noFill/>
          </a:ln>
        </p:spPr>
        <p:txBody>
          <a:bodyPr spcFirstLastPara="1" wrap="square" lIns="14275" tIns="14275" rIns="14275" bIns="1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563"/>
              <a:buFont typeface="Arial"/>
              <a:buNone/>
            </a:pPr>
            <a:r>
              <a:rPr lang="en-US" sz="2000" b="1" i="0" u="none" strike="noStrike" cap="none">
                <a:solidFill>
                  <a:schemeClr val="tx1"/>
                </a:solidFill>
                <a:latin typeface="Arial"/>
                <a:ea typeface="Arial"/>
                <a:cs typeface="Arial"/>
                <a:sym typeface="Arial"/>
              </a:rPr>
              <a:t>QES </a:t>
            </a:r>
            <a:r>
              <a:rPr lang="zh-TW" altLang="en-US" sz="2000" b="1" i="0" u="none" strike="noStrike" cap="none">
                <a:solidFill>
                  <a:schemeClr val="tx1"/>
                </a:solidFill>
                <a:latin typeface="Microsoft JhengHei"/>
                <a:ea typeface="Microsoft JhengHei"/>
                <a:cs typeface="Arial"/>
                <a:sym typeface="Arial"/>
              </a:rPr>
              <a:t>讓儲存的空間效率極大化</a:t>
            </a:r>
            <a:endParaRPr lang="zh-TW" altLang="en-US" sz="2000" b="1" i="0" u="none" strike="noStrike" cap="none">
              <a:solidFill>
                <a:schemeClr val="tx1"/>
              </a:solidFill>
              <a:latin typeface="Microsoft JhengHei"/>
              <a:ea typeface="Microsoft JhengHei"/>
              <a:cs typeface="Arial"/>
            </a:endParaRPr>
          </a:p>
        </p:txBody>
      </p:sp>
      <p:grpSp>
        <p:nvGrpSpPr>
          <p:cNvPr id="39" name="群組 38">
            <a:extLst>
              <a:ext uri="{FF2B5EF4-FFF2-40B4-BE49-F238E27FC236}">
                <a16:creationId xmlns:a16="http://schemas.microsoft.com/office/drawing/2014/main" id="{023ECC04-F07A-4868-A53D-CBA36BEEA47A}"/>
              </a:ext>
            </a:extLst>
          </p:cNvPr>
          <p:cNvGrpSpPr/>
          <p:nvPr/>
        </p:nvGrpSpPr>
        <p:grpSpPr>
          <a:xfrm>
            <a:off x="3256731" y="2669757"/>
            <a:ext cx="260456" cy="924304"/>
            <a:chOff x="3256731" y="2669757"/>
            <a:chExt cx="260456" cy="924304"/>
          </a:xfrm>
        </p:grpSpPr>
        <p:sp>
          <p:nvSpPr>
            <p:cNvPr id="47" name="手繪多邊形: 圖案 46">
              <a:extLst>
                <a:ext uri="{FF2B5EF4-FFF2-40B4-BE49-F238E27FC236}">
                  <a16:creationId xmlns:a16="http://schemas.microsoft.com/office/drawing/2014/main" id="{95890CE9-1CA2-4D3B-BD5A-157AE39A5D57}"/>
                </a:ext>
              </a:extLst>
            </p:cNvPr>
            <p:cNvSpPr/>
            <p:nvPr/>
          </p:nvSpPr>
          <p:spPr>
            <a:xfrm>
              <a:off x="3256731" y="2669757"/>
              <a:ext cx="260456" cy="860951"/>
            </a:xfrm>
            <a:custGeom>
              <a:avLst/>
              <a:gdLst>
                <a:gd name="connsiteX0" fmla="*/ 255715 w 272037"/>
                <a:gd name="connsiteY0" fmla="*/ 20403 h 1088149"/>
                <a:gd name="connsiteX1" fmla="*/ 20403 w 272037"/>
                <a:gd name="connsiteY1" fmla="*/ 20403 h 1088149"/>
                <a:gd name="connsiteX2" fmla="*/ 20403 w 272037"/>
                <a:gd name="connsiteY2" fmla="*/ 1074548 h 1088149"/>
                <a:gd name="connsiteX3" fmla="*/ 213549 w 272037"/>
                <a:gd name="connsiteY3" fmla="*/ 1074548 h 1088149"/>
              </a:gdLst>
              <a:ahLst/>
              <a:cxnLst>
                <a:cxn ang="0">
                  <a:pos x="connsiteX0" y="connsiteY0"/>
                </a:cxn>
                <a:cxn ang="0">
                  <a:pos x="connsiteX1" y="connsiteY1"/>
                </a:cxn>
                <a:cxn ang="0">
                  <a:pos x="connsiteX2" y="connsiteY2"/>
                </a:cxn>
                <a:cxn ang="0">
                  <a:pos x="connsiteX3" y="connsiteY3"/>
                </a:cxn>
              </a:cxnLst>
              <a:rect l="l" t="t" r="r" b="b"/>
              <a:pathLst>
                <a:path w="272037" h="1088149">
                  <a:moveTo>
                    <a:pt x="255715" y="20403"/>
                  </a:moveTo>
                  <a:lnTo>
                    <a:pt x="20403" y="20403"/>
                  </a:lnTo>
                  <a:lnTo>
                    <a:pt x="20403" y="1074548"/>
                  </a:lnTo>
                  <a:lnTo>
                    <a:pt x="213549" y="1074548"/>
                  </a:lnTo>
                </a:path>
              </a:pathLst>
            </a:custGeom>
            <a:noFill/>
            <a:ln w="19050" cap="flat">
              <a:solidFill>
                <a:schemeClr val="bg1"/>
              </a:solidFill>
              <a:prstDash val="solid"/>
              <a:miter/>
            </a:ln>
          </p:spPr>
          <p:txBody>
            <a:bodyPr rtlCol="0" anchor="ctr"/>
            <a:lstStyle/>
            <a:p>
              <a:endParaRPr lang="zh-TW" altLang="en-US" sz="1350"/>
            </a:p>
          </p:txBody>
        </p:sp>
        <p:sp>
          <p:nvSpPr>
            <p:cNvPr id="34" name="等腰三角形 33">
              <a:extLst>
                <a:ext uri="{FF2B5EF4-FFF2-40B4-BE49-F238E27FC236}">
                  <a16:creationId xmlns:a16="http://schemas.microsoft.com/office/drawing/2014/main" id="{66661734-22A1-4D98-82BC-73AF41E2C3E0}"/>
                </a:ext>
              </a:extLst>
            </p:cNvPr>
            <p:cNvSpPr/>
            <p:nvPr/>
          </p:nvSpPr>
          <p:spPr>
            <a:xfrm rot="12600000">
              <a:off x="3338597" y="3477418"/>
              <a:ext cx="135306" cy="1166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4" name="群組 53">
            <a:extLst>
              <a:ext uri="{FF2B5EF4-FFF2-40B4-BE49-F238E27FC236}">
                <a16:creationId xmlns:a16="http://schemas.microsoft.com/office/drawing/2014/main" id="{886E3A08-805A-4146-BC13-2C24E7F256AE}"/>
              </a:ext>
            </a:extLst>
          </p:cNvPr>
          <p:cNvGrpSpPr/>
          <p:nvPr/>
        </p:nvGrpSpPr>
        <p:grpSpPr>
          <a:xfrm>
            <a:off x="3260407" y="3716897"/>
            <a:ext cx="260456" cy="1006683"/>
            <a:chOff x="3256731" y="2587378"/>
            <a:chExt cx="260456" cy="1006683"/>
          </a:xfrm>
        </p:grpSpPr>
        <p:sp>
          <p:nvSpPr>
            <p:cNvPr id="55" name="手繪多邊形: 圖案 54">
              <a:extLst>
                <a:ext uri="{FF2B5EF4-FFF2-40B4-BE49-F238E27FC236}">
                  <a16:creationId xmlns:a16="http://schemas.microsoft.com/office/drawing/2014/main" id="{767E7A1F-408C-43CA-820B-4F37C2438E51}"/>
                </a:ext>
              </a:extLst>
            </p:cNvPr>
            <p:cNvSpPr/>
            <p:nvPr/>
          </p:nvSpPr>
          <p:spPr>
            <a:xfrm>
              <a:off x="3256731" y="2587378"/>
              <a:ext cx="260456" cy="943330"/>
            </a:xfrm>
            <a:custGeom>
              <a:avLst/>
              <a:gdLst>
                <a:gd name="connsiteX0" fmla="*/ 255715 w 272037"/>
                <a:gd name="connsiteY0" fmla="*/ 20403 h 1088149"/>
                <a:gd name="connsiteX1" fmla="*/ 20403 w 272037"/>
                <a:gd name="connsiteY1" fmla="*/ 20403 h 1088149"/>
                <a:gd name="connsiteX2" fmla="*/ 20403 w 272037"/>
                <a:gd name="connsiteY2" fmla="*/ 1074548 h 1088149"/>
                <a:gd name="connsiteX3" fmla="*/ 213549 w 272037"/>
                <a:gd name="connsiteY3" fmla="*/ 1074548 h 1088149"/>
              </a:gdLst>
              <a:ahLst/>
              <a:cxnLst>
                <a:cxn ang="0">
                  <a:pos x="connsiteX0" y="connsiteY0"/>
                </a:cxn>
                <a:cxn ang="0">
                  <a:pos x="connsiteX1" y="connsiteY1"/>
                </a:cxn>
                <a:cxn ang="0">
                  <a:pos x="connsiteX2" y="connsiteY2"/>
                </a:cxn>
                <a:cxn ang="0">
                  <a:pos x="connsiteX3" y="connsiteY3"/>
                </a:cxn>
              </a:cxnLst>
              <a:rect l="l" t="t" r="r" b="b"/>
              <a:pathLst>
                <a:path w="272037" h="1088149">
                  <a:moveTo>
                    <a:pt x="255715" y="20403"/>
                  </a:moveTo>
                  <a:lnTo>
                    <a:pt x="20403" y="20403"/>
                  </a:lnTo>
                  <a:lnTo>
                    <a:pt x="20403" y="1074548"/>
                  </a:lnTo>
                  <a:lnTo>
                    <a:pt x="213549" y="1074548"/>
                  </a:lnTo>
                </a:path>
              </a:pathLst>
            </a:custGeom>
            <a:noFill/>
            <a:ln w="19050" cap="flat">
              <a:solidFill>
                <a:schemeClr val="bg1"/>
              </a:solidFill>
              <a:prstDash val="solid"/>
              <a:miter/>
            </a:ln>
          </p:spPr>
          <p:txBody>
            <a:bodyPr rtlCol="0" anchor="ctr"/>
            <a:lstStyle/>
            <a:p>
              <a:endParaRPr lang="zh-TW" altLang="en-US" sz="1350"/>
            </a:p>
          </p:txBody>
        </p:sp>
        <p:sp>
          <p:nvSpPr>
            <p:cNvPr id="56" name="等腰三角形 55">
              <a:extLst>
                <a:ext uri="{FF2B5EF4-FFF2-40B4-BE49-F238E27FC236}">
                  <a16:creationId xmlns:a16="http://schemas.microsoft.com/office/drawing/2014/main" id="{13752979-885F-4983-BC02-34960FC4AEA2}"/>
                </a:ext>
              </a:extLst>
            </p:cNvPr>
            <p:cNvSpPr/>
            <p:nvPr/>
          </p:nvSpPr>
          <p:spPr>
            <a:xfrm rot="12600000">
              <a:off x="3338597" y="3477418"/>
              <a:ext cx="135306" cy="1166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2554016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直線接點 12">
            <a:extLst>
              <a:ext uri="{FF2B5EF4-FFF2-40B4-BE49-F238E27FC236}">
                <a16:creationId xmlns:a16="http://schemas.microsoft.com/office/drawing/2014/main" id="{0F7792CF-7239-4549-96DD-EC559801F95C}"/>
              </a:ext>
            </a:extLst>
          </p:cNvPr>
          <p:cNvCxnSpPr>
            <a:cxnSpLocks/>
          </p:cNvCxnSpPr>
          <p:nvPr/>
        </p:nvCxnSpPr>
        <p:spPr>
          <a:xfrm>
            <a:off x="4217881" y="2745695"/>
            <a:ext cx="366344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矩形 1">
            <a:extLst>
              <a:ext uri="{FF2B5EF4-FFF2-40B4-BE49-F238E27FC236}">
                <a16:creationId xmlns:a16="http://schemas.microsoft.com/office/drawing/2014/main" id="{4D1DAC1F-688F-449A-9A2C-1F9CE3FAE84D}"/>
              </a:ext>
            </a:extLst>
          </p:cNvPr>
          <p:cNvSpPr/>
          <p:nvPr/>
        </p:nvSpPr>
        <p:spPr>
          <a:xfrm>
            <a:off x="4584661" y="2859079"/>
            <a:ext cx="2926107" cy="769441"/>
          </a:xfrm>
          <a:prstGeom prst="rect">
            <a:avLst/>
          </a:prstGeom>
          <a:effectLst>
            <a:outerShdw blurRad="50800" dist="38100" dir="2700000" algn="tl" rotWithShape="0">
              <a:prstClr val="black">
                <a:alpha val="40000"/>
              </a:prstClr>
            </a:outerShdw>
          </a:effectLst>
        </p:spPr>
        <p:txBody>
          <a:bodyPr wrap="square">
            <a:spAutoFit/>
          </a:bodyPr>
          <a:lstStyle/>
          <a:p>
            <a:r>
              <a:rPr lang="zh-TW" altLang="en-US" sz="2200" b="1">
                <a:solidFill>
                  <a:schemeClr val="bg1"/>
                </a:solidFill>
                <a:latin typeface="微軟正黑體" panose="020B0604030504040204" pitchFamily="34" charset="-120"/>
                <a:ea typeface="微軟正黑體" panose="020B0604030504040204" pitchFamily="34" charset="-120"/>
              </a:rPr>
              <a:t>資料讀寫效能更加 </a:t>
            </a:r>
            <a:endParaRPr lang="en-US" altLang="zh-TW" sz="2200" b="1">
              <a:solidFill>
                <a:schemeClr val="bg1"/>
              </a:solidFill>
              <a:latin typeface="微軟正黑體" panose="020B0604030504040204" pitchFamily="34" charset="-120"/>
              <a:ea typeface="微軟正黑體" panose="020B0604030504040204" pitchFamily="34" charset="-120"/>
            </a:endParaRPr>
          </a:p>
          <a:p>
            <a:r>
              <a:rPr lang="en-US" altLang="zh-TW" sz="2200" b="1">
                <a:solidFill>
                  <a:schemeClr val="bg1"/>
                </a:solidFill>
                <a:latin typeface="微軟正黑體" panose="020B0604030504040204" pitchFamily="34" charset="-120"/>
                <a:ea typeface="微軟正黑體" panose="020B0604030504040204" pitchFamily="34" charset="-120"/>
              </a:rPr>
              <a:t>Flash</a:t>
            </a:r>
            <a:r>
              <a:rPr lang="zh-TW" altLang="en-US" sz="2200" b="1">
                <a:solidFill>
                  <a:schemeClr val="bg1"/>
                </a:solidFill>
                <a:latin typeface="微軟正黑體" panose="020B0604030504040204" pitchFamily="34" charset="-120"/>
                <a:ea typeface="微軟正黑體" panose="020B0604030504040204" pitchFamily="34" charset="-120"/>
              </a:rPr>
              <a:t>使用壽命更長久</a:t>
            </a:r>
            <a:endParaRPr lang="en-US" altLang="zh-TW" sz="2200" b="1">
              <a:solidFill>
                <a:schemeClr val="bg1"/>
              </a:solidFill>
              <a:latin typeface="微軟正黑體" panose="020B0604030504040204" pitchFamily="34" charset="-120"/>
              <a:ea typeface="微軟正黑體" panose="020B0604030504040204" pitchFamily="34" charset="-120"/>
            </a:endParaRPr>
          </a:p>
        </p:txBody>
      </p:sp>
      <p:sp>
        <p:nvSpPr>
          <p:cNvPr id="64" name="標題 1">
            <a:extLst>
              <a:ext uri="{FF2B5EF4-FFF2-40B4-BE49-F238E27FC236}">
                <a16:creationId xmlns:a16="http://schemas.microsoft.com/office/drawing/2014/main" id="{2A8030FA-7B95-43EC-825E-2BBF71C59E83}"/>
              </a:ext>
            </a:extLst>
          </p:cNvPr>
          <p:cNvSpPr txBox="1">
            <a:spLocks/>
          </p:cNvSpPr>
          <p:nvPr/>
        </p:nvSpPr>
        <p:spPr>
          <a:xfrm>
            <a:off x="332695" y="97608"/>
            <a:ext cx="6623783" cy="8157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微軟正黑體" panose="020B0604030504040204" pitchFamily="34" charset="-120"/>
                <a:ea typeface="微軟正黑體" panose="020B0604030504040204" pitchFamily="34" charset="-120"/>
                <a:cs typeface="+mj-cs"/>
              </a:defRPr>
            </a:lvl1pPr>
          </a:lstStyle>
          <a:p>
            <a:r>
              <a:rPr lang="zh-TW" altLang="en-US" sz="3400">
                <a:latin typeface="微軟正黑體"/>
                <a:ea typeface="微軟正黑體"/>
              </a:rPr>
              <a:t>聚合寫入 (Write Coalescing)</a:t>
            </a:r>
            <a:endParaRPr lang="zh-TW" altLang="en-US" sz="3400"/>
          </a:p>
        </p:txBody>
      </p:sp>
      <p:pic>
        <p:nvPicPr>
          <p:cNvPr id="68" name="圖形 67">
            <a:extLst>
              <a:ext uri="{FF2B5EF4-FFF2-40B4-BE49-F238E27FC236}">
                <a16:creationId xmlns:a16="http://schemas.microsoft.com/office/drawing/2014/main" id="{2468FD73-E4E8-420D-A262-DC37F48446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2385" y="913761"/>
            <a:ext cx="3848339" cy="4224223"/>
          </a:xfrm>
          <a:prstGeom prst="rect">
            <a:avLst/>
          </a:prstGeom>
        </p:spPr>
      </p:pic>
    </p:spTree>
    <p:extLst>
      <p:ext uri="{BB962C8B-B14F-4D97-AF65-F5344CB8AC3E}">
        <p14:creationId xmlns:p14="http://schemas.microsoft.com/office/powerpoint/2010/main" val="26926604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B909E0-6D95-47AD-874C-65789C74707A}"/>
              </a:ext>
            </a:extLst>
          </p:cNvPr>
          <p:cNvSpPr>
            <a:spLocks noGrp="1"/>
          </p:cNvSpPr>
          <p:nvPr>
            <p:ph type="title"/>
          </p:nvPr>
        </p:nvSpPr>
        <p:spPr>
          <a:xfrm>
            <a:off x="68749" y="91440"/>
            <a:ext cx="7886700" cy="822960"/>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TW" sz="3200">
                <a:solidFill>
                  <a:srgbClr val="FFFFFF"/>
                </a:solidFill>
                <a:latin typeface="Microsoft JhengHei"/>
                <a:ea typeface="Microsoft JhengHei"/>
                <a:cs typeface="Arial" panose="020B0604020202020204" pitchFamily="34" charset="0"/>
              </a:rPr>
              <a:t>QoS</a:t>
            </a:r>
            <a:r>
              <a:rPr lang="en-US" altLang="zh-TW" sz="3200">
                <a:solidFill>
                  <a:srgbClr val="FFFFFF"/>
                </a:solidFill>
                <a:latin typeface="Microsoft JhengHei"/>
                <a:ea typeface="Microsoft JhengHei"/>
              </a:rPr>
              <a:t> </a:t>
            </a:r>
            <a:r>
              <a:rPr lang="zh-TW" altLang="en-US" sz="3200">
                <a:solidFill>
                  <a:srgbClr val="FFFFFF"/>
                </a:solidFill>
                <a:latin typeface="Microsoft JhengHei"/>
                <a:ea typeface="Microsoft JhengHei"/>
              </a:rPr>
              <a:t>確保系統資源適當地分配給工作負載</a:t>
            </a:r>
          </a:p>
        </p:txBody>
      </p:sp>
      <p:cxnSp>
        <p:nvCxnSpPr>
          <p:cNvPr id="4" name="Straight Connector 47">
            <a:extLst>
              <a:ext uri="{FF2B5EF4-FFF2-40B4-BE49-F238E27FC236}">
                <a16:creationId xmlns:a16="http://schemas.microsoft.com/office/drawing/2014/main" id="{955730F1-C309-4A01-BFFB-F15514E669DD}"/>
              </a:ext>
            </a:extLst>
          </p:cNvPr>
          <p:cNvCxnSpPr>
            <a:cxnSpLocks/>
          </p:cNvCxnSpPr>
          <p:nvPr/>
        </p:nvCxnSpPr>
        <p:spPr>
          <a:xfrm>
            <a:off x="4704543" y="1504336"/>
            <a:ext cx="0" cy="2948525"/>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3">
            <a:extLst>
              <a:ext uri="{FF2B5EF4-FFF2-40B4-BE49-F238E27FC236}">
                <a16:creationId xmlns:a16="http://schemas.microsoft.com/office/drawing/2014/main" id="{D9CFF2F6-DE4E-4304-9287-A8A0819141E2}"/>
              </a:ext>
            </a:extLst>
          </p:cNvPr>
          <p:cNvCxnSpPr>
            <a:cxnSpLocks/>
          </p:cNvCxnSpPr>
          <p:nvPr/>
        </p:nvCxnSpPr>
        <p:spPr>
          <a:xfrm>
            <a:off x="762747" y="4038488"/>
            <a:ext cx="353350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85215F3-0D29-414B-85D6-EE50396896C1}"/>
              </a:ext>
            </a:extLst>
          </p:cNvPr>
          <p:cNvSpPr/>
          <p:nvPr/>
        </p:nvSpPr>
        <p:spPr>
          <a:xfrm>
            <a:off x="1325288" y="3064427"/>
            <a:ext cx="966652" cy="950256"/>
          </a:xfrm>
          <a:prstGeom prst="rect">
            <a:avLst/>
          </a:prstGeom>
          <a:gradFill>
            <a:gsLst>
              <a:gs pos="100000">
                <a:schemeClr val="bg2">
                  <a:lumMod val="90000"/>
                </a:schemeClr>
              </a:gs>
              <a:gs pos="0">
                <a:schemeClr val="bg2">
                  <a:lumMod val="5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25" b="1">
                <a:solidFill>
                  <a:schemeClr val="tx1"/>
                </a:solidFill>
                <a:latin typeface="Arial" panose="020B0604020202020204" pitchFamily="34" charset="0"/>
                <a:cs typeface="Arial" panose="020B0604020202020204" pitchFamily="34" charset="0"/>
              </a:rPr>
              <a:t>Workload 1</a:t>
            </a:r>
          </a:p>
        </p:txBody>
      </p:sp>
      <p:sp>
        <p:nvSpPr>
          <p:cNvPr id="7" name="Rectangle 9">
            <a:extLst>
              <a:ext uri="{FF2B5EF4-FFF2-40B4-BE49-F238E27FC236}">
                <a16:creationId xmlns:a16="http://schemas.microsoft.com/office/drawing/2014/main" id="{E9E8F607-1F21-42CE-861F-0EEFD0271D31}"/>
              </a:ext>
            </a:extLst>
          </p:cNvPr>
          <p:cNvSpPr/>
          <p:nvPr/>
        </p:nvSpPr>
        <p:spPr>
          <a:xfrm>
            <a:off x="2745874" y="3072266"/>
            <a:ext cx="966652" cy="942416"/>
          </a:xfrm>
          <a:prstGeom prst="rect">
            <a:avLst/>
          </a:prstGeom>
          <a:gradFill>
            <a:gsLst>
              <a:gs pos="100000">
                <a:schemeClr val="bg2">
                  <a:lumMod val="90000"/>
                </a:schemeClr>
              </a:gs>
              <a:gs pos="0">
                <a:schemeClr val="bg2">
                  <a:lumMod val="5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schemeClr val="tx1"/>
              </a:solidFill>
            </a:endParaRPr>
          </a:p>
        </p:txBody>
      </p:sp>
      <p:sp>
        <p:nvSpPr>
          <p:cNvPr id="8" name="Rectangle 11">
            <a:extLst>
              <a:ext uri="{FF2B5EF4-FFF2-40B4-BE49-F238E27FC236}">
                <a16:creationId xmlns:a16="http://schemas.microsoft.com/office/drawing/2014/main" id="{27491F9C-6B5B-4400-8064-F27047319B92}"/>
              </a:ext>
            </a:extLst>
          </p:cNvPr>
          <p:cNvSpPr/>
          <p:nvPr/>
        </p:nvSpPr>
        <p:spPr>
          <a:xfrm>
            <a:off x="2753615" y="1769144"/>
            <a:ext cx="966652" cy="1295399"/>
          </a:xfrm>
          <a:prstGeom prst="rect">
            <a:avLst/>
          </a:prstGeom>
          <a:gradFill>
            <a:gsLst>
              <a:gs pos="100000">
                <a:srgbClr val="FFD966"/>
              </a:gs>
              <a:gs pos="0">
                <a:srgbClr val="FFC71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25" b="1">
                <a:solidFill>
                  <a:schemeClr val="tx1"/>
                </a:solidFill>
                <a:latin typeface="Arial" panose="020B0604020202020204" pitchFamily="34" charset="0"/>
                <a:cs typeface="Arial" panose="020B0604020202020204" pitchFamily="34" charset="0"/>
              </a:rPr>
              <a:t>Workload 2</a:t>
            </a:r>
          </a:p>
        </p:txBody>
      </p:sp>
      <p:sp>
        <p:nvSpPr>
          <p:cNvPr id="9" name="TextBox 13">
            <a:extLst>
              <a:ext uri="{FF2B5EF4-FFF2-40B4-BE49-F238E27FC236}">
                <a16:creationId xmlns:a16="http://schemas.microsoft.com/office/drawing/2014/main" id="{BBF03233-1713-496A-A350-709F01B449ED}"/>
              </a:ext>
            </a:extLst>
          </p:cNvPr>
          <p:cNvSpPr txBox="1"/>
          <p:nvPr/>
        </p:nvSpPr>
        <p:spPr>
          <a:xfrm>
            <a:off x="1337511" y="4154288"/>
            <a:ext cx="2387239"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zh-TW" altLang="en-US" sz="1013"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吵鬧的鄰居 </a:t>
            </a:r>
            <a:r>
              <a:rPr lang="en-US" altLang="zh-TW" sz="1013" b="1">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sz="1013" b="1">
                <a:solidFill>
                  <a:schemeClr val="bg1"/>
                </a:solidFill>
                <a:latin typeface="Arial" panose="020B0604020202020204" pitchFamily="34" charset="0"/>
                <a:ea typeface="微軟正黑體" panose="020B0604030504040204" pitchFamily="34" charset="-120"/>
                <a:cs typeface="Arial" panose="020B0604020202020204" pitchFamily="34" charset="0"/>
              </a:rPr>
              <a:t>Noisy neighbor</a:t>
            </a:r>
            <a:r>
              <a:rPr lang="en-US" altLang="zh-TW" sz="1013" b="1">
                <a:solidFill>
                  <a:schemeClr val="bg1"/>
                </a:solidFill>
                <a:latin typeface="Arial" panose="020B0604020202020204" pitchFamily="34" charset="0"/>
                <a:ea typeface="微軟正黑體" panose="020B0604030504040204" pitchFamily="34" charset="-120"/>
                <a:cs typeface="Arial" panose="020B0604020202020204" pitchFamily="34" charset="0"/>
              </a:rPr>
              <a:t>)</a:t>
            </a:r>
            <a:endParaRPr lang="en-US" sz="1013"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 name="TextBox 14">
            <a:extLst>
              <a:ext uri="{FF2B5EF4-FFF2-40B4-BE49-F238E27FC236}">
                <a16:creationId xmlns:a16="http://schemas.microsoft.com/office/drawing/2014/main" id="{DE2F5CC7-DBCB-483A-AEDE-D2778BCFE0DF}"/>
              </a:ext>
            </a:extLst>
          </p:cNvPr>
          <p:cNvSpPr txBox="1"/>
          <p:nvPr/>
        </p:nvSpPr>
        <p:spPr>
          <a:xfrm>
            <a:off x="172556" y="1810088"/>
            <a:ext cx="1169894"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a:solidFill>
                  <a:schemeClr val="bg1"/>
                </a:solidFill>
                <a:latin typeface="Arial" panose="020B0604020202020204" pitchFamily="34" charset="0"/>
                <a:cs typeface="Arial" panose="020B0604020202020204" pitchFamily="34" charset="0"/>
              </a:rPr>
              <a:t>Maximum IOPS</a:t>
            </a:r>
          </a:p>
        </p:txBody>
      </p:sp>
      <p:grpSp>
        <p:nvGrpSpPr>
          <p:cNvPr id="3" name="群組 2">
            <a:extLst>
              <a:ext uri="{FF2B5EF4-FFF2-40B4-BE49-F238E27FC236}">
                <a16:creationId xmlns:a16="http://schemas.microsoft.com/office/drawing/2014/main" id="{CF4C21D8-A137-4EF7-8EB8-535A74C7475B}"/>
              </a:ext>
            </a:extLst>
          </p:cNvPr>
          <p:cNvGrpSpPr/>
          <p:nvPr/>
        </p:nvGrpSpPr>
        <p:grpSpPr>
          <a:xfrm>
            <a:off x="238543" y="2061917"/>
            <a:ext cx="3962618" cy="688041"/>
            <a:chOff x="660933" y="2061917"/>
            <a:chExt cx="3540227" cy="688041"/>
          </a:xfrm>
        </p:grpSpPr>
        <p:cxnSp>
          <p:nvCxnSpPr>
            <p:cNvPr id="11" name="Straight Connector 10">
              <a:extLst>
                <a:ext uri="{FF2B5EF4-FFF2-40B4-BE49-F238E27FC236}">
                  <a16:creationId xmlns:a16="http://schemas.microsoft.com/office/drawing/2014/main" id="{641CBAC9-7758-4191-BC07-2A5EF82200A3}"/>
                </a:ext>
              </a:extLst>
            </p:cNvPr>
            <p:cNvCxnSpPr>
              <a:cxnSpLocks/>
            </p:cNvCxnSpPr>
            <p:nvPr/>
          </p:nvCxnSpPr>
          <p:spPr>
            <a:xfrm>
              <a:off x="667657" y="2061917"/>
              <a:ext cx="3533503" cy="0"/>
            </a:xfrm>
            <a:prstGeom prst="line">
              <a:avLst/>
            </a:prstGeom>
            <a:ln w="28575">
              <a:solidFill>
                <a:srgbClr val="4472C4"/>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0">
              <a:extLst>
                <a:ext uri="{FF2B5EF4-FFF2-40B4-BE49-F238E27FC236}">
                  <a16:creationId xmlns:a16="http://schemas.microsoft.com/office/drawing/2014/main" id="{E62E4593-ABD0-4C05-9558-2192E4AECBA2}"/>
                </a:ext>
              </a:extLst>
            </p:cNvPr>
            <p:cNvCxnSpPr>
              <a:cxnSpLocks/>
            </p:cNvCxnSpPr>
            <p:nvPr/>
          </p:nvCxnSpPr>
          <p:spPr>
            <a:xfrm>
              <a:off x="660933" y="2749958"/>
              <a:ext cx="3533503" cy="0"/>
            </a:xfrm>
            <a:prstGeom prst="line">
              <a:avLst/>
            </a:prstGeom>
            <a:ln w="28575">
              <a:solidFill>
                <a:srgbClr val="4472C4"/>
              </a:solidFill>
              <a:prstDash val="sysDash"/>
            </a:ln>
          </p:spPr>
          <p:style>
            <a:lnRef idx="1">
              <a:schemeClr val="accent1"/>
            </a:lnRef>
            <a:fillRef idx="0">
              <a:schemeClr val="accent1"/>
            </a:fillRef>
            <a:effectRef idx="0">
              <a:schemeClr val="accent1"/>
            </a:effectRef>
            <a:fontRef idx="minor">
              <a:schemeClr val="tx1"/>
            </a:fontRef>
          </p:style>
        </p:cxnSp>
      </p:grpSp>
      <p:cxnSp>
        <p:nvCxnSpPr>
          <p:cNvPr id="14" name="Straight Connector 3">
            <a:extLst>
              <a:ext uri="{FF2B5EF4-FFF2-40B4-BE49-F238E27FC236}">
                <a16:creationId xmlns:a16="http://schemas.microsoft.com/office/drawing/2014/main" id="{3E3FA94B-2439-48A8-AEA8-5B055F103E9E}"/>
              </a:ext>
            </a:extLst>
          </p:cNvPr>
          <p:cNvCxnSpPr>
            <a:cxnSpLocks/>
          </p:cNvCxnSpPr>
          <p:nvPr/>
        </p:nvCxnSpPr>
        <p:spPr>
          <a:xfrm>
            <a:off x="5354918" y="4040729"/>
            <a:ext cx="353350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ectangle 5">
            <a:extLst>
              <a:ext uri="{FF2B5EF4-FFF2-40B4-BE49-F238E27FC236}">
                <a16:creationId xmlns:a16="http://schemas.microsoft.com/office/drawing/2014/main" id="{1633FD3B-9505-4D7B-ADE6-BD806E1AFADA}"/>
              </a:ext>
            </a:extLst>
          </p:cNvPr>
          <p:cNvSpPr/>
          <p:nvPr/>
        </p:nvSpPr>
        <p:spPr>
          <a:xfrm>
            <a:off x="5929683" y="3057819"/>
            <a:ext cx="966652" cy="950256"/>
          </a:xfrm>
          <a:prstGeom prst="rect">
            <a:avLst/>
          </a:prstGeom>
          <a:gradFill>
            <a:gsLst>
              <a:gs pos="100000">
                <a:schemeClr val="bg2">
                  <a:lumMod val="90000"/>
                </a:schemeClr>
              </a:gs>
              <a:gs pos="0">
                <a:schemeClr val="bg2">
                  <a:lumMod val="5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schemeClr val="tx1"/>
              </a:solidFill>
            </a:endParaRPr>
          </a:p>
        </p:txBody>
      </p:sp>
      <p:sp>
        <p:nvSpPr>
          <p:cNvPr id="16" name="Rectangle 9">
            <a:extLst>
              <a:ext uri="{FF2B5EF4-FFF2-40B4-BE49-F238E27FC236}">
                <a16:creationId xmlns:a16="http://schemas.microsoft.com/office/drawing/2014/main" id="{6875A4E3-FB38-4874-B2AB-E824D23B7DC1}"/>
              </a:ext>
            </a:extLst>
          </p:cNvPr>
          <p:cNvSpPr/>
          <p:nvPr/>
        </p:nvSpPr>
        <p:spPr>
          <a:xfrm>
            <a:off x="7316652" y="2434773"/>
            <a:ext cx="1000269" cy="1573302"/>
          </a:xfrm>
          <a:prstGeom prst="rect">
            <a:avLst/>
          </a:prstGeom>
          <a:gradFill>
            <a:gsLst>
              <a:gs pos="100000">
                <a:schemeClr val="bg2">
                  <a:lumMod val="90000"/>
                </a:schemeClr>
              </a:gs>
              <a:gs pos="0">
                <a:schemeClr val="bg2">
                  <a:lumMod val="5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00" b="1">
                <a:latin typeface="Arial"/>
                <a:cs typeface="Calibri"/>
              </a:rPr>
              <a:t>Workload 2</a:t>
            </a:r>
            <a:endParaRPr lang="en-US" sz="1100">
              <a:latin typeface="Arial"/>
              <a:cs typeface="Calibri"/>
            </a:endParaRPr>
          </a:p>
        </p:txBody>
      </p:sp>
      <p:sp>
        <p:nvSpPr>
          <p:cNvPr id="17" name="Rectangle 11">
            <a:extLst>
              <a:ext uri="{FF2B5EF4-FFF2-40B4-BE49-F238E27FC236}">
                <a16:creationId xmlns:a16="http://schemas.microsoft.com/office/drawing/2014/main" id="{B0EE79BA-EC70-4960-82E5-897B6BD68D1E}"/>
              </a:ext>
            </a:extLst>
          </p:cNvPr>
          <p:cNvSpPr/>
          <p:nvPr/>
        </p:nvSpPr>
        <p:spPr>
          <a:xfrm>
            <a:off x="7329904" y="1643637"/>
            <a:ext cx="966652" cy="791135"/>
          </a:xfrm>
          <a:prstGeom prst="rect">
            <a:avLst/>
          </a:prstGeom>
          <a:noFill/>
          <a:ln w="28575">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125" b="1">
              <a:solidFill>
                <a:schemeClr val="tx1"/>
              </a:solidFill>
              <a:latin typeface="Arial" panose="020B0604020202020204" pitchFamily="34" charset="0"/>
              <a:cs typeface="Arial" panose="020B0604020202020204" pitchFamily="34" charset="0"/>
            </a:endParaRPr>
          </a:p>
        </p:txBody>
      </p:sp>
      <p:sp>
        <p:nvSpPr>
          <p:cNvPr id="18" name="TextBox 13">
            <a:extLst>
              <a:ext uri="{FF2B5EF4-FFF2-40B4-BE49-F238E27FC236}">
                <a16:creationId xmlns:a16="http://schemas.microsoft.com/office/drawing/2014/main" id="{C1E38A80-971A-44EC-BF8B-BCE49AF9B47B}"/>
              </a:ext>
            </a:extLst>
          </p:cNvPr>
          <p:cNvSpPr txBox="1"/>
          <p:nvPr/>
        </p:nvSpPr>
        <p:spPr>
          <a:xfrm>
            <a:off x="5929682" y="4156529"/>
            <a:ext cx="2387239"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1013" b="1">
                <a:solidFill>
                  <a:schemeClr val="bg1"/>
                </a:solidFill>
                <a:latin typeface="Arial" panose="020B0604020202020204" pitchFamily="34" charset="0"/>
                <a:ea typeface="微軟正黑體" panose="020B0604030504040204" pitchFamily="34" charset="-120"/>
                <a:cs typeface="Arial" panose="020B0604020202020204" pitchFamily="34" charset="0"/>
              </a:rPr>
              <a:t>QoS</a:t>
            </a:r>
            <a:r>
              <a:rPr lang="en-US" altLang="zh-TW" sz="1013"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1013"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可防止吵鬧鄰居的影響</a:t>
            </a:r>
            <a:endParaRPr lang="en-US" sz="1013"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1" name="TextBox 14">
            <a:extLst>
              <a:ext uri="{FF2B5EF4-FFF2-40B4-BE49-F238E27FC236}">
                <a16:creationId xmlns:a16="http://schemas.microsoft.com/office/drawing/2014/main" id="{FE9E2E77-30BA-4411-8CAC-36CF70A82346}"/>
              </a:ext>
            </a:extLst>
          </p:cNvPr>
          <p:cNvSpPr txBox="1"/>
          <p:nvPr/>
        </p:nvSpPr>
        <p:spPr>
          <a:xfrm>
            <a:off x="170499" y="2493647"/>
            <a:ext cx="1169894"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a:solidFill>
                  <a:schemeClr val="bg1"/>
                </a:solidFill>
                <a:latin typeface="Arial" panose="020B0604020202020204" pitchFamily="34" charset="0"/>
                <a:cs typeface="Arial" panose="020B0604020202020204" pitchFamily="34" charset="0"/>
              </a:rPr>
              <a:t>Minimum IOPS</a:t>
            </a:r>
          </a:p>
        </p:txBody>
      </p:sp>
      <p:sp>
        <p:nvSpPr>
          <p:cNvPr id="22" name="TextBox 14">
            <a:extLst>
              <a:ext uri="{FF2B5EF4-FFF2-40B4-BE49-F238E27FC236}">
                <a16:creationId xmlns:a16="http://schemas.microsoft.com/office/drawing/2014/main" id="{5A4ACC6A-34D8-45C3-9D00-6FE648117DA4}"/>
              </a:ext>
            </a:extLst>
          </p:cNvPr>
          <p:cNvSpPr txBox="1"/>
          <p:nvPr/>
        </p:nvSpPr>
        <p:spPr>
          <a:xfrm>
            <a:off x="4780599" y="1839222"/>
            <a:ext cx="1169894"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a:solidFill>
                  <a:schemeClr val="bg1"/>
                </a:solidFill>
                <a:latin typeface="Arial" panose="020B0604020202020204" pitchFamily="34" charset="0"/>
                <a:cs typeface="Arial" panose="020B0604020202020204" pitchFamily="34" charset="0"/>
              </a:rPr>
              <a:t>Maximum IOPS</a:t>
            </a:r>
          </a:p>
        </p:txBody>
      </p:sp>
      <p:sp>
        <p:nvSpPr>
          <p:cNvPr id="23" name="TextBox 14">
            <a:extLst>
              <a:ext uri="{FF2B5EF4-FFF2-40B4-BE49-F238E27FC236}">
                <a16:creationId xmlns:a16="http://schemas.microsoft.com/office/drawing/2014/main" id="{EA6D405E-6A73-432B-B9BF-F685707F924F}"/>
              </a:ext>
            </a:extLst>
          </p:cNvPr>
          <p:cNvSpPr txBox="1"/>
          <p:nvPr/>
        </p:nvSpPr>
        <p:spPr>
          <a:xfrm>
            <a:off x="4780599" y="2504853"/>
            <a:ext cx="1169894"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a:solidFill>
                  <a:schemeClr val="bg1"/>
                </a:solidFill>
                <a:latin typeface="Arial" panose="020B0604020202020204" pitchFamily="34" charset="0"/>
                <a:cs typeface="Arial" panose="020B0604020202020204" pitchFamily="34" charset="0"/>
              </a:rPr>
              <a:t>Minimum IOPS</a:t>
            </a:r>
          </a:p>
        </p:txBody>
      </p:sp>
      <p:sp>
        <p:nvSpPr>
          <p:cNvPr id="24" name="Rectangle 11">
            <a:extLst>
              <a:ext uri="{FF2B5EF4-FFF2-40B4-BE49-F238E27FC236}">
                <a16:creationId xmlns:a16="http://schemas.microsoft.com/office/drawing/2014/main" id="{5CAFAD2A-EF71-4BD4-A5E9-531E168EC9B5}"/>
              </a:ext>
            </a:extLst>
          </p:cNvPr>
          <p:cNvSpPr/>
          <p:nvPr/>
        </p:nvSpPr>
        <p:spPr>
          <a:xfrm>
            <a:off x="5927122" y="2338401"/>
            <a:ext cx="966652" cy="730624"/>
          </a:xfrm>
          <a:prstGeom prst="rect">
            <a:avLst/>
          </a:prstGeom>
          <a:gradFill>
            <a:gsLst>
              <a:gs pos="100000">
                <a:srgbClr val="FFD966"/>
              </a:gs>
              <a:gs pos="0">
                <a:srgbClr val="FFC71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25" b="1">
                <a:solidFill>
                  <a:schemeClr val="tx1"/>
                </a:solidFill>
                <a:latin typeface="Arial" panose="020B0604020202020204" pitchFamily="34" charset="0"/>
                <a:cs typeface="Arial" panose="020B0604020202020204" pitchFamily="34" charset="0"/>
              </a:rPr>
              <a:t>Workload 1</a:t>
            </a:r>
          </a:p>
          <a:p>
            <a:pPr algn="ctr"/>
            <a:endParaRPr lang="en-US" sz="1125" b="1">
              <a:solidFill>
                <a:schemeClr val="tx1"/>
              </a:solidFill>
              <a:latin typeface="Arial" panose="020B0604020202020204" pitchFamily="34" charset="0"/>
              <a:cs typeface="Arial" panose="020B0604020202020204" pitchFamily="34" charset="0"/>
            </a:endParaRPr>
          </a:p>
        </p:txBody>
      </p:sp>
      <p:grpSp>
        <p:nvGrpSpPr>
          <p:cNvPr id="13" name="群組 12">
            <a:extLst>
              <a:ext uri="{FF2B5EF4-FFF2-40B4-BE49-F238E27FC236}">
                <a16:creationId xmlns:a16="http://schemas.microsoft.com/office/drawing/2014/main" id="{5C54BF85-B72A-4771-8A46-F33DD7E6F25A}"/>
              </a:ext>
            </a:extLst>
          </p:cNvPr>
          <p:cNvGrpSpPr/>
          <p:nvPr/>
        </p:nvGrpSpPr>
        <p:grpSpPr>
          <a:xfrm>
            <a:off x="4835388" y="2064158"/>
            <a:ext cx="3957943" cy="688041"/>
            <a:chOff x="5253105" y="2064158"/>
            <a:chExt cx="3540226" cy="688041"/>
          </a:xfrm>
        </p:grpSpPr>
        <p:cxnSp>
          <p:nvCxnSpPr>
            <p:cNvPr id="19" name="Straight Connector 10">
              <a:extLst>
                <a:ext uri="{FF2B5EF4-FFF2-40B4-BE49-F238E27FC236}">
                  <a16:creationId xmlns:a16="http://schemas.microsoft.com/office/drawing/2014/main" id="{5600C7AB-0CA9-40FD-81B9-C7CC67EECD16}"/>
                </a:ext>
              </a:extLst>
            </p:cNvPr>
            <p:cNvCxnSpPr>
              <a:cxnSpLocks/>
            </p:cNvCxnSpPr>
            <p:nvPr/>
          </p:nvCxnSpPr>
          <p:spPr>
            <a:xfrm>
              <a:off x="5259828" y="2064158"/>
              <a:ext cx="3533503" cy="0"/>
            </a:xfrm>
            <a:prstGeom prst="line">
              <a:avLst/>
            </a:prstGeom>
            <a:ln w="28575">
              <a:solidFill>
                <a:srgbClr val="4472C4"/>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10">
              <a:extLst>
                <a:ext uri="{FF2B5EF4-FFF2-40B4-BE49-F238E27FC236}">
                  <a16:creationId xmlns:a16="http://schemas.microsoft.com/office/drawing/2014/main" id="{93171ED0-765E-4707-B663-77F68BBD7760}"/>
                </a:ext>
              </a:extLst>
            </p:cNvPr>
            <p:cNvCxnSpPr>
              <a:cxnSpLocks/>
            </p:cNvCxnSpPr>
            <p:nvPr/>
          </p:nvCxnSpPr>
          <p:spPr>
            <a:xfrm>
              <a:off x="5253105" y="2752199"/>
              <a:ext cx="3533503" cy="0"/>
            </a:xfrm>
            <a:prstGeom prst="line">
              <a:avLst/>
            </a:prstGeom>
            <a:ln w="28575">
              <a:solidFill>
                <a:srgbClr val="4472C4"/>
              </a:solidFill>
              <a:prstDash val="sysDash"/>
            </a:ln>
          </p:spPr>
          <p:style>
            <a:lnRef idx="1">
              <a:schemeClr val="accent1"/>
            </a:lnRef>
            <a:fillRef idx="0">
              <a:schemeClr val="accent1"/>
            </a:fillRef>
            <a:effectRef idx="0">
              <a:schemeClr val="accent1"/>
            </a:effectRef>
            <a:fontRef idx="minor">
              <a:schemeClr val="tx1"/>
            </a:fontRef>
          </p:style>
        </p:cxnSp>
      </p:grpSp>
      <p:cxnSp>
        <p:nvCxnSpPr>
          <p:cNvPr id="27" name="直線單箭頭接點 88">
            <a:extLst>
              <a:ext uri="{FF2B5EF4-FFF2-40B4-BE49-F238E27FC236}">
                <a16:creationId xmlns:a16="http://schemas.microsoft.com/office/drawing/2014/main" id="{E57BDF1D-D507-493D-B000-92DABC71C1AA}"/>
              </a:ext>
            </a:extLst>
          </p:cNvPr>
          <p:cNvCxnSpPr>
            <a:cxnSpLocks/>
          </p:cNvCxnSpPr>
          <p:nvPr/>
        </p:nvCxnSpPr>
        <p:spPr>
          <a:xfrm flipV="1">
            <a:off x="7084459" y="2434772"/>
            <a:ext cx="0" cy="592903"/>
          </a:xfrm>
          <a:prstGeom prst="straightConnector1">
            <a:avLst/>
          </a:prstGeom>
          <a:ln w="57150">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0" name="Arrow: Right 17">
            <a:extLst>
              <a:ext uri="{FF2B5EF4-FFF2-40B4-BE49-F238E27FC236}">
                <a16:creationId xmlns:a16="http://schemas.microsoft.com/office/drawing/2014/main" id="{41D1DD93-4288-4303-9568-137C037EB660}"/>
              </a:ext>
            </a:extLst>
          </p:cNvPr>
          <p:cNvSpPr/>
          <p:nvPr/>
        </p:nvSpPr>
        <p:spPr>
          <a:xfrm>
            <a:off x="4267575" y="3165997"/>
            <a:ext cx="992254" cy="321566"/>
          </a:xfrm>
          <a:prstGeom prst="rightArrow">
            <a:avLst>
              <a:gd name="adj1" fmla="val 50000"/>
              <a:gd name="adj2" fmla="val 69932"/>
            </a:avLst>
          </a:prstGeom>
          <a:gradFill>
            <a:gsLst>
              <a:gs pos="100000">
                <a:schemeClr val="accent1">
                  <a:lumMod val="75000"/>
                </a:schemeClr>
              </a:gs>
              <a:gs pos="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cxnSp>
        <p:nvCxnSpPr>
          <p:cNvPr id="28" name="直線單箭頭接點 88">
            <a:extLst>
              <a:ext uri="{FF2B5EF4-FFF2-40B4-BE49-F238E27FC236}">
                <a16:creationId xmlns:a16="http://schemas.microsoft.com/office/drawing/2014/main" id="{68EFCB17-FE97-4F8D-A51A-613F4B24EA3A}"/>
              </a:ext>
            </a:extLst>
          </p:cNvPr>
          <p:cNvCxnSpPr>
            <a:cxnSpLocks/>
          </p:cNvCxnSpPr>
          <p:nvPr/>
        </p:nvCxnSpPr>
        <p:spPr>
          <a:xfrm>
            <a:off x="8498979" y="1667317"/>
            <a:ext cx="13447" cy="745079"/>
          </a:xfrm>
          <a:prstGeom prst="straightConnector1">
            <a:avLst/>
          </a:prstGeom>
          <a:ln w="57150">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6334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rrow: Up-Down 34">
            <a:extLst>
              <a:ext uri="{FF2B5EF4-FFF2-40B4-BE49-F238E27FC236}">
                <a16:creationId xmlns:a16="http://schemas.microsoft.com/office/drawing/2014/main" id="{EE7D30D9-9BD5-4FC2-9280-351BF917BF6B}"/>
              </a:ext>
            </a:extLst>
          </p:cNvPr>
          <p:cNvSpPr/>
          <p:nvPr/>
        </p:nvSpPr>
        <p:spPr>
          <a:xfrm>
            <a:off x="1689210" y="1081105"/>
            <a:ext cx="2119555" cy="3907265"/>
          </a:xfrm>
          <a:prstGeom prst="up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6A1C65-CFA8-41C9-99D7-6908D5C2A827}"/>
              </a:ext>
            </a:extLst>
          </p:cNvPr>
          <p:cNvSpPr>
            <a:spLocks noGrp="1"/>
          </p:cNvSpPr>
          <p:nvPr>
            <p:ph type="title"/>
          </p:nvPr>
        </p:nvSpPr>
        <p:spPr/>
        <p:txBody>
          <a:bodyPr>
            <a:normAutofit/>
          </a:bodyPr>
          <a:lstStyle/>
          <a:p>
            <a:r>
              <a:rPr lang="en-US" sz="3400">
                <a:latin typeface="微軟正黑體"/>
                <a:ea typeface="微軟正黑體"/>
              </a:rPr>
              <a:t>Active-Standby</a:t>
            </a:r>
            <a:r>
              <a:rPr lang="en-US" altLang="zh-CN" sz="3400">
                <a:latin typeface="微軟正黑體"/>
                <a:ea typeface="微軟正黑體"/>
              </a:rPr>
              <a:t> </a:t>
            </a:r>
            <a:r>
              <a:rPr lang="zh-CN" altLang="en-US" sz="3400">
                <a:latin typeface="微軟正黑體"/>
                <a:ea typeface="微軟正黑體"/>
              </a:rPr>
              <a:t>負載不平衡</a:t>
            </a:r>
            <a:endParaRPr lang="zh-CN" altLang="en-US" sz="3400"/>
          </a:p>
        </p:txBody>
      </p:sp>
      <p:pic>
        <p:nvPicPr>
          <p:cNvPr id="6" name="Picture 15">
            <a:extLst>
              <a:ext uri="{FF2B5EF4-FFF2-40B4-BE49-F238E27FC236}">
                <a16:creationId xmlns:a16="http://schemas.microsoft.com/office/drawing/2014/main" id="{20B0E7A3-9565-4ABF-AD2F-E23FF76C246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86336" y="2520655"/>
            <a:ext cx="1390409" cy="398792"/>
          </a:xfrm>
          <a:prstGeom prst="rect">
            <a:avLst/>
          </a:prstGeom>
        </p:spPr>
      </p:pic>
      <p:pic>
        <p:nvPicPr>
          <p:cNvPr id="12" name="Picture 38">
            <a:extLst>
              <a:ext uri="{FF2B5EF4-FFF2-40B4-BE49-F238E27FC236}">
                <a16:creationId xmlns:a16="http://schemas.microsoft.com/office/drawing/2014/main" id="{B01DE1D0-7EA1-4063-8F4B-554A7C5AB42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151"/>
          <a:stretch/>
        </p:blipFill>
        <p:spPr>
          <a:xfrm>
            <a:off x="2093570" y="1682350"/>
            <a:ext cx="1383184" cy="288341"/>
          </a:xfrm>
          <a:prstGeom prst="rect">
            <a:avLst/>
          </a:prstGeom>
        </p:spPr>
      </p:pic>
      <p:cxnSp>
        <p:nvCxnSpPr>
          <p:cNvPr id="18" name="Straight Arrow Connector 17">
            <a:extLst>
              <a:ext uri="{FF2B5EF4-FFF2-40B4-BE49-F238E27FC236}">
                <a16:creationId xmlns:a16="http://schemas.microsoft.com/office/drawing/2014/main" id="{88E58F06-4036-491C-AC8E-9FCD8C74B20B}"/>
              </a:ext>
            </a:extLst>
          </p:cNvPr>
          <p:cNvCxnSpPr/>
          <p:nvPr/>
        </p:nvCxnSpPr>
        <p:spPr>
          <a:xfrm>
            <a:off x="3353959" y="4162128"/>
            <a:ext cx="1396976" cy="2895"/>
          </a:xfrm>
          <a:prstGeom prst="straightConnector1">
            <a:avLst/>
          </a:prstGeom>
          <a:ln w="28575">
            <a:solidFill>
              <a:schemeClr val="accent2">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D59F58F-CB78-4BF0-870E-1755D56D1A61}"/>
              </a:ext>
            </a:extLst>
          </p:cNvPr>
          <p:cNvSpPr txBox="1"/>
          <p:nvPr/>
        </p:nvSpPr>
        <p:spPr>
          <a:xfrm>
            <a:off x="2066001" y="4444736"/>
            <a:ext cx="1347752" cy="338554"/>
          </a:xfrm>
          <a:prstGeom prst="rect">
            <a:avLst/>
          </a:prstGeom>
          <a:noFill/>
        </p:spPr>
        <p:txBody>
          <a:bodyPr wrap="square" rtlCol="0" anchor="t">
            <a:spAutoFit/>
          </a:bodyPr>
          <a:lstStyle/>
          <a:p>
            <a:pPr algn="ctr"/>
            <a:r>
              <a:rPr lang="en-US" altLang="zh-TW" sz="1600">
                <a:solidFill>
                  <a:schemeClr val="bg1"/>
                </a:solidFill>
                <a:ea typeface="新細明體"/>
              </a:rPr>
              <a:t>Active</a:t>
            </a:r>
            <a:endParaRPr lang="en-US" sz="1600">
              <a:solidFill>
                <a:schemeClr val="bg1"/>
              </a:solidFill>
            </a:endParaRPr>
          </a:p>
        </p:txBody>
      </p:sp>
      <p:sp>
        <p:nvSpPr>
          <p:cNvPr id="22" name="TextBox 21">
            <a:extLst>
              <a:ext uri="{FF2B5EF4-FFF2-40B4-BE49-F238E27FC236}">
                <a16:creationId xmlns:a16="http://schemas.microsoft.com/office/drawing/2014/main" id="{EC093B51-11C2-4680-825E-C6BAE7DA445C}"/>
              </a:ext>
            </a:extLst>
          </p:cNvPr>
          <p:cNvSpPr txBox="1"/>
          <p:nvPr/>
        </p:nvSpPr>
        <p:spPr>
          <a:xfrm>
            <a:off x="4750697" y="4444734"/>
            <a:ext cx="1347752" cy="338554"/>
          </a:xfrm>
          <a:prstGeom prst="rect">
            <a:avLst/>
          </a:prstGeom>
          <a:noFill/>
        </p:spPr>
        <p:txBody>
          <a:bodyPr wrap="square" rtlCol="0" anchor="t">
            <a:spAutoFit/>
          </a:bodyPr>
          <a:lstStyle/>
          <a:p>
            <a:pPr algn="ctr"/>
            <a:r>
              <a:rPr lang="en-US" altLang="zh-TW" sz="1600">
                <a:solidFill>
                  <a:schemeClr val="bg1"/>
                </a:solidFill>
                <a:ea typeface="新細明體"/>
              </a:rPr>
              <a:t>Standby</a:t>
            </a:r>
            <a:endParaRPr lang="en-US" sz="1600">
              <a:solidFill>
                <a:schemeClr val="bg1"/>
              </a:solidFill>
            </a:endParaRPr>
          </a:p>
        </p:txBody>
      </p:sp>
      <p:sp>
        <p:nvSpPr>
          <p:cNvPr id="24" name="TextBox 23">
            <a:extLst>
              <a:ext uri="{FF2B5EF4-FFF2-40B4-BE49-F238E27FC236}">
                <a16:creationId xmlns:a16="http://schemas.microsoft.com/office/drawing/2014/main" id="{56642983-222B-48E2-96BC-D70D98227401}"/>
              </a:ext>
            </a:extLst>
          </p:cNvPr>
          <p:cNvSpPr txBox="1"/>
          <p:nvPr/>
        </p:nvSpPr>
        <p:spPr>
          <a:xfrm>
            <a:off x="3350260" y="4195188"/>
            <a:ext cx="1347752" cy="276999"/>
          </a:xfrm>
          <a:prstGeom prst="rect">
            <a:avLst/>
          </a:prstGeom>
          <a:noFill/>
        </p:spPr>
        <p:txBody>
          <a:bodyPr wrap="square" rtlCol="0" anchor="t">
            <a:spAutoFit/>
          </a:bodyPr>
          <a:lstStyle/>
          <a:p>
            <a:pPr algn="ctr"/>
            <a:r>
              <a:rPr lang="en-US" altLang="zh-TW" sz="1200">
                <a:solidFill>
                  <a:schemeClr val="bg1"/>
                </a:solidFill>
                <a:ea typeface="新細明體"/>
              </a:rPr>
              <a:t>Sync data</a:t>
            </a:r>
            <a:endParaRPr lang="en-US" sz="1200">
              <a:solidFill>
                <a:schemeClr val="bg1"/>
              </a:solidFill>
            </a:endParaRPr>
          </a:p>
        </p:txBody>
      </p:sp>
      <p:cxnSp>
        <p:nvCxnSpPr>
          <p:cNvPr id="26" name="Straight Arrow Connector 25">
            <a:extLst>
              <a:ext uri="{FF2B5EF4-FFF2-40B4-BE49-F238E27FC236}">
                <a16:creationId xmlns:a16="http://schemas.microsoft.com/office/drawing/2014/main" id="{CA4155A7-C9FF-4F3F-AF4A-7E49E26734F7}"/>
              </a:ext>
            </a:extLst>
          </p:cNvPr>
          <p:cNvCxnSpPr>
            <a:cxnSpLocks/>
          </p:cNvCxnSpPr>
          <p:nvPr/>
        </p:nvCxnSpPr>
        <p:spPr>
          <a:xfrm>
            <a:off x="3075304" y="2944454"/>
            <a:ext cx="2003472" cy="443690"/>
          </a:xfrm>
          <a:prstGeom prst="straightConnector1">
            <a:avLst/>
          </a:prstGeom>
          <a:ln w="28575">
            <a:solidFill>
              <a:srgbClr val="00E6FE"/>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6292812-8E24-4FED-92E6-CA2BA61C48F0}"/>
              </a:ext>
            </a:extLst>
          </p:cNvPr>
          <p:cNvSpPr txBox="1"/>
          <p:nvPr/>
        </p:nvSpPr>
        <p:spPr>
          <a:xfrm>
            <a:off x="3737120" y="3351126"/>
            <a:ext cx="1127944" cy="276999"/>
          </a:xfrm>
          <a:prstGeom prst="rect">
            <a:avLst/>
          </a:prstGeom>
          <a:noFill/>
        </p:spPr>
        <p:txBody>
          <a:bodyPr wrap="square" rtlCol="0" anchor="t">
            <a:spAutoFit/>
          </a:bodyPr>
          <a:lstStyle/>
          <a:p>
            <a:pPr algn="ctr"/>
            <a:r>
              <a:rPr lang="en-US" altLang="zh-TW" sz="1200">
                <a:solidFill>
                  <a:schemeClr val="bg1"/>
                </a:solidFill>
                <a:ea typeface="新細明體"/>
              </a:rPr>
              <a:t>Standby path</a:t>
            </a:r>
            <a:endParaRPr lang="en-US" sz="1200"/>
          </a:p>
        </p:txBody>
      </p:sp>
      <p:sp>
        <p:nvSpPr>
          <p:cNvPr id="30" name="TextBox 29">
            <a:extLst>
              <a:ext uri="{FF2B5EF4-FFF2-40B4-BE49-F238E27FC236}">
                <a16:creationId xmlns:a16="http://schemas.microsoft.com/office/drawing/2014/main" id="{49D13BB2-C950-4E1F-B566-26032BD33A5B}"/>
              </a:ext>
            </a:extLst>
          </p:cNvPr>
          <p:cNvSpPr txBox="1"/>
          <p:nvPr/>
        </p:nvSpPr>
        <p:spPr>
          <a:xfrm>
            <a:off x="2601680" y="3106574"/>
            <a:ext cx="1347752" cy="276999"/>
          </a:xfrm>
          <a:prstGeom prst="rect">
            <a:avLst/>
          </a:prstGeom>
          <a:noFill/>
        </p:spPr>
        <p:txBody>
          <a:bodyPr wrap="square" rtlCol="0" anchor="t">
            <a:spAutoFit/>
          </a:bodyPr>
          <a:lstStyle/>
          <a:p>
            <a:pPr algn="ctr"/>
            <a:r>
              <a:rPr lang="en-US" altLang="zh-TW" sz="1200">
                <a:solidFill>
                  <a:schemeClr val="bg1"/>
                </a:solidFill>
                <a:ea typeface="新細明體"/>
              </a:rPr>
              <a:t>Active path</a:t>
            </a:r>
            <a:endParaRPr lang="en-US"/>
          </a:p>
        </p:txBody>
      </p:sp>
      <p:sp>
        <p:nvSpPr>
          <p:cNvPr id="34" name="TextBox 33">
            <a:extLst>
              <a:ext uri="{FF2B5EF4-FFF2-40B4-BE49-F238E27FC236}">
                <a16:creationId xmlns:a16="http://schemas.microsoft.com/office/drawing/2014/main" id="{B99A7FF9-E0C4-4407-B4CE-944584677EA0}"/>
              </a:ext>
            </a:extLst>
          </p:cNvPr>
          <p:cNvSpPr txBox="1"/>
          <p:nvPr/>
        </p:nvSpPr>
        <p:spPr>
          <a:xfrm>
            <a:off x="4750697" y="1462627"/>
            <a:ext cx="3724454" cy="115506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zh-CN" altLang="en-US" sz="1600">
                <a:solidFill>
                  <a:schemeClr val="bg1"/>
                </a:solidFill>
                <a:latin typeface="微軟正黑體" panose="020B0604030504040204" pitchFamily="34" charset="-120"/>
                <a:ea typeface="微軟正黑體" panose="020B0604030504040204" pitchFamily="34" charset="-120"/>
                <a:cs typeface="Calibri"/>
              </a:rPr>
              <a:t>而且買了兩套的系統</a:t>
            </a:r>
            <a:endParaRPr lang="en-US" altLang="zh-CN" sz="1600">
              <a:latin typeface="微軟正黑體" panose="020B0604030504040204" pitchFamily="34" charset="-120"/>
              <a:ea typeface="微軟正黑體" panose="020B0604030504040204" pitchFamily="34" charset="-120"/>
            </a:endParaRPr>
          </a:p>
          <a:p>
            <a:pPr>
              <a:lnSpc>
                <a:spcPct val="150000"/>
              </a:lnSpc>
            </a:pPr>
            <a:r>
              <a:rPr lang="zh-CN" altLang="en-US" sz="1600">
                <a:solidFill>
                  <a:schemeClr val="bg1"/>
                </a:solidFill>
                <a:latin typeface="微軟正黑體" panose="020B0604030504040204" pitchFamily="34" charset="-120"/>
                <a:ea typeface="微軟正黑體" panose="020B0604030504040204" pitchFamily="34" charset="-120"/>
                <a:cs typeface="Calibri"/>
              </a:rPr>
              <a:t>同時卻只有一套系統可以被存取</a:t>
            </a:r>
          </a:p>
          <a:p>
            <a:pPr>
              <a:lnSpc>
                <a:spcPct val="150000"/>
              </a:lnSpc>
            </a:pPr>
            <a:r>
              <a:rPr lang="zh-CN" altLang="en-US" sz="1600">
                <a:solidFill>
                  <a:schemeClr val="bg1"/>
                </a:solidFill>
                <a:latin typeface="微軟正黑體" panose="020B0604030504040204" pitchFamily="34" charset="-120"/>
                <a:ea typeface="微軟正黑體" panose="020B0604030504040204" pitchFamily="34" charset="-120"/>
                <a:cs typeface="Calibri"/>
              </a:rPr>
              <a:t>整個 IT 架構效能大打折扣</a:t>
            </a:r>
          </a:p>
        </p:txBody>
      </p:sp>
      <p:sp>
        <p:nvSpPr>
          <p:cNvPr id="36" name="TextBox 35">
            <a:extLst>
              <a:ext uri="{FF2B5EF4-FFF2-40B4-BE49-F238E27FC236}">
                <a16:creationId xmlns:a16="http://schemas.microsoft.com/office/drawing/2014/main" id="{0748B4F1-25EC-40F0-845F-E33E7CAB8F55}"/>
              </a:ext>
            </a:extLst>
          </p:cNvPr>
          <p:cNvSpPr txBox="1"/>
          <p:nvPr/>
        </p:nvSpPr>
        <p:spPr>
          <a:xfrm>
            <a:off x="289789" y="3034015"/>
            <a:ext cx="1872505"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1600">
                <a:solidFill>
                  <a:schemeClr val="bg1"/>
                </a:solidFill>
                <a:latin typeface="微軟正黑體" panose="020B0604030504040204" pitchFamily="34" charset="-120"/>
                <a:ea typeface="微軟正黑體" panose="020B0604030504040204" pitchFamily="34" charset="-120"/>
                <a:cs typeface="Calibri"/>
              </a:rPr>
              <a:t>負載都在 </a:t>
            </a:r>
            <a:r>
              <a:rPr lang="en-US" altLang="zh-CN" sz="1600">
                <a:solidFill>
                  <a:schemeClr val="bg1"/>
                </a:solidFill>
                <a:latin typeface="微軟正黑體" panose="020B0604030504040204" pitchFamily="34" charset="-120"/>
                <a:ea typeface="微軟正黑體" panose="020B0604030504040204" pitchFamily="34" charset="-120"/>
                <a:cs typeface="Calibri"/>
              </a:rPr>
              <a:t>A</a:t>
            </a:r>
            <a:r>
              <a:rPr lang="zh-CN" altLang="en-US" sz="1600">
                <a:solidFill>
                  <a:schemeClr val="bg1"/>
                </a:solidFill>
                <a:latin typeface="微軟正黑體" panose="020B0604030504040204" pitchFamily="34" charset="-120"/>
                <a:ea typeface="微軟正黑體" panose="020B0604030504040204" pitchFamily="34" charset="-120"/>
                <a:cs typeface="Calibri"/>
              </a:rPr>
              <a:t>ctive 的系統上處理</a:t>
            </a:r>
          </a:p>
        </p:txBody>
      </p:sp>
      <p:pic>
        <p:nvPicPr>
          <p:cNvPr id="19" name="圖片 18">
            <a:extLst>
              <a:ext uri="{FF2B5EF4-FFF2-40B4-BE49-F238E27FC236}">
                <a16:creationId xmlns:a16="http://schemas.microsoft.com/office/drawing/2014/main" id="{4B36C4DD-0F87-43FA-962B-C445F4EF785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10948" y="3482492"/>
            <a:ext cx="1202805" cy="962244"/>
          </a:xfrm>
          <a:prstGeom prst="rect">
            <a:avLst/>
          </a:prstGeom>
        </p:spPr>
      </p:pic>
      <p:pic>
        <p:nvPicPr>
          <p:cNvPr id="21" name="圖片 20">
            <a:extLst>
              <a:ext uri="{FF2B5EF4-FFF2-40B4-BE49-F238E27FC236}">
                <a16:creationId xmlns:a16="http://schemas.microsoft.com/office/drawing/2014/main" id="{96FBCAD8-BEE4-4D88-9125-5C7D7065C59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93671" y="3482492"/>
            <a:ext cx="1202805" cy="962244"/>
          </a:xfrm>
          <a:prstGeom prst="rect">
            <a:avLst/>
          </a:prstGeom>
        </p:spPr>
      </p:pic>
      <p:cxnSp>
        <p:nvCxnSpPr>
          <p:cNvPr id="23" name="直線單箭頭接點 22">
            <a:extLst>
              <a:ext uri="{FF2B5EF4-FFF2-40B4-BE49-F238E27FC236}">
                <a16:creationId xmlns:a16="http://schemas.microsoft.com/office/drawing/2014/main" id="{E2E96C23-698D-4161-8E5F-82AD11255EC9}"/>
              </a:ext>
            </a:extLst>
          </p:cNvPr>
          <p:cNvCxnSpPr/>
          <p:nvPr/>
        </p:nvCxnSpPr>
        <p:spPr>
          <a:xfrm>
            <a:off x="2786858" y="2008484"/>
            <a:ext cx="0" cy="512171"/>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9C16192C-97F0-42A4-92A4-B1FAA2036A98}"/>
              </a:ext>
            </a:extLst>
          </p:cNvPr>
          <p:cNvCxnSpPr/>
          <p:nvPr/>
        </p:nvCxnSpPr>
        <p:spPr>
          <a:xfrm>
            <a:off x="2784612" y="2955503"/>
            <a:ext cx="0" cy="512171"/>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0084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4F136F-A8D1-4B9E-B580-74B19C90BB1B}"/>
              </a:ext>
            </a:extLst>
          </p:cNvPr>
          <p:cNvSpPr txBox="1">
            <a:spLocks/>
          </p:cNvSpPr>
          <p:nvPr/>
        </p:nvSpPr>
        <p:spPr>
          <a:xfrm>
            <a:off x="381379" y="2167651"/>
            <a:ext cx="4818642" cy="8081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500" spc="300">
                <a:solidFill>
                  <a:schemeClr val="bg1"/>
                </a:solidFill>
                <a:latin typeface="微軟正黑體" panose="020B0604030504040204" pitchFamily="34" charset="-120"/>
                <a:ea typeface="微軟正黑體" panose="020B0604030504040204" pitchFamily="34" charset="-120"/>
              </a:rPr>
              <a:t>資料安全</a:t>
            </a:r>
            <a:endParaRPr lang="en-US" sz="4500" spc="300"/>
          </a:p>
        </p:txBody>
      </p:sp>
      <p:pic>
        <p:nvPicPr>
          <p:cNvPr id="3" name="圖形 2">
            <a:extLst>
              <a:ext uri="{FF2B5EF4-FFF2-40B4-BE49-F238E27FC236}">
                <a16:creationId xmlns:a16="http://schemas.microsoft.com/office/drawing/2014/main" id="{467A48A4-1EBB-49C7-8367-DEFF9B5C588B}"/>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2278"/>
          <a:stretch/>
        </p:blipFill>
        <p:spPr>
          <a:xfrm>
            <a:off x="0" y="1954192"/>
            <a:ext cx="3396867" cy="1060641"/>
          </a:xfrm>
          <a:prstGeom prst="rect">
            <a:avLst/>
          </a:prstGeom>
        </p:spPr>
      </p:pic>
    </p:spTree>
    <p:extLst>
      <p:ext uri="{BB962C8B-B14F-4D97-AF65-F5344CB8AC3E}">
        <p14:creationId xmlns:p14="http://schemas.microsoft.com/office/powerpoint/2010/main" val="12811855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1DF19-0D20-4380-A744-6CCE61A115E2}"/>
              </a:ext>
            </a:extLst>
          </p:cNvPr>
          <p:cNvSpPr>
            <a:spLocks noGrp="1"/>
          </p:cNvSpPr>
          <p:nvPr>
            <p:ph type="title"/>
          </p:nvPr>
        </p:nvSpPr>
        <p:spPr>
          <a:xfrm>
            <a:off x="184992" y="91440"/>
            <a:ext cx="7886700" cy="822960"/>
          </a:xfrm>
        </p:spPr>
        <p:txBody>
          <a:bodyPr>
            <a:noAutofit/>
          </a:bodyPr>
          <a:lstStyle/>
          <a:p>
            <a:r>
              <a:rPr lang="en-US" altLang="zh-TW" sz="2800"/>
              <a:t>Volume-based &amp; Shared Folder</a:t>
            </a:r>
            <a:r>
              <a:rPr lang="zh-TW" altLang="en-US" sz="2800"/>
              <a:t> </a:t>
            </a:r>
            <a:r>
              <a:rPr lang="en-US" altLang="zh-TW" sz="2800"/>
              <a:t>Encryption</a:t>
            </a:r>
            <a:br>
              <a:rPr lang="en-US" altLang="zh-TW" sz="2800"/>
            </a:br>
            <a:r>
              <a:rPr lang="zh-TW" altLang="en-US" sz="2800"/>
              <a:t>全方位的加密方案讓資料安全無死角</a:t>
            </a:r>
            <a:endParaRPr lang="en-US" sz="2800"/>
          </a:p>
        </p:txBody>
      </p:sp>
      <p:sp>
        <p:nvSpPr>
          <p:cNvPr id="13" name="TextBox 12">
            <a:extLst>
              <a:ext uri="{FF2B5EF4-FFF2-40B4-BE49-F238E27FC236}">
                <a16:creationId xmlns:a16="http://schemas.microsoft.com/office/drawing/2014/main" id="{CECC0460-EA42-4E43-B13A-7512661E302C}"/>
              </a:ext>
            </a:extLst>
          </p:cNvPr>
          <p:cNvSpPr txBox="1"/>
          <p:nvPr/>
        </p:nvSpPr>
        <p:spPr>
          <a:xfrm>
            <a:off x="1695222" y="1380966"/>
            <a:ext cx="5135528" cy="461665"/>
          </a:xfrm>
          <a:prstGeom prst="rect">
            <a:avLst/>
          </a:prstGeom>
          <a:noFill/>
        </p:spPr>
        <p:txBody>
          <a:bodyPr wrap="square" rtlCol="0">
            <a:spAutoFit/>
          </a:bodyPr>
          <a:lstStyle/>
          <a:p>
            <a:pPr algn="ctr"/>
            <a:r>
              <a:rPr lang="zh-TW" altLang="en-US" sz="2400">
                <a:solidFill>
                  <a:schemeClr val="bg1">
                    <a:lumMod val="95000"/>
                  </a:schemeClr>
                </a:solidFill>
                <a:latin typeface="微軟正黑體" panose="020B0604030504040204" pitchFamily="34" charset="-120"/>
                <a:ea typeface="微軟正黑體" panose="020B0604030504040204" pitchFamily="34" charset="-120"/>
              </a:rPr>
              <a:t>文件加密及控管確保企業無後顧之憂</a:t>
            </a:r>
            <a:endParaRPr lang="en-US" sz="2400">
              <a:solidFill>
                <a:schemeClr val="bg1">
                  <a:lumMod val="95000"/>
                </a:schemeClr>
              </a:solidFill>
              <a:latin typeface="微軟正黑體" panose="020B0604030504040204" pitchFamily="34" charset="-120"/>
              <a:ea typeface="微軟正黑體" panose="020B0604030504040204" pitchFamily="34" charset="-120"/>
            </a:endParaRPr>
          </a:p>
        </p:txBody>
      </p:sp>
      <p:grpSp>
        <p:nvGrpSpPr>
          <p:cNvPr id="5" name="群組 4">
            <a:extLst>
              <a:ext uri="{FF2B5EF4-FFF2-40B4-BE49-F238E27FC236}">
                <a16:creationId xmlns:a16="http://schemas.microsoft.com/office/drawing/2014/main" id="{EE27C88F-75AE-4382-B9E8-FA1EE30FE6C7}"/>
              </a:ext>
            </a:extLst>
          </p:cNvPr>
          <p:cNvGrpSpPr/>
          <p:nvPr/>
        </p:nvGrpSpPr>
        <p:grpSpPr>
          <a:xfrm>
            <a:off x="4671151" y="3036969"/>
            <a:ext cx="2210746" cy="859268"/>
            <a:chOff x="4572000" y="2948889"/>
            <a:chExt cx="2210746" cy="859268"/>
          </a:xfrm>
        </p:grpSpPr>
        <p:sp>
          <p:nvSpPr>
            <p:cNvPr id="17" name="Arrow: Right 52">
              <a:extLst>
                <a:ext uri="{FF2B5EF4-FFF2-40B4-BE49-F238E27FC236}">
                  <a16:creationId xmlns:a16="http://schemas.microsoft.com/office/drawing/2014/main" id="{8B904582-AD80-4407-BE09-D79C713AA372}"/>
                </a:ext>
              </a:extLst>
            </p:cNvPr>
            <p:cNvSpPr/>
            <p:nvPr/>
          </p:nvSpPr>
          <p:spPr>
            <a:xfrm>
              <a:off x="4572000" y="2948889"/>
              <a:ext cx="2058346" cy="586199"/>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52">
              <a:extLst>
                <a:ext uri="{FF2B5EF4-FFF2-40B4-BE49-F238E27FC236}">
                  <a16:creationId xmlns:a16="http://schemas.microsoft.com/office/drawing/2014/main" id="{3827AF3A-655A-4F72-97E8-2AED133F4793}"/>
                </a:ext>
              </a:extLst>
            </p:cNvPr>
            <p:cNvSpPr/>
            <p:nvPr/>
          </p:nvSpPr>
          <p:spPr>
            <a:xfrm rot="10800000">
              <a:off x="4724400" y="3221958"/>
              <a:ext cx="2058346" cy="586199"/>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群組 21">
            <a:extLst>
              <a:ext uri="{FF2B5EF4-FFF2-40B4-BE49-F238E27FC236}">
                <a16:creationId xmlns:a16="http://schemas.microsoft.com/office/drawing/2014/main" id="{328343A0-0F80-4361-AA92-957C36F63E8D}"/>
              </a:ext>
            </a:extLst>
          </p:cNvPr>
          <p:cNvGrpSpPr/>
          <p:nvPr/>
        </p:nvGrpSpPr>
        <p:grpSpPr>
          <a:xfrm>
            <a:off x="1709436" y="2983092"/>
            <a:ext cx="2210746" cy="859268"/>
            <a:chOff x="4572000" y="2948889"/>
            <a:chExt cx="2210746" cy="859268"/>
          </a:xfrm>
        </p:grpSpPr>
        <p:sp>
          <p:nvSpPr>
            <p:cNvPr id="23" name="Arrow: Right 52">
              <a:extLst>
                <a:ext uri="{FF2B5EF4-FFF2-40B4-BE49-F238E27FC236}">
                  <a16:creationId xmlns:a16="http://schemas.microsoft.com/office/drawing/2014/main" id="{438CAF6D-CF10-4276-A474-A3039E499418}"/>
                </a:ext>
              </a:extLst>
            </p:cNvPr>
            <p:cNvSpPr/>
            <p:nvPr/>
          </p:nvSpPr>
          <p:spPr>
            <a:xfrm>
              <a:off x="4572000" y="2948889"/>
              <a:ext cx="2058346" cy="586199"/>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52">
              <a:extLst>
                <a:ext uri="{FF2B5EF4-FFF2-40B4-BE49-F238E27FC236}">
                  <a16:creationId xmlns:a16="http://schemas.microsoft.com/office/drawing/2014/main" id="{B016A81C-CD5F-43CD-84D1-9C7C8D47F6B9}"/>
                </a:ext>
              </a:extLst>
            </p:cNvPr>
            <p:cNvSpPr/>
            <p:nvPr/>
          </p:nvSpPr>
          <p:spPr>
            <a:xfrm rot="10800000">
              <a:off x="4724400" y="3221958"/>
              <a:ext cx="2058346" cy="586199"/>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圖形 7">
            <a:extLst>
              <a:ext uri="{FF2B5EF4-FFF2-40B4-BE49-F238E27FC236}">
                <a16:creationId xmlns:a16="http://schemas.microsoft.com/office/drawing/2014/main" id="{00DC1B1B-0435-47F1-B2CC-DD501FF30E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1518" y="2412036"/>
            <a:ext cx="7080174" cy="1976337"/>
          </a:xfrm>
          <a:prstGeom prst="rect">
            <a:avLst/>
          </a:prstGeom>
        </p:spPr>
      </p:pic>
      <p:sp>
        <p:nvSpPr>
          <p:cNvPr id="25" name="TextBox 6">
            <a:extLst>
              <a:ext uri="{FF2B5EF4-FFF2-40B4-BE49-F238E27FC236}">
                <a16:creationId xmlns:a16="http://schemas.microsoft.com/office/drawing/2014/main" id="{2A68A408-5D02-40D9-A851-763F4CDCF39A}"/>
              </a:ext>
            </a:extLst>
          </p:cNvPr>
          <p:cNvSpPr txBox="1"/>
          <p:nvPr/>
        </p:nvSpPr>
        <p:spPr>
          <a:xfrm>
            <a:off x="773541" y="4410832"/>
            <a:ext cx="1020832" cy="369332"/>
          </a:xfrm>
          <a:prstGeom prst="rect">
            <a:avLst/>
          </a:prstGeom>
          <a:noFill/>
        </p:spPr>
        <p:txBody>
          <a:bodyPr wrap="square" rtlCol="0">
            <a:spAutoFit/>
          </a:bodyPr>
          <a:lstStyle/>
          <a:p>
            <a:pPr algn="ctr"/>
            <a:r>
              <a:rPr lang="en-US">
                <a:solidFill>
                  <a:schemeClr val="bg1">
                    <a:lumMod val="95000"/>
                  </a:schemeClr>
                </a:solidFill>
              </a:rPr>
              <a:t>File</a:t>
            </a:r>
          </a:p>
        </p:txBody>
      </p:sp>
      <p:sp>
        <p:nvSpPr>
          <p:cNvPr id="26" name="TextBox 11">
            <a:extLst>
              <a:ext uri="{FF2B5EF4-FFF2-40B4-BE49-F238E27FC236}">
                <a16:creationId xmlns:a16="http://schemas.microsoft.com/office/drawing/2014/main" id="{307AFDE6-726C-4595-9AF4-3C44265419A6}"/>
              </a:ext>
            </a:extLst>
          </p:cNvPr>
          <p:cNvSpPr txBox="1"/>
          <p:nvPr/>
        </p:nvSpPr>
        <p:spPr>
          <a:xfrm>
            <a:off x="841003" y="3233583"/>
            <a:ext cx="1020832" cy="369332"/>
          </a:xfrm>
          <a:prstGeom prst="rect">
            <a:avLst/>
          </a:prstGeom>
          <a:noFill/>
        </p:spPr>
        <p:txBody>
          <a:bodyPr wrap="square" rtlCol="0">
            <a:spAutoFit/>
          </a:bodyPr>
          <a:lstStyle/>
          <a:p>
            <a:pPr algn="ctr"/>
            <a:r>
              <a:rPr lang="en-US">
                <a:solidFill>
                  <a:schemeClr val="bg1">
                    <a:lumMod val="95000"/>
                  </a:schemeClr>
                </a:solidFill>
              </a:rPr>
              <a:t>Volume</a:t>
            </a:r>
          </a:p>
        </p:txBody>
      </p:sp>
      <p:sp>
        <p:nvSpPr>
          <p:cNvPr id="27" name="TextBox 19">
            <a:extLst>
              <a:ext uri="{FF2B5EF4-FFF2-40B4-BE49-F238E27FC236}">
                <a16:creationId xmlns:a16="http://schemas.microsoft.com/office/drawing/2014/main" id="{22AD7352-E1C8-4B55-A6F3-97171FEB3F34}"/>
              </a:ext>
            </a:extLst>
          </p:cNvPr>
          <p:cNvSpPr txBox="1"/>
          <p:nvPr/>
        </p:nvSpPr>
        <p:spPr>
          <a:xfrm>
            <a:off x="3191849" y="3763492"/>
            <a:ext cx="1952081" cy="369332"/>
          </a:xfrm>
          <a:prstGeom prst="rect">
            <a:avLst/>
          </a:prstGeom>
          <a:noFill/>
        </p:spPr>
        <p:txBody>
          <a:bodyPr wrap="square" rtlCol="0">
            <a:spAutoFit/>
          </a:bodyPr>
          <a:lstStyle/>
          <a:p>
            <a:pPr algn="ctr"/>
            <a:r>
              <a:rPr lang="en-US">
                <a:solidFill>
                  <a:schemeClr val="bg1">
                    <a:lumMod val="95000"/>
                  </a:schemeClr>
                </a:solidFill>
              </a:rPr>
              <a:t>Cryptographic Key</a:t>
            </a:r>
          </a:p>
        </p:txBody>
      </p:sp>
      <p:sp>
        <p:nvSpPr>
          <p:cNvPr id="28" name="TextBox 20">
            <a:extLst>
              <a:ext uri="{FF2B5EF4-FFF2-40B4-BE49-F238E27FC236}">
                <a16:creationId xmlns:a16="http://schemas.microsoft.com/office/drawing/2014/main" id="{5333FBF8-6035-4004-82F8-55C2B5163D61}"/>
              </a:ext>
            </a:extLst>
          </p:cNvPr>
          <p:cNvSpPr txBox="1"/>
          <p:nvPr/>
        </p:nvSpPr>
        <p:spPr>
          <a:xfrm>
            <a:off x="6210572" y="3904537"/>
            <a:ext cx="1952081" cy="369332"/>
          </a:xfrm>
          <a:prstGeom prst="rect">
            <a:avLst/>
          </a:prstGeom>
          <a:noFill/>
        </p:spPr>
        <p:txBody>
          <a:bodyPr wrap="square" rtlCol="0">
            <a:spAutoFit/>
          </a:bodyPr>
          <a:lstStyle/>
          <a:p>
            <a:pPr algn="ctr"/>
            <a:r>
              <a:rPr lang="en-US">
                <a:solidFill>
                  <a:schemeClr val="bg1">
                    <a:lumMod val="95000"/>
                  </a:schemeClr>
                </a:solidFill>
              </a:rPr>
              <a:t>Encrypted Data</a:t>
            </a:r>
          </a:p>
        </p:txBody>
      </p:sp>
    </p:spTree>
    <p:extLst>
      <p:ext uri="{BB962C8B-B14F-4D97-AF65-F5344CB8AC3E}">
        <p14:creationId xmlns:p14="http://schemas.microsoft.com/office/powerpoint/2010/main" val="26774534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C9937-AA21-4DAB-8014-299728DF69AF}"/>
              </a:ext>
            </a:extLst>
          </p:cNvPr>
          <p:cNvSpPr>
            <a:spLocks noGrp="1"/>
          </p:cNvSpPr>
          <p:nvPr>
            <p:ph type="title"/>
          </p:nvPr>
        </p:nvSpPr>
        <p:spPr/>
        <p:txBody>
          <a:bodyPr>
            <a:noAutofit/>
          </a:bodyPr>
          <a:lstStyle/>
          <a:p>
            <a:r>
              <a:rPr lang="en-US" sz="3200"/>
              <a:t>WORM</a:t>
            </a:r>
            <a:r>
              <a:rPr lang="zh-TW" altLang="en-US" sz="3200"/>
              <a:t> </a:t>
            </a:r>
            <a:r>
              <a:rPr lang="en-US" altLang="zh-TW" sz="3200"/>
              <a:t>(Write Once, Read Many)</a:t>
            </a:r>
            <a:br>
              <a:rPr lang="en-US" altLang="zh-TW" sz="3200"/>
            </a:br>
            <a:r>
              <a:rPr lang="zh-TW" altLang="en-US" sz="3200"/>
              <a:t>協助企業用戶遵循法規保存資料</a:t>
            </a:r>
            <a:endParaRPr lang="en-US" sz="3200"/>
          </a:p>
        </p:txBody>
      </p:sp>
      <p:sp>
        <p:nvSpPr>
          <p:cNvPr id="3" name="Rectangle 2">
            <a:extLst>
              <a:ext uri="{FF2B5EF4-FFF2-40B4-BE49-F238E27FC236}">
                <a16:creationId xmlns:a16="http://schemas.microsoft.com/office/drawing/2014/main" id="{6129D97E-5D7F-42DA-B191-E882A782FBBC}"/>
              </a:ext>
            </a:extLst>
          </p:cNvPr>
          <p:cNvSpPr/>
          <p:nvPr/>
        </p:nvSpPr>
        <p:spPr>
          <a:xfrm>
            <a:off x="335803" y="1319827"/>
            <a:ext cx="8238968" cy="751231"/>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TW" altLang="en-US" sz="2000">
                <a:solidFill>
                  <a:schemeClr val="bg1"/>
                </a:solidFill>
                <a:latin typeface="微軟正黑體" panose="020B0604030504040204" pitchFamily="34" charset="-120"/>
                <a:ea typeface="微軟正黑體" panose="020B0604030504040204" pitchFamily="34" charset="-120"/>
              </a:rPr>
              <a:t>一旦資料寫入到資料夾後，在排程周期內只能讀取資料，防止重要資料受意外影響或遭惡意刪除</a:t>
            </a:r>
            <a:endParaRPr lang="en-US" sz="2000">
              <a:solidFill>
                <a:schemeClr val="bg1"/>
              </a:solidFill>
              <a:latin typeface="微軟正黑體" panose="020B0604030504040204" pitchFamily="34" charset="-120"/>
              <a:ea typeface="微軟正黑體" panose="020B0604030504040204" pitchFamily="34" charset="-120"/>
            </a:endParaRPr>
          </a:p>
        </p:txBody>
      </p:sp>
      <p:pic>
        <p:nvPicPr>
          <p:cNvPr id="36" name="圖形 35">
            <a:extLst>
              <a:ext uri="{FF2B5EF4-FFF2-40B4-BE49-F238E27FC236}">
                <a16:creationId xmlns:a16="http://schemas.microsoft.com/office/drawing/2014/main" id="{2FB18A32-3EB9-4CCF-9224-6D7E1CC87D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5207" y="2217091"/>
            <a:ext cx="7246089" cy="2503024"/>
          </a:xfrm>
          <a:prstGeom prst="rect">
            <a:avLst/>
          </a:prstGeom>
        </p:spPr>
      </p:pic>
      <p:sp>
        <p:nvSpPr>
          <p:cNvPr id="43" name="TextBox 54">
            <a:extLst>
              <a:ext uri="{FF2B5EF4-FFF2-40B4-BE49-F238E27FC236}">
                <a16:creationId xmlns:a16="http://schemas.microsoft.com/office/drawing/2014/main" id="{12979A1B-C78A-4C16-9786-47F6DF91EA9D}"/>
              </a:ext>
            </a:extLst>
          </p:cNvPr>
          <p:cNvSpPr txBox="1"/>
          <p:nvPr/>
        </p:nvSpPr>
        <p:spPr>
          <a:xfrm>
            <a:off x="7873236" y="2920557"/>
            <a:ext cx="669682" cy="30777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a:solidFill>
                  <a:schemeClr val="bg1"/>
                </a:solidFill>
              </a:rPr>
              <a:t>Delete</a:t>
            </a:r>
          </a:p>
        </p:txBody>
      </p:sp>
      <p:pic>
        <p:nvPicPr>
          <p:cNvPr id="44" name="圖形 43">
            <a:extLst>
              <a:ext uri="{FF2B5EF4-FFF2-40B4-BE49-F238E27FC236}">
                <a16:creationId xmlns:a16="http://schemas.microsoft.com/office/drawing/2014/main" id="{36CB5361-63BA-4ACC-B30C-DAECECB3ACA8}"/>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571340" y="2889563"/>
            <a:ext cx="338771" cy="338771"/>
          </a:xfrm>
          <a:prstGeom prst="rect">
            <a:avLst/>
          </a:prstGeom>
        </p:spPr>
      </p:pic>
      <p:pic>
        <p:nvPicPr>
          <p:cNvPr id="46" name="圖形 45">
            <a:extLst>
              <a:ext uri="{FF2B5EF4-FFF2-40B4-BE49-F238E27FC236}">
                <a16:creationId xmlns:a16="http://schemas.microsoft.com/office/drawing/2014/main" id="{56A420CC-1065-4C8C-A725-B8FB81F420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6253" y="4139889"/>
            <a:ext cx="1036561" cy="653595"/>
          </a:xfrm>
          <a:prstGeom prst="rect">
            <a:avLst/>
          </a:prstGeom>
        </p:spPr>
      </p:pic>
    </p:spTree>
    <p:extLst>
      <p:ext uri="{BB962C8B-B14F-4D97-AF65-F5344CB8AC3E}">
        <p14:creationId xmlns:p14="http://schemas.microsoft.com/office/powerpoint/2010/main" val="28991547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4F136F-A8D1-4B9E-B580-74B19C90BB1B}"/>
              </a:ext>
            </a:extLst>
          </p:cNvPr>
          <p:cNvSpPr txBox="1">
            <a:spLocks/>
          </p:cNvSpPr>
          <p:nvPr/>
        </p:nvSpPr>
        <p:spPr>
          <a:xfrm>
            <a:off x="381379" y="2167651"/>
            <a:ext cx="4818642" cy="8081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500" spc="300">
                <a:solidFill>
                  <a:schemeClr val="bg1"/>
                </a:solidFill>
                <a:latin typeface="微軟正黑體" panose="020B0604030504040204" pitchFamily="34" charset="-120"/>
                <a:ea typeface="微軟正黑體" panose="020B0604030504040204" pitchFamily="34" charset="-120"/>
              </a:rPr>
              <a:t>資料備份</a:t>
            </a:r>
            <a:endParaRPr lang="en-US" sz="4500" spc="300"/>
          </a:p>
        </p:txBody>
      </p:sp>
      <p:pic>
        <p:nvPicPr>
          <p:cNvPr id="3" name="圖形 2">
            <a:extLst>
              <a:ext uri="{FF2B5EF4-FFF2-40B4-BE49-F238E27FC236}">
                <a16:creationId xmlns:a16="http://schemas.microsoft.com/office/drawing/2014/main" id="{DCF95633-E2A8-4ED3-A7BB-0AEC07D54552}"/>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2278"/>
          <a:stretch/>
        </p:blipFill>
        <p:spPr>
          <a:xfrm>
            <a:off x="0" y="1954192"/>
            <a:ext cx="3396867" cy="1060641"/>
          </a:xfrm>
          <a:prstGeom prst="rect">
            <a:avLst/>
          </a:prstGeom>
        </p:spPr>
      </p:pic>
    </p:spTree>
    <p:extLst>
      <p:ext uri="{BB962C8B-B14F-4D97-AF65-F5344CB8AC3E}">
        <p14:creationId xmlns:p14="http://schemas.microsoft.com/office/powerpoint/2010/main" val="29754578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3668-3043-4D9C-8EC4-F51D77291DA3}"/>
              </a:ext>
            </a:extLst>
          </p:cNvPr>
          <p:cNvSpPr>
            <a:spLocks noGrp="1"/>
          </p:cNvSpPr>
          <p:nvPr>
            <p:ph type="title"/>
          </p:nvPr>
        </p:nvSpPr>
        <p:spPr/>
        <p:txBody>
          <a:bodyPr>
            <a:normAutofit fontScale="90000"/>
          </a:bodyPr>
          <a:lstStyle/>
          <a:p>
            <a:r>
              <a:rPr lang="ja-JP">
                <a:latin typeface="微軟正黑體"/>
                <a:ea typeface="微軟正黑體"/>
              </a:rPr>
              <a:t>提供近乎無數量限制的</a:t>
            </a:r>
            <a:r>
              <a:rPr lang="zh-TW" altLang="en-US">
                <a:latin typeface="微軟正黑體"/>
                <a:ea typeface="微軟正黑體"/>
              </a:rPr>
              <a:t>快照</a:t>
            </a:r>
            <a:br>
              <a:rPr lang="ja-JP" altLang="en-US">
                <a:latin typeface="微軟正黑體"/>
                <a:ea typeface="微軟正黑體"/>
              </a:rPr>
            </a:br>
            <a:r>
              <a:rPr lang="zh-TW" altLang="en-US" sz="2000">
                <a:latin typeface="微軟正黑體"/>
                <a:ea typeface="微軟正黑體"/>
              </a:rPr>
              <a:t>協助快速還原大量資料</a:t>
            </a:r>
            <a:endParaRPr lang="en-US" sz="2000">
              <a:latin typeface="微軟正黑體"/>
              <a:ea typeface="微軟正黑體"/>
            </a:endParaRPr>
          </a:p>
        </p:txBody>
      </p:sp>
      <p:grpSp>
        <p:nvGrpSpPr>
          <p:cNvPr id="57" name="群組 56">
            <a:extLst>
              <a:ext uri="{FF2B5EF4-FFF2-40B4-BE49-F238E27FC236}">
                <a16:creationId xmlns:a16="http://schemas.microsoft.com/office/drawing/2014/main" id="{D1616AE6-78A7-48E6-9CF8-D29512FCBBD8}"/>
              </a:ext>
            </a:extLst>
          </p:cNvPr>
          <p:cNvGrpSpPr/>
          <p:nvPr/>
        </p:nvGrpSpPr>
        <p:grpSpPr>
          <a:xfrm>
            <a:off x="368512" y="1532876"/>
            <a:ext cx="8406975" cy="3163021"/>
            <a:chOff x="417536" y="1397000"/>
            <a:chExt cx="8406975" cy="3163021"/>
          </a:xfrm>
        </p:grpSpPr>
        <p:sp>
          <p:nvSpPr>
            <p:cNvPr id="56" name="箭號: 向右 55">
              <a:extLst>
                <a:ext uri="{FF2B5EF4-FFF2-40B4-BE49-F238E27FC236}">
                  <a16:creationId xmlns:a16="http://schemas.microsoft.com/office/drawing/2014/main" id="{2A0E55B8-26E2-48A1-A450-7814D6F0BED9}"/>
                </a:ext>
              </a:extLst>
            </p:cNvPr>
            <p:cNvSpPr/>
            <p:nvPr/>
          </p:nvSpPr>
          <p:spPr>
            <a:xfrm rot="10800000">
              <a:off x="3698373" y="3632671"/>
              <a:ext cx="4141964" cy="177481"/>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箭號: 向右 54">
              <a:extLst>
                <a:ext uri="{FF2B5EF4-FFF2-40B4-BE49-F238E27FC236}">
                  <a16:creationId xmlns:a16="http://schemas.microsoft.com/office/drawing/2014/main" id="{5F66E51B-55FA-40C1-B0B9-06A8B818DD58}"/>
                </a:ext>
              </a:extLst>
            </p:cNvPr>
            <p:cNvSpPr/>
            <p:nvPr/>
          </p:nvSpPr>
          <p:spPr>
            <a:xfrm rot="10800000">
              <a:off x="3682507" y="3140026"/>
              <a:ext cx="3353174" cy="177481"/>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箭號: 向右 53">
              <a:extLst>
                <a:ext uri="{FF2B5EF4-FFF2-40B4-BE49-F238E27FC236}">
                  <a16:creationId xmlns:a16="http://schemas.microsoft.com/office/drawing/2014/main" id="{8325955B-E467-4AE0-9E82-CFE1171122AD}"/>
                </a:ext>
              </a:extLst>
            </p:cNvPr>
            <p:cNvSpPr/>
            <p:nvPr/>
          </p:nvSpPr>
          <p:spPr>
            <a:xfrm rot="10800000">
              <a:off x="3682507" y="2704014"/>
              <a:ext cx="2464904" cy="184415"/>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箭號: 向右 52">
              <a:extLst>
                <a:ext uri="{FF2B5EF4-FFF2-40B4-BE49-F238E27FC236}">
                  <a16:creationId xmlns:a16="http://schemas.microsoft.com/office/drawing/2014/main" id="{8B3D20C1-14DC-4CAD-A057-D8119D8C4C80}"/>
                </a:ext>
              </a:extLst>
            </p:cNvPr>
            <p:cNvSpPr/>
            <p:nvPr/>
          </p:nvSpPr>
          <p:spPr>
            <a:xfrm rot="10800000">
              <a:off x="3678235" y="2277474"/>
              <a:ext cx="1816781" cy="16329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箭號: 向右 51">
              <a:extLst>
                <a:ext uri="{FF2B5EF4-FFF2-40B4-BE49-F238E27FC236}">
                  <a16:creationId xmlns:a16="http://schemas.microsoft.com/office/drawing/2014/main" id="{31EB2459-E376-4111-BE9E-C1E9435204AB}"/>
                </a:ext>
              </a:extLst>
            </p:cNvPr>
            <p:cNvSpPr/>
            <p:nvPr/>
          </p:nvSpPr>
          <p:spPr>
            <a:xfrm rot="10800000">
              <a:off x="3661165" y="1769425"/>
              <a:ext cx="1668376" cy="163287"/>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Picture 9" descr="C:\Users\coco\Desktop\1217\PPT\機器圖-01.png">
              <a:extLst>
                <a:ext uri="{FF2B5EF4-FFF2-40B4-BE49-F238E27FC236}">
                  <a16:creationId xmlns:a16="http://schemas.microsoft.com/office/drawing/2014/main" id="{B9C15834-2DF6-45E1-8B1C-E738660921C9}"/>
                </a:ext>
              </a:extLst>
            </p:cNvPr>
            <p:cNvPicPr>
              <a:picLocks noChangeAspect="1" noChangeArrowheads="1"/>
            </p:cNvPicPr>
            <p:nvPr/>
          </p:nvPicPr>
          <p:blipFill>
            <a:blip r:embed="rId2" cstate="print"/>
            <a:srcRect/>
            <a:stretch>
              <a:fillRect/>
            </a:stretch>
          </p:blipFill>
          <p:spPr bwMode="auto">
            <a:xfrm rot="10800000" flipV="1">
              <a:off x="417536" y="2645562"/>
              <a:ext cx="3254682" cy="1284422"/>
            </a:xfrm>
            <a:prstGeom prst="rect">
              <a:avLst/>
            </a:prstGeom>
            <a:noFill/>
          </p:spPr>
        </p:pic>
        <p:pic>
          <p:nvPicPr>
            <p:cNvPr id="11" name="Picture 10" descr="C:\Users\coco\Desktop\1217\PPT\7-6-01.png">
              <a:extLst>
                <a:ext uri="{FF2B5EF4-FFF2-40B4-BE49-F238E27FC236}">
                  <a16:creationId xmlns:a16="http://schemas.microsoft.com/office/drawing/2014/main" id="{2B8756AF-F31A-4933-A36E-5F20E8C3ED51}"/>
                </a:ext>
              </a:extLst>
            </p:cNvPr>
            <p:cNvPicPr>
              <a:picLocks noChangeAspect="1" noChangeArrowheads="1"/>
            </p:cNvPicPr>
            <p:nvPr/>
          </p:nvPicPr>
          <p:blipFill>
            <a:blip r:embed="rId3"/>
            <a:srcRect/>
            <a:stretch>
              <a:fillRect/>
            </a:stretch>
          </p:blipFill>
          <p:spPr bwMode="auto">
            <a:xfrm>
              <a:off x="2331996" y="1563475"/>
              <a:ext cx="1291406" cy="1348914"/>
            </a:xfrm>
            <a:prstGeom prst="rect">
              <a:avLst/>
            </a:prstGeom>
            <a:noFill/>
          </p:spPr>
        </p:pic>
        <p:sp>
          <p:nvSpPr>
            <p:cNvPr id="17" name="矩形 19">
              <a:extLst>
                <a:ext uri="{FF2B5EF4-FFF2-40B4-BE49-F238E27FC236}">
                  <a16:creationId xmlns:a16="http://schemas.microsoft.com/office/drawing/2014/main" id="{6CEF94E4-A913-4532-A078-F2FB824112BE}"/>
                </a:ext>
              </a:extLst>
            </p:cNvPr>
            <p:cNvSpPr/>
            <p:nvPr/>
          </p:nvSpPr>
          <p:spPr>
            <a:xfrm>
              <a:off x="4079982" y="1896425"/>
              <a:ext cx="611135" cy="286889"/>
            </a:xfrm>
            <a:prstGeom prst="rect">
              <a:avLst/>
            </a:prstGeom>
          </p:spPr>
          <p:txBody>
            <a:bodyPr wrap="none" lIns="91438" tIns="45719" rIns="91438" bIns="45719">
              <a:spAutoFit/>
            </a:bodyPr>
            <a:lstStyle>
              <a:defPPr>
                <a:defRPr lang="zh-TW"/>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altLang="zh-TW" sz="1000" b="1">
                  <a:solidFill>
                    <a:schemeClr val="tx1">
                      <a:lumMod val="50000"/>
                      <a:lumOff val="50000"/>
                    </a:schemeClr>
                  </a:solidFill>
                  <a:latin typeface="微軟正黑體" pitchFamily="34" charset="-120"/>
                  <a:ea typeface="微軟正黑體" pitchFamily="34" charset="-120"/>
                </a:rPr>
                <a:t>12:50</a:t>
              </a:r>
              <a:endParaRPr lang="zh-TW" altLang="en-US" sz="1000" b="1">
                <a:solidFill>
                  <a:schemeClr val="tx1">
                    <a:lumMod val="50000"/>
                    <a:lumOff val="50000"/>
                  </a:schemeClr>
                </a:solidFill>
                <a:latin typeface="微軟正黑體" pitchFamily="34" charset="-120"/>
                <a:ea typeface="微軟正黑體" pitchFamily="34" charset="-120"/>
              </a:endParaRPr>
            </a:p>
          </p:txBody>
        </p:sp>
        <p:sp>
          <p:nvSpPr>
            <p:cNvPr id="18" name="矩形 20">
              <a:extLst>
                <a:ext uri="{FF2B5EF4-FFF2-40B4-BE49-F238E27FC236}">
                  <a16:creationId xmlns:a16="http://schemas.microsoft.com/office/drawing/2014/main" id="{01FED36A-341E-486F-8718-539E99692065}"/>
                </a:ext>
              </a:extLst>
            </p:cNvPr>
            <p:cNvSpPr/>
            <p:nvPr/>
          </p:nvSpPr>
          <p:spPr>
            <a:xfrm>
              <a:off x="4800645" y="2395850"/>
              <a:ext cx="611135" cy="286889"/>
            </a:xfrm>
            <a:prstGeom prst="rect">
              <a:avLst/>
            </a:prstGeom>
          </p:spPr>
          <p:txBody>
            <a:bodyPr wrap="none" lIns="91438" tIns="45719" rIns="91438" bIns="45719">
              <a:spAutoFit/>
            </a:bodyPr>
            <a:lstStyle>
              <a:defPPr>
                <a:defRPr lang="zh-TW"/>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altLang="zh-TW" sz="1000" b="1">
                  <a:solidFill>
                    <a:schemeClr val="tx1">
                      <a:lumMod val="50000"/>
                      <a:lumOff val="50000"/>
                    </a:schemeClr>
                  </a:solidFill>
                  <a:latin typeface="微軟正黑體" pitchFamily="34" charset="-120"/>
                  <a:ea typeface="微軟正黑體" pitchFamily="34" charset="-120"/>
                </a:rPr>
                <a:t>13:10</a:t>
              </a:r>
              <a:endParaRPr lang="zh-TW" altLang="en-US" sz="1000" b="1">
                <a:solidFill>
                  <a:schemeClr val="tx1">
                    <a:lumMod val="50000"/>
                    <a:lumOff val="50000"/>
                  </a:schemeClr>
                </a:solidFill>
                <a:latin typeface="微軟正黑體" pitchFamily="34" charset="-120"/>
                <a:ea typeface="微軟正黑體" pitchFamily="34" charset="-120"/>
              </a:endParaRPr>
            </a:p>
          </p:txBody>
        </p:sp>
        <p:sp>
          <p:nvSpPr>
            <p:cNvPr id="19" name="矩形 21">
              <a:extLst>
                <a:ext uri="{FF2B5EF4-FFF2-40B4-BE49-F238E27FC236}">
                  <a16:creationId xmlns:a16="http://schemas.microsoft.com/office/drawing/2014/main" id="{0EBD6100-6F28-48F8-8F97-2B672EC73C37}"/>
                </a:ext>
              </a:extLst>
            </p:cNvPr>
            <p:cNvSpPr/>
            <p:nvPr/>
          </p:nvSpPr>
          <p:spPr>
            <a:xfrm>
              <a:off x="5540778" y="2872001"/>
              <a:ext cx="611135" cy="286889"/>
            </a:xfrm>
            <a:prstGeom prst="rect">
              <a:avLst/>
            </a:prstGeom>
          </p:spPr>
          <p:txBody>
            <a:bodyPr wrap="none" lIns="91438" tIns="45719" rIns="91438" bIns="45719">
              <a:spAutoFit/>
            </a:bodyPr>
            <a:lstStyle>
              <a:defPPr>
                <a:defRPr lang="zh-TW"/>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altLang="zh-TW" sz="1000" b="1">
                  <a:solidFill>
                    <a:schemeClr val="tx1">
                      <a:lumMod val="50000"/>
                      <a:lumOff val="50000"/>
                    </a:schemeClr>
                  </a:solidFill>
                  <a:latin typeface="微軟正黑體" pitchFamily="34" charset="-120"/>
                  <a:ea typeface="微軟正黑體" pitchFamily="34" charset="-120"/>
                </a:rPr>
                <a:t>13:30</a:t>
              </a:r>
              <a:endParaRPr lang="zh-TW" altLang="en-US" sz="1000" b="1">
                <a:solidFill>
                  <a:schemeClr val="tx1">
                    <a:lumMod val="50000"/>
                    <a:lumOff val="50000"/>
                  </a:schemeClr>
                </a:solidFill>
                <a:latin typeface="微軟正黑體" pitchFamily="34" charset="-120"/>
                <a:ea typeface="微軟正黑體" pitchFamily="34" charset="-120"/>
              </a:endParaRPr>
            </a:p>
          </p:txBody>
        </p:sp>
        <p:sp>
          <p:nvSpPr>
            <p:cNvPr id="20" name="矩形 22">
              <a:extLst>
                <a:ext uri="{FF2B5EF4-FFF2-40B4-BE49-F238E27FC236}">
                  <a16:creationId xmlns:a16="http://schemas.microsoft.com/office/drawing/2014/main" id="{D89D7F89-81C0-4379-BA4D-B8D175EEEA03}"/>
                </a:ext>
              </a:extLst>
            </p:cNvPr>
            <p:cNvSpPr/>
            <p:nvPr/>
          </p:nvSpPr>
          <p:spPr>
            <a:xfrm>
              <a:off x="6358671" y="3253766"/>
              <a:ext cx="611135" cy="286889"/>
            </a:xfrm>
            <a:prstGeom prst="rect">
              <a:avLst/>
            </a:prstGeom>
          </p:spPr>
          <p:txBody>
            <a:bodyPr wrap="none" lIns="91438" tIns="45719" rIns="91438" bIns="45719">
              <a:spAutoFit/>
            </a:bodyPr>
            <a:lstStyle>
              <a:defPPr>
                <a:defRPr lang="zh-TW"/>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altLang="zh-TW" sz="1000" b="1">
                  <a:solidFill>
                    <a:schemeClr val="tx1">
                      <a:lumMod val="50000"/>
                      <a:lumOff val="50000"/>
                    </a:schemeClr>
                  </a:solidFill>
                  <a:latin typeface="微軟正黑體" pitchFamily="34" charset="-120"/>
                  <a:ea typeface="微軟正黑體" pitchFamily="34" charset="-120"/>
                </a:rPr>
                <a:t>14:00</a:t>
              </a:r>
              <a:endParaRPr lang="zh-TW" altLang="en-US" sz="1000" b="1">
                <a:solidFill>
                  <a:schemeClr val="tx1">
                    <a:lumMod val="50000"/>
                    <a:lumOff val="50000"/>
                  </a:schemeClr>
                </a:solidFill>
                <a:latin typeface="微軟正黑體" pitchFamily="34" charset="-120"/>
                <a:ea typeface="微軟正黑體" pitchFamily="34" charset="-120"/>
              </a:endParaRPr>
            </a:p>
          </p:txBody>
        </p:sp>
        <p:sp>
          <p:nvSpPr>
            <p:cNvPr id="21" name="矩形 23">
              <a:extLst>
                <a:ext uri="{FF2B5EF4-FFF2-40B4-BE49-F238E27FC236}">
                  <a16:creationId xmlns:a16="http://schemas.microsoft.com/office/drawing/2014/main" id="{50630D26-F374-4D65-A485-B6BD70D8D29E}"/>
                </a:ext>
              </a:extLst>
            </p:cNvPr>
            <p:cNvSpPr/>
            <p:nvPr/>
          </p:nvSpPr>
          <p:spPr>
            <a:xfrm>
              <a:off x="7091285" y="3732440"/>
              <a:ext cx="611135" cy="286889"/>
            </a:xfrm>
            <a:prstGeom prst="rect">
              <a:avLst/>
            </a:prstGeom>
          </p:spPr>
          <p:txBody>
            <a:bodyPr wrap="none" lIns="91438" tIns="45719" rIns="91438" bIns="45719">
              <a:spAutoFit/>
            </a:bodyPr>
            <a:lstStyle>
              <a:defPPr>
                <a:defRPr lang="zh-TW"/>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altLang="zh-TW" sz="1000" b="1">
                  <a:solidFill>
                    <a:schemeClr val="tx1">
                      <a:lumMod val="50000"/>
                      <a:lumOff val="50000"/>
                    </a:schemeClr>
                  </a:solidFill>
                  <a:latin typeface="微軟正黑體" pitchFamily="34" charset="-120"/>
                  <a:ea typeface="微軟正黑體" pitchFamily="34" charset="-120"/>
                </a:rPr>
                <a:t>14:30</a:t>
              </a:r>
              <a:endParaRPr lang="zh-TW" altLang="en-US" sz="1000" b="1">
                <a:solidFill>
                  <a:schemeClr val="tx1">
                    <a:lumMod val="50000"/>
                    <a:lumOff val="50000"/>
                  </a:schemeClr>
                </a:solidFill>
                <a:latin typeface="微軟正黑體" pitchFamily="34" charset="-120"/>
                <a:ea typeface="微軟正黑體" pitchFamily="34" charset="-120"/>
              </a:endParaRPr>
            </a:p>
          </p:txBody>
        </p:sp>
        <p:pic>
          <p:nvPicPr>
            <p:cNvPr id="22" name="Picture 21" descr="C:\Users\coco\Desktop\1217\PPT\漏斗-01.png">
              <a:extLst>
                <a:ext uri="{FF2B5EF4-FFF2-40B4-BE49-F238E27FC236}">
                  <a16:creationId xmlns:a16="http://schemas.microsoft.com/office/drawing/2014/main" id="{AF041D33-361D-4579-945E-FBA7F00197D5}"/>
                </a:ext>
              </a:extLst>
            </p:cNvPr>
            <p:cNvPicPr>
              <a:picLocks noChangeAspect="1" noChangeArrowheads="1"/>
            </p:cNvPicPr>
            <p:nvPr/>
          </p:nvPicPr>
          <p:blipFill>
            <a:blip r:embed="rId4"/>
            <a:stretch>
              <a:fillRect/>
            </a:stretch>
          </p:blipFill>
          <p:spPr bwMode="auto">
            <a:xfrm>
              <a:off x="4642138" y="3373949"/>
              <a:ext cx="1124573" cy="1186072"/>
            </a:xfrm>
            <a:prstGeom prst="rect">
              <a:avLst/>
            </a:prstGeom>
            <a:noFill/>
          </p:spPr>
        </p:pic>
        <p:pic>
          <p:nvPicPr>
            <p:cNvPr id="37" name="Picture 3" descr="C:\Users\coco\Desktop\1217\PPT\文件甲.png">
              <a:extLst>
                <a:ext uri="{FF2B5EF4-FFF2-40B4-BE49-F238E27FC236}">
                  <a16:creationId xmlns:a16="http://schemas.microsoft.com/office/drawing/2014/main" id="{5408FA0F-88D1-4E2B-916E-4940FDD9813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28575" y="3348079"/>
              <a:ext cx="827934" cy="605154"/>
            </a:xfrm>
            <a:prstGeom prst="rect">
              <a:avLst/>
            </a:prstGeom>
            <a:noFill/>
          </p:spPr>
        </p:pic>
        <p:grpSp>
          <p:nvGrpSpPr>
            <p:cNvPr id="38" name="群組 19">
              <a:extLst>
                <a:ext uri="{FF2B5EF4-FFF2-40B4-BE49-F238E27FC236}">
                  <a16:creationId xmlns:a16="http://schemas.microsoft.com/office/drawing/2014/main" id="{F27A98AA-3627-4896-967B-0D91B071847B}"/>
                </a:ext>
              </a:extLst>
            </p:cNvPr>
            <p:cNvGrpSpPr/>
            <p:nvPr/>
          </p:nvGrpSpPr>
          <p:grpSpPr>
            <a:xfrm>
              <a:off x="4618169" y="1397000"/>
              <a:ext cx="1293039" cy="702835"/>
              <a:chOff x="4533831" y="2285998"/>
              <a:chExt cx="1349791" cy="733684"/>
            </a:xfrm>
          </p:grpSpPr>
          <p:pic>
            <p:nvPicPr>
              <p:cNvPr id="39" name="Picture 28" descr="C:\Users\coco\Desktop\1217\PPT\相機-01.png">
                <a:extLst>
                  <a:ext uri="{FF2B5EF4-FFF2-40B4-BE49-F238E27FC236}">
                    <a16:creationId xmlns:a16="http://schemas.microsoft.com/office/drawing/2014/main" id="{01871D78-CD08-42F2-A9BF-1D4E50BEE08A}"/>
                  </a:ext>
                </a:extLst>
              </p:cNvPr>
              <p:cNvPicPr>
                <a:picLocks noChangeAspect="1" noChangeArrowheads="1"/>
              </p:cNvPicPr>
              <p:nvPr/>
            </p:nvPicPr>
            <p:blipFill>
              <a:blip r:embed="rId6" cstate="print"/>
              <a:stretch>
                <a:fillRect/>
              </a:stretch>
            </p:blipFill>
            <p:spPr bwMode="auto">
              <a:xfrm>
                <a:off x="5033897" y="2285998"/>
                <a:ext cx="849725" cy="649418"/>
              </a:xfrm>
              <a:prstGeom prst="rect">
                <a:avLst/>
              </a:prstGeom>
              <a:noFill/>
            </p:spPr>
          </p:pic>
          <p:pic>
            <p:nvPicPr>
              <p:cNvPr id="40" name="Picture 29" descr="C:\Users\coco\Desktop\1217\PPT\文件甲.png">
                <a:extLst>
                  <a:ext uri="{FF2B5EF4-FFF2-40B4-BE49-F238E27FC236}">
                    <a16:creationId xmlns:a16="http://schemas.microsoft.com/office/drawing/2014/main" id="{59E3A71A-9224-45B2-B28F-ACF87076F4A3}"/>
                  </a:ext>
                </a:extLst>
              </p:cNvPr>
              <p:cNvPicPr>
                <a:picLocks noChangeAspect="1" noChangeArrowheads="1"/>
              </p:cNvPicPr>
              <p:nvPr/>
            </p:nvPicPr>
            <p:blipFill>
              <a:blip r:embed="rId7" cstate="print"/>
              <a:srcRect/>
              <a:stretch>
                <a:fillRect/>
              </a:stretch>
            </p:blipFill>
            <p:spPr bwMode="auto">
              <a:xfrm>
                <a:off x="4533831" y="2500312"/>
                <a:ext cx="710570" cy="519370"/>
              </a:xfrm>
              <a:prstGeom prst="rect">
                <a:avLst/>
              </a:prstGeom>
              <a:noFill/>
            </p:spPr>
          </p:pic>
        </p:grpSp>
        <p:grpSp>
          <p:nvGrpSpPr>
            <p:cNvPr id="41" name="群組 22">
              <a:extLst>
                <a:ext uri="{FF2B5EF4-FFF2-40B4-BE49-F238E27FC236}">
                  <a16:creationId xmlns:a16="http://schemas.microsoft.com/office/drawing/2014/main" id="{6108901B-019C-4FE9-B571-75DCA0FCE2E0}"/>
                </a:ext>
              </a:extLst>
            </p:cNvPr>
            <p:cNvGrpSpPr/>
            <p:nvPr/>
          </p:nvGrpSpPr>
          <p:grpSpPr>
            <a:xfrm>
              <a:off x="5367305" y="1896424"/>
              <a:ext cx="1293039" cy="702835"/>
              <a:chOff x="5176773" y="2714626"/>
              <a:chExt cx="1349791" cy="733684"/>
            </a:xfrm>
          </p:grpSpPr>
          <p:pic>
            <p:nvPicPr>
              <p:cNvPr id="42" name="Picture 26" descr="C:\Users\coco\Desktop\1217\PPT\相機-01.png">
                <a:extLst>
                  <a:ext uri="{FF2B5EF4-FFF2-40B4-BE49-F238E27FC236}">
                    <a16:creationId xmlns:a16="http://schemas.microsoft.com/office/drawing/2014/main" id="{FF7E7AFB-E595-4D08-8230-08247897BC00}"/>
                  </a:ext>
                </a:extLst>
              </p:cNvPr>
              <p:cNvPicPr>
                <a:picLocks noChangeAspect="1" noChangeArrowheads="1"/>
              </p:cNvPicPr>
              <p:nvPr/>
            </p:nvPicPr>
            <p:blipFill>
              <a:blip r:embed="rId6" cstate="print"/>
              <a:stretch>
                <a:fillRect/>
              </a:stretch>
            </p:blipFill>
            <p:spPr bwMode="auto">
              <a:xfrm>
                <a:off x="5676839" y="2714626"/>
                <a:ext cx="849725" cy="649418"/>
              </a:xfrm>
              <a:prstGeom prst="rect">
                <a:avLst/>
              </a:prstGeom>
              <a:noFill/>
            </p:spPr>
          </p:pic>
          <p:pic>
            <p:nvPicPr>
              <p:cNvPr id="43" name="Picture 27" descr="C:\Users\coco\Desktop\1217\PPT\文件甲.png">
                <a:extLst>
                  <a:ext uri="{FF2B5EF4-FFF2-40B4-BE49-F238E27FC236}">
                    <a16:creationId xmlns:a16="http://schemas.microsoft.com/office/drawing/2014/main" id="{B0742DB5-0605-41E9-91DA-5710F1B214DC}"/>
                  </a:ext>
                </a:extLst>
              </p:cNvPr>
              <p:cNvPicPr>
                <a:picLocks noChangeAspect="1" noChangeArrowheads="1"/>
              </p:cNvPicPr>
              <p:nvPr/>
            </p:nvPicPr>
            <p:blipFill>
              <a:blip r:embed="rId7" cstate="print"/>
              <a:srcRect/>
              <a:stretch>
                <a:fillRect/>
              </a:stretch>
            </p:blipFill>
            <p:spPr bwMode="auto">
              <a:xfrm>
                <a:off x="5176773" y="2928940"/>
                <a:ext cx="710570" cy="519370"/>
              </a:xfrm>
              <a:prstGeom prst="rect">
                <a:avLst/>
              </a:prstGeom>
              <a:noFill/>
            </p:spPr>
          </p:pic>
        </p:grpSp>
        <p:grpSp>
          <p:nvGrpSpPr>
            <p:cNvPr id="44" name="群組 25">
              <a:extLst>
                <a:ext uri="{FF2B5EF4-FFF2-40B4-BE49-F238E27FC236}">
                  <a16:creationId xmlns:a16="http://schemas.microsoft.com/office/drawing/2014/main" id="{71EA1B2C-A7A9-4A1F-9049-98AFC0A5EA23}"/>
                </a:ext>
              </a:extLst>
            </p:cNvPr>
            <p:cNvGrpSpPr/>
            <p:nvPr/>
          </p:nvGrpSpPr>
          <p:grpSpPr>
            <a:xfrm>
              <a:off x="6116442" y="2312611"/>
              <a:ext cx="1293039" cy="702835"/>
              <a:chOff x="5819715" y="3071816"/>
              <a:chExt cx="1349791" cy="733684"/>
            </a:xfrm>
          </p:grpSpPr>
          <p:pic>
            <p:nvPicPr>
              <p:cNvPr id="45" name="Picture 24" descr="C:\Users\coco\Desktop\1217\PPT\相機-01.png">
                <a:extLst>
                  <a:ext uri="{FF2B5EF4-FFF2-40B4-BE49-F238E27FC236}">
                    <a16:creationId xmlns:a16="http://schemas.microsoft.com/office/drawing/2014/main" id="{AC2F1493-DFB8-4DE2-AE81-2ED05CC8D0EB}"/>
                  </a:ext>
                </a:extLst>
              </p:cNvPr>
              <p:cNvPicPr>
                <a:picLocks noChangeAspect="1" noChangeArrowheads="1"/>
              </p:cNvPicPr>
              <p:nvPr/>
            </p:nvPicPr>
            <p:blipFill>
              <a:blip r:embed="rId6" cstate="print"/>
              <a:stretch>
                <a:fillRect/>
              </a:stretch>
            </p:blipFill>
            <p:spPr bwMode="auto">
              <a:xfrm>
                <a:off x="6319781" y="3071816"/>
                <a:ext cx="849725" cy="649418"/>
              </a:xfrm>
              <a:prstGeom prst="rect">
                <a:avLst/>
              </a:prstGeom>
              <a:noFill/>
            </p:spPr>
          </p:pic>
          <p:pic>
            <p:nvPicPr>
              <p:cNvPr id="46" name="Picture 25" descr="C:\Users\coco\Desktop\1217\PPT\文件甲.png">
                <a:extLst>
                  <a:ext uri="{FF2B5EF4-FFF2-40B4-BE49-F238E27FC236}">
                    <a16:creationId xmlns:a16="http://schemas.microsoft.com/office/drawing/2014/main" id="{35443927-A880-4F38-89F7-20A4B29155F6}"/>
                  </a:ext>
                </a:extLst>
              </p:cNvPr>
              <p:cNvPicPr>
                <a:picLocks noChangeAspect="1" noChangeArrowheads="1"/>
              </p:cNvPicPr>
              <p:nvPr/>
            </p:nvPicPr>
            <p:blipFill>
              <a:blip r:embed="rId7" cstate="print"/>
              <a:srcRect/>
              <a:stretch>
                <a:fillRect/>
              </a:stretch>
            </p:blipFill>
            <p:spPr bwMode="auto">
              <a:xfrm>
                <a:off x="5819715" y="3286130"/>
                <a:ext cx="710570" cy="519370"/>
              </a:xfrm>
              <a:prstGeom prst="rect">
                <a:avLst/>
              </a:prstGeom>
              <a:noFill/>
            </p:spPr>
          </p:pic>
        </p:grpSp>
        <p:grpSp>
          <p:nvGrpSpPr>
            <p:cNvPr id="47" name="群組 28">
              <a:extLst>
                <a:ext uri="{FF2B5EF4-FFF2-40B4-BE49-F238E27FC236}">
                  <a16:creationId xmlns:a16="http://schemas.microsoft.com/office/drawing/2014/main" id="{8E08EDB8-43E9-4F6C-A957-2F613479BF48}"/>
                </a:ext>
              </a:extLst>
            </p:cNvPr>
            <p:cNvGrpSpPr/>
            <p:nvPr/>
          </p:nvGrpSpPr>
          <p:grpSpPr>
            <a:xfrm>
              <a:off x="6910055" y="2775099"/>
              <a:ext cx="1293039" cy="702835"/>
              <a:chOff x="6500829" y="3468744"/>
              <a:chExt cx="1349791" cy="733684"/>
            </a:xfrm>
          </p:grpSpPr>
          <p:pic>
            <p:nvPicPr>
              <p:cNvPr id="48" name="Picture 22" descr="C:\Users\coco\Desktop\1217\PPT\相機-01.png">
                <a:extLst>
                  <a:ext uri="{FF2B5EF4-FFF2-40B4-BE49-F238E27FC236}">
                    <a16:creationId xmlns:a16="http://schemas.microsoft.com/office/drawing/2014/main" id="{D1B0EE85-2B3F-411C-985D-6D0D88C6D1DB}"/>
                  </a:ext>
                </a:extLst>
              </p:cNvPr>
              <p:cNvPicPr>
                <a:picLocks noChangeAspect="1" noChangeArrowheads="1"/>
              </p:cNvPicPr>
              <p:nvPr/>
            </p:nvPicPr>
            <p:blipFill>
              <a:blip r:embed="rId6" cstate="print"/>
              <a:stretch>
                <a:fillRect/>
              </a:stretch>
            </p:blipFill>
            <p:spPr bwMode="auto">
              <a:xfrm>
                <a:off x="7000895" y="3468744"/>
                <a:ext cx="849725" cy="649418"/>
              </a:xfrm>
              <a:prstGeom prst="rect">
                <a:avLst/>
              </a:prstGeom>
              <a:noFill/>
            </p:spPr>
          </p:pic>
          <p:pic>
            <p:nvPicPr>
              <p:cNvPr id="49" name="Picture 23" descr="C:\Users\coco\Desktop\1217\PPT\文件甲.png">
                <a:extLst>
                  <a:ext uri="{FF2B5EF4-FFF2-40B4-BE49-F238E27FC236}">
                    <a16:creationId xmlns:a16="http://schemas.microsoft.com/office/drawing/2014/main" id="{1014F8F8-154C-4605-B6B0-8CEADF46BB19}"/>
                  </a:ext>
                </a:extLst>
              </p:cNvPr>
              <p:cNvPicPr>
                <a:picLocks noChangeAspect="1" noChangeArrowheads="1"/>
              </p:cNvPicPr>
              <p:nvPr/>
            </p:nvPicPr>
            <p:blipFill>
              <a:blip r:embed="rId7" cstate="print"/>
              <a:srcRect/>
              <a:stretch>
                <a:fillRect/>
              </a:stretch>
            </p:blipFill>
            <p:spPr bwMode="auto">
              <a:xfrm>
                <a:off x="6500829" y="3683058"/>
                <a:ext cx="710570" cy="519370"/>
              </a:xfrm>
              <a:prstGeom prst="rect">
                <a:avLst/>
              </a:prstGeom>
              <a:noFill/>
            </p:spPr>
          </p:pic>
        </p:grpSp>
        <p:pic>
          <p:nvPicPr>
            <p:cNvPr id="50" name="Picture 8" descr="C:\Users\coco\Desktop\1217\PPT\驚嘆號-01.png">
              <a:extLst>
                <a:ext uri="{FF2B5EF4-FFF2-40B4-BE49-F238E27FC236}">
                  <a16:creationId xmlns:a16="http://schemas.microsoft.com/office/drawing/2014/main" id="{AA1F2D32-039E-4889-93F9-3F541F9EAA1D}"/>
                </a:ext>
              </a:extLst>
            </p:cNvPr>
            <p:cNvPicPr>
              <a:picLocks noChangeAspect="1" noChangeArrowheads="1"/>
            </p:cNvPicPr>
            <p:nvPr/>
          </p:nvPicPr>
          <p:blipFill>
            <a:blip r:embed="rId8" cstate="print"/>
            <a:srcRect/>
            <a:stretch>
              <a:fillRect/>
            </a:stretch>
          </p:blipFill>
          <p:spPr bwMode="auto">
            <a:xfrm>
              <a:off x="8227998" y="3597792"/>
              <a:ext cx="596513" cy="629280"/>
            </a:xfrm>
            <a:prstGeom prst="rect">
              <a:avLst/>
            </a:prstGeom>
            <a:noFill/>
          </p:spPr>
        </p:pic>
      </p:grpSp>
    </p:spTree>
    <p:extLst>
      <p:ext uri="{BB962C8B-B14F-4D97-AF65-F5344CB8AC3E}">
        <p14:creationId xmlns:p14="http://schemas.microsoft.com/office/powerpoint/2010/main" val="39761030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CC30-047E-4058-8B1C-D4EF2F37F208}"/>
              </a:ext>
            </a:extLst>
          </p:cNvPr>
          <p:cNvSpPr>
            <a:spLocks noGrp="1"/>
          </p:cNvSpPr>
          <p:nvPr>
            <p:ph type="title"/>
          </p:nvPr>
        </p:nvSpPr>
        <p:spPr/>
        <p:txBody>
          <a:bodyPr>
            <a:noAutofit/>
          </a:bodyPr>
          <a:lstStyle/>
          <a:p>
            <a:r>
              <a:rPr lang="zh-TW" altLang="en-US" sz="3200"/>
              <a:t>高效的快照和複製</a:t>
            </a:r>
            <a:br>
              <a:rPr lang="en-US" altLang="zh-TW" sz="3200"/>
            </a:br>
            <a:r>
              <a:rPr lang="zh-TW" altLang="en-US" sz="3200"/>
              <a:t>進一步節省儲存空間的需求</a:t>
            </a:r>
            <a:endParaRPr lang="en-US" sz="3200"/>
          </a:p>
        </p:txBody>
      </p:sp>
      <p:sp>
        <p:nvSpPr>
          <p:cNvPr id="3" name="Content Placeholder 2">
            <a:extLst>
              <a:ext uri="{FF2B5EF4-FFF2-40B4-BE49-F238E27FC236}">
                <a16:creationId xmlns:a16="http://schemas.microsoft.com/office/drawing/2014/main" id="{7ACC2845-A85E-4AC0-BFB5-5741029EB122}"/>
              </a:ext>
            </a:extLst>
          </p:cNvPr>
          <p:cNvSpPr>
            <a:spLocks noGrp="1"/>
          </p:cNvSpPr>
          <p:nvPr/>
        </p:nvSpPr>
        <p:spPr>
          <a:xfrm>
            <a:off x="629378" y="1361043"/>
            <a:ext cx="8004361" cy="7558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zh-TW" altLang="en-US" sz="2100" b="1">
                <a:latin typeface="微軟正黑體"/>
                <a:ea typeface="微軟正黑體"/>
              </a:rPr>
              <a:t>寫入時複製不需要額外的空間 </a:t>
            </a:r>
            <a:r>
              <a:rPr lang="en-US" altLang="zh-TW" sz="2100" b="1">
                <a:latin typeface="微軟正黑體"/>
                <a:ea typeface="微軟正黑體"/>
              </a:rPr>
              <a:t>- </a:t>
            </a:r>
            <a:r>
              <a:rPr lang="zh-TW" altLang="en-US" sz="2100" b="1">
                <a:latin typeface="微軟正黑體"/>
                <a:ea typeface="微軟正黑體"/>
              </a:rPr>
              <a:t>僅記錄差異數據</a:t>
            </a:r>
            <a:endParaRPr lang="en-US" sz="2100" b="1">
              <a:latin typeface="微軟正黑體"/>
              <a:ea typeface="微軟正黑體"/>
            </a:endParaRPr>
          </a:p>
        </p:txBody>
      </p:sp>
      <p:sp>
        <p:nvSpPr>
          <p:cNvPr id="4" name="Rectangle 3">
            <a:extLst>
              <a:ext uri="{FF2B5EF4-FFF2-40B4-BE49-F238E27FC236}">
                <a16:creationId xmlns:a16="http://schemas.microsoft.com/office/drawing/2014/main" id="{CE3B5F71-5DF7-4358-99DA-B58FAB25706E}"/>
              </a:ext>
            </a:extLst>
          </p:cNvPr>
          <p:cNvSpPr/>
          <p:nvPr/>
        </p:nvSpPr>
        <p:spPr>
          <a:xfrm>
            <a:off x="527037" y="2575530"/>
            <a:ext cx="1289352" cy="447336"/>
          </a:xfrm>
          <a:prstGeom prst="rect">
            <a:avLst/>
          </a:prstGeom>
          <a:gradFill>
            <a:gsLst>
              <a:gs pos="0">
                <a:srgbClr val="F10140"/>
              </a:gs>
              <a:gs pos="100000">
                <a:srgbClr val="8A34CA"/>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320">
                <a:solidFill>
                  <a:schemeClr val="bg1"/>
                </a:solidFill>
                <a:latin typeface="Arial" panose="020B0604020202020204" pitchFamily="34" charset="0"/>
                <a:cs typeface="Arial" panose="020B0604020202020204" pitchFamily="34" charset="0"/>
              </a:rPr>
              <a:t>Original Copy</a:t>
            </a:r>
          </a:p>
        </p:txBody>
      </p:sp>
      <p:cxnSp>
        <p:nvCxnSpPr>
          <p:cNvPr id="9" name="Straight Arrow Connector 8">
            <a:extLst>
              <a:ext uri="{FF2B5EF4-FFF2-40B4-BE49-F238E27FC236}">
                <a16:creationId xmlns:a16="http://schemas.microsoft.com/office/drawing/2014/main" id="{830F8E11-A674-4231-AB0A-826F18CC150F}"/>
              </a:ext>
            </a:extLst>
          </p:cNvPr>
          <p:cNvCxnSpPr>
            <a:cxnSpLocks/>
            <a:stCxn id="4" idx="2"/>
          </p:cNvCxnSpPr>
          <p:nvPr/>
        </p:nvCxnSpPr>
        <p:spPr>
          <a:xfrm flipH="1">
            <a:off x="471893" y="3022866"/>
            <a:ext cx="699820" cy="1099854"/>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93530EA-D00D-4431-984B-082AB33C9356}"/>
              </a:ext>
            </a:extLst>
          </p:cNvPr>
          <p:cNvCxnSpPr>
            <a:cxnSpLocks/>
            <a:stCxn id="4" idx="2"/>
          </p:cNvCxnSpPr>
          <p:nvPr/>
        </p:nvCxnSpPr>
        <p:spPr>
          <a:xfrm flipH="1">
            <a:off x="980294" y="3022866"/>
            <a:ext cx="191419" cy="1099854"/>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ACB62F2-2902-4F46-88BC-4E2E52DF912F}"/>
              </a:ext>
            </a:extLst>
          </p:cNvPr>
          <p:cNvCxnSpPr>
            <a:cxnSpLocks/>
            <a:stCxn id="4" idx="2"/>
          </p:cNvCxnSpPr>
          <p:nvPr/>
        </p:nvCxnSpPr>
        <p:spPr>
          <a:xfrm>
            <a:off x="1171713" y="3022866"/>
            <a:ext cx="319662" cy="1099854"/>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C879574-5461-4FFA-BC07-2869D107F6D9}"/>
              </a:ext>
            </a:extLst>
          </p:cNvPr>
          <p:cNvCxnSpPr>
            <a:cxnSpLocks/>
            <a:stCxn id="4" idx="2"/>
          </p:cNvCxnSpPr>
          <p:nvPr/>
        </p:nvCxnSpPr>
        <p:spPr>
          <a:xfrm>
            <a:off x="1171713" y="3022866"/>
            <a:ext cx="848127" cy="1099854"/>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43DC990-1623-4B45-94A6-EC451D31C6DE}"/>
              </a:ext>
            </a:extLst>
          </p:cNvPr>
          <p:cNvCxnSpPr>
            <a:cxnSpLocks/>
            <a:stCxn id="21" idx="2"/>
          </p:cNvCxnSpPr>
          <p:nvPr/>
        </p:nvCxnSpPr>
        <p:spPr>
          <a:xfrm flipH="1">
            <a:off x="3143013" y="3018344"/>
            <a:ext cx="1361677" cy="1119822"/>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95ABA89-8732-4119-881C-27C7943B0B72}"/>
              </a:ext>
            </a:extLst>
          </p:cNvPr>
          <p:cNvCxnSpPr>
            <a:cxnSpLocks/>
            <a:stCxn id="21" idx="2"/>
          </p:cNvCxnSpPr>
          <p:nvPr/>
        </p:nvCxnSpPr>
        <p:spPr>
          <a:xfrm flipH="1">
            <a:off x="3651414" y="3018344"/>
            <a:ext cx="853276" cy="1119822"/>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1B95680-9A42-446E-89D0-4C5B09986B5B}"/>
              </a:ext>
            </a:extLst>
          </p:cNvPr>
          <p:cNvCxnSpPr>
            <a:cxnSpLocks/>
            <a:stCxn id="21" idx="2"/>
          </p:cNvCxnSpPr>
          <p:nvPr/>
        </p:nvCxnSpPr>
        <p:spPr>
          <a:xfrm flipH="1">
            <a:off x="4162495" y="3018344"/>
            <a:ext cx="342195" cy="1119822"/>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DC17CC3-92BC-41DA-B8AC-00F9AAB3CDA8}"/>
              </a:ext>
            </a:extLst>
          </p:cNvPr>
          <p:cNvCxnSpPr>
            <a:cxnSpLocks/>
            <a:stCxn id="21" idx="2"/>
          </p:cNvCxnSpPr>
          <p:nvPr/>
        </p:nvCxnSpPr>
        <p:spPr>
          <a:xfrm>
            <a:off x="4504690" y="3018344"/>
            <a:ext cx="186271" cy="1119822"/>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C7A2E53-5512-46F8-B130-4F704F153F29}"/>
              </a:ext>
            </a:extLst>
          </p:cNvPr>
          <p:cNvSpPr/>
          <p:nvPr/>
        </p:nvSpPr>
        <p:spPr>
          <a:xfrm>
            <a:off x="3905380" y="2571008"/>
            <a:ext cx="1198620" cy="447336"/>
          </a:xfrm>
          <a:prstGeom prst="rect">
            <a:avLst/>
          </a:prstGeom>
          <a:gradFill>
            <a:gsLst>
              <a:gs pos="0">
                <a:srgbClr val="F10140"/>
              </a:gs>
              <a:gs pos="100000">
                <a:srgbClr val="8A34CA"/>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320">
                <a:solidFill>
                  <a:schemeClr val="bg1"/>
                </a:solidFill>
                <a:latin typeface="Arial" panose="020B0604020202020204" pitchFamily="34" charset="0"/>
                <a:cs typeface="Arial" panose="020B0604020202020204" pitchFamily="34" charset="0"/>
              </a:rPr>
              <a:t>Original Copy</a:t>
            </a:r>
          </a:p>
        </p:txBody>
      </p:sp>
      <p:sp>
        <p:nvSpPr>
          <p:cNvPr id="22" name="Rectangle 21">
            <a:extLst>
              <a:ext uri="{FF2B5EF4-FFF2-40B4-BE49-F238E27FC236}">
                <a16:creationId xmlns:a16="http://schemas.microsoft.com/office/drawing/2014/main" id="{9F987CB6-36E4-4C59-867A-9BB9D1237111}"/>
              </a:ext>
            </a:extLst>
          </p:cNvPr>
          <p:cNvSpPr/>
          <p:nvPr/>
        </p:nvSpPr>
        <p:spPr>
          <a:xfrm>
            <a:off x="2646581" y="2571008"/>
            <a:ext cx="900274" cy="447336"/>
          </a:xfrm>
          <a:prstGeom prst="rect">
            <a:avLst/>
          </a:prstGeom>
          <a:gradFill>
            <a:gsLst>
              <a:gs pos="0">
                <a:srgbClr val="F10140"/>
              </a:gs>
              <a:gs pos="100000">
                <a:srgbClr val="8A34CA"/>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320">
                <a:solidFill>
                  <a:schemeClr val="bg1"/>
                </a:solidFill>
                <a:latin typeface="Arial" panose="020B0604020202020204" pitchFamily="34" charset="0"/>
                <a:cs typeface="Arial" panose="020B0604020202020204" pitchFamily="34" charset="0"/>
              </a:rPr>
              <a:t>Snapshot</a:t>
            </a:r>
          </a:p>
        </p:txBody>
      </p:sp>
      <p:cxnSp>
        <p:nvCxnSpPr>
          <p:cNvPr id="23" name="Straight Arrow Connector 22">
            <a:extLst>
              <a:ext uri="{FF2B5EF4-FFF2-40B4-BE49-F238E27FC236}">
                <a16:creationId xmlns:a16="http://schemas.microsoft.com/office/drawing/2014/main" id="{BEA7472E-3A97-4A64-8BB1-4C1ABCC502E1}"/>
              </a:ext>
            </a:extLst>
          </p:cNvPr>
          <p:cNvCxnSpPr>
            <a:cxnSpLocks/>
            <a:stCxn id="22" idx="2"/>
          </p:cNvCxnSpPr>
          <p:nvPr/>
        </p:nvCxnSpPr>
        <p:spPr>
          <a:xfrm>
            <a:off x="3096718" y="3018344"/>
            <a:ext cx="1594243" cy="1119822"/>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ACA0C48-3804-43D3-B909-BA08E9656487}"/>
              </a:ext>
            </a:extLst>
          </p:cNvPr>
          <p:cNvCxnSpPr>
            <a:cxnSpLocks/>
            <a:stCxn id="22" idx="2"/>
          </p:cNvCxnSpPr>
          <p:nvPr/>
        </p:nvCxnSpPr>
        <p:spPr>
          <a:xfrm>
            <a:off x="3096718" y="3018344"/>
            <a:ext cx="1065777" cy="1119822"/>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AB19925-666E-49C3-853A-372290CEDAEE}"/>
              </a:ext>
            </a:extLst>
          </p:cNvPr>
          <p:cNvCxnSpPr>
            <a:cxnSpLocks/>
            <a:stCxn id="22" idx="2"/>
          </p:cNvCxnSpPr>
          <p:nvPr/>
        </p:nvCxnSpPr>
        <p:spPr>
          <a:xfrm>
            <a:off x="3096718" y="3018344"/>
            <a:ext cx="554696" cy="1119822"/>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050A935-2448-472D-B8FC-2A7DBFCCEE18}"/>
              </a:ext>
            </a:extLst>
          </p:cNvPr>
          <p:cNvCxnSpPr>
            <a:cxnSpLocks/>
            <a:stCxn id="22" idx="2"/>
          </p:cNvCxnSpPr>
          <p:nvPr/>
        </p:nvCxnSpPr>
        <p:spPr>
          <a:xfrm>
            <a:off x="3096718" y="3018344"/>
            <a:ext cx="46295" cy="1119822"/>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D03913E-330C-4A97-A55B-E5BC2465FE1E}"/>
              </a:ext>
            </a:extLst>
          </p:cNvPr>
          <p:cNvCxnSpPr>
            <a:cxnSpLocks/>
            <a:stCxn id="34" idx="2"/>
          </p:cNvCxnSpPr>
          <p:nvPr/>
        </p:nvCxnSpPr>
        <p:spPr>
          <a:xfrm flipH="1">
            <a:off x="6951039" y="2992481"/>
            <a:ext cx="1329500" cy="1139660"/>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AB57C2D-3DCD-4387-850F-BF5373685166}"/>
              </a:ext>
            </a:extLst>
          </p:cNvPr>
          <p:cNvCxnSpPr>
            <a:cxnSpLocks/>
            <a:stCxn id="34" idx="2"/>
          </p:cNvCxnSpPr>
          <p:nvPr/>
        </p:nvCxnSpPr>
        <p:spPr>
          <a:xfrm flipH="1">
            <a:off x="7970520" y="2992481"/>
            <a:ext cx="310019" cy="1139660"/>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639A5AE-F93D-4E28-A093-0D6EA75119FB}"/>
              </a:ext>
            </a:extLst>
          </p:cNvPr>
          <p:cNvCxnSpPr>
            <a:cxnSpLocks/>
            <a:stCxn id="34" idx="2"/>
          </p:cNvCxnSpPr>
          <p:nvPr/>
        </p:nvCxnSpPr>
        <p:spPr>
          <a:xfrm>
            <a:off x="8280539" y="2992481"/>
            <a:ext cx="190626" cy="1156113"/>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E33A04C9-CB7D-4947-8721-3D79E243384D}"/>
              </a:ext>
            </a:extLst>
          </p:cNvPr>
          <p:cNvSpPr/>
          <p:nvPr/>
        </p:nvSpPr>
        <p:spPr>
          <a:xfrm>
            <a:off x="7674835" y="2545145"/>
            <a:ext cx="1211408" cy="447336"/>
          </a:xfrm>
          <a:prstGeom prst="rect">
            <a:avLst/>
          </a:prstGeom>
          <a:gradFill>
            <a:gsLst>
              <a:gs pos="0">
                <a:srgbClr val="F10140"/>
              </a:gs>
              <a:gs pos="100000">
                <a:srgbClr val="8A34CA"/>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320">
                <a:solidFill>
                  <a:schemeClr val="bg1"/>
                </a:solidFill>
                <a:latin typeface="Arial" panose="020B0604020202020204" pitchFamily="34" charset="0"/>
                <a:cs typeface="Arial" panose="020B0604020202020204" pitchFamily="34" charset="0"/>
              </a:rPr>
              <a:t>Original Copy</a:t>
            </a:r>
          </a:p>
        </p:txBody>
      </p:sp>
      <p:sp>
        <p:nvSpPr>
          <p:cNvPr id="35" name="Rectangle 34">
            <a:extLst>
              <a:ext uri="{FF2B5EF4-FFF2-40B4-BE49-F238E27FC236}">
                <a16:creationId xmlns:a16="http://schemas.microsoft.com/office/drawing/2014/main" id="{5189C2BC-DECA-4360-A552-1B3FC36E7B47}"/>
              </a:ext>
            </a:extLst>
          </p:cNvPr>
          <p:cNvSpPr/>
          <p:nvPr/>
        </p:nvSpPr>
        <p:spPr>
          <a:xfrm>
            <a:off x="6123480" y="2550516"/>
            <a:ext cx="1126485" cy="447336"/>
          </a:xfrm>
          <a:prstGeom prst="rect">
            <a:avLst/>
          </a:prstGeom>
          <a:gradFill>
            <a:gsLst>
              <a:gs pos="0">
                <a:srgbClr val="F10140"/>
              </a:gs>
              <a:gs pos="100000">
                <a:srgbClr val="8A34CA"/>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320">
                <a:solidFill>
                  <a:schemeClr val="bg1"/>
                </a:solidFill>
                <a:latin typeface="Arial" panose="020B0604020202020204" pitchFamily="34" charset="0"/>
                <a:cs typeface="Arial" panose="020B0604020202020204" pitchFamily="34" charset="0"/>
              </a:rPr>
              <a:t>Snapshot</a:t>
            </a:r>
          </a:p>
        </p:txBody>
      </p:sp>
      <p:cxnSp>
        <p:nvCxnSpPr>
          <p:cNvPr id="36" name="Straight Arrow Connector 35">
            <a:extLst>
              <a:ext uri="{FF2B5EF4-FFF2-40B4-BE49-F238E27FC236}">
                <a16:creationId xmlns:a16="http://schemas.microsoft.com/office/drawing/2014/main" id="{5215791E-8955-4481-B35F-9AB4B17A8AC5}"/>
              </a:ext>
            </a:extLst>
          </p:cNvPr>
          <p:cNvCxnSpPr>
            <a:cxnSpLocks/>
            <a:stCxn id="35" idx="2"/>
          </p:cNvCxnSpPr>
          <p:nvPr/>
        </p:nvCxnSpPr>
        <p:spPr>
          <a:xfrm flipH="1">
            <a:off x="6206880" y="2997852"/>
            <a:ext cx="479843" cy="1137838"/>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9AEB399-8336-4527-BC11-B36F5A3D5FEA}"/>
              </a:ext>
            </a:extLst>
          </p:cNvPr>
          <p:cNvCxnSpPr>
            <a:cxnSpLocks/>
            <a:stCxn id="35" idx="2"/>
          </p:cNvCxnSpPr>
          <p:nvPr/>
        </p:nvCxnSpPr>
        <p:spPr>
          <a:xfrm>
            <a:off x="6686723" y="2997852"/>
            <a:ext cx="1283797" cy="1134289"/>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E5C153F-8D3A-4CF2-B856-808B5ACAACC0}"/>
              </a:ext>
            </a:extLst>
          </p:cNvPr>
          <p:cNvCxnSpPr>
            <a:cxnSpLocks/>
            <a:stCxn id="35" idx="2"/>
          </p:cNvCxnSpPr>
          <p:nvPr/>
        </p:nvCxnSpPr>
        <p:spPr>
          <a:xfrm>
            <a:off x="6686723" y="2997852"/>
            <a:ext cx="264316" cy="1134289"/>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9D9982DC-AD6C-47FD-B874-02B788742E62}"/>
              </a:ext>
            </a:extLst>
          </p:cNvPr>
          <p:cNvCxnSpPr>
            <a:cxnSpLocks/>
            <a:stCxn id="35" idx="2"/>
          </p:cNvCxnSpPr>
          <p:nvPr/>
        </p:nvCxnSpPr>
        <p:spPr>
          <a:xfrm flipH="1">
            <a:off x="5697139" y="2997852"/>
            <a:ext cx="989584" cy="1148032"/>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1" name="TextBox 120">
            <a:extLst>
              <a:ext uri="{FF2B5EF4-FFF2-40B4-BE49-F238E27FC236}">
                <a16:creationId xmlns:a16="http://schemas.microsoft.com/office/drawing/2014/main" id="{A91B8499-83DA-49D0-9B99-A2FE4B4A36FB}"/>
              </a:ext>
            </a:extLst>
          </p:cNvPr>
          <p:cNvSpPr txBox="1"/>
          <p:nvPr/>
        </p:nvSpPr>
        <p:spPr>
          <a:xfrm>
            <a:off x="282579" y="1974320"/>
            <a:ext cx="1832060" cy="31547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50">
                <a:solidFill>
                  <a:schemeClr val="bg1"/>
                </a:solidFill>
                <a:latin typeface="Arial" panose="020B0604020202020204" pitchFamily="34" charset="0"/>
                <a:cs typeface="Arial" panose="020B0604020202020204" pitchFamily="34" charset="0"/>
              </a:rPr>
              <a:t>Before Snapshot</a:t>
            </a:r>
          </a:p>
        </p:txBody>
      </p:sp>
      <p:sp>
        <p:nvSpPr>
          <p:cNvPr id="42" name="TextBox 122">
            <a:extLst>
              <a:ext uri="{FF2B5EF4-FFF2-40B4-BE49-F238E27FC236}">
                <a16:creationId xmlns:a16="http://schemas.microsoft.com/office/drawing/2014/main" id="{8233A6A8-EC2E-40D4-A115-BBA3742FED92}"/>
              </a:ext>
            </a:extLst>
          </p:cNvPr>
          <p:cNvSpPr txBox="1"/>
          <p:nvPr/>
        </p:nvSpPr>
        <p:spPr>
          <a:xfrm>
            <a:off x="2984435" y="1988298"/>
            <a:ext cx="1832060" cy="31547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50">
                <a:solidFill>
                  <a:schemeClr val="bg1"/>
                </a:solidFill>
                <a:latin typeface="Arial" panose="020B0604020202020204" pitchFamily="34" charset="0"/>
                <a:cs typeface="Arial" panose="020B0604020202020204" pitchFamily="34" charset="0"/>
              </a:rPr>
              <a:t>After Snapshot</a:t>
            </a:r>
          </a:p>
        </p:txBody>
      </p:sp>
      <p:sp>
        <p:nvSpPr>
          <p:cNvPr id="43" name="TextBox 124">
            <a:extLst>
              <a:ext uri="{FF2B5EF4-FFF2-40B4-BE49-F238E27FC236}">
                <a16:creationId xmlns:a16="http://schemas.microsoft.com/office/drawing/2014/main" id="{AC012260-5CD9-4CE6-B8B1-C0EB6A06E717}"/>
              </a:ext>
            </a:extLst>
          </p:cNvPr>
          <p:cNvSpPr txBox="1"/>
          <p:nvPr/>
        </p:nvSpPr>
        <p:spPr>
          <a:xfrm>
            <a:off x="6533773" y="1982545"/>
            <a:ext cx="1832060" cy="31547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50">
                <a:solidFill>
                  <a:schemeClr val="bg1"/>
                </a:solidFill>
                <a:latin typeface="Arial" panose="020B0604020202020204" pitchFamily="34" charset="0"/>
                <a:cs typeface="Arial" panose="020B0604020202020204" pitchFamily="34" charset="0"/>
              </a:rPr>
              <a:t>After Modification</a:t>
            </a:r>
          </a:p>
        </p:txBody>
      </p:sp>
      <p:pic>
        <p:nvPicPr>
          <p:cNvPr id="45" name="圖形 49">
            <a:extLst>
              <a:ext uri="{FF2B5EF4-FFF2-40B4-BE49-F238E27FC236}">
                <a16:creationId xmlns:a16="http://schemas.microsoft.com/office/drawing/2014/main" id="{B0E3A7E4-365E-4CE0-A291-1498BD662899}"/>
              </a:ext>
            </a:extLst>
          </p:cNvPr>
          <p:cNvPicPr>
            <a:picLocks noChangeAspect="1"/>
          </p:cNvPicPr>
          <p:nvPr/>
        </p:nvPicPr>
        <p:blipFill>
          <a:blip r:embed="rId2" cstate="screen">
            <a:extLst>
              <a:ext uri="{96DAC541-7B7A-43D3-8B79-37D633B846F1}">
                <asvg:svgBlip xmlns:asvg="http://schemas.microsoft.com/office/drawing/2016/SVG/main" r:embed="rId3"/>
              </a:ext>
            </a:extLst>
          </a:blip>
          <a:stretch>
            <a:fillRect/>
          </a:stretch>
        </p:blipFill>
        <p:spPr>
          <a:xfrm>
            <a:off x="686622" y="1421886"/>
            <a:ext cx="211350" cy="192564"/>
          </a:xfrm>
          <a:prstGeom prst="rect">
            <a:avLst/>
          </a:prstGeom>
        </p:spPr>
      </p:pic>
      <p:cxnSp>
        <p:nvCxnSpPr>
          <p:cNvPr id="46" name="Straight Connector 45">
            <a:extLst>
              <a:ext uri="{FF2B5EF4-FFF2-40B4-BE49-F238E27FC236}">
                <a16:creationId xmlns:a16="http://schemas.microsoft.com/office/drawing/2014/main" id="{14199BFC-DF16-475F-82F0-89CEC7485E17}"/>
              </a:ext>
            </a:extLst>
          </p:cNvPr>
          <p:cNvCxnSpPr>
            <a:cxnSpLocks/>
          </p:cNvCxnSpPr>
          <p:nvPr/>
        </p:nvCxnSpPr>
        <p:spPr>
          <a:xfrm>
            <a:off x="5284481" y="2163206"/>
            <a:ext cx="0" cy="2604602"/>
          </a:xfrm>
          <a:prstGeom prst="line">
            <a:avLst/>
          </a:prstGeom>
          <a:ln w="12700">
            <a:solidFill>
              <a:schemeClr val="bg1">
                <a:lumMod val="65000"/>
                <a:alpha val="67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0BEB0BF-7AF4-4897-94B4-7C014825E358}"/>
              </a:ext>
            </a:extLst>
          </p:cNvPr>
          <p:cNvCxnSpPr>
            <a:cxnSpLocks/>
          </p:cNvCxnSpPr>
          <p:nvPr/>
        </p:nvCxnSpPr>
        <p:spPr>
          <a:xfrm>
            <a:off x="2448234" y="2163206"/>
            <a:ext cx="0" cy="2604602"/>
          </a:xfrm>
          <a:prstGeom prst="line">
            <a:avLst/>
          </a:prstGeom>
          <a:ln w="12700">
            <a:solidFill>
              <a:schemeClr val="bg1">
                <a:lumMod val="65000"/>
                <a:alpha val="67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68" name="群組 67">
            <a:extLst>
              <a:ext uri="{FF2B5EF4-FFF2-40B4-BE49-F238E27FC236}">
                <a16:creationId xmlns:a16="http://schemas.microsoft.com/office/drawing/2014/main" id="{2B19E69B-4C2D-4D96-9052-911ADE7AB7B0}"/>
              </a:ext>
            </a:extLst>
          </p:cNvPr>
          <p:cNvGrpSpPr/>
          <p:nvPr/>
        </p:nvGrpSpPr>
        <p:grpSpPr>
          <a:xfrm>
            <a:off x="254355" y="4196635"/>
            <a:ext cx="2031157" cy="425122"/>
            <a:chOff x="254355" y="3625575"/>
            <a:chExt cx="2031157" cy="425122"/>
          </a:xfrm>
        </p:grpSpPr>
        <p:grpSp>
          <p:nvGrpSpPr>
            <p:cNvPr id="56" name="群組 55">
              <a:extLst>
                <a:ext uri="{FF2B5EF4-FFF2-40B4-BE49-F238E27FC236}">
                  <a16:creationId xmlns:a16="http://schemas.microsoft.com/office/drawing/2014/main" id="{FFA0E980-3148-4E67-B558-808E71B758F7}"/>
                </a:ext>
              </a:extLst>
            </p:cNvPr>
            <p:cNvGrpSpPr/>
            <p:nvPr/>
          </p:nvGrpSpPr>
          <p:grpSpPr>
            <a:xfrm>
              <a:off x="254355" y="3625575"/>
              <a:ext cx="466607" cy="425122"/>
              <a:chOff x="1366481" y="3462680"/>
              <a:chExt cx="466607" cy="425122"/>
            </a:xfrm>
          </p:grpSpPr>
          <p:pic>
            <p:nvPicPr>
              <p:cNvPr id="66" name="圖形 65">
                <a:extLst>
                  <a:ext uri="{FF2B5EF4-FFF2-40B4-BE49-F238E27FC236}">
                    <a16:creationId xmlns:a16="http://schemas.microsoft.com/office/drawing/2014/main" id="{4491BD0F-1DD4-44CF-A27A-5295912F92DA}"/>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r="85393"/>
              <a:stretch/>
            </p:blipFill>
            <p:spPr>
              <a:xfrm>
                <a:off x="1366481" y="3462680"/>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67" name="Rectangle 4">
                <a:extLst>
                  <a:ext uri="{FF2B5EF4-FFF2-40B4-BE49-F238E27FC236}">
                    <a16:creationId xmlns:a16="http://schemas.microsoft.com/office/drawing/2014/main" id="{AF7E0AE5-A815-45B7-A790-8E51CCEAAF55}"/>
                  </a:ext>
                </a:extLst>
              </p:cNvPr>
              <p:cNvSpPr/>
              <p:nvPr/>
            </p:nvSpPr>
            <p:spPr>
              <a:xfrm>
                <a:off x="1384248" y="3465507"/>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bg1"/>
                    </a:solidFill>
                    <a:latin typeface="Arial" panose="020B0604020202020204" pitchFamily="34" charset="0"/>
                    <a:cs typeface="Arial" panose="020B0604020202020204" pitchFamily="34" charset="0"/>
                  </a:rPr>
                  <a:t>A</a:t>
                </a:r>
              </a:p>
            </p:txBody>
          </p:sp>
        </p:grpSp>
        <p:grpSp>
          <p:nvGrpSpPr>
            <p:cNvPr id="57" name="群組 56">
              <a:extLst>
                <a:ext uri="{FF2B5EF4-FFF2-40B4-BE49-F238E27FC236}">
                  <a16:creationId xmlns:a16="http://schemas.microsoft.com/office/drawing/2014/main" id="{01E5AF3B-1B58-4BC9-AA86-DE0C09AA464D}"/>
                </a:ext>
              </a:extLst>
            </p:cNvPr>
            <p:cNvGrpSpPr/>
            <p:nvPr/>
          </p:nvGrpSpPr>
          <p:grpSpPr>
            <a:xfrm>
              <a:off x="775872" y="3625575"/>
              <a:ext cx="466607" cy="425122"/>
              <a:chOff x="2596583" y="3462680"/>
              <a:chExt cx="466607" cy="425122"/>
            </a:xfrm>
          </p:grpSpPr>
          <p:pic>
            <p:nvPicPr>
              <p:cNvPr id="64" name="圖形 63">
                <a:extLst>
                  <a:ext uri="{FF2B5EF4-FFF2-40B4-BE49-F238E27FC236}">
                    <a16:creationId xmlns:a16="http://schemas.microsoft.com/office/drawing/2014/main" id="{1BDE5B9C-23B9-42A6-9FF4-BBCD7540A008}"/>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33797" r="51596"/>
              <a:stretch/>
            </p:blipFill>
            <p:spPr>
              <a:xfrm>
                <a:off x="2596583" y="3462680"/>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65" name="Rectangle 4">
                <a:extLst>
                  <a:ext uri="{FF2B5EF4-FFF2-40B4-BE49-F238E27FC236}">
                    <a16:creationId xmlns:a16="http://schemas.microsoft.com/office/drawing/2014/main" id="{FDE93436-1EB9-420C-AECD-591FC05EE634}"/>
                  </a:ext>
                </a:extLst>
              </p:cNvPr>
              <p:cNvSpPr/>
              <p:nvPr/>
            </p:nvSpPr>
            <p:spPr>
              <a:xfrm>
                <a:off x="2633946" y="3465507"/>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a:solidFill>
                      <a:schemeClr val="bg1"/>
                    </a:solidFill>
                    <a:latin typeface="Arial" panose="020B0604020202020204" pitchFamily="34" charset="0"/>
                    <a:cs typeface="Arial" panose="020B0604020202020204" pitchFamily="34" charset="0"/>
                  </a:rPr>
                  <a:t>B</a:t>
                </a:r>
                <a:endParaRPr lang="en-US" sz="1400">
                  <a:solidFill>
                    <a:schemeClr val="bg1"/>
                  </a:solidFill>
                  <a:latin typeface="Arial" panose="020B0604020202020204" pitchFamily="34" charset="0"/>
                  <a:cs typeface="Arial" panose="020B0604020202020204" pitchFamily="34" charset="0"/>
                </a:endParaRPr>
              </a:p>
            </p:txBody>
          </p:sp>
        </p:grpSp>
        <p:grpSp>
          <p:nvGrpSpPr>
            <p:cNvPr id="58" name="群組 57">
              <a:extLst>
                <a:ext uri="{FF2B5EF4-FFF2-40B4-BE49-F238E27FC236}">
                  <a16:creationId xmlns:a16="http://schemas.microsoft.com/office/drawing/2014/main" id="{570D37C2-12FB-4CC3-8304-7395C7C0938E}"/>
                </a:ext>
              </a:extLst>
            </p:cNvPr>
            <p:cNvGrpSpPr/>
            <p:nvPr/>
          </p:nvGrpSpPr>
          <p:grpSpPr>
            <a:xfrm>
              <a:off x="1297389" y="3625575"/>
              <a:ext cx="466607" cy="425122"/>
              <a:chOff x="3718802" y="3490390"/>
              <a:chExt cx="466607" cy="425122"/>
            </a:xfrm>
          </p:grpSpPr>
          <p:pic>
            <p:nvPicPr>
              <p:cNvPr id="62" name="圖形 61">
                <a:extLst>
                  <a:ext uri="{FF2B5EF4-FFF2-40B4-BE49-F238E27FC236}">
                    <a16:creationId xmlns:a16="http://schemas.microsoft.com/office/drawing/2014/main" id="{CE7777DD-CFCB-498D-BA05-D9E014ABE10D}"/>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51362" r="34031"/>
              <a:stretch/>
            </p:blipFill>
            <p:spPr>
              <a:xfrm>
                <a:off x="3718802" y="3490390"/>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63" name="Rectangle 4">
                <a:extLst>
                  <a:ext uri="{FF2B5EF4-FFF2-40B4-BE49-F238E27FC236}">
                    <a16:creationId xmlns:a16="http://schemas.microsoft.com/office/drawing/2014/main" id="{D8454988-D76C-40CC-AF96-EE8C52FBBDAE}"/>
                  </a:ext>
                </a:extLst>
              </p:cNvPr>
              <p:cNvSpPr/>
              <p:nvPr/>
            </p:nvSpPr>
            <p:spPr>
              <a:xfrm>
                <a:off x="3756165" y="3493217"/>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a:solidFill>
                      <a:schemeClr val="bg1"/>
                    </a:solidFill>
                    <a:latin typeface="Arial" panose="020B0604020202020204" pitchFamily="34" charset="0"/>
                    <a:cs typeface="Arial" panose="020B0604020202020204" pitchFamily="34" charset="0"/>
                  </a:rPr>
                  <a:t>C</a:t>
                </a:r>
                <a:endParaRPr lang="en-US" sz="1400">
                  <a:solidFill>
                    <a:schemeClr val="bg1"/>
                  </a:solidFill>
                  <a:latin typeface="Arial" panose="020B0604020202020204" pitchFamily="34" charset="0"/>
                  <a:cs typeface="Arial" panose="020B0604020202020204" pitchFamily="34" charset="0"/>
                </a:endParaRPr>
              </a:p>
            </p:txBody>
          </p:sp>
        </p:grpSp>
        <p:grpSp>
          <p:nvGrpSpPr>
            <p:cNvPr id="59" name="群組 58">
              <a:extLst>
                <a:ext uri="{FF2B5EF4-FFF2-40B4-BE49-F238E27FC236}">
                  <a16:creationId xmlns:a16="http://schemas.microsoft.com/office/drawing/2014/main" id="{107252AC-CA93-4CCF-9A6E-BE350C57F507}"/>
                </a:ext>
              </a:extLst>
            </p:cNvPr>
            <p:cNvGrpSpPr/>
            <p:nvPr/>
          </p:nvGrpSpPr>
          <p:grpSpPr>
            <a:xfrm>
              <a:off x="1818905" y="3625575"/>
              <a:ext cx="466607" cy="425122"/>
              <a:chOff x="4814050" y="3531953"/>
              <a:chExt cx="466607" cy="425122"/>
            </a:xfrm>
          </p:grpSpPr>
          <p:pic>
            <p:nvPicPr>
              <p:cNvPr id="60" name="圖形 59">
                <a:extLst>
                  <a:ext uri="{FF2B5EF4-FFF2-40B4-BE49-F238E27FC236}">
                    <a16:creationId xmlns:a16="http://schemas.microsoft.com/office/drawing/2014/main" id="{303782E8-34DF-4FED-9A79-DE2F8BC40512}"/>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69092" r="16301"/>
              <a:stretch/>
            </p:blipFill>
            <p:spPr>
              <a:xfrm>
                <a:off x="4814050" y="3531953"/>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61" name="Rectangle 4">
                <a:extLst>
                  <a:ext uri="{FF2B5EF4-FFF2-40B4-BE49-F238E27FC236}">
                    <a16:creationId xmlns:a16="http://schemas.microsoft.com/office/drawing/2014/main" id="{B88FBF34-B90E-4EC5-96B7-FA24568D772E}"/>
                  </a:ext>
                </a:extLst>
              </p:cNvPr>
              <p:cNvSpPr/>
              <p:nvPr/>
            </p:nvSpPr>
            <p:spPr>
              <a:xfrm>
                <a:off x="4841021" y="3534780"/>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a:solidFill>
                      <a:schemeClr val="bg1"/>
                    </a:solidFill>
                    <a:latin typeface="Arial" panose="020B0604020202020204" pitchFamily="34" charset="0"/>
                    <a:cs typeface="Arial" panose="020B0604020202020204" pitchFamily="34" charset="0"/>
                  </a:rPr>
                  <a:t>D</a:t>
                </a:r>
                <a:endParaRPr lang="en-US" sz="1400">
                  <a:solidFill>
                    <a:schemeClr val="bg1"/>
                  </a:solidFill>
                  <a:latin typeface="Arial" panose="020B0604020202020204" pitchFamily="34" charset="0"/>
                  <a:cs typeface="Arial" panose="020B0604020202020204" pitchFamily="34" charset="0"/>
                </a:endParaRPr>
              </a:p>
            </p:txBody>
          </p:sp>
        </p:grpSp>
      </p:grpSp>
      <p:grpSp>
        <p:nvGrpSpPr>
          <p:cNvPr id="82" name="群組 81">
            <a:extLst>
              <a:ext uri="{FF2B5EF4-FFF2-40B4-BE49-F238E27FC236}">
                <a16:creationId xmlns:a16="http://schemas.microsoft.com/office/drawing/2014/main" id="{AED6B934-C793-4C88-8862-C209C22DFA3A}"/>
              </a:ext>
            </a:extLst>
          </p:cNvPr>
          <p:cNvGrpSpPr/>
          <p:nvPr/>
        </p:nvGrpSpPr>
        <p:grpSpPr>
          <a:xfrm>
            <a:off x="2907356" y="4196635"/>
            <a:ext cx="2031157" cy="425122"/>
            <a:chOff x="254355" y="3625575"/>
            <a:chExt cx="2031157" cy="425122"/>
          </a:xfrm>
        </p:grpSpPr>
        <p:grpSp>
          <p:nvGrpSpPr>
            <p:cNvPr id="83" name="群組 82">
              <a:extLst>
                <a:ext uri="{FF2B5EF4-FFF2-40B4-BE49-F238E27FC236}">
                  <a16:creationId xmlns:a16="http://schemas.microsoft.com/office/drawing/2014/main" id="{56AF8867-803D-4090-8AE4-69EA033200C7}"/>
                </a:ext>
              </a:extLst>
            </p:cNvPr>
            <p:cNvGrpSpPr/>
            <p:nvPr/>
          </p:nvGrpSpPr>
          <p:grpSpPr>
            <a:xfrm>
              <a:off x="254355" y="3625575"/>
              <a:ext cx="466607" cy="425122"/>
              <a:chOff x="1366481" y="3462680"/>
              <a:chExt cx="466607" cy="425122"/>
            </a:xfrm>
          </p:grpSpPr>
          <p:pic>
            <p:nvPicPr>
              <p:cNvPr id="93" name="圖形 92">
                <a:extLst>
                  <a:ext uri="{FF2B5EF4-FFF2-40B4-BE49-F238E27FC236}">
                    <a16:creationId xmlns:a16="http://schemas.microsoft.com/office/drawing/2014/main" id="{B097DD2B-24A7-48C5-B218-4E07B9C6AFFF}"/>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r="85393"/>
              <a:stretch/>
            </p:blipFill>
            <p:spPr>
              <a:xfrm>
                <a:off x="1366481" y="3462680"/>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94" name="Rectangle 4">
                <a:extLst>
                  <a:ext uri="{FF2B5EF4-FFF2-40B4-BE49-F238E27FC236}">
                    <a16:creationId xmlns:a16="http://schemas.microsoft.com/office/drawing/2014/main" id="{B3F98834-4263-405F-B5DF-5B93333B37DC}"/>
                  </a:ext>
                </a:extLst>
              </p:cNvPr>
              <p:cNvSpPr/>
              <p:nvPr/>
            </p:nvSpPr>
            <p:spPr>
              <a:xfrm>
                <a:off x="1384248" y="3465507"/>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bg1"/>
                    </a:solidFill>
                    <a:latin typeface="Arial" panose="020B0604020202020204" pitchFamily="34" charset="0"/>
                    <a:cs typeface="Arial" panose="020B0604020202020204" pitchFamily="34" charset="0"/>
                  </a:rPr>
                  <a:t>A</a:t>
                </a:r>
              </a:p>
            </p:txBody>
          </p:sp>
        </p:grpSp>
        <p:grpSp>
          <p:nvGrpSpPr>
            <p:cNvPr id="84" name="群組 83">
              <a:extLst>
                <a:ext uri="{FF2B5EF4-FFF2-40B4-BE49-F238E27FC236}">
                  <a16:creationId xmlns:a16="http://schemas.microsoft.com/office/drawing/2014/main" id="{151AE554-F672-4311-8343-026E85C3B750}"/>
                </a:ext>
              </a:extLst>
            </p:cNvPr>
            <p:cNvGrpSpPr/>
            <p:nvPr/>
          </p:nvGrpSpPr>
          <p:grpSpPr>
            <a:xfrm>
              <a:off x="775872" y="3625575"/>
              <a:ext cx="466607" cy="425122"/>
              <a:chOff x="2596583" y="3462680"/>
              <a:chExt cx="466607" cy="425122"/>
            </a:xfrm>
          </p:grpSpPr>
          <p:pic>
            <p:nvPicPr>
              <p:cNvPr id="91" name="圖形 90">
                <a:extLst>
                  <a:ext uri="{FF2B5EF4-FFF2-40B4-BE49-F238E27FC236}">
                    <a16:creationId xmlns:a16="http://schemas.microsoft.com/office/drawing/2014/main" id="{AD226287-0F86-4390-BFBB-D284779FF976}"/>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33797" r="51596"/>
              <a:stretch/>
            </p:blipFill>
            <p:spPr>
              <a:xfrm>
                <a:off x="2596583" y="3462680"/>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92" name="Rectangle 4">
                <a:extLst>
                  <a:ext uri="{FF2B5EF4-FFF2-40B4-BE49-F238E27FC236}">
                    <a16:creationId xmlns:a16="http://schemas.microsoft.com/office/drawing/2014/main" id="{9AF2D1E9-F2AD-4585-8E60-C905C2F82C5D}"/>
                  </a:ext>
                </a:extLst>
              </p:cNvPr>
              <p:cNvSpPr/>
              <p:nvPr/>
            </p:nvSpPr>
            <p:spPr>
              <a:xfrm>
                <a:off x="2633946" y="3465507"/>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a:solidFill>
                      <a:schemeClr val="bg1"/>
                    </a:solidFill>
                    <a:latin typeface="Arial" panose="020B0604020202020204" pitchFamily="34" charset="0"/>
                    <a:cs typeface="Arial" panose="020B0604020202020204" pitchFamily="34" charset="0"/>
                  </a:rPr>
                  <a:t>B</a:t>
                </a:r>
                <a:endParaRPr lang="en-US" sz="1400">
                  <a:solidFill>
                    <a:schemeClr val="bg1"/>
                  </a:solidFill>
                  <a:latin typeface="Arial" panose="020B0604020202020204" pitchFamily="34" charset="0"/>
                  <a:cs typeface="Arial" panose="020B0604020202020204" pitchFamily="34" charset="0"/>
                </a:endParaRPr>
              </a:p>
            </p:txBody>
          </p:sp>
        </p:grpSp>
        <p:grpSp>
          <p:nvGrpSpPr>
            <p:cNvPr id="85" name="群組 84">
              <a:extLst>
                <a:ext uri="{FF2B5EF4-FFF2-40B4-BE49-F238E27FC236}">
                  <a16:creationId xmlns:a16="http://schemas.microsoft.com/office/drawing/2014/main" id="{26431737-0B6B-4BC5-8273-3F675C9537E1}"/>
                </a:ext>
              </a:extLst>
            </p:cNvPr>
            <p:cNvGrpSpPr/>
            <p:nvPr/>
          </p:nvGrpSpPr>
          <p:grpSpPr>
            <a:xfrm>
              <a:off x="1297389" y="3625575"/>
              <a:ext cx="466607" cy="425122"/>
              <a:chOff x="3718802" y="3490390"/>
              <a:chExt cx="466607" cy="425122"/>
            </a:xfrm>
          </p:grpSpPr>
          <p:pic>
            <p:nvPicPr>
              <p:cNvPr id="89" name="圖形 88">
                <a:extLst>
                  <a:ext uri="{FF2B5EF4-FFF2-40B4-BE49-F238E27FC236}">
                    <a16:creationId xmlns:a16="http://schemas.microsoft.com/office/drawing/2014/main" id="{50CB157F-FEF0-467D-AB23-A9737750A34B}"/>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51362" r="34031"/>
              <a:stretch/>
            </p:blipFill>
            <p:spPr>
              <a:xfrm>
                <a:off x="3718802" y="3490390"/>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90" name="Rectangle 4">
                <a:extLst>
                  <a:ext uri="{FF2B5EF4-FFF2-40B4-BE49-F238E27FC236}">
                    <a16:creationId xmlns:a16="http://schemas.microsoft.com/office/drawing/2014/main" id="{35C9625A-2926-444C-A31E-C4DD9900B27E}"/>
                  </a:ext>
                </a:extLst>
              </p:cNvPr>
              <p:cNvSpPr/>
              <p:nvPr/>
            </p:nvSpPr>
            <p:spPr>
              <a:xfrm>
                <a:off x="3756165" y="3493217"/>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a:solidFill>
                      <a:schemeClr val="bg1"/>
                    </a:solidFill>
                    <a:latin typeface="Arial" panose="020B0604020202020204" pitchFamily="34" charset="0"/>
                    <a:cs typeface="Arial" panose="020B0604020202020204" pitchFamily="34" charset="0"/>
                  </a:rPr>
                  <a:t>C</a:t>
                </a:r>
                <a:endParaRPr lang="en-US" sz="1400">
                  <a:solidFill>
                    <a:schemeClr val="bg1"/>
                  </a:solidFill>
                  <a:latin typeface="Arial" panose="020B0604020202020204" pitchFamily="34" charset="0"/>
                  <a:cs typeface="Arial" panose="020B0604020202020204" pitchFamily="34" charset="0"/>
                </a:endParaRPr>
              </a:p>
            </p:txBody>
          </p:sp>
        </p:grpSp>
        <p:grpSp>
          <p:nvGrpSpPr>
            <p:cNvPr id="86" name="群組 85">
              <a:extLst>
                <a:ext uri="{FF2B5EF4-FFF2-40B4-BE49-F238E27FC236}">
                  <a16:creationId xmlns:a16="http://schemas.microsoft.com/office/drawing/2014/main" id="{9E039E0D-E38C-4AA4-8D49-916EFB0D3654}"/>
                </a:ext>
              </a:extLst>
            </p:cNvPr>
            <p:cNvGrpSpPr/>
            <p:nvPr/>
          </p:nvGrpSpPr>
          <p:grpSpPr>
            <a:xfrm>
              <a:off x="1818905" y="3625575"/>
              <a:ext cx="466607" cy="425122"/>
              <a:chOff x="4814050" y="3531953"/>
              <a:chExt cx="466607" cy="425122"/>
            </a:xfrm>
          </p:grpSpPr>
          <p:pic>
            <p:nvPicPr>
              <p:cNvPr id="87" name="圖形 86">
                <a:extLst>
                  <a:ext uri="{FF2B5EF4-FFF2-40B4-BE49-F238E27FC236}">
                    <a16:creationId xmlns:a16="http://schemas.microsoft.com/office/drawing/2014/main" id="{32D5E426-2E48-436B-B4D2-3302177F2822}"/>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69092" r="16301"/>
              <a:stretch/>
            </p:blipFill>
            <p:spPr>
              <a:xfrm>
                <a:off x="4814050" y="3531953"/>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88" name="Rectangle 4">
                <a:extLst>
                  <a:ext uri="{FF2B5EF4-FFF2-40B4-BE49-F238E27FC236}">
                    <a16:creationId xmlns:a16="http://schemas.microsoft.com/office/drawing/2014/main" id="{9F94878E-484A-48C8-A3C0-D01754020CEE}"/>
                  </a:ext>
                </a:extLst>
              </p:cNvPr>
              <p:cNvSpPr/>
              <p:nvPr/>
            </p:nvSpPr>
            <p:spPr>
              <a:xfrm>
                <a:off x="4841021" y="3534780"/>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a:solidFill>
                      <a:schemeClr val="bg1"/>
                    </a:solidFill>
                    <a:latin typeface="Arial" panose="020B0604020202020204" pitchFamily="34" charset="0"/>
                    <a:cs typeface="Arial" panose="020B0604020202020204" pitchFamily="34" charset="0"/>
                  </a:rPr>
                  <a:t>D</a:t>
                </a:r>
                <a:endParaRPr lang="en-US" sz="1400">
                  <a:solidFill>
                    <a:schemeClr val="bg1"/>
                  </a:solidFill>
                  <a:latin typeface="Arial" panose="020B0604020202020204" pitchFamily="34" charset="0"/>
                  <a:cs typeface="Arial" panose="020B0604020202020204" pitchFamily="34" charset="0"/>
                </a:endParaRPr>
              </a:p>
            </p:txBody>
          </p:sp>
        </p:grpSp>
      </p:grpSp>
      <p:grpSp>
        <p:nvGrpSpPr>
          <p:cNvPr id="102" name="群組 101">
            <a:extLst>
              <a:ext uri="{FF2B5EF4-FFF2-40B4-BE49-F238E27FC236}">
                <a16:creationId xmlns:a16="http://schemas.microsoft.com/office/drawing/2014/main" id="{D3B22073-A245-484E-B039-E5E025F08A78}"/>
              </a:ext>
            </a:extLst>
          </p:cNvPr>
          <p:cNvGrpSpPr/>
          <p:nvPr/>
        </p:nvGrpSpPr>
        <p:grpSpPr>
          <a:xfrm>
            <a:off x="5488023" y="4196635"/>
            <a:ext cx="3253809" cy="425122"/>
            <a:chOff x="5488023" y="4677011"/>
            <a:chExt cx="3253809" cy="425122"/>
          </a:xfrm>
        </p:grpSpPr>
        <p:grpSp>
          <p:nvGrpSpPr>
            <p:cNvPr id="70" name="群組 69">
              <a:extLst>
                <a:ext uri="{FF2B5EF4-FFF2-40B4-BE49-F238E27FC236}">
                  <a16:creationId xmlns:a16="http://schemas.microsoft.com/office/drawing/2014/main" id="{6B6E80C8-2B00-4840-903B-1044F6A9B379}"/>
                </a:ext>
              </a:extLst>
            </p:cNvPr>
            <p:cNvGrpSpPr/>
            <p:nvPr/>
          </p:nvGrpSpPr>
          <p:grpSpPr>
            <a:xfrm>
              <a:off x="6758837" y="4677011"/>
              <a:ext cx="466607" cy="425122"/>
              <a:chOff x="1366481" y="3462680"/>
              <a:chExt cx="466607" cy="425122"/>
            </a:xfrm>
          </p:grpSpPr>
          <p:pic>
            <p:nvPicPr>
              <p:cNvPr id="80" name="圖形 79">
                <a:extLst>
                  <a:ext uri="{FF2B5EF4-FFF2-40B4-BE49-F238E27FC236}">
                    <a16:creationId xmlns:a16="http://schemas.microsoft.com/office/drawing/2014/main" id="{9B0BE3B6-C626-4301-8B45-55DD96C20DE4}"/>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r="85393"/>
              <a:stretch/>
            </p:blipFill>
            <p:spPr>
              <a:xfrm>
                <a:off x="1366481" y="3462680"/>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81" name="Rectangle 4">
                <a:extLst>
                  <a:ext uri="{FF2B5EF4-FFF2-40B4-BE49-F238E27FC236}">
                    <a16:creationId xmlns:a16="http://schemas.microsoft.com/office/drawing/2014/main" id="{1D7CF6A7-0A8F-4435-BEE4-712175404BF0}"/>
                  </a:ext>
                </a:extLst>
              </p:cNvPr>
              <p:cNvSpPr/>
              <p:nvPr/>
            </p:nvSpPr>
            <p:spPr>
              <a:xfrm>
                <a:off x="1384248" y="3465507"/>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bg1"/>
                    </a:solidFill>
                    <a:latin typeface="Arial" panose="020B0604020202020204" pitchFamily="34" charset="0"/>
                    <a:cs typeface="Arial" panose="020B0604020202020204" pitchFamily="34" charset="0"/>
                  </a:rPr>
                  <a:t>A</a:t>
                </a:r>
              </a:p>
            </p:txBody>
          </p:sp>
        </p:grpSp>
        <p:grpSp>
          <p:nvGrpSpPr>
            <p:cNvPr id="71" name="群組 70">
              <a:extLst>
                <a:ext uri="{FF2B5EF4-FFF2-40B4-BE49-F238E27FC236}">
                  <a16:creationId xmlns:a16="http://schemas.microsoft.com/office/drawing/2014/main" id="{E2D0D972-FA70-48D2-A1F5-76B80CCEC1E2}"/>
                </a:ext>
              </a:extLst>
            </p:cNvPr>
            <p:cNvGrpSpPr/>
            <p:nvPr/>
          </p:nvGrpSpPr>
          <p:grpSpPr>
            <a:xfrm>
              <a:off x="5488023" y="4677011"/>
              <a:ext cx="466607" cy="425122"/>
              <a:chOff x="2596583" y="3462680"/>
              <a:chExt cx="466607" cy="425122"/>
            </a:xfrm>
          </p:grpSpPr>
          <p:pic>
            <p:nvPicPr>
              <p:cNvPr id="78" name="圖形 77">
                <a:extLst>
                  <a:ext uri="{FF2B5EF4-FFF2-40B4-BE49-F238E27FC236}">
                    <a16:creationId xmlns:a16="http://schemas.microsoft.com/office/drawing/2014/main" id="{E725D713-78C7-4344-AE3E-22C9BAA825B3}"/>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33797" r="51596"/>
              <a:stretch/>
            </p:blipFill>
            <p:spPr>
              <a:xfrm>
                <a:off x="2596583" y="3462680"/>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79" name="Rectangle 4">
                <a:extLst>
                  <a:ext uri="{FF2B5EF4-FFF2-40B4-BE49-F238E27FC236}">
                    <a16:creationId xmlns:a16="http://schemas.microsoft.com/office/drawing/2014/main" id="{18CADE09-B77C-438A-8318-733BCA56BFF6}"/>
                  </a:ext>
                </a:extLst>
              </p:cNvPr>
              <p:cNvSpPr/>
              <p:nvPr/>
            </p:nvSpPr>
            <p:spPr>
              <a:xfrm>
                <a:off x="2633946" y="3465507"/>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a:solidFill>
                      <a:schemeClr val="bg1"/>
                    </a:solidFill>
                    <a:latin typeface="Arial" panose="020B0604020202020204" pitchFamily="34" charset="0"/>
                    <a:cs typeface="Arial" panose="020B0604020202020204" pitchFamily="34" charset="0"/>
                  </a:rPr>
                  <a:t>B</a:t>
                </a:r>
                <a:endParaRPr lang="en-US" sz="1400">
                  <a:solidFill>
                    <a:schemeClr val="bg1"/>
                  </a:solidFill>
                  <a:latin typeface="Arial" panose="020B0604020202020204" pitchFamily="34" charset="0"/>
                  <a:cs typeface="Arial" panose="020B0604020202020204" pitchFamily="34" charset="0"/>
                </a:endParaRPr>
              </a:p>
            </p:txBody>
          </p:sp>
        </p:grpSp>
        <p:grpSp>
          <p:nvGrpSpPr>
            <p:cNvPr id="72" name="群組 71">
              <a:extLst>
                <a:ext uri="{FF2B5EF4-FFF2-40B4-BE49-F238E27FC236}">
                  <a16:creationId xmlns:a16="http://schemas.microsoft.com/office/drawing/2014/main" id="{E1288455-6754-4D95-9EAD-91C9407925C7}"/>
                </a:ext>
              </a:extLst>
            </p:cNvPr>
            <p:cNvGrpSpPr/>
            <p:nvPr/>
          </p:nvGrpSpPr>
          <p:grpSpPr>
            <a:xfrm>
              <a:off x="7773308" y="4677011"/>
              <a:ext cx="466607" cy="425122"/>
              <a:chOff x="3718802" y="3490390"/>
              <a:chExt cx="466607" cy="425122"/>
            </a:xfrm>
          </p:grpSpPr>
          <p:pic>
            <p:nvPicPr>
              <p:cNvPr id="76" name="圖形 75">
                <a:extLst>
                  <a:ext uri="{FF2B5EF4-FFF2-40B4-BE49-F238E27FC236}">
                    <a16:creationId xmlns:a16="http://schemas.microsoft.com/office/drawing/2014/main" id="{53E34E8B-A3CB-4E8E-AF19-7D952249982E}"/>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51362" r="34031"/>
              <a:stretch/>
            </p:blipFill>
            <p:spPr>
              <a:xfrm>
                <a:off x="3718802" y="3490390"/>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77" name="Rectangle 4">
                <a:extLst>
                  <a:ext uri="{FF2B5EF4-FFF2-40B4-BE49-F238E27FC236}">
                    <a16:creationId xmlns:a16="http://schemas.microsoft.com/office/drawing/2014/main" id="{ABB91386-DDFB-42EE-B84D-D39F209EF5CF}"/>
                  </a:ext>
                </a:extLst>
              </p:cNvPr>
              <p:cNvSpPr/>
              <p:nvPr/>
            </p:nvSpPr>
            <p:spPr>
              <a:xfrm>
                <a:off x="3756165" y="3493217"/>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a:solidFill>
                      <a:schemeClr val="bg1"/>
                    </a:solidFill>
                    <a:latin typeface="Arial" panose="020B0604020202020204" pitchFamily="34" charset="0"/>
                    <a:cs typeface="Arial" panose="020B0604020202020204" pitchFamily="34" charset="0"/>
                  </a:rPr>
                  <a:t>C</a:t>
                </a:r>
                <a:endParaRPr lang="en-US" sz="1400">
                  <a:solidFill>
                    <a:schemeClr val="bg1"/>
                  </a:solidFill>
                  <a:latin typeface="Arial" panose="020B0604020202020204" pitchFamily="34" charset="0"/>
                  <a:cs typeface="Arial" panose="020B0604020202020204" pitchFamily="34" charset="0"/>
                </a:endParaRPr>
              </a:p>
            </p:txBody>
          </p:sp>
        </p:grpSp>
        <p:grpSp>
          <p:nvGrpSpPr>
            <p:cNvPr id="73" name="群組 72">
              <a:extLst>
                <a:ext uri="{FF2B5EF4-FFF2-40B4-BE49-F238E27FC236}">
                  <a16:creationId xmlns:a16="http://schemas.microsoft.com/office/drawing/2014/main" id="{418B0092-B50F-408F-9597-C2985DFE5C3D}"/>
                </a:ext>
              </a:extLst>
            </p:cNvPr>
            <p:cNvGrpSpPr/>
            <p:nvPr/>
          </p:nvGrpSpPr>
          <p:grpSpPr>
            <a:xfrm>
              <a:off x="6013051" y="4677011"/>
              <a:ext cx="466607" cy="425122"/>
              <a:chOff x="4814050" y="3531953"/>
              <a:chExt cx="466607" cy="425122"/>
            </a:xfrm>
          </p:grpSpPr>
          <p:pic>
            <p:nvPicPr>
              <p:cNvPr id="74" name="圖形 73">
                <a:extLst>
                  <a:ext uri="{FF2B5EF4-FFF2-40B4-BE49-F238E27FC236}">
                    <a16:creationId xmlns:a16="http://schemas.microsoft.com/office/drawing/2014/main" id="{6A831707-89F3-4E55-B8D5-DC12082D2D5A}"/>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69092" r="16301"/>
              <a:stretch/>
            </p:blipFill>
            <p:spPr>
              <a:xfrm>
                <a:off x="4814050" y="3531953"/>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75" name="Rectangle 4">
                <a:extLst>
                  <a:ext uri="{FF2B5EF4-FFF2-40B4-BE49-F238E27FC236}">
                    <a16:creationId xmlns:a16="http://schemas.microsoft.com/office/drawing/2014/main" id="{A6DB475F-8AAC-403C-8C1E-E8659DA4AA67}"/>
                  </a:ext>
                </a:extLst>
              </p:cNvPr>
              <p:cNvSpPr/>
              <p:nvPr/>
            </p:nvSpPr>
            <p:spPr>
              <a:xfrm>
                <a:off x="4841021" y="3534780"/>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a:solidFill>
                      <a:schemeClr val="bg1"/>
                    </a:solidFill>
                    <a:latin typeface="Arial" panose="020B0604020202020204" pitchFamily="34" charset="0"/>
                    <a:cs typeface="Arial" panose="020B0604020202020204" pitchFamily="34" charset="0"/>
                  </a:rPr>
                  <a:t>D</a:t>
                </a:r>
                <a:endParaRPr lang="en-US" sz="1400">
                  <a:solidFill>
                    <a:schemeClr val="bg1"/>
                  </a:solidFill>
                  <a:latin typeface="Arial" panose="020B0604020202020204" pitchFamily="34" charset="0"/>
                  <a:cs typeface="Arial" panose="020B0604020202020204" pitchFamily="34" charset="0"/>
                </a:endParaRPr>
              </a:p>
            </p:txBody>
          </p:sp>
        </p:grpSp>
        <p:grpSp>
          <p:nvGrpSpPr>
            <p:cNvPr id="95" name="群組 94">
              <a:extLst>
                <a:ext uri="{FF2B5EF4-FFF2-40B4-BE49-F238E27FC236}">
                  <a16:creationId xmlns:a16="http://schemas.microsoft.com/office/drawing/2014/main" id="{9572132C-F476-41D5-B569-A3A63BD6D18F}"/>
                </a:ext>
              </a:extLst>
            </p:cNvPr>
            <p:cNvGrpSpPr/>
            <p:nvPr/>
          </p:nvGrpSpPr>
          <p:grpSpPr>
            <a:xfrm>
              <a:off x="8275225" y="4677011"/>
              <a:ext cx="466607" cy="425122"/>
              <a:chOff x="4814050" y="3531953"/>
              <a:chExt cx="466607" cy="425122"/>
            </a:xfrm>
          </p:grpSpPr>
          <p:pic>
            <p:nvPicPr>
              <p:cNvPr id="96" name="圖形 95">
                <a:extLst>
                  <a:ext uri="{FF2B5EF4-FFF2-40B4-BE49-F238E27FC236}">
                    <a16:creationId xmlns:a16="http://schemas.microsoft.com/office/drawing/2014/main" id="{B33D6C7D-D7D7-477E-A064-96F8A5177AF8}"/>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69092" r="16301"/>
              <a:stretch/>
            </p:blipFill>
            <p:spPr>
              <a:xfrm>
                <a:off x="4814050" y="3531953"/>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97" name="Rectangle 4">
                <a:extLst>
                  <a:ext uri="{FF2B5EF4-FFF2-40B4-BE49-F238E27FC236}">
                    <a16:creationId xmlns:a16="http://schemas.microsoft.com/office/drawing/2014/main" id="{B89FF284-CF82-4F5B-A286-7A42C4195AD5}"/>
                  </a:ext>
                </a:extLst>
              </p:cNvPr>
              <p:cNvSpPr/>
              <p:nvPr/>
            </p:nvSpPr>
            <p:spPr>
              <a:xfrm>
                <a:off x="4841021" y="3534780"/>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a:solidFill>
                      <a:schemeClr val="bg1"/>
                    </a:solidFill>
                    <a:latin typeface="Arial" panose="020B0604020202020204" pitchFamily="34" charset="0"/>
                    <a:cs typeface="Arial" panose="020B0604020202020204" pitchFamily="34" charset="0"/>
                  </a:rPr>
                  <a:t>D</a:t>
                </a:r>
                <a:endParaRPr lang="en-US" sz="1400">
                  <a:solidFill>
                    <a:schemeClr val="bg1"/>
                  </a:solidFill>
                  <a:latin typeface="Arial" panose="020B0604020202020204" pitchFamily="34" charset="0"/>
                  <a:cs typeface="Arial" panose="020B0604020202020204" pitchFamily="34" charset="0"/>
                </a:endParaRPr>
              </a:p>
            </p:txBody>
          </p:sp>
        </p:grpSp>
        <p:grpSp>
          <p:nvGrpSpPr>
            <p:cNvPr id="98" name="群組 97">
              <a:extLst>
                <a:ext uri="{FF2B5EF4-FFF2-40B4-BE49-F238E27FC236}">
                  <a16:creationId xmlns:a16="http://schemas.microsoft.com/office/drawing/2014/main" id="{9D057471-445E-4CB6-AD45-91B681909717}"/>
                </a:ext>
              </a:extLst>
            </p:cNvPr>
            <p:cNvGrpSpPr/>
            <p:nvPr/>
          </p:nvGrpSpPr>
          <p:grpSpPr>
            <a:xfrm>
              <a:off x="7233051" y="4677011"/>
              <a:ext cx="466607" cy="425122"/>
              <a:chOff x="2596583" y="3462680"/>
              <a:chExt cx="466607" cy="425122"/>
            </a:xfrm>
          </p:grpSpPr>
          <p:pic>
            <p:nvPicPr>
              <p:cNvPr id="99" name="圖形 98">
                <a:extLst>
                  <a:ext uri="{FF2B5EF4-FFF2-40B4-BE49-F238E27FC236}">
                    <a16:creationId xmlns:a16="http://schemas.microsoft.com/office/drawing/2014/main" id="{D22BCF51-0332-40D4-AC9D-A21040C52844}"/>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33797" r="51596"/>
              <a:stretch/>
            </p:blipFill>
            <p:spPr>
              <a:xfrm>
                <a:off x="2596583" y="3462680"/>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100" name="Rectangle 4">
                <a:extLst>
                  <a:ext uri="{FF2B5EF4-FFF2-40B4-BE49-F238E27FC236}">
                    <a16:creationId xmlns:a16="http://schemas.microsoft.com/office/drawing/2014/main" id="{9B5164DA-B684-41C1-90DF-0709D976EC39}"/>
                  </a:ext>
                </a:extLst>
              </p:cNvPr>
              <p:cNvSpPr/>
              <p:nvPr/>
            </p:nvSpPr>
            <p:spPr>
              <a:xfrm>
                <a:off x="2633946" y="3465507"/>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800">
                    <a:solidFill>
                      <a:srgbClr val="F70F78"/>
                    </a:solidFill>
                    <a:latin typeface="Arial" panose="020B0604020202020204" pitchFamily="34" charset="0"/>
                    <a:cs typeface="Arial" panose="020B0604020202020204" pitchFamily="34" charset="0"/>
                  </a:rPr>
                  <a:t>X</a:t>
                </a:r>
                <a:endParaRPr lang="en-US" sz="2800">
                  <a:solidFill>
                    <a:srgbClr val="F70F78"/>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7911125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圖形 47">
            <a:extLst>
              <a:ext uri="{FF2B5EF4-FFF2-40B4-BE49-F238E27FC236}">
                <a16:creationId xmlns:a16="http://schemas.microsoft.com/office/drawing/2014/main" id="{089A4CE9-823B-48E9-8593-9B2FE32E44B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52154" y="4079086"/>
            <a:ext cx="1975189" cy="97619"/>
          </a:xfrm>
          <a:prstGeom prst="rect">
            <a:avLst/>
          </a:prstGeom>
        </p:spPr>
      </p:pic>
      <p:pic>
        <p:nvPicPr>
          <p:cNvPr id="3" name="圖形 2">
            <a:extLst>
              <a:ext uri="{FF2B5EF4-FFF2-40B4-BE49-F238E27FC236}">
                <a16:creationId xmlns:a16="http://schemas.microsoft.com/office/drawing/2014/main" id="{4A3A57B6-1BEC-4D3D-BDB8-5C60698E9C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4624" y="2022309"/>
            <a:ext cx="3032691" cy="3032691"/>
          </a:xfrm>
          <a:prstGeom prst="rect">
            <a:avLst/>
          </a:prstGeom>
        </p:spPr>
      </p:pic>
      <p:pic>
        <p:nvPicPr>
          <p:cNvPr id="4" name="圖形 3">
            <a:extLst>
              <a:ext uri="{FF2B5EF4-FFF2-40B4-BE49-F238E27FC236}">
                <a16:creationId xmlns:a16="http://schemas.microsoft.com/office/drawing/2014/main" id="{E475B479-FAA6-4305-9994-F47C685264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82005" y="2022309"/>
            <a:ext cx="3032691" cy="3032691"/>
          </a:xfrm>
          <a:prstGeom prst="rect">
            <a:avLst/>
          </a:prstGeom>
        </p:spPr>
      </p:pic>
      <p:sp>
        <p:nvSpPr>
          <p:cNvPr id="2" name="Title 1">
            <a:extLst>
              <a:ext uri="{FF2B5EF4-FFF2-40B4-BE49-F238E27FC236}">
                <a16:creationId xmlns:a16="http://schemas.microsoft.com/office/drawing/2014/main" id="{34EE3C6E-E58F-4FE5-8FA2-84252F58F757}"/>
              </a:ext>
            </a:extLst>
          </p:cNvPr>
          <p:cNvSpPr>
            <a:spLocks noGrp="1"/>
          </p:cNvSpPr>
          <p:nvPr>
            <p:ph type="title"/>
          </p:nvPr>
        </p:nvSpPr>
        <p:spPr/>
        <p:txBody>
          <a:bodyPr>
            <a:normAutofit/>
          </a:bodyPr>
          <a:lstStyle/>
          <a:p>
            <a:r>
              <a:rPr lang="en-US" sz="3400" err="1"/>
              <a:t>Snap</a:t>
            </a:r>
            <a:r>
              <a:rPr lang="en-US" altLang="zh-TW" sz="3400" err="1"/>
              <a:t>S</a:t>
            </a:r>
            <a:r>
              <a:rPr lang="en-US" sz="3400" err="1"/>
              <a:t>ync</a:t>
            </a:r>
            <a:r>
              <a:rPr lang="zh-TW" altLang="en-US" sz="3400"/>
              <a:t> 提供簡單迅速的備援機制</a:t>
            </a:r>
            <a:endParaRPr lang="en-US" sz="3400"/>
          </a:p>
        </p:txBody>
      </p:sp>
      <p:pic>
        <p:nvPicPr>
          <p:cNvPr id="10" name="Picture 9">
            <a:extLst>
              <a:ext uri="{FF2B5EF4-FFF2-40B4-BE49-F238E27FC236}">
                <a16:creationId xmlns:a16="http://schemas.microsoft.com/office/drawing/2014/main" id="{E8C422F2-861A-4FBD-90F6-5CE4458E452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64292" y="3508832"/>
            <a:ext cx="3035031" cy="1040406"/>
          </a:xfrm>
          <a:prstGeom prst="rect">
            <a:avLst/>
          </a:prstGeom>
        </p:spPr>
      </p:pic>
      <p:sp>
        <p:nvSpPr>
          <p:cNvPr id="11" name="TextBox 10">
            <a:extLst>
              <a:ext uri="{FF2B5EF4-FFF2-40B4-BE49-F238E27FC236}">
                <a16:creationId xmlns:a16="http://schemas.microsoft.com/office/drawing/2014/main" id="{15D01B09-589C-4AFD-88F8-19BD182BD715}"/>
              </a:ext>
            </a:extLst>
          </p:cNvPr>
          <p:cNvSpPr txBox="1"/>
          <p:nvPr/>
        </p:nvSpPr>
        <p:spPr>
          <a:xfrm>
            <a:off x="834718" y="1625796"/>
            <a:ext cx="2352501" cy="369332"/>
          </a:xfrm>
          <a:prstGeom prst="rect">
            <a:avLst/>
          </a:prstGeom>
          <a:noFill/>
        </p:spPr>
        <p:txBody>
          <a:bodyPr wrap="square" rtlCol="0">
            <a:spAutoFit/>
          </a:bodyPr>
          <a:lstStyle/>
          <a:p>
            <a:pPr algn="ctr"/>
            <a:r>
              <a:rPr lang="en-US" b="1">
                <a:solidFill>
                  <a:srgbClr val="51D1FC"/>
                </a:solidFill>
                <a:latin typeface="微軟正黑體" panose="020B0604030504040204" pitchFamily="34" charset="-120"/>
                <a:ea typeface="微軟正黑體" panose="020B0604030504040204" pitchFamily="34" charset="-120"/>
              </a:rPr>
              <a:t>Primary Site</a:t>
            </a:r>
          </a:p>
        </p:txBody>
      </p:sp>
      <p:sp>
        <p:nvSpPr>
          <p:cNvPr id="16" name="TextBox 15">
            <a:extLst>
              <a:ext uri="{FF2B5EF4-FFF2-40B4-BE49-F238E27FC236}">
                <a16:creationId xmlns:a16="http://schemas.microsoft.com/office/drawing/2014/main" id="{7E673DF5-4F94-43A6-8BD2-6A9108FED9CA}"/>
              </a:ext>
            </a:extLst>
          </p:cNvPr>
          <p:cNvSpPr txBox="1"/>
          <p:nvPr/>
        </p:nvSpPr>
        <p:spPr>
          <a:xfrm>
            <a:off x="1968889" y="2691473"/>
            <a:ext cx="1368178" cy="276999"/>
          </a:xfrm>
          <a:prstGeom prst="rect">
            <a:avLst/>
          </a:prstGeom>
          <a:noFill/>
        </p:spPr>
        <p:txBody>
          <a:bodyPr wrap="square" rtlCol="0">
            <a:spAutoFit/>
          </a:bodyPr>
          <a:lstStyle/>
          <a:p>
            <a:pPr algn="ctr"/>
            <a:r>
              <a:rPr lang="en-US" sz="1200">
                <a:solidFill>
                  <a:schemeClr val="bg1"/>
                </a:solidFill>
                <a:latin typeface="微軟正黑體" panose="020B0604030504040204" pitchFamily="34" charset="-120"/>
                <a:ea typeface="微軟正黑體" panose="020B0604030504040204" pitchFamily="34" charset="-120"/>
              </a:rPr>
              <a:t>iSCSI  | SMB</a:t>
            </a:r>
          </a:p>
        </p:txBody>
      </p:sp>
      <p:sp>
        <p:nvSpPr>
          <p:cNvPr id="17" name="TextBox 16">
            <a:extLst>
              <a:ext uri="{FF2B5EF4-FFF2-40B4-BE49-F238E27FC236}">
                <a16:creationId xmlns:a16="http://schemas.microsoft.com/office/drawing/2014/main" id="{9DAC10D3-A7E2-4BD0-9409-40646B934A67}"/>
              </a:ext>
            </a:extLst>
          </p:cNvPr>
          <p:cNvSpPr txBox="1"/>
          <p:nvPr/>
        </p:nvSpPr>
        <p:spPr>
          <a:xfrm>
            <a:off x="1433166" y="4562394"/>
            <a:ext cx="1097279" cy="276999"/>
          </a:xfrm>
          <a:prstGeom prst="rect">
            <a:avLst/>
          </a:prstGeom>
          <a:noFill/>
        </p:spPr>
        <p:txBody>
          <a:bodyPr wrap="square" rtlCol="0">
            <a:spAutoFit/>
          </a:bodyPr>
          <a:lstStyle/>
          <a:p>
            <a:pPr algn="ctr"/>
            <a:r>
              <a:rPr lang="en-US" sz="1200">
                <a:solidFill>
                  <a:schemeClr val="bg1"/>
                </a:solidFill>
                <a:latin typeface="微軟正黑體" panose="020B0604030504040204" pitchFamily="34" charset="-120"/>
                <a:ea typeface="微軟正黑體" panose="020B0604030504040204" pitchFamily="34" charset="-120"/>
              </a:rPr>
              <a:t>ES1686dc</a:t>
            </a:r>
          </a:p>
        </p:txBody>
      </p:sp>
      <p:pic>
        <p:nvPicPr>
          <p:cNvPr id="18" name="Picture 17">
            <a:extLst>
              <a:ext uri="{FF2B5EF4-FFF2-40B4-BE49-F238E27FC236}">
                <a16:creationId xmlns:a16="http://schemas.microsoft.com/office/drawing/2014/main" id="{8C7ECB59-6D3C-48FE-9D2B-06ED5A5748C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322472" y="3974344"/>
            <a:ext cx="1604751" cy="550107"/>
          </a:xfrm>
          <a:prstGeom prst="rect">
            <a:avLst/>
          </a:prstGeom>
        </p:spPr>
      </p:pic>
      <p:sp>
        <p:nvSpPr>
          <p:cNvPr id="19" name="TextBox 18">
            <a:extLst>
              <a:ext uri="{FF2B5EF4-FFF2-40B4-BE49-F238E27FC236}">
                <a16:creationId xmlns:a16="http://schemas.microsoft.com/office/drawing/2014/main" id="{3D56E701-0C21-4124-89F7-8A9DC3928F03}"/>
              </a:ext>
            </a:extLst>
          </p:cNvPr>
          <p:cNvSpPr txBox="1"/>
          <p:nvPr/>
        </p:nvSpPr>
        <p:spPr>
          <a:xfrm>
            <a:off x="5750972" y="1656665"/>
            <a:ext cx="2352501" cy="369332"/>
          </a:xfrm>
          <a:prstGeom prst="rect">
            <a:avLst/>
          </a:prstGeom>
          <a:noFill/>
        </p:spPr>
        <p:txBody>
          <a:bodyPr wrap="square" rtlCol="0">
            <a:spAutoFit/>
          </a:bodyPr>
          <a:lstStyle/>
          <a:p>
            <a:pPr algn="ctr"/>
            <a:r>
              <a:rPr lang="en-US" b="1">
                <a:solidFill>
                  <a:srgbClr val="FF0000"/>
                </a:solidFill>
                <a:latin typeface="微軟正黑體" panose="020B0604030504040204" pitchFamily="34" charset="-120"/>
                <a:ea typeface="微軟正黑體" panose="020B0604030504040204" pitchFamily="34" charset="-120"/>
              </a:rPr>
              <a:t>DR Site</a:t>
            </a:r>
          </a:p>
        </p:txBody>
      </p:sp>
      <p:sp>
        <p:nvSpPr>
          <p:cNvPr id="24" name="TextBox 23">
            <a:extLst>
              <a:ext uri="{FF2B5EF4-FFF2-40B4-BE49-F238E27FC236}">
                <a16:creationId xmlns:a16="http://schemas.microsoft.com/office/drawing/2014/main" id="{B48DE3E2-DD67-44DE-AD7C-81497651DF39}"/>
              </a:ext>
            </a:extLst>
          </p:cNvPr>
          <p:cNvSpPr txBox="1"/>
          <p:nvPr/>
        </p:nvSpPr>
        <p:spPr>
          <a:xfrm>
            <a:off x="5697565" y="2671771"/>
            <a:ext cx="1097279" cy="276999"/>
          </a:xfrm>
          <a:prstGeom prst="rect">
            <a:avLst/>
          </a:prstGeom>
          <a:noFill/>
        </p:spPr>
        <p:txBody>
          <a:bodyPr wrap="square" rtlCol="0">
            <a:spAutoFit/>
          </a:bodyPr>
          <a:lstStyle/>
          <a:p>
            <a:pPr algn="ctr"/>
            <a:r>
              <a:rPr lang="en-US" sz="1200">
                <a:solidFill>
                  <a:schemeClr val="bg1"/>
                </a:solidFill>
                <a:latin typeface="微軟正黑體" panose="020B0604030504040204" pitchFamily="34" charset="-120"/>
                <a:ea typeface="微軟正黑體" panose="020B0604030504040204" pitchFamily="34" charset="-120"/>
              </a:rPr>
              <a:t>iSCSI  | SMB</a:t>
            </a:r>
          </a:p>
        </p:txBody>
      </p:sp>
      <p:sp>
        <p:nvSpPr>
          <p:cNvPr id="25" name="TextBox 24">
            <a:extLst>
              <a:ext uri="{FF2B5EF4-FFF2-40B4-BE49-F238E27FC236}">
                <a16:creationId xmlns:a16="http://schemas.microsoft.com/office/drawing/2014/main" id="{C0858E29-0D99-442C-BF5A-1974ACE7EFD2}"/>
              </a:ext>
            </a:extLst>
          </p:cNvPr>
          <p:cNvSpPr txBox="1"/>
          <p:nvPr/>
        </p:nvSpPr>
        <p:spPr>
          <a:xfrm>
            <a:off x="5602141" y="4562394"/>
            <a:ext cx="1097279" cy="276999"/>
          </a:xfrm>
          <a:prstGeom prst="rect">
            <a:avLst/>
          </a:prstGeom>
          <a:noFill/>
        </p:spPr>
        <p:txBody>
          <a:bodyPr wrap="square" rtlCol="0">
            <a:spAutoFit/>
          </a:bodyPr>
          <a:lstStyle/>
          <a:p>
            <a:pPr algn="ctr"/>
            <a:r>
              <a:rPr lang="en-US" sz="1200">
                <a:solidFill>
                  <a:schemeClr val="bg1"/>
                </a:solidFill>
                <a:latin typeface="微軟正黑體" panose="020B0604030504040204" pitchFamily="34" charset="-120"/>
                <a:ea typeface="微軟正黑體" panose="020B0604030504040204" pitchFamily="34" charset="-120"/>
              </a:rPr>
              <a:t>ES1686dc</a:t>
            </a:r>
          </a:p>
        </p:txBody>
      </p:sp>
      <p:pic>
        <p:nvPicPr>
          <p:cNvPr id="26" name="Google Shape;675;p48">
            <a:extLst>
              <a:ext uri="{FF2B5EF4-FFF2-40B4-BE49-F238E27FC236}">
                <a16:creationId xmlns:a16="http://schemas.microsoft.com/office/drawing/2014/main" id="{4208978D-07AD-4CF4-ACD8-8DE5B31986E2}"/>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5274498" y="3165136"/>
            <a:ext cx="1700698" cy="597116"/>
          </a:xfrm>
          <a:prstGeom prst="rect">
            <a:avLst/>
          </a:prstGeom>
          <a:noFill/>
          <a:ln>
            <a:noFill/>
          </a:ln>
        </p:spPr>
      </p:pic>
      <p:sp>
        <p:nvSpPr>
          <p:cNvPr id="27" name="TextBox 26">
            <a:extLst>
              <a:ext uri="{FF2B5EF4-FFF2-40B4-BE49-F238E27FC236}">
                <a16:creationId xmlns:a16="http://schemas.microsoft.com/office/drawing/2014/main" id="{AD91718A-0A02-4AB7-A03F-8DE4D3E26D07}"/>
              </a:ext>
            </a:extLst>
          </p:cNvPr>
          <p:cNvSpPr txBox="1"/>
          <p:nvPr/>
        </p:nvSpPr>
        <p:spPr>
          <a:xfrm>
            <a:off x="5576207" y="3621127"/>
            <a:ext cx="1097279" cy="276999"/>
          </a:xfrm>
          <a:prstGeom prst="rect">
            <a:avLst/>
          </a:prstGeom>
          <a:noFill/>
        </p:spPr>
        <p:txBody>
          <a:bodyPr wrap="square" rtlCol="0">
            <a:spAutoFit/>
          </a:bodyPr>
          <a:lstStyle/>
          <a:p>
            <a:pPr algn="ctr"/>
            <a:r>
              <a:rPr lang="en-US" sz="1200">
                <a:solidFill>
                  <a:schemeClr val="bg1"/>
                </a:solidFill>
                <a:latin typeface="微軟正黑體" panose="020B0604030504040204" pitchFamily="34" charset="-120"/>
                <a:ea typeface="微軟正黑體" panose="020B0604030504040204" pitchFamily="34" charset="-120"/>
              </a:rPr>
              <a:t>TES-3085U</a:t>
            </a:r>
          </a:p>
        </p:txBody>
      </p:sp>
      <p:pic>
        <p:nvPicPr>
          <p:cNvPr id="28" name="Google Shape;693;p49">
            <a:extLst>
              <a:ext uri="{FF2B5EF4-FFF2-40B4-BE49-F238E27FC236}">
                <a16:creationId xmlns:a16="http://schemas.microsoft.com/office/drawing/2014/main" id="{D55953FD-BFDD-41B2-8FC6-33F9EAC92093}"/>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6974854" y="3138918"/>
            <a:ext cx="1477774" cy="597116"/>
          </a:xfrm>
          <a:prstGeom prst="rect">
            <a:avLst/>
          </a:prstGeom>
          <a:noFill/>
          <a:ln>
            <a:noFill/>
          </a:ln>
        </p:spPr>
      </p:pic>
      <p:sp>
        <p:nvSpPr>
          <p:cNvPr id="29" name="TextBox 28">
            <a:extLst>
              <a:ext uri="{FF2B5EF4-FFF2-40B4-BE49-F238E27FC236}">
                <a16:creationId xmlns:a16="http://schemas.microsoft.com/office/drawing/2014/main" id="{1AAC6EB1-2AFA-4DCC-AA8B-35990B6EFFC3}"/>
              </a:ext>
            </a:extLst>
          </p:cNvPr>
          <p:cNvSpPr txBox="1"/>
          <p:nvPr/>
        </p:nvSpPr>
        <p:spPr>
          <a:xfrm>
            <a:off x="7111848" y="3615267"/>
            <a:ext cx="1097279" cy="276999"/>
          </a:xfrm>
          <a:prstGeom prst="rect">
            <a:avLst/>
          </a:prstGeom>
          <a:noFill/>
        </p:spPr>
        <p:txBody>
          <a:bodyPr wrap="square" rtlCol="0">
            <a:spAutoFit/>
          </a:bodyPr>
          <a:lstStyle/>
          <a:p>
            <a:pPr algn="ctr"/>
            <a:r>
              <a:rPr lang="en-US" sz="1200">
                <a:solidFill>
                  <a:schemeClr val="bg1"/>
                </a:solidFill>
                <a:latin typeface="微軟正黑體" panose="020B0604030504040204" pitchFamily="34" charset="-120"/>
                <a:ea typeface="微軟正黑體" panose="020B0604030504040204" pitchFamily="34" charset="-120"/>
              </a:rPr>
              <a:t>TES-1885U</a:t>
            </a:r>
          </a:p>
        </p:txBody>
      </p:sp>
      <p:pic>
        <p:nvPicPr>
          <p:cNvPr id="30" name="Picture 29">
            <a:extLst>
              <a:ext uri="{FF2B5EF4-FFF2-40B4-BE49-F238E27FC236}">
                <a16:creationId xmlns:a16="http://schemas.microsoft.com/office/drawing/2014/main" id="{EB1861CC-CB88-493C-A8BD-02DBD4D757D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992900" y="3853713"/>
            <a:ext cx="1477774" cy="923609"/>
          </a:xfrm>
          <a:prstGeom prst="rect">
            <a:avLst/>
          </a:prstGeom>
        </p:spPr>
      </p:pic>
      <p:sp>
        <p:nvSpPr>
          <p:cNvPr id="31" name="TextBox 30">
            <a:extLst>
              <a:ext uri="{FF2B5EF4-FFF2-40B4-BE49-F238E27FC236}">
                <a16:creationId xmlns:a16="http://schemas.microsoft.com/office/drawing/2014/main" id="{BB21F540-4769-47B6-B99F-30A0B5A786BC}"/>
              </a:ext>
            </a:extLst>
          </p:cNvPr>
          <p:cNvSpPr txBox="1"/>
          <p:nvPr/>
        </p:nvSpPr>
        <p:spPr>
          <a:xfrm>
            <a:off x="7074252" y="4562394"/>
            <a:ext cx="1382360" cy="276999"/>
          </a:xfrm>
          <a:prstGeom prst="rect">
            <a:avLst/>
          </a:prstGeom>
          <a:noFill/>
        </p:spPr>
        <p:txBody>
          <a:bodyPr wrap="square" rtlCol="0">
            <a:spAutoFit/>
          </a:bodyPr>
          <a:lstStyle/>
          <a:p>
            <a:pPr algn="ctr"/>
            <a:r>
              <a:rPr lang="en-US" sz="1200">
                <a:solidFill>
                  <a:schemeClr val="bg1"/>
                </a:solidFill>
                <a:latin typeface="微軟正黑體" panose="020B0604030504040204" pitchFamily="34" charset="-120"/>
                <a:ea typeface="微軟正黑體" panose="020B0604030504040204" pitchFamily="34" charset="-120"/>
              </a:rPr>
              <a:t>TDS-16489U R2</a:t>
            </a:r>
          </a:p>
        </p:txBody>
      </p:sp>
      <p:sp>
        <p:nvSpPr>
          <p:cNvPr id="36" name="TextBox 35">
            <a:extLst>
              <a:ext uri="{FF2B5EF4-FFF2-40B4-BE49-F238E27FC236}">
                <a16:creationId xmlns:a16="http://schemas.microsoft.com/office/drawing/2014/main" id="{ACE69606-A70B-4657-9E99-2462CF266688}"/>
              </a:ext>
            </a:extLst>
          </p:cNvPr>
          <p:cNvSpPr txBox="1"/>
          <p:nvPr/>
        </p:nvSpPr>
        <p:spPr>
          <a:xfrm>
            <a:off x="2914855" y="1290848"/>
            <a:ext cx="3177014" cy="646331"/>
          </a:xfrm>
          <a:prstGeom prst="rect">
            <a:avLst/>
          </a:prstGeom>
          <a:noFill/>
        </p:spPr>
        <p:txBody>
          <a:bodyPr wrap="square" rtlCol="0" anchor="t">
            <a:spAutoFit/>
          </a:bodyPr>
          <a:lstStyle/>
          <a:p>
            <a:pPr algn="ctr"/>
            <a:r>
              <a:rPr lang="zh-TW" altLang="en-US">
                <a:solidFill>
                  <a:schemeClr val="bg1"/>
                </a:solidFill>
                <a:latin typeface="微軟正黑體" panose="020B0604030504040204" pitchFamily="34" charset="-120"/>
                <a:ea typeface="微軟正黑體" panose="020B0604030504040204" pitchFamily="34" charset="-120"/>
              </a:rPr>
              <a:t>支援檔案跟區塊差異化備份</a:t>
            </a:r>
            <a:r>
              <a:rPr lang="en-US" altLang="zh-TW">
                <a:solidFill>
                  <a:schemeClr val="bg1"/>
                </a:solidFill>
                <a:latin typeface="微軟正黑體" panose="020B0604030504040204" pitchFamily="34" charset="-120"/>
                <a:ea typeface="微軟正黑體" panose="020B0604030504040204" pitchFamily="34" charset="-120"/>
              </a:rPr>
              <a:t>DR</a:t>
            </a:r>
            <a:r>
              <a:rPr lang="zh-TW" altLang="en-US">
                <a:solidFill>
                  <a:schemeClr val="bg1"/>
                </a:solidFill>
                <a:latin typeface="微軟正黑體" panose="020B0604030504040204" pitchFamily="34" charset="-120"/>
                <a:ea typeface="微軟正黑體" panose="020B0604030504040204" pitchFamily="34" charset="-120"/>
              </a:rPr>
              <a:t> 空間使用更有效率</a:t>
            </a:r>
            <a:endParaRPr lang="en-US">
              <a:solidFill>
                <a:schemeClr val="bg1"/>
              </a:solidFill>
              <a:latin typeface="微軟正黑體" panose="020B0604030504040204" pitchFamily="34" charset="-120"/>
              <a:ea typeface="微軟正黑體" panose="020B0604030504040204" pitchFamily="34" charset="-120"/>
            </a:endParaRPr>
          </a:p>
        </p:txBody>
      </p:sp>
      <p:sp>
        <p:nvSpPr>
          <p:cNvPr id="32" name="TextBox 31">
            <a:extLst>
              <a:ext uri="{FF2B5EF4-FFF2-40B4-BE49-F238E27FC236}">
                <a16:creationId xmlns:a16="http://schemas.microsoft.com/office/drawing/2014/main" id="{D2C48E46-6AC4-4FE9-A08B-509CB1BD21F8}"/>
              </a:ext>
            </a:extLst>
          </p:cNvPr>
          <p:cNvSpPr txBox="1"/>
          <p:nvPr/>
        </p:nvSpPr>
        <p:spPr>
          <a:xfrm>
            <a:off x="3846729" y="4249397"/>
            <a:ext cx="1246311" cy="369332"/>
          </a:xfrm>
          <a:prstGeom prst="rect">
            <a:avLst/>
          </a:prstGeom>
          <a:noFill/>
        </p:spPr>
        <p:txBody>
          <a:bodyPr wrap="square" rtlCol="0">
            <a:spAutoFit/>
          </a:bodyPr>
          <a:lstStyle/>
          <a:p>
            <a:pPr algn="ctr"/>
            <a:r>
              <a:rPr lang="en-US" err="1">
                <a:solidFill>
                  <a:schemeClr val="bg1"/>
                </a:solidFill>
                <a:latin typeface="微軟正黑體" panose="020B0604030504040204" pitchFamily="34" charset="-120"/>
                <a:ea typeface="微軟正黑體" panose="020B0604030504040204" pitchFamily="34" charset="-120"/>
              </a:rPr>
              <a:t>Snap</a:t>
            </a:r>
            <a:r>
              <a:rPr lang="en-US" altLang="zh-TW" err="1">
                <a:solidFill>
                  <a:schemeClr val="bg1"/>
                </a:solidFill>
                <a:latin typeface="微軟正黑體" panose="020B0604030504040204" pitchFamily="34" charset="-120"/>
                <a:ea typeface="微軟正黑體" panose="020B0604030504040204" pitchFamily="34" charset="-120"/>
              </a:rPr>
              <a:t>S</a:t>
            </a:r>
            <a:r>
              <a:rPr lang="en-US" err="1">
                <a:solidFill>
                  <a:schemeClr val="bg1"/>
                </a:solidFill>
                <a:latin typeface="微軟正黑體" panose="020B0604030504040204" pitchFamily="34" charset="-120"/>
                <a:ea typeface="微軟正黑體" panose="020B0604030504040204" pitchFamily="34" charset="-120"/>
              </a:rPr>
              <a:t>ync</a:t>
            </a:r>
            <a:endParaRPr lang="en-US">
              <a:solidFill>
                <a:schemeClr val="bg1"/>
              </a:solidFill>
              <a:latin typeface="微軟正黑體" panose="020B0604030504040204" pitchFamily="34" charset="-120"/>
              <a:ea typeface="微軟正黑體" panose="020B0604030504040204" pitchFamily="34" charset="-120"/>
            </a:endParaRPr>
          </a:p>
        </p:txBody>
      </p:sp>
      <p:grpSp>
        <p:nvGrpSpPr>
          <p:cNvPr id="5" name="群組 4">
            <a:extLst>
              <a:ext uri="{FF2B5EF4-FFF2-40B4-BE49-F238E27FC236}">
                <a16:creationId xmlns:a16="http://schemas.microsoft.com/office/drawing/2014/main" id="{52F5827E-82C3-4E4F-A3A5-667E9122CC80}"/>
              </a:ext>
            </a:extLst>
          </p:cNvPr>
          <p:cNvGrpSpPr/>
          <p:nvPr/>
        </p:nvGrpSpPr>
        <p:grpSpPr>
          <a:xfrm rot="16200000">
            <a:off x="1092929" y="2617351"/>
            <a:ext cx="939339" cy="1012421"/>
            <a:chOff x="3970663" y="2052019"/>
            <a:chExt cx="1316177" cy="1418577"/>
          </a:xfrm>
        </p:grpSpPr>
        <p:sp>
          <p:nvSpPr>
            <p:cNvPr id="33" name="Arrow: Right 52">
              <a:extLst>
                <a:ext uri="{FF2B5EF4-FFF2-40B4-BE49-F238E27FC236}">
                  <a16:creationId xmlns:a16="http://schemas.microsoft.com/office/drawing/2014/main" id="{295A4D66-7D5F-4913-9C29-B1E8BF01A3F4}"/>
                </a:ext>
              </a:extLst>
            </p:cNvPr>
            <p:cNvSpPr/>
            <p:nvPr/>
          </p:nvSpPr>
          <p:spPr>
            <a:xfrm>
              <a:off x="4065909" y="2647636"/>
              <a:ext cx="1220931" cy="822960"/>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52">
              <a:extLst>
                <a:ext uri="{FF2B5EF4-FFF2-40B4-BE49-F238E27FC236}">
                  <a16:creationId xmlns:a16="http://schemas.microsoft.com/office/drawing/2014/main" id="{F892B669-9FF4-4DD0-97C9-1B10A31B50E3}"/>
                </a:ext>
              </a:extLst>
            </p:cNvPr>
            <p:cNvSpPr/>
            <p:nvPr/>
          </p:nvSpPr>
          <p:spPr>
            <a:xfrm rot="10800000">
              <a:off x="3970663" y="2052019"/>
              <a:ext cx="1220931" cy="822960"/>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圖形 6">
            <a:extLst>
              <a:ext uri="{FF2B5EF4-FFF2-40B4-BE49-F238E27FC236}">
                <a16:creationId xmlns:a16="http://schemas.microsoft.com/office/drawing/2014/main" id="{ED4D8D5C-5FDB-469D-8726-42B7425566A6}"/>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71331" y="2135429"/>
            <a:ext cx="2312216" cy="522491"/>
          </a:xfrm>
          <a:prstGeom prst="rect">
            <a:avLst/>
          </a:prstGeom>
        </p:spPr>
      </p:pic>
      <p:pic>
        <p:nvPicPr>
          <p:cNvPr id="44" name="圖形 43">
            <a:extLst>
              <a:ext uri="{FF2B5EF4-FFF2-40B4-BE49-F238E27FC236}">
                <a16:creationId xmlns:a16="http://schemas.microsoft.com/office/drawing/2014/main" id="{969B8B54-5E50-43E9-A0F1-889BF27B63EE}"/>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796656" y="2126856"/>
            <a:ext cx="2261132" cy="510947"/>
          </a:xfrm>
          <a:prstGeom prst="rect">
            <a:avLst/>
          </a:prstGeom>
        </p:spPr>
      </p:pic>
      <p:grpSp>
        <p:nvGrpSpPr>
          <p:cNvPr id="45" name="群組 44">
            <a:extLst>
              <a:ext uri="{FF2B5EF4-FFF2-40B4-BE49-F238E27FC236}">
                <a16:creationId xmlns:a16="http://schemas.microsoft.com/office/drawing/2014/main" id="{89C35876-5C42-429E-8B09-76E65D6E2146}"/>
              </a:ext>
            </a:extLst>
          </p:cNvPr>
          <p:cNvGrpSpPr/>
          <p:nvPr/>
        </p:nvGrpSpPr>
        <p:grpSpPr>
          <a:xfrm rot="16200000">
            <a:off x="7025596" y="2387743"/>
            <a:ext cx="840487" cy="905878"/>
            <a:chOff x="3970663" y="2052019"/>
            <a:chExt cx="1316177" cy="1418577"/>
          </a:xfrm>
        </p:grpSpPr>
        <p:sp>
          <p:nvSpPr>
            <p:cNvPr id="46" name="Arrow: Right 52">
              <a:extLst>
                <a:ext uri="{FF2B5EF4-FFF2-40B4-BE49-F238E27FC236}">
                  <a16:creationId xmlns:a16="http://schemas.microsoft.com/office/drawing/2014/main" id="{EA43FC2B-2239-4352-BCB9-0378A47FD7BE}"/>
                </a:ext>
              </a:extLst>
            </p:cNvPr>
            <p:cNvSpPr/>
            <p:nvPr/>
          </p:nvSpPr>
          <p:spPr>
            <a:xfrm>
              <a:off x="4065909" y="2647636"/>
              <a:ext cx="1220931" cy="822960"/>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Right 52">
              <a:extLst>
                <a:ext uri="{FF2B5EF4-FFF2-40B4-BE49-F238E27FC236}">
                  <a16:creationId xmlns:a16="http://schemas.microsoft.com/office/drawing/2014/main" id="{B3B70A4E-4B3E-4F95-86A6-DE383F935028}"/>
                </a:ext>
              </a:extLst>
            </p:cNvPr>
            <p:cNvSpPr/>
            <p:nvPr/>
          </p:nvSpPr>
          <p:spPr>
            <a:xfrm rot="10800000">
              <a:off x="3970663" y="2052019"/>
              <a:ext cx="1220931" cy="822960"/>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216065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67BE7EAB-C86D-4ED2-A724-6FDB9045A57D}"/>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9470" r="1"/>
          <a:stretch/>
        </p:blipFill>
        <p:spPr>
          <a:xfrm>
            <a:off x="0" y="2035371"/>
            <a:ext cx="4109292" cy="1072757"/>
          </a:xfrm>
          <a:prstGeom prst="rect">
            <a:avLst/>
          </a:prstGeom>
        </p:spPr>
      </p:pic>
      <p:sp>
        <p:nvSpPr>
          <p:cNvPr id="8" name="Title 1">
            <a:extLst>
              <a:ext uri="{FF2B5EF4-FFF2-40B4-BE49-F238E27FC236}">
                <a16:creationId xmlns:a16="http://schemas.microsoft.com/office/drawing/2014/main" id="{CE4F136F-A8D1-4B9E-B580-74B19C90BB1B}"/>
              </a:ext>
            </a:extLst>
          </p:cNvPr>
          <p:cNvSpPr txBox="1">
            <a:spLocks/>
          </p:cNvSpPr>
          <p:nvPr/>
        </p:nvSpPr>
        <p:spPr>
          <a:xfrm>
            <a:off x="139008" y="2234676"/>
            <a:ext cx="4818642" cy="808198"/>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500" spc="300">
                <a:solidFill>
                  <a:schemeClr val="bg1"/>
                </a:solidFill>
                <a:latin typeface="微軟正黑體"/>
                <a:ea typeface="微軟正黑體"/>
              </a:rPr>
              <a:t>企業儲存應用</a:t>
            </a:r>
            <a:endParaRPr lang="en-US" sz="4500" spc="300">
              <a:solidFill>
                <a:schemeClr val="bg1"/>
              </a:solidFill>
              <a:latin typeface="微軟正黑體"/>
              <a:ea typeface="微軟正黑體"/>
            </a:endParaRPr>
          </a:p>
        </p:txBody>
      </p:sp>
    </p:spTree>
    <p:extLst>
      <p:ext uri="{BB962C8B-B14F-4D97-AF65-F5344CB8AC3E}">
        <p14:creationId xmlns:p14="http://schemas.microsoft.com/office/powerpoint/2010/main" val="1442663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128D7-259C-46C9-ADB6-06FB417F812E}"/>
              </a:ext>
            </a:extLst>
          </p:cNvPr>
          <p:cNvSpPr>
            <a:spLocks noGrp="1"/>
          </p:cNvSpPr>
          <p:nvPr>
            <p:ph type="title"/>
          </p:nvPr>
        </p:nvSpPr>
        <p:spPr/>
        <p:txBody>
          <a:bodyPr>
            <a:normAutofit/>
          </a:bodyPr>
          <a:lstStyle/>
          <a:p>
            <a:r>
              <a:rPr lang="ja-JP" altLang="en-US" sz="3400">
                <a:latin typeface="微軟正黑體"/>
                <a:ea typeface="微軟正黑體"/>
              </a:rPr>
              <a:t>PB</a:t>
            </a:r>
            <a:r>
              <a:rPr lang="zh-TW" altLang="en-US" sz="3400">
                <a:latin typeface="微軟正黑體"/>
                <a:ea typeface="微軟正黑體"/>
              </a:rPr>
              <a:t> </a:t>
            </a:r>
            <a:r>
              <a:rPr lang="ja-JP" altLang="en-US" sz="3400">
                <a:latin typeface="微軟正黑體"/>
                <a:ea typeface="微軟正黑體"/>
              </a:rPr>
              <a:t>級的檔案系統服務</a:t>
            </a:r>
            <a:endParaRPr lang="en-US" sz="3400"/>
          </a:p>
        </p:txBody>
      </p:sp>
      <p:sp>
        <p:nvSpPr>
          <p:cNvPr id="5" name="TextBox 4">
            <a:extLst>
              <a:ext uri="{FF2B5EF4-FFF2-40B4-BE49-F238E27FC236}">
                <a16:creationId xmlns:a16="http://schemas.microsoft.com/office/drawing/2014/main" id="{CD3A6E59-CC3B-4724-B199-31D859AA4299}"/>
              </a:ext>
            </a:extLst>
          </p:cNvPr>
          <p:cNvSpPr txBox="1"/>
          <p:nvPr/>
        </p:nvSpPr>
        <p:spPr>
          <a:xfrm>
            <a:off x="5852386" y="2820605"/>
            <a:ext cx="2743200" cy="199137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ja-JP" altLang="en-US" sz="1400" b="1">
                <a:solidFill>
                  <a:srgbClr val="FFFFFF"/>
                </a:solidFill>
                <a:latin typeface="微軟正黑體" panose="020B0604030504040204" pitchFamily="34" charset="-120"/>
                <a:ea typeface="微軟正黑體" panose="020B0604030504040204" pitchFamily="34" charset="-120"/>
                <a:cs typeface="Calibri"/>
              </a:rPr>
              <a:t>適用於以下的企業環境​</a:t>
            </a:r>
            <a:endParaRPr lang="en-US" altLang="ja-JP" sz="1400" b="1">
              <a:latin typeface="微軟正黑體" panose="020B0604030504040204" pitchFamily="34" charset="-120"/>
              <a:ea typeface="微軟正黑體" panose="020B0604030504040204" pitchFamily="34" charset="-120"/>
              <a:cs typeface="Calibri"/>
            </a:endParaRPr>
          </a:p>
          <a:p>
            <a:pPr marL="179388" indent="-179388">
              <a:lnSpc>
                <a:spcPct val="150000"/>
              </a:lnSpc>
              <a:buClr>
                <a:srgbClr val="F70F78"/>
              </a:buClr>
              <a:buFont typeface="Arial"/>
              <a:buChar char="•"/>
            </a:pPr>
            <a:r>
              <a:rPr lang="zh-TW" altLang="en-US" sz="1400">
                <a:solidFill>
                  <a:srgbClr val="FFFFFF"/>
                </a:solidFill>
                <a:latin typeface="微軟正黑體" panose="020B0604030504040204" pitchFamily="34" charset="-120"/>
                <a:ea typeface="微軟正黑體" panose="020B0604030504040204" pitchFamily="34" charset="-120"/>
                <a:cs typeface="Calibri"/>
              </a:rPr>
              <a:t>多媒體產業</a:t>
            </a:r>
          </a:p>
          <a:p>
            <a:pPr marL="179388" indent="-179388">
              <a:lnSpc>
                <a:spcPct val="150000"/>
              </a:lnSpc>
              <a:buClr>
                <a:srgbClr val="F70F78"/>
              </a:buClr>
              <a:buFont typeface="Arial"/>
              <a:buChar char="•"/>
            </a:pPr>
            <a:r>
              <a:rPr lang="en-US" altLang="zh-TW" sz="1400" err="1">
                <a:solidFill>
                  <a:srgbClr val="FFFFFF"/>
                </a:solidFill>
                <a:latin typeface="微軟正黑體" panose="020B0604030504040204" pitchFamily="34" charset="-120"/>
                <a:ea typeface="微軟正黑體" panose="020B0604030504040204" pitchFamily="34" charset="-120"/>
                <a:cs typeface="Calibri"/>
              </a:rPr>
              <a:t>資料中心</a:t>
            </a:r>
            <a:endParaRPr lang="en-US" altLang="zh-TW" sz="1400">
              <a:solidFill>
                <a:srgbClr val="FFFFFF"/>
              </a:solidFill>
              <a:latin typeface="微軟正黑體" panose="020B0604030504040204" pitchFamily="34" charset="-120"/>
              <a:ea typeface="微軟正黑體" panose="020B0604030504040204" pitchFamily="34" charset="-120"/>
              <a:cs typeface="Calibri"/>
            </a:endParaRPr>
          </a:p>
          <a:p>
            <a:pPr marL="179388" indent="-179388">
              <a:lnSpc>
                <a:spcPct val="150000"/>
              </a:lnSpc>
              <a:buClr>
                <a:srgbClr val="F70F78"/>
              </a:buClr>
              <a:buFont typeface="Arial"/>
              <a:buChar char="•"/>
            </a:pPr>
            <a:r>
              <a:rPr lang="en-US" altLang="zh-TW" sz="1400" err="1">
                <a:solidFill>
                  <a:srgbClr val="FFFFFF"/>
                </a:solidFill>
                <a:latin typeface="微軟正黑體" panose="020B0604030504040204" pitchFamily="34" charset="-120"/>
                <a:ea typeface="微軟正黑體" panose="020B0604030504040204" pitchFamily="34" charset="-120"/>
                <a:cs typeface="Calibri"/>
              </a:rPr>
              <a:t>製造工廠</a:t>
            </a:r>
            <a:endParaRPr lang="en-US" altLang="zh-TW" sz="1400">
              <a:solidFill>
                <a:srgbClr val="FFFFFF"/>
              </a:solidFill>
              <a:latin typeface="微軟正黑體" panose="020B0604030504040204" pitchFamily="34" charset="-120"/>
              <a:ea typeface="微軟正黑體" panose="020B0604030504040204" pitchFamily="34" charset="-120"/>
              <a:cs typeface="Calibri"/>
            </a:endParaRPr>
          </a:p>
          <a:p>
            <a:pPr marL="179388" indent="-179388">
              <a:lnSpc>
                <a:spcPct val="150000"/>
              </a:lnSpc>
              <a:buClr>
                <a:srgbClr val="F70F78"/>
              </a:buClr>
              <a:buFont typeface="Arial"/>
              <a:buChar char="•"/>
            </a:pPr>
            <a:r>
              <a:rPr lang="en-US" altLang="zh-TW" sz="1400" err="1">
                <a:solidFill>
                  <a:srgbClr val="FFFFFF"/>
                </a:solidFill>
                <a:latin typeface="微軟正黑體" panose="020B0604030504040204" pitchFamily="34" charset="-120"/>
                <a:ea typeface="微軟正黑體" panose="020B0604030504040204" pitchFamily="34" charset="-120"/>
                <a:cs typeface="Calibri"/>
              </a:rPr>
              <a:t>金融機構</a:t>
            </a:r>
            <a:endParaRPr lang="en-US" altLang="zh-TW" sz="1400">
              <a:solidFill>
                <a:srgbClr val="FFFFFF"/>
              </a:solidFill>
              <a:latin typeface="微軟正黑體" panose="020B0604030504040204" pitchFamily="34" charset="-120"/>
              <a:ea typeface="微軟正黑體" panose="020B0604030504040204" pitchFamily="34" charset="-120"/>
              <a:cs typeface="Calibri"/>
            </a:endParaRPr>
          </a:p>
          <a:p>
            <a:pPr marL="179388" indent="-179388">
              <a:lnSpc>
                <a:spcPct val="150000"/>
              </a:lnSpc>
              <a:buClr>
                <a:srgbClr val="F70F78"/>
              </a:buClr>
              <a:buFont typeface="Arial"/>
              <a:buChar char="•"/>
            </a:pPr>
            <a:r>
              <a:rPr lang="en-US" altLang="zh-TW" sz="1400" err="1">
                <a:solidFill>
                  <a:srgbClr val="FFFFFF"/>
                </a:solidFill>
                <a:latin typeface="微軟正黑體" panose="020B0604030504040204" pitchFamily="34" charset="-120"/>
                <a:ea typeface="微軟正黑體" panose="020B0604030504040204" pitchFamily="34" charset="-120"/>
                <a:cs typeface="Calibri"/>
              </a:rPr>
              <a:t>醫療中心</a:t>
            </a:r>
            <a:endParaRPr lang="en-US" altLang="zh-TW" sz="1400">
              <a:solidFill>
                <a:srgbClr val="FFFFFF"/>
              </a:solidFill>
              <a:latin typeface="微軟正黑體" panose="020B0604030504040204" pitchFamily="34" charset="-120"/>
              <a:ea typeface="微軟正黑體" panose="020B0604030504040204" pitchFamily="34" charset="-120"/>
              <a:cs typeface="Calibri"/>
            </a:endParaRPr>
          </a:p>
        </p:txBody>
      </p:sp>
      <p:sp>
        <p:nvSpPr>
          <p:cNvPr id="6" name="TextBox 5">
            <a:extLst>
              <a:ext uri="{FF2B5EF4-FFF2-40B4-BE49-F238E27FC236}">
                <a16:creationId xmlns:a16="http://schemas.microsoft.com/office/drawing/2014/main" id="{F438979B-C3D9-4ED6-98EB-6CC38D925C8E}"/>
              </a:ext>
            </a:extLst>
          </p:cNvPr>
          <p:cNvSpPr txBox="1"/>
          <p:nvPr/>
        </p:nvSpPr>
        <p:spPr>
          <a:xfrm>
            <a:off x="5852385" y="1250788"/>
            <a:ext cx="2743200" cy="181588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tLang="zh-TW" sz="1400" b="1">
                <a:solidFill>
                  <a:srgbClr val="FFFFFF"/>
                </a:solidFill>
                <a:latin typeface="微軟正黑體" panose="020B0604030504040204" pitchFamily="34" charset="-120"/>
                <a:ea typeface="微軟正黑體" panose="020B0604030504040204" pitchFamily="34" charset="-120"/>
                <a:cs typeface="Calibri"/>
              </a:rPr>
              <a:t>ES1686dc 可</a:t>
            </a:r>
            <a:r>
              <a:rPr lang="zh-TW" altLang="en-US" sz="1400" b="1">
                <a:solidFill>
                  <a:srgbClr val="FFFFFF"/>
                </a:solidFill>
                <a:latin typeface="微軟正黑體" panose="020B0604030504040204" pitchFamily="34" charset="-120"/>
                <a:ea typeface="微軟正黑體" panose="020B0604030504040204" pitchFamily="34" charset="-120"/>
                <a:cs typeface="Calibri"/>
              </a:rPr>
              <a:t>支援</a:t>
            </a:r>
            <a:endParaRPr lang="en-US" sz="1400" b="1">
              <a:latin typeface="微軟正黑體" panose="020B0604030504040204" pitchFamily="34" charset="-120"/>
              <a:ea typeface="微軟正黑體" panose="020B0604030504040204" pitchFamily="34" charset="-120"/>
              <a:cs typeface="Calibri"/>
            </a:endParaRPr>
          </a:p>
          <a:p>
            <a:pPr marL="179388" indent="-179388">
              <a:lnSpc>
                <a:spcPct val="150000"/>
              </a:lnSpc>
              <a:buClr>
                <a:srgbClr val="F70F78"/>
              </a:buClr>
              <a:buFont typeface="Arial"/>
              <a:buChar char="•"/>
            </a:pPr>
            <a:r>
              <a:rPr lang="en-US" altLang="zh-TW" sz="1400" err="1">
                <a:solidFill>
                  <a:srgbClr val="FFFFFF"/>
                </a:solidFill>
                <a:latin typeface="微軟正黑體" panose="020B0604030504040204" pitchFamily="34" charset="-120"/>
                <a:ea typeface="微軟正黑體" panose="020B0604030504040204" pitchFamily="34" charset="-120"/>
                <a:cs typeface="Calibri"/>
              </a:rPr>
              <a:t>服務的高可用性</a:t>
            </a:r>
            <a:endParaRPr lang="en-US" altLang="zh-TW" sz="1400">
              <a:solidFill>
                <a:srgbClr val="FFFFFF"/>
              </a:solidFill>
              <a:latin typeface="微軟正黑體" panose="020B0604030504040204" pitchFamily="34" charset="-120"/>
              <a:ea typeface="微軟正黑體" panose="020B0604030504040204" pitchFamily="34" charset="-120"/>
              <a:cs typeface="Calibri"/>
            </a:endParaRPr>
          </a:p>
          <a:p>
            <a:pPr marL="179388" indent="-179388">
              <a:lnSpc>
                <a:spcPct val="150000"/>
              </a:lnSpc>
              <a:buClr>
                <a:srgbClr val="F70F78"/>
              </a:buClr>
              <a:buFont typeface="Arial"/>
              <a:buChar char="•"/>
            </a:pPr>
            <a:r>
              <a:rPr lang="en-US" altLang="zh-TW" sz="1400" err="1">
                <a:solidFill>
                  <a:srgbClr val="FFFFFF"/>
                </a:solidFill>
                <a:latin typeface="微軟正黑體" panose="020B0604030504040204" pitchFamily="34" charset="-120"/>
                <a:ea typeface="微軟正黑體" panose="020B0604030504040204" pitchFamily="34" charset="-120"/>
                <a:cs typeface="Calibri"/>
              </a:rPr>
              <a:t>資料的保護跟安全</a:t>
            </a:r>
            <a:endParaRPr lang="en-US" altLang="zh-TW" sz="1400">
              <a:solidFill>
                <a:srgbClr val="FFFFFF"/>
              </a:solidFill>
              <a:latin typeface="微軟正黑體" panose="020B0604030504040204" pitchFamily="34" charset="-120"/>
              <a:ea typeface="微軟正黑體" panose="020B0604030504040204" pitchFamily="34" charset="-120"/>
              <a:cs typeface="Calibri"/>
            </a:endParaRPr>
          </a:p>
          <a:p>
            <a:pPr marL="179388" indent="-179388">
              <a:lnSpc>
                <a:spcPct val="150000"/>
              </a:lnSpc>
              <a:buClr>
                <a:srgbClr val="F70F78"/>
              </a:buClr>
              <a:buFont typeface="Arial"/>
              <a:buChar char="•"/>
            </a:pPr>
            <a:r>
              <a:rPr lang="en-US" altLang="zh-TW" sz="1400" err="1">
                <a:solidFill>
                  <a:srgbClr val="FFFFFF"/>
                </a:solidFill>
                <a:latin typeface="微軟正黑體" panose="020B0604030504040204" pitchFamily="34" charset="-120"/>
                <a:ea typeface="微軟正黑體" panose="020B0604030504040204" pitchFamily="34" charset="-120"/>
                <a:cs typeface="Calibri"/>
              </a:rPr>
              <a:t>有效率的儲存檔案</a:t>
            </a:r>
            <a:endParaRPr lang="en-US" altLang="zh-TW" sz="1400">
              <a:solidFill>
                <a:srgbClr val="FFFFFF"/>
              </a:solidFill>
              <a:latin typeface="微軟正黑體" panose="020B0604030504040204" pitchFamily="34" charset="-120"/>
              <a:ea typeface="微軟正黑體" panose="020B0604030504040204" pitchFamily="34" charset="-120"/>
              <a:cs typeface="Calibri"/>
            </a:endParaRPr>
          </a:p>
          <a:p>
            <a:pPr marL="285750" indent="-285750">
              <a:buClr>
                <a:srgbClr val="F70F78"/>
              </a:buClr>
              <a:buFont typeface="Arial"/>
              <a:buChar char="•"/>
            </a:pPr>
            <a:endParaRPr lang="en-US" altLang="zh-TW" sz="1400">
              <a:solidFill>
                <a:srgbClr val="FFFFFF"/>
              </a:solidFill>
              <a:latin typeface="微軟正黑體" panose="020B0604030504040204" pitchFamily="34" charset="-120"/>
              <a:ea typeface="微軟正黑體" panose="020B0604030504040204" pitchFamily="34" charset="-120"/>
              <a:cs typeface="Calibri"/>
            </a:endParaRPr>
          </a:p>
          <a:p>
            <a:pPr marL="285750" indent="-285750">
              <a:buFont typeface="Arial"/>
              <a:buChar char="•"/>
            </a:pPr>
            <a:endParaRPr lang="en-US" altLang="zh-TW" sz="1400">
              <a:solidFill>
                <a:srgbClr val="FFFFFF"/>
              </a:solidFill>
              <a:latin typeface="微軟正黑體" panose="020B0604030504040204" pitchFamily="34" charset="-120"/>
              <a:ea typeface="微軟正黑體" panose="020B0604030504040204" pitchFamily="34" charset="-120"/>
              <a:cs typeface="Calibri"/>
            </a:endParaRPr>
          </a:p>
        </p:txBody>
      </p:sp>
    </p:spTree>
    <p:extLst>
      <p:ext uri="{BB962C8B-B14F-4D97-AF65-F5344CB8AC3E}">
        <p14:creationId xmlns:p14="http://schemas.microsoft.com/office/powerpoint/2010/main" val="2663044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128D7-259C-46C9-ADB6-06FB417F812E}"/>
              </a:ext>
            </a:extLst>
          </p:cNvPr>
          <p:cNvSpPr>
            <a:spLocks noGrp="1"/>
          </p:cNvSpPr>
          <p:nvPr>
            <p:ph type="title"/>
          </p:nvPr>
        </p:nvSpPr>
        <p:spPr/>
        <p:txBody>
          <a:bodyPr>
            <a:normAutofit/>
          </a:bodyPr>
          <a:lstStyle/>
          <a:p>
            <a:r>
              <a:rPr lang="ja-JP" altLang="en-US" sz="3400">
                <a:latin typeface="微軟正黑體"/>
                <a:ea typeface="微軟正黑體"/>
              </a:rPr>
              <a:t>異地資料備份</a:t>
            </a:r>
            <a:endParaRPr lang="ja-JP" altLang="en-US" sz="3400"/>
          </a:p>
        </p:txBody>
      </p:sp>
      <p:sp>
        <p:nvSpPr>
          <p:cNvPr id="3" name="TextBox 2">
            <a:extLst>
              <a:ext uri="{FF2B5EF4-FFF2-40B4-BE49-F238E27FC236}">
                <a16:creationId xmlns:a16="http://schemas.microsoft.com/office/drawing/2014/main" id="{34C91A62-5EFF-450C-8843-8BC866CD28E3}"/>
              </a:ext>
            </a:extLst>
          </p:cNvPr>
          <p:cNvSpPr txBox="1"/>
          <p:nvPr/>
        </p:nvSpPr>
        <p:spPr>
          <a:xfrm>
            <a:off x="3210016" y="2686527"/>
            <a:ext cx="2588529"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微軟正黑體" panose="020B0604030504040204" pitchFamily="34" charset="-120"/>
                <a:ea typeface="微軟正黑體" panose="020B0604030504040204" pitchFamily="34" charset="-120"/>
              </a:rPr>
              <a:t>QES </a:t>
            </a:r>
            <a:r>
              <a:rPr lang="en-US" err="1">
                <a:solidFill>
                  <a:schemeClr val="bg1"/>
                </a:solidFill>
                <a:latin typeface="微軟正黑體" panose="020B0604030504040204" pitchFamily="34" charset="-120"/>
                <a:ea typeface="微軟正黑體" panose="020B0604030504040204" pitchFamily="34" charset="-120"/>
              </a:rPr>
              <a:t>Snap</a:t>
            </a:r>
            <a:r>
              <a:rPr lang="en-US" altLang="zh-TW" err="1">
                <a:solidFill>
                  <a:schemeClr val="bg1"/>
                </a:solidFill>
                <a:latin typeface="微軟正黑體" panose="020B0604030504040204" pitchFamily="34" charset="-120"/>
                <a:ea typeface="微軟正黑體" panose="020B0604030504040204" pitchFamily="34" charset="-120"/>
              </a:rPr>
              <a:t>S</a:t>
            </a:r>
            <a:r>
              <a:rPr lang="en-US" err="1">
                <a:solidFill>
                  <a:schemeClr val="bg1"/>
                </a:solidFill>
                <a:latin typeface="微軟正黑體" panose="020B0604030504040204" pitchFamily="34" charset="-120"/>
                <a:ea typeface="微軟正黑體" panose="020B0604030504040204" pitchFamily="34" charset="-120"/>
              </a:rPr>
              <a:t>ync</a:t>
            </a:r>
            <a:endParaRPr lang="en-US">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37069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B0B1-0826-4569-921D-313D829DB855}"/>
              </a:ext>
            </a:extLst>
          </p:cNvPr>
          <p:cNvSpPr>
            <a:spLocks noGrp="1"/>
          </p:cNvSpPr>
          <p:nvPr>
            <p:ph type="title"/>
          </p:nvPr>
        </p:nvSpPr>
        <p:spPr>
          <a:xfrm>
            <a:off x="96011" y="91440"/>
            <a:ext cx="7886700" cy="822960"/>
          </a:xfrm>
        </p:spPr>
        <p:txBody>
          <a:bodyPr>
            <a:normAutofit fontScale="90000"/>
          </a:bodyPr>
          <a:lstStyle/>
          <a:p>
            <a:r>
              <a:rPr lang="ja-JP" altLang="en-US">
                <a:latin typeface="微軟正黑體"/>
                <a:ea typeface="微軟正黑體"/>
              </a:rPr>
              <a:t>網路就是 Active-Standby 的 HA 瓶頸</a:t>
            </a:r>
            <a:endParaRPr lang="ja-JP" altLang="en-US"/>
          </a:p>
        </p:txBody>
      </p:sp>
      <p:pic>
        <p:nvPicPr>
          <p:cNvPr id="6" name="Picture 15">
            <a:extLst>
              <a:ext uri="{FF2B5EF4-FFF2-40B4-BE49-F238E27FC236}">
                <a16:creationId xmlns:a16="http://schemas.microsoft.com/office/drawing/2014/main" id="{DCA1EC73-9DA4-40D7-91BF-F98CFD042A1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21760" y="2556826"/>
            <a:ext cx="1390409" cy="398792"/>
          </a:xfrm>
          <a:prstGeom prst="rect">
            <a:avLst/>
          </a:prstGeom>
        </p:spPr>
      </p:pic>
      <p:pic>
        <p:nvPicPr>
          <p:cNvPr id="12" name="Picture 38">
            <a:extLst>
              <a:ext uri="{FF2B5EF4-FFF2-40B4-BE49-F238E27FC236}">
                <a16:creationId xmlns:a16="http://schemas.microsoft.com/office/drawing/2014/main" id="{0B187D1F-361E-4920-B35C-936EE92BA02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151"/>
          <a:stretch/>
        </p:blipFill>
        <p:spPr>
          <a:xfrm>
            <a:off x="4528994" y="1718521"/>
            <a:ext cx="1383184" cy="288341"/>
          </a:xfrm>
          <a:prstGeom prst="rect">
            <a:avLst/>
          </a:prstGeom>
        </p:spPr>
      </p:pic>
      <p:cxnSp>
        <p:nvCxnSpPr>
          <p:cNvPr id="18" name="Straight Arrow Connector 17">
            <a:extLst>
              <a:ext uri="{FF2B5EF4-FFF2-40B4-BE49-F238E27FC236}">
                <a16:creationId xmlns:a16="http://schemas.microsoft.com/office/drawing/2014/main" id="{9A8AE812-A2BF-45E6-8DF5-93E8AF739C42}"/>
              </a:ext>
            </a:extLst>
          </p:cNvPr>
          <p:cNvCxnSpPr/>
          <p:nvPr/>
        </p:nvCxnSpPr>
        <p:spPr>
          <a:xfrm>
            <a:off x="5616624" y="4162128"/>
            <a:ext cx="1606767" cy="2895"/>
          </a:xfrm>
          <a:prstGeom prst="straightConnector1">
            <a:avLst/>
          </a:prstGeom>
          <a:ln w="28575">
            <a:solidFill>
              <a:schemeClr val="accent2">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F0716BC-C7FD-4E42-81B3-0E64AB415AF2}"/>
              </a:ext>
            </a:extLst>
          </p:cNvPr>
          <p:cNvSpPr txBox="1"/>
          <p:nvPr/>
        </p:nvSpPr>
        <p:spPr>
          <a:xfrm>
            <a:off x="4501425" y="4576608"/>
            <a:ext cx="1347752" cy="338554"/>
          </a:xfrm>
          <a:prstGeom prst="rect">
            <a:avLst/>
          </a:prstGeom>
          <a:noFill/>
        </p:spPr>
        <p:txBody>
          <a:bodyPr wrap="square" rtlCol="0" anchor="t">
            <a:spAutoFit/>
          </a:bodyPr>
          <a:lstStyle/>
          <a:p>
            <a:pPr algn="ctr"/>
            <a:r>
              <a:rPr lang="en-US" altLang="zh-TW" sz="1600">
                <a:solidFill>
                  <a:schemeClr val="bg1"/>
                </a:solidFill>
                <a:latin typeface="微軟正黑體" panose="020B0604030504040204" pitchFamily="34" charset="-120"/>
                <a:ea typeface="微軟正黑體" panose="020B0604030504040204" pitchFamily="34" charset="-120"/>
              </a:rPr>
              <a:t>Active</a:t>
            </a:r>
            <a:endParaRPr lang="en-US" sz="1600">
              <a:solidFill>
                <a:schemeClr val="bg1"/>
              </a:solidFill>
              <a:latin typeface="微軟正黑體" panose="020B0604030504040204" pitchFamily="34" charset="-120"/>
              <a:ea typeface="微軟正黑體" panose="020B0604030504040204" pitchFamily="34" charset="-120"/>
            </a:endParaRPr>
          </a:p>
        </p:txBody>
      </p:sp>
      <p:sp>
        <p:nvSpPr>
          <p:cNvPr id="22" name="TextBox 21">
            <a:extLst>
              <a:ext uri="{FF2B5EF4-FFF2-40B4-BE49-F238E27FC236}">
                <a16:creationId xmlns:a16="http://schemas.microsoft.com/office/drawing/2014/main" id="{93B5D893-2F7F-4B4F-A309-A508335527BD}"/>
              </a:ext>
            </a:extLst>
          </p:cNvPr>
          <p:cNvSpPr txBox="1"/>
          <p:nvPr/>
        </p:nvSpPr>
        <p:spPr>
          <a:xfrm>
            <a:off x="7257646" y="4576607"/>
            <a:ext cx="1347752" cy="338554"/>
          </a:xfrm>
          <a:prstGeom prst="rect">
            <a:avLst/>
          </a:prstGeom>
          <a:noFill/>
        </p:spPr>
        <p:txBody>
          <a:bodyPr wrap="square" rtlCol="0" anchor="t">
            <a:spAutoFit/>
          </a:bodyPr>
          <a:lstStyle/>
          <a:p>
            <a:pPr algn="ctr"/>
            <a:r>
              <a:rPr lang="en-US" altLang="zh-TW" sz="1600">
                <a:solidFill>
                  <a:schemeClr val="bg1"/>
                </a:solidFill>
                <a:latin typeface="微軟正黑體" panose="020B0604030504040204" pitchFamily="34" charset="-120"/>
                <a:ea typeface="微軟正黑體" panose="020B0604030504040204" pitchFamily="34" charset="-120"/>
              </a:rPr>
              <a:t>Standby</a:t>
            </a:r>
            <a:endParaRPr lang="en-US" sz="1600">
              <a:solidFill>
                <a:schemeClr val="bg1"/>
              </a:solidFill>
              <a:latin typeface="微軟正黑體" panose="020B0604030504040204" pitchFamily="34" charset="-120"/>
              <a:ea typeface="微軟正黑體" panose="020B0604030504040204" pitchFamily="34" charset="-120"/>
            </a:endParaRPr>
          </a:p>
        </p:txBody>
      </p:sp>
      <p:sp>
        <p:nvSpPr>
          <p:cNvPr id="24" name="TextBox 23">
            <a:extLst>
              <a:ext uri="{FF2B5EF4-FFF2-40B4-BE49-F238E27FC236}">
                <a16:creationId xmlns:a16="http://schemas.microsoft.com/office/drawing/2014/main" id="{994BAEDA-4C5F-4D18-B7FA-7228619BC1A2}"/>
              </a:ext>
            </a:extLst>
          </p:cNvPr>
          <p:cNvSpPr txBox="1"/>
          <p:nvPr/>
        </p:nvSpPr>
        <p:spPr>
          <a:xfrm>
            <a:off x="5843557" y="4202422"/>
            <a:ext cx="1347752" cy="276999"/>
          </a:xfrm>
          <a:prstGeom prst="rect">
            <a:avLst/>
          </a:prstGeom>
          <a:noFill/>
        </p:spPr>
        <p:txBody>
          <a:bodyPr wrap="square" rtlCol="0" anchor="t">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Sync data</a:t>
            </a:r>
            <a:endParaRPr lang="en-US" sz="1200">
              <a:solidFill>
                <a:schemeClr val="bg1"/>
              </a:solidFill>
              <a:latin typeface="微軟正黑體" panose="020B0604030504040204" pitchFamily="34" charset="-120"/>
              <a:ea typeface="微軟正黑體" panose="020B0604030504040204" pitchFamily="34" charset="-120"/>
            </a:endParaRPr>
          </a:p>
        </p:txBody>
      </p:sp>
      <p:cxnSp>
        <p:nvCxnSpPr>
          <p:cNvPr id="26" name="Straight Arrow Connector 25">
            <a:extLst>
              <a:ext uri="{FF2B5EF4-FFF2-40B4-BE49-F238E27FC236}">
                <a16:creationId xmlns:a16="http://schemas.microsoft.com/office/drawing/2014/main" id="{9C643842-0FB5-43A7-8440-4004CFB1F33F}"/>
              </a:ext>
            </a:extLst>
          </p:cNvPr>
          <p:cNvCxnSpPr>
            <a:cxnSpLocks/>
          </p:cNvCxnSpPr>
          <p:nvPr/>
        </p:nvCxnSpPr>
        <p:spPr>
          <a:xfrm>
            <a:off x="5209341" y="2913425"/>
            <a:ext cx="2502468" cy="481909"/>
          </a:xfrm>
          <a:prstGeom prst="straightConnector1">
            <a:avLst/>
          </a:prstGeom>
          <a:ln w="28575">
            <a:solidFill>
              <a:srgbClr val="00E6FE"/>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249E9FA-40D0-43DC-B5EA-E49D08E7CF9A}"/>
              </a:ext>
            </a:extLst>
          </p:cNvPr>
          <p:cNvSpPr txBox="1"/>
          <p:nvPr/>
        </p:nvSpPr>
        <p:spPr>
          <a:xfrm>
            <a:off x="6858840" y="2974917"/>
            <a:ext cx="1746557" cy="276999"/>
          </a:xfrm>
          <a:prstGeom prst="rect">
            <a:avLst/>
          </a:prstGeom>
          <a:noFill/>
        </p:spPr>
        <p:txBody>
          <a:bodyPr wrap="square" rtlCol="0" anchor="t">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Standby path</a:t>
            </a:r>
            <a:endParaRPr lang="en-US" sz="1200">
              <a:latin typeface="微軟正黑體" panose="020B0604030504040204" pitchFamily="34" charset="-120"/>
              <a:ea typeface="微軟正黑體" panose="020B0604030504040204" pitchFamily="34" charset="-120"/>
            </a:endParaRPr>
          </a:p>
        </p:txBody>
      </p:sp>
      <p:sp>
        <p:nvSpPr>
          <p:cNvPr id="30" name="TextBox 29">
            <a:extLst>
              <a:ext uri="{FF2B5EF4-FFF2-40B4-BE49-F238E27FC236}">
                <a16:creationId xmlns:a16="http://schemas.microsoft.com/office/drawing/2014/main" id="{7EC693DA-4586-4AA9-A597-2A2B2C58CCAB}"/>
              </a:ext>
            </a:extLst>
          </p:cNvPr>
          <p:cNvSpPr txBox="1"/>
          <p:nvPr/>
        </p:nvSpPr>
        <p:spPr>
          <a:xfrm>
            <a:off x="4979478" y="3097973"/>
            <a:ext cx="1347752" cy="276999"/>
          </a:xfrm>
          <a:prstGeom prst="rect">
            <a:avLst/>
          </a:prstGeom>
          <a:noFill/>
        </p:spPr>
        <p:txBody>
          <a:bodyPr wrap="square" rtlCol="0" anchor="t">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Active path</a:t>
            </a:r>
            <a:endParaRPr lang="en-US">
              <a:latin typeface="微軟正黑體" panose="020B0604030504040204" pitchFamily="34" charset="-120"/>
              <a:ea typeface="微軟正黑體" panose="020B0604030504040204" pitchFamily="34" charset="-120"/>
            </a:endParaRPr>
          </a:p>
        </p:txBody>
      </p:sp>
      <p:sp>
        <p:nvSpPr>
          <p:cNvPr id="35" name="TextBox 34">
            <a:extLst>
              <a:ext uri="{FF2B5EF4-FFF2-40B4-BE49-F238E27FC236}">
                <a16:creationId xmlns:a16="http://schemas.microsoft.com/office/drawing/2014/main" id="{C301D8DC-AC4E-4417-8D14-99FD3C483AC4}"/>
              </a:ext>
            </a:extLst>
          </p:cNvPr>
          <p:cNvSpPr txBox="1"/>
          <p:nvPr/>
        </p:nvSpPr>
        <p:spPr>
          <a:xfrm>
            <a:off x="6115989" y="1352440"/>
            <a:ext cx="3466617" cy="171136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150000"/>
              </a:lnSpc>
            </a:pPr>
            <a:r>
              <a:rPr lang="zh-CN" altLang="en-US">
                <a:solidFill>
                  <a:srgbClr val="FFFFFF"/>
                </a:solidFill>
                <a:latin typeface="微軟正黑體" panose="020B0604030504040204" pitchFamily="34" charset="-120"/>
                <a:ea typeface="微軟正黑體" panose="020B0604030504040204" pitchFamily="34" charset="-120"/>
                <a:cs typeface="Calibri"/>
              </a:rPr>
              <a:t>如果網路斷線的話</a:t>
            </a:r>
            <a:endParaRPr lang="en-US" altLang="zh-CN">
              <a:latin typeface="微軟正黑體" panose="020B0604030504040204" pitchFamily="34" charset="-120"/>
              <a:ea typeface="微軟正黑體" panose="020B0604030504040204" pitchFamily="34" charset="-120"/>
            </a:endParaRPr>
          </a:p>
          <a:p>
            <a:pPr marL="179388" indent="-179388">
              <a:lnSpc>
                <a:spcPct val="150000"/>
              </a:lnSpc>
              <a:buClr>
                <a:srgbClr val="F70F78"/>
              </a:buClr>
              <a:buFont typeface="Arial"/>
              <a:buChar char="•"/>
            </a:pPr>
            <a:r>
              <a:rPr lang="zh-CN" altLang="en-US">
                <a:solidFill>
                  <a:srgbClr val="FFFFFF"/>
                </a:solidFill>
                <a:latin typeface="微軟正黑體" panose="020B0604030504040204" pitchFamily="34" charset="-120"/>
                <a:ea typeface="微軟正黑體" panose="020B0604030504040204" pitchFamily="34" charset="-120"/>
                <a:cs typeface="Calibri"/>
              </a:rPr>
              <a:t>系統之間無法同步資料</a:t>
            </a:r>
          </a:p>
          <a:p>
            <a:pPr marL="179388" indent="-179388">
              <a:lnSpc>
                <a:spcPct val="150000"/>
              </a:lnSpc>
              <a:buClr>
                <a:srgbClr val="F70F78"/>
              </a:buClr>
              <a:buFont typeface="Arial"/>
              <a:buChar char="•"/>
            </a:pPr>
            <a:r>
              <a:rPr lang="zh-CN" altLang="en-US">
                <a:solidFill>
                  <a:srgbClr val="FFFFFF"/>
                </a:solidFill>
                <a:latin typeface="微軟正黑體" panose="020B0604030504040204" pitchFamily="34" charset="-120"/>
                <a:ea typeface="微軟正黑體" panose="020B0604030504040204" pitchFamily="34" charset="-120"/>
                <a:cs typeface="Calibri"/>
              </a:rPr>
              <a:t>HA 的架構失效</a:t>
            </a:r>
          </a:p>
          <a:p>
            <a:pPr marL="285750" indent="-285750">
              <a:lnSpc>
                <a:spcPct val="150000"/>
              </a:lnSpc>
              <a:buFont typeface="Arial"/>
              <a:buChar char="•"/>
            </a:pPr>
            <a:endParaRPr lang="zh-CN" altLang="en-US">
              <a:solidFill>
                <a:srgbClr val="FFFFFF"/>
              </a:solidFill>
              <a:latin typeface="微軟正黑體" panose="020B0604030504040204" pitchFamily="34" charset="-120"/>
              <a:ea typeface="微軟正黑體" panose="020B0604030504040204" pitchFamily="34" charset="-120"/>
              <a:cs typeface="Calibri"/>
            </a:endParaRPr>
          </a:p>
        </p:txBody>
      </p:sp>
      <p:cxnSp>
        <p:nvCxnSpPr>
          <p:cNvPr id="43" name="Straight Arrow Connector 42">
            <a:extLst>
              <a:ext uri="{FF2B5EF4-FFF2-40B4-BE49-F238E27FC236}">
                <a16:creationId xmlns:a16="http://schemas.microsoft.com/office/drawing/2014/main" id="{9B519E0A-C5E1-4F02-90DA-5B04C8BBEB86}"/>
              </a:ext>
            </a:extLst>
          </p:cNvPr>
          <p:cNvCxnSpPr>
            <a:cxnSpLocks/>
          </p:cNvCxnSpPr>
          <p:nvPr/>
        </p:nvCxnSpPr>
        <p:spPr>
          <a:xfrm>
            <a:off x="496460" y="2295709"/>
            <a:ext cx="1606767" cy="2895"/>
          </a:xfrm>
          <a:prstGeom prst="straightConnector1">
            <a:avLst/>
          </a:prstGeom>
          <a:ln w="28575">
            <a:solidFill>
              <a:schemeClr val="accent2">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6BD13F6-D5CB-44A4-804A-73D70818C3E8}"/>
              </a:ext>
            </a:extLst>
          </p:cNvPr>
          <p:cNvSpPr txBox="1"/>
          <p:nvPr/>
        </p:nvSpPr>
        <p:spPr>
          <a:xfrm>
            <a:off x="2078000" y="2753939"/>
            <a:ext cx="1347752" cy="338554"/>
          </a:xfrm>
          <a:prstGeom prst="rect">
            <a:avLst/>
          </a:prstGeom>
          <a:noFill/>
        </p:spPr>
        <p:txBody>
          <a:bodyPr wrap="square" rtlCol="0" anchor="t">
            <a:spAutoFit/>
          </a:bodyPr>
          <a:lstStyle/>
          <a:p>
            <a:pPr algn="ctr"/>
            <a:r>
              <a:rPr lang="en-US" altLang="zh-TW" sz="1600">
                <a:solidFill>
                  <a:schemeClr val="bg1"/>
                </a:solidFill>
                <a:latin typeface="微軟正黑體" panose="020B0604030504040204" pitchFamily="34" charset="-120"/>
                <a:ea typeface="微軟正黑體" panose="020B0604030504040204" pitchFamily="34" charset="-120"/>
              </a:rPr>
              <a:t>Standby</a:t>
            </a:r>
            <a:endParaRPr lang="en-US" sz="1600">
              <a:solidFill>
                <a:schemeClr val="bg1"/>
              </a:solidFill>
              <a:latin typeface="微軟正黑體" panose="020B0604030504040204" pitchFamily="34" charset="-120"/>
              <a:ea typeface="微軟正黑體" panose="020B0604030504040204" pitchFamily="34" charset="-120"/>
            </a:endParaRPr>
          </a:p>
        </p:txBody>
      </p:sp>
      <p:sp>
        <p:nvSpPr>
          <p:cNvPr id="46" name="TextBox 45">
            <a:extLst>
              <a:ext uri="{FF2B5EF4-FFF2-40B4-BE49-F238E27FC236}">
                <a16:creationId xmlns:a16="http://schemas.microsoft.com/office/drawing/2014/main" id="{C722AAD1-5F59-4C09-A539-13A32F3CF473}"/>
              </a:ext>
            </a:extLst>
          </p:cNvPr>
          <p:cNvSpPr txBox="1"/>
          <p:nvPr/>
        </p:nvSpPr>
        <p:spPr>
          <a:xfrm>
            <a:off x="557867" y="2336003"/>
            <a:ext cx="1347752" cy="276999"/>
          </a:xfrm>
          <a:prstGeom prst="rect">
            <a:avLst/>
          </a:prstGeom>
          <a:noFill/>
        </p:spPr>
        <p:txBody>
          <a:bodyPr wrap="square" rtlCol="0" anchor="t">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Sync data</a:t>
            </a:r>
            <a:endParaRPr lang="en-US" sz="1200">
              <a:solidFill>
                <a:schemeClr val="bg1"/>
              </a:solidFill>
              <a:latin typeface="微軟正黑體" panose="020B0604030504040204" pitchFamily="34" charset="-120"/>
              <a:ea typeface="微軟正黑體" panose="020B0604030504040204" pitchFamily="34" charset="-120"/>
            </a:endParaRPr>
          </a:p>
        </p:txBody>
      </p:sp>
      <p:sp>
        <p:nvSpPr>
          <p:cNvPr id="52" name="TextBox 51">
            <a:extLst>
              <a:ext uri="{FF2B5EF4-FFF2-40B4-BE49-F238E27FC236}">
                <a16:creationId xmlns:a16="http://schemas.microsoft.com/office/drawing/2014/main" id="{92394C6E-6681-4FFD-9E38-7CFD45487419}"/>
              </a:ext>
            </a:extLst>
          </p:cNvPr>
          <p:cNvSpPr txBox="1"/>
          <p:nvPr/>
        </p:nvSpPr>
        <p:spPr>
          <a:xfrm>
            <a:off x="362334" y="3113416"/>
            <a:ext cx="3466617" cy="115506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150000"/>
              </a:lnSpc>
            </a:pPr>
            <a:r>
              <a:rPr lang="zh-CN" altLang="en-US" sz="1600">
                <a:solidFill>
                  <a:srgbClr val="FFFFFF"/>
                </a:solidFill>
                <a:latin typeface="微軟正黑體"/>
                <a:ea typeface="微軟正黑體"/>
                <a:cs typeface="Calibri"/>
              </a:rPr>
              <a:t>該用多少的網路頻寬</a:t>
            </a:r>
            <a:endParaRPr lang="en-US" altLang="zh-CN" sz="1600">
              <a:latin typeface="微軟正黑體"/>
              <a:ea typeface="微軟正黑體"/>
            </a:endParaRPr>
          </a:p>
          <a:p>
            <a:pPr marL="179070" indent="-179070">
              <a:lnSpc>
                <a:spcPct val="150000"/>
              </a:lnSpc>
              <a:buClr>
                <a:srgbClr val="F70F78"/>
              </a:buClr>
              <a:buFont typeface="Arial"/>
              <a:buChar char="•"/>
            </a:pPr>
            <a:r>
              <a:rPr lang="zh-CN" altLang="en-US" sz="1600">
                <a:solidFill>
                  <a:srgbClr val="FFFFFF"/>
                </a:solidFill>
                <a:latin typeface="微軟正黑體"/>
                <a:ea typeface="微軟正黑體"/>
                <a:cs typeface="Calibri"/>
              </a:rPr>
              <a:t>1Gb? 10Gb?</a:t>
            </a:r>
          </a:p>
          <a:p>
            <a:pPr marL="179070" indent="-179070">
              <a:lnSpc>
                <a:spcPct val="150000"/>
              </a:lnSpc>
              <a:buClr>
                <a:srgbClr val="F70F78"/>
              </a:buClr>
              <a:buFont typeface="Arial"/>
              <a:buChar char="•"/>
            </a:pPr>
            <a:r>
              <a:rPr lang="zh-CN" altLang="en-US" sz="1600">
                <a:solidFill>
                  <a:srgbClr val="FFFFFF"/>
                </a:solidFill>
                <a:latin typeface="微軟正黑體"/>
                <a:ea typeface="微軟正黑體"/>
                <a:cs typeface="Calibri"/>
              </a:rPr>
              <a:t>還是要用到光纖?</a:t>
            </a:r>
          </a:p>
        </p:txBody>
      </p:sp>
      <p:sp>
        <p:nvSpPr>
          <p:cNvPr id="53" name="Arrow: Right 52">
            <a:extLst>
              <a:ext uri="{FF2B5EF4-FFF2-40B4-BE49-F238E27FC236}">
                <a16:creationId xmlns:a16="http://schemas.microsoft.com/office/drawing/2014/main" id="{A7F91F2D-D95C-4C1E-94FE-E7B33B160041}"/>
              </a:ext>
            </a:extLst>
          </p:cNvPr>
          <p:cNvSpPr/>
          <p:nvPr/>
        </p:nvSpPr>
        <p:spPr>
          <a:xfrm>
            <a:off x="3320396" y="2389489"/>
            <a:ext cx="1220931" cy="822960"/>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25" name="圖片 24">
            <a:extLst>
              <a:ext uri="{FF2B5EF4-FFF2-40B4-BE49-F238E27FC236}">
                <a16:creationId xmlns:a16="http://schemas.microsoft.com/office/drawing/2014/main" id="{12D7F919-3DE8-4F13-8705-BCD7AAD0E6C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29261" y="1769798"/>
            <a:ext cx="1219633" cy="975706"/>
          </a:xfrm>
          <a:prstGeom prst="rect">
            <a:avLst/>
          </a:prstGeom>
        </p:spPr>
      </p:pic>
      <p:cxnSp>
        <p:nvCxnSpPr>
          <p:cNvPr id="27" name="直線單箭頭接點 26">
            <a:extLst>
              <a:ext uri="{FF2B5EF4-FFF2-40B4-BE49-F238E27FC236}">
                <a16:creationId xmlns:a16="http://schemas.microsoft.com/office/drawing/2014/main" id="{59C79F4A-9A54-4096-8DF7-2F3D59790AA8}"/>
              </a:ext>
            </a:extLst>
          </p:cNvPr>
          <p:cNvCxnSpPr/>
          <p:nvPr/>
        </p:nvCxnSpPr>
        <p:spPr>
          <a:xfrm>
            <a:off x="5207009" y="2059579"/>
            <a:ext cx="0" cy="512171"/>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5D451BAC-AAF2-4A6C-811D-ADBBE99176D9}"/>
              </a:ext>
            </a:extLst>
          </p:cNvPr>
          <p:cNvCxnSpPr/>
          <p:nvPr/>
        </p:nvCxnSpPr>
        <p:spPr>
          <a:xfrm>
            <a:off x="5207009" y="2973516"/>
            <a:ext cx="0" cy="512171"/>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1" name="圖片 30">
            <a:extLst>
              <a:ext uri="{FF2B5EF4-FFF2-40B4-BE49-F238E27FC236}">
                <a16:creationId xmlns:a16="http://schemas.microsoft.com/office/drawing/2014/main" id="{078A430A-500C-412B-B1D7-07C8309EAF3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23924" y="3579882"/>
            <a:ext cx="1219633" cy="975706"/>
          </a:xfrm>
          <a:prstGeom prst="rect">
            <a:avLst/>
          </a:prstGeom>
        </p:spPr>
      </p:pic>
      <p:pic>
        <p:nvPicPr>
          <p:cNvPr id="32" name="圖片 31">
            <a:extLst>
              <a:ext uri="{FF2B5EF4-FFF2-40B4-BE49-F238E27FC236}">
                <a16:creationId xmlns:a16="http://schemas.microsoft.com/office/drawing/2014/main" id="{D627FFA6-8EE1-4823-A02B-5583532D4E8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95881" y="3579882"/>
            <a:ext cx="1219633" cy="975706"/>
          </a:xfrm>
          <a:prstGeom prst="rect">
            <a:avLst/>
          </a:prstGeom>
        </p:spPr>
      </p:pic>
      <p:pic>
        <p:nvPicPr>
          <p:cNvPr id="3" name="圖形 2">
            <a:extLst>
              <a:ext uri="{FF2B5EF4-FFF2-40B4-BE49-F238E27FC236}">
                <a16:creationId xmlns:a16="http://schemas.microsoft.com/office/drawing/2014/main" id="{BF5E40DA-F9F5-4DFD-B96D-0D45B0610136}"/>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45827" y="2916643"/>
            <a:ext cx="591612" cy="591612"/>
          </a:xfrm>
          <a:prstGeom prst="rect">
            <a:avLst/>
          </a:prstGeom>
        </p:spPr>
      </p:pic>
    </p:spTree>
    <p:extLst>
      <p:ext uri="{BB962C8B-B14F-4D97-AF65-F5344CB8AC3E}">
        <p14:creationId xmlns:p14="http://schemas.microsoft.com/office/powerpoint/2010/main" val="32728130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88822-0A00-456E-A1F0-3DAD2047DBFF}"/>
              </a:ext>
            </a:extLst>
          </p:cNvPr>
          <p:cNvSpPr>
            <a:spLocks noGrp="1"/>
          </p:cNvSpPr>
          <p:nvPr>
            <p:ph type="title"/>
          </p:nvPr>
        </p:nvSpPr>
        <p:spPr/>
        <p:txBody>
          <a:bodyPr>
            <a:normAutofit/>
          </a:bodyPr>
          <a:lstStyle/>
          <a:p>
            <a:r>
              <a:rPr lang="zh-CN" altLang="en-US" sz="3400">
                <a:latin typeface="微軟正黑體"/>
                <a:ea typeface="微軟正黑體"/>
              </a:rPr>
              <a:t>可進階到異地災難</a:t>
            </a:r>
            <a:r>
              <a:rPr lang="zh-TW" altLang="en-US" sz="3400">
                <a:latin typeface="微軟正黑體"/>
                <a:ea typeface="微軟正黑體"/>
              </a:rPr>
              <a:t>復原</a:t>
            </a:r>
            <a:endParaRPr lang="en-US" sz="3400"/>
          </a:p>
        </p:txBody>
      </p:sp>
    </p:spTree>
    <p:extLst>
      <p:ext uri="{BB962C8B-B14F-4D97-AF65-F5344CB8AC3E}">
        <p14:creationId xmlns:p14="http://schemas.microsoft.com/office/powerpoint/2010/main" val="18471066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ECD70-734A-4FCD-8586-C7F4BF88DFD5}"/>
              </a:ext>
            </a:extLst>
          </p:cNvPr>
          <p:cNvSpPr>
            <a:spLocks noGrp="1"/>
          </p:cNvSpPr>
          <p:nvPr>
            <p:ph type="title"/>
          </p:nvPr>
        </p:nvSpPr>
        <p:spPr/>
        <p:txBody>
          <a:bodyPr>
            <a:normAutofit/>
          </a:bodyPr>
          <a:lstStyle/>
          <a:p>
            <a:r>
              <a:rPr lang="ja-JP" altLang="en-US" sz="3400"/>
              <a:t>虛擬化儲存服務</a:t>
            </a:r>
            <a:endParaRPr lang="en-US" sz="3400"/>
          </a:p>
        </p:txBody>
      </p:sp>
      <p:sp>
        <p:nvSpPr>
          <p:cNvPr id="5" name="TextBox 4">
            <a:extLst>
              <a:ext uri="{FF2B5EF4-FFF2-40B4-BE49-F238E27FC236}">
                <a16:creationId xmlns:a16="http://schemas.microsoft.com/office/drawing/2014/main" id="{5DE43C73-145B-4CF3-8254-F5E8866F76EB}"/>
              </a:ext>
            </a:extLst>
          </p:cNvPr>
          <p:cNvSpPr txBox="1"/>
          <p:nvPr/>
        </p:nvSpPr>
        <p:spPr>
          <a:xfrm>
            <a:off x="3714952" y="1925513"/>
            <a:ext cx="2693193" cy="154388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FFFFFF"/>
                </a:solidFill>
                <a:latin typeface="微軟正黑體" panose="020B0604030504040204" pitchFamily="34" charset="-120"/>
                <a:ea typeface="微軟正黑體" panose="020B0604030504040204" pitchFamily="34" charset="-120"/>
                <a:cs typeface="Calibri"/>
              </a:rPr>
              <a:t>ES1686dc</a:t>
            </a:r>
            <a:r>
              <a:rPr lang="zh-TW" altLang="en-US" sz="2000">
                <a:solidFill>
                  <a:srgbClr val="FFFFFF"/>
                </a:solidFill>
                <a:latin typeface="微軟正黑體" panose="020B0604030504040204" pitchFamily="34" charset="-120"/>
                <a:ea typeface="微軟正黑體" panose="020B0604030504040204" pitchFamily="34" charset="-120"/>
                <a:cs typeface="Calibri"/>
              </a:rPr>
              <a:t> </a:t>
            </a:r>
            <a:r>
              <a:rPr lang="ja-JP" altLang="en-US" sz="2000">
                <a:solidFill>
                  <a:srgbClr val="FFFFFF"/>
                </a:solidFill>
                <a:latin typeface="微軟正黑體" panose="020B0604030504040204" pitchFamily="34" charset="-120"/>
                <a:ea typeface="微軟正黑體" panose="020B0604030504040204" pitchFamily="34" charset="-120"/>
                <a:cs typeface="Calibri"/>
              </a:rPr>
              <a:t>可提供</a:t>
            </a:r>
            <a:endParaRPr lang="en-US" altLang="ja-JP" sz="2000">
              <a:solidFill>
                <a:srgbClr val="000000"/>
              </a:solidFill>
              <a:latin typeface="微軟正黑體" panose="020B0604030504040204" pitchFamily="34" charset="-120"/>
              <a:ea typeface="微軟正黑體" panose="020B0604030504040204" pitchFamily="34" charset="-120"/>
              <a:cs typeface="Calibri"/>
            </a:endParaRPr>
          </a:p>
          <a:p>
            <a:pPr marL="179388" indent="-179388">
              <a:buClr>
                <a:srgbClr val="F70F78"/>
              </a:buClr>
              <a:buFont typeface="Arial"/>
              <a:buChar char="•"/>
            </a:pPr>
            <a:r>
              <a:rPr lang="ja-JP" altLang="en-US" sz="1600">
                <a:solidFill>
                  <a:srgbClr val="FFFFFF"/>
                </a:solidFill>
                <a:latin typeface="微軟正黑體" panose="020B0604030504040204" pitchFamily="34" charset="-120"/>
                <a:ea typeface="微軟正黑體" panose="020B0604030504040204" pitchFamily="34" charset="-120"/>
                <a:cs typeface="Calibri"/>
              </a:rPr>
              <a:t>資料快取的加速</a:t>
            </a:r>
          </a:p>
          <a:p>
            <a:pPr marL="179388" indent="-179388">
              <a:buClr>
                <a:srgbClr val="F70F78"/>
              </a:buClr>
              <a:buFont typeface="Arial"/>
              <a:buChar char="•"/>
            </a:pPr>
            <a:r>
              <a:rPr lang="en-US" sz="1600" err="1">
                <a:solidFill>
                  <a:srgbClr val="FFFFFF"/>
                </a:solidFill>
                <a:latin typeface="微軟正黑體" panose="020B0604030504040204" pitchFamily="34" charset="-120"/>
                <a:ea typeface="微軟正黑體" panose="020B0604030504040204" pitchFamily="34" charset="-120"/>
                <a:cs typeface="Calibri"/>
              </a:rPr>
              <a:t>有效率的儲存檔案</a:t>
            </a:r>
            <a:endParaRPr lang="en-US" sz="1600">
              <a:latin typeface="微軟正黑體" panose="020B0604030504040204" pitchFamily="34" charset="-120"/>
              <a:ea typeface="微軟正黑體" panose="020B0604030504040204" pitchFamily="34" charset="-120"/>
              <a:cs typeface="Calibri"/>
            </a:endParaRPr>
          </a:p>
          <a:p>
            <a:pPr marL="179388" indent="-179388">
              <a:buClr>
                <a:srgbClr val="F70F78"/>
              </a:buClr>
              <a:buFont typeface="Arial"/>
              <a:buChar char="•"/>
            </a:pPr>
            <a:r>
              <a:rPr lang="en-US" altLang="zh-TW" sz="1600" err="1">
                <a:solidFill>
                  <a:srgbClr val="FFFFFF"/>
                </a:solidFill>
                <a:latin typeface="微軟正黑體" panose="020B0604030504040204" pitchFamily="34" charset="-120"/>
                <a:ea typeface="微軟正黑體" panose="020B0604030504040204" pitchFamily="34" charset="-120"/>
                <a:cs typeface="Calibri"/>
              </a:rPr>
              <a:t>針對</a:t>
            </a:r>
            <a:r>
              <a:rPr lang="zh-TW" altLang="en-US" sz="1600">
                <a:solidFill>
                  <a:srgbClr val="FFFFFF"/>
                </a:solidFill>
                <a:latin typeface="微軟正黑體" panose="020B0604030504040204" pitchFamily="34" charset="-120"/>
                <a:ea typeface="微軟正黑體" panose="020B0604030504040204" pitchFamily="34" charset="-120"/>
                <a:cs typeface="Calibri"/>
              </a:rPr>
              <a:t> </a:t>
            </a:r>
            <a:r>
              <a:rPr lang="en-US" altLang="zh-TW" sz="1600">
                <a:solidFill>
                  <a:srgbClr val="FFFFFF"/>
                </a:solidFill>
                <a:latin typeface="微軟正黑體" panose="020B0604030504040204" pitchFamily="34" charset="-120"/>
                <a:ea typeface="微軟正黑體" panose="020B0604030504040204" pitchFamily="34" charset="-120"/>
                <a:cs typeface="Calibri"/>
              </a:rPr>
              <a:t>SSD</a:t>
            </a:r>
            <a:r>
              <a:rPr lang="zh-TW" altLang="en-US" sz="1600">
                <a:solidFill>
                  <a:srgbClr val="FFFFFF"/>
                </a:solidFill>
                <a:latin typeface="微軟正黑體" panose="020B0604030504040204" pitchFamily="34" charset="-120"/>
                <a:ea typeface="微軟正黑體" panose="020B0604030504040204" pitchFamily="34" charset="-120"/>
                <a:cs typeface="Calibri"/>
              </a:rPr>
              <a:t> </a:t>
            </a:r>
            <a:r>
              <a:rPr lang="en-US" altLang="zh-TW" sz="1600" err="1">
                <a:solidFill>
                  <a:srgbClr val="FFFFFF"/>
                </a:solidFill>
                <a:latin typeface="微軟正黑體" panose="020B0604030504040204" pitchFamily="34" charset="-120"/>
                <a:ea typeface="微軟正黑體" panose="020B0604030504040204" pitchFamily="34" charset="-120"/>
                <a:cs typeface="Calibri"/>
              </a:rPr>
              <a:t>的效能優化</a:t>
            </a:r>
            <a:endParaRPr lang="en-US" altLang="zh-TW" sz="1600">
              <a:solidFill>
                <a:srgbClr val="FFFFFF"/>
              </a:solidFill>
              <a:latin typeface="微軟正黑體" panose="020B0604030504040204" pitchFamily="34" charset="-120"/>
              <a:ea typeface="微軟正黑體" panose="020B0604030504040204" pitchFamily="34" charset="-120"/>
              <a:cs typeface="Calibri"/>
            </a:endParaRPr>
          </a:p>
          <a:p>
            <a:pPr marL="285750" indent="-285750">
              <a:lnSpc>
                <a:spcPct val="150000"/>
              </a:lnSpc>
              <a:buFont typeface="Arial"/>
              <a:buChar char="•"/>
            </a:pPr>
            <a:endParaRPr lang="en-US" sz="2000">
              <a:solidFill>
                <a:srgbClr val="FFFFFF"/>
              </a:solidFill>
              <a:latin typeface="微軟正黑體" panose="020B0604030504040204" pitchFamily="34" charset="-120"/>
              <a:ea typeface="微軟正黑體" panose="020B0604030504040204" pitchFamily="34" charset="-120"/>
              <a:cs typeface="Calibri"/>
            </a:endParaRPr>
          </a:p>
        </p:txBody>
      </p:sp>
      <p:sp>
        <p:nvSpPr>
          <p:cNvPr id="4" name="矩形 3">
            <a:extLst>
              <a:ext uri="{FF2B5EF4-FFF2-40B4-BE49-F238E27FC236}">
                <a16:creationId xmlns:a16="http://schemas.microsoft.com/office/drawing/2014/main" id="{8B359681-2E0C-4016-BFDC-982E657EC513}"/>
              </a:ext>
            </a:extLst>
          </p:cNvPr>
          <p:cNvSpPr/>
          <p:nvPr/>
        </p:nvSpPr>
        <p:spPr>
          <a:xfrm>
            <a:off x="6298705" y="1925513"/>
            <a:ext cx="1863948" cy="892552"/>
          </a:xfrm>
          <a:prstGeom prst="rect">
            <a:avLst/>
          </a:prstGeom>
        </p:spPr>
        <p:txBody>
          <a:bodyPr wrap="square">
            <a:spAutoFit/>
          </a:bodyPr>
          <a:lstStyle/>
          <a:p>
            <a:r>
              <a:rPr lang="ja-JP" altLang="en-US" sz="2000">
                <a:solidFill>
                  <a:srgbClr val="FFFFFF"/>
                </a:solidFill>
                <a:latin typeface="微軟正黑體" panose="020B0604030504040204" pitchFamily="34" charset="-120"/>
                <a:ea typeface="微軟正黑體" panose="020B0604030504040204" pitchFamily="34" charset="-120"/>
                <a:cs typeface="Calibri"/>
              </a:rPr>
              <a:t>適用於</a:t>
            </a:r>
            <a:endParaRPr lang="en-US" altLang="zh-TW" sz="2000">
              <a:latin typeface="微軟正黑體" panose="020B0604030504040204" pitchFamily="34" charset="-120"/>
              <a:ea typeface="微軟正黑體" panose="020B0604030504040204" pitchFamily="34" charset="-120"/>
              <a:cs typeface="Calibri"/>
            </a:endParaRPr>
          </a:p>
          <a:p>
            <a:pPr marL="179388" indent="-179388">
              <a:buClr>
                <a:srgbClr val="F70F78"/>
              </a:buClr>
              <a:buFont typeface="Arial,Sans-Serif"/>
              <a:buChar char="•"/>
            </a:pPr>
            <a:r>
              <a:rPr lang="ja-JP" altLang="en-US" sz="1600">
                <a:solidFill>
                  <a:srgbClr val="FFFFFF"/>
                </a:solidFill>
                <a:latin typeface="微軟正黑體" panose="020B0604030504040204" pitchFamily="34" charset="-120"/>
                <a:ea typeface="微軟正黑體" panose="020B0604030504040204" pitchFamily="34" charset="-120"/>
                <a:cs typeface="Calibri"/>
              </a:rPr>
              <a:t>虛擬伺服器</a:t>
            </a:r>
            <a:endParaRPr lang="en-US" altLang="zh-TW" sz="1600">
              <a:solidFill>
                <a:srgbClr val="FFFFFF"/>
              </a:solidFill>
              <a:latin typeface="微軟正黑體" panose="020B0604030504040204" pitchFamily="34" charset="-120"/>
              <a:ea typeface="微軟正黑體" panose="020B0604030504040204" pitchFamily="34" charset="-120"/>
              <a:cs typeface="Calibri"/>
            </a:endParaRPr>
          </a:p>
          <a:p>
            <a:pPr marL="179388" indent="-179388">
              <a:buClr>
                <a:srgbClr val="F70F78"/>
              </a:buClr>
              <a:buFont typeface="Arial,Sans-Serif"/>
              <a:buChar char="•"/>
            </a:pPr>
            <a:r>
              <a:rPr lang="zh-CN" altLang="en-US" sz="1600">
                <a:solidFill>
                  <a:srgbClr val="FFFFFF"/>
                </a:solidFill>
                <a:latin typeface="微軟正黑體" panose="020B0604030504040204" pitchFamily="34" charset="-120"/>
                <a:ea typeface="微軟正黑體" panose="020B0604030504040204" pitchFamily="34" charset="-120"/>
                <a:cs typeface="Calibri"/>
              </a:rPr>
              <a:t>虛擬桌面</a:t>
            </a:r>
            <a:r>
              <a:rPr lang="en-US" altLang="zh-TW" sz="1600">
                <a:solidFill>
                  <a:srgbClr val="FFFFFF"/>
                </a:solidFill>
                <a:latin typeface="微軟正黑體" panose="020B0604030504040204" pitchFamily="34" charset="-120"/>
                <a:ea typeface="微軟正黑體" panose="020B0604030504040204" pitchFamily="34" charset="-120"/>
                <a:cs typeface="Calibri"/>
              </a:rPr>
              <a:t> ​</a:t>
            </a:r>
            <a:endParaRPr lang="en-US" altLang="zh-TW" sz="1600">
              <a:solidFill>
                <a:srgbClr val="000000"/>
              </a:solidFill>
              <a:latin typeface="微軟正黑體" panose="020B0604030504040204" pitchFamily="34" charset="-120"/>
              <a:ea typeface="微軟正黑體" panose="020B0604030504040204" pitchFamily="34" charset="-120"/>
              <a:cs typeface="Calibri"/>
            </a:endParaRPr>
          </a:p>
        </p:txBody>
      </p:sp>
    </p:spTree>
    <p:extLst>
      <p:ext uri="{BB962C8B-B14F-4D97-AF65-F5344CB8AC3E}">
        <p14:creationId xmlns:p14="http://schemas.microsoft.com/office/powerpoint/2010/main" val="21763655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8CB90153-8526-4C66-A8A7-745C7D4A1CF9}"/>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9580" r="1"/>
          <a:stretch/>
        </p:blipFill>
        <p:spPr>
          <a:xfrm>
            <a:off x="0" y="2105142"/>
            <a:ext cx="4422372" cy="1072757"/>
          </a:xfrm>
          <a:prstGeom prst="rect">
            <a:avLst/>
          </a:prstGeom>
        </p:spPr>
      </p:pic>
      <p:sp>
        <p:nvSpPr>
          <p:cNvPr id="8" name="Title 1">
            <a:extLst>
              <a:ext uri="{FF2B5EF4-FFF2-40B4-BE49-F238E27FC236}">
                <a16:creationId xmlns:a16="http://schemas.microsoft.com/office/drawing/2014/main" id="{CE4F136F-A8D1-4B9E-B580-74B19C90BB1B}"/>
              </a:ext>
            </a:extLst>
          </p:cNvPr>
          <p:cNvSpPr txBox="1">
            <a:spLocks/>
          </p:cNvSpPr>
          <p:nvPr/>
        </p:nvSpPr>
        <p:spPr>
          <a:xfrm>
            <a:off x="-18505" y="2299854"/>
            <a:ext cx="4459382" cy="8081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500" spc="300">
                <a:solidFill>
                  <a:schemeClr val="bg1"/>
                </a:solidFill>
                <a:latin typeface="微軟正黑體" panose="020B0604030504040204" pitchFamily="34" charset="-120"/>
                <a:ea typeface="微軟正黑體" panose="020B0604030504040204" pitchFamily="34" charset="-120"/>
              </a:rPr>
              <a:t>整合虛擬化應用</a:t>
            </a:r>
            <a:endParaRPr lang="en-US" sz="4500" spc="300"/>
          </a:p>
        </p:txBody>
      </p:sp>
    </p:spTree>
    <p:extLst>
      <p:ext uri="{BB962C8B-B14F-4D97-AF65-F5344CB8AC3E}">
        <p14:creationId xmlns:p14="http://schemas.microsoft.com/office/powerpoint/2010/main" val="18098671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圖形 69">
            <a:extLst>
              <a:ext uri="{FF2B5EF4-FFF2-40B4-BE49-F238E27FC236}">
                <a16:creationId xmlns:a16="http://schemas.microsoft.com/office/drawing/2014/main" id="{5154E07F-BC02-4286-9511-3154BA2DF94F}"/>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flipV="1">
            <a:off x="3707544" y="3171229"/>
            <a:ext cx="1675403" cy="82803"/>
          </a:xfrm>
          <a:prstGeom prst="rect">
            <a:avLst/>
          </a:prstGeom>
        </p:spPr>
      </p:pic>
      <p:sp>
        <p:nvSpPr>
          <p:cNvPr id="37" name="等腰三角形 91">
            <a:extLst>
              <a:ext uri="{FF2B5EF4-FFF2-40B4-BE49-F238E27FC236}">
                <a16:creationId xmlns:a16="http://schemas.microsoft.com/office/drawing/2014/main" id="{C43DCA94-816A-4974-8823-4782B5A3C6E2}"/>
              </a:ext>
            </a:extLst>
          </p:cNvPr>
          <p:cNvSpPr/>
          <p:nvPr/>
        </p:nvSpPr>
        <p:spPr>
          <a:xfrm rot="10800000">
            <a:off x="826262" y="1082420"/>
            <a:ext cx="7491476" cy="2260567"/>
          </a:xfrm>
          <a:prstGeom prst="triangle">
            <a:avLst/>
          </a:prstGeom>
          <a:gradFill>
            <a:gsLst>
              <a:gs pos="100000">
                <a:srgbClr val="00B0F0">
                  <a:alpha val="0"/>
                </a:srgbClr>
              </a:gs>
              <a:gs pos="0">
                <a:schemeClr val="bg1">
                  <a:alpha val="0"/>
                </a:schemeClr>
              </a:gs>
              <a:gs pos="70000">
                <a:srgbClr val="00B0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Arial" panose="020B0604020202020204" pitchFamily="34" charset="0"/>
              <a:ea typeface="微軟正黑體" panose="020B0604030504040204" pitchFamily="34" charset="-120"/>
              <a:cs typeface="Arial" panose="020B0604020202020204" pitchFamily="34" charset="0"/>
            </a:endParaRPr>
          </a:p>
        </p:txBody>
      </p:sp>
      <p:sp>
        <p:nvSpPr>
          <p:cNvPr id="2" name="Title 1">
            <a:extLst>
              <a:ext uri="{FF2B5EF4-FFF2-40B4-BE49-F238E27FC236}">
                <a16:creationId xmlns:a16="http://schemas.microsoft.com/office/drawing/2014/main" id="{1FBAC641-18A7-4DFC-93CC-DCA8D0B06062}"/>
              </a:ext>
            </a:extLst>
          </p:cNvPr>
          <p:cNvSpPr>
            <a:spLocks noGrp="1"/>
          </p:cNvSpPr>
          <p:nvPr>
            <p:ph type="title"/>
          </p:nvPr>
        </p:nvSpPr>
        <p:spPr/>
        <p:txBody>
          <a:bodyPr>
            <a:noAutofit/>
          </a:bodyPr>
          <a:lstStyle/>
          <a:p>
            <a:r>
              <a:rPr lang="en-US" altLang="zh-TW" sz="3200">
                <a:solidFill>
                  <a:schemeClr val="accent4">
                    <a:lumMod val="60000"/>
                    <a:lumOff val="40000"/>
                  </a:schemeClr>
                </a:solidFill>
                <a:latin typeface="Arial"/>
                <a:ea typeface="微軟正黑體"/>
                <a:cs typeface="Arial"/>
              </a:rPr>
              <a:t>QNAP VAAI</a:t>
            </a:r>
            <a:r>
              <a:rPr lang="zh-TW" altLang="en-US" sz="3200">
                <a:solidFill>
                  <a:schemeClr val="accent4">
                    <a:lumMod val="60000"/>
                    <a:lumOff val="40000"/>
                  </a:schemeClr>
                </a:solidFill>
                <a:latin typeface="Arial"/>
                <a:ea typeface="微軟正黑體"/>
                <a:cs typeface="Arial"/>
              </a:rPr>
              <a:t> Plug-in</a:t>
            </a:r>
            <a:r>
              <a:rPr lang="zh-TW" altLang="en-US" sz="3200">
                <a:latin typeface="Arial"/>
                <a:ea typeface="微軟正黑體"/>
                <a:cs typeface="Arial"/>
              </a:rPr>
              <a:t> 加速 </a:t>
            </a:r>
            <a:r>
              <a:rPr lang="en-US" altLang="zh-TW" sz="3200">
                <a:latin typeface="Arial"/>
                <a:ea typeface="微軟正黑體"/>
                <a:cs typeface="Arial"/>
              </a:rPr>
              <a:t>VM </a:t>
            </a:r>
            <a:r>
              <a:rPr lang="zh-TW" altLang="en-US" sz="3200">
                <a:latin typeface="Arial"/>
                <a:ea typeface="微軟正黑體"/>
                <a:cs typeface="Arial"/>
              </a:rPr>
              <a:t>複製</a:t>
            </a:r>
            <a:endParaRPr lang="en-US" sz="3200">
              <a:latin typeface="Arial"/>
              <a:ea typeface="微軟正黑體"/>
              <a:cs typeface="Arial"/>
            </a:endParaRPr>
          </a:p>
        </p:txBody>
      </p:sp>
      <p:sp>
        <p:nvSpPr>
          <p:cNvPr id="35" name="矩形: 圓角 33">
            <a:extLst>
              <a:ext uri="{FF2B5EF4-FFF2-40B4-BE49-F238E27FC236}">
                <a16:creationId xmlns:a16="http://schemas.microsoft.com/office/drawing/2014/main" id="{68C9A90C-0AD8-431B-BD3C-4616E7EFF904}"/>
              </a:ext>
            </a:extLst>
          </p:cNvPr>
          <p:cNvSpPr/>
          <p:nvPr/>
        </p:nvSpPr>
        <p:spPr>
          <a:xfrm>
            <a:off x="5659037" y="2839332"/>
            <a:ext cx="3000935" cy="1921852"/>
          </a:xfrm>
          <a:prstGeom prst="roundRect">
            <a:avLst>
              <a:gd name="adj" fmla="val 4817"/>
            </a:avLst>
          </a:prstGeom>
          <a:gradFill>
            <a:gsLst>
              <a:gs pos="0">
                <a:schemeClr val="bg1">
                  <a:alpha val="75000"/>
                </a:schemeClr>
              </a:gs>
              <a:gs pos="75000">
                <a:schemeClr val="accent6">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Arial" panose="020B0604020202020204" pitchFamily="34" charset="0"/>
              <a:ea typeface="微軟正黑體" panose="020B0604030504040204" pitchFamily="34" charset="-120"/>
              <a:cs typeface="Arial" panose="020B0604020202020204" pitchFamily="34" charset="0"/>
            </a:endParaRPr>
          </a:p>
        </p:txBody>
      </p:sp>
      <p:sp>
        <p:nvSpPr>
          <p:cNvPr id="36" name="矩形: 圓角 34">
            <a:extLst>
              <a:ext uri="{FF2B5EF4-FFF2-40B4-BE49-F238E27FC236}">
                <a16:creationId xmlns:a16="http://schemas.microsoft.com/office/drawing/2014/main" id="{0EA80856-B908-415E-883E-499922BA0534}"/>
              </a:ext>
            </a:extLst>
          </p:cNvPr>
          <p:cNvSpPr/>
          <p:nvPr/>
        </p:nvSpPr>
        <p:spPr>
          <a:xfrm>
            <a:off x="5727068" y="4176046"/>
            <a:ext cx="2590671" cy="458801"/>
          </a:xfrm>
          <a:prstGeom prst="round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TW" sz="1050" b="1">
                <a:solidFill>
                  <a:schemeClr val="bg1"/>
                </a:solidFill>
                <a:latin typeface="Arial" panose="020B0604020202020204" pitchFamily="34" charset="0"/>
                <a:ea typeface="微軟正黑體"/>
                <a:cs typeface="Arial" panose="020B0604020202020204" pitchFamily="34" charset="0"/>
              </a:rPr>
              <a:t>QNAP Storage Pool</a:t>
            </a:r>
          </a:p>
        </p:txBody>
      </p:sp>
      <p:sp>
        <p:nvSpPr>
          <p:cNvPr id="38" name="文字方塊 31">
            <a:extLst>
              <a:ext uri="{FF2B5EF4-FFF2-40B4-BE49-F238E27FC236}">
                <a16:creationId xmlns:a16="http://schemas.microsoft.com/office/drawing/2014/main" id="{47BD6460-ED70-48E9-8322-0C8FC8F4768A}"/>
              </a:ext>
            </a:extLst>
          </p:cNvPr>
          <p:cNvSpPr txBox="1"/>
          <p:nvPr/>
        </p:nvSpPr>
        <p:spPr>
          <a:xfrm>
            <a:off x="1652421" y="1241298"/>
            <a:ext cx="1585062" cy="300082"/>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sz="1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VMware Server</a:t>
            </a:r>
          </a:p>
        </p:txBody>
      </p:sp>
      <p:pic>
        <p:nvPicPr>
          <p:cNvPr id="39" name="圖片 9" descr="一張含有 牆, 電腦, 室內 的圖片&#10;&#10;描述是以非常高的可信度產生">
            <a:extLst>
              <a:ext uri="{FF2B5EF4-FFF2-40B4-BE49-F238E27FC236}">
                <a16:creationId xmlns:a16="http://schemas.microsoft.com/office/drawing/2014/main" id="{E9AE078A-8774-4533-A08E-768A43642D6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19436" y="1177515"/>
            <a:ext cx="1155020" cy="1298786"/>
          </a:xfrm>
          <a:prstGeom prst="rect">
            <a:avLst/>
          </a:prstGeom>
          <a:effectLst>
            <a:outerShdw blurRad="50800" dist="38100" dir="5400000" algn="t" rotWithShape="0">
              <a:prstClr val="black">
                <a:alpha val="40000"/>
              </a:prstClr>
            </a:outerShdw>
          </a:effectLst>
        </p:spPr>
      </p:pic>
      <p:sp>
        <p:nvSpPr>
          <p:cNvPr id="40" name="文字方塊 57">
            <a:extLst>
              <a:ext uri="{FF2B5EF4-FFF2-40B4-BE49-F238E27FC236}">
                <a16:creationId xmlns:a16="http://schemas.microsoft.com/office/drawing/2014/main" id="{F5CDC5DE-332A-45A9-904F-8FAE61FEAB95}"/>
              </a:ext>
            </a:extLst>
          </p:cNvPr>
          <p:cNvSpPr txBox="1"/>
          <p:nvPr/>
        </p:nvSpPr>
        <p:spPr>
          <a:xfrm>
            <a:off x="4393693" y="1193914"/>
            <a:ext cx="3220071"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2100" b="1">
                <a:solidFill>
                  <a:schemeClr val="bg1"/>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rPr>
              <a:t>QNAP NAS VAAI Plugin</a:t>
            </a:r>
            <a:endParaRPr lang="zh-TW" altLang="en-US" sz="21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1" name="矩形: 圓角 63">
            <a:extLst>
              <a:ext uri="{FF2B5EF4-FFF2-40B4-BE49-F238E27FC236}">
                <a16:creationId xmlns:a16="http://schemas.microsoft.com/office/drawing/2014/main" id="{5B4197BF-8DF1-413A-8FA8-A54062243B3B}"/>
              </a:ext>
            </a:extLst>
          </p:cNvPr>
          <p:cNvSpPr/>
          <p:nvPr/>
        </p:nvSpPr>
        <p:spPr>
          <a:xfrm>
            <a:off x="464873" y="2839332"/>
            <a:ext cx="3000935" cy="1921852"/>
          </a:xfrm>
          <a:prstGeom prst="roundRect">
            <a:avLst>
              <a:gd name="adj" fmla="val 4817"/>
            </a:avLst>
          </a:prstGeom>
          <a:gradFill>
            <a:gsLst>
              <a:gs pos="0">
                <a:schemeClr val="bg1">
                  <a:alpha val="75000"/>
                </a:schemeClr>
              </a:gs>
              <a:gs pos="75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zh-TW" altLang="en-US" sz="1500">
              <a:latin typeface="Arial" panose="020B0604020202020204" pitchFamily="34" charset="0"/>
              <a:ea typeface="微軟正黑體" panose="020B0604030504040204" pitchFamily="34" charset="-120"/>
              <a:cs typeface="Arial" panose="020B0604020202020204" pitchFamily="34" charset="0"/>
            </a:endParaRPr>
          </a:p>
        </p:txBody>
      </p:sp>
      <p:sp>
        <p:nvSpPr>
          <p:cNvPr id="42" name="矩形: 圓角 66">
            <a:extLst>
              <a:ext uri="{FF2B5EF4-FFF2-40B4-BE49-F238E27FC236}">
                <a16:creationId xmlns:a16="http://schemas.microsoft.com/office/drawing/2014/main" id="{B1CD1C95-E785-44B0-9798-E12300F6ED79}"/>
              </a:ext>
            </a:extLst>
          </p:cNvPr>
          <p:cNvSpPr/>
          <p:nvPr/>
        </p:nvSpPr>
        <p:spPr>
          <a:xfrm>
            <a:off x="739600" y="4176046"/>
            <a:ext cx="2602703" cy="458801"/>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050" b="1">
                <a:solidFill>
                  <a:schemeClr val="bg1"/>
                </a:solidFill>
                <a:latin typeface="Arial" panose="020B0604020202020204" pitchFamily="34" charset="0"/>
                <a:ea typeface="微軟正黑體"/>
                <a:cs typeface="Arial" panose="020B0604020202020204" pitchFamily="34" charset="0"/>
              </a:rPr>
              <a:t>QNAP Storage Pool</a:t>
            </a:r>
            <a:endParaRPr lang="zh-TW" altLang="zh-TW" sz="1050" b="1">
              <a:solidFill>
                <a:schemeClr val="bg1"/>
              </a:solidFill>
              <a:latin typeface="Arial" panose="020B0604020202020204" pitchFamily="34" charset="0"/>
              <a:cs typeface="Arial" panose="020B0604020202020204" pitchFamily="34" charset="0"/>
            </a:endParaRPr>
          </a:p>
        </p:txBody>
      </p:sp>
      <p:grpSp>
        <p:nvGrpSpPr>
          <p:cNvPr id="43" name="群組 70">
            <a:extLst>
              <a:ext uri="{FF2B5EF4-FFF2-40B4-BE49-F238E27FC236}">
                <a16:creationId xmlns:a16="http://schemas.microsoft.com/office/drawing/2014/main" id="{CDBA55B0-6073-454C-8A85-1E7C0AA55DF8}"/>
              </a:ext>
            </a:extLst>
          </p:cNvPr>
          <p:cNvGrpSpPr/>
          <p:nvPr/>
        </p:nvGrpSpPr>
        <p:grpSpPr>
          <a:xfrm>
            <a:off x="727889" y="3136866"/>
            <a:ext cx="1237452" cy="995759"/>
            <a:chOff x="964373" y="3890145"/>
            <a:chExt cx="1649936" cy="1327678"/>
          </a:xfrm>
        </p:grpSpPr>
        <p:pic>
          <p:nvPicPr>
            <p:cNvPr id="44" name="圖片 60">
              <a:extLst>
                <a:ext uri="{FF2B5EF4-FFF2-40B4-BE49-F238E27FC236}">
                  <a16:creationId xmlns:a16="http://schemas.microsoft.com/office/drawing/2014/main" id="{6D6B2C82-98E9-49FF-A60B-5C1E97CBE7D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9987" y="3890145"/>
              <a:ext cx="1634322" cy="1327678"/>
            </a:xfrm>
            <a:prstGeom prst="rect">
              <a:avLst/>
            </a:prstGeom>
          </p:spPr>
        </p:pic>
        <p:sp>
          <p:nvSpPr>
            <p:cNvPr id="45" name="矩形: 圓角 68">
              <a:extLst>
                <a:ext uri="{FF2B5EF4-FFF2-40B4-BE49-F238E27FC236}">
                  <a16:creationId xmlns:a16="http://schemas.microsoft.com/office/drawing/2014/main" id="{CC09C559-EDF4-4982-BC17-A86030E8F158}"/>
                </a:ext>
              </a:extLst>
            </p:cNvPr>
            <p:cNvSpPr/>
            <p:nvPr/>
          </p:nvSpPr>
          <p:spPr>
            <a:xfrm>
              <a:off x="964373" y="4496867"/>
              <a:ext cx="646756" cy="591248"/>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VM</a:t>
              </a:r>
              <a:endParaRPr lang="zh-TW" altLang="en-US" sz="1200" b="1">
                <a:solidFill>
                  <a:schemeClr val="tx1"/>
                </a:solidFill>
              </a:endParaRPr>
            </a:p>
          </p:txBody>
        </p:sp>
      </p:grpSp>
      <p:grpSp>
        <p:nvGrpSpPr>
          <p:cNvPr id="46" name="群組 71">
            <a:extLst>
              <a:ext uri="{FF2B5EF4-FFF2-40B4-BE49-F238E27FC236}">
                <a16:creationId xmlns:a16="http://schemas.microsoft.com/office/drawing/2014/main" id="{65926E72-6173-429D-9253-E3F887D7F7AF}"/>
              </a:ext>
            </a:extLst>
          </p:cNvPr>
          <p:cNvGrpSpPr/>
          <p:nvPr/>
        </p:nvGrpSpPr>
        <p:grpSpPr>
          <a:xfrm>
            <a:off x="1995261" y="3136866"/>
            <a:ext cx="1237452" cy="995759"/>
            <a:chOff x="964373" y="3890145"/>
            <a:chExt cx="1649936" cy="1327678"/>
          </a:xfrm>
        </p:grpSpPr>
        <p:pic>
          <p:nvPicPr>
            <p:cNvPr id="47" name="圖片 72">
              <a:extLst>
                <a:ext uri="{FF2B5EF4-FFF2-40B4-BE49-F238E27FC236}">
                  <a16:creationId xmlns:a16="http://schemas.microsoft.com/office/drawing/2014/main" id="{2CB2682C-AB15-4010-A04F-F59BF27C926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9987" y="3890145"/>
              <a:ext cx="1634322" cy="1327678"/>
            </a:xfrm>
            <a:prstGeom prst="rect">
              <a:avLst/>
            </a:prstGeom>
          </p:spPr>
        </p:pic>
        <p:sp>
          <p:nvSpPr>
            <p:cNvPr id="48" name="矩形: 圓角 73">
              <a:extLst>
                <a:ext uri="{FF2B5EF4-FFF2-40B4-BE49-F238E27FC236}">
                  <a16:creationId xmlns:a16="http://schemas.microsoft.com/office/drawing/2014/main" id="{9873DE7B-D821-4330-8EED-C84149B23C55}"/>
                </a:ext>
              </a:extLst>
            </p:cNvPr>
            <p:cNvSpPr/>
            <p:nvPr/>
          </p:nvSpPr>
          <p:spPr>
            <a:xfrm>
              <a:off x="964373" y="4496867"/>
              <a:ext cx="653625" cy="591248"/>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VM</a:t>
              </a:r>
              <a:endParaRPr lang="zh-TW" altLang="en-US" sz="1200" b="1">
                <a:solidFill>
                  <a:schemeClr val="tx1"/>
                </a:solidFill>
              </a:endParaRPr>
            </a:p>
          </p:txBody>
        </p:sp>
      </p:grpSp>
      <p:sp>
        <p:nvSpPr>
          <p:cNvPr id="51" name="文字方塊 78">
            <a:extLst>
              <a:ext uri="{FF2B5EF4-FFF2-40B4-BE49-F238E27FC236}">
                <a16:creationId xmlns:a16="http://schemas.microsoft.com/office/drawing/2014/main" id="{2366656C-E54D-4FD3-A831-F18950DAF8DF}"/>
              </a:ext>
            </a:extLst>
          </p:cNvPr>
          <p:cNvSpPr txBox="1"/>
          <p:nvPr/>
        </p:nvSpPr>
        <p:spPr>
          <a:xfrm>
            <a:off x="2824509" y="2227846"/>
            <a:ext cx="622932" cy="6232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b="1">
                <a:solidFill>
                  <a:schemeClr val="bg1"/>
                </a:solidFill>
                <a:latin typeface="Microsoft JhengHei"/>
                <a:ea typeface="Microsoft JhengHei"/>
                <a:cs typeface="Arial" panose="020B0604020202020204" pitchFamily="34" charset="0"/>
              </a:rPr>
              <a:t>寫入副本</a:t>
            </a:r>
            <a:endParaRPr lang="zh-TW" altLang="zh-TW" b="1">
              <a:solidFill>
                <a:schemeClr val="bg1"/>
              </a:solidFill>
              <a:latin typeface="Microsoft JhengHei"/>
              <a:ea typeface="Microsoft JhengHei"/>
              <a:cs typeface="Arial" panose="020B0604020202020204" pitchFamily="34" charset="0"/>
            </a:endParaRPr>
          </a:p>
        </p:txBody>
      </p:sp>
      <p:sp>
        <p:nvSpPr>
          <p:cNvPr id="52" name="文字方塊 79">
            <a:extLst>
              <a:ext uri="{FF2B5EF4-FFF2-40B4-BE49-F238E27FC236}">
                <a16:creationId xmlns:a16="http://schemas.microsoft.com/office/drawing/2014/main" id="{F51F1D58-C2A6-4FD3-9163-36B2DA479194}"/>
              </a:ext>
            </a:extLst>
          </p:cNvPr>
          <p:cNvSpPr txBox="1"/>
          <p:nvPr/>
        </p:nvSpPr>
        <p:spPr>
          <a:xfrm>
            <a:off x="813759" y="4743322"/>
            <a:ext cx="2303162" cy="276999"/>
          </a:xfrm>
          <a:prstGeom prst="rect">
            <a:avLst/>
          </a:prstGeom>
          <a:noFill/>
        </p:spPr>
        <p:txBody>
          <a:bodyPr wrap="square" rtlCol="0">
            <a:spAutoFit/>
          </a:bodyPr>
          <a:lstStyle/>
          <a:p>
            <a:pPr algn="r"/>
            <a:r>
              <a:rPr lang="en-US" altLang="zh-TW" sz="1200" b="1">
                <a:solidFill>
                  <a:schemeClr val="bg1"/>
                </a:solidFill>
                <a:latin typeface="Arial" panose="020B0604020202020204" pitchFamily="34" charset="0"/>
                <a:ea typeface="新細明體"/>
                <a:cs typeface="Arial" panose="020B0604020202020204" pitchFamily="34" charset="0"/>
              </a:rPr>
              <a:t>w/o VAAI</a:t>
            </a:r>
            <a:endParaRPr lang="zh-TW" altLang="zh-TW" sz="1200" b="1">
              <a:solidFill>
                <a:schemeClr val="bg1"/>
              </a:solidFill>
              <a:latin typeface="Arial" panose="020B0604020202020204" pitchFamily="34" charset="0"/>
              <a:cs typeface="Arial" panose="020B0604020202020204" pitchFamily="34" charset="0"/>
            </a:endParaRPr>
          </a:p>
        </p:txBody>
      </p:sp>
      <p:sp>
        <p:nvSpPr>
          <p:cNvPr id="53" name="文字方塊 80">
            <a:extLst>
              <a:ext uri="{FF2B5EF4-FFF2-40B4-BE49-F238E27FC236}">
                <a16:creationId xmlns:a16="http://schemas.microsoft.com/office/drawing/2014/main" id="{4FEB722A-3B6E-4E88-98B0-30DDAB338A68}"/>
              </a:ext>
            </a:extLst>
          </p:cNvPr>
          <p:cNvSpPr txBox="1"/>
          <p:nvPr/>
        </p:nvSpPr>
        <p:spPr>
          <a:xfrm>
            <a:off x="6134055" y="4743322"/>
            <a:ext cx="2284894" cy="276999"/>
          </a:xfrm>
          <a:prstGeom prst="rect">
            <a:avLst/>
          </a:prstGeom>
          <a:noFill/>
        </p:spPr>
        <p:txBody>
          <a:bodyPr wrap="square" rtlCol="0">
            <a:spAutoFit/>
          </a:bodyPr>
          <a:lstStyle/>
          <a:p>
            <a:r>
              <a:rPr lang="en-US" altLang="zh-TW" sz="1050" b="1">
                <a:solidFill>
                  <a:srgbClr val="009900"/>
                </a:solidFill>
                <a:latin typeface="Arial" panose="020B0604020202020204" pitchFamily="34" charset="0"/>
                <a:cs typeface="Arial" panose="020B0604020202020204" pitchFamily="34" charset="0"/>
              </a:rPr>
              <a:t>with </a:t>
            </a:r>
            <a:r>
              <a:rPr lang="en-US" altLang="zh-TW" sz="1200" b="1">
                <a:solidFill>
                  <a:srgbClr val="009900"/>
                </a:solidFill>
                <a:latin typeface="Arial" panose="020B0604020202020204" pitchFamily="34" charset="0"/>
                <a:cs typeface="Arial" panose="020B0604020202020204" pitchFamily="34" charset="0"/>
              </a:rPr>
              <a:t>VAAI</a:t>
            </a:r>
            <a:r>
              <a:rPr lang="en-US" altLang="zh-TW" sz="1050" b="1">
                <a:solidFill>
                  <a:srgbClr val="009900"/>
                </a:solidFill>
                <a:latin typeface="Arial" panose="020B0604020202020204" pitchFamily="34" charset="0"/>
                <a:cs typeface="Arial" panose="020B0604020202020204" pitchFamily="34" charset="0"/>
              </a:rPr>
              <a:t> </a:t>
            </a:r>
            <a:endParaRPr lang="zh-TW" altLang="zh-TW" sz="1050" b="1">
              <a:solidFill>
                <a:srgbClr val="009900"/>
              </a:solidFill>
              <a:latin typeface="Arial" panose="020B0604020202020204" pitchFamily="34" charset="0"/>
              <a:cs typeface="Arial" panose="020B0604020202020204" pitchFamily="34" charset="0"/>
            </a:endParaRPr>
          </a:p>
        </p:txBody>
      </p:sp>
      <p:sp>
        <p:nvSpPr>
          <p:cNvPr id="54" name="文字方塊 89">
            <a:extLst>
              <a:ext uri="{FF2B5EF4-FFF2-40B4-BE49-F238E27FC236}">
                <a16:creationId xmlns:a16="http://schemas.microsoft.com/office/drawing/2014/main" id="{DA36D18A-2C9F-433E-9751-371431F7BFA8}"/>
              </a:ext>
            </a:extLst>
          </p:cNvPr>
          <p:cNvSpPr txBox="1"/>
          <p:nvPr/>
        </p:nvSpPr>
        <p:spPr>
          <a:xfrm>
            <a:off x="6769327" y="2359940"/>
            <a:ext cx="645692" cy="3462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複製</a:t>
            </a:r>
          </a:p>
        </p:txBody>
      </p:sp>
      <p:grpSp>
        <p:nvGrpSpPr>
          <p:cNvPr id="56" name="群組 35">
            <a:extLst>
              <a:ext uri="{FF2B5EF4-FFF2-40B4-BE49-F238E27FC236}">
                <a16:creationId xmlns:a16="http://schemas.microsoft.com/office/drawing/2014/main" id="{ED32BBDF-9FE0-41A0-B8AE-E0CE08ECFF5D}"/>
              </a:ext>
            </a:extLst>
          </p:cNvPr>
          <p:cNvGrpSpPr/>
          <p:nvPr/>
        </p:nvGrpSpPr>
        <p:grpSpPr>
          <a:xfrm>
            <a:off x="5896376" y="3136865"/>
            <a:ext cx="1237452" cy="995759"/>
            <a:chOff x="964374" y="3890144"/>
            <a:chExt cx="1649936" cy="1327678"/>
          </a:xfrm>
        </p:grpSpPr>
        <p:pic>
          <p:nvPicPr>
            <p:cNvPr id="57" name="圖片 36">
              <a:extLst>
                <a:ext uri="{FF2B5EF4-FFF2-40B4-BE49-F238E27FC236}">
                  <a16:creationId xmlns:a16="http://schemas.microsoft.com/office/drawing/2014/main" id="{8828407E-D591-4B6C-B601-C74179DC8EA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9987" y="3890144"/>
              <a:ext cx="1634323" cy="1327678"/>
            </a:xfrm>
            <a:prstGeom prst="rect">
              <a:avLst/>
            </a:prstGeom>
          </p:spPr>
        </p:pic>
        <p:sp>
          <p:nvSpPr>
            <p:cNvPr id="58" name="矩形: 圓角 37">
              <a:extLst>
                <a:ext uri="{FF2B5EF4-FFF2-40B4-BE49-F238E27FC236}">
                  <a16:creationId xmlns:a16="http://schemas.microsoft.com/office/drawing/2014/main" id="{BA36D6D7-EC79-4671-ACC2-735926FE5335}"/>
                </a:ext>
              </a:extLst>
            </p:cNvPr>
            <p:cNvSpPr/>
            <p:nvPr/>
          </p:nvSpPr>
          <p:spPr>
            <a:xfrm>
              <a:off x="964374" y="4496867"/>
              <a:ext cx="798632" cy="591248"/>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VM</a:t>
              </a:r>
              <a:endParaRPr lang="zh-TW" altLang="en-US" sz="1200" b="1">
                <a:solidFill>
                  <a:schemeClr val="tx1"/>
                </a:solidFill>
              </a:endParaRPr>
            </a:p>
          </p:txBody>
        </p:sp>
      </p:grpSp>
      <p:grpSp>
        <p:nvGrpSpPr>
          <p:cNvPr id="59" name="群組 38">
            <a:extLst>
              <a:ext uri="{FF2B5EF4-FFF2-40B4-BE49-F238E27FC236}">
                <a16:creationId xmlns:a16="http://schemas.microsoft.com/office/drawing/2014/main" id="{BC79C4A4-0123-4BBD-A71D-90057A524958}"/>
              </a:ext>
            </a:extLst>
          </p:cNvPr>
          <p:cNvGrpSpPr/>
          <p:nvPr/>
        </p:nvGrpSpPr>
        <p:grpSpPr>
          <a:xfrm>
            <a:off x="7163746" y="3136866"/>
            <a:ext cx="1237452" cy="995759"/>
            <a:chOff x="964373" y="3890145"/>
            <a:chExt cx="1649936" cy="1327678"/>
          </a:xfrm>
        </p:grpSpPr>
        <p:pic>
          <p:nvPicPr>
            <p:cNvPr id="60" name="圖片 39">
              <a:extLst>
                <a:ext uri="{FF2B5EF4-FFF2-40B4-BE49-F238E27FC236}">
                  <a16:creationId xmlns:a16="http://schemas.microsoft.com/office/drawing/2014/main" id="{5458120C-F375-4BB5-B83C-54321139BB8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9987" y="3890145"/>
              <a:ext cx="1634322" cy="1327678"/>
            </a:xfrm>
            <a:prstGeom prst="rect">
              <a:avLst/>
            </a:prstGeom>
          </p:spPr>
        </p:pic>
        <p:sp>
          <p:nvSpPr>
            <p:cNvPr id="61" name="矩形: 圓角 40">
              <a:extLst>
                <a:ext uri="{FF2B5EF4-FFF2-40B4-BE49-F238E27FC236}">
                  <a16:creationId xmlns:a16="http://schemas.microsoft.com/office/drawing/2014/main" id="{2B6D1F6E-5E43-4A25-A070-AE4CA260C28B}"/>
                </a:ext>
              </a:extLst>
            </p:cNvPr>
            <p:cNvSpPr/>
            <p:nvPr/>
          </p:nvSpPr>
          <p:spPr>
            <a:xfrm>
              <a:off x="964373" y="4496867"/>
              <a:ext cx="717748" cy="591248"/>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VM</a:t>
              </a:r>
              <a:endParaRPr lang="zh-TW" altLang="en-US" sz="1200" b="1">
                <a:solidFill>
                  <a:schemeClr val="tx1"/>
                </a:solidFill>
              </a:endParaRPr>
            </a:p>
          </p:txBody>
        </p:sp>
      </p:grpSp>
      <p:sp>
        <p:nvSpPr>
          <p:cNvPr id="64" name="文字方塊 78">
            <a:extLst>
              <a:ext uri="{FF2B5EF4-FFF2-40B4-BE49-F238E27FC236}">
                <a16:creationId xmlns:a16="http://schemas.microsoft.com/office/drawing/2014/main" id="{E3E5186A-141A-46AC-8C43-F232E06C5D56}"/>
              </a:ext>
            </a:extLst>
          </p:cNvPr>
          <p:cNvSpPr txBox="1"/>
          <p:nvPr/>
        </p:nvSpPr>
        <p:spPr>
          <a:xfrm>
            <a:off x="464134" y="2147757"/>
            <a:ext cx="622932" cy="6232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b="1">
                <a:solidFill>
                  <a:schemeClr val="bg1"/>
                </a:solidFill>
                <a:latin typeface="Microsoft JhengHei"/>
                <a:ea typeface="Microsoft JhengHei"/>
                <a:cs typeface="Arial" panose="020B0604020202020204" pitchFamily="34" charset="0"/>
              </a:rPr>
              <a:t>讀出副本</a:t>
            </a:r>
            <a:endParaRPr lang="zh-TW" altLang="zh-TW" b="1">
              <a:solidFill>
                <a:schemeClr val="bg1"/>
              </a:solidFill>
              <a:latin typeface="Microsoft JhengHei"/>
              <a:ea typeface="Microsoft JhengHei"/>
              <a:cs typeface="Arial" panose="020B0604020202020204" pitchFamily="34" charset="0"/>
            </a:endParaRPr>
          </a:p>
        </p:txBody>
      </p:sp>
      <p:sp>
        <p:nvSpPr>
          <p:cNvPr id="66" name="Arrow: Right 52">
            <a:extLst>
              <a:ext uri="{FF2B5EF4-FFF2-40B4-BE49-F238E27FC236}">
                <a16:creationId xmlns:a16="http://schemas.microsoft.com/office/drawing/2014/main" id="{F8802BF6-A88D-4CD8-A392-9A79D1EEF463}"/>
              </a:ext>
            </a:extLst>
          </p:cNvPr>
          <p:cNvSpPr/>
          <p:nvPr/>
        </p:nvSpPr>
        <p:spPr>
          <a:xfrm rot="16200000">
            <a:off x="779791" y="2286527"/>
            <a:ext cx="1256462" cy="587336"/>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rrow: Right 52">
            <a:extLst>
              <a:ext uri="{FF2B5EF4-FFF2-40B4-BE49-F238E27FC236}">
                <a16:creationId xmlns:a16="http://schemas.microsoft.com/office/drawing/2014/main" id="{C1D1B240-DC8B-4DAA-B021-35A0F5C22BC1}"/>
              </a:ext>
            </a:extLst>
          </p:cNvPr>
          <p:cNvSpPr/>
          <p:nvPr/>
        </p:nvSpPr>
        <p:spPr>
          <a:xfrm rot="5400000">
            <a:off x="2018008" y="2397107"/>
            <a:ext cx="1183372" cy="587336"/>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row: Right 52">
            <a:extLst>
              <a:ext uri="{FF2B5EF4-FFF2-40B4-BE49-F238E27FC236}">
                <a16:creationId xmlns:a16="http://schemas.microsoft.com/office/drawing/2014/main" id="{A522F913-C46E-4C18-A953-972B0B4A69D2}"/>
              </a:ext>
            </a:extLst>
          </p:cNvPr>
          <p:cNvSpPr/>
          <p:nvPr/>
        </p:nvSpPr>
        <p:spPr>
          <a:xfrm>
            <a:off x="6567818" y="2526168"/>
            <a:ext cx="1183372" cy="587336"/>
          </a:xfrm>
          <a:prstGeom prst="rightArrow">
            <a:avLst/>
          </a:prstGeom>
          <a:gradFill>
            <a:gsLst>
              <a:gs pos="100000">
                <a:srgbClr val="2FF5CB"/>
              </a:gs>
              <a:gs pos="66000">
                <a:srgbClr val="009900"/>
              </a:gs>
              <a:gs pos="0">
                <a:srgbClr val="00990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圖形 2">
            <a:extLst>
              <a:ext uri="{FF2B5EF4-FFF2-40B4-BE49-F238E27FC236}">
                <a16:creationId xmlns:a16="http://schemas.microsoft.com/office/drawing/2014/main" id="{D1A867C1-6FAA-4DC8-8DC4-DAA7928221A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98286" y="1713740"/>
            <a:ext cx="645692" cy="786060"/>
          </a:xfrm>
          <a:prstGeom prst="rect">
            <a:avLst/>
          </a:prstGeom>
        </p:spPr>
      </p:pic>
      <p:pic>
        <p:nvPicPr>
          <p:cNvPr id="69" name="圖片 68">
            <a:extLst>
              <a:ext uri="{FF2B5EF4-FFF2-40B4-BE49-F238E27FC236}">
                <a16:creationId xmlns:a16="http://schemas.microsoft.com/office/drawing/2014/main" id="{4207ABF7-FD42-4C33-AF12-955AC94312D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064148" y="3797752"/>
            <a:ext cx="2921889" cy="1297319"/>
          </a:xfrm>
          <a:prstGeom prst="rect">
            <a:avLst/>
          </a:prstGeom>
        </p:spPr>
      </p:pic>
    </p:spTree>
    <p:extLst>
      <p:ext uri="{BB962C8B-B14F-4D97-AF65-F5344CB8AC3E}">
        <p14:creationId xmlns:p14="http://schemas.microsoft.com/office/powerpoint/2010/main" val="16078492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EE77A-7D02-42E7-9396-07F945733BE2}"/>
              </a:ext>
            </a:extLst>
          </p:cNvPr>
          <p:cNvSpPr>
            <a:spLocks noGrp="1"/>
          </p:cNvSpPr>
          <p:nvPr>
            <p:ph type="title"/>
          </p:nvPr>
        </p:nvSpPr>
        <p:spPr/>
        <p:txBody>
          <a:bodyPr>
            <a:noAutofit/>
          </a:bodyPr>
          <a:lstStyle/>
          <a:p>
            <a:r>
              <a:rPr lang="en-US" sz="3200">
                <a:solidFill>
                  <a:schemeClr val="accent4">
                    <a:lumMod val="60000"/>
                    <a:lumOff val="40000"/>
                  </a:schemeClr>
                </a:solidFill>
                <a:latin typeface="Arial"/>
                <a:ea typeface="微軟正黑體"/>
                <a:cs typeface="Arial"/>
              </a:rPr>
              <a:t>QNAP Storage Replication Adaptor</a:t>
            </a:r>
            <a:r>
              <a:rPr lang="en-US" altLang="zh-TW" sz="3200">
                <a:solidFill>
                  <a:schemeClr val="accent4">
                    <a:lumMod val="60000"/>
                    <a:lumOff val="40000"/>
                  </a:schemeClr>
                </a:solidFill>
                <a:latin typeface="Arial"/>
                <a:ea typeface="微軟正黑體"/>
                <a:cs typeface="Arial"/>
              </a:rPr>
              <a:t> </a:t>
            </a:r>
            <a:r>
              <a:rPr lang="zh-TW" altLang="en-US" sz="3200">
                <a:latin typeface="Arial"/>
                <a:ea typeface="微軟正黑體"/>
                <a:cs typeface="Arial"/>
              </a:rPr>
              <a:t> </a:t>
            </a:r>
            <a:br>
              <a:rPr lang="en-US" altLang="zh-TW" sz="3200">
                <a:latin typeface="Arial"/>
                <a:ea typeface="微軟正黑體"/>
                <a:cs typeface="Arial"/>
              </a:rPr>
            </a:br>
            <a:r>
              <a:rPr lang="zh-TW" altLang="en-US" sz="2000">
                <a:latin typeface="Arial"/>
                <a:ea typeface="微軟正黑體"/>
                <a:cs typeface="Arial"/>
              </a:rPr>
              <a:t>讓 VMware DR 備援更有效率</a:t>
            </a:r>
            <a:endParaRPr lang="zh-TW" altLang="en-US" sz="2000">
              <a:latin typeface="Arial"/>
              <a:cs typeface="Arial"/>
            </a:endParaRPr>
          </a:p>
        </p:txBody>
      </p:sp>
      <p:sp>
        <p:nvSpPr>
          <p:cNvPr id="3" name="Rectangle 2">
            <a:extLst>
              <a:ext uri="{FF2B5EF4-FFF2-40B4-BE49-F238E27FC236}">
                <a16:creationId xmlns:a16="http://schemas.microsoft.com/office/drawing/2014/main" id="{55009E04-AECC-4BB3-B450-59952F53304B}"/>
              </a:ext>
            </a:extLst>
          </p:cNvPr>
          <p:cNvSpPr/>
          <p:nvPr/>
        </p:nvSpPr>
        <p:spPr>
          <a:xfrm>
            <a:off x="905181" y="1190152"/>
            <a:ext cx="7257472" cy="40011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000" b="1">
                <a:solidFill>
                  <a:schemeClr val="bg1"/>
                </a:solidFill>
                <a:latin typeface="微軟正黑體" panose="020B0604030504040204" pitchFamily="34" charset="-120"/>
                <a:ea typeface="微軟正黑體" panose="020B0604030504040204" pitchFamily="34" charset="-120"/>
              </a:rPr>
              <a:t>在私有雲環境中可支援異地應用程序的高可用性</a:t>
            </a:r>
            <a:endParaRPr lang="en-US" sz="2000" b="1">
              <a:solidFill>
                <a:schemeClr val="bg1"/>
              </a:solidFill>
              <a:latin typeface="微軟正黑體" panose="020B0604030504040204" pitchFamily="34" charset="-120"/>
              <a:ea typeface="微軟正黑體" panose="020B0604030504040204" pitchFamily="34" charset="-120"/>
            </a:endParaRPr>
          </a:p>
        </p:txBody>
      </p:sp>
      <p:sp>
        <p:nvSpPr>
          <p:cNvPr id="4" name="Rectangle 3">
            <a:extLst>
              <a:ext uri="{FF2B5EF4-FFF2-40B4-BE49-F238E27FC236}">
                <a16:creationId xmlns:a16="http://schemas.microsoft.com/office/drawing/2014/main" id="{8A17BD82-472A-4651-8472-6D934E0D66A6}"/>
              </a:ext>
            </a:extLst>
          </p:cNvPr>
          <p:cNvSpPr/>
          <p:nvPr/>
        </p:nvSpPr>
        <p:spPr>
          <a:xfrm>
            <a:off x="2687743" y="1641560"/>
            <a:ext cx="1252471" cy="672922"/>
          </a:xfrm>
          <a:prstGeom prst="rect">
            <a:avLst/>
          </a:prstGeom>
          <a:gradFill>
            <a:gsLst>
              <a:gs pos="0">
                <a:srgbClr val="8FAADC"/>
              </a:gs>
              <a:gs pos="100000">
                <a:srgbClr val="5D87C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latin typeface="Arial" panose="020B0604020202020204" pitchFamily="34" charset="0"/>
                <a:cs typeface="Arial" panose="020B0604020202020204" pitchFamily="34" charset="0"/>
              </a:rPr>
              <a:t>VMware vCenter Server</a:t>
            </a:r>
          </a:p>
        </p:txBody>
      </p:sp>
      <p:sp>
        <p:nvSpPr>
          <p:cNvPr id="5" name="Rectangle 4">
            <a:extLst>
              <a:ext uri="{FF2B5EF4-FFF2-40B4-BE49-F238E27FC236}">
                <a16:creationId xmlns:a16="http://schemas.microsoft.com/office/drawing/2014/main" id="{777D0BDA-5A74-431D-85D7-A0B3792547DA}"/>
              </a:ext>
            </a:extLst>
          </p:cNvPr>
          <p:cNvSpPr/>
          <p:nvPr/>
        </p:nvSpPr>
        <p:spPr>
          <a:xfrm>
            <a:off x="1359609" y="1641560"/>
            <a:ext cx="1252471" cy="672922"/>
          </a:xfrm>
          <a:prstGeom prst="rect">
            <a:avLst/>
          </a:prstGeom>
          <a:gradFill>
            <a:gsLst>
              <a:gs pos="0">
                <a:srgbClr val="7030A0"/>
              </a:gs>
              <a:gs pos="100000">
                <a:srgbClr val="552579"/>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latin typeface="Arial" panose="020B0604020202020204" pitchFamily="34" charset="0"/>
                <a:cs typeface="Arial" panose="020B0604020202020204" pitchFamily="34" charset="0"/>
              </a:rPr>
              <a:t>Site Recovery Server</a:t>
            </a:r>
          </a:p>
        </p:txBody>
      </p:sp>
      <p:sp>
        <p:nvSpPr>
          <p:cNvPr id="6" name="Rectangle 5">
            <a:extLst>
              <a:ext uri="{FF2B5EF4-FFF2-40B4-BE49-F238E27FC236}">
                <a16:creationId xmlns:a16="http://schemas.microsoft.com/office/drawing/2014/main" id="{17B1892E-1E19-4DC0-8127-5E6B1E6B41F4}"/>
              </a:ext>
            </a:extLst>
          </p:cNvPr>
          <p:cNvSpPr/>
          <p:nvPr/>
        </p:nvSpPr>
        <p:spPr>
          <a:xfrm>
            <a:off x="1359609" y="2365997"/>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cs typeface="Arial"/>
              </a:rPr>
              <a:t>VM</a:t>
            </a:r>
          </a:p>
        </p:txBody>
      </p:sp>
      <p:sp>
        <p:nvSpPr>
          <p:cNvPr id="7" name="Rectangle 6">
            <a:extLst>
              <a:ext uri="{FF2B5EF4-FFF2-40B4-BE49-F238E27FC236}">
                <a16:creationId xmlns:a16="http://schemas.microsoft.com/office/drawing/2014/main" id="{8904642B-D5B2-4E72-99B2-01D398EECE37}"/>
              </a:ext>
            </a:extLst>
          </p:cNvPr>
          <p:cNvSpPr/>
          <p:nvPr/>
        </p:nvSpPr>
        <p:spPr>
          <a:xfrm>
            <a:off x="1890862" y="2365997"/>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cs typeface="Arial"/>
              </a:rPr>
              <a:t>VM</a:t>
            </a:r>
          </a:p>
        </p:txBody>
      </p:sp>
      <p:sp>
        <p:nvSpPr>
          <p:cNvPr id="8" name="Rectangle 7">
            <a:extLst>
              <a:ext uri="{FF2B5EF4-FFF2-40B4-BE49-F238E27FC236}">
                <a16:creationId xmlns:a16="http://schemas.microsoft.com/office/drawing/2014/main" id="{9C1992E1-7730-4280-833B-DD7ACAF217B4}"/>
              </a:ext>
            </a:extLst>
          </p:cNvPr>
          <p:cNvSpPr/>
          <p:nvPr/>
        </p:nvSpPr>
        <p:spPr>
          <a:xfrm>
            <a:off x="2422116" y="2365997"/>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cs typeface="Arial"/>
              </a:rPr>
              <a:t>VM</a:t>
            </a:r>
          </a:p>
        </p:txBody>
      </p:sp>
      <p:sp>
        <p:nvSpPr>
          <p:cNvPr id="9" name="Rectangle 8">
            <a:extLst>
              <a:ext uri="{FF2B5EF4-FFF2-40B4-BE49-F238E27FC236}">
                <a16:creationId xmlns:a16="http://schemas.microsoft.com/office/drawing/2014/main" id="{D1647F24-0A79-4E60-A164-3F5C1842B53D}"/>
              </a:ext>
            </a:extLst>
          </p:cNvPr>
          <p:cNvSpPr/>
          <p:nvPr/>
        </p:nvSpPr>
        <p:spPr>
          <a:xfrm>
            <a:off x="2937271" y="2365997"/>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cs typeface="Arial"/>
              </a:rPr>
              <a:t>VM</a:t>
            </a:r>
          </a:p>
        </p:txBody>
      </p:sp>
      <p:sp>
        <p:nvSpPr>
          <p:cNvPr id="10" name="Rectangle 9">
            <a:extLst>
              <a:ext uri="{FF2B5EF4-FFF2-40B4-BE49-F238E27FC236}">
                <a16:creationId xmlns:a16="http://schemas.microsoft.com/office/drawing/2014/main" id="{199F7B66-A100-4CF6-92AC-61808FCB29A4}"/>
              </a:ext>
            </a:extLst>
          </p:cNvPr>
          <p:cNvSpPr/>
          <p:nvPr/>
        </p:nvSpPr>
        <p:spPr>
          <a:xfrm>
            <a:off x="3484623" y="2365997"/>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cs typeface="Arial"/>
              </a:rPr>
              <a:t>VM</a:t>
            </a:r>
          </a:p>
        </p:txBody>
      </p:sp>
      <p:sp>
        <p:nvSpPr>
          <p:cNvPr id="11" name="Rectangle 10">
            <a:extLst>
              <a:ext uri="{FF2B5EF4-FFF2-40B4-BE49-F238E27FC236}">
                <a16:creationId xmlns:a16="http://schemas.microsoft.com/office/drawing/2014/main" id="{123CAF81-8B21-4BE0-AE3C-C8A521CB1814}"/>
              </a:ext>
            </a:extLst>
          </p:cNvPr>
          <p:cNvSpPr/>
          <p:nvPr/>
        </p:nvSpPr>
        <p:spPr>
          <a:xfrm>
            <a:off x="1335461" y="3074335"/>
            <a:ext cx="2580604" cy="672922"/>
          </a:xfrm>
          <a:prstGeom prst="rect">
            <a:avLst/>
          </a:prstGeom>
          <a:gradFill>
            <a:gsLst>
              <a:gs pos="0">
                <a:srgbClr val="FE0144"/>
              </a:gs>
              <a:gs pos="100000">
                <a:srgbClr val="E5013D"/>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bg1"/>
                </a:solidFill>
                <a:latin typeface="Arial" panose="020B0604020202020204" pitchFamily="34" charset="0"/>
                <a:cs typeface="Arial" panose="020B0604020202020204" pitchFamily="34" charset="0"/>
              </a:rPr>
              <a:t>QNAP QES NAS</a:t>
            </a:r>
          </a:p>
        </p:txBody>
      </p:sp>
      <p:pic>
        <p:nvPicPr>
          <p:cNvPr id="12" name="Graphic 16" descr="Database">
            <a:extLst>
              <a:ext uri="{FF2B5EF4-FFF2-40B4-BE49-F238E27FC236}">
                <a16:creationId xmlns:a16="http://schemas.microsoft.com/office/drawing/2014/main" id="{73A5FDBF-959F-468F-A8C5-2408156B02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0575" y="3782673"/>
            <a:ext cx="914400" cy="914400"/>
          </a:xfrm>
          <a:prstGeom prst="rect">
            <a:avLst/>
          </a:prstGeom>
        </p:spPr>
      </p:pic>
      <p:pic>
        <p:nvPicPr>
          <p:cNvPr id="13" name="Graphic 16" descr="Database">
            <a:extLst>
              <a:ext uri="{FF2B5EF4-FFF2-40B4-BE49-F238E27FC236}">
                <a16:creationId xmlns:a16="http://schemas.microsoft.com/office/drawing/2014/main" id="{B69749A6-1622-4157-8E5E-3F6BA359B7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90864" y="3782673"/>
            <a:ext cx="914400" cy="914400"/>
          </a:xfrm>
          <a:prstGeom prst="rect">
            <a:avLst/>
          </a:prstGeom>
        </p:spPr>
      </p:pic>
      <p:sp>
        <p:nvSpPr>
          <p:cNvPr id="14" name="Rectangle 13">
            <a:extLst>
              <a:ext uri="{FF2B5EF4-FFF2-40B4-BE49-F238E27FC236}">
                <a16:creationId xmlns:a16="http://schemas.microsoft.com/office/drawing/2014/main" id="{4A441FB9-B09C-42A1-88F4-A88470B0A2BD}"/>
              </a:ext>
            </a:extLst>
          </p:cNvPr>
          <p:cNvSpPr/>
          <p:nvPr/>
        </p:nvSpPr>
        <p:spPr>
          <a:xfrm>
            <a:off x="5295715" y="1641559"/>
            <a:ext cx="1252471" cy="672922"/>
          </a:xfrm>
          <a:prstGeom prst="rect">
            <a:avLst/>
          </a:prstGeom>
          <a:gradFill>
            <a:gsLst>
              <a:gs pos="0">
                <a:srgbClr val="8FAADC"/>
              </a:gs>
              <a:gs pos="100000">
                <a:srgbClr val="5D87C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latin typeface="Arial" panose="020B0604020202020204" pitchFamily="34" charset="0"/>
                <a:cs typeface="Arial" panose="020B0604020202020204" pitchFamily="34" charset="0"/>
              </a:rPr>
              <a:t>VMware vCenter Server</a:t>
            </a:r>
          </a:p>
        </p:txBody>
      </p:sp>
      <p:sp>
        <p:nvSpPr>
          <p:cNvPr id="15" name="Rectangle 14">
            <a:extLst>
              <a:ext uri="{FF2B5EF4-FFF2-40B4-BE49-F238E27FC236}">
                <a16:creationId xmlns:a16="http://schemas.microsoft.com/office/drawing/2014/main" id="{BD841D96-B97A-4D10-97C5-46D948EC4C14}"/>
              </a:ext>
            </a:extLst>
          </p:cNvPr>
          <p:cNvSpPr/>
          <p:nvPr/>
        </p:nvSpPr>
        <p:spPr>
          <a:xfrm>
            <a:off x="6591651" y="1641559"/>
            <a:ext cx="1252471" cy="672922"/>
          </a:xfrm>
          <a:prstGeom prst="rect">
            <a:avLst/>
          </a:prstGeom>
          <a:gradFill>
            <a:gsLst>
              <a:gs pos="0">
                <a:srgbClr val="7030A0"/>
              </a:gs>
              <a:gs pos="100000">
                <a:srgbClr val="552579"/>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latin typeface="Arial" panose="020B0604020202020204" pitchFamily="34" charset="0"/>
                <a:cs typeface="Arial" panose="020B0604020202020204" pitchFamily="34" charset="0"/>
              </a:rPr>
              <a:t>Site Recovery Server</a:t>
            </a:r>
          </a:p>
        </p:txBody>
      </p:sp>
      <p:sp>
        <p:nvSpPr>
          <p:cNvPr id="16" name="Rectangle 15">
            <a:extLst>
              <a:ext uri="{FF2B5EF4-FFF2-40B4-BE49-F238E27FC236}">
                <a16:creationId xmlns:a16="http://schemas.microsoft.com/office/drawing/2014/main" id="{A1CCE789-EA9F-48FA-969F-03B908A736CB}"/>
              </a:ext>
            </a:extLst>
          </p:cNvPr>
          <p:cNvSpPr/>
          <p:nvPr/>
        </p:nvSpPr>
        <p:spPr>
          <a:xfrm>
            <a:off x="5287665" y="2390144"/>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cs typeface="Arial"/>
              </a:rPr>
              <a:t>VM</a:t>
            </a:r>
          </a:p>
        </p:txBody>
      </p:sp>
      <p:sp>
        <p:nvSpPr>
          <p:cNvPr id="17" name="Rectangle 16">
            <a:extLst>
              <a:ext uri="{FF2B5EF4-FFF2-40B4-BE49-F238E27FC236}">
                <a16:creationId xmlns:a16="http://schemas.microsoft.com/office/drawing/2014/main" id="{75D98B47-A2DA-4755-A5C2-9DC0F4100319}"/>
              </a:ext>
            </a:extLst>
          </p:cNvPr>
          <p:cNvSpPr/>
          <p:nvPr/>
        </p:nvSpPr>
        <p:spPr>
          <a:xfrm>
            <a:off x="5818918" y="2390144"/>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cs typeface="Arial"/>
              </a:rPr>
              <a:t>VM</a:t>
            </a:r>
          </a:p>
        </p:txBody>
      </p:sp>
      <p:sp>
        <p:nvSpPr>
          <p:cNvPr id="18" name="Rectangle 17">
            <a:extLst>
              <a:ext uri="{FF2B5EF4-FFF2-40B4-BE49-F238E27FC236}">
                <a16:creationId xmlns:a16="http://schemas.microsoft.com/office/drawing/2014/main" id="{71166F4D-07E7-4042-BCC1-E1BA3C25C263}"/>
              </a:ext>
            </a:extLst>
          </p:cNvPr>
          <p:cNvSpPr/>
          <p:nvPr/>
        </p:nvSpPr>
        <p:spPr>
          <a:xfrm>
            <a:off x="6350172" y="2390144"/>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cs typeface="Arial"/>
              </a:rPr>
              <a:t>VM</a:t>
            </a:r>
          </a:p>
        </p:txBody>
      </p:sp>
      <p:sp>
        <p:nvSpPr>
          <p:cNvPr id="19" name="Rectangle 18">
            <a:extLst>
              <a:ext uri="{FF2B5EF4-FFF2-40B4-BE49-F238E27FC236}">
                <a16:creationId xmlns:a16="http://schemas.microsoft.com/office/drawing/2014/main" id="{77D81C0C-2329-4C80-BB0D-2ED39BC23F05}"/>
              </a:ext>
            </a:extLst>
          </p:cNvPr>
          <p:cNvSpPr/>
          <p:nvPr/>
        </p:nvSpPr>
        <p:spPr>
          <a:xfrm>
            <a:off x="6865327" y="2390144"/>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cs typeface="Arial"/>
              </a:rPr>
              <a:t>VM</a:t>
            </a:r>
          </a:p>
        </p:txBody>
      </p:sp>
      <p:sp>
        <p:nvSpPr>
          <p:cNvPr id="20" name="Rectangle 19">
            <a:extLst>
              <a:ext uri="{FF2B5EF4-FFF2-40B4-BE49-F238E27FC236}">
                <a16:creationId xmlns:a16="http://schemas.microsoft.com/office/drawing/2014/main" id="{E0336084-3C7B-469B-991E-F480476BFD48}"/>
              </a:ext>
            </a:extLst>
          </p:cNvPr>
          <p:cNvSpPr/>
          <p:nvPr/>
        </p:nvSpPr>
        <p:spPr>
          <a:xfrm>
            <a:off x="7412679" y="2390144"/>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cs typeface="Arial"/>
              </a:rPr>
              <a:t>VM</a:t>
            </a:r>
          </a:p>
        </p:txBody>
      </p:sp>
      <p:sp>
        <p:nvSpPr>
          <p:cNvPr id="21" name="Rectangle 20">
            <a:extLst>
              <a:ext uri="{FF2B5EF4-FFF2-40B4-BE49-F238E27FC236}">
                <a16:creationId xmlns:a16="http://schemas.microsoft.com/office/drawing/2014/main" id="{2BE1D1D0-224D-40D6-9F88-90F123D41DEF}"/>
              </a:ext>
            </a:extLst>
          </p:cNvPr>
          <p:cNvSpPr/>
          <p:nvPr/>
        </p:nvSpPr>
        <p:spPr>
          <a:xfrm>
            <a:off x="5263517" y="3098482"/>
            <a:ext cx="2580604" cy="672922"/>
          </a:xfrm>
          <a:prstGeom prst="rect">
            <a:avLst/>
          </a:prstGeom>
          <a:gradFill>
            <a:gsLst>
              <a:gs pos="0">
                <a:srgbClr val="FE0144"/>
              </a:gs>
              <a:gs pos="100000">
                <a:srgbClr val="E5013D"/>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bg1"/>
                </a:solidFill>
                <a:latin typeface="Arial" panose="020B0604020202020204" pitchFamily="34" charset="0"/>
                <a:cs typeface="Arial" panose="020B0604020202020204" pitchFamily="34" charset="0"/>
              </a:rPr>
              <a:t>QNAP QES NAS</a:t>
            </a:r>
          </a:p>
        </p:txBody>
      </p:sp>
      <p:pic>
        <p:nvPicPr>
          <p:cNvPr id="22" name="Graphic 16" descr="Database">
            <a:extLst>
              <a:ext uri="{FF2B5EF4-FFF2-40B4-BE49-F238E27FC236}">
                <a16:creationId xmlns:a16="http://schemas.microsoft.com/office/drawing/2014/main" id="{FE380A80-EFE7-4CEE-9168-70EE28E907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50174" y="3806820"/>
            <a:ext cx="914400" cy="914400"/>
          </a:xfrm>
          <a:prstGeom prst="rect">
            <a:avLst/>
          </a:prstGeom>
        </p:spPr>
      </p:pic>
      <p:pic>
        <p:nvPicPr>
          <p:cNvPr id="23" name="Graphic 16" descr="Database">
            <a:extLst>
              <a:ext uri="{FF2B5EF4-FFF2-40B4-BE49-F238E27FC236}">
                <a16:creationId xmlns:a16="http://schemas.microsoft.com/office/drawing/2014/main" id="{75D791D0-A1E7-43E3-B15F-BFA8C29FCC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82659" y="3806820"/>
            <a:ext cx="914400" cy="914400"/>
          </a:xfrm>
          <a:prstGeom prst="rect">
            <a:avLst/>
          </a:prstGeom>
        </p:spPr>
      </p:pic>
      <p:pic>
        <p:nvPicPr>
          <p:cNvPr id="24" name="Graphic 30" descr="Open Folder">
            <a:extLst>
              <a:ext uri="{FF2B5EF4-FFF2-40B4-BE49-F238E27FC236}">
                <a16:creationId xmlns:a16="http://schemas.microsoft.com/office/drawing/2014/main" id="{A0C5CA07-3C87-4AB7-8717-76F84F8E91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08483" y="3806820"/>
            <a:ext cx="914400" cy="914400"/>
          </a:xfrm>
          <a:prstGeom prst="rect">
            <a:avLst/>
          </a:prstGeom>
        </p:spPr>
      </p:pic>
      <p:pic>
        <p:nvPicPr>
          <p:cNvPr id="25" name="Graphic 30" descr="Open Folder">
            <a:extLst>
              <a:ext uri="{FF2B5EF4-FFF2-40B4-BE49-F238E27FC236}">
                <a16:creationId xmlns:a16="http://schemas.microsoft.com/office/drawing/2014/main" id="{33DC4816-109C-47A4-825E-27AA5A9DE3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4997" y="3806820"/>
            <a:ext cx="914400" cy="914400"/>
          </a:xfrm>
          <a:prstGeom prst="rect">
            <a:avLst/>
          </a:prstGeom>
        </p:spPr>
      </p:pic>
      <p:sp>
        <p:nvSpPr>
          <p:cNvPr id="26" name="Arrow: Right 25">
            <a:extLst>
              <a:ext uri="{FF2B5EF4-FFF2-40B4-BE49-F238E27FC236}">
                <a16:creationId xmlns:a16="http://schemas.microsoft.com/office/drawing/2014/main" id="{621F601D-89A3-4292-832A-1324B86314BD}"/>
              </a:ext>
            </a:extLst>
          </p:cNvPr>
          <p:cNvSpPr/>
          <p:nvPr/>
        </p:nvSpPr>
        <p:spPr>
          <a:xfrm>
            <a:off x="4038207" y="3863600"/>
            <a:ext cx="1155492" cy="672921"/>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err="1">
                <a:solidFill>
                  <a:schemeClr val="bg1"/>
                </a:solidFill>
                <a:cs typeface="Arial"/>
              </a:rPr>
              <a:t>Snap</a:t>
            </a:r>
            <a:r>
              <a:rPr lang="en-US" altLang="zh-TW" sz="1400" b="1" err="1">
                <a:solidFill>
                  <a:schemeClr val="bg1"/>
                </a:solidFill>
                <a:cs typeface="Arial"/>
              </a:rPr>
              <a:t>S</a:t>
            </a:r>
            <a:r>
              <a:rPr lang="en-US" sz="1400" b="1" err="1">
                <a:solidFill>
                  <a:schemeClr val="bg1"/>
                </a:solidFill>
                <a:cs typeface="Arial"/>
              </a:rPr>
              <a:t>ync</a:t>
            </a:r>
            <a:endParaRPr lang="en-US" sz="1400" b="1">
              <a:solidFill>
                <a:schemeClr val="bg1"/>
              </a:solidFill>
              <a:cs typeface="Arial"/>
            </a:endParaRPr>
          </a:p>
        </p:txBody>
      </p:sp>
      <p:sp>
        <p:nvSpPr>
          <p:cNvPr id="27" name="TextBox 24">
            <a:extLst>
              <a:ext uri="{FF2B5EF4-FFF2-40B4-BE49-F238E27FC236}">
                <a16:creationId xmlns:a16="http://schemas.microsoft.com/office/drawing/2014/main" id="{A213D806-4425-49B4-8ED6-438F29D25A4B}"/>
              </a:ext>
            </a:extLst>
          </p:cNvPr>
          <p:cNvSpPr txBox="1"/>
          <p:nvPr/>
        </p:nvSpPr>
        <p:spPr>
          <a:xfrm>
            <a:off x="1210969" y="4610560"/>
            <a:ext cx="6590763" cy="338554"/>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err="1">
                <a:solidFill>
                  <a:schemeClr val="bg1"/>
                </a:solidFill>
                <a:latin typeface="Arial" panose="020B0604020202020204" pitchFamily="34" charset="0"/>
                <a:cs typeface="Arial" panose="020B0604020202020204" pitchFamily="34" charset="0"/>
              </a:rPr>
              <a:t>Snap</a:t>
            </a:r>
            <a:r>
              <a:rPr lang="en-US" altLang="zh-TW" sz="1600" err="1">
                <a:solidFill>
                  <a:schemeClr val="bg1"/>
                </a:solidFill>
                <a:latin typeface="Arial" panose="020B0604020202020204" pitchFamily="34" charset="0"/>
                <a:cs typeface="Arial" panose="020B0604020202020204" pitchFamily="34" charset="0"/>
              </a:rPr>
              <a:t>S</a:t>
            </a:r>
            <a:r>
              <a:rPr lang="en-US" sz="1600" err="1">
                <a:solidFill>
                  <a:schemeClr val="bg1"/>
                </a:solidFill>
                <a:latin typeface="Arial" panose="020B0604020202020204" pitchFamily="34" charset="0"/>
                <a:cs typeface="Arial" panose="020B0604020202020204" pitchFamily="34" charset="0"/>
              </a:rPr>
              <a:t>ync</a:t>
            </a:r>
            <a:r>
              <a:rPr lang="en-US" sz="1600">
                <a:solidFill>
                  <a:schemeClr val="bg1"/>
                </a:solidFill>
                <a:latin typeface="Arial" panose="020B0604020202020204" pitchFamily="34" charset="0"/>
                <a:cs typeface="Arial" panose="020B0604020202020204" pitchFamily="34" charset="0"/>
              </a:rPr>
              <a:t> can replicate iSCSI LUN &amp; shared folder snapshot</a:t>
            </a:r>
          </a:p>
        </p:txBody>
      </p:sp>
      <p:sp>
        <p:nvSpPr>
          <p:cNvPr id="28" name="Arrow: Right 27">
            <a:extLst>
              <a:ext uri="{FF2B5EF4-FFF2-40B4-BE49-F238E27FC236}">
                <a16:creationId xmlns:a16="http://schemas.microsoft.com/office/drawing/2014/main" id="{8E238441-39E8-45F1-BC30-5B3B8298266E}"/>
              </a:ext>
            </a:extLst>
          </p:cNvPr>
          <p:cNvSpPr/>
          <p:nvPr/>
        </p:nvSpPr>
        <p:spPr>
          <a:xfrm>
            <a:off x="4055099" y="2336622"/>
            <a:ext cx="1155492" cy="672921"/>
          </a:xfrm>
          <a:prstGeom prst="rightArrow">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schemeClr val="bg1"/>
                </a:solidFill>
                <a:cs typeface="Arial"/>
              </a:rPr>
              <a:t>vSphere Replication</a:t>
            </a:r>
            <a:endParaRPr lang="en-US" sz="1000">
              <a:solidFill>
                <a:schemeClr val="bg1"/>
              </a:solidFill>
            </a:endParaRPr>
          </a:p>
        </p:txBody>
      </p:sp>
      <p:sp>
        <p:nvSpPr>
          <p:cNvPr id="29" name="圖形 3">
            <a:extLst>
              <a:ext uri="{FF2B5EF4-FFF2-40B4-BE49-F238E27FC236}">
                <a16:creationId xmlns:a16="http://schemas.microsoft.com/office/drawing/2014/main" id="{9BF205AB-4543-4426-BDC8-E28A4E99BA64}"/>
              </a:ext>
            </a:extLst>
          </p:cNvPr>
          <p:cNvSpPr/>
          <p:nvPr/>
        </p:nvSpPr>
        <p:spPr>
          <a:xfrm>
            <a:off x="541260" y="1867259"/>
            <a:ext cx="767599" cy="1602298"/>
          </a:xfrm>
          <a:custGeom>
            <a:avLst/>
            <a:gdLst>
              <a:gd name="connsiteX0" fmla="*/ 725416 w 767599"/>
              <a:gd name="connsiteY0" fmla="*/ 27947 h 1602297"/>
              <a:gd name="connsiteX1" fmla="*/ 31119 w 767599"/>
              <a:gd name="connsiteY1" fmla="*/ 27947 h 1602297"/>
              <a:gd name="connsiteX2" fmla="*/ 31119 w 767599"/>
              <a:gd name="connsiteY2" fmla="*/ 1575593 h 1602297"/>
              <a:gd name="connsiteX3" fmla="*/ 742704 w 767599"/>
              <a:gd name="connsiteY3" fmla="*/ 1575593 h 1602297"/>
            </a:gdLst>
            <a:ahLst/>
            <a:cxnLst>
              <a:cxn ang="0">
                <a:pos x="connsiteX0" y="connsiteY0"/>
              </a:cxn>
              <a:cxn ang="0">
                <a:pos x="connsiteX1" y="connsiteY1"/>
              </a:cxn>
              <a:cxn ang="0">
                <a:pos x="connsiteX2" y="connsiteY2"/>
              </a:cxn>
              <a:cxn ang="0">
                <a:pos x="connsiteX3" y="connsiteY3"/>
              </a:cxn>
            </a:cxnLst>
            <a:rect l="l" t="t" r="r" b="b"/>
            <a:pathLst>
              <a:path w="767599" h="1602297">
                <a:moveTo>
                  <a:pt x="725416" y="27947"/>
                </a:moveTo>
                <a:lnTo>
                  <a:pt x="31119" y="27947"/>
                </a:lnTo>
                <a:lnTo>
                  <a:pt x="31119" y="1575593"/>
                </a:lnTo>
                <a:lnTo>
                  <a:pt x="742704" y="1575593"/>
                </a:lnTo>
              </a:path>
            </a:pathLst>
          </a:custGeom>
          <a:noFill/>
          <a:ln w="38100" cap="flat">
            <a:solidFill>
              <a:srgbClr val="FE0144"/>
            </a:solidFill>
            <a:prstDash val="solid"/>
            <a:miter/>
            <a:headEnd type="triangle" w="lg" len="med"/>
            <a:tailEnd type="triangle" w="lg" len="med"/>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30" name="圖形 3">
            <a:extLst>
              <a:ext uri="{FF2B5EF4-FFF2-40B4-BE49-F238E27FC236}">
                <a16:creationId xmlns:a16="http://schemas.microsoft.com/office/drawing/2014/main" id="{9A33AC4C-B4BD-4D45-9250-3AFFDAC76818}"/>
              </a:ext>
            </a:extLst>
          </p:cNvPr>
          <p:cNvSpPr/>
          <p:nvPr/>
        </p:nvSpPr>
        <p:spPr>
          <a:xfrm rot="10800000">
            <a:off x="7905283" y="1917407"/>
            <a:ext cx="767599" cy="1602298"/>
          </a:xfrm>
          <a:custGeom>
            <a:avLst/>
            <a:gdLst>
              <a:gd name="connsiteX0" fmla="*/ 725416 w 767599"/>
              <a:gd name="connsiteY0" fmla="*/ 27947 h 1602297"/>
              <a:gd name="connsiteX1" fmla="*/ 31119 w 767599"/>
              <a:gd name="connsiteY1" fmla="*/ 27947 h 1602297"/>
              <a:gd name="connsiteX2" fmla="*/ 31119 w 767599"/>
              <a:gd name="connsiteY2" fmla="*/ 1575593 h 1602297"/>
              <a:gd name="connsiteX3" fmla="*/ 742704 w 767599"/>
              <a:gd name="connsiteY3" fmla="*/ 1575593 h 1602297"/>
            </a:gdLst>
            <a:ahLst/>
            <a:cxnLst>
              <a:cxn ang="0">
                <a:pos x="connsiteX0" y="connsiteY0"/>
              </a:cxn>
              <a:cxn ang="0">
                <a:pos x="connsiteX1" y="connsiteY1"/>
              </a:cxn>
              <a:cxn ang="0">
                <a:pos x="connsiteX2" y="connsiteY2"/>
              </a:cxn>
              <a:cxn ang="0">
                <a:pos x="connsiteX3" y="connsiteY3"/>
              </a:cxn>
            </a:cxnLst>
            <a:rect l="l" t="t" r="r" b="b"/>
            <a:pathLst>
              <a:path w="767599" h="1602297">
                <a:moveTo>
                  <a:pt x="725416" y="27947"/>
                </a:moveTo>
                <a:lnTo>
                  <a:pt x="31119" y="27947"/>
                </a:lnTo>
                <a:lnTo>
                  <a:pt x="31119" y="1575593"/>
                </a:lnTo>
                <a:lnTo>
                  <a:pt x="742704" y="1575593"/>
                </a:lnTo>
              </a:path>
            </a:pathLst>
          </a:custGeom>
          <a:noFill/>
          <a:ln w="38100" cap="flat">
            <a:solidFill>
              <a:srgbClr val="FE0144"/>
            </a:solidFill>
            <a:prstDash val="solid"/>
            <a:miter/>
            <a:headEnd type="triangle" w="lg" len="med"/>
            <a:tailEnd type="triangle" w="lg" len="med"/>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pic>
        <p:nvPicPr>
          <p:cNvPr id="31" name="圖形 30">
            <a:extLst>
              <a:ext uri="{FF2B5EF4-FFF2-40B4-BE49-F238E27FC236}">
                <a16:creationId xmlns:a16="http://schemas.microsoft.com/office/drawing/2014/main" id="{B17A907E-6EBC-4019-8747-BEAC15A993E1}"/>
              </a:ext>
            </a:extLst>
          </p:cNvPr>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666676" y="1293737"/>
            <a:ext cx="211350" cy="192564"/>
          </a:xfrm>
          <a:prstGeom prst="rect">
            <a:avLst/>
          </a:prstGeom>
        </p:spPr>
      </p:pic>
      <p:sp>
        <p:nvSpPr>
          <p:cNvPr id="33" name="Rectangle 32">
            <a:extLst>
              <a:ext uri="{FF2B5EF4-FFF2-40B4-BE49-F238E27FC236}">
                <a16:creationId xmlns:a16="http://schemas.microsoft.com/office/drawing/2014/main" id="{25F0F3E5-3860-416D-B267-5D3DD67CD564}"/>
              </a:ext>
            </a:extLst>
          </p:cNvPr>
          <p:cNvSpPr/>
          <p:nvPr/>
        </p:nvSpPr>
        <p:spPr>
          <a:xfrm>
            <a:off x="278877" y="2445514"/>
            <a:ext cx="552692" cy="4586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SRA</a:t>
            </a:r>
          </a:p>
        </p:txBody>
      </p:sp>
      <p:sp>
        <p:nvSpPr>
          <p:cNvPr id="34" name="Rectangle 33">
            <a:extLst>
              <a:ext uri="{FF2B5EF4-FFF2-40B4-BE49-F238E27FC236}">
                <a16:creationId xmlns:a16="http://schemas.microsoft.com/office/drawing/2014/main" id="{8CAA2108-F3A6-4002-B95E-65B09620A0EA}"/>
              </a:ext>
            </a:extLst>
          </p:cNvPr>
          <p:cNvSpPr/>
          <p:nvPr/>
        </p:nvSpPr>
        <p:spPr>
          <a:xfrm>
            <a:off x="8366037" y="2445514"/>
            <a:ext cx="552692" cy="4586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SRA</a:t>
            </a:r>
          </a:p>
        </p:txBody>
      </p:sp>
    </p:spTree>
    <p:extLst>
      <p:ext uri="{BB962C8B-B14F-4D97-AF65-F5344CB8AC3E}">
        <p14:creationId xmlns:p14="http://schemas.microsoft.com/office/powerpoint/2010/main" val="27454397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A83CE-BF12-4D75-A851-3EA1824F1BC6}"/>
              </a:ext>
            </a:extLst>
          </p:cNvPr>
          <p:cNvSpPr>
            <a:spLocks noGrp="1"/>
          </p:cNvSpPr>
          <p:nvPr>
            <p:ph type="title"/>
          </p:nvPr>
        </p:nvSpPr>
        <p:spPr/>
        <p:txBody>
          <a:bodyPr>
            <a:noAutofit/>
          </a:bodyPr>
          <a:lstStyle/>
          <a:p>
            <a:r>
              <a:rPr lang="en-US" altLang="zh-TW" sz="3200">
                <a:solidFill>
                  <a:schemeClr val="accent4">
                    <a:lumMod val="60000"/>
                    <a:lumOff val="40000"/>
                  </a:schemeClr>
                </a:solidFill>
                <a:latin typeface="Arial"/>
                <a:ea typeface="微軟正黑體"/>
                <a:cs typeface="Arial"/>
              </a:rPr>
              <a:t>QNAP Snapshot Agent</a:t>
            </a:r>
            <a:r>
              <a:rPr lang="zh-TW" altLang="en-US" sz="3200">
                <a:solidFill>
                  <a:schemeClr val="bg1">
                    <a:lumMod val="95000"/>
                  </a:schemeClr>
                </a:solidFill>
                <a:latin typeface="Arial"/>
                <a:ea typeface="微軟正黑體"/>
                <a:cs typeface="Arial"/>
              </a:rPr>
              <a:t> </a:t>
            </a:r>
            <a:br>
              <a:rPr lang="zh-TW" altLang="en-US" sz="2800">
                <a:solidFill>
                  <a:schemeClr val="bg1">
                    <a:lumMod val="95000"/>
                  </a:schemeClr>
                </a:solidFill>
                <a:latin typeface="Arial"/>
                <a:ea typeface="微軟正黑體"/>
                <a:cs typeface="Arial"/>
              </a:rPr>
            </a:br>
            <a:r>
              <a:rPr lang="zh-TW" altLang="en-US" sz="2000">
                <a:solidFill>
                  <a:schemeClr val="bg1">
                    <a:lumMod val="95000"/>
                  </a:schemeClr>
                </a:solidFill>
                <a:latin typeface="Arial"/>
                <a:ea typeface="微軟正黑體"/>
                <a:cs typeface="Arial"/>
              </a:rPr>
              <a:t>提</a:t>
            </a:r>
            <a:r>
              <a:rPr lang="en-US" altLang="ja-JP" sz="2000">
                <a:solidFill>
                  <a:schemeClr val="bg1">
                    <a:lumMod val="95000"/>
                  </a:schemeClr>
                </a:solidFill>
                <a:latin typeface="Arial"/>
                <a:ea typeface="微軟正黑體"/>
                <a:cs typeface="Arial"/>
              </a:rPr>
              <a:t>供</a:t>
            </a:r>
            <a:r>
              <a:rPr lang="zh-TW" altLang="en-US" sz="2000">
                <a:solidFill>
                  <a:schemeClr val="bg1">
                    <a:lumMod val="95000"/>
                  </a:schemeClr>
                </a:solidFill>
                <a:latin typeface="Arial"/>
                <a:ea typeface="微軟正黑體"/>
                <a:cs typeface="Arial"/>
              </a:rPr>
              <a:t> </a:t>
            </a:r>
            <a:r>
              <a:rPr lang="en-US" altLang="zh-TW" sz="2000">
                <a:solidFill>
                  <a:schemeClr val="bg1">
                    <a:lumMod val="95000"/>
                  </a:schemeClr>
                </a:solidFill>
                <a:latin typeface="Arial"/>
                <a:ea typeface="微軟正黑體"/>
                <a:cs typeface="Arial"/>
              </a:rPr>
              <a:t>VMware/Microsoft VSS</a:t>
            </a:r>
            <a:r>
              <a:rPr lang="zh-TW" altLang="en-US" sz="2000">
                <a:solidFill>
                  <a:schemeClr val="bg1">
                    <a:lumMod val="95000"/>
                  </a:schemeClr>
                </a:solidFill>
                <a:latin typeface="Arial"/>
                <a:ea typeface="微軟正黑體"/>
                <a:cs typeface="Arial"/>
              </a:rPr>
              <a:t> 一致性快照保護</a:t>
            </a:r>
            <a:r>
              <a:rPr lang="en-US" altLang="ja-JP" sz="2000" err="1">
                <a:solidFill>
                  <a:schemeClr val="bg1">
                    <a:lumMod val="95000"/>
                  </a:schemeClr>
                </a:solidFill>
                <a:latin typeface="Arial"/>
                <a:ea typeface="微軟正黑體"/>
                <a:cs typeface="Arial"/>
              </a:rPr>
              <a:t>機制</a:t>
            </a:r>
            <a:endParaRPr lang="en-US" sz="2000">
              <a:solidFill>
                <a:schemeClr val="bg1">
                  <a:lumMod val="95000"/>
                </a:schemeClr>
              </a:solidFill>
              <a:latin typeface="Arial"/>
              <a:ea typeface="微軟正黑體"/>
              <a:cs typeface="Arial"/>
            </a:endParaRPr>
          </a:p>
        </p:txBody>
      </p:sp>
      <p:pic>
        <p:nvPicPr>
          <p:cNvPr id="20" name="圖片 24">
            <a:extLst>
              <a:ext uri="{FF2B5EF4-FFF2-40B4-BE49-F238E27FC236}">
                <a16:creationId xmlns:a16="http://schemas.microsoft.com/office/drawing/2014/main" id="{AD2B96B6-7B43-46AF-9588-91E5A240193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4142" y="1388225"/>
            <a:ext cx="3524647" cy="3518743"/>
          </a:xfrm>
          <a:prstGeom prst="rect">
            <a:avLst/>
          </a:prstGeom>
        </p:spPr>
      </p:pic>
      <p:sp>
        <p:nvSpPr>
          <p:cNvPr id="21" name="TextBox 59">
            <a:extLst>
              <a:ext uri="{FF2B5EF4-FFF2-40B4-BE49-F238E27FC236}">
                <a16:creationId xmlns:a16="http://schemas.microsoft.com/office/drawing/2014/main" id="{A11115C7-137C-456E-853E-AD478D188743}"/>
              </a:ext>
            </a:extLst>
          </p:cNvPr>
          <p:cNvSpPr txBox="1"/>
          <p:nvPr/>
        </p:nvSpPr>
        <p:spPr>
          <a:xfrm>
            <a:off x="537918" y="2899155"/>
            <a:ext cx="2404788" cy="369332"/>
          </a:xfrm>
          <a:prstGeom prst="rect">
            <a:avLst/>
          </a:prstGeom>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sz="1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Snapshot Agent</a:t>
            </a:r>
          </a:p>
        </p:txBody>
      </p:sp>
      <p:sp>
        <p:nvSpPr>
          <p:cNvPr id="22" name="文字方塊 82">
            <a:extLst>
              <a:ext uri="{FF2B5EF4-FFF2-40B4-BE49-F238E27FC236}">
                <a16:creationId xmlns:a16="http://schemas.microsoft.com/office/drawing/2014/main" id="{F8C44DF5-E4CF-44C0-B747-CDCDA5D29359}"/>
              </a:ext>
            </a:extLst>
          </p:cNvPr>
          <p:cNvSpPr txBox="1"/>
          <p:nvPr/>
        </p:nvSpPr>
        <p:spPr>
          <a:xfrm>
            <a:off x="275953" y="2180088"/>
            <a:ext cx="1552847" cy="276999"/>
          </a:xfrm>
          <a:prstGeom prst="rect">
            <a:avLst/>
          </a:prstGeom>
          <a:noFill/>
        </p:spPr>
        <p:txBody>
          <a:bodyPr wrap="square" rtlCol="0">
            <a:spAutoFit/>
          </a:bodyPr>
          <a:lstStyle/>
          <a:p>
            <a:pPr algn="ctr"/>
            <a:r>
              <a:rPr lang="en-US" altLang="zh-TW" sz="1200" b="1">
                <a:solidFill>
                  <a:schemeClr val="tx1">
                    <a:lumMod val="65000"/>
                    <a:lumOff val="35000"/>
                  </a:schemeClr>
                </a:solidFill>
                <a:latin typeface="Arial" panose="020B0604020202020204" pitchFamily="34" charset="0"/>
                <a:cs typeface="Arial" panose="020B0604020202020204" pitchFamily="34" charset="0"/>
              </a:rPr>
              <a:t>VMware vSphere</a:t>
            </a:r>
            <a:endParaRPr lang="zh-TW" altLang="en-US" sz="1200" b="1">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TextBox 59">
            <a:extLst>
              <a:ext uri="{FF2B5EF4-FFF2-40B4-BE49-F238E27FC236}">
                <a16:creationId xmlns:a16="http://schemas.microsoft.com/office/drawing/2014/main" id="{77E7A438-38FA-4CA9-80A1-11F28C5DA05D}"/>
              </a:ext>
            </a:extLst>
          </p:cNvPr>
          <p:cNvSpPr txBox="1"/>
          <p:nvPr/>
        </p:nvSpPr>
        <p:spPr>
          <a:xfrm>
            <a:off x="852990" y="4696524"/>
            <a:ext cx="1243475" cy="337844"/>
          </a:xfrm>
          <a:prstGeom prst="rect">
            <a:avLst/>
          </a:prstGeom>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sz="1400" b="1">
                <a:solidFill>
                  <a:schemeClr val="bg1"/>
                </a:solidFill>
                <a:latin typeface="Arial" panose="020B0604020202020204" pitchFamily="34" charset="0"/>
                <a:cs typeface="Arial" panose="020B0604020202020204" pitchFamily="34" charset="0"/>
              </a:rPr>
              <a:t>ES1686dc</a:t>
            </a:r>
            <a:endParaRPr lang="zh-TW" altLang="en-US" sz="1400" b="1">
              <a:solidFill>
                <a:schemeClr val="bg1"/>
              </a:solidFill>
              <a:latin typeface="Arial" panose="020B0604020202020204" pitchFamily="34" charset="0"/>
              <a:cs typeface="Arial" panose="020B0604020202020204" pitchFamily="34" charset="0"/>
            </a:endParaRPr>
          </a:p>
        </p:txBody>
      </p:sp>
      <p:sp>
        <p:nvSpPr>
          <p:cNvPr id="27" name="文字方塊 78">
            <a:extLst>
              <a:ext uri="{FF2B5EF4-FFF2-40B4-BE49-F238E27FC236}">
                <a16:creationId xmlns:a16="http://schemas.microsoft.com/office/drawing/2014/main" id="{07452906-C64B-44BE-BED2-AB1B29554628}"/>
              </a:ext>
            </a:extLst>
          </p:cNvPr>
          <p:cNvSpPr txBox="1"/>
          <p:nvPr/>
        </p:nvSpPr>
        <p:spPr>
          <a:xfrm>
            <a:off x="1755251" y="1778910"/>
            <a:ext cx="1059604" cy="276999"/>
          </a:xfrm>
          <a:prstGeom prst="rect">
            <a:avLst/>
          </a:prstGeom>
          <a:noFill/>
        </p:spPr>
        <p:txBody>
          <a:bodyPr wrap="square" rtlCol="0">
            <a:spAutoFit/>
          </a:bodyPr>
          <a:lstStyle/>
          <a:p>
            <a:pPr algn="ctr"/>
            <a:r>
              <a:rPr lang="en-US" altLang="zh-TW" sz="1200" b="1">
                <a:solidFill>
                  <a:srgbClr val="6600CC"/>
                </a:solidFill>
                <a:latin typeface="Arial" panose="020B0604020202020204" pitchFamily="34" charset="0"/>
                <a:cs typeface="Arial" panose="020B0604020202020204" pitchFamily="34" charset="0"/>
              </a:rPr>
              <a:t>C:\ VM_1</a:t>
            </a:r>
            <a:endParaRPr lang="zh-TW" altLang="en-US" sz="1200" b="1">
              <a:solidFill>
                <a:srgbClr val="6600CC"/>
              </a:solidFill>
              <a:latin typeface="Arial" panose="020B0604020202020204" pitchFamily="34" charset="0"/>
              <a:cs typeface="Arial" panose="020B0604020202020204" pitchFamily="34" charset="0"/>
            </a:endParaRPr>
          </a:p>
        </p:txBody>
      </p:sp>
      <p:sp>
        <p:nvSpPr>
          <p:cNvPr id="28" name="文字方塊 79">
            <a:extLst>
              <a:ext uri="{FF2B5EF4-FFF2-40B4-BE49-F238E27FC236}">
                <a16:creationId xmlns:a16="http://schemas.microsoft.com/office/drawing/2014/main" id="{133A9C18-97C9-4BF4-879A-D1400A6A30DA}"/>
              </a:ext>
            </a:extLst>
          </p:cNvPr>
          <p:cNvSpPr txBox="1"/>
          <p:nvPr/>
        </p:nvSpPr>
        <p:spPr>
          <a:xfrm>
            <a:off x="2696897" y="1764101"/>
            <a:ext cx="1059604" cy="276999"/>
          </a:xfrm>
          <a:prstGeom prst="rect">
            <a:avLst/>
          </a:prstGeom>
          <a:noFill/>
        </p:spPr>
        <p:txBody>
          <a:bodyPr wrap="square" rtlCol="0">
            <a:spAutoFit/>
          </a:bodyPr>
          <a:lstStyle/>
          <a:p>
            <a:pPr algn="ctr"/>
            <a:r>
              <a:rPr lang="en-US" altLang="zh-TW" sz="1200" b="1">
                <a:solidFill>
                  <a:srgbClr val="6600CC"/>
                </a:solidFill>
                <a:latin typeface="Arial" panose="020B0604020202020204" pitchFamily="34" charset="0"/>
                <a:cs typeface="Arial" panose="020B0604020202020204" pitchFamily="34" charset="0"/>
              </a:rPr>
              <a:t>C:\ VM_2</a:t>
            </a:r>
            <a:endParaRPr lang="zh-TW" altLang="en-US" sz="1200" b="1">
              <a:solidFill>
                <a:srgbClr val="6600CC"/>
              </a:solidFill>
              <a:latin typeface="Arial" panose="020B0604020202020204" pitchFamily="34" charset="0"/>
              <a:cs typeface="Arial" panose="020B0604020202020204" pitchFamily="34" charset="0"/>
            </a:endParaRPr>
          </a:p>
        </p:txBody>
      </p:sp>
      <p:sp>
        <p:nvSpPr>
          <p:cNvPr id="29" name="文字方塊 80">
            <a:extLst>
              <a:ext uri="{FF2B5EF4-FFF2-40B4-BE49-F238E27FC236}">
                <a16:creationId xmlns:a16="http://schemas.microsoft.com/office/drawing/2014/main" id="{98C77496-A9D7-4ABC-8234-29E2214A21B0}"/>
              </a:ext>
            </a:extLst>
          </p:cNvPr>
          <p:cNvSpPr txBox="1"/>
          <p:nvPr/>
        </p:nvSpPr>
        <p:spPr>
          <a:xfrm>
            <a:off x="1577057" y="2000841"/>
            <a:ext cx="1415991" cy="276999"/>
          </a:xfrm>
          <a:prstGeom prst="rect">
            <a:avLst/>
          </a:prstGeom>
          <a:noFill/>
        </p:spPr>
        <p:txBody>
          <a:bodyPr wrap="square" rtlCol="0">
            <a:spAutoFit/>
          </a:bodyPr>
          <a:lstStyle/>
          <a:p>
            <a:pPr algn="ctr"/>
            <a:r>
              <a:rPr lang="en-US" altLang="zh-TW" sz="1200" b="1">
                <a:solidFill>
                  <a:schemeClr val="accent6">
                    <a:lumMod val="50000"/>
                  </a:schemeClr>
                </a:solidFill>
                <a:latin typeface="Arial" panose="020B0604020202020204" pitchFamily="34" charset="0"/>
                <a:cs typeface="Arial" panose="020B0604020202020204" pitchFamily="34" charset="0"/>
              </a:rPr>
              <a:t>Memory_1</a:t>
            </a:r>
            <a:endParaRPr lang="zh-TW" altLang="en-US" sz="1200" b="1">
              <a:solidFill>
                <a:schemeClr val="accent6">
                  <a:lumMod val="50000"/>
                </a:schemeClr>
              </a:solidFill>
              <a:latin typeface="Arial" panose="020B0604020202020204" pitchFamily="34" charset="0"/>
              <a:cs typeface="Arial" panose="020B0604020202020204" pitchFamily="34" charset="0"/>
            </a:endParaRPr>
          </a:p>
        </p:txBody>
      </p:sp>
      <p:sp>
        <p:nvSpPr>
          <p:cNvPr id="30" name="文字方塊 81">
            <a:extLst>
              <a:ext uri="{FF2B5EF4-FFF2-40B4-BE49-F238E27FC236}">
                <a16:creationId xmlns:a16="http://schemas.microsoft.com/office/drawing/2014/main" id="{8371BDDE-F5D6-4AB2-B41A-2C8DF0CEC8C4}"/>
              </a:ext>
            </a:extLst>
          </p:cNvPr>
          <p:cNvSpPr txBox="1"/>
          <p:nvPr/>
        </p:nvSpPr>
        <p:spPr>
          <a:xfrm>
            <a:off x="2577683" y="2000841"/>
            <a:ext cx="1415991" cy="276999"/>
          </a:xfrm>
          <a:prstGeom prst="rect">
            <a:avLst/>
          </a:prstGeom>
          <a:noFill/>
        </p:spPr>
        <p:txBody>
          <a:bodyPr wrap="square" rtlCol="0">
            <a:spAutoFit/>
          </a:bodyPr>
          <a:lstStyle/>
          <a:p>
            <a:pPr algn="ctr"/>
            <a:r>
              <a:rPr lang="en-US" altLang="zh-TW" sz="1200" b="1">
                <a:solidFill>
                  <a:schemeClr val="accent6">
                    <a:lumMod val="50000"/>
                  </a:schemeClr>
                </a:solidFill>
                <a:latin typeface="Arial" panose="020B0604020202020204" pitchFamily="34" charset="0"/>
                <a:cs typeface="Arial" panose="020B0604020202020204" pitchFamily="34" charset="0"/>
              </a:rPr>
              <a:t>Memory_2</a:t>
            </a:r>
            <a:endParaRPr lang="zh-TW" altLang="en-US" sz="1200" b="1">
              <a:solidFill>
                <a:schemeClr val="accent6">
                  <a:lumMod val="50000"/>
                </a:schemeClr>
              </a:solidFill>
              <a:latin typeface="Arial" panose="020B0604020202020204" pitchFamily="34" charset="0"/>
              <a:cs typeface="Arial" panose="020B0604020202020204" pitchFamily="34" charset="0"/>
            </a:endParaRPr>
          </a:p>
        </p:txBody>
      </p:sp>
      <p:sp>
        <p:nvSpPr>
          <p:cNvPr id="31" name="文字方塊 99">
            <a:extLst>
              <a:ext uri="{FF2B5EF4-FFF2-40B4-BE49-F238E27FC236}">
                <a16:creationId xmlns:a16="http://schemas.microsoft.com/office/drawing/2014/main" id="{A5226B48-BD85-437F-8B06-A86031C81B41}"/>
              </a:ext>
            </a:extLst>
          </p:cNvPr>
          <p:cNvSpPr txBox="1"/>
          <p:nvPr/>
        </p:nvSpPr>
        <p:spPr>
          <a:xfrm>
            <a:off x="2577683" y="2775023"/>
            <a:ext cx="1415991" cy="276999"/>
          </a:xfrm>
          <a:prstGeom prst="rect">
            <a:avLst/>
          </a:prstGeom>
          <a:noFill/>
        </p:spPr>
        <p:txBody>
          <a:bodyPr wrap="square" rtlCol="0">
            <a:spAutoFit/>
          </a:bodyPr>
          <a:lstStyle/>
          <a:p>
            <a:pPr algn="ctr"/>
            <a:r>
              <a:rPr lang="en-US" altLang="zh-TW" sz="1200" b="1">
                <a:solidFill>
                  <a:schemeClr val="accent6">
                    <a:lumMod val="50000"/>
                  </a:schemeClr>
                </a:solidFill>
                <a:latin typeface="Arial" panose="020B0604020202020204" pitchFamily="34" charset="0"/>
                <a:cs typeface="Arial" panose="020B0604020202020204" pitchFamily="34" charset="0"/>
              </a:rPr>
              <a:t>Memory_1</a:t>
            </a:r>
            <a:endParaRPr lang="zh-TW" altLang="en-US" sz="1200" b="1">
              <a:solidFill>
                <a:schemeClr val="accent6">
                  <a:lumMod val="50000"/>
                </a:schemeClr>
              </a:solidFill>
              <a:latin typeface="Arial" panose="020B0604020202020204" pitchFamily="34" charset="0"/>
              <a:cs typeface="Arial" panose="020B0604020202020204" pitchFamily="34" charset="0"/>
            </a:endParaRPr>
          </a:p>
        </p:txBody>
      </p:sp>
      <p:sp>
        <p:nvSpPr>
          <p:cNvPr id="32" name="文字方塊 100">
            <a:extLst>
              <a:ext uri="{FF2B5EF4-FFF2-40B4-BE49-F238E27FC236}">
                <a16:creationId xmlns:a16="http://schemas.microsoft.com/office/drawing/2014/main" id="{A80537FE-156E-4DEB-BCA7-767B4E30DFC6}"/>
              </a:ext>
            </a:extLst>
          </p:cNvPr>
          <p:cNvSpPr txBox="1"/>
          <p:nvPr/>
        </p:nvSpPr>
        <p:spPr>
          <a:xfrm>
            <a:off x="2577683" y="3083821"/>
            <a:ext cx="1415991" cy="276999"/>
          </a:xfrm>
          <a:prstGeom prst="rect">
            <a:avLst/>
          </a:prstGeom>
          <a:noFill/>
        </p:spPr>
        <p:txBody>
          <a:bodyPr wrap="square" rtlCol="0">
            <a:spAutoFit/>
          </a:bodyPr>
          <a:lstStyle/>
          <a:p>
            <a:pPr algn="ctr"/>
            <a:r>
              <a:rPr lang="en-US" altLang="zh-TW" sz="1200" b="1">
                <a:solidFill>
                  <a:schemeClr val="accent6">
                    <a:lumMod val="50000"/>
                  </a:schemeClr>
                </a:solidFill>
                <a:latin typeface="Arial" panose="020B0604020202020204" pitchFamily="34" charset="0"/>
                <a:cs typeface="Arial" panose="020B0604020202020204" pitchFamily="34" charset="0"/>
              </a:rPr>
              <a:t>Memory_2</a:t>
            </a:r>
            <a:endParaRPr lang="zh-TW" altLang="en-US" sz="1200" b="1">
              <a:solidFill>
                <a:schemeClr val="accent6">
                  <a:lumMod val="50000"/>
                </a:schemeClr>
              </a:solidFill>
              <a:latin typeface="Arial" panose="020B0604020202020204" pitchFamily="34" charset="0"/>
              <a:cs typeface="Arial" panose="020B0604020202020204" pitchFamily="34" charset="0"/>
            </a:endParaRPr>
          </a:p>
        </p:txBody>
      </p:sp>
      <p:sp>
        <p:nvSpPr>
          <p:cNvPr id="33" name="文字方塊 101">
            <a:extLst>
              <a:ext uri="{FF2B5EF4-FFF2-40B4-BE49-F238E27FC236}">
                <a16:creationId xmlns:a16="http://schemas.microsoft.com/office/drawing/2014/main" id="{C0B96F87-89D6-44F8-B4C4-CF16BB267022}"/>
              </a:ext>
            </a:extLst>
          </p:cNvPr>
          <p:cNvSpPr txBox="1"/>
          <p:nvPr/>
        </p:nvSpPr>
        <p:spPr>
          <a:xfrm>
            <a:off x="2075159" y="3672229"/>
            <a:ext cx="1243475" cy="276999"/>
          </a:xfrm>
          <a:prstGeom prst="rect">
            <a:avLst/>
          </a:prstGeom>
          <a:noFill/>
        </p:spPr>
        <p:txBody>
          <a:bodyPr wrap="square" rtlCol="0">
            <a:spAutoFit/>
          </a:bodyPr>
          <a:lstStyle/>
          <a:p>
            <a:pPr algn="ctr"/>
            <a:r>
              <a:rPr lang="en-US" altLang="zh-TW" sz="1200" b="1">
                <a:solidFill>
                  <a:srgbClr val="6600CC"/>
                </a:solidFill>
                <a:latin typeface="Arial" panose="020B0604020202020204" pitchFamily="34" charset="0"/>
                <a:cs typeface="Arial" panose="020B0604020202020204" pitchFamily="34" charset="0"/>
              </a:rPr>
              <a:t>VMDK_1</a:t>
            </a:r>
            <a:endParaRPr lang="zh-TW" altLang="en-US" sz="1200" b="1">
              <a:solidFill>
                <a:srgbClr val="6600CC"/>
              </a:solidFill>
              <a:latin typeface="Arial" panose="020B0604020202020204" pitchFamily="34" charset="0"/>
              <a:cs typeface="Arial" panose="020B0604020202020204" pitchFamily="34" charset="0"/>
            </a:endParaRPr>
          </a:p>
        </p:txBody>
      </p:sp>
      <p:sp>
        <p:nvSpPr>
          <p:cNvPr id="34" name="文字方塊 102">
            <a:extLst>
              <a:ext uri="{FF2B5EF4-FFF2-40B4-BE49-F238E27FC236}">
                <a16:creationId xmlns:a16="http://schemas.microsoft.com/office/drawing/2014/main" id="{8C7CA776-1FF6-4ACC-B3C6-3FB1B89E250D}"/>
              </a:ext>
            </a:extLst>
          </p:cNvPr>
          <p:cNvSpPr txBox="1"/>
          <p:nvPr/>
        </p:nvSpPr>
        <p:spPr>
          <a:xfrm>
            <a:off x="2942706" y="3686596"/>
            <a:ext cx="1078154" cy="276999"/>
          </a:xfrm>
          <a:prstGeom prst="rect">
            <a:avLst/>
          </a:prstGeom>
          <a:noFill/>
        </p:spPr>
        <p:txBody>
          <a:bodyPr wrap="square" rtlCol="0">
            <a:spAutoFit/>
          </a:bodyPr>
          <a:lstStyle/>
          <a:p>
            <a:pPr algn="ctr"/>
            <a:r>
              <a:rPr lang="en-US" altLang="zh-TW" sz="1200" b="1">
                <a:solidFill>
                  <a:srgbClr val="6600CC"/>
                </a:solidFill>
                <a:latin typeface="Arial" panose="020B0604020202020204" pitchFamily="34" charset="0"/>
                <a:cs typeface="Arial" panose="020B0604020202020204" pitchFamily="34" charset="0"/>
              </a:rPr>
              <a:t>VMDK_2</a:t>
            </a:r>
            <a:endParaRPr lang="zh-TW" altLang="en-US" sz="1200" b="1">
              <a:solidFill>
                <a:srgbClr val="6600CC"/>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57973B25-1BA2-41D5-89D3-CBA21D92512A}"/>
              </a:ext>
            </a:extLst>
          </p:cNvPr>
          <p:cNvSpPr/>
          <p:nvPr/>
        </p:nvSpPr>
        <p:spPr>
          <a:xfrm>
            <a:off x="4219303" y="1346905"/>
            <a:ext cx="4572000" cy="2739211"/>
          </a:xfrm>
          <a:prstGeom prst="rect">
            <a:avLst/>
          </a:prstGeom>
        </p:spPr>
        <p:txBody>
          <a:bodyPr anchor="t">
            <a:spAutoFit/>
          </a:bodyPr>
          <a:lstStyle/>
          <a:p>
            <a:r>
              <a:rPr lang="en-US">
                <a:solidFill>
                  <a:schemeClr val="bg1"/>
                </a:solidFill>
                <a:latin typeface="Microsoft JhengHei"/>
                <a:ea typeface="Microsoft JhengHei"/>
              </a:rPr>
              <a:t>ES1686dc supports VM snapshots on </a:t>
            </a:r>
          </a:p>
          <a:p>
            <a:pPr marL="179388" indent="-179388">
              <a:buFont typeface="Arial" panose="020B0604020202020204" pitchFamily="34" charset="0"/>
              <a:buChar char="•"/>
            </a:pPr>
            <a:r>
              <a:rPr lang="en-US">
                <a:solidFill>
                  <a:schemeClr val="bg1"/>
                </a:solidFill>
                <a:latin typeface="Microsoft JhengHei"/>
                <a:ea typeface="Microsoft JhengHei"/>
              </a:rPr>
              <a:t>VMware</a:t>
            </a:r>
            <a:r>
              <a:rPr lang="en-US" baseline="30000">
                <a:solidFill>
                  <a:schemeClr val="bg1"/>
                </a:solidFill>
                <a:latin typeface="Microsoft JhengHei"/>
                <a:ea typeface="Microsoft JhengHei"/>
              </a:rPr>
              <a:t>®</a:t>
            </a:r>
            <a:r>
              <a:rPr lang="en-US">
                <a:solidFill>
                  <a:schemeClr val="bg1"/>
                </a:solidFill>
                <a:latin typeface="Microsoft JhengHei"/>
                <a:ea typeface="Microsoft JhengHei"/>
              </a:rPr>
              <a:t> </a:t>
            </a:r>
          </a:p>
          <a:p>
            <a:pPr marL="179388" indent="-179388">
              <a:buFont typeface="Arial" panose="020B0604020202020204" pitchFamily="34" charset="0"/>
              <a:buChar char="•"/>
            </a:pPr>
            <a:r>
              <a:rPr lang="en-US">
                <a:solidFill>
                  <a:schemeClr val="bg1"/>
                </a:solidFill>
                <a:latin typeface="Microsoft JhengHei"/>
                <a:ea typeface="Microsoft JhengHei"/>
              </a:rPr>
              <a:t>Microsoft</a:t>
            </a:r>
            <a:r>
              <a:rPr lang="en-US" altLang="zh-TW" baseline="30000">
                <a:solidFill>
                  <a:schemeClr val="bg1"/>
                </a:solidFill>
                <a:latin typeface="Microsoft JhengHei"/>
                <a:ea typeface="Microsoft JhengHei"/>
              </a:rPr>
              <a:t>®</a:t>
            </a:r>
            <a:r>
              <a:rPr lang="en-US">
                <a:solidFill>
                  <a:schemeClr val="bg1"/>
                </a:solidFill>
                <a:latin typeface="Microsoft JhengHei"/>
                <a:ea typeface="Microsoft JhengHei"/>
              </a:rPr>
              <a:t> Volume Shadow Copy Service</a:t>
            </a:r>
          </a:p>
          <a:p>
            <a:pPr marL="285750" indent="-285750">
              <a:buFont typeface="Arial" panose="020B0604020202020204" pitchFamily="34" charset="0"/>
              <a:buChar char="•"/>
            </a:pPr>
            <a:endParaRPr lang="en-US">
              <a:solidFill>
                <a:schemeClr val="bg1"/>
              </a:solidFill>
              <a:latin typeface="Microsoft JhengHei"/>
              <a:ea typeface="Microsoft JhengHei"/>
            </a:endParaRPr>
          </a:p>
          <a:p>
            <a:pPr marL="285750" indent="-285750">
              <a:buFont typeface="Arial" panose="020B0604020202020204" pitchFamily="34" charset="0"/>
              <a:buChar char="•"/>
            </a:pPr>
            <a:endParaRPr lang="en-US">
              <a:solidFill>
                <a:schemeClr val="bg1"/>
              </a:solidFill>
              <a:latin typeface="Microsoft JhengHei"/>
              <a:ea typeface="Microsoft JhengHei"/>
            </a:endParaRPr>
          </a:p>
          <a:p>
            <a:r>
              <a:rPr lang="en-US" sz="1600">
                <a:solidFill>
                  <a:schemeClr val="bg1"/>
                </a:solidFill>
                <a:latin typeface="Microsoft JhengHei"/>
                <a:ea typeface="Microsoft JhengHei"/>
              </a:rPr>
              <a:t>Before taking snapshots, the Snapshot Agent notifies VMware</a:t>
            </a:r>
            <a:r>
              <a:rPr lang="en-US" altLang="zh-TW" sz="1600" baseline="30000">
                <a:solidFill>
                  <a:schemeClr val="bg1"/>
                </a:solidFill>
                <a:latin typeface="Microsoft JhengHei"/>
                <a:ea typeface="Microsoft JhengHei"/>
              </a:rPr>
              <a:t>®</a:t>
            </a:r>
            <a:r>
              <a:rPr lang="en-US" sz="1600">
                <a:solidFill>
                  <a:schemeClr val="bg1"/>
                </a:solidFill>
                <a:latin typeface="Microsoft JhengHei"/>
                <a:ea typeface="Microsoft JhengHei"/>
              </a:rPr>
              <a:t> or Microsoft</a:t>
            </a:r>
            <a:r>
              <a:rPr lang="en-US" altLang="zh-TW" sz="1600" baseline="30000">
                <a:solidFill>
                  <a:schemeClr val="bg1"/>
                </a:solidFill>
                <a:latin typeface="Microsoft JhengHei"/>
                <a:ea typeface="Microsoft JhengHei"/>
              </a:rPr>
              <a:t>®</a:t>
            </a:r>
            <a:r>
              <a:rPr lang="en-US" sz="1600">
                <a:solidFill>
                  <a:schemeClr val="bg1"/>
                </a:solidFill>
                <a:latin typeface="Microsoft JhengHei"/>
                <a:ea typeface="Microsoft JhengHei"/>
              </a:rPr>
              <a:t> VSS to stop accessing iSCSI LUNs. This ensures data integrity and reduces system overhead.</a:t>
            </a:r>
          </a:p>
        </p:txBody>
      </p:sp>
    </p:spTree>
    <p:extLst>
      <p:ext uri="{BB962C8B-B14F-4D97-AF65-F5344CB8AC3E}">
        <p14:creationId xmlns:p14="http://schemas.microsoft.com/office/powerpoint/2010/main" val="7094954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128D7-259C-46C9-ADB6-06FB417F812E}"/>
              </a:ext>
            </a:extLst>
          </p:cNvPr>
          <p:cNvSpPr>
            <a:spLocks noGrp="1"/>
          </p:cNvSpPr>
          <p:nvPr>
            <p:ph type="title"/>
          </p:nvPr>
        </p:nvSpPr>
        <p:spPr/>
        <p:txBody>
          <a:bodyPr>
            <a:normAutofit fontScale="90000"/>
          </a:bodyPr>
          <a:lstStyle/>
          <a:p>
            <a:r>
              <a:rPr lang="ja-JP" altLang="en-US" sz="3600">
                <a:solidFill>
                  <a:schemeClr val="accent4">
                    <a:lumMod val="60000"/>
                    <a:lumOff val="40000"/>
                  </a:schemeClr>
                </a:solidFill>
                <a:latin typeface="Arial "/>
                <a:ea typeface="微軟正黑體"/>
              </a:rPr>
              <a:t>QNAP</a:t>
            </a:r>
            <a:r>
              <a:rPr lang="ja-JP" altLang="en-US" sz="3600">
                <a:latin typeface="Arial "/>
                <a:ea typeface="微軟正黑體"/>
              </a:rPr>
              <a:t> </a:t>
            </a:r>
            <a:r>
              <a:rPr lang="en-US" altLang="ja-JP" sz="3600">
                <a:solidFill>
                  <a:schemeClr val="accent4">
                    <a:lumMod val="60000"/>
                    <a:lumOff val="40000"/>
                  </a:schemeClr>
                </a:solidFill>
                <a:latin typeface="Arial "/>
                <a:ea typeface="微軟正黑體"/>
              </a:rPr>
              <a:t>vSphere Web</a:t>
            </a:r>
            <a:r>
              <a:rPr lang="en-US" sz="3600">
                <a:solidFill>
                  <a:schemeClr val="accent4">
                    <a:lumMod val="60000"/>
                    <a:lumOff val="40000"/>
                  </a:schemeClr>
                </a:solidFill>
                <a:latin typeface="Arial "/>
                <a:ea typeface="微軟正黑體"/>
              </a:rPr>
              <a:t> plug-in</a:t>
            </a:r>
            <a:br>
              <a:rPr lang="en-US">
                <a:solidFill>
                  <a:schemeClr val="accent4">
                    <a:lumMod val="60000"/>
                    <a:lumOff val="40000"/>
                  </a:schemeClr>
                </a:solidFill>
                <a:latin typeface="微軟正黑體"/>
                <a:ea typeface="微軟正黑體"/>
              </a:rPr>
            </a:br>
            <a:r>
              <a:rPr lang="zh-CN" altLang="en-US" sz="2400">
                <a:latin typeface="微軟正黑體"/>
                <a:ea typeface="微軟正黑體"/>
              </a:rPr>
              <a:t>協助虛擬化專家集中管理所有</a:t>
            </a:r>
            <a:r>
              <a:rPr lang="zh-TW" altLang="en-US" sz="2400">
                <a:latin typeface="微軟正黑體"/>
                <a:ea typeface="微軟正黑體"/>
              </a:rPr>
              <a:t> </a:t>
            </a:r>
            <a:r>
              <a:rPr lang="zh-CN" altLang="en-US" sz="2400">
                <a:latin typeface="Arial "/>
                <a:ea typeface="微軟正黑體"/>
              </a:rPr>
              <a:t>QES</a:t>
            </a:r>
            <a:r>
              <a:rPr lang="zh-TW" altLang="en-US" sz="2400">
                <a:latin typeface="Arial "/>
                <a:ea typeface="微軟正黑體"/>
              </a:rPr>
              <a:t> </a:t>
            </a:r>
            <a:r>
              <a:rPr lang="zh-CN" altLang="en-US" sz="2400">
                <a:latin typeface="微軟正黑體"/>
                <a:ea typeface="微軟正黑體"/>
              </a:rPr>
              <a:t>儲存系統</a:t>
            </a:r>
            <a:endParaRPr lang="zh-CN" altLang="en-US" sz="2400"/>
          </a:p>
        </p:txBody>
      </p:sp>
      <p:pic>
        <p:nvPicPr>
          <p:cNvPr id="4" name="Google Shape;418;p39">
            <a:extLst>
              <a:ext uri="{FF2B5EF4-FFF2-40B4-BE49-F238E27FC236}">
                <a16:creationId xmlns:a16="http://schemas.microsoft.com/office/drawing/2014/main" id="{1AE8973C-8569-4790-AD95-99220A952054}"/>
              </a:ext>
            </a:extLst>
          </p:cNvPr>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4571999" y="3783836"/>
            <a:ext cx="2016178" cy="1285537"/>
          </a:xfrm>
          <a:prstGeom prst="rect">
            <a:avLst/>
          </a:prstGeom>
          <a:noFill/>
          <a:ln>
            <a:noFill/>
          </a:ln>
          <a:effectLst>
            <a:outerShdw blurRad="50800" dist="38100" dir="5400000" algn="t" rotWithShape="0">
              <a:prstClr val="black">
                <a:alpha val="40000"/>
              </a:prstClr>
            </a:outerShdw>
          </a:effectLst>
        </p:spPr>
      </p:pic>
      <p:pic>
        <p:nvPicPr>
          <p:cNvPr id="5" name="Google Shape;420;p39">
            <a:extLst>
              <a:ext uri="{FF2B5EF4-FFF2-40B4-BE49-F238E27FC236}">
                <a16:creationId xmlns:a16="http://schemas.microsoft.com/office/drawing/2014/main" id="{0E3CEA85-0746-49CB-BC2C-A0A2D9A6029A}"/>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318370" y="3748096"/>
            <a:ext cx="2253630" cy="1408501"/>
          </a:xfrm>
          <a:prstGeom prst="rect">
            <a:avLst/>
          </a:prstGeom>
          <a:noFill/>
          <a:ln>
            <a:noFill/>
          </a:ln>
          <a:effectLst>
            <a:outerShdw blurRad="50800" dist="38100" dir="5400000" algn="t" rotWithShape="0">
              <a:prstClr val="black">
                <a:alpha val="40000"/>
              </a:prstClr>
            </a:outerShdw>
          </a:effectLst>
        </p:spPr>
      </p:pic>
      <p:pic>
        <p:nvPicPr>
          <p:cNvPr id="6" name="Google Shape;421;p39">
            <a:extLst>
              <a:ext uri="{FF2B5EF4-FFF2-40B4-BE49-F238E27FC236}">
                <a16:creationId xmlns:a16="http://schemas.microsoft.com/office/drawing/2014/main" id="{936AADD0-15D6-4606-92DF-19945CEE5D5A}"/>
              </a:ext>
            </a:extLst>
          </p:cNvPr>
          <p:cNvPicPr preferRelativeResize="0"/>
          <p:nvPr/>
        </p:nvPicPr>
        <p:blipFill rotWithShape="1">
          <a:blip r:embed="rId4">
            <a:alphaModFix/>
          </a:blip>
          <a:srcRect/>
          <a:stretch/>
        </p:blipFill>
        <p:spPr>
          <a:xfrm>
            <a:off x="509394" y="3831140"/>
            <a:ext cx="1808977" cy="1158000"/>
          </a:xfrm>
          <a:prstGeom prst="rect">
            <a:avLst/>
          </a:prstGeom>
          <a:noFill/>
          <a:ln>
            <a:noFill/>
          </a:ln>
          <a:effectLst>
            <a:outerShdw blurRad="50800" dist="38100" dir="5400000" algn="t" rotWithShape="0">
              <a:prstClr val="black">
                <a:alpha val="40000"/>
              </a:prstClr>
            </a:outerShdw>
          </a:effectLst>
        </p:spPr>
      </p:pic>
      <p:pic>
        <p:nvPicPr>
          <p:cNvPr id="7" name="Google Shape;423;p39">
            <a:extLst>
              <a:ext uri="{FF2B5EF4-FFF2-40B4-BE49-F238E27FC236}">
                <a16:creationId xmlns:a16="http://schemas.microsoft.com/office/drawing/2014/main" id="{08B8C4F8-7A7D-4146-81A4-587EC272FD8E}"/>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487822" y="1113828"/>
            <a:ext cx="2298710" cy="2554514"/>
          </a:xfrm>
          <a:prstGeom prst="rect">
            <a:avLst/>
          </a:prstGeom>
          <a:noFill/>
          <a:ln>
            <a:noFill/>
          </a:ln>
          <a:effectLst>
            <a:outerShdw blurRad="50800" dist="38100" dir="5400000" algn="t" rotWithShape="0">
              <a:prstClr val="black">
                <a:alpha val="40000"/>
              </a:prstClr>
            </a:outerShdw>
          </a:effectLst>
        </p:spPr>
      </p:pic>
      <p:sp>
        <p:nvSpPr>
          <p:cNvPr id="8" name="箭號: 有線條的向右箭號 27">
            <a:extLst>
              <a:ext uri="{FF2B5EF4-FFF2-40B4-BE49-F238E27FC236}">
                <a16:creationId xmlns:a16="http://schemas.microsoft.com/office/drawing/2014/main" id="{C5301E90-D8F7-4723-B215-2FB9B3E3C3EF}"/>
              </a:ext>
            </a:extLst>
          </p:cNvPr>
          <p:cNvSpPr/>
          <p:nvPr/>
        </p:nvSpPr>
        <p:spPr>
          <a:xfrm rot="16200000" flipH="1">
            <a:off x="3173210" y="3575156"/>
            <a:ext cx="543950" cy="670607"/>
          </a:xfrm>
          <a:prstGeom prst="stripedRightArrow">
            <a:avLst/>
          </a:prstGeom>
          <a:gradFill>
            <a:gsLst>
              <a:gs pos="0">
                <a:schemeClr val="accent2">
                  <a:lumMod val="75000"/>
                </a:schemeClr>
              </a:gs>
              <a:gs pos="70000">
                <a:srgbClr val="FFC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solidFill>
                <a:srgbClr val="FFFFFF"/>
              </a:solidFill>
            </a:endParaRPr>
          </a:p>
        </p:txBody>
      </p:sp>
      <p:sp>
        <p:nvSpPr>
          <p:cNvPr id="9" name="箭號: 有線條的向右箭號 28">
            <a:extLst>
              <a:ext uri="{FF2B5EF4-FFF2-40B4-BE49-F238E27FC236}">
                <a16:creationId xmlns:a16="http://schemas.microsoft.com/office/drawing/2014/main" id="{D45D27A8-BA1F-4C8E-B6DB-CA4739FA670A}"/>
              </a:ext>
            </a:extLst>
          </p:cNvPr>
          <p:cNvSpPr/>
          <p:nvPr/>
        </p:nvSpPr>
        <p:spPr>
          <a:xfrm rot="16200000" flipH="1">
            <a:off x="1141907" y="3575156"/>
            <a:ext cx="543950" cy="670607"/>
          </a:xfrm>
          <a:prstGeom prst="stripedRightArrow">
            <a:avLst/>
          </a:prstGeom>
          <a:gradFill>
            <a:gsLst>
              <a:gs pos="0">
                <a:schemeClr val="accent2">
                  <a:lumMod val="75000"/>
                </a:schemeClr>
              </a:gs>
              <a:gs pos="70000">
                <a:srgbClr val="FFC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solidFill>
                <a:srgbClr val="FFFFFF"/>
              </a:solidFill>
            </a:endParaRPr>
          </a:p>
        </p:txBody>
      </p:sp>
      <p:sp>
        <p:nvSpPr>
          <p:cNvPr id="11" name="箭號: 有線條的向右箭號 30">
            <a:extLst>
              <a:ext uri="{FF2B5EF4-FFF2-40B4-BE49-F238E27FC236}">
                <a16:creationId xmlns:a16="http://schemas.microsoft.com/office/drawing/2014/main" id="{3367D3AA-968F-4B78-B87B-17F36F20AB73}"/>
              </a:ext>
            </a:extLst>
          </p:cNvPr>
          <p:cNvSpPr/>
          <p:nvPr/>
        </p:nvSpPr>
        <p:spPr>
          <a:xfrm rot="16200000" flipH="1">
            <a:off x="5321653" y="3561609"/>
            <a:ext cx="543950" cy="670607"/>
          </a:xfrm>
          <a:prstGeom prst="stripedRightArrow">
            <a:avLst/>
          </a:prstGeom>
          <a:gradFill>
            <a:gsLst>
              <a:gs pos="0">
                <a:schemeClr val="accent2">
                  <a:lumMod val="75000"/>
                </a:schemeClr>
              </a:gs>
              <a:gs pos="70000">
                <a:srgbClr val="FFC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solidFill>
                <a:srgbClr val="FFFFFF"/>
              </a:solidFill>
            </a:endParaRPr>
          </a:p>
        </p:txBody>
      </p:sp>
      <p:cxnSp>
        <p:nvCxnSpPr>
          <p:cNvPr id="12" name="直線接點 32">
            <a:extLst>
              <a:ext uri="{FF2B5EF4-FFF2-40B4-BE49-F238E27FC236}">
                <a16:creationId xmlns:a16="http://schemas.microsoft.com/office/drawing/2014/main" id="{A3A344A6-D147-4137-A4AE-81E40FBE2428}"/>
              </a:ext>
            </a:extLst>
          </p:cNvPr>
          <p:cNvCxnSpPr>
            <a:cxnSpLocks/>
          </p:cNvCxnSpPr>
          <p:nvPr/>
        </p:nvCxnSpPr>
        <p:spPr>
          <a:xfrm>
            <a:off x="6241663" y="1232782"/>
            <a:ext cx="0" cy="2265741"/>
          </a:xfrm>
          <a:prstGeom prst="line">
            <a:avLst/>
          </a:prstGeom>
          <a:ln w="381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3" name="Picture 12" descr="Image result for vmware vsphere web plugin qnap">
            <a:extLst>
              <a:ext uri="{FF2B5EF4-FFF2-40B4-BE49-F238E27FC236}">
                <a16:creationId xmlns:a16="http://schemas.microsoft.com/office/drawing/2014/main" id="{76973B53-E5CB-44E9-8ACB-8D5E66B752F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27057" y="1287104"/>
            <a:ext cx="4774441" cy="2265742"/>
          </a:xfrm>
          <a:prstGeom prst="rect">
            <a:avLst/>
          </a:prstGeom>
          <a:noFill/>
          <a:extLst>
            <a:ext uri="{909E8E84-426E-40DD-AFC4-6F175D3DCCD1}">
              <a14:hiddenFill xmlns:a14="http://schemas.microsoft.com/office/drawing/2010/main">
                <a:solidFill>
                  <a:srgbClr val="FFFFFF"/>
                </a:solidFill>
              </a14:hiddenFill>
            </a:ext>
          </a:extLst>
        </p:spPr>
      </p:pic>
      <p:sp>
        <p:nvSpPr>
          <p:cNvPr id="10" name="箭號: 有線條的向右箭號 29">
            <a:extLst>
              <a:ext uri="{FF2B5EF4-FFF2-40B4-BE49-F238E27FC236}">
                <a16:creationId xmlns:a16="http://schemas.microsoft.com/office/drawing/2014/main" id="{2313D40B-6822-47DB-8898-284C3BA2E575}"/>
              </a:ext>
            </a:extLst>
          </p:cNvPr>
          <p:cNvSpPr/>
          <p:nvPr/>
        </p:nvSpPr>
        <p:spPr>
          <a:xfrm rot="10800000" flipH="1">
            <a:off x="5697382" y="2030348"/>
            <a:ext cx="838733" cy="670607"/>
          </a:xfrm>
          <a:prstGeom prst="stripedRightArrow">
            <a:avLst/>
          </a:prstGeom>
          <a:gradFill>
            <a:gsLst>
              <a:gs pos="0">
                <a:schemeClr val="accent2">
                  <a:lumMod val="75000"/>
                </a:schemeClr>
              </a:gs>
              <a:gs pos="70000">
                <a:srgbClr val="FFC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solidFill>
                <a:srgbClr val="FFFFFF"/>
              </a:solidFill>
            </a:endParaRPr>
          </a:p>
        </p:txBody>
      </p:sp>
      <p:sp>
        <p:nvSpPr>
          <p:cNvPr id="14" name="Google Shape;417;p39">
            <a:extLst>
              <a:ext uri="{FF2B5EF4-FFF2-40B4-BE49-F238E27FC236}">
                <a16:creationId xmlns:a16="http://schemas.microsoft.com/office/drawing/2014/main" id="{7DA3CBCE-7BC5-4ED6-A7EF-7C8C165F7C87}"/>
              </a:ext>
            </a:extLst>
          </p:cNvPr>
          <p:cNvSpPr txBox="1"/>
          <p:nvPr/>
        </p:nvSpPr>
        <p:spPr>
          <a:xfrm>
            <a:off x="6800554" y="3303532"/>
            <a:ext cx="1985982" cy="4445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pPr>
            <a:r>
              <a:rPr lang="en-US" err="1">
                <a:solidFill>
                  <a:srgbClr val="FFFFFF"/>
                </a:solidFill>
                <a:latin typeface="Arial" panose="020B0604020202020204" pitchFamily="34" charset="0"/>
                <a:ea typeface="微軟正黑體" panose="020B0604030504040204" pitchFamily="34" charset="-120"/>
                <a:cs typeface="Arial" panose="020B0604020202020204" pitchFamily="34" charset="0"/>
              </a:rPr>
              <a:t>Vmware</a:t>
            </a:r>
            <a:r>
              <a:rPr lang="zh-TW" altLang="en-US">
                <a:solidFill>
                  <a:srgbClr val="FFFFFF"/>
                </a:solidFill>
                <a:latin typeface="Arial" panose="020B0604020202020204" pitchFamily="34" charset="0"/>
                <a:ea typeface="微軟正黑體" panose="020B0604030504040204" pitchFamily="34" charset="-120"/>
                <a:cs typeface="Arial" panose="020B0604020202020204" pitchFamily="34" charset="0"/>
              </a:rPr>
              <a:t> </a:t>
            </a:r>
            <a:r>
              <a:rPr lang="en-US" err="1">
                <a:solidFill>
                  <a:srgbClr val="FFFFFF"/>
                </a:solidFill>
                <a:latin typeface="Arial" panose="020B0604020202020204" pitchFamily="34" charset="0"/>
                <a:ea typeface="微軟正黑體" panose="020B0604030504040204" pitchFamily="34" charset="-120"/>
                <a:cs typeface="Arial" panose="020B0604020202020204" pitchFamily="34" charset="0"/>
              </a:rPr>
              <a:t>ESXi</a:t>
            </a:r>
            <a:r>
              <a:rPr lang="en-US">
                <a:solidFill>
                  <a:srgbClr val="FFFFFF"/>
                </a:solidFill>
                <a:latin typeface="Arial" panose="020B0604020202020204" pitchFamily="34" charset="0"/>
                <a:ea typeface="微軟正黑體" panose="020B0604030504040204" pitchFamily="34" charset="-120"/>
                <a:cs typeface="Arial" panose="020B0604020202020204" pitchFamily="34" charset="0"/>
              </a:rPr>
              <a:t> host</a:t>
            </a:r>
            <a:endParaRPr lang="zh-TW" altLang="en-US">
              <a:solidFill>
                <a:srgbClr val="FFFFFF"/>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8284351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ED344-58AB-432D-9B5E-24461BC73A05}"/>
              </a:ext>
            </a:extLst>
          </p:cNvPr>
          <p:cNvSpPr>
            <a:spLocks noGrp="1"/>
          </p:cNvSpPr>
          <p:nvPr>
            <p:ph type="title"/>
          </p:nvPr>
        </p:nvSpPr>
        <p:spPr>
          <a:xfrm>
            <a:off x="130618" y="115662"/>
            <a:ext cx="7886700" cy="822960"/>
          </a:xfrm>
        </p:spPr>
        <p:txBody>
          <a:bodyPr vert="horz" lIns="91440" tIns="45720" rIns="91440" bIns="45720" rtlCol="0" anchor="ctr">
            <a:noAutofit/>
          </a:bodyPr>
          <a:lstStyle/>
          <a:p>
            <a:r>
              <a:rPr lang="en-US" sz="2800">
                <a:solidFill>
                  <a:schemeClr val="accent4">
                    <a:lumMod val="60000"/>
                    <a:lumOff val="40000"/>
                  </a:schemeClr>
                </a:solidFill>
                <a:latin typeface="Arial "/>
                <a:ea typeface="微軟正黑體"/>
                <a:cs typeface="Calibri"/>
              </a:rPr>
              <a:t>QNAP SMI-S Provider</a:t>
            </a:r>
            <a:r>
              <a:rPr lang="zh-TW" altLang="en-US" sz="2800" spc="-300">
                <a:solidFill>
                  <a:schemeClr val="accent4">
                    <a:lumMod val="60000"/>
                    <a:lumOff val="40000"/>
                  </a:schemeClr>
                </a:solidFill>
                <a:latin typeface="Arial "/>
                <a:ea typeface="微軟正黑體"/>
                <a:cs typeface="Calibri"/>
              </a:rPr>
              <a:t> </a:t>
            </a:r>
            <a:r>
              <a:rPr lang="ja-JP" altLang="en-US" sz="2800">
                <a:latin typeface="Arial "/>
                <a:ea typeface="微軟正黑體"/>
                <a:cs typeface="Calibri"/>
              </a:rPr>
              <a:t>結合</a:t>
            </a:r>
            <a:r>
              <a:rPr lang="zh-TW" altLang="en-US" sz="2800">
                <a:latin typeface="Arial "/>
                <a:ea typeface="微軟正黑體"/>
                <a:cs typeface="Calibri"/>
              </a:rPr>
              <a:t> </a:t>
            </a:r>
            <a:r>
              <a:rPr lang="en-US" sz="2800">
                <a:latin typeface="Arial "/>
                <a:ea typeface="微軟正黑體"/>
                <a:cs typeface="Calibri"/>
              </a:rPr>
              <a:t>Microsoft SCVMM</a:t>
            </a:r>
            <a:r>
              <a:rPr lang="en-US" altLang="ja-JP" sz="2800">
                <a:latin typeface="Arial "/>
                <a:ea typeface="微軟正黑體"/>
                <a:cs typeface="Calibri"/>
              </a:rPr>
              <a:t> </a:t>
            </a:r>
            <a:br>
              <a:rPr lang="en-US" altLang="ja-JP" sz="2800">
                <a:latin typeface="Arial "/>
                <a:ea typeface="微軟正黑體"/>
                <a:cs typeface="Calibri"/>
              </a:rPr>
            </a:br>
            <a:r>
              <a:rPr lang="ja-JP" altLang="en-US" sz="2800">
                <a:latin typeface="Arial "/>
                <a:ea typeface="微軟正黑體"/>
                <a:cs typeface="Calibri"/>
              </a:rPr>
              <a:t>簡化管理</a:t>
            </a:r>
            <a:r>
              <a:rPr lang="en-US" sz="2800">
                <a:latin typeface="Arial "/>
                <a:ea typeface="微軟正黑體"/>
                <a:cs typeface="Calibri"/>
              </a:rPr>
              <a:t> QNAP </a:t>
            </a:r>
            <a:r>
              <a:rPr lang="ja-JP" altLang="en-US" sz="2800">
                <a:latin typeface="Arial "/>
                <a:ea typeface="微軟正黑體"/>
                <a:cs typeface="Calibri"/>
              </a:rPr>
              <a:t>企業級儲存設備</a:t>
            </a:r>
            <a:endParaRPr lang="en-US" sz="2800">
              <a:latin typeface="Arial "/>
              <a:ea typeface="微軟正黑體"/>
              <a:cs typeface="Calibri"/>
            </a:endParaRPr>
          </a:p>
        </p:txBody>
      </p:sp>
      <p:pic>
        <p:nvPicPr>
          <p:cNvPr id="4" name="Picture 3">
            <a:extLst>
              <a:ext uri="{FF2B5EF4-FFF2-40B4-BE49-F238E27FC236}">
                <a16:creationId xmlns:a16="http://schemas.microsoft.com/office/drawing/2014/main" id="{9FAB1720-7131-4B03-A878-3B0306FD307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7261" y="3782861"/>
            <a:ext cx="2977158" cy="1018704"/>
          </a:xfrm>
          <a:prstGeom prst="rect">
            <a:avLst/>
          </a:prstGeom>
        </p:spPr>
      </p:pic>
      <p:sp>
        <p:nvSpPr>
          <p:cNvPr id="5" name="Rectangle 4">
            <a:extLst>
              <a:ext uri="{FF2B5EF4-FFF2-40B4-BE49-F238E27FC236}">
                <a16:creationId xmlns:a16="http://schemas.microsoft.com/office/drawing/2014/main" id="{1A11078D-60FF-42C6-BFAB-759F6728EB27}"/>
              </a:ext>
            </a:extLst>
          </p:cNvPr>
          <p:cNvSpPr/>
          <p:nvPr/>
        </p:nvSpPr>
        <p:spPr>
          <a:xfrm>
            <a:off x="5124049" y="3836284"/>
            <a:ext cx="1594412" cy="914400"/>
          </a:xfrm>
          <a:prstGeom prst="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
                <a:cs typeface="Calibri"/>
              </a:rPr>
              <a:t>QNAP SMI-S Provider Server</a:t>
            </a:r>
            <a:endParaRPr lang="zh-CN" altLang="en-US" sz="1600">
              <a:solidFill>
                <a:schemeClr val="tx1"/>
              </a:solidFill>
              <a:latin typeface="Arial "/>
              <a:ea typeface="等线"/>
              <a:cs typeface="Calibri"/>
            </a:endParaRPr>
          </a:p>
        </p:txBody>
      </p:sp>
      <p:cxnSp>
        <p:nvCxnSpPr>
          <p:cNvPr id="7" name="Straight Arrow Connector 6">
            <a:extLst>
              <a:ext uri="{FF2B5EF4-FFF2-40B4-BE49-F238E27FC236}">
                <a16:creationId xmlns:a16="http://schemas.microsoft.com/office/drawing/2014/main" id="{C3B28D07-82CB-46C5-9A32-9CAD3C2AE1BD}"/>
              </a:ext>
            </a:extLst>
          </p:cNvPr>
          <p:cNvCxnSpPr/>
          <p:nvPr/>
        </p:nvCxnSpPr>
        <p:spPr>
          <a:xfrm flipH="1">
            <a:off x="3806623" y="4255866"/>
            <a:ext cx="1299258" cy="2894"/>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A54FC53-2903-4521-9BB7-52E725A2A8ED}"/>
              </a:ext>
            </a:extLst>
          </p:cNvPr>
          <p:cNvSpPr/>
          <p:nvPr/>
        </p:nvSpPr>
        <p:spPr>
          <a:xfrm>
            <a:off x="5084179" y="1411627"/>
            <a:ext cx="1594412" cy="705816"/>
          </a:xfrm>
          <a:prstGeom prst="rect">
            <a:avLst/>
          </a:prstGeom>
          <a:solidFill>
            <a:srgbClr val="2FF5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
                <a:ea typeface="等线"/>
                <a:cs typeface="Calibri"/>
              </a:rPr>
              <a:t>SCVMM Server </a:t>
            </a:r>
            <a:r>
              <a:rPr lang="en-US" sz="1600" b="1">
                <a:solidFill>
                  <a:schemeClr val="tx1"/>
                </a:solidFill>
                <a:latin typeface="Arial "/>
                <a:ea typeface="等线"/>
                <a:cs typeface="Calibri"/>
              </a:rPr>
              <a:t>A</a:t>
            </a:r>
          </a:p>
        </p:txBody>
      </p:sp>
      <p:sp>
        <p:nvSpPr>
          <p:cNvPr id="9" name="Rectangle 8">
            <a:extLst>
              <a:ext uri="{FF2B5EF4-FFF2-40B4-BE49-F238E27FC236}">
                <a16:creationId xmlns:a16="http://schemas.microsoft.com/office/drawing/2014/main" id="{324B8C16-0F75-476B-8DD9-2CBD762BD6DF}"/>
              </a:ext>
            </a:extLst>
          </p:cNvPr>
          <p:cNvSpPr/>
          <p:nvPr/>
        </p:nvSpPr>
        <p:spPr>
          <a:xfrm>
            <a:off x="5105880" y="2380282"/>
            <a:ext cx="1594412" cy="705817"/>
          </a:xfrm>
          <a:prstGeom prst="rect">
            <a:avLst/>
          </a:prstGeom>
          <a:solidFill>
            <a:srgbClr val="2FF5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
                <a:ea typeface="等线"/>
                <a:cs typeface="Calibri"/>
              </a:rPr>
              <a:t>SCVMM Server </a:t>
            </a:r>
            <a:r>
              <a:rPr lang="en-US" sz="1600" b="1">
                <a:solidFill>
                  <a:schemeClr val="tx1"/>
                </a:solidFill>
                <a:latin typeface="Arial "/>
                <a:ea typeface="等线"/>
                <a:cs typeface="Calibri"/>
              </a:rPr>
              <a:t>B</a:t>
            </a:r>
          </a:p>
        </p:txBody>
      </p:sp>
      <p:pic>
        <p:nvPicPr>
          <p:cNvPr id="17" name="Picture 38">
            <a:extLst>
              <a:ext uri="{FF2B5EF4-FFF2-40B4-BE49-F238E27FC236}">
                <a16:creationId xmlns:a16="http://schemas.microsoft.com/office/drawing/2014/main" id="{0BF62F91-51BC-49CF-A7BF-90A70C5DC9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151"/>
          <a:stretch/>
        </p:blipFill>
        <p:spPr>
          <a:xfrm>
            <a:off x="950570" y="2919394"/>
            <a:ext cx="1383184" cy="288341"/>
          </a:xfrm>
          <a:prstGeom prst="rect">
            <a:avLst/>
          </a:prstGeom>
        </p:spPr>
      </p:pic>
      <p:pic>
        <p:nvPicPr>
          <p:cNvPr id="19" name="Picture 38">
            <a:extLst>
              <a:ext uri="{FF2B5EF4-FFF2-40B4-BE49-F238E27FC236}">
                <a16:creationId xmlns:a16="http://schemas.microsoft.com/office/drawing/2014/main" id="{7BE5817B-468E-4DD2-8882-E5E7D26A7AF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151"/>
          <a:stretch/>
        </p:blipFill>
        <p:spPr>
          <a:xfrm>
            <a:off x="2419108" y="2919394"/>
            <a:ext cx="1383184" cy="288341"/>
          </a:xfrm>
          <a:prstGeom prst="rect">
            <a:avLst/>
          </a:prstGeom>
        </p:spPr>
      </p:pic>
      <p:cxnSp>
        <p:nvCxnSpPr>
          <p:cNvPr id="25" name="Straight Arrow Connector 24">
            <a:extLst>
              <a:ext uri="{FF2B5EF4-FFF2-40B4-BE49-F238E27FC236}">
                <a16:creationId xmlns:a16="http://schemas.microsoft.com/office/drawing/2014/main" id="{1FA4944A-BB94-4F61-A43C-4D28EABFB0CF}"/>
              </a:ext>
            </a:extLst>
          </p:cNvPr>
          <p:cNvCxnSpPr>
            <a:cxnSpLocks/>
          </p:cNvCxnSpPr>
          <p:nvPr/>
        </p:nvCxnSpPr>
        <p:spPr>
          <a:xfrm>
            <a:off x="4443236" y="2757668"/>
            <a:ext cx="654688" cy="0"/>
          </a:xfrm>
          <a:prstGeom prst="straightConnector1">
            <a:avLst/>
          </a:prstGeom>
          <a:ln w="28575">
            <a:solidFill>
              <a:srgbClr val="2FF5CB"/>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C4F818B-BDDC-42E5-813B-A36CFBBD4D5F}"/>
              </a:ext>
            </a:extLst>
          </p:cNvPr>
          <p:cNvSpPr txBox="1"/>
          <p:nvPr/>
        </p:nvSpPr>
        <p:spPr>
          <a:xfrm>
            <a:off x="3411089" y="3118067"/>
            <a:ext cx="154232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2FF5CB"/>
                </a:solidFill>
                <a:latin typeface="Arial "/>
              </a:rPr>
              <a:t>SCVMM Management</a:t>
            </a:r>
          </a:p>
        </p:txBody>
      </p:sp>
      <p:cxnSp>
        <p:nvCxnSpPr>
          <p:cNvPr id="47" name="Straight Arrow Connector 46">
            <a:extLst>
              <a:ext uri="{FF2B5EF4-FFF2-40B4-BE49-F238E27FC236}">
                <a16:creationId xmlns:a16="http://schemas.microsoft.com/office/drawing/2014/main" id="{ED93B967-B562-4C5F-9569-2CEE395259D3}"/>
              </a:ext>
            </a:extLst>
          </p:cNvPr>
          <p:cNvCxnSpPr>
            <a:cxnSpLocks/>
          </p:cNvCxnSpPr>
          <p:nvPr/>
        </p:nvCxnSpPr>
        <p:spPr>
          <a:xfrm>
            <a:off x="2374978" y="3572235"/>
            <a:ext cx="2894" cy="263324"/>
          </a:xfrm>
          <a:prstGeom prst="straightConnector1">
            <a:avLst/>
          </a:prstGeom>
          <a:ln w="28575">
            <a:solidFill>
              <a:srgbClr val="F8B374"/>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1B9D3EDA-B498-4E77-87E3-C183C9DCF978}"/>
              </a:ext>
            </a:extLst>
          </p:cNvPr>
          <p:cNvSpPr txBox="1"/>
          <p:nvPr/>
        </p:nvSpPr>
        <p:spPr>
          <a:xfrm>
            <a:off x="347377" y="3326336"/>
            <a:ext cx="1542327"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F8B374"/>
                </a:solidFill>
                <a:latin typeface="Arial "/>
              </a:rPr>
              <a:t>Data Path</a:t>
            </a:r>
            <a:endParaRPr lang="en-US">
              <a:solidFill>
                <a:srgbClr val="F8B374"/>
              </a:solidFill>
              <a:latin typeface="Arial "/>
              <a:cs typeface="Calibri"/>
            </a:endParaRPr>
          </a:p>
        </p:txBody>
      </p:sp>
      <p:sp>
        <p:nvSpPr>
          <p:cNvPr id="49" name="TextBox 48">
            <a:extLst>
              <a:ext uri="{FF2B5EF4-FFF2-40B4-BE49-F238E27FC236}">
                <a16:creationId xmlns:a16="http://schemas.microsoft.com/office/drawing/2014/main" id="{78DF4740-85E5-419B-8E1D-27E0B3BCCF77}"/>
              </a:ext>
            </a:extLst>
          </p:cNvPr>
          <p:cNvSpPr txBox="1"/>
          <p:nvPr/>
        </p:nvSpPr>
        <p:spPr>
          <a:xfrm>
            <a:off x="417838" y="1286959"/>
            <a:ext cx="376054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600">
                <a:solidFill>
                  <a:srgbClr val="FFFFFF"/>
                </a:solidFill>
                <a:latin typeface="微軟正黑體" panose="020B0604030504040204" pitchFamily="34" charset="-120"/>
                <a:ea typeface="微軟正黑體" panose="020B0604030504040204" pitchFamily="34" charset="-120"/>
                <a:cs typeface="Calibri"/>
              </a:rPr>
              <a:t>SCVMM</a:t>
            </a:r>
            <a:r>
              <a:rPr lang="zh-TW" altLang="en-US" sz="1600">
                <a:solidFill>
                  <a:srgbClr val="FFFFFF"/>
                </a:solidFill>
                <a:latin typeface="微軟正黑體" panose="020B0604030504040204" pitchFamily="34" charset="-120"/>
                <a:ea typeface="微軟正黑體" panose="020B0604030504040204" pitchFamily="34" charset="-120"/>
                <a:cs typeface="Calibri"/>
              </a:rPr>
              <a:t> </a:t>
            </a:r>
            <a:r>
              <a:rPr lang="ja-JP" altLang="en-US" sz="1600">
                <a:solidFill>
                  <a:srgbClr val="FFFFFF"/>
                </a:solidFill>
                <a:latin typeface="微軟正黑體" panose="020B0604030504040204" pitchFamily="34" charset="-120"/>
                <a:ea typeface="微軟正黑體" panose="020B0604030504040204" pitchFamily="34" charset="-120"/>
                <a:cs typeface="Calibri"/>
              </a:rPr>
              <a:t>可透過</a:t>
            </a:r>
            <a:r>
              <a:rPr lang="zh-TW" altLang="en-US" sz="1600">
                <a:solidFill>
                  <a:srgbClr val="FFFFFF"/>
                </a:solidFill>
                <a:latin typeface="微軟正黑體" panose="020B0604030504040204" pitchFamily="34" charset="-120"/>
                <a:ea typeface="微軟正黑體" panose="020B0604030504040204" pitchFamily="34" charset="-120"/>
                <a:cs typeface="Calibri"/>
              </a:rPr>
              <a:t> </a:t>
            </a:r>
            <a:r>
              <a:rPr lang="ja-JP" altLang="en-US" sz="1600">
                <a:solidFill>
                  <a:srgbClr val="FFFFFF"/>
                </a:solidFill>
                <a:latin typeface="微軟正黑體" panose="020B0604030504040204" pitchFamily="34" charset="-120"/>
                <a:ea typeface="微軟正黑體" panose="020B0604030504040204" pitchFamily="34" charset="-120"/>
                <a:cs typeface="Calibri"/>
              </a:rPr>
              <a:t>SMI-S Provider</a:t>
            </a:r>
            <a:r>
              <a:rPr lang="zh-TW" altLang="en-US" sz="1600">
                <a:solidFill>
                  <a:srgbClr val="FFFFFF"/>
                </a:solidFill>
                <a:latin typeface="微軟正黑體" panose="020B0604030504040204" pitchFamily="34" charset="-120"/>
                <a:ea typeface="微軟正黑體" panose="020B0604030504040204" pitchFamily="34" charset="-120"/>
                <a:cs typeface="Calibri"/>
              </a:rPr>
              <a:t> </a:t>
            </a:r>
            <a:r>
              <a:rPr lang="ja-JP" altLang="en-US" sz="1600">
                <a:solidFill>
                  <a:srgbClr val="FFFFFF"/>
                </a:solidFill>
                <a:latin typeface="微軟正黑體" panose="020B0604030504040204" pitchFamily="34" charset="-120"/>
                <a:ea typeface="微軟正黑體" panose="020B0604030504040204" pitchFamily="34" charset="-120"/>
                <a:cs typeface="Calibri"/>
              </a:rPr>
              <a:t>與 ES1686dc</a:t>
            </a:r>
            <a:r>
              <a:rPr lang="zh-TW" altLang="en-US" sz="1600">
                <a:solidFill>
                  <a:srgbClr val="FFFFFF"/>
                </a:solidFill>
                <a:latin typeface="微軟正黑體" panose="020B0604030504040204" pitchFamily="34" charset="-120"/>
                <a:ea typeface="微軟正黑體" panose="020B0604030504040204" pitchFamily="34" charset="-120"/>
                <a:cs typeface="Calibri"/>
              </a:rPr>
              <a:t> </a:t>
            </a:r>
            <a:r>
              <a:rPr lang="ja-JP" altLang="en-US" sz="1600">
                <a:solidFill>
                  <a:srgbClr val="FFFFFF"/>
                </a:solidFill>
                <a:latin typeface="微軟正黑體" panose="020B0604030504040204" pitchFamily="34" charset="-120"/>
                <a:ea typeface="微軟正黑體" panose="020B0604030504040204" pitchFamily="34" charset="-120"/>
                <a:cs typeface="Calibri"/>
              </a:rPr>
              <a:t>取得聯繫並直接指派工作</a:t>
            </a:r>
            <a:r>
              <a:rPr lang="zh-TW" altLang="en-US" sz="1600">
                <a:solidFill>
                  <a:srgbClr val="FFFFFF"/>
                </a:solidFill>
                <a:latin typeface="微軟正黑體" panose="020B0604030504040204" pitchFamily="34" charset="-120"/>
                <a:ea typeface="微軟正黑體" panose="020B0604030504040204" pitchFamily="34" charset="-120"/>
                <a:cs typeface="Calibri"/>
              </a:rPr>
              <a:t>，</a:t>
            </a:r>
            <a:r>
              <a:rPr lang="ja-JP" altLang="en-US" sz="1600">
                <a:solidFill>
                  <a:srgbClr val="FFFFFF"/>
                </a:solidFill>
                <a:latin typeface="微軟正黑體" panose="020B0604030504040204" pitchFamily="34" charset="-120"/>
                <a:ea typeface="微軟正黑體" panose="020B0604030504040204" pitchFamily="34" charset="-120"/>
                <a:cs typeface="Calibri"/>
              </a:rPr>
              <a:t> 完成系統管理整合</a:t>
            </a:r>
          </a:p>
        </p:txBody>
      </p:sp>
      <p:grpSp>
        <p:nvGrpSpPr>
          <p:cNvPr id="33" name="群組 32">
            <a:extLst>
              <a:ext uri="{FF2B5EF4-FFF2-40B4-BE49-F238E27FC236}">
                <a16:creationId xmlns:a16="http://schemas.microsoft.com/office/drawing/2014/main" id="{79B25DA1-0224-45B3-913B-367806D25319}"/>
              </a:ext>
            </a:extLst>
          </p:cNvPr>
          <p:cNvGrpSpPr/>
          <p:nvPr/>
        </p:nvGrpSpPr>
        <p:grpSpPr>
          <a:xfrm>
            <a:off x="1052025" y="2335818"/>
            <a:ext cx="1217152" cy="473451"/>
            <a:chOff x="275953" y="1560519"/>
            <a:chExt cx="1217152" cy="473451"/>
          </a:xfrm>
        </p:grpSpPr>
        <p:grpSp>
          <p:nvGrpSpPr>
            <p:cNvPr id="35" name="群組 34">
              <a:extLst>
                <a:ext uri="{FF2B5EF4-FFF2-40B4-BE49-F238E27FC236}">
                  <a16:creationId xmlns:a16="http://schemas.microsoft.com/office/drawing/2014/main" id="{46476C9D-E5FD-421B-B1B5-A929B84E13BD}"/>
                </a:ext>
              </a:extLst>
            </p:cNvPr>
            <p:cNvGrpSpPr/>
            <p:nvPr/>
          </p:nvGrpSpPr>
          <p:grpSpPr>
            <a:xfrm>
              <a:off x="275953" y="1560519"/>
              <a:ext cx="567160" cy="473115"/>
              <a:chOff x="230046" y="1441771"/>
              <a:chExt cx="567160" cy="473115"/>
            </a:xfrm>
          </p:grpSpPr>
          <p:sp>
            <p:nvSpPr>
              <p:cNvPr id="51" name="Rectangle 67">
                <a:extLst>
                  <a:ext uri="{FF2B5EF4-FFF2-40B4-BE49-F238E27FC236}">
                    <a16:creationId xmlns:a16="http://schemas.microsoft.com/office/drawing/2014/main" id="{6A01DBB7-61A6-42DB-ACE9-BDCF0FDB6A32}"/>
                  </a:ext>
                </a:extLst>
              </p:cNvPr>
              <p:cNvSpPr/>
              <p:nvPr/>
            </p:nvSpPr>
            <p:spPr>
              <a:xfrm>
                <a:off x="230046" y="1441771"/>
                <a:ext cx="567160" cy="234388"/>
              </a:xfrm>
              <a:prstGeom prst="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App</a:t>
                </a:r>
                <a:endParaRPr lang="zh-CN" altLang="en-US" sz="1200">
                  <a:latin typeface="Arial "/>
                  <a:ea typeface="等线"/>
                  <a:cs typeface="Calibri"/>
                </a:endParaRPr>
              </a:p>
            </p:txBody>
          </p:sp>
          <p:sp>
            <p:nvSpPr>
              <p:cNvPr id="52" name="Rectangle 68">
                <a:extLst>
                  <a:ext uri="{FF2B5EF4-FFF2-40B4-BE49-F238E27FC236}">
                    <a16:creationId xmlns:a16="http://schemas.microsoft.com/office/drawing/2014/main" id="{E9E340CB-6D43-4D01-BE48-A3CFE0686522}"/>
                  </a:ext>
                </a:extLst>
              </p:cNvPr>
              <p:cNvSpPr/>
              <p:nvPr/>
            </p:nvSpPr>
            <p:spPr>
              <a:xfrm>
                <a:off x="230046" y="1680498"/>
                <a:ext cx="567160" cy="234388"/>
              </a:xfrm>
              <a:prstGeom prst="rect">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OS</a:t>
                </a:r>
                <a:endParaRPr lang="zh-CN" altLang="en-US" sz="1200">
                  <a:latin typeface="Arial "/>
                  <a:ea typeface="等线"/>
                  <a:cs typeface="Calibri"/>
                </a:endParaRPr>
              </a:p>
            </p:txBody>
          </p:sp>
        </p:grpSp>
        <p:grpSp>
          <p:nvGrpSpPr>
            <p:cNvPr id="37" name="群組 36">
              <a:extLst>
                <a:ext uri="{FF2B5EF4-FFF2-40B4-BE49-F238E27FC236}">
                  <a16:creationId xmlns:a16="http://schemas.microsoft.com/office/drawing/2014/main" id="{A2AF50D8-B56A-41C7-BD06-5B1EBFF818CF}"/>
                </a:ext>
              </a:extLst>
            </p:cNvPr>
            <p:cNvGrpSpPr/>
            <p:nvPr/>
          </p:nvGrpSpPr>
          <p:grpSpPr>
            <a:xfrm>
              <a:off x="925945" y="1560855"/>
              <a:ext cx="567160" cy="473115"/>
              <a:chOff x="230046" y="1441771"/>
              <a:chExt cx="567160" cy="473115"/>
            </a:xfrm>
          </p:grpSpPr>
          <p:sp>
            <p:nvSpPr>
              <p:cNvPr id="39" name="Rectangle 67">
                <a:extLst>
                  <a:ext uri="{FF2B5EF4-FFF2-40B4-BE49-F238E27FC236}">
                    <a16:creationId xmlns:a16="http://schemas.microsoft.com/office/drawing/2014/main" id="{FCE47374-B5E2-4748-A046-58F287A0BE8E}"/>
                  </a:ext>
                </a:extLst>
              </p:cNvPr>
              <p:cNvSpPr/>
              <p:nvPr/>
            </p:nvSpPr>
            <p:spPr>
              <a:xfrm>
                <a:off x="230046" y="1441771"/>
                <a:ext cx="567160" cy="234388"/>
              </a:xfrm>
              <a:prstGeom prst="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App</a:t>
                </a:r>
                <a:endParaRPr lang="zh-CN" altLang="en-US" sz="1200">
                  <a:latin typeface="Arial "/>
                  <a:ea typeface="等线"/>
                  <a:cs typeface="Calibri"/>
                </a:endParaRPr>
              </a:p>
            </p:txBody>
          </p:sp>
          <p:sp>
            <p:nvSpPr>
              <p:cNvPr id="50" name="Rectangle 68">
                <a:extLst>
                  <a:ext uri="{FF2B5EF4-FFF2-40B4-BE49-F238E27FC236}">
                    <a16:creationId xmlns:a16="http://schemas.microsoft.com/office/drawing/2014/main" id="{7C9D5D95-3D18-4729-995F-99FEED755373}"/>
                  </a:ext>
                </a:extLst>
              </p:cNvPr>
              <p:cNvSpPr/>
              <p:nvPr/>
            </p:nvSpPr>
            <p:spPr>
              <a:xfrm>
                <a:off x="230046" y="1680498"/>
                <a:ext cx="567160" cy="234388"/>
              </a:xfrm>
              <a:prstGeom prst="rect">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OS</a:t>
                </a:r>
                <a:endParaRPr lang="zh-CN" altLang="en-US" sz="1200">
                  <a:latin typeface="Arial "/>
                  <a:ea typeface="等线"/>
                  <a:cs typeface="Calibri"/>
                </a:endParaRPr>
              </a:p>
            </p:txBody>
          </p:sp>
        </p:grpSp>
      </p:grpSp>
      <p:grpSp>
        <p:nvGrpSpPr>
          <p:cNvPr id="53" name="群組 52">
            <a:extLst>
              <a:ext uri="{FF2B5EF4-FFF2-40B4-BE49-F238E27FC236}">
                <a16:creationId xmlns:a16="http://schemas.microsoft.com/office/drawing/2014/main" id="{00BC0614-DF0A-418B-92A4-BFACBA60A983}"/>
              </a:ext>
            </a:extLst>
          </p:cNvPr>
          <p:cNvGrpSpPr/>
          <p:nvPr/>
        </p:nvGrpSpPr>
        <p:grpSpPr>
          <a:xfrm>
            <a:off x="2469743" y="2335313"/>
            <a:ext cx="1217152" cy="473451"/>
            <a:chOff x="275953" y="1560519"/>
            <a:chExt cx="1217152" cy="473451"/>
          </a:xfrm>
        </p:grpSpPr>
        <p:grpSp>
          <p:nvGrpSpPr>
            <p:cNvPr id="54" name="群組 53">
              <a:extLst>
                <a:ext uri="{FF2B5EF4-FFF2-40B4-BE49-F238E27FC236}">
                  <a16:creationId xmlns:a16="http://schemas.microsoft.com/office/drawing/2014/main" id="{2812B69B-D87A-4F3C-B5B5-F5483FB7361D}"/>
                </a:ext>
              </a:extLst>
            </p:cNvPr>
            <p:cNvGrpSpPr/>
            <p:nvPr/>
          </p:nvGrpSpPr>
          <p:grpSpPr>
            <a:xfrm>
              <a:off x="275953" y="1560519"/>
              <a:ext cx="567160" cy="473115"/>
              <a:chOff x="230046" y="1441771"/>
              <a:chExt cx="567160" cy="473115"/>
            </a:xfrm>
          </p:grpSpPr>
          <p:sp>
            <p:nvSpPr>
              <p:cNvPr id="58" name="Rectangle 67">
                <a:extLst>
                  <a:ext uri="{FF2B5EF4-FFF2-40B4-BE49-F238E27FC236}">
                    <a16:creationId xmlns:a16="http://schemas.microsoft.com/office/drawing/2014/main" id="{BC136ECA-B600-42E7-831E-8F805E8B4974}"/>
                  </a:ext>
                </a:extLst>
              </p:cNvPr>
              <p:cNvSpPr/>
              <p:nvPr/>
            </p:nvSpPr>
            <p:spPr>
              <a:xfrm>
                <a:off x="230046" y="1441771"/>
                <a:ext cx="567160" cy="234388"/>
              </a:xfrm>
              <a:prstGeom prst="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App</a:t>
                </a:r>
                <a:endParaRPr lang="zh-CN" altLang="en-US" sz="1200">
                  <a:latin typeface="Arial "/>
                  <a:ea typeface="等线"/>
                  <a:cs typeface="Calibri"/>
                </a:endParaRPr>
              </a:p>
            </p:txBody>
          </p:sp>
          <p:sp>
            <p:nvSpPr>
              <p:cNvPr id="59" name="Rectangle 68">
                <a:extLst>
                  <a:ext uri="{FF2B5EF4-FFF2-40B4-BE49-F238E27FC236}">
                    <a16:creationId xmlns:a16="http://schemas.microsoft.com/office/drawing/2014/main" id="{A1CD0641-CBEA-490B-BF6E-9A0AD51A77FF}"/>
                  </a:ext>
                </a:extLst>
              </p:cNvPr>
              <p:cNvSpPr/>
              <p:nvPr/>
            </p:nvSpPr>
            <p:spPr>
              <a:xfrm>
                <a:off x="230046" y="1680498"/>
                <a:ext cx="567160" cy="234388"/>
              </a:xfrm>
              <a:prstGeom prst="rect">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OS</a:t>
                </a:r>
                <a:endParaRPr lang="zh-CN" altLang="en-US" sz="1200">
                  <a:latin typeface="Arial "/>
                  <a:ea typeface="等线"/>
                  <a:cs typeface="Calibri"/>
                </a:endParaRPr>
              </a:p>
            </p:txBody>
          </p:sp>
        </p:grpSp>
        <p:grpSp>
          <p:nvGrpSpPr>
            <p:cNvPr id="55" name="群組 54">
              <a:extLst>
                <a:ext uri="{FF2B5EF4-FFF2-40B4-BE49-F238E27FC236}">
                  <a16:creationId xmlns:a16="http://schemas.microsoft.com/office/drawing/2014/main" id="{DFD9A9C6-F751-4275-BF90-1F7665B6CCD9}"/>
                </a:ext>
              </a:extLst>
            </p:cNvPr>
            <p:cNvGrpSpPr/>
            <p:nvPr/>
          </p:nvGrpSpPr>
          <p:grpSpPr>
            <a:xfrm>
              <a:off x="925945" y="1560855"/>
              <a:ext cx="567160" cy="473115"/>
              <a:chOff x="230046" y="1441771"/>
              <a:chExt cx="567160" cy="473115"/>
            </a:xfrm>
          </p:grpSpPr>
          <p:sp>
            <p:nvSpPr>
              <p:cNvPr id="56" name="Rectangle 67">
                <a:extLst>
                  <a:ext uri="{FF2B5EF4-FFF2-40B4-BE49-F238E27FC236}">
                    <a16:creationId xmlns:a16="http://schemas.microsoft.com/office/drawing/2014/main" id="{86DD83D3-7F97-4230-B0D2-0799704A2350}"/>
                  </a:ext>
                </a:extLst>
              </p:cNvPr>
              <p:cNvSpPr/>
              <p:nvPr/>
            </p:nvSpPr>
            <p:spPr>
              <a:xfrm>
                <a:off x="230046" y="1441771"/>
                <a:ext cx="567160" cy="234388"/>
              </a:xfrm>
              <a:prstGeom prst="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App</a:t>
                </a:r>
                <a:endParaRPr lang="zh-CN" altLang="en-US" sz="1200">
                  <a:latin typeface="Arial "/>
                  <a:ea typeface="等线"/>
                  <a:cs typeface="Calibri"/>
                </a:endParaRPr>
              </a:p>
            </p:txBody>
          </p:sp>
          <p:sp>
            <p:nvSpPr>
              <p:cNvPr id="57" name="Rectangle 68">
                <a:extLst>
                  <a:ext uri="{FF2B5EF4-FFF2-40B4-BE49-F238E27FC236}">
                    <a16:creationId xmlns:a16="http://schemas.microsoft.com/office/drawing/2014/main" id="{B1CBC0E6-E08E-4E18-A140-9EE4EDA4EA4E}"/>
                  </a:ext>
                </a:extLst>
              </p:cNvPr>
              <p:cNvSpPr/>
              <p:nvPr/>
            </p:nvSpPr>
            <p:spPr>
              <a:xfrm>
                <a:off x="230046" y="1680498"/>
                <a:ext cx="567160" cy="234388"/>
              </a:xfrm>
              <a:prstGeom prst="rect">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OS</a:t>
                </a:r>
                <a:endParaRPr lang="zh-CN" altLang="en-US" sz="1200">
                  <a:latin typeface="Arial "/>
                  <a:ea typeface="等线"/>
                  <a:cs typeface="Calibri"/>
                </a:endParaRPr>
              </a:p>
            </p:txBody>
          </p:sp>
        </p:grpSp>
      </p:grpSp>
      <p:cxnSp>
        <p:nvCxnSpPr>
          <p:cNvPr id="6" name="接點: 肘形 5">
            <a:extLst>
              <a:ext uri="{FF2B5EF4-FFF2-40B4-BE49-F238E27FC236}">
                <a16:creationId xmlns:a16="http://schemas.microsoft.com/office/drawing/2014/main" id="{A07C111B-0993-47CC-9037-66D83973AA45}"/>
              </a:ext>
            </a:extLst>
          </p:cNvPr>
          <p:cNvCxnSpPr>
            <a:cxnSpLocks/>
            <a:stCxn id="17" idx="2"/>
            <a:endCxn id="19" idx="2"/>
          </p:cNvCxnSpPr>
          <p:nvPr/>
        </p:nvCxnSpPr>
        <p:spPr>
          <a:xfrm rot="16200000" flipH="1">
            <a:off x="2376431" y="2473466"/>
            <a:ext cx="12700" cy="1468538"/>
          </a:xfrm>
          <a:prstGeom prst="bentConnector3">
            <a:avLst>
              <a:gd name="adj1" fmla="val 2927472"/>
            </a:avLst>
          </a:prstGeom>
          <a:ln w="28575">
            <a:solidFill>
              <a:srgbClr val="F8B37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接點: 肘形 15">
            <a:extLst>
              <a:ext uri="{FF2B5EF4-FFF2-40B4-BE49-F238E27FC236}">
                <a16:creationId xmlns:a16="http://schemas.microsoft.com/office/drawing/2014/main" id="{CB4F480F-A44D-4202-A942-DE053AF9A5E5}"/>
              </a:ext>
            </a:extLst>
          </p:cNvPr>
          <p:cNvCxnSpPr>
            <a:cxnSpLocks/>
            <a:stCxn id="8" idx="1"/>
            <a:endCxn id="19" idx="3"/>
          </p:cNvCxnSpPr>
          <p:nvPr/>
        </p:nvCxnSpPr>
        <p:spPr>
          <a:xfrm rot="10800000" flipV="1">
            <a:off x="3802293" y="1764535"/>
            <a:ext cx="1281887" cy="1299030"/>
          </a:xfrm>
          <a:prstGeom prst="bentConnector3">
            <a:avLst/>
          </a:prstGeom>
          <a:ln w="28575">
            <a:solidFill>
              <a:srgbClr val="2FF5CB"/>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接點: 肘形 28">
            <a:extLst>
              <a:ext uri="{FF2B5EF4-FFF2-40B4-BE49-F238E27FC236}">
                <a16:creationId xmlns:a16="http://schemas.microsoft.com/office/drawing/2014/main" id="{722C47F0-6594-4BD9-8084-6C7ABE2BE9CC}"/>
              </a:ext>
            </a:extLst>
          </p:cNvPr>
          <p:cNvCxnSpPr>
            <a:stCxn id="8" idx="3"/>
            <a:endCxn id="5" idx="3"/>
          </p:cNvCxnSpPr>
          <p:nvPr/>
        </p:nvCxnSpPr>
        <p:spPr>
          <a:xfrm>
            <a:off x="6678591" y="1764535"/>
            <a:ext cx="39870" cy="2528949"/>
          </a:xfrm>
          <a:prstGeom prst="bentConnector3">
            <a:avLst>
              <a:gd name="adj1" fmla="val 1813787"/>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24">
            <a:extLst>
              <a:ext uri="{FF2B5EF4-FFF2-40B4-BE49-F238E27FC236}">
                <a16:creationId xmlns:a16="http://schemas.microsoft.com/office/drawing/2014/main" id="{BA35C6A3-4FC1-4FE1-96ED-BAA644900510}"/>
              </a:ext>
            </a:extLst>
          </p:cNvPr>
          <p:cNvCxnSpPr>
            <a:cxnSpLocks/>
          </p:cNvCxnSpPr>
          <p:nvPr/>
        </p:nvCxnSpPr>
        <p:spPr>
          <a:xfrm flipH="1">
            <a:off x="6698527" y="2757668"/>
            <a:ext cx="709620" cy="0"/>
          </a:xfrm>
          <a:prstGeom prst="straightConnector1">
            <a:avLst/>
          </a:prstGeom>
          <a:ln w="28575">
            <a:solidFill>
              <a:srgbClr val="00E6F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0304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BA9C6-5967-4DBE-8FBF-4437A84251C5}"/>
              </a:ext>
            </a:extLst>
          </p:cNvPr>
          <p:cNvSpPr>
            <a:spLocks noGrp="1"/>
          </p:cNvSpPr>
          <p:nvPr>
            <p:ph type="title"/>
          </p:nvPr>
        </p:nvSpPr>
        <p:spPr>
          <a:xfrm>
            <a:off x="114589" y="91440"/>
            <a:ext cx="7886700" cy="822960"/>
          </a:xfrm>
        </p:spPr>
        <p:txBody>
          <a:bodyPr>
            <a:normAutofit/>
          </a:bodyPr>
          <a:lstStyle/>
          <a:p>
            <a:r>
              <a:rPr lang="en-US" sz="3200"/>
              <a:t>ES1686dc</a:t>
            </a:r>
            <a:r>
              <a:rPr lang="zh-TW" altLang="en-US" sz="3200"/>
              <a:t> 搭配 </a:t>
            </a:r>
            <a:r>
              <a:rPr lang="en-US" altLang="zh-TW" sz="3200"/>
              <a:t>Veeam</a:t>
            </a:r>
            <a:r>
              <a:rPr lang="zh-TW" altLang="en-US" sz="3200"/>
              <a:t> 妥善備份虛擬機</a:t>
            </a:r>
            <a:endParaRPr lang="en-US" sz="3200"/>
          </a:p>
        </p:txBody>
      </p:sp>
      <p:pic>
        <p:nvPicPr>
          <p:cNvPr id="8" name="Picture 7">
            <a:extLst>
              <a:ext uri="{FF2B5EF4-FFF2-40B4-BE49-F238E27FC236}">
                <a16:creationId xmlns:a16="http://schemas.microsoft.com/office/drawing/2014/main" id="{65D837C4-EBA0-4F58-BB48-6D2382EED50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3635" y="2051547"/>
            <a:ext cx="3035031" cy="1040406"/>
          </a:xfrm>
          <a:prstGeom prst="rect">
            <a:avLst/>
          </a:prstGeom>
        </p:spPr>
      </p:pic>
      <p:sp>
        <p:nvSpPr>
          <p:cNvPr id="9" name="TextBox 8">
            <a:extLst>
              <a:ext uri="{FF2B5EF4-FFF2-40B4-BE49-F238E27FC236}">
                <a16:creationId xmlns:a16="http://schemas.microsoft.com/office/drawing/2014/main" id="{2AB39BA8-C522-46B1-8843-E0BC39BC4E3A}"/>
              </a:ext>
            </a:extLst>
          </p:cNvPr>
          <p:cNvSpPr txBox="1"/>
          <p:nvPr/>
        </p:nvSpPr>
        <p:spPr>
          <a:xfrm>
            <a:off x="1352509" y="3105109"/>
            <a:ext cx="1097279" cy="307777"/>
          </a:xfrm>
          <a:prstGeom prst="rect">
            <a:avLst/>
          </a:prstGeom>
          <a:noFill/>
        </p:spPr>
        <p:txBody>
          <a:bodyPr wrap="square" rtlCol="0">
            <a:spAutoFit/>
          </a:bodyPr>
          <a:lstStyle/>
          <a:p>
            <a:pPr algn="ctr"/>
            <a:r>
              <a:rPr lang="en-US" sz="1400">
                <a:solidFill>
                  <a:schemeClr val="bg1"/>
                </a:solidFill>
              </a:rPr>
              <a:t>ES1686dc</a:t>
            </a:r>
          </a:p>
        </p:txBody>
      </p:sp>
      <p:pic>
        <p:nvPicPr>
          <p:cNvPr id="10" name="Picture 9">
            <a:extLst>
              <a:ext uri="{FF2B5EF4-FFF2-40B4-BE49-F238E27FC236}">
                <a16:creationId xmlns:a16="http://schemas.microsoft.com/office/drawing/2014/main" id="{DFA350CE-D0DE-439D-8FC4-CE2C136C749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41815" y="2517059"/>
            <a:ext cx="1604751" cy="550107"/>
          </a:xfrm>
          <a:prstGeom prst="rect">
            <a:avLst/>
          </a:prstGeom>
        </p:spPr>
      </p:pic>
      <p:sp>
        <p:nvSpPr>
          <p:cNvPr id="11" name="TextBox 10">
            <a:extLst>
              <a:ext uri="{FF2B5EF4-FFF2-40B4-BE49-F238E27FC236}">
                <a16:creationId xmlns:a16="http://schemas.microsoft.com/office/drawing/2014/main" id="{53035698-BAF3-475E-9E62-9DAF9E5581D5}"/>
              </a:ext>
            </a:extLst>
          </p:cNvPr>
          <p:cNvSpPr txBox="1"/>
          <p:nvPr/>
        </p:nvSpPr>
        <p:spPr>
          <a:xfrm>
            <a:off x="5521484" y="3105109"/>
            <a:ext cx="1097279" cy="307777"/>
          </a:xfrm>
          <a:prstGeom prst="rect">
            <a:avLst/>
          </a:prstGeom>
          <a:noFill/>
        </p:spPr>
        <p:txBody>
          <a:bodyPr wrap="square" rtlCol="0">
            <a:spAutoFit/>
          </a:bodyPr>
          <a:lstStyle/>
          <a:p>
            <a:pPr algn="ctr"/>
            <a:r>
              <a:rPr lang="en-US" sz="1400">
                <a:solidFill>
                  <a:schemeClr val="bg1"/>
                </a:solidFill>
              </a:rPr>
              <a:t>ES1686dc</a:t>
            </a:r>
          </a:p>
        </p:txBody>
      </p:sp>
      <p:pic>
        <p:nvPicPr>
          <p:cNvPr id="12" name="Google Shape;675;p48">
            <a:extLst>
              <a:ext uri="{FF2B5EF4-FFF2-40B4-BE49-F238E27FC236}">
                <a16:creationId xmlns:a16="http://schemas.microsoft.com/office/drawing/2014/main" id="{6DF98E7F-167C-4BEA-AADC-7C30EF9AF42C}"/>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193841" y="1707851"/>
            <a:ext cx="1700698" cy="597116"/>
          </a:xfrm>
          <a:prstGeom prst="rect">
            <a:avLst/>
          </a:prstGeom>
          <a:noFill/>
          <a:ln>
            <a:noFill/>
          </a:ln>
        </p:spPr>
      </p:pic>
      <p:sp>
        <p:nvSpPr>
          <p:cNvPr id="13" name="TextBox 12">
            <a:extLst>
              <a:ext uri="{FF2B5EF4-FFF2-40B4-BE49-F238E27FC236}">
                <a16:creationId xmlns:a16="http://schemas.microsoft.com/office/drawing/2014/main" id="{D65F420E-D0CC-4770-A08B-759ABB88CFA3}"/>
              </a:ext>
            </a:extLst>
          </p:cNvPr>
          <p:cNvSpPr txBox="1"/>
          <p:nvPr/>
        </p:nvSpPr>
        <p:spPr>
          <a:xfrm>
            <a:off x="5495550" y="2163842"/>
            <a:ext cx="1097279" cy="307777"/>
          </a:xfrm>
          <a:prstGeom prst="rect">
            <a:avLst/>
          </a:prstGeom>
          <a:noFill/>
        </p:spPr>
        <p:txBody>
          <a:bodyPr wrap="square" rtlCol="0">
            <a:spAutoFit/>
          </a:bodyPr>
          <a:lstStyle/>
          <a:p>
            <a:pPr algn="ctr"/>
            <a:r>
              <a:rPr lang="en-US" sz="1400">
                <a:solidFill>
                  <a:schemeClr val="bg1"/>
                </a:solidFill>
              </a:rPr>
              <a:t>TES-3085U</a:t>
            </a:r>
          </a:p>
        </p:txBody>
      </p:sp>
      <p:pic>
        <p:nvPicPr>
          <p:cNvPr id="14" name="Google Shape;693;p49">
            <a:extLst>
              <a:ext uri="{FF2B5EF4-FFF2-40B4-BE49-F238E27FC236}">
                <a16:creationId xmlns:a16="http://schemas.microsoft.com/office/drawing/2014/main" id="{13D2A395-0C9D-4C64-A5B7-B981C8714D53}"/>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94197" y="1642999"/>
            <a:ext cx="1477774" cy="597116"/>
          </a:xfrm>
          <a:prstGeom prst="rect">
            <a:avLst/>
          </a:prstGeom>
          <a:noFill/>
          <a:ln>
            <a:noFill/>
          </a:ln>
        </p:spPr>
      </p:pic>
      <p:sp>
        <p:nvSpPr>
          <p:cNvPr id="15" name="TextBox 14">
            <a:extLst>
              <a:ext uri="{FF2B5EF4-FFF2-40B4-BE49-F238E27FC236}">
                <a16:creationId xmlns:a16="http://schemas.microsoft.com/office/drawing/2014/main" id="{43049FB2-1803-41FC-BEBC-3A88B901F939}"/>
              </a:ext>
            </a:extLst>
          </p:cNvPr>
          <p:cNvSpPr txBox="1"/>
          <p:nvPr/>
        </p:nvSpPr>
        <p:spPr>
          <a:xfrm>
            <a:off x="7031191" y="2157982"/>
            <a:ext cx="1097279" cy="307777"/>
          </a:xfrm>
          <a:prstGeom prst="rect">
            <a:avLst/>
          </a:prstGeom>
          <a:noFill/>
        </p:spPr>
        <p:txBody>
          <a:bodyPr wrap="square" rtlCol="0">
            <a:spAutoFit/>
          </a:bodyPr>
          <a:lstStyle/>
          <a:p>
            <a:pPr algn="ctr"/>
            <a:r>
              <a:rPr lang="en-US" sz="1400">
                <a:solidFill>
                  <a:schemeClr val="bg1"/>
                </a:solidFill>
              </a:rPr>
              <a:t>TES-1885U</a:t>
            </a:r>
          </a:p>
        </p:txBody>
      </p:sp>
      <p:pic>
        <p:nvPicPr>
          <p:cNvPr id="16" name="Picture 15">
            <a:extLst>
              <a:ext uri="{FF2B5EF4-FFF2-40B4-BE49-F238E27FC236}">
                <a16:creationId xmlns:a16="http://schemas.microsoft.com/office/drawing/2014/main" id="{1A9BABC4-9531-4139-8F40-E3B0FF9A82A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12243" y="2396428"/>
            <a:ext cx="1477774" cy="923609"/>
          </a:xfrm>
          <a:prstGeom prst="rect">
            <a:avLst/>
          </a:prstGeom>
        </p:spPr>
      </p:pic>
      <p:sp>
        <p:nvSpPr>
          <p:cNvPr id="17" name="TextBox 16">
            <a:extLst>
              <a:ext uri="{FF2B5EF4-FFF2-40B4-BE49-F238E27FC236}">
                <a16:creationId xmlns:a16="http://schemas.microsoft.com/office/drawing/2014/main" id="{1B7901C7-F6E8-4E7B-83C0-214417E15950}"/>
              </a:ext>
            </a:extLst>
          </p:cNvPr>
          <p:cNvSpPr txBox="1"/>
          <p:nvPr/>
        </p:nvSpPr>
        <p:spPr>
          <a:xfrm>
            <a:off x="6993595" y="3105109"/>
            <a:ext cx="1382360" cy="307777"/>
          </a:xfrm>
          <a:prstGeom prst="rect">
            <a:avLst/>
          </a:prstGeom>
          <a:noFill/>
        </p:spPr>
        <p:txBody>
          <a:bodyPr wrap="square" rtlCol="0">
            <a:spAutoFit/>
          </a:bodyPr>
          <a:lstStyle/>
          <a:p>
            <a:pPr algn="ctr"/>
            <a:r>
              <a:rPr lang="en-US" sz="1400">
                <a:solidFill>
                  <a:schemeClr val="bg1"/>
                </a:solidFill>
              </a:rPr>
              <a:t>TDS-16489U R2</a:t>
            </a:r>
          </a:p>
        </p:txBody>
      </p:sp>
      <p:sp>
        <p:nvSpPr>
          <p:cNvPr id="19" name="Rectangle 18">
            <a:extLst>
              <a:ext uri="{FF2B5EF4-FFF2-40B4-BE49-F238E27FC236}">
                <a16:creationId xmlns:a16="http://schemas.microsoft.com/office/drawing/2014/main" id="{2E8FE49B-F656-4444-A677-690250CC55C9}"/>
              </a:ext>
            </a:extLst>
          </p:cNvPr>
          <p:cNvSpPr/>
          <p:nvPr/>
        </p:nvSpPr>
        <p:spPr>
          <a:xfrm>
            <a:off x="583076" y="3787460"/>
            <a:ext cx="7906916" cy="738664"/>
          </a:xfrm>
          <a:prstGeom prst="rect">
            <a:avLst/>
          </a:prstGeom>
        </p:spPr>
        <p:txBody>
          <a:bodyPr wrap="square" anchor="t">
            <a:spAutoFit/>
          </a:bodyPr>
          <a:lstStyle/>
          <a:p>
            <a:r>
              <a:rPr lang="en-US" altLang="zh-TW" sz="1400">
                <a:solidFill>
                  <a:schemeClr val="bg1">
                    <a:lumMod val="95000"/>
                  </a:schemeClr>
                </a:solidFill>
                <a:latin typeface="Microsoft JhengHei"/>
                <a:ea typeface="新細明體"/>
                <a:cs typeface="Calibri"/>
              </a:rPr>
              <a:t>Veeam Backup &amp; Replication™ </a:t>
            </a:r>
            <a:r>
              <a:rPr lang="zh-TW" altLang="en-US" sz="1400">
                <a:solidFill>
                  <a:schemeClr val="bg1">
                    <a:lumMod val="95000"/>
                  </a:schemeClr>
                </a:solidFill>
                <a:latin typeface="Microsoft JhengHei"/>
                <a:ea typeface="Microsoft JhengHei"/>
                <a:cs typeface="Calibri"/>
              </a:rPr>
              <a:t>軟體結合， </a:t>
            </a:r>
            <a:r>
              <a:rPr lang="en-US" altLang="zh-TW" sz="1400">
                <a:solidFill>
                  <a:schemeClr val="bg1">
                    <a:lumMod val="95000"/>
                  </a:schemeClr>
                </a:solidFill>
                <a:latin typeface="Microsoft JhengHei"/>
                <a:ea typeface="新細明體"/>
                <a:cs typeface="Calibri"/>
              </a:rPr>
              <a:t>QNAP NAS </a:t>
            </a:r>
            <a:r>
              <a:rPr lang="zh-TW" altLang="en-US" sz="1400">
                <a:solidFill>
                  <a:schemeClr val="bg1">
                    <a:lumMod val="95000"/>
                  </a:schemeClr>
                </a:solidFill>
                <a:latin typeface="Microsoft JhengHei"/>
                <a:ea typeface="Microsoft JhengHei"/>
                <a:cs typeface="Calibri"/>
              </a:rPr>
              <a:t>為 </a:t>
            </a:r>
            <a:r>
              <a:rPr lang="en-US" altLang="zh-TW" sz="1400">
                <a:solidFill>
                  <a:schemeClr val="bg1">
                    <a:lumMod val="95000"/>
                  </a:schemeClr>
                </a:solidFill>
                <a:latin typeface="Microsoft JhengHei"/>
                <a:ea typeface="新細明體"/>
                <a:cs typeface="Calibri"/>
              </a:rPr>
              <a:t>VMware </a:t>
            </a:r>
            <a:r>
              <a:rPr lang="zh-TW" altLang="en-US" sz="1400">
                <a:solidFill>
                  <a:schemeClr val="bg1">
                    <a:lumMod val="95000"/>
                  </a:schemeClr>
                </a:solidFill>
                <a:latin typeface="Microsoft JhengHei"/>
                <a:ea typeface="Microsoft JhengHei"/>
                <a:cs typeface="Calibri"/>
              </a:rPr>
              <a:t>及 </a:t>
            </a:r>
            <a:r>
              <a:rPr lang="en-US" altLang="zh-TW" sz="1400">
                <a:solidFill>
                  <a:schemeClr val="bg1">
                    <a:lumMod val="95000"/>
                  </a:schemeClr>
                </a:solidFill>
                <a:latin typeface="Microsoft JhengHei"/>
                <a:ea typeface="新細明體"/>
                <a:cs typeface="Calibri"/>
              </a:rPr>
              <a:t>Hyper-V </a:t>
            </a:r>
            <a:r>
              <a:rPr lang="zh-TW" altLang="en-US" sz="1400">
                <a:solidFill>
                  <a:schemeClr val="bg1">
                    <a:lumMod val="95000"/>
                  </a:schemeClr>
                </a:solidFill>
                <a:latin typeface="Microsoft JhengHei"/>
                <a:ea typeface="Microsoft JhengHei"/>
                <a:cs typeface="Calibri"/>
              </a:rPr>
              <a:t>提供一套具經濟效益，基於磁碟備份之解決方案，不僅有效減少資料存取傳輸動作，還能動態調整規模，隨時滿足高要求的企業環境需求</a:t>
            </a:r>
            <a:endParaRPr lang="en-US" sz="1400">
              <a:solidFill>
                <a:schemeClr val="bg1">
                  <a:lumMod val="95000"/>
                </a:schemeClr>
              </a:solidFill>
              <a:latin typeface="Microsoft JhengHei"/>
              <a:ea typeface="Microsoft JhengHei"/>
              <a:cs typeface="Calibri"/>
            </a:endParaRPr>
          </a:p>
        </p:txBody>
      </p:sp>
      <p:pic>
        <p:nvPicPr>
          <p:cNvPr id="3" name="圖形 2">
            <a:extLst>
              <a:ext uri="{FF2B5EF4-FFF2-40B4-BE49-F238E27FC236}">
                <a16:creationId xmlns:a16="http://schemas.microsoft.com/office/drawing/2014/main" id="{A54DEDF3-E931-4D44-90CB-6011380B95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40210" y="2517059"/>
            <a:ext cx="1877059" cy="286331"/>
          </a:xfrm>
          <a:prstGeom prst="rect">
            <a:avLst/>
          </a:prstGeom>
        </p:spPr>
      </p:pic>
      <p:pic>
        <p:nvPicPr>
          <p:cNvPr id="4" name="圖形 3">
            <a:extLst>
              <a:ext uri="{FF2B5EF4-FFF2-40B4-BE49-F238E27FC236}">
                <a16:creationId xmlns:a16="http://schemas.microsoft.com/office/drawing/2014/main" id="{1B383B41-CF0A-4ADC-A646-AF3C14FA33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10268" y="1375884"/>
            <a:ext cx="1391970" cy="1013904"/>
          </a:xfrm>
          <a:prstGeom prst="rect">
            <a:avLst/>
          </a:prstGeom>
        </p:spPr>
      </p:pic>
    </p:spTree>
    <p:extLst>
      <p:ext uri="{BB962C8B-B14F-4D97-AF65-F5344CB8AC3E}">
        <p14:creationId xmlns:p14="http://schemas.microsoft.com/office/powerpoint/2010/main" val="27826807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A198DFA-693C-40E6-BB31-59DED1BCCF7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a:stretch/>
        </p:blipFill>
        <p:spPr>
          <a:xfrm>
            <a:off x="951" y="535"/>
            <a:ext cx="9143049" cy="5142965"/>
          </a:xfrm>
          <a:prstGeom prst="rect">
            <a:avLst/>
          </a:prstGeom>
        </p:spPr>
      </p:pic>
      <p:sp>
        <p:nvSpPr>
          <p:cNvPr id="8" name="Title 1">
            <a:extLst>
              <a:ext uri="{FF2B5EF4-FFF2-40B4-BE49-F238E27FC236}">
                <a16:creationId xmlns:a16="http://schemas.microsoft.com/office/drawing/2014/main" id="{CE4F136F-A8D1-4B9E-B580-74B19C90BB1B}"/>
              </a:ext>
            </a:extLst>
          </p:cNvPr>
          <p:cNvSpPr txBox="1">
            <a:spLocks/>
          </p:cNvSpPr>
          <p:nvPr/>
        </p:nvSpPr>
        <p:spPr>
          <a:xfrm>
            <a:off x="247326" y="1997025"/>
            <a:ext cx="4397342" cy="8081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4000" err="1">
                <a:solidFill>
                  <a:schemeClr val="bg1">
                    <a:lumMod val="95000"/>
                  </a:schemeClr>
                </a:solidFill>
                <a:latin typeface="Arial "/>
              </a:rPr>
              <a:t>Openstack</a:t>
            </a:r>
            <a:r>
              <a:rPr lang="en-US" altLang="zh-TW" sz="4000">
                <a:solidFill>
                  <a:schemeClr val="bg1">
                    <a:lumMod val="95000"/>
                  </a:schemeClr>
                </a:solidFill>
                <a:latin typeface="Arial "/>
              </a:rPr>
              <a:t> Ready</a:t>
            </a:r>
            <a:endParaRPr lang="en-US" sz="4000" spc="300">
              <a:solidFill>
                <a:schemeClr val="bg1">
                  <a:lumMod val="95000"/>
                </a:schemeClr>
              </a:solidFill>
              <a:latin typeface="Arial "/>
            </a:endParaRPr>
          </a:p>
        </p:txBody>
      </p:sp>
      <p:sp>
        <p:nvSpPr>
          <p:cNvPr id="3" name="Rectangle 2">
            <a:extLst>
              <a:ext uri="{FF2B5EF4-FFF2-40B4-BE49-F238E27FC236}">
                <a16:creationId xmlns:a16="http://schemas.microsoft.com/office/drawing/2014/main" id="{A96F9195-1DB4-4B7C-AAC6-63C72404FD47}"/>
              </a:ext>
            </a:extLst>
          </p:cNvPr>
          <p:cNvSpPr/>
          <p:nvPr/>
        </p:nvSpPr>
        <p:spPr>
          <a:xfrm>
            <a:off x="276785" y="2620284"/>
            <a:ext cx="4525329" cy="954107"/>
          </a:xfrm>
          <a:prstGeom prst="rect">
            <a:avLst/>
          </a:prstGeom>
        </p:spPr>
        <p:txBody>
          <a:bodyPr wrap="square" anchor="t">
            <a:spAutoFit/>
          </a:bodyPr>
          <a:lstStyle/>
          <a:p>
            <a:r>
              <a:rPr lang="en-US" altLang="zh-TW" sz="1400">
                <a:solidFill>
                  <a:schemeClr val="bg1">
                    <a:lumMod val="95000"/>
                  </a:schemeClr>
                </a:solidFill>
                <a:latin typeface="Microsoft JhengHei"/>
                <a:ea typeface="新細明體"/>
                <a:cs typeface="Calibri"/>
              </a:rPr>
              <a:t>QES </a:t>
            </a:r>
            <a:r>
              <a:rPr lang="zh-TW" altLang="en-US" sz="1400">
                <a:solidFill>
                  <a:schemeClr val="bg1">
                    <a:lumMod val="95000"/>
                  </a:schemeClr>
                </a:solidFill>
                <a:latin typeface="Microsoft JhengHei"/>
                <a:ea typeface="Microsoft JhengHei"/>
                <a:cs typeface="Calibri"/>
              </a:rPr>
              <a:t>完整支援 </a:t>
            </a:r>
            <a:r>
              <a:rPr lang="en-US" altLang="zh-TW" sz="1400">
                <a:solidFill>
                  <a:schemeClr val="bg1">
                    <a:lumMod val="95000"/>
                  </a:schemeClr>
                </a:solidFill>
                <a:latin typeface="Microsoft JhengHei"/>
                <a:ea typeface="新細明體"/>
                <a:cs typeface="Calibri"/>
              </a:rPr>
              <a:t>OpenStack</a:t>
            </a:r>
            <a:r>
              <a:rPr lang="en-US" altLang="zh-TW" sz="1400" baseline="30000">
                <a:solidFill>
                  <a:schemeClr val="bg1">
                    <a:lumMod val="95000"/>
                  </a:schemeClr>
                </a:solidFill>
                <a:latin typeface="Microsoft JhengHei"/>
                <a:ea typeface="新細明體"/>
                <a:cs typeface="Calibri"/>
              </a:rPr>
              <a:t>®</a:t>
            </a:r>
            <a:r>
              <a:rPr lang="en-US" altLang="zh-TW" sz="1400">
                <a:solidFill>
                  <a:schemeClr val="bg1">
                    <a:lumMod val="95000"/>
                  </a:schemeClr>
                </a:solidFill>
                <a:latin typeface="Microsoft JhengHei"/>
                <a:ea typeface="新細明體"/>
                <a:cs typeface="Calibri"/>
              </a:rPr>
              <a:t> Cinder </a:t>
            </a:r>
            <a:r>
              <a:rPr lang="zh-TW" altLang="en-US" sz="1400">
                <a:solidFill>
                  <a:schemeClr val="bg1">
                    <a:lumMod val="95000"/>
                  </a:schemeClr>
                </a:solidFill>
                <a:latin typeface="Microsoft JhengHei"/>
                <a:ea typeface="Microsoft JhengHei"/>
                <a:cs typeface="Calibri"/>
              </a:rPr>
              <a:t>以及 </a:t>
            </a:r>
            <a:r>
              <a:rPr lang="en-US" altLang="zh-TW" sz="1400">
                <a:solidFill>
                  <a:schemeClr val="bg1">
                    <a:lumMod val="95000"/>
                  </a:schemeClr>
                </a:solidFill>
                <a:latin typeface="Microsoft JhengHei"/>
                <a:ea typeface="新細明體"/>
                <a:cs typeface="Calibri"/>
              </a:rPr>
              <a:t>iSCSI Cinder Node </a:t>
            </a:r>
            <a:r>
              <a:rPr lang="zh-TW" altLang="en-US" sz="1400">
                <a:solidFill>
                  <a:schemeClr val="bg1">
                    <a:lumMod val="95000"/>
                  </a:schemeClr>
                </a:solidFill>
                <a:latin typeface="Microsoft JhengHei"/>
                <a:ea typeface="Microsoft JhengHei"/>
                <a:cs typeface="Calibri"/>
              </a:rPr>
              <a:t>驅動程式, 提供給虛擬機區塊層級儲存空間, 不但加速虛擬機部署, 強化透過 </a:t>
            </a:r>
            <a:r>
              <a:rPr lang="en-US" altLang="zh-TW" sz="1400">
                <a:solidFill>
                  <a:schemeClr val="bg1">
                    <a:lumMod val="95000"/>
                  </a:schemeClr>
                </a:solidFill>
                <a:latin typeface="Microsoft JhengHei"/>
                <a:ea typeface="新細明體"/>
                <a:cs typeface="Calibri"/>
              </a:rPr>
              <a:t>iSCSI </a:t>
            </a:r>
            <a:r>
              <a:rPr lang="zh-TW" altLang="en-US" sz="1400">
                <a:solidFill>
                  <a:schemeClr val="bg1">
                    <a:lumMod val="95000"/>
                  </a:schemeClr>
                </a:solidFill>
                <a:latin typeface="Microsoft JhengHei"/>
                <a:ea typeface="Microsoft JhengHei"/>
                <a:cs typeface="Calibri"/>
              </a:rPr>
              <a:t>存取虛擬機映像檔的效率, 更便於整合商業化的雲端儲存平台</a:t>
            </a:r>
            <a:endParaRPr lang="en-US" sz="1400">
              <a:solidFill>
                <a:schemeClr val="bg1">
                  <a:lumMod val="95000"/>
                </a:schemeClr>
              </a:solidFill>
              <a:latin typeface="Microsoft JhengHei"/>
              <a:ea typeface="Microsoft JhengHei"/>
              <a:cs typeface="Calibri"/>
            </a:endParaRPr>
          </a:p>
        </p:txBody>
      </p:sp>
      <p:pic>
        <p:nvPicPr>
          <p:cNvPr id="4" name="Picture 3">
            <a:extLst>
              <a:ext uri="{FF2B5EF4-FFF2-40B4-BE49-F238E27FC236}">
                <a16:creationId xmlns:a16="http://schemas.microsoft.com/office/drawing/2014/main" id="{06E8DBE9-12F4-4EA2-A059-3A79F5DF1C3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6349" y="1358006"/>
            <a:ext cx="974494" cy="592409"/>
          </a:xfrm>
          <a:prstGeom prst="roundRect">
            <a:avLst>
              <a:gd name="adj" fmla="val 12578"/>
            </a:avLst>
          </a:prstGeom>
        </p:spPr>
      </p:pic>
    </p:spTree>
    <p:extLst>
      <p:ext uri="{BB962C8B-B14F-4D97-AF65-F5344CB8AC3E}">
        <p14:creationId xmlns:p14="http://schemas.microsoft.com/office/powerpoint/2010/main" val="2686333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3BDD2093-710A-4B81-93EC-1B98E70EE279}"/>
              </a:ext>
            </a:extLst>
          </p:cNvPr>
          <p:cNvSpPr/>
          <p:nvPr/>
        </p:nvSpPr>
        <p:spPr>
          <a:xfrm>
            <a:off x="3531874" y="1351401"/>
            <a:ext cx="4918063" cy="3503169"/>
          </a:xfrm>
          <a:prstGeom prst="roundRect">
            <a:avLst>
              <a:gd name="adj" fmla="val 371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 name="群組 4">
            <a:extLst>
              <a:ext uri="{FF2B5EF4-FFF2-40B4-BE49-F238E27FC236}">
                <a16:creationId xmlns:a16="http://schemas.microsoft.com/office/drawing/2014/main" id="{166B187C-D6CD-4E78-BEBB-D13CEA081E08}"/>
              </a:ext>
            </a:extLst>
          </p:cNvPr>
          <p:cNvGrpSpPr/>
          <p:nvPr/>
        </p:nvGrpSpPr>
        <p:grpSpPr>
          <a:xfrm>
            <a:off x="323161" y="1342424"/>
            <a:ext cx="3029639" cy="3512146"/>
            <a:chOff x="323161" y="1320392"/>
            <a:chExt cx="3029639" cy="3512146"/>
          </a:xfrm>
        </p:grpSpPr>
        <p:pic>
          <p:nvPicPr>
            <p:cNvPr id="3" name="圖形 2">
              <a:extLst>
                <a:ext uri="{FF2B5EF4-FFF2-40B4-BE49-F238E27FC236}">
                  <a16:creationId xmlns:a16="http://schemas.microsoft.com/office/drawing/2014/main" id="{185ED935-14A4-477C-BF93-EADBF2D870EF}"/>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3161" y="1320392"/>
              <a:ext cx="3029639" cy="541101"/>
            </a:xfrm>
            <a:prstGeom prst="rect">
              <a:avLst/>
            </a:prstGeom>
          </p:spPr>
        </p:pic>
        <p:pic>
          <p:nvPicPr>
            <p:cNvPr id="11" name="圖形 10">
              <a:extLst>
                <a:ext uri="{FF2B5EF4-FFF2-40B4-BE49-F238E27FC236}">
                  <a16:creationId xmlns:a16="http://schemas.microsoft.com/office/drawing/2014/main" id="{C717DC6F-6C4A-4178-8873-D59AD670F2B2}"/>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3161" y="2063153"/>
              <a:ext cx="3029639" cy="541101"/>
            </a:xfrm>
            <a:prstGeom prst="rect">
              <a:avLst/>
            </a:prstGeom>
          </p:spPr>
        </p:pic>
        <p:pic>
          <p:nvPicPr>
            <p:cNvPr id="12" name="圖形 11">
              <a:extLst>
                <a:ext uri="{FF2B5EF4-FFF2-40B4-BE49-F238E27FC236}">
                  <a16:creationId xmlns:a16="http://schemas.microsoft.com/office/drawing/2014/main" id="{17166E2F-E475-4256-B259-4A881EA16D65}"/>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3161" y="2805914"/>
              <a:ext cx="3029639" cy="541101"/>
            </a:xfrm>
            <a:prstGeom prst="rect">
              <a:avLst/>
            </a:prstGeom>
          </p:spPr>
        </p:pic>
        <p:pic>
          <p:nvPicPr>
            <p:cNvPr id="18" name="圖形 17">
              <a:extLst>
                <a:ext uri="{FF2B5EF4-FFF2-40B4-BE49-F238E27FC236}">
                  <a16:creationId xmlns:a16="http://schemas.microsoft.com/office/drawing/2014/main" id="{753E9F11-7F91-4599-9442-00997581ACFF}"/>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3161" y="3548675"/>
              <a:ext cx="3029639" cy="541101"/>
            </a:xfrm>
            <a:prstGeom prst="rect">
              <a:avLst/>
            </a:prstGeom>
          </p:spPr>
        </p:pic>
        <p:pic>
          <p:nvPicPr>
            <p:cNvPr id="19" name="圖形 18">
              <a:extLst>
                <a:ext uri="{FF2B5EF4-FFF2-40B4-BE49-F238E27FC236}">
                  <a16:creationId xmlns:a16="http://schemas.microsoft.com/office/drawing/2014/main" id="{55AAA168-0889-4045-BA14-4C67CA6197FF}"/>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3161" y="4291437"/>
              <a:ext cx="3029639" cy="541101"/>
            </a:xfrm>
            <a:prstGeom prst="rect">
              <a:avLst/>
            </a:prstGeom>
          </p:spPr>
        </p:pic>
      </p:grpSp>
      <p:sp>
        <p:nvSpPr>
          <p:cNvPr id="2" name="Title 1">
            <a:extLst>
              <a:ext uri="{FF2B5EF4-FFF2-40B4-BE49-F238E27FC236}">
                <a16:creationId xmlns:a16="http://schemas.microsoft.com/office/drawing/2014/main" id="{66ECBA1B-7756-42E2-9977-9289C4B126A5}"/>
              </a:ext>
            </a:extLst>
          </p:cNvPr>
          <p:cNvSpPr>
            <a:spLocks noGrp="1"/>
          </p:cNvSpPr>
          <p:nvPr>
            <p:ph type="title"/>
          </p:nvPr>
        </p:nvSpPr>
        <p:spPr/>
        <p:txBody>
          <a:bodyPr>
            <a:noAutofit/>
          </a:bodyPr>
          <a:lstStyle/>
          <a:p>
            <a:r>
              <a:rPr lang="zh-TW" altLang="en-US" sz="3400">
                <a:latin typeface="微軟正黑體"/>
                <a:ea typeface="微軟正黑體"/>
              </a:rPr>
              <a:t>全新 </a:t>
            </a:r>
            <a:r>
              <a:rPr lang="en-US" altLang="zh-TW" sz="3400">
                <a:latin typeface="微軟正黑體"/>
                <a:ea typeface="微軟正黑體"/>
              </a:rPr>
              <a:t>ES1686dc</a:t>
            </a:r>
            <a:r>
              <a:rPr lang="zh-TW" altLang="en-US" sz="3400">
                <a:latin typeface="微軟正黑體"/>
                <a:ea typeface="微軟正黑體"/>
              </a:rPr>
              <a:t> 高可用儲存系統</a:t>
            </a:r>
            <a:endParaRPr lang="en-US" altLang="zh-TW" sz="3400"/>
          </a:p>
        </p:txBody>
      </p:sp>
      <p:pic>
        <p:nvPicPr>
          <p:cNvPr id="4" name="Picture 4">
            <a:extLst>
              <a:ext uri="{FF2B5EF4-FFF2-40B4-BE49-F238E27FC236}">
                <a16:creationId xmlns:a16="http://schemas.microsoft.com/office/drawing/2014/main" id="{33ED4222-CF62-40F4-99A7-75545EBB5470}"/>
              </a:ext>
            </a:extLst>
          </p:cNvPr>
          <p:cNvPicPr>
            <a:picLocks noChangeAspect="1"/>
          </p:cNvPicPr>
          <p:nvPr/>
        </p:nvPicPr>
        <p:blipFill>
          <a:blip r:embed="rId4"/>
          <a:stretch>
            <a:fillRect/>
          </a:stretch>
        </p:blipFill>
        <p:spPr>
          <a:xfrm>
            <a:off x="3819506" y="2064615"/>
            <a:ext cx="5001333" cy="2826327"/>
          </a:xfrm>
          <a:prstGeom prst="rect">
            <a:avLst/>
          </a:prstGeom>
          <a:effectLst>
            <a:outerShdw blurRad="50800" dist="38100" dir="5400000" algn="t" rotWithShape="0">
              <a:prstClr val="black">
                <a:alpha val="40000"/>
              </a:prstClr>
            </a:outerShdw>
          </a:effectLst>
        </p:spPr>
      </p:pic>
      <p:sp>
        <p:nvSpPr>
          <p:cNvPr id="6" name="Rectangle 5">
            <a:extLst>
              <a:ext uri="{FF2B5EF4-FFF2-40B4-BE49-F238E27FC236}">
                <a16:creationId xmlns:a16="http://schemas.microsoft.com/office/drawing/2014/main" id="{954638EC-7ACA-4EA1-9123-7890954D5DB9}"/>
              </a:ext>
            </a:extLst>
          </p:cNvPr>
          <p:cNvSpPr/>
          <p:nvPr/>
        </p:nvSpPr>
        <p:spPr>
          <a:xfrm>
            <a:off x="3969234" y="1510486"/>
            <a:ext cx="3775393" cy="400110"/>
          </a:xfrm>
          <a:prstGeom prst="rect">
            <a:avLst/>
          </a:prstGeom>
        </p:spPr>
        <p:txBody>
          <a:bodyPr wrap="none" anchor="t">
            <a:spAutoFit/>
          </a:bodyPr>
          <a:lstStyle/>
          <a:p>
            <a:r>
              <a:rPr lang="ja-JP" altLang="en-US" sz="2000">
                <a:solidFill>
                  <a:schemeClr val="bg1">
                    <a:lumMod val="95000"/>
                  </a:schemeClr>
                </a:solidFill>
                <a:latin typeface="微軟正黑體"/>
                <a:ea typeface="微軟正黑體"/>
                <a:cs typeface="Arial"/>
              </a:rPr>
              <a:t>可維持不停機營運的</a:t>
            </a:r>
            <a:r>
              <a:rPr lang="zh-TW" altLang="en-US" sz="2000">
                <a:solidFill>
                  <a:schemeClr val="bg1">
                    <a:lumMod val="95000"/>
                  </a:schemeClr>
                </a:solidFill>
                <a:latin typeface="微軟正黑體"/>
                <a:ea typeface="微軟正黑體"/>
                <a:cs typeface="Arial"/>
              </a:rPr>
              <a:t>高可用儲存</a:t>
            </a:r>
            <a:endParaRPr lang="en-US" sz="2000">
              <a:solidFill>
                <a:schemeClr val="bg1">
                  <a:lumMod val="95000"/>
                </a:schemeClr>
              </a:solidFill>
              <a:latin typeface="微軟正黑體"/>
              <a:ea typeface="微軟正黑體"/>
              <a:cs typeface="Arial"/>
            </a:endParaRPr>
          </a:p>
        </p:txBody>
      </p:sp>
      <p:sp>
        <p:nvSpPr>
          <p:cNvPr id="13" name="Rectangle 12">
            <a:extLst>
              <a:ext uri="{FF2B5EF4-FFF2-40B4-BE49-F238E27FC236}">
                <a16:creationId xmlns:a16="http://schemas.microsoft.com/office/drawing/2014/main" id="{B90D2A97-1046-4E82-8C97-3DE077E1FEB3}"/>
              </a:ext>
            </a:extLst>
          </p:cNvPr>
          <p:cNvSpPr/>
          <p:nvPr/>
        </p:nvSpPr>
        <p:spPr>
          <a:xfrm>
            <a:off x="206179" y="1320392"/>
            <a:ext cx="3208713" cy="590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微軟正黑體" panose="020B0604030504040204" pitchFamily="34" charset="-120"/>
                <a:ea typeface="微軟正黑體" panose="020B0604030504040204" pitchFamily="34" charset="-120"/>
              </a:rPr>
              <a:t>雙主動式控制器</a:t>
            </a:r>
            <a:endParaRPr lang="en-US">
              <a:latin typeface="微軟正黑體" panose="020B0604030504040204" pitchFamily="34" charset="-120"/>
              <a:ea typeface="微軟正黑體" panose="020B0604030504040204" pitchFamily="34" charset="-120"/>
            </a:endParaRPr>
          </a:p>
        </p:txBody>
      </p:sp>
      <p:sp>
        <p:nvSpPr>
          <p:cNvPr id="14" name="Rectangle 13">
            <a:extLst>
              <a:ext uri="{FF2B5EF4-FFF2-40B4-BE49-F238E27FC236}">
                <a16:creationId xmlns:a16="http://schemas.microsoft.com/office/drawing/2014/main" id="{0647ACDE-0521-49A5-BAB7-6E6A47AB14AD}"/>
              </a:ext>
            </a:extLst>
          </p:cNvPr>
          <p:cNvSpPr/>
          <p:nvPr/>
        </p:nvSpPr>
        <p:spPr>
          <a:xfrm>
            <a:off x="206179" y="2064615"/>
            <a:ext cx="3208713" cy="590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微軟正黑體"/>
                <a:ea typeface="微軟正黑體"/>
              </a:rPr>
              <a:t>斷電資料保護的 </a:t>
            </a:r>
            <a:r>
              <a:rPr lang="en-US" altLang="zh-TW">
                <a:latin typeface="微軟正黑體"/>
                <a:ea typeface="微軟正黑體"/>
              </a:rPr>
              <a:t>C2F</a:t>
            </a:r>
            <a:endParaRPr lang="en-US">
              <a:latin typeface="微軟正黑體"/>
              <a:ea typeface="微軟正黑體"/>
            </a:endParaRPr>
          </a:p>
        </p:txBody>
      </p:sp>
      <p:sp>
        <p:nvSpPr>
          <p:cNvPr id="15" name="Rectangle 14">
            <a:extLst>
              <a:ext uri="{FF2B5EF4-FFF2-40B4-BE49-F238E27FC236}">
                <a16:creationId xmlns:a16="http://schemas.microsoft.com/office/drawing/2014/main" id="{3E720BC4-FEE3-4AED-B28B-4DB36EF6C0E2}"/>
              </a:ext>
            </a:extLst>
          </p:cNvPr>
          <p:cNvSpPr/>
          <p:nvPr/>
        </p:nvSpPr>
        <p:spPr>
          <a:xfrm>
            <a:off x="206179" y="2808838"/>
            <a:ext cx="3208713" cy="590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微軟正黑體" panose="020B0604030504040204" pitchFamily="34" charset="-120"/>
                <a:ea typeface="微軟正黑體" panose="020B0604030504040204" pitchFamily="34" charset="-120"/>
              </a:rPr>
              <a:t>雙路徑的 </a:t>
            </a:r>
            <a:r>
              <a:rPr lang="en-US" altLang="zh-TW">
                <a:latin typeface="微軟正黑體" panose="020B0604030504040204" pitchFamily="34" charset="-120"/>
                <a:ea typeface="微軟正黑體" panose="020B0604030504040204" pitchFamily="34" charset="-120"/>
              </a:rPr>
              <a:t>SAS</a:t>
            </a:r>
            <a:r>
              <a:rPr lang="zh-TW" altLang="en-US">
                <a:latin typeface="微軟正黑體" panose="020B0604030504040204" pitchFamily="34" charset="-120"/>
                <a:ea typeface="微軟正黑體" panose="020B0604030504040204" pitchFamily="34" charset="-120"/>
              </a:rPr>
              <a:t> 介面</a:t>
            </a:r>
            <a:endParaRPr lang="en-US">
              <a:latin typeface="微軟正黑體" panose="020B0604030504040204" pitchFamily="34" charset="-120"/>
              <a:ea typeface="微軟正黑體" panose="020B0604030504040204" pitchFamily="34" charset="-120"/>
            </a:endParaRPr>
          </a:p>
        </p:txBody>
      </p:sp>
      <p:sp>
        <p:nvSpPr>
          <p:cNvPr id="16" name="Rectangle 15">
            <a:extLst>
              <a:ext uri="{FF2B5EF4-FFF2-40B4-BE49-F238E27FC236}">
                <a16:creationId xmlns:a16="http://schemas.microsoft.com/office/drawing/2014/main" id="{A58354C5-FC2E-44D4-9628-8BFA6043A135}"/>
              </a:ext>
            </a:extLst>
          </p:cNvPr>
          <p:cNvSpPr/>
          <p:nvPr/>
        </p:nvSpPr>
        <p:spPr>
          <a:xfrm>
            <a:off x="206179" y="3553061"/>
            <a:ext cx="3208713" cy="590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微軟正黑體" panose="020B0604030504040204" pitchFamily="34" charset="-120"/>
                <a:ea typeface="微軟正黑體" panose="020B0604030504040204" pitchFamily="34" charset="-120"/>
              </a:rPr>
              <a:t>備援熱抽換式元件</a:t>
            </a:r>
            <a:endParaRPr lang="en-US">
              <a:latin typeface="微軟正黑體" panose="020B0604030504040204" pitchFamily="34" charset="-120"/>
              <a:ea typeface="微軟正黑體" panose="020B0604030504040204" pitchFamily="34" charset="-120"/>
            </a:endParaRPr>
          </a:p>
        </p:txBody>
      </p:sp>
      <p:sp>
        <p:nvSpPr>
          <p:cNvPr id="17" name="Rectangle 16">
            <a:extLst>
              <a:ext uri="{FF2B5EF4-FFF2-40B4-BE49-F238E27FC236}">
                <a16:creationId xmlns:a16="http://schemas.microsoft.com/office/drawing/2014/main" id="{A5D43A4C-630B-40B0-B886-D7A0B79EF23B}"/>
              </a:ext>
            </a:extLst>
          </p:cNvPr>
          <p:cNvSpPr/>
          <p:nvPr/>
        </p:nvSpPr>
        <p:spPr>
          <a:xfrm>
            <a:off x="206179" y="4297285"/>
            <a:ext cx="3208713" cy="590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微軟正黑體" panose="020B0604030504040204" pitchFamily="34" charset="-120"/>
                <a:ea typeface="微軟正黑體" panose="020B0604030504040204" pitchFamily="34" charset="-120"/>
              </a:rPr>
              <a:t>多路徑的輸入輸出</a:t>
            </a:r>
            <a:endParaRPr lang="en-US">
              <a:latin typeface="微軟正黑體" panose="020B0604030504040204" pitchFamily="34" charset="-120"/>
              <a:ea typeface="微軟正黑體" panose="020B0604030504040204" pitchFamily="34" charset="-120"/>
            </a:endParaRPr>
          </a:p>
        </p:txBody>
      </p:sp>
      <p:sp>
        <p:nvSpPr>
          <p:cNvPr id="21" name="文字方塊 20">
            <a:extLst>
              <a:ext uri="{FF2B5EF4-FFF2-40B4-BE49-F238E27FC236}">
                <a16:creationId xmlns:a16="http://schemas.microsoft.com/office/drawing/2014/main" id="{A0B620CB-50FC-4DE7-AFD9-5F6775FB22A3}"/>
              </a:ext>
            </a:extLst>
          </p:cNvPr>
          <p:cNvSpPr txBox="1"/>
          <p:nvPr/>
        </p:nvSpPr>
        <p:spPr>
          <a:xfrm>
            <a:off x="3709013" y="3605966"/>
            <a:ext cx="2085004" cy="646331"/>
          </a:xfrm>
          <a:prstGeom prst="rect">
            <a:avLst/>
          </a:prstGeom>
          <a:solidFill>
            <a:schemeClr val="tx1"/>
          </a:solidFill>
        </p:spPr>
        <p:txBody>
          <a:bodyPr wrap="square" rtlCol="0">
            <a:spAutoFit/>
          </a:bodyPr>
          <a:lstStyle/>
          <a:p>
            <a:r>
              <a:rPr lang="en-US" altLang="zh-TW" b="1">
                <a:solidFill>
                  <a:schemeClr val="bg1"/>
                </a:solidFill>
                <a:latin typeface="微軟正黑體" panose="020B0604030504040204" pitchFamily="34" charset="-120"/>
                <a:ea typeface="微軟正黑體" panose="020B0604030504040204" pitchFamily="34" charset="-120"/>
              </a:rPr>
              <a:t>Active-Active HA</a:t>
            </a:r>
            <a:br>
              <a:rPr lang="en-US" altLang="zh-TW" b="1">
                <a:solidFill>
                  <a:schemeClr val="bg1"/>
                </a:solidFill>
                <a:latin typeface="微軟正黑體" panose="020B0604030504040204" pitchFamily="34" charset="-120"/>
                <a:ea typeface="微軟正黑體" panose="020B0604030504040204" pitchFamily="34" charset="-120"/>
              </a:rPr>
            </a:br>
            <a:r>
              <a:rPr lang="en-US" altLang="zh-TW" b="1">
                <a:solidFill>
                  <a:schemeClr val="bg1"/>
                </a:solidFill>
                <a:latin typeface="微軟正黑體" panose="020B0604030504040204" pitchFamily="34" charset="-120"/>
                <a:ea typeface="微軟正黑體" panose="020B0604030504040204" pitchFamily="34" charset="-120"/>
              </a:rPr>
              <a:t>Dual Controller</a:t>
            </a:r>
            <a:endParaRPr lang="zh-TW" altLang="en-US" b="1">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232619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D0F22174-1292-4415-8DAB-2321FE326B52}"/>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2278"/>
          <a:stretch/>
        </p:blipFill>
        <p:spPr>
          <a:xfrm>
            <a:off x="0" y="1954192"/>
            <a:ext cx="3396867" cy="1060641"/>
          </a:xfrm>
          <a:prstGeom prst="rect">
            <a:avLst/>
          </a:prstGeom>
        </p:spPr>
      </p:pic>
      <p:sp>
        <p:nvSpPr>
          <p:cNvPr id="8" name="Title 1">
            <a:extLst>
              <a:ext uri="{FF2B5EF4-FFF2-40B4-BE49-F238E27FC236}">
                <a16:creationId xmlns:a16="http://schemas.microsoft.com/office/drawing/2014/main" id="{CE4F136F-A8D1-4B9E-B580-74B19C90BB1B}"/>
              </a:ext>
            </a:extLst>
          </p:cNvPr>
          <p:cNvSpPr txBox="1">
            <a:spLocks/>
          </p:cNvSpPr>
          <p:nvPr/>
        </p:nvSpPr>
        <p:spPr>
          <a:xfrm>
            <a:off x="381379" y="2167651"/>
            <a:ext cx="3248826" cy="808198"/>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500" spc="300">
                <a:solidFill>
                  <a:schemeClr val="bg1"/>
                </a:solidFill>
                <a:latin typeface="微軟正黑體"/>
                <a:ea typeface="微軟正黑體"/>
              </a:rPr>
              <a:t>專屬工具</a:t>
            </a:r>
          </a:p>
        </p:txBody>
      </p:sp>
    </p:spTree>
    <p:extLst>
      <p:ext uri="{BB962C8B-B14F-4D97-AF65-F5344CB8AC3E}">
        <p14:creationId xmlns:p14="http://schemas.microsoft.com/office/powerpoint/2010/main" val="5614667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2988E-67EF-4959-8158-2F1808B9F4E0}"/>
              </a:ext>
            </a:extLst>
          </p:cNvPr>
          <p:cNvSpPr>
            <a:spLocks noGrp="1"/>
          </p:cNvSpPr>
          <p:nvPr>
            <p:ph type="title"/>
          </p:nvPr>
        </p:nvSpPr>
        <p:spPr/>
        <p:txBody>
          <a:bodyPr>
            <a:normAutofit fontScale="90000"/>
          </a:bodyPr>
          <a:lstStyle/>
          <a:p>
            <a:r>
              <a:rPr lang="en-US">
                <a:latin typeface="微軟正黑體"/>
                <a:ea typeface="微軟正黑體"/>
              </a:rPr>
              <a:t>QNAP</a:t>
            </a:r>
            <a:r>
              <a:rPr lang="zh-TW" altLang="en-US">
                <a:latin typeface="微軟正黑體"/>
                <a:ea typeface="微軟正黑體"/>
              </a:rPr>
              <a:t> </a:t>
            </a:r>
            <a:r>
              <a:rPr lang="ja-JP" altLang="en-US">
                <a:latin typeface="微軟正黑體"/>
                <a:ea typeface="微軟正黑體"/>
              </a:rPr>
              <a:t>提供了各式各樣的</a:t>
            </a:r>
            <a:r>
              <a:rPr lang="zh-TW" altLang="en-US">
                <a:latin typeface="微軟正黑體"/>
                <a:ea typeface="微軟正黑體"/>
              </a:rPr>
              <a:t>公用程式</a:t>
            </a:r>
            <a:br>
              <a:rPr lang="en-US" altLang="zh-TW">
                <a:latin typeface="微軟正黑體"/>
                <a:ea typeface="微軟正黑體"/>
              </a:rPr>
            </a:br>
            <a:r>
              <a:rPr lang="zh-CN" altLang="en-US" sz="2400">
                <a:latin typeface="微軟正黑體"/>
                <a:ea typeface="微軟正黑體"/>
              </a:rPr>
              <a:t>協助管理你的儲存系統</a:t>
            </a:r>
            <a:endParaRPr lang="en-US" sz="2400"/>
          </a:p>
        </p:txBody>
      </p:sp>
      <p:sp>
        <p:nvSpPr>
          <p:cNvPr id="4" name="Rectangle 3">
            <a:extLst>
              <a:ext uri="{FF2B5EF4-FFF2-40B4-BE49-F238E27FC236}">
                <a16:creationId xmlns:a16="http://schemas.microsoft.com/office/drawing/2014/main" id="{E91DD719-868F-467F-9A62-B8CE369E27EB}"/>
              </a:ext>
            </a:extLst>
          </p:cNvPr>
          <p:cNvSpPr/>
          <p:nvPr/>
        </p:nvSpPr>
        <p:spPr>
          <a:xfrm>
            <a:off x="205276" y="1287757"/>
            <a:ext cx="2035870" cy="673722"/>
          </a:xfrm>
          <a:prstGeom prst="rect">
            <a:avLst/>
          </a:prstGeom>
          <a:gradFill>
            <a:gsLst>
              <a:gs pos="100000">
                <a:srgbClr val="0070C0"/>
              </a:gs>
              <a:gs pos="0">
                <a:srgbClr val="2FF5CB"/>
              </a:gs>
            </a:gsLst>
            <a:lin ang="10800000" scaled="1"/>
          </a:grad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err="1">
                <a:solidFill>
                  <a:schemeClr val="tx1"/>
                </a:solidFill>
                <a:latin typeface="Arial "/>
                <a:ea typeface="Microsoft JhengHei"/>
                <a:cs typeface="Calibri"/>
              </a:rPr>
              <a:t>Qfinder</a:t>
            </a:r>
            <a:r>
              <a:rPr lang="en-US" sz="1600" b="1">
                <a:solidFill>
                  <a:schemeClr val="tx1"/>
                </a:solidFill>
                <a:latin typeface="Arial "/>
                <a:ea typeface="Microsoft JhengHei"/>
                <a:cs typeface="Calibri"/>
              </a:rPr>
              <a:t> Pro</a:t>
            </a:r>
            <a:endParaRPr lang="en-US" sz="1600" b="1">
              <a:solidFill>
                <a:schemeClr val="tx1"/>
              </a:solidFill>
              <a:latin typeface="Arial "/>
              <a:ea typeface="Microsoft JhengHei"/>
            </a:endParaRPr>
          </a:p>
        </p:txBody>
      </p:sp>
      <p:sp>
        <p:nvSpPr>
          <p:cNvPr id="5" name="Rectangle 4">
            <a:extLst>
              <a:ext uri="{FF2B5EF4-FFF2-40B4-BE49-F238E27FC236}">
                <a16:creationId xmlns:a16="http://schemas.microsoft.com/office/drawing/2014/main" id="{BFD2782C-06DB-41B9-8CF0-ADB3159E32DD}"/>
              </a:ext>
            </a:extLst>
          </p:cNvPr>
          <p:cNvSpPr/>
          <p:nvPr/>
        </p:nvSpPr>
        <p:spPr>
          <a:xfrm>
            <a:off x="205276" y="1961479"/>
            <a:ext cx="2035870" cy="1086521"/>
          </a:xfrm>
          <a:prstGeom prst="rect">
            <a:avLst/>
          </a:prstGeom>
          <a:no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JhengHei"/>
              <a:ea typeface="Microsoft JhengHei"/>
            </a:endParaRPr>
          </a:p>
        </p:txBody>
      </p:sp>
      <p:sp>
        <p:nvSpPr>
          <p:cNvPr id="6" name="TextBox 5">
            <a:extLst>
              <a:ext uri="{FF2B5EF4-FFF2-40B4-BE49-F238E27FC236}">
                <a16:creationId xmlns:a16="http://schemas.microsoft.com/office/drawing/2014/main" id="{296916C9-D1FC-46D1-BBC3-009E132E2E5F}"/>
              </a:ext>
            </a:extLst>
          </p:cNvPr>
          <p:cNvSpPr txBox="1"/>
          <p:nvPr/>
        </p:nvSpPr>
        <p:spPr>
          <a:xfrm>
            <a:off x="356308" y="2128173"/>
            <a:ext cx="1746198"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200">
                <a:solidFill>
                  <a:schemeClr val="bg1"/>
                </a:solidFill>
                <a:latin typeface="Microsoft JhengHei"/>
                <a:ea typeface="Microsoft JhengHei"/>
                <a:cs typeface="Calibri"/>
              </a:rPr>
              <a:t>能夠協助尋找可連線的儲存系統</a:t>
            </a:r>
            <a:endParaRPr lang="en-US" sz="1200">
              <a:solidFill>
                <a:schemeClr val="bg1"/>
              </a:solidFill>
              <a:latin typeface="Microsoft JhengHei"/>
              <a:ea typeface="Microsoft JhengHei"/>
              <a:cs typeface="Calibri"/>
            </a:endParaRPr>
          </a:p>
        </p:txBody>
      </p:sp>
      <p:sp>
        <p:nvSpPr>
          <p:cNvPr id="32" name="Rectangle 3">
            <a:extLst>
              <a:ext uri="{FF2B5EF4-FFF2-40B4-BE49-F238E27FC236}">
                <a16:creationId xmlns:a16="http://schemas.microsoft.com/office/drawing/2014/main" id="{C2DF6A3C-85BE-4729-8A41-0700233A177D}"/>
              </a:ext>
            </a:extLst>
          </p:cNvPr>
          <p:cNvSpPr/>
          <p:nvPr/>
        </p:nvSpPr>
        <p:spPr>
          <a:xfrm>
            <a:off x="2395065" y="1287757"/>
            <a:ext cx="2035870" cy="673722"/>
          </a:xfrm>
          <a:prstGeom prst="rect">
            <a:avLst/>
          </a:prstGeom>
          <a:gradFill>
            <a:gsLst>
              <a:gs pos="100000">
                <a:srgbClr val="0070C0"/>
              </a:gs>
              <a:gs pos="0">
                <a:srgbClr val="2FF5CB"/>
              </a:gs>
            </a:gsLst>
            <a:lin ang="10800000" scaled="1"/>
          </a:grad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
                <a:ea typeface="Microsoft JhengHei"/>
                <a:cs typeface="Calibri"/>
              </a:rPr>
              <a:t>Snapshot Agent</a:t>
            </a:r>
          </a:p>
        </p:txBody>
      </p:sp>
      <p:sp>
        <p:nvSpPr>
          <p:cNvPr id="33" name="Rectangle 4">
            <a:extLst>
              <a:ext uri="{FF2B5EF4-FFF2-40B4-BE49-F238E27FC236}">
                <a16:creationId xmlns:a16="http://schemas.microsoft.com/office/drawing/2014/main" id="{696BA2FA-DFD8-4A1B-888B-305FD21FB9F2}"/>
              </a:ext>
            </a:extLst>
          </p:cNvPr>
          <p:cNvSpPr/>
          <p:nvPr/>
        </p:nvSpPr>
        <p:spPr>
          <a:xfrm>
            <a:off x="2395065" y="1961479"/>
            <a:ext cx="2035870" cy="1086521"/>
          </a:xfrm>
          <a:prstGeom prst="rect">
            <a:avLst/>
          </a:prstGeom>
          <a:no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JhengHei"/>
              <a:ea typeface="Microsoft JhengHei"/>
            </a:endParaRPr>
          </a:p>
        </p:txBody>
      </p:sp>
      <p:sp>
        <p:nvSpPr>
          <p:cNvPr id="34" name="TextBox 5">
            <a:extLst>
              <a:ext uri="{FF2B5EF4-FFF2-40B4-BE49-F238E27FC236}">
                <a16:creationId xmlns:a16="http://schemas.microsoft.com/office/drawing/2014/main" id="{960CBB84-0123-4D02-BF2A-2EF52D634AE6}"/>
              </a:ext>
            </a:extLst>
          </p:cNvPr>
          <p:cNvSpPr txBox="1"/>
          <p:nvPr/>
        </p:nvSpPr>
        <p:spPr>
          <a:xfrm>
            <a:off x="2546097" y="2128173"/>
            <a:ext cx="1746198" cy="646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zh-TW" sz="1200">
                <a:solidFill>
                  <a:schemeClr val="bg1"/>
                </a:solidFill>
                <a:latin typeface="Microsoft JhengHei"/>
                <a:ea typeface="Microsoft JhengHei"/>
                <a:cs typeface="Calibri"/>
              </a:rPr>
              <a:t>確保</a:t>
            </a:r>
            <a:r>
              <a:rPr lang="zh-TW" altLang="en-US" sz="1200">
                <a:solidFill>
                  <a:schemeClr val="bg1"/>
                </a:solidFill>
                <a:latin typeface="Microsoft JhengHei"/>
                <a:ea typeface="Microsoft JhengHei"/>
                <a:cs typeface="Calibri"/>
              </a:rPr>
              <a:t> </a:t>
            </a:r>
            <a:r>
              <a:rPr lang="ja-JP" altLang="zh-TW" sz="1200">
                <a:solidFill>
                  <a:schemeClr val="bg1"/>
                </a:solidFill>
                <a:latin typeface="Microsoft JhengHei"/>
                <a:ea typeface="Microsoft JhengHei"/>
                <a:cs typeface="Calibri"/>
              </a:rPr>
              <a:t>VM</a:t>
            </a:r>
            <a:r>
              <a:rPr lang="zh-TW" altLang="en-US" sz="1200">
                <a:solidFill>
                  <a:schemeClr val="bg1"/>
                </a:solidFill>
                <a:latin typeface="Microsoft JhengHei"/>
                <a:ea typeface="Microsoft JhengHei"/>
                <a:cs typeface="Calibri"/>
              </a:rPr>
              <a:t> </a:t>
            </a:r>
            <a:r>
              <a:rPr lang="ja-JP" altLang="zh-TW" sz="1200">
                <a:solidFill>
                  <a:schemeClr val="bg1"/>
                </a:solidFill>
                <a:latin typeface="Microsoft JhengHei"/>
                <a:ea typeface="Microsoft JhengHei"/>
                <a:cs typeface="Calibri"/>
              </a:rPr>
              <a:t>的應用環境能建立</a:t>
            </a:r>
            <a:r>
              <a:rPr lang="zh-TW" altLang="en-US" sz="1200">
                <a:solidFill>
                  <a:schemeClr val="bg1"/>
                </a:solidFill>
                <a:latin typeface="Microsoft JhengHei"/>
                <a:ea typeface="Microsoft JhengHei"/>
                <a:cs typeface="Calibri"/>
              </a:rPr>
              <a:t> </a:t>
            </a:r>
            <a:r>
              <a:rPr lang="ja-JP" altLang="zh-TW" sz="1200">
                <a:solidFill>
                  <a:schemeClr val="bg1"/>
                </a:solidFill>
                <a:latin typeface="Microsoft JhengHei"/>
                <a:ea typeface="Microsoft JhengHei"/>
                <a:cs typeface="Calibri"/>
              </a:rPr>
              <a:t>point-in-time</a:t>
            </a:r>
            <a:r>
              <a:rPr lang="zh-TW" altLang="en-US" sz="1200">
                <a:solidFill>
                  <a:schemeClr val="bg1"/>
                </a:solidFill>
                <a:latin typeface="Microsoft JhengHei"/>
                <a:ea typeface="Microsoft JhengHei"/>
                <a:cs typeface="Calibri"/>
              </a:rPr>
              <a:t> </a:t>
            </a:r>
            <a:r>
              <a:rPr lang="ja-JP" altLang="zh-TW" sz="1200">
                <a:solidFill>
                  <a:schemeClr val="bg1"/>
                </a:solidFill>
                <a:latin typeface="Microsoft JhengHei"/>
                <a:ea typeface="Microsoft JhengHei"/>
                <a:cs typeface="Calibri"/>
              </a:rPr>
              <a:t>的快照備份</a:t>
            </a:r>
            <a:endParaRPr lang="en-US" altLang="ja-JP" sz="1200"/>
          </a:p>
        </p:txBody>
      </p:sp>
      <p:sp>
        <p:nvSpPr>
          <p:cNvPr id="36" name="Rectangle 3">
            <a:extLst>
              <a:ext uri="{FF2B5EF4-FFF2-40B4-BE49-F238E27FC236}">
                <a16:creationId xmlns:a16="http://schemas.microsoft.com/office/drawing/2014/main" id="{E06EC8F2-7FFC-4996-A738-AAB8F0E19201}"/>
              </a:ext>
            </a:extLst>
          </p:cNvPr>
          <p:cNvSpPr/>
          <p:nvPr/>
        </p:nvSpPr>
        <p:spPr>
          <a:xfrm>
            <a:off x="4584854" y="1287757"/>
            <a:ext cx="2035870" cy="673722"/>
          </a:xfrm>
          <a:prstGeom prst="rect">
            <a:avLst/>
          </a:prstGeom>
          <a:gradFill>
            <a:gsLst>
              <a:gs pos="100000">
                <a:srgbClr val="0070C0"/>
              </a:gs>
              <a:gs pos="0">
                <a:srgbClr val="2FF5CB"/>
              </a:gs>
            </a:gsLst>
            <a:lin ang="10800000" scaled="1"/>
          </a:grad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
                <a:ea typeface="Microsoft JhengHei"/>
                <a:cs typeface="Calibri"/>
              </a:rPr>
              <a:t>SMI-S Provider</a:t>
            </a:r>
            <a:endParaRPr lang="en-US" altLang="zh-CN" sz="1600" b="1">
              <a:solidFill>
                <a:schemeClr val="tx1"/>
              </a:solidFill>
              <a:latin typeface="Arial "/>
              <a:ea typeface="Microsoft JhengHei"/>
            </a:endParaRPr>
          </a:p>
        </p:txBody>
      </p:sp>
      <p:sp>
        <p:nvSpPr>
          <p:cNvPr id="37" name="Rectangle 4">
            <a:extLst>
              <a:ext uri="{FF2B5EF4-FFF2-40B4-BE49-F238E27FC236}">
                <a16:creationId xmlns:a16="http://schemas.microsoft.com/office/drawing/2014/main" id="{E5AC2A57-7B6A-49A5-885D-38014DFB9735}"/>
              </a:ext>
            </a:extLst>
          </p:cNvPr>
          <p:cNvSpPr/>
          <p:nvPr/>
        </p:nvSpPr>
        <p:spPr>
          <a:xfrm>
            <a:off x="4584854" y="1961479"/>
            <a:ext cx="2035870" cy="1086521"/>
          </a:xfrm>
          <a:prstGeom prst="rect">
            <a:avLst/>
          </a:prstGeom>
          <a:no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JhengHei"/>
              <a:ea typeface="Microsoft JhengHei"/>
            </a:endParaRPr>
          </a:p>
        </p:txBody>
      </p:sp>
      <p:sp>
        <p:nvSpPr>
          <p:cNvPr id="38" name="TextBox 5">
            <a:extLst>
              <a:ext uri="{FF2B5EF4-FFF2-40B4-BE49-F238E27FC236}">
                <a16:creationId xmlns:a16="http://schemas.microsoft.com/office/drawing/2014/main" id="{91685AEA-BD52-404D-A2FA-72D8B06736B9}"/>
              </a:ext>
            </a:extLst>
          </p:cNvPr>
          <p:cNvSpPr txBox="1"/>
          <p:nvPr/>
        </p:nvSpPr>
        <p:spPr>
          <a:xfrm>
            <a:off x="4675306" y="2128173"/>
            <a:ext cx="1854966"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solidFill>
                  <a:schemeClr val="bg1"/>
                </a:solidFill>
                <a:latin typeface="Microsoft JhengHei"/>
                <a:ea typeface="Microsoft JhengHei"/>
                <a:cs typeface="Calibri"/>
              </a:rPr>
              <a:t>能透過</a:t>
            </a:r>
            <a:r>
              <a:rPr lang="zh-TW" altLang="en-US" sz="1200">
                <a:solidFill>
                  <a:schemeClr val="bg1"/>
                </a:solidFill>
                <a:latin typeface="Microsoft JhengHei"/>
                <a:ea typeface="Microsoft JhengHei"/>
                <a:cs typeface="Calibri"/>
              </a:rPr>
              <a:t> </a:t>
            </a:r>
            <a:r>
              <a:rPr lang="ja-JP" altLang="en-US" sz="1200">
                <a:solidFill>
                  <a:schemeClr val="bg1"/>
                </a:solidFill>
                <a:latin typeface="Microsoft JhengHei"/>
                <a:ea typeface="Microsoft JhengHei"/>
                <a:cs typeface="Calibri"/>
              </a:rPr>
              <a:t>Hyper-V</a:t>
            </a:r>
            <a:r>
              <a:rPr lang="zh-TW" altLang="en-US" sz="1200">
                <a:solidFill>
                  <a:schemeClr val="bg1"/>
                </a:solidFill>
                <a:latin typeface="Microsoft JhengHei"/>
                <a:ea typeface="Microsoft JhengHei"/>
                <a:cs typeface="Calibri"/>
              </a:rPr>
              <a:t> </a:t>
            </a:r>
            <a:r>
              <a:rPr lang="ja-JP" altLang="en-US" sz="1200">
                <a:solidFill>
                  <a:schemeClr val="bg1"/>
                </a:solidFill>
                <a:latin typeface="Microsoft JhengHei"/>
                <a:ea typeface="Microsoft JhengHei"/>
                <a:cs typeface="Calibri"/>
              </a:rPr>
              <a:t>的</a:t>
            </a:r>
            <a:r>
              <a:rPr lang="ja-JP" altLang="zh-TW" sz="1200">
                <a:solidFill>
                  <a:schemeClr val="bg1"/>
                </a:solidFill>
                <a:latin typeface="Microsoft JhengHei"/>
                <a:ea typeface="Microsoft JhengHei"/>
                <a:cs typeface="Calibri"/>
              </a:rPr>
              <a:t>使用者介面管理</a:t>
            </a:r>
            <a:r>
              <a:rPr lang="zh-TW" altLang="en-US" sz="1200">
                <a:solidFill>
                  <a:schemeClr val="bg1"/>
                </a:solidFill>
                <a:latin typeface="Microsoft JhengHei"/>
                <a:ea typeface="Microsoft JhengHei"/>
                <a:cs typeface="Calibri"/>
              </a:rPr>
              <a:t> </a:t>
            </a:r>
            <a:r>
              <a:rPr lang="ja-JP" altLang="zh-TW" sz="1200">
                <a:solidFill>
                  <a:schemeClr val="bg1"/>
                </a:solidFill>
                <a:latin typeface="Microsoft JhengHei"/>
                <a:ea typeface="Microsoft JhengHei"/>
                <a:cs typeface="Calibri"/>
              </a:rPr>
              <a:t>QES</a:t>
            </a:r>
            <a:r>
              <a:rPr lang="zh-TW" altLang="en-US" sz="1200">
                <a:solidFill>
                  <a:schemeClr val="bg1"/>
                </a:solidFill>
                <a:latin typeface="Microsoft JhengHei"/>
                <a:ea typeface="Microsoft JhengHei"/>
                <a:cs typeface="Calibri"/>
              </a:rPr>
              <a:t> </a:t>
            </a:r>
            <a:r>
              <a:rPr lang="ja-JP" altLang="zh-TW" sz="1200">
                <a:solidFill>
                  <a:schemeClr val="bg1"/>
                </a:solidFill>
                <a:latin typeface="Microsoft JhengHei"/>
                <a:ea typeface="Microsoft JhengHei"/>
                <a:cs typeface="Calibri"/>
              </a:rPr>
              <a:t>儲存系統</a:t>
            </a:r>
            <a:endParaRPr lang="ja-JP" altLang="zh-TW" sz="1200">
              <a:latin typeface="Microsoft JhengHei"/>
              <a:ea typeface="Microsoft JhengHei"/>
              <a:cs typeface="Calibri"/>
            </a:endParaRPr>
          </a:p>
        </p:txBody>
      </p:sp>
      <p:sp>
        <p:nvSpPr>
          <p:cNvPr id="40" name="Rectangle 3">
            <a:extLst>
              <a:ext uri="{FF2B5EF4-FFF2-40B4-BE49-F238E27FC236}">
                <a16:creationId xmlns:a16="http://schemas.microsoft.com/office/drawing/2014/main" id="{87F6F4A5-CC01-4B3B-BF76-2DCCF1139DDD}"/>
              </a:ext>
            </a:extLst>
          </p:cNvPr>
          <p:cNvSpPr/>
          <p:nvPr/>
        </p:nvSpPr>
        <p:spPr>
          <a:xfrm>
            <a:off x="6774643" y="1287757"/>
            <a:ext cx="2035870" cy="673722"/>
          </a:xfrm>
          <a:prstGeom prst="rect">
            <a:avLst/>
          </a:prstGeom>
          <a:gradFill>
            <a:gsLst>
              <a:gs pos="100000">
                <a:srgbClr val="0070C0"/>
              </a:gs>
              <a:gs pos="0">
                <a:srgbClr val="2FF5CB"/>
              </a:gs>
            </a:gsLst>
            <a:lin ang="10800000" scaled="1"/>
          </a:grad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
                <a:ea typeface="Microsoft JhengHei"/>
                <a:cs typeface="Calibri"/>
              </a:rPr>
              <a:t>vSphere Web/Client Plugin</a:t>
            </a:r>
            <a:endParaRPr lang="en-US" sz="1600" b="1">
              <a:solidFill>
                <a:schemeClr val="tx1"/>
              </a:solidFill>
              <a:latin typeface="Arial "/>
              <a:ea typeface="Microsoft JhengHei"/>
            </a:endParaRPr>
          </a:p>
        </p:txBody>
      </p:sp>
      <p:sp>
        <p:nvSpPr>
          <p:cNvPr id="41" name="Rectangle 4">
            <a:extLst>
              <a:ext uri="{FF2B5EF4-FFF2-40B4-BE49-F238E27FC236}">
                <a16:creationId xmlns:a16="http://schemas.microsoft.com/office/drawing/2014/main" id="{9A639108-ECA9-4D75-ADA2-1C411DD4032D}"/>
              </a:ext>
            </a:extLst>
          </p:cNvPr>
          <p:cNvSpPr/>
          <p:nvPr/>
        </p:nvSpPr>
        <p:spPr>
          <a:xfrm>
            <a:off x="6774643" y="1961479"/>
            <a:ext cx="2035870" cy="1086521"/>
          </a:xfrm>
          <a:prstGeom prst="rect">
            <a:avLst/>
          </a:prstGeom>
          <a:no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JhengHei"/>
              <a:ea typeface="Microsoft JhengHei"/>
            </a:endParaRPr>
          </a:p>
        </p:txBody>
      </p:sp>
      <p:sp>
        <p:nvSpPr>
          <p:cNvPr id="42" name="TextBox 5">
            <a:extLst>
              <a:ext uri="{FF2B5EF4-FFF2-40B4-BE49-F238E27FC236}">
                <a16:creationId xmlns:a16="http://schemas.microsoft.com/office/drawing/2014/main" id="{C9041C43-A23D-4EBD-A81A-7D088F6A3375}"/>
              </a:ext>
            </a:extLst>
          </p:cNvPr>
          <p:cNvSpPr txBox="1"/>
          <p:nvPr/>
        </p:nvSpPr>
        <p:spPr>
          <a:xfrm>
            <a:off x="6925675" y="2128173"/>
            <a:ext cx="1746198" cy="646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solidFill>
                  <a:schemeClr val="bg1"/>
                </a:solidFill>
                <a:latin typeface="Microsoft JhengHei"/>
                <a:ea typeface="Microsoft JhengHei"/>
                <a:cs typeface="Calibri"/>
              </a:rPr>
              <a:t>能直接透過</a:t>
            </a:r>
            <a:r>
              <a:rPr lang="zh-TW" altLang="en-US" sz="1200">
                <a:solidFill>
                  <a:schemeClr val="bg1"/>
                </a:solidFill>
                <a:latin typeface="Microsoft JhengHei"/>
                <a:ea typeface="Microsoft JhengHei"/>
                <a:cs typeface="Calibri"/>
              </a:rPr>
              <a:t> </a:t>
            </a:r>
            <a:r>
              <a:rPr lang="ja-JP" altLang="en-US" sz="1200">
                <a:solidFill>
                  <a:schemeClr val="bg1"/>
                </a:solidFill>
                <a:latin typeface="Microsoft JhengHei"/>
                <a:ea typeface="Microsoft JhengHei"/>
                <a:cs typeface="Calibri"/>
              </a:rPr>
              <a:t>V</a:t>
            </a:r>
            <a:r>
              <a:rPr lang="en-US" altLang="ja-JP" sz="1200">
                <a:solidFill>
                  <a:schemeClr val="bg1"/>
                </a:solidFill>
                <a:latin typeface="Microsoft JhengHei"/>
                <a:ea typeface="Microsoft JhengHei"/>
                <a:cs typeface="Calibri"/>
              </a:rPr>
              <a:t>m</a:t>
            </a:r>
            <a:r>
              <a:rPr lang="ja-JP" altLang="en-US" sz="1200">
                <a:solidFill>
                  <a:schemeClr val="bg1"/>
                </a:solidFill>
                <a:latin typeface="Microsoft JhengHei"/>
                <a:ea typeface="Microsoft JhengHei"/>
                <a:cs typeface="Calibri"/>
              </a:rPr>
              <a:t>ware</a:t>
            </a:r>
            <a:r>
              <a:rPr lang="zh-TW" altLang="en-US" sz="1200">
                <a:solidFill>
                  <a:schemeClr val="bg1"/>
                </a:solidFill>
                <a:latin typeface="Microsoft JhengHei"/>
                <a:ea typeface="Microsoft JhengHei"/>
                <a:cs typeface="Calibri"/>
              </a:rPr>
              <a:t> </a:t>
            </a:r>
            <a:r>
              <a:rPr lang="ja-JP" altLang="en-US" sz="1200">
                <a:solidFill>
                  <a:schemeClr val="bg1"/>
                </a:solidFill>
                <a:latin typeface="Microsoft JhengHei"/>
                <a:ea typeface="Microsoft JhengHei"/>
                <a:cs typeface="Calibri"/>
              </a:rPr>
              <a:t>使用者介面管理</a:t>
            </a:r>
            <a:r>
              <a:rPr lang="zh-TW" altLang="en-US" sz="1200">
                <a:solidFill>
                  <a:schemeClr val="bg1"/>
                </a:solidFill>
                <a:latin typeface="Microsoft JhengHei"/>
                <a:ea typeface="Microsoft JhengHei"/>
                <a:cs typeface="Calibri"/>
              </a:rPr>
              <a:t> </a:t>
            </a:r>
            <a:r>
              <a:rPr lang="ja-JP" altLang="en-US" sz="1200">
                <a:solidFill>
                  <a:schemeClr val="bg1"/>
                </a:solidFill>
                <a:latin typeface="Microsoft JhengHei"/>
                <a:ea typeface="Microsoft JhengHei"/>
                <a:cs typeface="Calibri"/>
              </a:rPr>
              <a:t>QES</a:t>
            </a:r>
            <a:r>
              <a:rPr lang="zh-TW" altLang="en-US" sz="1200">
                <a:solidFill>
                  <a:schemeClr val="bg1"/>
                </a:solidFill>
                <a:latin typeface="Microsoft JhengHei"/>
                <a:ea typeface="Microsoft JhengHei"/>
                <a:cs typeface="Calibri"/>
              </a:rPr>
              <a:t> </a:t>
            </a:r>
            <a:r>
              <a:rPr lang="ja-JP" altLang="en-US" sz="1200">
                <a:solidFill>
                  <a:schemeClr val="bg1"/>
                </a:solidFill>
                <a:latin typeface="Microsoft JhengHei"/>
                <a:ea typeface="Microsoft JhengHei"/>
                <a:cs typeface="Calibri"/>
              </a:rPr>
              <a:t>儲存系統</a:t>
            </a:r>
          </a:p>
        </p:txBody>
      </p:sp>
      <p:sp>
        <p:nvSpPr>
          <p:cNvPr id="44" name="Rectangle 3">
            <a:extLst>
              <a:ext uri="{FF2B5EF4-FFF2-40B4-BE49-F238E27FC236}">
                <a16:creationId xmlns:a16="http://schemas.microsoft.com/office/drawing/2014/main" id="{3F0BA5F1-C53B-4323-8B94-9D65315927FE}"/>
              </a:ext>
            </a:extLst>
          </p:cNvPr>
          <p:cNvSpPr/>
          <p:nvPr/>
        </p:nvSpPr>
        <p:spPr>
          <a:xfrm>
            <a:off x="205276" y="3143451"/>
            <a:ext cx="2035870" cy="673722"/>
          </a:xfrm>
          <a:prstGeom prst="rect">
            <a:avLst/>
          </a:prstGeom>
          <a:gradFill>
            <a:gsLst>
              <a:gs pos="100000">
                <a:srgbClr val="0070C0"/>
              </a:gs>
              <a:gs pos="0">
                <a:srgbClr val="2FF5CB"/>
              </a:gs>
            </a:gsLst>
            <a:lin ang="10800000" scaled="1"/>
          </a:grad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
                <a:ea typeface="Microsoft JhengHei"/>
                <a:cs typeface="Calibri"/>
              </a:rPr>
              <a:t>VAAI Plugin</a:t>
            </a:r>
            <a:endParaRPr lang="en-US" altLang="zh-CN" sz="1600" b="1">
              <a:solidFill>
                <a:schemeClr val="tx1"/>
              </a:solidFill>
              <a:latin typeface="Arial "/>
              <a:ea typeface="Microsoft JhengHei"/>
            </a:endParaRPr>
          </a:p>
        </p:txBody>
      </p:sp>
      <p:sp>
        <p:nvSpPr>
          <p:cNvPr id="45" name="Rectangle 4">
            <a:extLst>
              <a:ext uri="{FF2B5EF4-FFF2-40B4-BE49-F238E27FC236}">
                <a16:creationId xmlns:a16="http://schemas.microsoft.com/office/drawing/2014/main" id="{D3E12D5F-C007-43E8-AD11-E8E566AB9E81}"/>
              </a:ext>
            </a:extLst>
          </p:cNvPr>
          <p:cNvSpPr/>
          <p:nvPr/>
        </p:nvSpPr>
        <p:spPr>
          <a:xfrm>
            <a:off x="205276" y="3817173"/>
            <a:ext cx="2035870" cy="1086521"/>
          </a:xfrm>
          <a:prstGeom prst="rect">
            <a:avLst/>
          </a:prstGeom>
          <a:no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JhengHei"/>
              <a:ea typeface="Microsoft JhengHei"/>
            </a:endParaRPr>
          </a:p>
        </p:txBody>
      </p:sp>
      <p:sp>
        <p:nvSpPr>
          <p:cNvPr id="46" name="TextBox 5">
            <a:extLst>
              <a:ext uri="{FF2B5EF4-FFF2-40B4-BE49-F238E27FC236}">
                <a16:creationId xmlns:a16="http://schemas.microsoft.com/office/drawing/2014/main" id="{24BE9BCE-9EBE-4A3E-B8C0-1B6BC496E91D}"/>
              </a:ext>
            </a:extLst>
          </p:cNvPr>
          <p:cNvSpPr txBox="1"/>
          <p:nvPr/>
        </p:nvSpPr>
        <p:spPr>
          <a:xfrm>
            <a:off x="356308" y="3983867"/>
            <a:ext cx="1746198"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solidFill>
                  <a:schemeClr val="bg1"/>
                </a:solidFill>
                <a:latin typeface="Microsoft JhengHei"/>
                <a:ea typeface="Microsoft JhengHei"/>
                <a:cs typeface="Calibri"/>
              </a:rPr>
              <a:t>能卸載</a:t>
            </a:r>
            <a:r>
              <a:rPr lang="zh-TW" altLang="en-US" sz="1200">
                <a:solidFill>
                  <a:schemeClr val="bg1"/>
                </a:solidFill>
                <a:latin typeface="Microsoft JhengHei"/>
                <a:ea typeface="Microsoft JhengHei"/>
                <a:cs typeface="Calibri"/>
              </a:rPr>
              <a:t> </a:t>
            </a:r>
            <a:r>
              <a:rPr lang="ja-JP" altLang="en-US" sz="1200">
                <a:solidFill>
                  <a:schemeClr val="bg1"/>
                </a:solidFill>
                <a:latin typeface="Microsoft JhengHei"/>
                <a:ea typeface="Microsoft JhengHei"/>
                <a:cs typeface="Calibri"/>
              </a:rPr>
              <a:t>VMware ESXi Server</a:t>
            </a:r>
            <a:r>
              <a:rPr lang="zh-TW" altLang="en-US" sz="1200">
                <a:solidFill>
                  <a:schemeClr val="bg1"/>
                </a:solidFill>
                <a:latin typeface="Microsoft JhengHei"/>
                <a:ea typeface="Microsoft JhengHei"/>
                <a:cs typeface="Calibri"/>
              </a:rPr>
              <a:t> </a:t>
            </a:r>
            <a:r>
              <a:rPr lang="ja-JP" altLang="en-US" sz="1200">
                <a:solidFill>
                  <a:schemeClr val="bg1"/>
                </a:solidFill>
                <a:latin typeface="Microsoft JhengHei"/>
                <a:ea typeface="Microsoft JhengHei"/>
                <a:cs typeface="Calibri"/>
              </a:rPr>
              <a:t>的工作負載</a:t>
            </a:r>
          </a:p>
        </p:txBody>
      </p:sp>
      <p:sp>
        <p:nvSpPr>
          <p:cNvPr id="48" name="Rectangle 3">
            <a:extLst>
              <a:ext uri="{FF2B5EF4-FFF2-40B4-BE49-F238E27FC236}">
                <a16:creationId xmlns:a16="http://schemas.microsoft.com/office/drawing/2014/main" id="{8424A893-5A18-4C29-8373-4A6303320C0A}"/>
              </a:ext>
            </a:extLst>
          </p:cNvPr>
          <p:cNvSpPr/>
          <p:nvPr/>
        </p:nvSpPr>
        <p:spPr>
          <a:xfrm>
            <a:off x="2395065" y="3143451"/>
            <a:ext cx="2035870" cy="673722"/>
          </a:xfrm>
          <a:prstGeom prst="rect">
            <a:avLst/>
          </a:prstGeom>
          <a:gradFill>
            <a:gsLst>
              <a:gs pos="100000">
                <a:srgbClr val="0070C0"/>
              </a:gs>
              <a:gs pos="0">
                <a:srgbClr val="2FF5CB"/>
              </a:gs>
            </a:gsLst>
            <a:lin ang="10800000" scaled="1"/>
          </a:grad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
                <a:ea typeface="Microsoft JhengHei"/>
                <a:cs typeface="Calibri"/>
              </a:rPr>
              <a:t>SRA for VMware SRM</a:t>
            </a:r>
            <a:endParaRPr lang="en-US" altLang="zh-CN" sz="1600" b="1">
              <a:solidFill>
                <a:schemeClr val="tx1"/>
              </a:solidFill>
              <a:latin typeface="Arial "/>
              <a:ea typeface="Microsoft JhengHei"/>
            </a:endParaRPr>
          </a:p>
        </p:txBody>
      </p:sp>
      <p:sp>
        <p:nvSpPr>
          <p:cNvPr id="49" name="Rectangle 4">
            <a:extLst>
              <a:ext uri="{FF2B5EF4-FFF2-40B4-BE49-F238E27FC236}">
                <a16:creationId xmlns:a16="http://schemas.microsoft.com/office/drawing/2014/main" id="{3BB4528E-1383-463C-806B-4329F719E92C}"/>
              </a:ext>
            </a:extLst>
          </p:cNvPr>
          <p:cNvSpPr/>
          <p:nvPr/>
        </p:nvSpPr>
        <p:spPr>
          <a:xfrm>
            <a:off x="2395065" y="3817173"/>
            <a:ext cx="2035870" cy="1086521"/>
          </a:xfrm>
          <a:prstGeom prst="rect">
            <a:avLst/>
          </a:prstGeom>
          <a:no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JhengHei"/>
              <a:ea typeface="Microsoft JhengHei"/>
            </a:endParaRPr>
          </a:p>
        </p:txBody>
      </p:sp>
      <p:sp>
        <p:nvSpPr>
          <p:cNvPr id="50" name="TextBox 5">
            <a:extLst>
              <a:ext uri="{FF2B5EF4-FFF2-40B4-BE49-F238E27FC236}">
                <a16:creationId xmlns:a16="http://schemas.microsoft.com/office/drawing/2014/main" id="{30D286E3-B8D1-4B38-A8FB-4C7D025A0981}"/>
              </a:ext>
            </a:extLst>
          </p:cNvPr>
          <p:cNvSpPr txBox="1"/>
          <p:nvPr/>
        </p:nvSpPr>
        <p:spPr>
          <a:xfrm>
            <a:off x="2546097" y="3983867"/>
            <a:ext cx="1746198" cy="646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solidFill>
                  <a:schemeClr val="bg1"/>
                </a:solidFill>
                <a:latin typeface="Microsoft JhengHei"/>
                <a:ea typeface="Microsoft JhengHei"/>
                <a:cs typeface="Calibri"/>
              </a:rPr>
              <a:t>能卸載VMware ESXi Server</a:t>
            </a:r>
            <a:r>
              <a:rPr lang="zh-TW" altLang="en-US" sz="1200">
                <a:solidFill>
                  <a:schemeClr val="bg1"/>
                </a:solidFill>
                <a:latin typeface="Microsoft JhengHei"/>
                <a:ea typeface="Microsoft JhengHei"/>
                <a:cs typeface="Calibri"/>
              </a:rPr>
              <a:t> </a:t>
            </a:r>
            <a:r>
              <a:rPr lang="ja-JP" altLang="en-US" sz="1200">
                <a:solidFill>
                  <a:schemeClr val="bg1"/>
                </a:solidFill>
                <a:latin typeface="Microsoft JhengHei"/>
                <a:ea typeface="Microsoft JhengHei"/>
                <a:cs typeface="Calibri"/>
              </a:rPr>
              <a:t>的備份工作給QES</a:t>
            </a:r>
            <a:r>
              <a:rPr lang="zh-TW" altLang="en-US" sz="1200">
                <a:solidFill>
                  <a:schemeClr val="bg1"/>
                </a:solidFill>
                <a:latin typeface="Microsoft JhengHei"/>
                <a:ea typeface="Microsoft JhengHei"/>
                <a:cs typeface="Calibri"/>
              </a:rPr>
              <a:t> </a:t>
            </a:r>
            <a:r>
              <a:rPr lang="ja-JP" altLang="en-US" sz="1200">
                <a:solidFill>
                  <a:schemeClr val="bg1"/>
                </a:solidFill>
                <a:latin typeface="Microsoft JhengHei"/>
                <a:ea typeface="Microsoft JhengHei"/>
                <a:cs typeface="Calibri"/>
              </a:rPr>
              <a:t>的</a:t>
            </a:r>
            <a:r>
              <a:rPr lang="zh-TW" altLang="en-US" sz="1200">
                <a:solidFill>
                  <a:schemeClr val="bg1"/>
                </a:solidFill>
                <a:latin typeface="Microsoft JhengHei"/>
                <a:ea typeface="Microsoft JhengHei"/>
                <a:cs typeface="Calibri"/>
              </a:rPr>
              <a:t> </a:t>
            </a:r>
            <a:r>
              <a:rPr lang="ja-JP" altLang="en-US" sz="1200">
                <a:solidFill>
                  <a:schemeClr val="bg1"/>
                </a:solidFill>
                <a:latin typeface="Microsoft JhengHei"/>
                <a:ea typeface="Microsoft JhengHei"/>
                <a:cs typeface="Calibri"/>
              </a:rPr>
              <a:t>Snapsync</a:t>
            </a:r>
          </a:p>
        </p:txBody>
      </p:sp>
      <p:sp>
        <p:nvSpPr>
          <p:cNvPr id="52" name="Rectangle 3">
            <a:extLst>
              <a:ext uri="{FF2B5EF4-FFF2-40B4-BE49-F238E27FC236}">
                <a16:creationId xmlns:a16="http://schemas.microsoft.com/office/drawing/2014/main" id="{0DCBEAA8-4354-4FDD-AE27-A90563492341}"/>
              </a:ext>
            </a:extLst>
          </p:cNvPr>
          <p:cNvSpPr/>
          <p:nvPr/>
        </p:nvSpPr>
        <p:spPr>
          <a:xfrm>
            <a:off x="4584854" y="3143451"/>
            <a:ext cx="2035870" cy="673722"/>
          </a:xfrm>
          <a:prstGeom prst="rect">
            <a:avLst/>
          </a:prstGeom>
          <a:gradFill>
            <a:gsLst>
              <a:gs pos="100000">
                <a:srgbClr val="0070C0"/>
              </a:gs>
              <a:gs pos="0">
                <a:srgbClr val="2FF5CB"/>
              </a:gs>
            </a:gsLst>
            <a:lin ang="10800000" scaled="1"/>
          </a:grad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
                <a:ea typeface="Microsoft JhengHei"/>
                <a:cs typeface="Calibri"/>
              </a:rPr>
              <a:t>OpenStack </a:t>
            </a:r>
            <a:endParaRPr lang="en-US" altLang="zh-TW" sz="1600" b="1">
              <a:solidFill>
                <a:schemeClr val="tx1"/>
              </a:solidFill>
              <a:ea typeface="Microsoft JhengHei"/>
              <a:cs typeface="Calibri"/>
            </a:endParaRPr>
          </a:p>
          <a:p>
            <a:pPr algn="ctr"/>
            <a:r>
              <a:rPr lang="en-US" altLang="zh-TW" sz="1600" b="1">
                <a:solidFill>
                  <a:schemeClr val="tx1"/>
                </a:solidFill>
                <a:latin typeface="Arial "/>
                <a:ea typeface="Microsoft JhengHei"/>
                <a:cs typeface="Calibri"/>
              </a:rPr>
              <a:t>Cinder Driver</a:t>
            </a:r>
            <a:endParaRPr lang="en-US" altLang="zh-TW" sz="1600" b="1">
              <a:solidFill>
                <a:schemeClr val="tx1"/>
              </a:solidFill>
              <a:cs typeface="Calibri"/>
            </a:endParaRPr>
          </a:p>
        </p:txBody>
      </p:sp>
      <p:sp>
        <p:nvSpPr>
          <p:cNvPr id="53" name="Rectangle 4">
            <a:extLst>
              <a:ext uri="{FF2B5EF4-FFF2-40B4-BE49-F238E27FC236}">
                <a16:creationId xmlns:a16="http://schemas.microsoft.com/office/drawing/2014/main" id="{D7B2421F-2F30-45EB-8AB7-A4EE554AB085}"/>
              </a:ext>
            </a:extLst>
          </p:cNvPr>
          <p:cNvSpPr/>
          <p:nvPr/>
        </p:nvSpPr>
        <p:spPr>
          <a:xfrm>
            <a:off x="4584854" y="3817173"/>
            <a:ext cx="2035870" cy="1086521"/>
          </a:xfrm>
          <a:prstGeom prst="rect">
            <a:avLst/>
          </a:prstGeom>
          <a:no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JhengHei"/>
              <a:ea typeface="Microsoft JhengHei"/>
            </a:endParaRPr>
          </a:p>
        </p:txBody>
      </p:sp>
      <p:sp>
        <p:nvSpPr>
          <p:cNvPr id="54" name="TextBox 5">
            <a:extLst>
              <a:ext uri="{FF2B5EF4-FFF2-40B4-BE49-F238E27FC236}">
                <a16:creationId xmlns:a16="http://schemas.microsoft.com/office/drawing/2014/main" id="{35D5CB05-D304-4E35-956B-1591B61EBC67}"/>
              </a:ext>
            </a:extLst>
          </p:cNvPr>
          <p:cNvSpPr txBox="1"/>
          <p:nvPr/>
        </p:nvSpPr>
        <p:spPr>
          <a:xfrm>
            <a:off x="4735886" y="3983867"/>
            <a:ext cx="1746198" cy="646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zh-TW" sz="1200">
                <a:solidFill>
                  <a:schemeClr val="bg1"/>
                </a:solidFill>
                <a:latin typeface="Microsoft JhengHei"/>
                <a:ea typeface="Microsoft JhengHei"/>
                <a:cs typeface="Calibri"/>
              </a:rPr>
              <a:t>iSCSI LUN</a:t>
            </a:r>
            <a:r>
              <a:rPr lang="zh-TW" altLang="en-US" sz="1200">
                <a:solidFill>
                  <a:schemeClr val="bg1"/>
                </a:solidFill>
                <a:latin typeface="Microsoft JhengHei"/>
                <a:ea typeface="Microsoft JhengHei"/>
                <a:cs typeface="Calibri"/>
              </a:rPr>
              <a:t> </a:t>
            </a:r>
            <a:r>
              <a:rPr lang="ja-JP" altLang="zh-TW" sz="1200">
                <a:solidFill>
                  <a:schemeClr val="bg1"/>
                </a:solidFill>
                <a:latin typeface="Microsoft JhengHei"/>
                <a:ea typeface="Microsoft JhengHei"/>
                <a:cs typeface="Calibri"/>
              </a:rPr>
              <a:t>能透過Cinder driver</a:t>
            </a:r>
            <a:r>
              <a:rPr lang="zh-TW" altLang="en-US" sz="1200">
                <a:solidFill>
                  <a:schemeClr val="bg1"/>
                </a:solidFill>
                <a:latin typeface="Microsoft JhengHei"/>
                <a:ea typeface="Microsoft JhengHei"/>
                <a:cs typeface="Calibri"/>
              </a:rPr>
              <a:t> </a:t>
            </a:r>
            <a:r>
              <a:rPr lang="ja-JP" altLang="zh-TW" sz="1200">
                <a:solidFill>
                  <a:schemeClr val="bg1"/>
                </a:solidFill>
                <a:latin typeface="Microsoft JhengHei"/>
                <a:ea typeface="Microsoft JhengHei"/>
                <a:cs typeface="Calibri"/>
              </a:rPr>
              <a:t>提供給Openstack</a:t>
            </a:r>
            <a:r>
              <a:rPr lang="zh-TW" altLang="en-US" sz="1200">
                <a:solidFill>
                  <a:schemeClr val="bg1"/>
                </a:solidFill>
                <a:latin typeface="Microsoft JhengHei"/>
                <a:ea typeface="Microsoft JhengHei"/>
                <a:cs typeface="Calibri"/>
              </a:rPr>
              <a:t> </a:t>
            </a:r>
            <a:r>
              <a:rPr lang="ja-JP" altLang="zh-TW" sz="1200">
                <a:solidFill>
                  <a:schemeClr val="bg1"/>
                </a:solidFill>
                <a:latin typeface="Microsoft JhengHei"/>
                <a:ea typeface="Microsoft JhengHei"/>
                <a:cs typeface="Calibri"/>
              </a:rPr>
              <a:t>管理使用</a:t>
            </a:r>
            <a:endParaRPr lang="ja-JP" altLang="zh-TW" sz="1200">
              <a:latin typeface="Microsoft JhengHei"/>
              <a:ea typeface="Microsoft JhengHei"/>
              <a:cs typeface="Calibri"/>
            </a:endParaRPr>
          </a:p>
        </p:txBody>
      </p:sp>
      <p:sp>
        <p:nvSpPr>
          <p:cNvPr id="56" name="Rectangle 3">
            <a:extLst>
              <a:ext uri="{FF2B5EF4-FFF2-40B4-BE49-F238E27FC236}">
                <a16:creationId xmlns:a16="http://schemas.microsoft.com/office/drawing/2014/main" id="{8314BC0F-EDD0-47E5-9C8C-CF159ED8ADCD}"/>
              </a:ext>
            </a:extLst>
          </p:cNvPr>
          <p:cNvSpPr/>
          <p:nvPr/>
        </p:nvSpPr>
        <p:spPr>
          <a:xfrm>
            <a:off x="6774643" y="3143451"/>
            <a:ext cx="2035870" cy="673722"/>
          </a:xfrm>
          <a:prstGeom prst="rect">
            <a:avLst/>
          </a:prstGeom>
          <a:gradFill>
            <a:gsLst>
              <a:gs pos="100000">
                <a:srgbClr val="0070C0"/>
              </a:gs>
              <a:gs pos="0">
                <a:srgbClr val="2FF5CB"/>
              </a:gs>
            </a:gsLst>
            <a:lin ang="10800000" scaled="1"/>
          </a:grad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
                <a:ea typeface="Microsoft JhengHei"/>
                <a:cs typeface="Calibri"/>
              </a:rPr>
              <a:t>OpenStack Manila Driver</a:t>
            </a:r>
          </a:p>
        </p:txBody>
      </p:sp>
      <p:sp>
        <p:nvSpPr>
          <p:cNvPr id="57" name="Rectangle 4">
            <a:extLst>
              <a:ext uri="{FF2B5EF4-FFF2-40B4-BE49-F238E27FC236}">
                <a16:creationId xmlns:a16="http://schemas.microsoft.com/office/drawing/2014/main" id="{3317EB9E-04CA-4C89-9C2E-616A14F98687}"/>
              </a:ext>
            </a:extLst>
          </p:cNvPr>
          <p:cNvSpPr/>
          <p:nvPr/>
        </p:nvSpPr>
        <p:spPr>
          <a:xfrm>
            <a:off x="6774643" y="3817173"/>
            <a:ext cx="2035870" cy="1086521"/>
          </a:xfrm>
          <a:prstGeom prst="rect">
            <a:avLst/>
          </a:prstGeom>
          <a:no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JhengHei"/>
              <a:ea typeface="Microsoft JhengHei"/>
            </a:endParaRPr>
          </a:p>
        </p:txBody>
      </p:sp>
      <p:sp>
        <p:nvSpPr>
          <p:cNvPr id="58" name="TextBox 5">
            <a:extLst>
              <a:ext uri="{FF2B5EF4-FFF2-40B4-BE49-F238E27FC236}">
                <a16:creationId xmlns:a16="http://schemas.microsoft.com/office/drawing/2014/main" id="{09E4F8F8-EAD1-4129-9C80-2542549EE3C3}"/>
              </a:ext>
            </a:extLst>
          </p:cNvPr>
          <p:cNvSpPr txBox="1"/>
          <p:nvPr/>
        </p:nvSpPr>
        <p:spPr>
          <a:xfrm>
            <a:off x="6925675" y="3983867"/>
            <a:ext cx="1746198"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solidFill>
                  <a:schemeClr val="bg1"/>
                </a:solidFill>
                <a:latin typeface="Microsoft JhengHei"/>
                <a:ea typeface="Microsoft JhengHei"/>
                <a:cs typeface="Calibri"/>
              </a:rPr>
              <a:t>CIFS/NFS share</a:t>
            </a:r>
            <a:r>
              <a:rPr lang="zh-TW" altLang="en-US" sz="1200">
                <a:solidFill>
                  <a:schemeClr val="bg1"/>
                </a:solidFill>
                <a:latin typeface="Microsoft JhengHei"/>
                <a:ea typeface="Microsoft JhengHei"/>
                <a:cs typeface="Calibri"/>
              </a:rPr>
              <a:t> </a:t>
            </a:r>
            <a:r>
              <a:rPr lang="ja-JP" altLang="en-US" sz="1200">
                <a:solidFill>
                  <a:schemeClr val="bg1"/>
                </a:solidFill>
                <a:latin typeface="Microsoft JhengHei"/>
                <a:ea typeface="Microsoft JhengHei"/>
                <a:cs typeface="Calibri"/>
              </a:rPr>
              <a:t>能透過</a:t>
            </a:r>
            <a:r>
              <a:rPr lang="zh-TW" altLang="en-US" sz="1200">
                <a:solidFill>
                  <a:schemeClr val="bg1"/>
                </a:solidFill>
                <a:latin typeface="Microsoft JhengHei"/>
                <a:ea typeface="Microsoft JhengHei"/>
                <a:cs typeface="Calibri"/>
              </a:rPr>
              <a:t> </a:t>
            </a:r>
            <a:r>
              <a:rPr lang="ja-JP" altLang="en-US" sz="1200">
                <a:solidFill>
                  <a:schemeClr val="bg1"/>
                </a:solidFill>
                <a:latin typeface="Microsoft JhengHei"/>
                <a:ea typeface="Microsoft JhengHei"/>
                <a:cs typeface="Calibri"/>
              </a:rPr>
              <a:t>Manila driver</a:t>
            </a:r>
            <a:r>
              <a:rPr lang="zh-TW" altLang="en-US" sz="1200">
                <a:solidFill>
                  <a:schemeClr val="bg1"/>
                </a:solidFill>
                <a:latin typeface="Microsoft JhengHei"/>
                <a:ea typeface="Microsoft JhengHei"/>
                <a:cs typeface="Calibri"/>
              </a:rPr>
              <a:t> </a:t>
            </a:r>
            <a:r>
              <a:rPr lang="ja-JP" altLang="en-US" sz="1200">
                <a:solidFill>
                  <a:schemeClr val="bg1"/>
                </a:solidFill>
                <a:latin typeface="Microsoft JhengHei"/>
                <a:ea typeface="Microsoft JhengHei"/>
                <a:cs typeface="Calibri"/>
              </a:rPr>
              <a:t>提供給</a:t>
            </a:r>
            <a:r>
              <a:rPr lang="zh-TW" altLang="en-US" sz="1200">
                <a:solidFill>
                  <a:schemeClr val="bg1"/>
                </a:solidFill>
                <a:latin typeface="Microsoft JhengHei"/>
                <a:ea typeface="Microsoft JhengHei"/>
                <a:cs typeface="Calibri"/>
              </a:rPr>
              <a:t> </a:t>
            </a:r>
            <a:r>
              <a:rPr lang="ja-JP" altLang="en-US" sz="1200">
                <a:solidFill>
                  <a:schemeClr val="bg1"/>
                </a:solidFill>
                <a:latin typeface="Microsoft JhengHei"/>
                <a:ea typeface="Microsoft JhengHei"/>
                <a:cs typeface="Calibri"/>
              </a:rPr>
              <a:t>Openstack</a:t>
            </a:r>
            <a:r>
              <a:rPr lang="zh-TW" altLang="en-US" sz="1200">
                <a:solidFill>
                  <a:schemeClr val="bg1"/>
                </a:solidFill>
                <a:latin typeface="Microsoft JhengHei"/>
                <a:ea typeface="Microsoft JhengHei"/>
                <a:cs typeface="Calibri"/>
              </a:rPr>
              <a:t> </a:t>
            </a:r>
            <a:r>
              <a:rPr lang="ja-JP" altLang="en-US" sz="1200">
                <a:solidFill>
                  <a:schemeClr val="bg1"/>
                </a:solidFill>
                <a:latin typeface="Microsoft JhengHei"/>
                <a:ea typeface="Microsoft JhengHei"/>
                <a:cs typeface="Calibri"/>
              </a:rPr>
              <a:t>檔案服務</a:t>
            </a:r>
          </a:p>
        </p:txBody>
      </p:sp>
    </p:spTree>
    <p:extLst>
      <p:ext uri="{BB962C8B-B14F-4D97-AF65-F5344CB8AC3E}">
        <p14:creationId xmlns:p14="http://schemas.microsoft.com/office/powerpoint/2010/main" val="36912245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397">
            <a:extLst>
              <a:ext uri="{FF2B5EF4-FFF2-40B4-BE49-F238E27FC236}">
                <a16:creationId xmlns:a16="http://schemas.microsoft.com/office/drawing/2014/main" id="{FE779017-EC58-47FC-971C-505C690B212B}"/>
              </a:ext>
            </a:extLst>
          </p:cNvPr>
          <p:cNvSpPr txBox="1">
            <a:spLocks/>
          </p:cNvSpPr>
          <p:nvPr/>
        </p:nvSpPr>
        <p:spPr>
          <a:xfrm>
            <a:off x="250714" y="2159238"/>
            <a:ext cx="3895460" cy="825023"/>
          </a:xfrm>
          <a:prstGeom prst="rect">
            <a:avLst/>
          </a:prstGeom>
          <a:noFill/>
          <a:ln>
            <a:noFill/>
          </a:ln>
        </p:spPr>
        <p:txBody>
          <a:bodyPr spcFirstLastPara="1" vert="horz" wrap="square" lIns="91425" tIns="45700" rIns="91425" bIns="45700" rtlCol="0" anchor="ctr" anchorCtr="0">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gn="l">
              <a:spcBef>
                <a:spcPts val="0"/>
              </a:spcBef>
              <a:buClr>
                <a:schemeClr val="lt1"/>
              </a:buClr>
              <a:buSzPts val="800"/>
            </a:pPr>
            <a:r>
              <a:rPr lang="zh-TW" altLang="en-US" sz="3500" b="0">
                <a:latin typeface="Microsoft JhengHei"/>
                <a:ea typeface="Microsoft JhengHei"/>
                <a:cs typeface="Microsoft JhengHei"/>
                <a:sym typeface="Microsoft JhengHei"/>
              </a:rPr>
              <a:t>是你最好的選擇</a:t>
            </a:r>
          </a:p>
        </p:txBody>
      </p:sp>
      <p:sp>
        <p:nvSpPr>
          <p:cNvPr id="4" name="矩形 3">
            <a:extLst>
              <a:ext uri="{FF2B5EF4-FFF2-40B4-BE49-F238E27FC236}">
                <a16:creationId xmlns:a16="http://schemas.microsoft.com/office/drawing/2014/main" id="{3517BF79-1BC9-471C-867D-1E052E2F0E28}"/>
              </a:ext>
            </a:extLst>
          </p:cNvPr>
          <p:cNvSpPr/>
          <p:nvPr/>
        </p:nvSpPr>
        <p:spPr>
          <a:xfrm>
            <a:off x="320488" y="4547726"/>
            <a:ext cx="2534967" cy="36933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zh-TW" altLang="en-US" sz="600">
                <a:solidFill>
                  <a:schemeClr val="bg1"/>
                </a:solidFill>
                <a:latin typeface="微軟正黑體" panose="020B0604030504040204" pitchFamily="34" charset="-120"/>
                <a:ea typeface="微軟正黑體" panose="020B0604030504040204" pitchFamily="34" charset="-120"/>
              </a:rPr>
              <a:t>©201</a:t>
            </a:r>
            <a:r>
              <a:rPr lang="en-US" altLang="zh-TW" sz="600">
                <a:solidFill>
                  <a:schemeClr val="bg1"/>
                </a:solidFill>
                <a:latin typeface="微軟正黑體" panose="020B0604030504040204" pitchFamily="34" charset="-120"/>
                <a:ea typeface="微軟正黑體" panose="020B0604030504040204" pitchFamily="34" charset="-120"/>
              </a:rPr>
              <a:t>9</a:t>
            </a:r>
            <a:r>
              <a:rPr lang="zh-TW" altLang="en-US" sz="600">
                <a:solidFill>
                  <a:schemeClr val="bg1"/>
                </a:solidFill>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著作權為威聯通科技股份有限公司所有。威聯通科技並保留所有權利。威聯通科技股份有限公司所使用或注冊之商標或標章。檔案中所提及之產品及公司名稱可能為其他公司所有之商標 。​</a:t>
            </a:r>
          </a:p>
        </p:txBody>
      </p:sp>
      <p:pic>
        <p:nvPicPr>
          <p:cNvPr id="5" name="圖形 4">
            <a:extLst>
              <a:ext uri="{FF2B5EF4-FFF2-40B4-BE49-F238E27FC236}">
                <a16:creationId xmlns:a16="http://schemas.microsoft.com/office/drawing/2014/main" id="{9A16F8E9-7A8B-44C7-8A2E-3E4F55CA9C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1717" y="264217"/>
            <a:ext cx="1395587" cy="237071"/>
          </a:xfrm>
          <a:prstGeom prst="rect">
            <a:avLst/>
          </a:prstGeom>
        </p:spPr>
      </p:pic>
      <p:pic>
        <p:nvPicPr>
          <p:cNvPr id="7" name="圖形 6">
            <a:extLst>
              <a:ext uri="{FF2B5EF4-FFF2-40B4-BE49-F238E27FC236}">
                <a16:creationId xmlns:a16="http://schemas.microsoft.com/office/drawing/2014/main" id="{22B60C25-1956-403F-A4D6-91E238E0E1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6748" y="1560723"/>
            <a:ext cx="3078874" cy="676343"/>
          </a:xfrm>
          <a:prstGeom prst="rect">
            <a:avLst/>
          </a:prstGeom>
        </p:spPr>
      </p:pic>
    </p:spTree>
    <p:extLst>
      <p:ext uri="{BB962C8B-B14F-4D97-AF65-F5344CB8AC3E}">
        <p14:creationId xmlns:p14="http://schemas.microsoft.com/office/powerpoint/2010/main" val="794141596"/>
      </p:ext>
    </p:extLst>
  </p:cSld>
  <p:clrMapOvr>
    <a:masterClrMapping/>
  </p:clrMapOvr>
</p:sld>
</file>

<file path=ppt/theme/theme1.xml><?xml version="1.0" encoding="utf-8"?>
<a:theme xmlns:a="http://schemas.openxmlformats.org/drawingml/2006/main" name="1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4916</Words>
  <Application>Microsoft Office PowerPoint</Application>
  <PresentationFormat>如螢幕大小 (16:9)</PresentationFormat>
  <Paragraphs>851</Paragraphs>
  <Slides>92</Slides>
  <Notes>30</Notes>
  <HiddenSlides>10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92</vt:i4>
      </vt:variant>
    </vt:vector>
  </HeadingPairs>
  <TitlesOfParts>
    <vt:vector size="101" baseType="lpstr">
      <vt:lpstr>Arial </vt:lpstr>
      <vt:lpstr>Arial,Sans-Serif</vt:lpstr>
      <vt:lpstr>微軟正黑體</vt:lpstr>
      <vt:lpstr>微軟正黑體</vt:lpstr>
      <vt:lpstr>Arial</vt:lpstr>
      <vt:lpstr>Calibri</vt:lpstr>
      <vt:lpstr>Calibri Light</vt:lpstr>
      <vt:lpstr>Wingdings</vt:lpstr>
      <vt:lpstr>14_Custom Design</vt:lpstr>
      <vt:lpstr>PowerPoint 簡報</vt:lpstr>
      <vt:lpstr>PowerPoint 簡報</vt:lpstr>
      <vt:lpstr>你能想像以下這些系統如果停機的話…</vt:lpstr>
      <vt:lpstr>身為網路儲存系統專家 長期以來我們持續收到客戶意見回饋</vt:lpstr>
      <vt:lpstr>常見的高可用儲存架構</vt:lpstr>
      <vt:lpstr>Active-Standby 其實並不划算</vt:lpstr>
      <vt:lpstr>Active-Standby 負載不平衡</vt:lpstr>
      <vt:lpstr>網路就是 Active-Standby 的 HA 瓶頸</vt:lpstr>
      <vt:lpstr>全新 ES1686dc 高可用儲存系統</vt:lpstr>
      <vt:lpstr>安心無憂的五年尊榮保固 </vt:lpstr>
      <vt:lpstr>PowerPoint 簡報</vt:lpstr>
      <vt:lpstr>更具成本效益的雙控儲存系統</vt:lpstr>
      <vt:lpstr>ES1686dc/ES1640dc 規格 PK</vt:lpstr>
      <vt:lpstr>ES1686dc/ES1640dc 效能PK</vt:lpstr>
      <vt:lpstr>ES1686dc 支援更多 DIMM 插槽</vt:lpstr>
      <vt:lpstr>儲存空間與效能最大化 M.2 NVMe SSD</vt:lpstr>
      <vt:lpstr>ES1686dc 型號選擇</vt:lpstr>
      <vt:lpstr>高可用的儲存也可以簡單</vt:lpstr>
      <vt:lpstr>若你要安全、效率及更快的速度</vt:lpstr>
      <vt:lpstr>專為密集虛擬化與 VDI 量身訂做 Dedup + Flash + Plugin</vt:lpstr>
      <vt:lpstr>ES1686dc 搭配 FC 還可運用在...</vt:lpstr>
      <vt:lpstr>PowerPoint 簡報</vt:lpstr>
      <vt:lpstr>ES1686dc 雙控高可用性企業級NAS</vt:lpstr>
      <vt:lpstr>前視圖</vt:lpstr>
      <vt:lpstr>一目瞭然的 OLED 狀態指示燈</vt:lpstr>
      <vt:lpstr>後視圖</vt:lpstr>
      <vt:lpstr>內部架構</vt:lpstr>
      <vt:lpstr>最佳雙控系統設計</vt:lpstr>
      <vt:lpstr>Intel Xeon 企業級處理器</vt:lpstr>
      <vt:lpstr>Battery Backup Unit (BBU)</vt:lpstr>
      <vt:lpstr>PowerPoint 簡報</vt:lpstr>
      <vt:lpstr>可選購 M.2 SSD 擴充卡</vt:lpstr>
      <vt:lpstr>QDA-SA 6Gbps SAS/SATA 轉接座</vt:lpstr>
      <vt:lpstr>如何用上市面許多的 SATA介面 HDD/SSD</vt:lpstr>
      <vt:lpstr>全雙工資料傳輸與雙埠</vt:lpstr>
      <vt:lpstr>QDA-SA 6Gb/s SAS 轉 SATA 轉接座配件</vt:lpstr>
      <vt:lpstr>相容 Enterprise ZFS NAS 3.5 吋硬碟托盤</vt:lpstr>
      <vt:lpstr>SATA HDD/SSD  可用作儲存池</vt:lpstr>
      <vt:lpstr>SATA HDD/SSD  可被用來當作 SSD 快取</vt:lpstr>
      <vt:lpstr>維持雙控制器系統的高可用性</vt:lpstr>
      <vt:lpstr>不只是更具效益的全快閃陣列 還重新定義了混合式儲存</vt:lpstr>
      <vt:lpstr>QNAP 雙埠 10GbE 擴充卡</vt:lpstr>
      <vt:lpstr>QNAP 雙埠 25GbE 擴充卡</vt:lpstr>
      <vt:lpstr>QNAP 雙埠 40GbE 擴充卡</vt:lpstr>
      <vt:lpstr>Mellanox SN2010 25GbE 交換器</vt:lpstr>
      <vt:lpstr>FC 32Gb/16Gb </vt:lpstr>
      <vt:lpstr>PowerPoint 簡報</vt:lpstr>
      <vt:lpstr>可容忍單點故障的 IT 基礎架構</vt:lpstr>
      <vt:lpstr>ES1686dc 可容忍單點故障架構</vt:lpstr>
      <vt:lpstr>Copy to Flash 實現斷電零風險</vt:lpstr>
      <vt:lpstr>C2F運作機制 </vt:lpstr>
      <vt:lpstr>雙迴路 Mini-SAS 外接擴充可備援架構</vt:lpstr>
      <vt:lpstr>容錯能力：雙控制器，雙通道備援</vt:lpstr>
      <vt:lpstr>熱抽換的模組設計</vt:lpstr>
      <vt:lpstr>多重路徑 I/O 及鏈路聚集 提供容錯的網路連線服務</vt:lpstr>
      <vt:lpstr>PowerPoint 簡報</vt:lpstr>
      <vt:lpstr>QES 作業系統結合 ZFS 檔案系統</vt:lpstr>
      <vt:lpstr>PowerPoint 簡報</vt:lpstr>
      <vt:lpstr>ZFS 強大的 RAID-Z 資料保護</vt:lpstr>
      <vt:lpstr>大容量的 HDD 跟 SSD 逐漸普及</vt:lpstr>
      <vt:lpstr>RAID-TP 大幅提升可靠度與安全性</vt:lpstr>
      <vt:lpstr>Hierarchical Checksum  避免靜默數據損壞</vt:lpstr>
      <vt:lpstr>Copy on Write 在任何情況下確保資料的完整性</vt:lpstr>
      <vt:lpstr>Self Healing 能自動修復靜默損毀 提供最正確的資料存取</vt:lpstr>
      <vt:lpstr>PowerPoint 簡報</vt:lpstr>
      <vt:lpstr>QES 儲存池超額配置改善空間破碎化</vt:lpstr>
      <vt:lpstr>壓實提高重刪跟壓縮的效率 </vt:lpstr>
      <vt:lpstr>PowerPoint 簡報</vt:lpstr>
      <vt:lpstr>QoS 確保系統資源適當地分配給工作負載</vt:lpstr>
      <vt:lpstr>PowerPoint 簡報</vt:lpstr>
      <vt:lpstr>Volume-based &amp; Shared Folder Encryption 全方位的加密方案讓資料安全無死角</vt:lpstr>
      <vt:lpstr>WORM (Write Once, Read Many) 協助企業用戶遵循法規保存資料</vt:lpstr>
      <vt:lpstr>PowerPoint 簡報</vt:lpstr>
      <vt:lpstr>提供近乎無數量限制的快照 協助快速還原大量資料</vt:lpstr>
      <vt:lpstr>高效的快照和複製 進一步節省儲存空間的需求</vt:lpstr>
      <vt:lpstr>SnapSync 提供簡單迅速的備援機制</vt:lpstr>
      <vt:lpstr>PowerPoint 簡報</vt:lpstr>
      <vt:lpstr>PB 級的檔案系統服務</vt:lpstr>
      <vt:lpstr>異地資料備份</vt:lpstr>
      <vt:lpstr>可進階到異地災難復原</vt:lpstr>
      <vt:lpstr>虛擬化儲存服務</vt:lpstr>
      <vt:lpstr>PowerPoint 簡報</vt:lpstr>
      <vt:lpstr>QNAP VAAI Plug-in 加速 VM 複製</vt:lpstr>
      <vt:lpstr>QNAP Storage Replication Adaptor   讓 VMware DR 備援更有效率</vt:lpstr>
      <vt:lpstr>QNAP Snapshot Agent  提供 VMware/Microsoft VSS 一致性快照保護機制</vt:lpstr>
      <vt:lpstr>QNAP vSphere Web plug-in 協助虛擬化專家集中管理所有 QES 儲存系統</vt:lpstr>
      <vt:lpstr>QNAP SMI-S Provider 結合 Microsoft SCVMM  簡化管理 QNAP 企業級儲存設備</vt:lpstr>
      <vt:lpstr>ES1686dc 搭配 Veeam 妥善備份虛擬機</vt:lpstr>
      <vt:lpstr>PowerPoint 簡報</vt:lpstr>
      <vt:lpstr>PowerPoint 簡報</vt:lpstr>
      <vt:lpstr>QNAP 提供了各式各樣的公用程式 協助管理你的儲存系統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Jasper Huang</dc:creator>
  <cp:lastModifiedBy>QNAP_Sabrina Wang</cp:lastModifiedBy>
  <cp:revision>6</cp:revision>
  <dcterms:created xsi:type="dcterms:W3CDTF">2019-03-18T17:04:34Z</dcterms:created>
  <dcterms:modified xsi:type="dcterms:W3CDTF">2020-06-29T06:57:14Z</dcterms:modified>
</cp:coreProperties>
</file>