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2" r:id="rId5"/>
    <p:sldId id="263" r:id="rId6"/>
    <p:sldId id="272" r:id="rId7"/>
    <p:sldId id="273" r:id="rId8"/>
    <p:sldId id="274" r:id="rId9"/>
    <p:sldId id="275" r:id="rId10"/>
    <p:sldId id="261" r:id="rId11"/>
    <p:sldId id="259" r:id="rId12"/>
    <p:sldId id="264" r:id="rId13"/>
    <p:sldId id="265" r:id="rId14"/>
    <p:sldId id="266" r:id="rId15"/>
    <p:sldId id="260" r:id="rId16"/>
    <p:sldId id="267" r:id="rId17"/>
    <p:sldId id="271" r:id="rId18"/>
    <p:sldId id="284" r:id="rId19"/>
    <p:sldId id="285" r:id="rId20"/>
    <p:sldId id="297" r:id="rId21"/>
    <p:sldId id="276" r:id="rId22"/>
    <p:sldId id="277" r:id="rId23"/>
    <p:sldId id="278" r:id="rId24"/>
    <p:sldId id="298" r:id="rId25"/>
    <p:sldId id="27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Ichung Tsai" initials="QT" lastIdx="4" clrIdx="0">
    <p:extLst>
      <p:ext uri="{19B8F6BF-5375-455C-9EA6-DF929625EA0E}">
        <p15:presenceInfo xmlns:p15="http://schemas.microsoft.com/office/powerpoint/2012/main" userId="S::ichungtsai@ieinet.onmicrosoft.com::dfac0fbd-260b-4bb6-99a5-cd67de5de6a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EBCB"/>
    <a:srgbClr val="43CEFF"/>
    <a:srgbClr val="A162D0"/>
    <a:srgbClr val="A9D18E"/>
    <a:srgbClr val="4C9C2E"/>
    <a:srgbClr val="F94413"/>
    <a:srgbClr val="FED230"/>
    <a:srgbClr val="F87614"/>
    <a:srgbClr val="FD76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44" y="1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25T15:03:24.377" idx="4">
    <p:pos x="10" y="10"/>
    <p:text>敘述順序對調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21T11:16:30.554" idx="3">
    <p:pos x="7857" y="2486"/>
    <p:text>僅供參考，App Icon 要換掉</p:text>
    <p:extLst mod="1"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B3087-2098-E346-A91C-3FB075E0E8E4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25135-F15F-1940-9C11-7B638440D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43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25135-F15F-1940-9C11-7B638440D0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92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25135-F15F-1940-9C11-7B638440D0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03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25135-F15F-1940-9C11-7B638440D0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17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EA4B-62ED-7247-BD6B-CE14FC3786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91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0517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6110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25135-F15F-1940-9C11-7B638440D0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39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6B5D46C-82CC-4DD5-9464-C0A64EE58B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C48E56-C961-C84B-A074-293683204A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16458"/>
            <a:ext cx="9144000" cy="977775"/>
          </a:xfrm>
        </p:spPr>
        <p:txBody>
          <a:bodyPr anchor="t">
            <a:normAutofit/>
          </a:bodyPr>
          <a:lstStyle>
            <a:lvl1pPr algn="ctr">
              <a:defRPr sz="4000" spc="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2331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34CFB-334B-354A-84ED-B143EA3E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965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504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DBFC8-9F06-3445-A2B3-B63EB469C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58CC3-931D-1449-9A2D-FC228E1F9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8F22FD-7155-2348-A78C-717919AC7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05DF0-18F8-1B41-AAC6-5E42928D2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A2C41-E879-CD40-BAC8-C5B4118FC08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2C68F-8BF8-284D-AC90-B87A13449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0683F-32A6-5A40-BFAB-4EC4CD02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CB8B-A2E1-0547-BC6B-157F8F65F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7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6205836-4D65-4FBA-B680-F6C1C378F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6807E4-BEF5-8448-B898-061D1139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9272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075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D201F9F-D14A-4FF9-BC59-5EB3E2FD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6807E4-BEF5-8448-B898-061D1139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9272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5732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8542A09-8D29-4B9C-B0FF-7DCB1DFBD9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6807E4-BEF5-8448-B898-061D1139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9272"/>
            <a:ext cx="46482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5542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86E5FC5-A3A8-42C9-8C4C-6490560B53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6807E4-BEF5-8448-B898-061D1139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9272"/>
            <a:ext cx="46482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6970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83EA57E-3834-46BE-82D9-FA09B903A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6807E4-BEF5-8448-B898-061D1139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9272"/>
            <a:ext cx="46482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9725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739B71F-AE0F-43ED-BFC4-B26551023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6807E4-BEF5-8448-B898-061D1139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9272"/>
            <a:ext cx="46482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700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8C45D7D-3124-49EA-B833-75F22CC2D7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6807E4-BEF5-8448-B898-061D1139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9272"/>
            <a:ext cx="46482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6032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6BA4DD0-6267-41D3-9DDC-EF70CD7B5F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56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B169360-050A-41EA-922E-5E8C4DC899D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80741B-FDE6-3644-BD31-3F878488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847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64" r:id="rId6"/>
    <p:sldLayoutId id="2147483665" r:id="rId7"/>
    <p:sldLayoutId id="2147483662" r:id="rId8"/>
    <p:sldLayoutId id="2147483655" r:id="rId9"/>
    <p:sldLayoutId id="2147483654" r:id="rId10"/>
    <p:sldLayoutId id="2147483666" r:id="rId11"/>
    <p:sldLayoutId id="2147483667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Relationship Id="rId5" Type="http://schemas.openxmlformats.org/officeDocument/2006/relationships/comments" Target="../comments/comment1.xml"/><Relationship Id="rId4" Type="http://schemas.openxmlformats.org/officeDocument/2006/relationships/image" Target="../media/image5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1.png"/><Relationship Id="rId3" Type="http://schemas.openxmlformats.org/officeDocument/2006/relationships/image" Target="../media/image49.jpeg"/><Relationship Id="rId21" Type="http://schemas.openxmlformats.org/officeDocument/2006/relationships/image" Target="../media/image64.svg"/><Relationship Id="rId7" Type="http://schemas.openxmlformats.org/officeDocument/2006/relationships/image" Target="../media/image16.svg"/><Relationship Id="rId12" Type="http://schemas.openxmlformats.org/officeDocument/2006/relationships/image" Target="../media/image57.png"/><Relationship Id="rId17" Type="http://schemas.openxmlformats.org/officeDocument/2006/relationships/image" Target="../media/image60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openxmlformats.org/officeDocument/2006/relationships/image" Target="../media/image56.svg"/><Relationship Id="rId5" Type="http://schemas.openxmlformats.org/officeDocument/2006/relationships/image" Target="../media/image52.svg"/><Relationship Id="rId15" Type="http://schemas.openxmlformats.org/officeDocument/2006/relationships/image" Target="../media/image18.svg"/><Relationship Id="rId23" Type="http://schemas.openxmlformats.org/officeDocument/2006/relationships/image" Target="../media/image20.svg"/><Relationship Id="rId10" Type="http://schemas.openxmlformats.org/officeDocument/2006/relationships/image" Target="../media/image55.png"/><Relationship Id="rId19" Type="http://schemas.openxmlformats.org/officeDocument/2006/relationships/image" Target="../media/image62.svg"/><Relationship Id="rId4" Type="http://schemas.openxmlformats.org/officeDocument/2006/relationships/image" Target="../media/image11.png"/><Relationship Id="rId9" Type="http://schemas.openxmlformats.org/officeDocument/2006/relationships/image" Target="../media/image54.svg"/><Relationship Id="rId14" Type="http://schemas.openxmlformats.org/officeDocument/2006/relationships/image" Target="../media/image17.png"/><Relationship Id="rId2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9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6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svg"/><Relationship Id="rId3" Type="http://schemas.openxmlformats.org/officeDocument/2006/relationships/image" Target="../media/image74.png"/><Relationship Id="rId7" Type="http://schemas.openxmlformats.org/officeDocument/2006/relationships/image" Target="../media/image78.svg"/><Relationship Id="rId12" Type="http://schemas.openxmlformats.org/officeDocument/2006/relationships/image" Target="../media/image8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65.png"/><Relationship Id="rId7" Type="http://schemas.openxmlformats.org/officeDocument/2006/relationships/image" Target="../media/image8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Relationship Id="rId9" Type="http://schemas.openxmlformats.org/officeDocument/2006/relationships/comments" Target="../comments/commen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14.sv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2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209E3-FE05-FD45-919C-5CC6CFAC0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978" y="2165774"/>
            <a:ext cx="5463077" cy="203215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US" altLang="ja-JP" sz="3600" b="0" spc="300">
                <a:latin typeface="Arial Nova Light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Search by People in </a:t>
            </a:r>
            <a:br>
              <a:rPr lang="en-US" altLang="ja-JP" sz="3600" b="0" spc="300">
                <a:latin typeface="Arial Nova Light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</a:br>
            <a:r>
              <a:rPr lang="en-US" altLang="ja-JP" sz="3600" b="0" spc="300">
                <a:latin typeface="Arial Nova Light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Photos with the </a:t>
            </a:r>
            <a:br>
              <a:rPr lang="en-US" altLang="ja-JP" sz="3600" b="0" spc="300"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</a:br>
            <a:r>
              <a:rPr lang="en-US" altLang="ja-JP" sz="3600" spc="300"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Brand-new Recognize Engine </a:t>
            </a:r>
            <a:r>
              <a:rPr lang="en-US" altLang="ja-JP" sz="3600" b="0" spc="300">
                <a:latin typeface="Arial Nova Light" panose="020B03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of </a:t>
            </a:r>
            <a:br>
              <a:rPr lang="en-US" altLang="ja-JP" sz="5300" spc="300"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</a:br>
            <a:endParaRPr lang="en-US" b="1" spc="300">
              <a:solidFill>
                <a:srgbClr val="15EBCB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3D629CE-1970-462C-8A79-FD73B36CCFF4}"/>
              </a:ext>
            </a:extLst>
          </p:cNvPr>
          <p:cNvGrpSpPr/>
          <p:nvPr/>
        </p:nvGrpSpPr>
        <p:grpSpPr>
          <a:xfrm>
            <a:off x="1103978" y="4887933"/>
            <a:ext cx="5109172" cy="647532"/>
            <a:chOff x="986828" y="5162423"/>
            <a:chExt cx="5109172" cy="647532"/>
          </a:xfrm>
        </p:grpSpPr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21381AF5-39B4-4B91-9EE3-B5C80FDD9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7061" y="5162423"/>
              <a:ext cx="1634111" cy="588809"/>
            </a:xfrm>
            <a:prstGeom prst="rect">
              <a:avLst/>
            </a:prstGeom>
          </p:spPr>
        </p:pic>
        <p:sp>
          <p:nvSpPr>
            <p:cNvPr id="15" name="Subtitle 4">
              <a:extLst>
                <a:ext uri="{FF2B5EF4-FFF2-40B4-BE49-F238E27FC236}">
                  <a16:creationId xmlns:a16="http://schemas.microsoft.com/office/drawing/2014/main" id="{56EE6DBD-4F25-4219-8116-43E428895201}"/>
                </a:ext>
              </a:extLst>
            </p:cNvPr>
            <p:cNvSpPr txBox="1">
              <a:spLocks/>
            </p:cNvSpPr>
            <p:nvPr/>
          </p:nvSpPr>
          <p:spPr>
            <a:xfrm>
              <a:off x="986828" y="5281977"/>
              <a:ext cx="5109172" cy="52797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zh-TW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Coming</a:t>
              </a:r>
              <a:r>
                <a:rPr lang="zh-TW" altLang="en-US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Soon</a:t>
              </a:r>
              <a:r>
                <a:rPr lang="zh-TW" altLang="en-US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with</a:t>
              </a:r>
              <a:r>
                <a:rPr lang="zh-TW" altLang="en-US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</a:t>
              </a:r>
              <a:r>
                <a:rPr lang="en-US" altLang="zh-TW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QTS</a:t>
              </a:r>
              <a:r>
                <a:rPr lang="zh-TW" altLang="en-US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4.4.1</a:t>
              </a:r>
              <a:endParaRPr lang="en-US" sz="1800" spc="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329080EB-5B1D-410A-A88D-46F47707B198}"/>
              </a:ext>
            </a:extLst>
          </p:cNvPr>
          <p:cNvSpPr/>
          <p:nvPr/>
        </p:nvSpPr>
        <p:spPr>
          <a:xfrm>
            <a:off x="1103978" y="4000716"/>
            <a:ext cx="5109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000" b="1" spc="300">
                <a:solidFill>
                  <a:srgbClr val="15EBCB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Photo Station</a:t>
            </a:r>
            <a:endParaRPr lang="zh-TW" altLang="en-US" sz="4000" b="1"/>
          </a:p>
        </p:txBody>
      </p:sp>
    </p:spTree>
    <p:extLst>
      <p:ext uri="{BB962C8B-B14F-4D97-AF65-F5344CB8AC3E}">
        <p14:creationId xmlns:p14="http://schemas.microsoft.com/office/powerpoint/2010/main" val="1724278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9FC89C-E5E8-48D1-A385-137EBDCF3878}"/>
              </a:ext>
            </a:extLst>
          </p:cNvPr>
          <p:cNvSpPr txBox="1">
            <a:spLocks/>
          </p:cNvSpPr>
          <p:nvPr/>
        </p:nvSpPr>
        <p:spPr>
          <a:xfrm>
            <a:off x="1574799" y="3035772"/>
            <a:ext cx="3263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CN" sz="5400" spc="600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  <a:endParaRPr lang="en-US" sz="5400" spc="600">
              <a:solidFill>
                <a:srgbClr val="15EB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05269E5-A02C-4BB4-9078-EAC795B2D04C}"/>
              </a:ext>
            </a:extLst>
          </p:cNvPr>
          <p:cNvSpPr txBox="1">
            <a:spLocks/>
          </p:cNvSpPr>
          <p:nvPr/>
        </p:nvSpPr>
        <p:spPr>
          <a:xfrm>
            <a:off x="1029616" y="4138810"/>
            <a:ext cx="4354266" cy="668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400" spc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 for People</a:t>
            </a:r>
            <a:endParaRPr lang="zh-TW" altLang="en-US" sz="2400" spc="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26D5FA-58F3-444C-A033-456CEFE23913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316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D65DBC1-18F0-4B60-9D96-A131F48E16CE}"/>
              </a:ext>
            </a:extLst>
          </p:cNvPr>
          <p:cNvSpPr txBox="1">
            <a:spLocks/>
          </p:cNvSpPr>
          <p:nvPr/>
        </p:nvSpPr>
        <p:spPr>
          <a:xfrm>
            <a:off x="1384298" y="2111932"/>
            <a:ext cx="3657601" cy="2634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5400" spc="600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TW" altLang="en-US" sz="5400" spc="600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TW" sz="5400" spc="600">
              <a:solidFill>
                <a:srgbClr val="15EB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5400" spc="600" err="1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QuMagie</a:t>
            </a:r>
            <a:r>
              <a:rPr lang="en-US" altLang="zh-CN" sz="5400" spc="600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Core</a:t>
            </a:r>
            <a:endParaRPr lang="en-US" sz="5400" spc="600">
              <a:solidFill>
                <a:srgbClr val="15EB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4D9D50E-B8D1-4E07-80F3-EC1A13B25DAB}"/>
              </a:ext>
            </a:extLst>
          </p:cNvPr>
          <p:cNvSpPr txBox="1">
            <a:spLocks/>
          </p:cNvSpPr>
          <p:nvPr/>
        </p:nvSpPr>
        <p:spPr>
          <a:xfrm>
            <a:off x="768349" y="4826000"/>
            <a:ext cx="4889500" cy="50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400" spc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brand-new recognize engine</a:t>
            </a:r>
            <a:endParaRPr lang="zh-TW" altLang="en-US" sz="2400" spc="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1FEDAD-DB23-4EF6-9762-7BD2F8F73E34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892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5C79C5C9-F619-49FA-8472-C5138E4DF2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2000"/>
            <a:ext cx="12192000" cy="3672000"/>
          </a:xfrm>
          <a:prstGeom prst="rect">
            <a:avLst/>
          </a:prstGeom>
          <a:effectLst>
            <a:outerShdw blurRad="1155700" sx="108000" sy="108000" algn="ctr" rotWithShape="0">
              <a:prstClr val="black">
                <a:alpha val="3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EE9D4F-035A-674E-BDCA-64226842F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pc="300" err="1">
                <a:latin typeface="Arial" panose="020B0604020202020204" pitchFamily="34" charset="0"/>
                <a:cs typeface="Arial" panose="020B0604020202020204" pitchFamily="34" charset="0"/>
              </a:rPr>
              <a:t>QuMagie</a:t>
            </a:r>
            <a:r>
              <a:rPr lang="zh-TW" altLang="en-US" spc="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pc="300"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br>
              <a:rPr lang="en-US" altLang="zh-TW" spc="3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3200" spc="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The</a:t>
            </a:r>
            <a:r>
              <a:rPr lang="zh-TW" altLang="en-US" sz="3200" spc="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3200" spc="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Brand-new</a:t>
            </a:r>
            <a:r>
              <a:rPr lang="zh-TW" altLang="en-US" sz="3200" spc="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3200" spc="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Recognize</a:t>
            </a:r>
            <a:r>
              <a:rPr lang="zh-TW" altLang="en-US" sz="3200" spc="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3200" spc="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Engine</a:t>
            </a:r>
            <a:endParaRPr lang="en-US" sz="3200" spc="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00997-688F-6B42-9EFC-465C528ED87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75455" y="2395538"/>
            <a:ext cx="9619595" cy="2760662"/>
          </a:xfrm>
          <a:prstGeom prst="rect">
            <a:avLst/>
          </a:prstGeom>
        </p:spPr>
        <p:txBody>
          <a:bodyPr anchor="t"/>
          <a:lstStyle/>
          <a:p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 QTS 4.4.1 and later</a:t>
            </a:r>
            <a:endParaRPr lang="en-US" altLang="zh-TW" sz="24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 QNAP NAS with Intel, AMD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and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ARM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64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CPU</a:t>
            </a:r>
          </a:p>
          <a:p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Recommended to use with more than 4GB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RAM</a:t>
            </a:r>
          </a:p>
          <a:p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Must enable "Multimedia Services" before it is installed</a:t>
            </a:r>
          </a:p>
          <a:p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Container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Station will be installed automatically</a:t>
            </a:r>
            <a:endParaRPr lang="en-US" sz="24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B9A1E3-91B0-7648-93EE-BCCDD79A73A8}"/>
              </a:ext>
            </a:extLst>
          </p:cNvPr>
          <p:cNvSpPr txBox="1"/>
          <p:nvPr/>
        </p:nvSpPr>
        <p:spPr>
          <a:xfrm>
            <a:off x="1575455" y="4786868"/>
            <a:ext cx="7327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Note:</a:t>
            </a:r>
            <a:r>
              <a:rPr lang="zh-TW" altLang="en-US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r>
              <a:rPr lang="en-US" altLang="zh-TW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More than 4GB RAM is necessary for NAS with ARM</a:t>
            </a:r>
            <a:r>
              <a:rPr lang="zh-TW" altLang="en-US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64</a:t>
            </a:r>
            <a:r>
              <a:rPr lang="zh-TW" altLang="en-US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CPU.</a:t>
            </a:r>
            <a:endParaRPr lang="en-US">
              <a:solidFill>
                <a:srgbClr val="15EBCB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FC7BAC-59E0-429D-8E68-704909759A7C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724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36749B5A-2E40-4C49-800C-F46C30088C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2000"/>
            <a:ext cx="12192000" cy="3672000"/>
          </a:xfrm>
          <a:prstGeom prst="rect">
            <a:avLst/>
          </a:prstGeom>
          <a:effectLst>
            <a:outerShdw blurRad="1155700" sx="108000" sy="108000" algn="ctr" rotWithShape="0">
              <a:prstClr val="black">
                <a:alpha val="3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88D426-873C-5E45-8E7F-E45EF43BF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pc="300">
                <a:latin typeface="Arial" panose="020B0604020202020204" pitchFamily="34" charset="0"/>
                <a:cs typeface="Arial" panose="020B0604020202020204" pitchFamily="34" charset="0"/>
              </a:rPr>
              <a:t>Proactively Exclude </a:t>
            </a:r>
            <a:br>
              <a:rPr lang="en-US" altLang="ja-JP" spc="3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pc="300">
                <a:latin typeface="Arial" panose="020B0604020202020204" pitchFamily="34" charset="0"/>
                <a:cs typeface="Arial" panose="020B0604020202020204" pitchFamily="34" charset="0"/>
              </a:rPr>
              <a:t>Invalid Faces</a:t>
            </a:r>
            <a:endParaRPr lang="en-US" spc="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212AE-5B7A-5B46-B4A3-D37375F2ECE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562958" y="2310709"/>
            <a:ext cx="7235858" cy="522925"/>
          </a:xfrm>
          <a:prstGeom prst="rect">
            <a:avLst/>
          </a:prstGeom>
        </p:spPr>
        <p:txBody>
          <a:bodyPr/>
          <a:lstStyle/>
          <a:p>
            <a:pPr marL="0" indent="0" algn="dist">
              <a:buNone/>
            </a:pPr>
            <a:r>
              <a:rPr lang="en-US" altLang="zh-TW" sz="2400" b="1">
                <a:solidFill>
                  <a:srgbClr val="15EBCB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Strangers</a:t>
            </a:r>
            <a:r>
              <a:rPr lang="zh-TW" altLang="en-US" sz="2400" b="1">
                <a:solidFill>
                  <a:srgbClr val="15EBCB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2400" b="1">
                <a:solidFill>
                  <a:srgbClr val="15EBCB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╳ </a:t>
            </a:r>
            <a:r>
              <a:rPr lang="en-US" altLang="zh-TW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Side</a:t>
            </a:r>
            <a:r>
              <a:rPr lang="zh-TW" altLang="en-US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Faces</a:t>
            </a:r>
            <a:r>
              <a:rPr lang="zh-TW" altLang="en-US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2400" b="1">
                <a:solidFill>
                  <a:srgbClr val="15EBCB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╳ </a:t>
            </a:r>
            <a:r>
              <a:rPr lang="en-US" altLang="zh-TW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Mis-recognition</a:t>
            </a:r>
            <a:endParaRPr lang="en-US" sz="2400" b="1">
              <a:solidFill>
                <a:srgbClr val="15EBCB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951C3AF-EFF8-4B72-BFF1-148AD0B07E39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61F9B5-7CDD-D847-976A-F99DA9E3EB70}"/>
              </a:ext>
            </a:extLst>
          </p:cNvPr>
          <p:cNvSpPr txBox="1"/>
          <p:nvPr/>
        </p:nvSpPr>
        <p:spPr>
          <a:xfrm>
            <a:off x="7786060" y="2907677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Avoid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Mis-recognitions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ABE65B-E782-9944-B7BB-5726ECAB67C1}"/>
              </a:ext>
            </a:extLst>
          </p:cNvPr>
          <p:cNvSpPr txBox="1"/>
          <p:nvPr/>
        </p:nvSpPr>
        <p:spPr>
          <a:xfrm>
            <a:off x="2489440" y="293404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Exclude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Strangers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15604F14-9C31-4C7B-8179-AE5B5C30A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18987" y="3429000"/>
            <a:ext cx="5191963" cy="3340915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683FE378-05B5-4CC4-BE2F-B8C0306DF6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5795"/>
          <a:stretch/>
        </p:blipFill>
        <p:spPr>
          <a:xfrm>
            <a:off x="965575" y="3092343"/>
            <a:ext cx="5215312" cy="371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85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E3C57799-4CBF-4023-8E66-E3804BD47F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2000"/>
            <a:ext cx="12192000" cy="3672000"/>
          </a:xfrm>
          <a:prstGeom prst="rect">
            <a:avLst/>
          </a:prstGeom>
          <a:effectLst>
            <a:outerShdw blurRad="1155700" sx="108000" sy="108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231FC89A-5FAD-443B-A860-5948729D2D7C}"/>
              </a:ext>
            </a:extLst>
          </p:cNvPr>
          <p:cNvGrpSpPr/>
          <p:nvPr/>
        </p:nvGrpSpPr>
        <p:grpSpPr>
          <a:xfrm>
            <a:off x="725779" y="3373630"/>
            <a:ext cx="5492479" cy="3924301"/>
            <a:chOff x="725779" y="2933699"/>
            <a:chExt cx="5492479" cy="3924301"/>
          </a:xfrm>
        </p:grpSpPr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BED697ED-7195-492D-A5D0-02BCA0D00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1592" t="21764" r="18594" b="8126"/>
            <a:stretch/>
          </p:blipFill>
          <p:spPr>
            <a:xfrm>
              <a:off x="725779" y="2933699"/>
              <a:ext cx="5492479" cy="3759201"/>
            </a:xfrm>
            <a:prstGeom prst="rect">
              <a:avLst/>
            </a:prstGeom>
          </p:spPr>
        </p:pic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9623C7A3-8119-41A6-9BE7-123CF68D1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7524" t="29576" r="25712" b="13202"/>
            <a:stretch/>
          </p:blipFill>
          <p:spPr>
            <a:xfrm>
              <a:off x="725779" y="2933700"/>
              <a:ext cx="5492479" cy="3924300"/>
            </a:xfrm>
            <a:prstGeom prst="rect">
              <a:avLst/>
            </a:prstGeom>
            <a:effectLst>
              <a:outerShdw blurRad="342900" sx="101000" sy="101000" algn="ctr" rotWithShape="0">
                <a:prstClr val="black">
                  <a:alpha val="39000"/>
                </a:prstClr>
              </a:outerShdw>
            </a:effectLst>
          </p:spPr>
        </p:pic>
      </p:grpSp>
      <p:pic>
        <p:nvPicPr>
          <p:cNvPr id="10" name="圖形 9">
            <a:extLst>
              <a:ext uri="{FF2B5EF4-FFF2-40B4-BE49-F238E27FC236}">
                <a16:creationId xmlns:a16="http://schemas.microsoft.com/office/drawing/2014/main" id="{21DA687C-5C39-4BCA-98B8-F14B52EED0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18258" y="3463987"/>
            <a:ext cx="5247962" cy="3194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E8A91C-00E2-134B-9467-9359E56C3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Re-recognize after Upgrade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5E457-0C3B-394E-B5D4-BB812519F1F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81101" y="2235394"/>
            <a:ext cx="4792642" cy="1411287"/>
          </a:xfrm>
          <a:prstGeom prst="rect">
            <a:avLst/>
          </a:prstGeom>
        </p:spPr>
        <p:txBody>
          <a:bodyPr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reach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best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recognition, the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facial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recognition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will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performed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again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with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QuMagie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Core.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F57771-C65E-42BB-89EF-E7696D8B25A8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C18669B-A8DC-4A7A-A6A3-C1AF197B28F0}"/>
              </a:ext>
            </a:extLst>
          </p:cNvPr>
          <p:cNvSpPr txBox="1">
            <a:spLocks/>
          </p:cNvSpPr>
          <p:nvPr/>
        </p:nvSpPr>
        <p:spPr>
          <a:xfrm>
            <a:off x="7027867" y="2235394"/>
            <a:ext cx="3814744" cy="8197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original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People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album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will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converted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regular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albums.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505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AD669C-F76D-4DFF-84EC-7EF912115619}"/>
              </a:ext>
            </a:extLst>
          </p:cNvPr>
          <p:cNvSpPr txBox="1">
            <a:spLocks/>
          </p:cNvSpPr>
          <p:nvPr/>
        </p:nvSpPr>
        <p:spPr>
          <a:xfrm>
            <a:off x="698501" y="2111932"/>
            <a:ext cx="4965700" cy="2634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5400" spc="600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TW" altLang="en-US" sz="5400" spc="600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5400" spc="600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Multimedia Console</a:t>
            </a:r>
            <a:endParaRPr lang="en-US" sz="5400" spc="600">
              <a:solidFill>
                <a:srgbClr val="15EB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29744CC-3DF9-4F0B-82D6-46ABC258983B}"/>
              </a:ext>
            </a:extLst>
          </p:cNvPr>
          <p:cNvSpPr txBox="1">
            <a:spLocks/>
          </p:cNvSpPr>
          <p:nvPr/>
        </p:nvSpPr>
        <p:spPr>
          <a:xfrm>
            <a:off x="753015" y="4746067"/>
            <a:ext cx="4856672" cy="50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400" spc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Control</a:t>
            </a:r>
            <a:r>
              <a:rPr lang="zh-TW" altLang="en-US" sz="2400" spc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spc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all</a:t>
            </a:r>
            <a:r>
              <a:rPr lang="zh-TW" altLang="en-US" sz="2400" spc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spc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multimedia</a:t>
            </a:r>
            <a:r>
              <a:rPr lang="zh-TW" altLang="en-US" sz="2400" spc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spc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services</a:t>
            </a:r>
            <a:endParaRPr lang="zh-TW" altLang="en-US" sz="2400" spc="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F689FC-732D-4302-97BD-0CFA9504C82A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43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BD9F6-AF21-E149-801E-E493CF808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pc="300">
                <a:latin typeface="Arial" panose="020B0604020202020204" pitchFamily="34" charset="0"/>
                <a:cs typeface="Arial" panose="020B0604020202020204" pitchFamily="34" charset="0"/>
              </a:rPr>
              <a:t>Set</a:t>
            </a:r>
            <a:r>
              <a:rPr lang="zh-TW" altLang="en-US" spc="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pc="300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r>
              <a:rPr lang="zh-TW" altLang="en-US" spc="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pc="300"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endParaRPr lang="en-US" spc="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BEB0B98-5188-484D-95BF-BD5E4118E9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1999"/>
            <a:ext cx="12192000" cy="4017019"/>
          </a:xfrm>
          <a:prstGeom prst="rect">
            <a:avLst/>
          </a:prstGeom>
          <a:effectLst>
            <a:outerShdw blurRad="1155700" sx="108000" sy="108000" algn="ctr" rotWithShape="0">
              <a:prstClr val="black">
                <a:alpha val="3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41CDF-BA20-1944-B971-B10B497E7EB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39800" y="4089699"/>
            <a:ext cx="4961379" cy="15875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 2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Assign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folders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as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content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sources,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can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browse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photos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or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videos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49D9E7-B296-4B63-892C-238981B12904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E2FC2272-A9DA-4F52-A05B-DD42E538F8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2811" b="6680"/>
          <a:stretch/>
        </p:blipFill>
        <p:spPr>
          <a:xfrm>
            <a:off x="6031682" y="2422525"/>
            <a:ext cx="6160317" cy="44354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59C29F-DC61-42EE-9467-F8150FC54EBF}"/>
              </a:ext>
            </a:extLst>
          </p:cNvPr>
          <p:cNvSpPr txBox="1">
            <a:spLocks/>
          </p:cNvSpPr>
          <p:nvPr/>
        </p:nvSpPr>
        <p:spPr>
          <a:xfrm>
            <a:off x="939800" y="2422525"/>
            <a:ext cx="4711699" cy="15875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 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Go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Multimedia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Console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&gt;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Content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Management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select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Station.</a:t>
            </a: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235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762189-EB72-A240-9D0C-CD5445AB3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052" y="290509"/>
            <a:ext cx="6489700" cy="1325563"/>
          </a:xfrm>
        </p:spPr>
        <p:txBody>
          <a:bodyPr/>
          <a:lstStyle/>
          <a:p>
            <a:r>
              <a:rPr lang="en-US" altLang="ja-JP" spc="300">
                <a:latin typeface="Arial" panose="020B0604020202020204" pitchFamily="34" charset="0"/>
                <a:cs typeface="Arial" panose="020B0604020202020204" pitchFamily="34" charset="0"/>
              </a:rPr>
              <a:t>Integration Before and After Upgrade</a:t>
            </a:r>
            <a:endParaRPr lang="en-US" spc="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9870EB6A-A79F-4928-80B9-775559F425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1999"/>
            <a:ext cx="12192000" cy="4017019"/>
          </a:xfrm>
          <a:prstGeom prst="rect">
            <a:avLst/>
          </a:prstGeom>
          <a:effectLst>
            <a:outerShdw blurRad="1155700" sx="108000" sy="108000" algn="ctr" rotWithShape="0">
              <a:prstClr val="black">
                <a:alpha val="3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027D7B-77E9-AC42-BD97-3A0265336170}"/>
              </a:ext>
            </a:extLst>
          </p:cNvPr>
          <p:cNvSpPr txBox="1"/>
          <p:nvPr/>
        </p:nvSpPr>
        <p:spPr>
          <a:xfrm>
            <a:off x="765877" y="4468278"/>
            <a:ext cx="3487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Upgrade to content sources for each application based on folder properties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1E04E6D-969A-4FBD-959B-AEEE531DFB55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FDF0FCD-1350-45B2-AFCC-EE159496C5D1}"/>
              </a:ext>
            </a:extLst>
          </p:cNvPr>
          <p:cNvCxnSpPr>
            <a:cxnSpLocks/>
          </p:cNvCxnSpPr>
          <p:nvPr/>
        </p:nvCxnSpPr>
        <p:spPr>
          <a:xfrm flipH="1">
            <a:off x="6156935" y="3429000"/>
            <a:ext cx="454410" cy="1380151"/>
          </a:xfrm>
          <a:prstGeom prst="line">
            <a:avLst/>
          </a:prstGeom>
          <a:ln w="76200">
            <a:solidFill>
              <a:srgbClr val="43CEFF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圖形 22">
            <a:extLst>
              <a:ext uri="{FF2B5EF4-FFF2-40B4-BE49-F238E27FC236}">
                <a16:creationId xmlns:a16="http://schemas.microsoft.com/office/drawing/2014/main" id="{5C6A302C-EEBE-473A-9A58-1EE6D50BA3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16417" y="2512555"/>
            <a:ext cx="1468311" cy="52906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5E73B92-98E3-43B5-905D-5074F9ABFA74}"/>
              </a:ext>
            </a:extLst>
          </p:cNvPr>
          <p:cNvSpPr/>
          <p:nvPr/>
        </p:nvSpPr>
        <p:spPr>
          <a:xfrm>
            <a:off x="765877" y="2580942"/>
            <a:ext cx="2778069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Upgrade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  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QTS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4.4.1</a:t>
            </a:r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FDE6D07A-1963-4800-951E-DD1942D61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21656" y="3219374"/>
            <a:ext cx="1157287" cy="1157287"/>
          </a:xfrm>
          <a:prstGeom prst="rect">
            <a:avLst/>
          </a:prstGeom>
        </p:spPr>
      </p:pic>
      <p:sp>
        <p:nvSpPr>
          <p:cNvPr id="36" name="TextBox 5">
            <a:extLst>
              <a:ext uri="{FF2B5EF4-FFF2-40B4-BE49-F238E27FC236}">
                <a16:creationId xmlns:a16="http://schemas.microsoft.com/office/drawing/2014/main" id="{5641D927-76E9-4AE9-841A-30987694A935}"/>
              </a:ext>
            </a:extLst>
          </p:cNvPr>
          <p:cNvSpPr txBox="1"/>
          <p:nvPr/>
        </p:nvSpPr>
        <p:spPr>
          <a:xfrm>
            <a:off x="6884666" y="5521836"/>
            <a:ext cx="1717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Video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</a:t>
            </a: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8F5D4B5C-877B-4D84-9A93-9F70115F2E91}"/>
              </a:ext>
            </a:extLst>
          </p:cNvPr>
          <p:cNvSpPr txBox="1"/>
          <p:nvPr/>
        </p:nvSpPr>
        <p:spPr>
          <a:xfrm>
            <a:off x="8445218" y="5521836"/>
            <a:ext cx="1714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Music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</a:t>
            </a:r>
          </a:p>
        </p:txBody>
      </p:sp>
      <p:sp>
        <p:nvSpPr>
          <p:cNvPr id="42" name="TextBox 5">
            <a:extLst>
              <a:ext uri="{FF2B5EF4-FFF2-40B4-BE49-F238E27FC236}">
                <a16:creationId xmlns:a16="http://schemas.microsoft.com/office/drawing/2014/main" id="{2ACA4D35-EB7E-43A3-9597-FB2B98471DEE}"/>
              </a:ext>
            </a:extLst>
          </p:cNvPr>
          <p:cNvSpPr txBox="1"/>
          <p:nvPr/>
        </p:nvSpPr>
        <p:spPr>
          <a:xfrm>
            <a:off x="4658447" y="5064718"/>
            <a:ext cx="115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9A091EFB-9235-40DD-BAAC-A2CEB39AE242}"/>
              </a:ext>
            </a:extLst>
          </p:cNvPr>
          <p:cNvSpPr txBox="1"/>
          <p:nvPr/>
        </p:nvSpPr>
        <p:spPr>
          <a:xfrm>
            <a:off x="5394202" y="5521836"/>
            <a:ext cx="1562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</a:t>
            </a:r>
          </a:p>
        </p:txBody>
      </p:sp>
      <p:sp>
        <p:nvSpPr>
          <p:cNvPr id="45" name="TextBox 5">
            <a:extLst>
              <a:ext uri="{FF2B5EF4-FFF2-40B4-BE49-F238E27FC236}">
                <a16:creationId xmlns:a16="http://schemas.microsoft.com/office/drawing/2014/main" id="{601F51DA-D91A-422E-8A6A-8F5BD529FCA0}"/>
              </a:ext>
            </a:extLst>
          </p:cNvPr>
          <p:cNvSpPr txBox="1"/>
          <p:nvPr/>
        </p:nvSpPr>
        <p:spPr>
          <a:xfrm>
            <a:off x="10290201" y="5521836"/>
            <a:ext cx="108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DLNA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75B5A124-174E-4F27-8424-6681CE2BB0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75279" y="2379570"/>
            <a:ext cx="952500" cy="942975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188AF67E-2227-4CA2-A9C4-0830BB7719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81792" y="2447925"/>
            <a:ext cx="1076325" cy="981075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569B4F04-C8A3-4037-A750-8F5894F2EC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67603" y="2379570"/>
            <a:ext cx="962025" cy="981075"/>
          </a:xfrm>
          <a:prstGeom prst="rect">
            <a:avLst/>
          </a:prstGeom>
        </p:spPr>
      </p:pic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F2498AE7-C067-405E-BB51-FFB8D74B8FA0}"/>
              </a:ext>
            </a:extLst>
          </p:cNvPr>
          <p:cNvCxnSpPr>
            <a:cxnSpLocks/>
          </p:cNvCxnSpPr>
          <p:nvPr/>
        </p:nvCxnSpPr>
        <p:spPr>
          <a:xfrm>
            <a:off x="6605301" y="3451886"/>
            <a:ext cx="4227344" cy="1440523"/>
          </a:xfrm>
          <a:prstGeom prst="line">
            <a:avLst/>
          </a:prstGeom>
          <a:ln w="76200">
            <a:solidFill>
              <a:srgbClr val="A9D18E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EDBBF19B-0876-4690-AD22-D074E6C7BA5F}"/>
              </a:ext>
            </a:extLst>
          </p:cNvPr>
          <p:cNvCxnSpPr>
            <a:cxnSpLocks/>
          </p:cNvCxnSpPr>
          <p:nvPr/>
        </p:nvCxnSpPr>
        <p:spPr>
          <a:xfrm flipH="1">
            <a:off x="7719859" y="3520241"/>
            <a:ext cx="835194" cy="1389478"/>
          </a:xfrm>
          <a:prstGeom prst="line">
            <a:avLst/>
          </a:prstGeom>
          <a:ln w="76200">
            <a:solidFill>
              <a:srgbClr val="15EBCB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121462BB-115B-47F3-9CCC-D010018F16EE}"/>
              </a:ext>
            </a:extLst>
          </p:cNvPr>
          <p:cNvCxnSpPr>
            <a:cxnSpLocks/>
          </p:cNvCxnSpPr>
          <p:nvPr/>
        </p:nvCxnSpPr>
        <p:spPr>
          <a:xfrm>
            <a:off x="8539081" y="3520241"/>
            <a:ext cx="2269939" cy="1288910"/>
          </a:xfrm>
          <a:prstGeom prst="line">
            <a:avLst/>
          </a:prstGeom>
          <a:ln w="76200">
            <a:solidFill>
              <a:srgbClr val="A9D18E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57A782B0-FBCA-4FFA-97A6-C46E8C8064B7}"/>
              </a:ext>
            </a:extLst>
          </p:cNvPr>
          <p:cNvCxnSpPr>
            <a:cxnSpLocks/>
          </p:cNvCxnSpPr>
          <p:nvPr/>
        </p:nvCxnSpPr>
        <p:spPr>
          <a:xfrm flipH="1">
            <a:off x="9227502" y="3544889"/>
            <a:ext cx="1271225" cy="1320203"/>
          </a:xfrm>
          <a:prstGeom prst="line">
            <a:avLst/>
          </a:prstGeom>
          <a:ln w="76200">
            <a:solidFill>
              <a:srgbClr val="A162D0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BB46C4CB-C137-414D-896D-4D7FB90A88C1}"/>
              </a:ext>
            </a:extLst>
          </p:cNvPr>
          <p:cNvCxnSpPr>
            <a:cxnSpLocks/>
          </p:cNvCxnSpPr>
          <p:nvPr/>
        </p:nvCxnSpPr>
        <p:spPr>
          <a:xfrm flipH="1">
            <a:off x="6206173" y="3544889"/>
            <a:ext cx="2330395" cy="1281572"/>
          </a:xfrm>
          <a:prstGeom prst="line">
            <a:avLst/>
          </a:prstGeom>
          <a:ln w="76200">
            <a:solidFill>
              <a:srgbClr val="43CEFF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B2E6C67F-862E-491C-B37D-4E8D20202FC6}"/>
              </a:ext>
            </a:extLst>
          </p:cNvPr>
          <p:cNvCxnSpPr>
            <a:cxnSpLocks/>
          </p:cNvCxnSpPr>
          <p:nvPr/>
        </p:nvCxnSpPr>
        <p:spPr>
          <a:xfrm>
            <a:off x="10498727" y="3544889"/>
            <a:ext cx="383156" cy="1598768"/>
          </a:xfrm>
          <a:prstGeom prst="line">
            <a:avLst/>
          </a:prstGeom>
          <a:ln w="76200">
            <a:solidFill>
              <a:srgbClr val="A9D18E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圖形 29">
            <a:extLst>
              <a:ext uri="{FF2B5EF4-FFF2-40B4-BE49-F238E27FC236}">
                <a16:creationId xmlns:a16="http://schemas.microsoft.com/office/drawing/2014/main" id="{41EC5251-2928-4C46-898E-C6827842C4C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60721" y="4179086"/>
            <a:ext cx="872131" cy="872131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722D2F39-5E74-433F-A81A-0F9DB9FDFD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283794" y="4656409"/>
            <a:ext cx="872131" cy="872131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58A95C4B-DB49-4560-8F1C-2521513E552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828374" y="4658925"/>
            <a:ext cx="872131" cy="872131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689E1204-7C72-40FC-900E-506D729746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372955" y="4666263"/>
            <a:ext cx="872131" cy="872131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E2ED6141-F1CC-4E14-94F5-7D8F5964CDCE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739214" y="4640938"/>
            <a:ext cx="872131" cy="87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18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EDE33E0-8960-49F4-8F35-FD97C9485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1999"/>
            <a:ext cx="12192000" cy="4017019"/>
          </a:xfrm>
          <a:prstGeom prst="rect">
            <a:avLst/>
          </a:prstGeom>
          <a:effectLst>
            <a:outerShdw blurRad="1155700" sx="108000" sy="108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E82A9432-6949-443B-AAA3-5D309959D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21318" y="3459221"/>
            <a:ext cx="5063412" cy="1249438"/>
          </a:xfrm>
          <a:prstGeom prst="rect">
            <a:avLst/>
          </a:prstGeom>
        </p:spPr>
      </p:pic>
      <p:pic>
        <p:nvPicPr>
          <p:cNvPr id="3" name="Picture 2" descr="A close up of graphics&#10;&#10;Description automatically generated">
            <a:extLst>
              <a:ext uri="{FF2B5EF4-FFF2-40B4-BE49-F238E27FC236}">
                <a16:creationId xmlns:a16="http://schemas.microsoft.com/office/drawing/2014/main" id="{742089A8-262A-4E42-A04B-8705CBD22A4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663" y="3282918"/>
            <a:ext cx="1317073" cy="131707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D3D2DDA-8BFF-42AB-A877-786C7821AD39}"/>
              </a:ext>
            </a:extLst>
          </p:cNvPr>
          <p:cNvSpPr txBox="1">
            <a:spLocks/>
          </p:cNvSpPr>
          <p:nvPr/>
        </p:nvSpPr>
        <p:spPr>
          <a:xfrm>
            <a:off x="2282674" y="365125"/>
            <a:ext cx="81407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pc="300">
                <a:latin typeface="Arial" panose="020B0604020202020204" pitchFamily="34" charset="0"/>
                <a:cs typeface="Arial" panose="020B0604020202020204" pitchFamily="34" charset="0"/>
              </a:rPr>
              <a:t>Browse</a:t>
            </a:r>
            <a:r>
              <a:rPr lang="zh-TW" altLang="en-US" spc="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pc="300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r>
              <a:rPr lang="zh-TW" altLang="en-US" spc="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pc="30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TW" altLang="en-US" spc="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pc="300"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zh-TW" altLang="en-US" spc="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pc="300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r>
              <a:rPr lang="zh-TW" altLang="en-US" spc="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pc="30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TW" altLang="en-US" spc="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pc="30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zh-TW" altLang="en-US" spc="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pc="300">
                <a:latin typeface="Arial" panose="020B0604020202020204" pitchFamily="34" charset="0"/>
                <a:cs typeface="Arial" panose="020B0604020202020204" pitchFamily="34" charset="0"/>
              </a:rPr>
              <a:t>Station</a:t>
            </a:r>
            <a:endParaRPr lang="zh-CN" altLang="en-US" spc="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A5F6830-99E4-491A-9B31-2CB953A6901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640" y="3050669"/>
            <a:ext cx="2019677" cy="2019677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EF8EECA0-D07B-4372-B932-8141A587E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58301" y="3241571"/>
            <a:ext cx="1637872" cy="1637872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992B4EC2-8142-43D8-808E-5FDDCF87972C}"/>
              </a:ext>
            </a:extLst>
          </p:cNvPr>
          <p:cNvSpPr txBox="1"/>
          <p:nvPr/>
        </p:nvSpPr>
        <p:spPr>
          <a:xfrm>
            <a:off x="9334019" y="5117211"/>
            <a:ext cx="1562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2ECC17A9-4B77-4F9F-999A-51EE67960DBB}"/>
              </a:ext>
            </a:extLst>
          </p:cNvPr>
          <p:cNvSpPr txBox="1"/>
          <p:nvPr/>
        </p:nvSpPr>
        <p:spPr>
          <a:xfrm>
            <a:off x="1922333" y="5117211"/>
            <a:ext cx="1893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Google Photos 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1430867D-A84A-40D1-9003-7154627DEEDA}"/>
              </a:ext>
            </a:extLst>
          </p:cNvPr>
          <p:cNvSpPr txBox="1"/>
          <p:nvPr/>
        </p:nvSpPr>
        <p:spPr>
          <a:xfrm>
            <a:off x="5663427" y="4747879"/>
            <a:ext cx="1562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CacheMount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43EECA3-C08B-44BE-9969-523BB09BA5AE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50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BBAF2D7C-9ECB-45CA-B194-6506E4ECBC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1999"/>
            <a:ext cx="12192000" cy="4017019"/>
          </a:xfrm>
          <a:prstGeom prst="rect">
            <a:avLst/>
          </a:prstGeom>
          <a:effectLst>
            <a:outerShdw blurRad="1155700" sx="108000" sy="108000" algn="ctr" rotWithShape="0">
              <a:prstClr val="black">
                <a:alpha val="30000"/>
              </a:prstClr>
            </a:outerShdw>
          </a:effec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08360E2-B444-4F31-8571-2D391942B3DB}"/>
              </a:ext>
            </a:extLst>
          </p:cNvPr>
          <p:cNvSpPr txBox="1">
            <a:spLocks/>
          </p:cNvSpPr>
          <p:nvPr/>
        </p:nvSpPr>
        <p:spPr>
          <a:xfrm>
            <a:off x="939801" y="4060508"/>
            <a:ext cx="3213098" cy="15875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 2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Enable Google to automatically put Google Photos into a folder in My Drive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3FA2572-4B24-41B3-8C7B-EC642DBE2A73}"/>
              </a:ext>
            </a:extLst>
          </p:cNvPr>
          <p:cNvSpPr txBox="1">
            <a:spLocks/>
          </p:cNvSpPr>
          <p:nvPr/>
        </p:nvSpPr>
        <p:spPr>
          <a:xfrm>
            <a:off x="939801" y="2422525"/>
            <a:ext cx="3213098" cy="15875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 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Go to Google Drive settings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A82A04-B174-4601-A186-EFDF2E68D147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D467313-22FF-4591-85E3-35B6AFD0561B}"/>
              </a:ext>
            </a:extLst>
          </p:cNvPr>
          <p:cNvSpPr txBox="1">
            <a:spLocks/>
          </p:cNvSpPr>
          <p:nvPr/>
        </p:nvSpPr>
        <p:spPr>
          <a:xfrm>
            <a:off x="2282674" y="365125"/>
            <a:ext cx="81407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pc="300">
                <a:latin typeface="Arial" panose="020B0604020202020204" pitchFamily="34" charset="0"/>
                <a:cs typeface="Arial" panose="020B0604020202020204" pitchFamily="34" charset="0"/>
              </a:rPr>
              <a:t>Browse</a:t>
            </a:r>
            <a:r>
              <a:rPr lang="zh-TW" altLang="en-US" spc="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pc="300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r>
              <a:rPr lang="zh-TW" altLang="en-US" spc="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pc="30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TW" altLang="en-US" spc="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pc="300"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zh-TW" altLang="en-US" spc="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pc="300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r>
              <a:rPr lang="zh-TW" altLang="en-US" spc="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pc="30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TW" altLang="en-US" spc="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pc="30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zh-TW" altLang="en-US" spc="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pc="300">
                <a:latin typeface="Arial" panose="020B0604020202020204" pitchFamily="34" charset="0"/>
                <a:cs typeface="Arial" panose="020B0604020202020204" pitchFamily="34" charset="0"/>
              </a:rPr>
              <a:t>Station</a:t>
            </a:r>
            <a:endParaRPr lang="zh-CN" altLang="en-US" spc="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82E31813-A13C-4D9D-BD01-E57ED12DFA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0553" b="4266"/>
          <a:stretch/>
        </p:blipFill>
        <p:spPr>
          <a:xfrm>
            <a:off x="4225927" y="2362517"/>
            <a:ext cx="7966074" cy="449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55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B668A-7BF4-8343-B319-BC22E56ACE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b="1" spc="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Photo Station 6.0</a:t>
            </a:r>
            <a:br>
              <a:rPr lang="en-US" b="1" spc="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</a:br>
            <a:r>
              <a:rPr lang="en-US" altLang="zh-TW" sz="2400" b="1" spc="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with</a:t>
            </a:r>
            <a:r>
              <a:rPr lang="zh-TW" altLang="en-US" sz="2400" b="1" spc="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2400" spc="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the</a:t>
            </a:r>
            <a:r>
              <a:rPr lang="zh-TW" altLang="en-US" sz="2400" spc="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2400" spc="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Brand-new</a:t>
            </a:r>
            <a:r>
              <a:rPr lang="zh-TW" altLang="en-US" sz="2400" spc="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2400" spc="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Recognize</a:t>
            </a:r>
            <a:r>
              <a:rPr lang="zh-TW" altLang="en-US" sz="2400" spc="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2400" spc="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Engine</a:t>
            </a:r>
            <a:endParaRPr lang="en-US" b="1" spc="3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6433A0F-4672-4FB9-9774-2DDE39FC284C}"/>
              </a:ext>
            </a:extLst>
          </p:cNvPr>
          <p:cNvSpPr txBox="1"/>
          <p:nvPr/>
        </p:nvSpPr>
        <p:spPr>
          <a:xfrm>
            <a:off x="1079500" y="3670300"/>
            <a:ext cx="200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</a:t>
            </a:r>
            <a:r>
              <a:rPr lang="zh-TW" altLang="en-US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</a:t>
            </a:r>
            <a:r>
              <a:rPr lang="zh-TW" altLang="en-US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People</a:t>
            </a:r>
            <a:endParaRPr lang="en-US" altLang="zh-CN" sz="2400" b="1">
              <a:solidFill>
                <a:srgbClr val="15EBCB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zh-TW" altLang="en-US" sz="2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FB4DE40-7605-4BDB-90A8-1F8917535E23}"/>
              </a:ext>
            </a:extLst>
          </p:cNvPr>
          <p:cNvSpPr txBox="1"/>
          <p:nvPr/>
        </p:nvSpPr>
        <p:spPr>
          <a:xfrm>
            <a:off x="3670300" y="3670300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</a:t>
            </a:r>
            <a:endParaRPr lang="en-US" altLang="zh-CN" sz="2400" b="1">
              <a:solidFill>
                <a:srgbClr val="15EBCB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CN" sz="2400" b="1" err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en-US" altLang="zh-CN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Core</a:t>
            </a:r>
          </a:p>
          <a:p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• Proactively exclude </a:t>
            </a:r>
          </a:p>
          <a:p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invalid Faces
• Re-recognize after </a:t>
            </a:r>
          </a:p>
          <a:p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upgrade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3FB7F96-328D-46D3-A755-B9CB402C805D}"/>
              </a:ext>
            </a:extLst>
          </p:cNvPr>
          <p:cNvSpPr txBox="1"/>
          <p:nvPr/>
        </p:nvSpPr>
        <p:spPr>
          <a:xfrm>
            <a:off x="6376358" y="3670299"/>
            <a:ext cx="2362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zh-CN" altLang="en-US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r>
              <a:rPr lang="en-US" altLang="zh-CN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Multimedia Console</a:t>
            </a:r>
          </a:p>
          <a:p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• Set content source 
• Integration before </a:t>
            </a:r>
          </a:p>
          <a:p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and after upgrade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49F4D86-BDD0-4140-B78B-1646A68CFF10}"/>
              </a:ext>
            </a:extLst>
          </p:cNvPr>
          <p:cNvSpPr txBox="1"/>
          <p:nvPr/>
        </p:nvSpPr>
        <p:spPr>
          <a:xfrm>
            <a:off x="9245600" y="3670299"/>
            <a:ext cx="22620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zh-CN" altLang="en-US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2400" b="1" err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Qphoto</a:t>
            </a:r>
            <a:endParaRPr lang="en-US" altLang="zh-CN" sz="2400" b="1">
              <a:solidFill>
                <a:srgbClr val="15EBCB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• 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Enjoy precious </a:t>
            </a:r>
          </a:p>
          <a:p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 memories anytime, </a:t>
            </a:r>
          </a:p>
          <a:p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 anywhere.</a:t>
            </a:r>
            <a:endParaRPr lang="ja-JP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• </a:t>
            </a:r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Get rid of “Not </a:t>
            </a:r>
          </a:p>
          <a:p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 enough space”  </a:t>
            </a:r>
          </a:p>
          <a:p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 with Instant Upload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389728D0-C32F-49FE-ABC8-0F60109E7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7003" y="2388387"/>
            <a:ext cx="1173032" cy="1149414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CE89D354-3263-4036-9284-DB7B51A04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3506" y="2388387"/>
            <a:ext cx="1157287" cy="1157287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F998CB43-8E71-45C9-A317-092C23A5CC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88127" y="2388387"/>
            <a:ext cx="1157287" cy="1157287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79593976-1436-4280-BDA1-5598D13075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38885" y="2388387"/>
            <a:ext cx="1157287" cy="115728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BE0E216-A2CB-4AFF-AE93-DB7E5AEC6F3B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642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B7C7D5D1-2F6E-4A0E-B832-5072A4A1DA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1999"/>
            <a:ext cx="12192000" cy="4017019"/>
          </a:xfrm>
          <a:prstGeom prst="rect">
            <a:avLst/>
          </a:prstGeom>
          <a:effectLst>
            <a:outerShdw blurRad="1155700" sx="108000" sy="108000" algn="ctr" rotWithShape="0">
              <a:prstClr val="black">
                <a:alpha val="30000"/>
              </a:prstClr>
            </a:outerShdw>
          </a:effectLst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839E4E1D-A245-49E3-8CEC-40921937EC8D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68687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pc="300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zh-TW" altLang="en-US" spc="300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pc="300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</a:t>
            </a:r>
            <a:endParaRPr lang="en-US" altLang="zh-CN" spc="300">
              <a:solidFill>
                <a:srgbClr val="15EB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TW" sz="2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Multimedia</a:t>
            </a:r>
            <a:r>
              <a:rPr lang="zh-TW" altLang="en-US" sz="2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2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Console</a:t>
            </a:r>
            <a:r>
              <a:rPr lang="zh-TW" altLang="en-US" sz="2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2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+</a:t>
            </a:r>
            <a:r>
              <a:rPr lang="zh-TW" altLang="en-US" sz="2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280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CacheMount</a:t>
            </a:r>
            <a:br>
              <a:rPr lang="en-US" altLang="zh-TW" sz="2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US" altLang="zh-TW" sz="2800">
                <a:latin typeface="Arial" panose="020B0604020202020204" pitchFamily="34" charset="0"/>
                <a:cs typeface="Arial" panose="020B0604020202020204" pitchFamily="34" charset="0"/>
              </a:rPr>
              <a:t>Set</a:t>
            </a:r>
            <a:r>
              <a:rPr lang="zh-TW" alt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zh-TW" alt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>
                <a:latin typeface="Arial" panose="020B0604020202020204" pitchFamily="34" charset="0"/>
                <a:cs typeface="Arial" panose="020B0604020202020204" pitchFamily="34" charset="0"/>
              </a:rPr>
              <a:t>Drive</a:t>
            </a:r>
            <a:r>
              <a:rPr lang="zh-TW" alt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zh-TW" alt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TW" alt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r>
              <a:rPr lang="zh-TW" alt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zh-TW" alt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TW" alt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zh-TW" alt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>
                <a:latin typeface="Arial" panose="020B0604020202020204" pitchFamily="34" charset="0"/>
                <a:cs typeface="Arial" panose="020B0604020202020204" pitchFamily="34" charset="0"/>
              </a:rPr>
              <a:t>Station</a:t>
            </a:r>
            <a:endParaRPr lang="zh-CN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2580802-277A-424F-848C-42062A55B9E7}"/>
              </a:ext>
            </a:extLst>
          </p:cNvPr>
          <p:cNvSpPr txBox="1">
            <a:spLocks/>
          </p:cNvSpPr>
          <p:nvPr/>
        </p:nvSpPr>
        <p:spPr>
          <a:xfrm>
            <a:off x="939801" y="2422526"/>
            <a:ext cx="3911600" cy="33940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2000" b="1" err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CacheMount</a:t>
            </a:r>
            <a:r>
              <a:rPr lang="en-US" altLang="zh-TW" sz="20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can cache part of files in cloud drives, improving performance for commonly-used files.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Set the </a:t>
            </a:r>
            <a:r>
              <a:rPr lang="en-US" altLang="zh-TW" sz="20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CacheMount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Volume as a content source, and you can browse contents on the cloud in multimedia applications.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C62D7E-5421-4853-8871-A9DCDEE43353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21470A43-D17F-4865-A254-A0583B683F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416"/>
          <a:stretch/>
        </p:blipFill>
        <p:spPr>
          <a:xfrm>
            <a:off x="5181600" y="2445416"/>
            <a:ext cx="7010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13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DCC8D13-8EFB-4053-AE10-C95BD3FC62C6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F08A65-C1B7-4723-8DF6-B6EB1191734E}"/>
              </a:ext>
            </a:extLst>
          </p:cNvPr>
          <p:cNvSpPr txBox="1">
            <a:spLocks/>
          </p:cNvSpPr>
          <p:nvPr/>
        </p:nvSpPr>
        <p:spPr>
          <a:xfrm>
            <a:off x="698501" y="2111932"/>
            <a:ext cx="4965700" cy="2634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5400" spc="600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TW" altLang="en-US" sz="5400" spc="600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5400" spc="600" err="1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Qphoto</a:t>
            </a:r>
            <a:endParaRPr lang="en-US" sz="5400" spc="600">
              <a:solidFill>
                <a:srgbClr val="15EB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C3F03F5-70B2-402F-A8BC-22CEBD1B6556}"/>
              </a:ext>
            </a:extLst>
          </p:cNvPr>
          <p:cNvSpPr txBox="1">
            <a:spLocks/>
          </p:cNvSpPr>
          <p:nvPr/>
        </p:nvSpPr>
        <p:spPr>
          <a:xfrm>
            <a:off x="952501" y="4492066"/>
            <a:ext cx="4457700" cy="8419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400" spc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Browse</a:t>
            </a:r>
            <a:r>
              <a:rPr lang="zh-TW" altLang="en-US" sz="2400" spc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spc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photos</a:t>
            </a:r>
            <a:r>
              <a:rPr lang="zh-TW" altLang="en-US" sz="2400" spc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spc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freely</a:t>
            </a:r>
            <a:r>
              <a:rPr lang="zh-TW" altLang="en-US" sz="2400" spc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spc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sz="2400" spc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spc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easily</a:t>
            </a:r>
            <a:endParaRPr lang="zh-TW" altLang="en-US" sz="2400" spc="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133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539E790-8187-4A92-B5BA-7DAA2F544B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1999"/>
            <a:ext cx="12192000" cy="4017019"/>
          </a:xfrm>
          <a:prstGeom prst="rect">
            <a:avLst/>
          </a:prstGeom>
          <a:effectLst>
            <a:outerShdw blurRad="1155700" sx="108000" sy="108000" algn="ctr" rotWithShape="0">
              <a:prstClr val="black">
                <a:alpha val="3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0E6CD5-AD87-6940-8524-056083DE5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703" y="365125"/>
            <a:ext cx="7736229" cy="1325563"/>
          </a:xfrm>
        </p:spPr>
        <p:txBody>
          <a:bodyPr/>
          <a:lstStyle/>
          <a:p>
            <a:r>
              <a:rPr lang="en-US" altLang="zh-CN" spc="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Enjoy precious memories anytime, anywhere</a:t>
            </a:r>
            <a:endParaRPr lang="en-US" spc="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A picture containing photo, different, show, posing&#10;&#10;Description automatically generated" hidden="1">
            <a:extLst>
              <a:ext uri="{FF2B5EF4-FFF2-40B4-BE49-F238E27FC236}">
                <a16:creationId xmlns:a16="http://schemas.microsoft.com/office/drawing/2014/main" id="{0D597251-C397-2A42-9DB5-60F5AE10B4E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6713" y="1304925"/>
            <a:ext cx="2935287" cy="6072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1EA66D-62F7-B944-ABFA-2BDACF87A761}"/>
              </a:ext>
            </a:extLst>
          </p:cNvPr>
          <p:cNvSpPr txBox="1">
            <a:spLocks/>
          </p:cNvSpPr>
          <p:nvPr/>
        </p:nvSpPr>
        <p:spPr>
          <a:xfrm>
            <a:off x="1942325" y="4380867"/>
            <a:ext cx="2200581" cy="1296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Browsing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photos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videos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stored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mobile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devices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7A6D65-7796-473E-A89A-51589169DB6B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E8097D07-8645-4721-BCD0-9EFCFE8260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r="19492" b="37755"/>
          <a:stretch/>
        </p:blipFill>
        <p:spPr>
          <a:xfrm>
            <a:off x="5006505" y="1690688"/>
            <a:ext cx="3167390" cy="516731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9CE33E8-1356-4EE3-B283-BD25D7076894}"/>
              </a:ext>
            </a:extLst>
          </p:cNvPr>
          <p:cNvSpPr txBox="1">
            <a:spLocks/>
          </p:cNvSpPr>
          <p:nvPr/>
        </p:nvSpPr>
        <p:spPr>
          <a:xfrm>
            <a:off x="8574429" y="4380867"/>
            <a:ext cx="2525372" cy="1092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iOS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Android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753E1968-ED54-41E5-BD3B-77172720CD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83893" y="3231608"/>
            <a:ext cx="644314" cy="786281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34013558-4D6B-482D-B479-879FCAE8F7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92445" y="3237871"/>
            <a:ext cx="709838" cy="840885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CF191CE7-22A8-426D-9FF9-9AB3E4F5A9D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72141" y="3086784"/>
            <a:ext cx="1046039" cy="1022664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53D514C6-17B4-4919-ADDF-54CF381155D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73503" y="3354828"/>
            <a:ext cx="449178" cy="75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65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A00763DD-76AC-48DD-9815-A2914FAE05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1999"/>
            <a:ext cx="12192000" cy="4017019"/>
          </a:xfrm>
          <a:prstGeom prst="rect">
            <a:avLst/>
          </a:prstGeom>
          <a:effectLst>
            <a:outerShdw blurRad="1155700" sx="108000" sy="108000" algn="ctr" rotWithShape="0">
              <a:prstClr val="black">
                <a:alpha val="3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137864-5A39-9049-9E66-16B5C1CA6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0" y="365125"/>
            <a:ext cx="7493000" cy="1325563"/>
          </a:xfrm>
        </p:spPr>
        <p:txBody>
          <a:bodyPr>
            <a:normAutofit fontScale="90000"/>
          </a:bodyPr>
          <a:lstStyle/>
          <a:p>
            <a:r>
              <a:rPr lang="en-US" altLang="ja-JP" spc="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Get Rid of "Not Enough Space" with Instant Upload</a:t>
            </a:r>
            <a:endParaRPr lang="en-US" spc="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2">
            <a:extLst>
              <a:ext uri="{FF2B5EF4-FFF2-40B4-BE49-F238E27FC236}">
                <a16:creationId xmlns:a16="http://schemas.microsoft.com/office/drawing/2014/main" id="{858884A5-1E84-F04E-B047-4E3EDE1DA507}"/>
              </a:ext>
            </a:extLst>
          </p:cNvPr>
          <p:cNvSpPr txBox="1"/>
          <p:nvPr/>
        </p:nvSpPr>
        <p:spPr>
          <a:xfrm>
            <a:off x="5392503" y="4705027"/>
            <a:ext cx="2024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Take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9">
            <a:extLst>
              <a:ext uri="{FF2B5EF4-FFF2-40B4-BE49-F238E27FC236}">
                <a16:creationId xmlns:a16="http://schemas.microsoft.com/office/drawing/2014/main" id="{392815C4-AC21-274E-9321-5585ACCE6C59}"/>
              </a:ext>
            </a:extLst>
          </p:cNvPr>
          <p:cNvSpPr txBox="1"/>
          <p:nvPr/>
        </p:nvSpPr>
        <p:spPr>
          <a:xfrm>
            <a:off x="8955077" y="4705027"/>
            <a:ext cx="2587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Upload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0367EA6B-F411-461E-BA41-1BBF1EB15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4184" y="3408421"/>
            <a:ext cx="2304158" cy="1249438"/>
          </a:xfrm>
          <a:prstGeom prst="rect">
            <a:avLst/>
          </a:prstGeom>
        </p:spPr>
      </p:pic>
      <p:sp>
        <p:nvSpPr>
          <p:cNvPr id="8" name="文字方塊 10">
            <a:extLst>
              <a:ext uri="{FF2B5EF4-FFF2-40B4-BE49-F238E27FC236}">
                <a16:creationId xmlns:a16="http://schemas.microsoft.com/office/drawing/2014/main" id="{6FE0E969-9341-B142-B8EC-42C67B5A56D8}"/>
              </a:ext>
            </a:extLst>
          </p:cNvPr>
          <p:cNvSpPr txBox="1"/>
          <p:nvPr/>
        </p:nvSpPr>
        <p:spPr>
          <a:xfrm>
            <a:off x="7445298" y="3686542"/>
            <a:ext cx="1721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spc="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Free</a:t>
            </a:r>
            <a:r>
              <a:rPr lang="zh-TW" altLang="en-US" b="1" spc="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spc="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local</a:t>
            </a:r>
            <a:r>
              <a:rPr lang="zh-TW" altLang="en-US" b="1" spc="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spc="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storage</a:t>
            </a:r>
            <a:endParaRPr lang="zh-TW" altLang="en-US" b="1" spc="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Shape 145">
            <a:extLst>
              <a:ext uri="{FF2B5EF4-FFF2-40B4-BE49-F238E27FC236}">
                <a16:creationId xmlns:a16="http://schemas.microsoft.com/office/drawing/2014/main" id="{C49F3720-6AB2-E048-9DD8-8DCFCEB97B8C}"/>
              </a:ext>
            </a:extLst>
          </p:cNvPr>
          <p:cNvSpPr txBox="1"/>
          <p:nvPr/>
        </p:nvSpPr>
        <p:spPr>
          <a:xfrm>
            <a:off x="838200" y="3185492"/>
            <a:ext cx="4237877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altLang="zh-TW" sz="28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Instant</a:t>
            </a:r>
            <a:r>
              <a:rPr lang="zh-TW" altLang="en-US" sz="28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Upload</a:t>
            </a:r>
            <a:r>
              <a:rPr lang="zh-TW" altLang="en-US" sz="28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</a:t>
            </a:r>
            <a:r>
              <a:rPr lang="zh-TW" altLang="en-US" sz="28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28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Tap</a:t>
            </a:r>
          </a:p>
          <a:p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Upload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photo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right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after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it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is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taken,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without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wasting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your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storage.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8E3752E-1BAC-4D81-830F-09E5CA8EE430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AC9764A6-1902-4CD8-9B66-1B5FE1457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57241" y="3552166"/>
            <a:ext cx="1295400" cy="809625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3A58DCBE-D130-4373-B729-BBA204EC23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13669" y="3381559"/>
            <a:ext cx="1470577" cy="124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8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B668A-7BF4-8343-B319-BC22E56ACE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altLang="zh-TW" b="1" spc="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Highlight</a:t>
            </a:r>
            <a:endParaRPr lang="en-US" b="1" spc="3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6433A0F-4672-4FB9-9774-2DDE39FC284C}"/>
              </a:ext>
            </a:extLst>
          </p:cNvPr>
          <p:cNvSpPr txBox="1"/>
          <p:nvPr/>
        </p:nvSpPr>
        <p:spPr>
          <a:xfrm>
            <a:off x="1079500" y="3670300"/>
            <a:ext cx="200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</a:t>
            </a:r>
            <a:r>
              <a:rPr lang="zh-TW" altLang="en-US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</a:t>
            </a:r>
            <a:r>
              <a:rPr lang="zh-TW" altLang="en-US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People</a:t>
            </a:r>
            <a:endParaRPr lang="en-US" altLang="zh-CN" sz="2400" b="1">
              <a:solidFill>
                <a:srgbClr val="15EBCB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zh-TW" altLang="en-US" sz="2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389728D0-C32F-49FE-ABC8-0F60109E7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7003" y="2388387"/>
            <a:ext cx="1173032" cy="1149414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CE89D354-3263-4036-9284-DB7B51A04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3506" y="2388387"/>
            <a:ext cx="1157287" cy="1157287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F998CB43-8E71-45C9-A317-092C23A5CC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88127" y="2388387"/>
            <a:ext cx="1157287" cy="1157287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79593976-1436-4280-BDA1-5598D13075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38885" y="2388387"/>
            <a:ext cx="1157287" cy="115728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BE0E216-A2CB-4AFF-AE93-DB7E5AEC6F3B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450A60F-D9FD-45D5-85A6-5BFDE52E39E3}"/>
              </a:ext>
            </a:extLst>
          </p:cNvPr>
          <p:cNvSpPr txBox="1"/>
          <p:nvPr/>
        </p:nvSpPr>
        <p:spPr>
          <a:xfrm>
            <a:off x="3670300" y="3670300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</a:t>
            </a:r>
            <a:endParaRPr lang="en-US" altLang="zh-CN" sz="2400" b="1">
              <a:solidFill>
                <a:srgbClr val="15EBCB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CN" sz="2400" b="1" err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en-US" altLang="zh-CN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Core</a:t>
            </a:r>
          </a:p>
          <a:p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• Proactively exclude </a:t>
            </a:r>
          </a:p>
          <a:p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invalid Faces
• Re-recognize after </a:t>
            </a:r>
          </a:p>
          <a:p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upgrade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5DD28DC-8F52-4512-8977-41C15A168EBB}"/>
              </a:ext>
            </a:extLst>
          </p:cNvPr>
          <p:cNvSpPr txBox="1"/>
          <p:nvPr/>
        </p:nvSpPr>
        <p:spPr>
          <a:xfrm>
            <a:off x="6376358" y="3670299"/>
            <a:ext cx="2362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zh-CN" altLang="en-US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r>
              <a:rPr lang="en-US" altLang="zh-CN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Multimedia Console</a:t>
            </a:r>
          </a:p>
          <a:p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• Set content source 
• Integration before </a:t>
            </a:r>
          </a:p>
          <a:p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and after upgrade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74566D8-5947-406C-89C4-D760653B3D4A}"/>
              </a:ext>
            </a:extLst>
          </p:cNvPr>
          <p:cNvSpPr txBox="1"/>
          <p:nvPr/>
        </p:nvSpPr>
        <p:spPr>
          <a:xfrm>
            <a:off x="9245600" y="3670299"/>
            <a:ext cx="22620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zh-CN" altLang="en-US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2400" b="1" err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Qphoto</a:t>
            </a:r>
            <a:endParaRPr lang="en-US" altLang="zh-CN" sz="2400" b="1">
              <a:solidFill>
                <a:srgbClr val="15EBCB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• 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Enjoy precious </a:t>
            </a:r>
          </a:p>
          <a:p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 memories anytime, </a:t>
            </a:r>
          </a:p>
          <a:p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 anywhere.</a:t>
            </a:r>
            <a:endParaRPr lang="ja-JP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• </a:t>
            </a:r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Get rid of “Not </a:t>
            </a:r>
          </a:p>
          <a:p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 enough space”  </a:t>
            </a:r>
          </a:p>
          <a:p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 with Instant Upload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977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56E91-4491-674C-85B3-94A878458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9272"/>
            <a:ext cx="4991100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4800" b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zh-TW" altLang="en-US" sz="4800" b="1">
                <a:solidFill>
                  <a:srgbClr val="15EBCB"/>
                </a:solidFill>
                <a:cs typeface="Arial" panose="020B0604020202020204" pitchFamily="34" charset="0"/>
              </a:rPr>
              <a:t> </a:t>
            </a:r>
            <a:r>
              <a:rPr lang="en-US" altLang="zh-TW" sz="48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48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48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48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6BF3C6E2-4283-4624-9774-1D3968552CCF}"/>
              </a:ext>
            </a:extLst>
          </p:cNvPr>
          <p:cNvGrpSpPr/>
          <p:nvPr/>
        </p:nvGrpSpPr>
        <p:grpSpPr>
          <a:xfrm>
            <a:off x="838200" y="4227985"/>
            <a:ext cx="5109172" cy="647532"/>
            <a:chOff x="986828" y="5162423"/>
            <a:chExt cx="5109172" cy="647532"/>
          </a:xfrm>
        </p:grpSpPr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67AE6CFA-CB4F-4668-97DD-7B63F9740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7061" y="5162423"/>
              <a:ext cx="1634111" cy="588809"/>
            </a:xfrm>
            <a:prstGeom prst="rect">
              <a:avLst/>
            </a:prstGeom>
          </p:spPr>
        </p:pic>
        <p:sp>
          <p:nvSpPr>
            <p:cNvPr id="5" name="Subtitle 4">
              <a:extLst>
                <a:ext uri="{FF2B5EF4-FFF2-40B4-BE49-F238E27FC236}">
                  <a16:creationId xmlns:a16="http://schemas.microsoft.com/office/drawing/2014/main" id="{44A918B2-F9AB-4960-9CA2-840F1E345598}"/>
                </a:ext>
              </a:extLst>
            </p:cNvPr>
            <p:cNvSpPr txBox="1">
              <a:spLocks/>
            </p:cNvSpPr>
            <p:nvPr/>
          </p:nvSpPr>
          <p:spPr>
            <a:xfrm>
              <a:off x="986828" y="5281977"/>
              <a:ext cx="5109172" cy="52797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zh-TW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Coming</a:t>
              </a:r>
              <a:r>
                <a:rPr lang="zh-TW" altLang="en-US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Soon</a:t>
              </a:r>
              <a:r>
                <a:rPr lang="zh-TW" altLang="en-US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with</a:t>
              </a:r>
              <a:r>
                <a:rPr lang="zh-TW" altLang="en-US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</a:t>
              </a:r>
              <a:r>
                <a:rPr lang="en-US" altLang="zh-TW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QTS</a:t>
              </a:r>
              <a:r>
                <a:rPr lang="zh-TW" altLang="en-US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800" spc="3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4.4.1</a:t>
              </a:r>
              <a:endParaRPr lang="en-US" sz="1800" spc="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927E08F0-8B33-430D-A616-9A90D1B1657D}"/>
              </a:ext>
            </a:extLst>
          </p:cNvPr>
          <p:cNvSpPr txBox="1"/>
          <p:nvPr/>
        </p:nvSpPr>
        <p:spPr>
          <a:xfrm>
            <a:off x="838200" y="5723674"/>
            <a:ext cx="5629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1000">
              <a:solidFill>
                <a:schemeClr val="bg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0688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28D904-A296-4C41-9454-0405C865A633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1DB632-5D87-46F1-9574-37EC1A891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657" y="3035772"/>
            <a:ext cx="4647414" cy="1325563"/>
          </a:xfrm>
        </p:spPr>
        <p:txBody>
          <a:bodyPr>
            <a:noAutofit/>
          </a:bodyPr>
          <a:lstStyle/>
          <a:p>
            <a:r>
              <a:rPr lang="en-US" altLang="zh-CN" sz="5400" b="1" spc="600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</a:t>
            </a:r>
            <a:br>
              <a:rPr lang="en-US" altLang="zh-CN" sz="5400" b="1" spc="600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5400" b="1" spc="600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en-US" altLang="zh-CN" sz="5400" b="1" spc="600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5400" b="1" spc="600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endParaRPr lang="en-US" sz="5400" b="1" spc="600">
              <a:solidFill>
                <a:srgbClr val="15EB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945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E0D02237-2A06-4ACA-BAEA-B895DB226E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9300" y="0"/>
            <a:ext cx="5092700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C5E54B8-10B1-457E-87CF-9BDA4A098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5852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A68997-E5E6-D644-BB74-3ACD1ED00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0100" y="416458"/>
            <a:ext cx="7937500" cy="19521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In the vast sea of people, </a:t>
            </a:r>
            <a:br>
              <a:rPr lang="en-US" altLang="zh-CN" sz="28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</a:br>
            <a:r>
              <a:rPr lang="en-US" altLang="zh-CN" sz="28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is there a person </a:t>
            </a:r>
            <a:r>
              <a:rPr lang="en-US" altLang="zh-CN" sz="2800" spc="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who</a:t>
            </a:r>
            <a:r>
              <a:rPr lang="en-US" altLang="zh-CN" sz="28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you remember his face, but forgot his name?</a:t>
            </a:r>
            <a:endParaRPr lang="en-US" sz="2800" dirty="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3D10E7-FF2D-5948-93F6-42A52F8045E1}"/>
              </a:ext>
            </a:extLst>
          </p:cNvPr>
          <p:cNvSpPr txBox="1"/>
          <p:nvPr/>
        </p:nvSpPr>
        <p:spPr>
          <a:xfrm>
            <a:off x="0" y="2691896"/>
            <a:ext cx="12192000" cy="1685333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rgbClr val="15EBCB"/>
                </a:solidFill>
                <a:latin typeface="Arial Nova Light" panose="020B0304020202020204" pitchFamily="34" charset="0"/>
                <a:ea typeface="Microsoft JhengHei"/>
                <a:cs typeface="Arial" panose="020B0604020202020204" pitchFamily="34" charset="0"/>
              </a:rPr>
              <a:t>He could be your classmate.
He could be your distant relative.
He could be your business partner.</a:t>
            </a:r>
            <a:endParaRPr lang="en-US" sz="2400" dirty="0">
              <a:solidFill>
                <a:srgbClr val="15EBCB"/>
              </a:solidFill>
              <a:latin typeface="Arial Nova Light" panose="020B03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7245756-8C25-47E7-901B-7916AEDE63FE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D3E42A-9754-B740-9AF5-A797F41BA6E4}"/>
              </a:ext>
            </a:extLst>
          </p:cNvPr>
          <p:cNvSpPr txBox="1"/>
          <p:nvPr/>
        </p:nvSpPr>
        <p:spPr>
          <a:xfrm>
            <a:off x="0" y="5346952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Let Photo Station “Search for People"
help you find him.</a:t>
            </a:r>
            <a:endParaRPr lang="en-US" sz="2800" b="1" spc="300" dirty="0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308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CDEE0-E14B-6F40-A9EB-A31A3F14C1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993775"/>
          </a:xfrm>
        </p:spPr>
        <p:txBody>
          <a:bodyPr>
            <a:normAutofit fontScale="90000"/>
          </a:bodyPr>
          <a:lstStyle/>
          <a:p>
            <a:r>
              <a:rPr lang="en-US" altLang="zh-CN" spc="3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How to Use</a:t>
            </a:r>
            <a:br>
              <a:rPr lang="en-US" altLang="zh-CN" spc="3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en-US" altLang="zh-CN" spc="3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“Search for People”?</a:t>
            </a:r>
            <a:endParaRPr lang="en-US" spc="3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3FA42C1-C20F-4DEC-833E-646BA888F354}"/>
              </a:ext>
            </a:extLst>
          </p:cNvPr>
          <p:cNvSpPr txBox="1"/>
          <p:nvPr/>
        </p:nvSpPr>
        <p:spPr>
          <a:xfrm>
            <a:off x="1079500" y="3797300"/>
            <a:ext cx="200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 1</a:t>
            </a:r>
          </a:p>
          <a:p>
            <a:endParaRPr lang="en-US" altLang="zh-CN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Click</a:t>
            </a:r>
          </a:p>
          <a:p>
            <a:r>
              <a:rPr lang="en-US" altLang="zh-CN" sz="20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 for People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751359F-85EB-423D-9F4E-7A768036BE53}"/>
              </a:ext>
            </a:extLst>
          </p:cNvPr>
          <p:cNvSpPr txBox="1"/>
          <p:nvPr/>
        </p:nvSpPr>
        <p:spPr>
          <a:xfrm>
            <a:off x="3670300" y="3797300"/>
            <a:ext cx="2362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 2</a:t>
            </a:r>
            <a:r>
              <a:rPr lang="zh-CN" altLang="en-US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CN" sz="2400" b="1">
              <a:solidFill>
                <a:srgbClr val="15EBCB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CN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Upload a photo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450E617-48EC-462C-BA6C-6BFF2C7B8AC2}"/>
              </a:ext>
            </a:extLst>
          </p:cNvPr>
          <p:cNvSpPr txBox="1"/>
          <p:nvPr/>
        </p:nvSpPr>
        <p:spPr>
          <a:xfrm>
            <a:off x="6426200" y="3797299"/>
            <a:ext cx="22479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 3</a:t>
            </a:r>
          </a:p>
          <a:p>
            <a:endParaRPr lang="en-US" altLang="ja-JP" sz="2400" b="1">
              <a:solidFill>
                <a:srgbClr val="15EBCB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Select the face you want to search for in the photo</a:t>
            </a:r>
            <a:endParaRPr lang="en-US" altLang="zh-CN" sz="2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8831EC7-91FC-4BDA-94DD-244B3AF75AC2}"/>
              </a:ext>
            </a:extLst>
          </p:cNvPr>
          <p:cNvSpPr txBox="1"/>
          <p:nvPr/>
        </p:nvSpPr>
        <p:spPr>
          <a:xfrm>
            <a:off x="9372600" y="3797299"/>
            <a:ext cx="1879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 </a:t>
            </a:r>
            <a:r>
              <a:rPr lang="en-US" altLang="zh-TW" sz="2400" b="1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endParaRPr lang="en-US" altLang="zh-CN" sz="2400" b="1">
              <a:solidFill>
                <a:srgbClr val="15EBCB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ja-JP" sz="2400" b="1">
              <a:solidFill>
                <a:srgbClr val="15EBCB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Click </a:t>
            </a:r>
            <a:r>
              <a:rPr lang="en-US" altLang="zh-TW" sz="2000">
                <a:solidFill>
                  <a:srgbClr val="15E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to find People albums with a similar face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A66F401-3F49-4C3E-B225-3B1F6F4F3A23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3D65D79B-B281-42C7-8EC2-FDCC1B6FD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7003" y="2388387"/>
            <a:ext cx="1173032" cy="1149414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A9E52D57-7B50-4767-ADAB-56F860254B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03271" y="3380709"/>
            <a:ext cx="533527" cy="416590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07F6C1BF-CAAD-4AAF-999A-A3573C8429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75837" y="2474469"/>
            <a:ext cx="825220" cy="1053629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E2D0BBA6-CDCE-417B-888F-532446529B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90945" y="2388387"/>
            <a:ext cx="1149414" cy="1149414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B7FF753C-BE86-4354-8386-03AC7E885A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67165" y="2515466"/>
            <a:ext cx="1090470" cy="109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0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A148E-135F-DE43-A2A3-AE8ADF19E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97433"/>
            <a:ext cx="9144000" cy="9777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zh-TW" altLang="en-US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TW" altLang="en-US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zh-TW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Click “Search for People”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3BDE5E-101A-4AF3-AE0E-60816CF37BAF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E99AC32-C589-4443-880E-2B44DBDA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839" y="1973423"/>
            <a:ext cx="10302018" cy="48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61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DAE7C-7E30-C146-86E1-038104973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97433"/>
            <a:ext cx="9144000" cy="9777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zh-TW" altLang="en-US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TW" altLang="en-US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zh-TW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Upload a Photo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068CD4-DD6C-4793-A894-3CAB13867D3C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83C805C9-27E8-43B8-BB14-D27FA2C52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950" y="1960935"/>
            <a:ext cx="10960100" cy="4897065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FEF3879B-A923-4BF0-A85A-BA16232C28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92795" y="3429000"/>
            <a:ext cx="403205" cy="31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60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D2509-4444-634B-9880-5C42F3A14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3550" y="597433"/>
            <a:ext cx="8724900" cy="1574267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zh-TW" altLang="en-US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br>
              <a:rPr lang="en-US" altLang="zh-TW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Select the Face You Want to Search for in The Photo
</a:t>
            </a:r>
            <a:b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11F172F-7EC3-4C72-B236-C2E65A98B32F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9064296A-85B6-4A9C-AE69-1BD329612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0700" y="2588818"/>
            <a:ext cx="5791200" cy="4741191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44AEE215-FDFB-495C-88E6-F6BA0B407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5695" y="2747609"/>
            <a:ext cx="2211805" cy="2211805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7B05E217-0BDC-4C6A-9343-28A5CF94A3E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97312" y="4905398"/>
            <a:ext cx="403205" cy="31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42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05E54-8768-D74D-AAF4-8E01B1B76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3382" y="597433"/>
            <a:ext cx="6311899" cy="1625067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zh-TW" altLang="en-US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br>
              <a:rPr lang="en-US" altLang="zh-TW">
                <a:solidFill>
                  <a:srgbClr val="15EBC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Find People Albums with a Similar Face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976E34B-C454-496C-AD1E-8C22016BEFA3}"/>
              </a:ext>
            </a:extLst>
          </p:cNvPr>
          <p:cNvSpPr txBox="1">
            <a:spLocks/>
          </p:cNvSpPr>
          <p:nvPr/>
        </p:nvSpPr>
        <p:spPr>
          <a:xfrm>
            <a:off x="10166350" y="788981"/>
            <a:ext cx="1809750" cy="3286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1600" b="1" err="1">
                <a:solidFill>
                  <a:srgbClr val="15EBCB"/>
                </a:solidFill>
                <a:cs typeface="Arial" panose="020B0604020202020204" pitchFamily="34" charset="0"/>
              </a:rPr>
              <a:t>Photo</a:t>
            </a:r>
            <a:r>
              <a:rPr lang="en-US" altLang="zh-TW" sz="1600" err="1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600">
                <a:solidFill>
                  <a:srgbClr val="15EBCB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15EBCB"/>
                </a:solidFill>
                <a:cs typeface="Arial" panose="020B0604020202020204" pitchFamily="34" charset="0"/>
              </a:rPr>
              <a:t>6.0</a:t>
            </a:r>
            <a:endParaRPr lang="en-US" sz="1600">
              <a:solidFill>
                <a:srgbClr val="15EBCB"/>
              </a:solidFill>
              <a:cs typeface="Arial" panose="020B0604020202020204" pitchFamily="34" charset="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BEB9CF1C-6C95-4CA2-B7FB-05C19B6D0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7131" y="2406640"/>
            <a:ext cx="5841999" cy="3853927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6934E90E-6680-479F-8E2A-AD9E7C390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5694" y="2940238"/>
            <a:ext cx="2019175" cy="2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34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601</Words>
  <Application>Microsoft Office PowerPoint</Application>
  <PresentationFormat>寬螢幕</PresentationFormat>
  <Paragraphs>150</Paragraphs>
  <Slides>25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1" baseType="lpstr">
      <vt:lpstr>微軟正黑體</vt:lpstr>
      <vt:lpstr>微軟正黑體 Light</vt:lpstr>
      <vt:lpstr>Arial</vt:lpstr>
      <vt:lpstr>Arial Nova Light</vt:lpstr>
      <vt:lpstr>Calibri</vt:lpstr>
      <vt:lpstr>Office Theme</vt:lpstr>
      <vt:lpstr>Search by People in  Photos with the  Brand-new Recognize Engine of  </vt:lpstr>
      <vt:lpstr>Photo Station 6.0 with the Brand-new Recognize Engine</vt:lpstr>
      <vt:lpstr>Search  for  People</vt:lpstr>
      <vt:lpstr>In the vast sea of people,  is there a person who you remember his face, but forgot his name?</vt:lpstr>
      <vt:lpstr>How to Use “Search for People”?</vt:lpstr>
      <vt:lpstr>Step 1  Click “Search for People”</vt:lpstr>
      <vt:lpstr>Step 2  Upload a Photo</vt:lpstr>
      <vt:lpstr>Step 3  Select the Face You Want to Search for in The Photo
 </vt:lpstr>
      <vt:lpstr>Step 4  Find People Albums with a Similar Face</vt:lpstr>
      <vt:lpstr>PowerPoint 簡報</vt:lpstr>
      <vt:lpstr>PowerPoint 簡報</vt:lpstr>
      <vt:lpstr>QuMagie Core The Brand-new Recognize Engine</vt:lpstr>
      <vt:lpstr>Proactively Exclude  Invalid Faces</vt:lpstr>
      <vt:lpstr>Re-recognize after Upgrade</vt:lpstr>
      <vt:lpstr>PowerPoint 簡報</vt:lpstr>
      <vt:lpstr>Set Content Sources</vt:lpstr>
      <vt:lpstr>Integration Before and After Upgrade</vt:lpstr>
      <vt:lpstr>PowerPoint 簡報</vt:lpstr>
      <vt:lpstr>PowerPoint 簡報</vt:lpstr>
      <vt:lpstr>PowerPoint 簡報</vt:lpstr>
      <vt:lpstr>PowerPoint 簡報</vt:lpstr>
      <vt:lpstr>Enjoy precious memories anytime, anywhere</vt:lpstr>
      <vt:lpstr>Get Rid of "Not Enough Space" with Instant Upload</vt:lpstr>
      <vt:lpstr>Highlight</vt:lpstr>
      <vt:lpstr>Photo Station 6.0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Station 6.0</dc:title>
  <dc:creator>QNAP_Ichung Tsai</dc:creator>
  <cp:lastModifiedBy>QNAP_Lucas Lin</cp:lastModifiedBy>
  <cp:revision>1</cp:revision>
  <cp:lastPrinted>2019-03-20T06:32:27Z</cp:lastPrinted>
  <dcterms:created xsi:type="dcterms:W3CDTF">2019-03-19T03:13:56Z</dcterms:created>
  <dcterms:modified xsi:type="dcterms:W3CDTF">2019-03-26T06:25:35Z</dcterms:modified>
</cp:coreProperties>
</file>