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722" r:id="rId3"/>
    <p:sldId id="440" r:id="rId4"/>
    <p:sldId id="441" r:id="rId5"/>
    <p:sldId id="442" r:id="rId6"/>
    <p:sldId id="443" r:id="rId7"/>
    <p:sldId id="291" r:id="rId8"/>
    <p:sldId id="292" r:id="rId9"/>
    <p:sldId id="296" r:id="rId10"/>
    <p:sldId id="717" r:id="rId11"/>
    <p:sldId id="258" r:id="rId12"/>
    <p:sldId id="264" r:id="rId13"/>
    <p:sldId id="719" r:id="rId14"/>
    <p:sldId id="718" r:id="rId15"/>
    <p:sldId id="378" r:id="rId16"/>
    <p:sldId id="294" r:id="rId17"/>
    <p:sldId id="724" r:id="rId18"/>
    <p:sldId id="260" r:id="rId19"/>
    <p:sldId id="261" r:id="rId20"/>
    <p:sldId id="725" r:id="rId21"/>
    <p:sldId id="366" r:id="rId22"/>
    <p:sldId id="444" r:id="rId23"/>
    <p:sldId id="390" r:id="rId24"/>
    <p:sldId id="380" r:id="rId25"/>
    <p:sldId id="432" r:id="rId26"/>
    <p:sldId id="433" r:id="rId27"/>
    <p:sldId id="434" r:id="rId28"/>
    <p:sldId id="435" r:id="rId29"/>
    <p:sldId id="438" r:id="rId30"/>
    <p:sldId id="437" r:id="rId31"/>
    <p:sldId id="439" r:id="rId32"/>
    <p:sldId id="727" r:id="rId33"/>
    <p:sldId id="728" r:id="rId34"/>
    <p:sldId id="729" r:id="rId35"/>
    <p:sldId id="726" r:id="rId36"/>
    <p:sldId id="723" r:id="rId37"/>
    <p:sldId id="426" r:id="rId38"/>
    <p:sldId id="428" r:id="rId39"/>
    <p:sldId id="430" r:id="rId40"/>
    <p:sldId id="429" r:id="rId41"/>
    <p:sldId id="730" r:id="rId42"/>
    <p:sldId id="290" r:id="rId43"/>
    <p:sldId id="721" r:id="rId44"/>
  </p:sldIdLst>
  <p:sldSz cx="9144000" cy="5143500" type="screen16x9"/>
  <p:notesSz cx="6858000" cy="11525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450"/>
    <a:srgbClr val="F93E39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240" y="96"/>
      </p:cViewPr>
      <p:guideLst>
        <p:guide orient="horz" pos="11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2019/3/22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557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491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996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49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1157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7640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865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380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358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03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03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807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>
              <a:ea typeface="宋体" panose="02010600030101010101" pitchFamily="2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494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118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2941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4645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42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17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281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80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928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132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04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AA1711-3E80-45EC-B4C7-74DF116DC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" y="0"/>
            <a:ext cx="913615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C4B044C-8DE8-4731-8614-E383FB185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9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85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78484"/>
            <a:ext cx="8229600" cy="2595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4B044C-8DE8-4731-8614-E383FB185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6375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78484"/>
            <a:ext cx="8229600" cy="2595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F1AD42-184B-4ABF-9F40-84170931C0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9281"/>
            <a:ext cx="8229600" cy="2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4B044C-8DE8-4731-8614-E383FB185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6375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78484"/>
            <a:ext cx="8229600" cy="2595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F1AD42-184B-4ABF-9F40-84170931C0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9281"/>
            <a:ext cx="8229600" cy="2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4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"/>
            <a:ext cx="9143996" cy="5143497"/>
          </a:xfrm>
          <a:prstGeom prst="rect">
            <a:avLst/>
          </a:prstGeom>
        </p:spPr>
      </p:pic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"/>
            <a:ext cx="9143999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09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D8D3B33-30D8-47EE-A17F-AA6DD37E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90388" y="2199628"/>
            <a:ext cx="4104456" cy="1102519"/>
          </a:xfrm>
        </p:spPr>
        <p:txBody>
          <a:bodyPr>
            <a:no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90388" y="3423764"/>
            <a:ext cx="4104456" cy="55537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44488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" y="0"/>
            <a:ext cx="9137796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51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8011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716" y="415730"/>
            <a:ext cx="6412937" cy="857250"/>
          </a:xfrm>
        </p:spPr>
        <p:txBody>
          <a:bodyPr>
            <a:normAutofit/>
          </a:bodyPr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>
            <a:normAutofit/>
          </a:bodyPr>
          <a:lstStyle>
            <a:lvl1pPr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1578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" y="0"/>
            <a:ext cx="9137796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716" y="415730"/>
            <a:ext cx="6412937" cy="857250"/>
          </a:xfrm>
        </p:spPr>
        <p:txBody>
          <a:bodyPr>
            <a:normAutofit/>
          </a:bodyPr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>
            <a:normAutofit/>
          </a:bodyPr>
          <a:lstStyle>
            <a:lvl1pPr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6562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" y="0"/>
            <a:ext cx="9137796" cy="51434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716" y="415730"/>
            <a:ext cx="6412937" cy="857250"/>
          </a:xfrm>
        </p:spPr>
        <p:txBody>
          <a:bodyPr>
            <a:normAutofit/>
          </a:bodyPr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>
            <a:normAutofit/>
          </a:bodyPr>
          <a:lstStyle>
            <a:lvl1pPr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8573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" y="0"/>
            <a:ext cx="9137796" cy="51434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716" y="415730"/>
            <a:ext cx="6412937" cy="857250"/>
          </a:xfrm>
        </p:spPr>
        <p:txBody>
          <a:bodyPr>
            <a:normAutofit/>
          </a:bodyPr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>
            <a:normAutofit/>
          </a:bodyPr>
          <a:lstStyle>
            <a:lvl1pPr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7446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1" r:id="rId3"/>
    <p:sldLayoutId id="2147483650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51" r:id="rId10"/>
    <p:sldLayoutId id="2147483662" r:id="rId11"/>
    <p:sldLayoutId id="2147483660" r:id="rId12"/>
    <p:sldLayoutId id="2147483652" r:id="rId13"/>
    <p:sldLayoutId id="214748365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6000" indent="-36000" algn="l" defTabSz="914400" rtl="0" eaLnBrk="1" latinLnBrk="0" hangingPunct="1">
        <a:spcBef>
          <a:spcPct val="20000"/>
        </a:spcBef>
        <a:buSzPct val="90000"/>
        <a:buFont typeface="Arial" panose="020B0604020202020204" pitchFamily="34" charset="0"/>
        <a:buChar char="•"/>
        <a:defRPr sz="2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36000" indent="-36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36000" indent="-36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png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tiff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81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73.png"/><Relationship Id="rId10" Type="http://schemas.openxmlformats.org/officeDocument/2006/relationships/image" Target="../media/image135.png"/><Relationship Id="rId4" Type="http://schemas.openxmlformats.org/officeDocument/2006/relationships/image" Target="../media/image22.png"/><Relationship Id="rId9" Type="http://schemas.openxmlformats.org/officeDocument/2006/relationships/image" Target="../media/image134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00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7C52AC0D-9C90-4008-AF50-DC61A42010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84" y="1336719"/>
            <a:ext cx="6106291" cy="340737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217894D-DA68-460A-9C27-DC71698BA2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185" y="1642235"/>
            <a:ext cx="1565400" cy="2138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33C1F5-0FE4-4EC7-A0C4-EA783C0703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51" y="1642235"/>
            <a:ext cx="1227164" cy="21384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1483679-44EF-491B-985E-45A62B21B9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004" y="2214846"/>
            <a:ext cx="1581039" cy="16511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2175" y="333303"/>
            <a:ext cx="6639649" cy="857250"/>
          </a:xfrm>
        </p:spPr>
        <p:txBody>
          <a:bodyPr>
            <a:normAutofit/>
          </a:bodyPr>
          <a:lstStyle/>
          <a:p>
            <a:r>
              <a:rPr lang="en-US" altLang="zh-CN" sz="3200"/>
              <a:t>QDA </a:t>
            </a:r>
            <a:r>
              <a:rPr lang="zh-CN" altLang="en-US" sz="3200"/>
              <a:t>硬體</a:t>
            </a:r>
            <a:r>
              <a:rPr lang="en-US" altLang="zh-CN" sz="3200"/>
              <a:t> RAID </a:t>
            </a:r>
            <a:r>
              <a:rPr lang="zh-CN" altLang="en-US" sz="3200"/>
              <a:t>磁碟模式支援選項</a:t>
            </a:r>
            <a:endParaRPr lang="zh-TW" alt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D89E3-48EE-1047-A053-296EB26BE5A2}"/>
              </a:ext>
            </a:extLst>
          </p:cNvPr>
          <p:cNvSpPr txBox="1"/>
          <p:nvPr/>
        </p:nvSpPr>
        <p:spPr>
          <a:xfrm>
            <a:off x="1213395" y="1612203"/>
            <a:ext cx="1403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031C1-865C-FF41-BE5F-E9E72E859A9A}"/>
              </a:ext>
            </a:extLst>
          </p:cNvPr>
          <p:cNvSpPr txBox="1"/>
          <p:nvPr/>
        </p:nvSpPr>
        <p:spPr>
          <a:xfrm>
            <a:off x="4618476" y="1612203"/>
            <a:ext cx="1185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9DB03-E5CC-9B4D-B3AD-938D7D40E589}"/>
              </a:ext>
            </a:extLst>
          </p:cNvPr>
          <p:cNvSpPr/>
          <p:nvPr/>
        </p:nvSpPr>
        <p:spPr>
          <a:xfrm>
            <a:off x="872067" y="1150565"/>
            <a:ext cx="73321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不支援以軟體方式建立或刪除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5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RAID，僅能透過硬體模式切換開關設定磁碟模式</a:t>
            </a:r>
            <a:endParaRPr lang="en-US" sz="150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44E1E-2067-854D-B3F1-F6E926D18F7D}"/>
              </a:ext>
            </a:extLst>
          </p:cNvPr>
          <p:cNvSpPr/>
          <p:nvPr/>
        </p:nvSpPr>
        <p:spPr>
          <a:xfrm>
            <a:off x="7257554" y="2520207"/>
            <a:ext cx="10976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包裝內附模式切換工具針</a:t>
            </a:r>
            <a:endParaRPr lang="en-US" sz="11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62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AC10DC1-9C16-4484-B58E-1EC8F24F21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242" y="2382174"/>
            <a:ext cx="1569979" cy="156997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" y="8968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spc="-1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 2.5”SATA HDD/SSD </a:t>
            </a:r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安裝</a:t>
            </a:r>
            <a:endParaRPr lang="zh-TW" altLang="en-US"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50E461-444D-4979-809D-843A3299BC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098" y="1430305"/>
            <a:ext cx="3705170" cy="307819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16A56FB-0FFD-41F9-93D6-86115B2FC246}"/>
              </a:ext>
            </a:extLst>
          </p:cNvPr>
          <p:cNvSpPr txBox="1"/>
          <p:nvPr/>
        </p:nvSpPr>
        <p:spPr>
          <a:xfrm>
            <a:off x="6300391" y="2753959"/>
            <a:ext cx="1358497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請使用 </a:t>
            </a:r>
            <a:r>
              <a:rPr lang="en-US" altLang="zh-TW" sz="1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Phillips #2</a:t>
            </a:r>
            <a:r>
              <a:rPr lang="zh-TW" altLang="en-US" sz="1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螺絲起子</a:t>
            </a:r>
          </a:p>
        </p:txBody>
      </p:sp>
      <p:pic>
        <p:nvPicPr>
          <p:cNvPr id="11" name="圖片 1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E58C988-12C9-4ABB-A920-945ABF7CEA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31" y="89684"/>
            <a:ext cx="2086103" cy="18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71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0324"/>
            <a:ext cx="668528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 M.2 SATA SSD </a:t>
            </a:r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安裝</a:t>
            </a:r>
            <a:endParaRPr lang="zh-TW" altLang="en-US"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0B7523-E986-4B4C-BF2E-277CFAD33A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98" y="1369720"/>
            <a:ext cx="7897453" cy="3156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B17F4AC-F903-4455-9F02-1FD15279F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1" y="2412655"/>
            <a:ext cx="1259840" cy="125984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1BA48D9-9790-4D05-860A-9B6EF07516BB}"/>
              </a:ext>
            </a:extLst>
          </p:cNvPr>
          <p:cNvSpPr txBox="1"/>
          <p:nvPr/>
        </p:nvSpPr>
        <p:spPr>
          <a:xfrm>
            <a:off x="134949" y="2510120"/>
            <a:ext cx="1090135" cy="6001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100">
                <a:solidFill>
                  <a:schemeClr val="bg1"/>
                </a:solidFill>
                <a:latin typeface="Microsoft JhengHei"/>
                <a:ea typeface="Microsoft JhengHei"/>
              </a:rPr>
              <a:t>請使用 </a:t>
            </a:r>
            <a:r>
              <a:rPr lang="en-US" altLang="zh-TW" sz="1100">
                <a:solidFill>
                  <a:schemeClr val="bg1"/>
                </a:solidFill>
                <a:latin typeface="Microsoft JhengHei"/>
                <a:ea typeface="Microsoft JhengHei"/>
              </a:rPr>
              <a:t>Phillips #1</a:t>
            </a:r>
          </a:p>
          <a:p>
            <a:pPr algn="ctr"/>
            <a:r>
              <a:rPr lang="zh-TW" altLang="en-US" sz="1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螺絲起子</a:t>
            </a:r>
          </a:p>
        </p:txBody>
      </p:sp>
      <p:pic>
        <p:nvPicPr>
          <p:cNvPr id="10" name="圖片 9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541D089E-EA58-4D9C-B139-EFEC788C6C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31" y="74726"/>
            <a:ext cx="2084694" cy="1853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15FF7-A7B5-3D43-9DF3-2E4BB366BDD0}"/>
              </a:ext>
            </a:extLst>
          </p:cNvPr>
          <p:cNvSpPr txBox="1"/>
          <p:nvPr/>
        </p:nvSpPr>
        <p:spPr>
          <a:xfrm>
            <a:off x="2383200" y="4656464"/>
            <a:ext cx="420018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Microsoft JhengHei"/>
                <a:ea typeface="Microsoft JhengHei"/>
              </a:rPr>
              <a:t>隨貨附贈單面與雙面</a:t>
            </a:r>
            <a:r>
              <a:rPr lang="en-US" altLang="zh-CN">
                <a:latin typeface="Microsoft JhengHei"/>
                <a:ea typeface="Microsoft JhengHei"/>
              </a:rPr>
              <a:t> SSD </a:t>
            </a:r>
            <a:r>
              <a:rPr lang="zh-CN">
                <a:latin typeface="Microsoft JhengHei"/>
                <a:ea typeface="Microsoft JhengHei"/>
              </a:rPr>
              <a:t>適用</a:t>
            </a:r>
            <a:r>
              <a:rPr lang="zh-CN" altLang="en-US">
                <a:latin typeface="Microsoft JhengHei"/>
                <a:ea typeface="Microsoft JhengHei"/>
              </a:rPr>
              <a:t>的散熱墊</a:t>
            </a:r>
            <a:endParaRPr lang="en-US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6127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:a16="http://schemas.microsoft.com/office/drawing/2014/main" id="{FE7BAC60-8405-4429-B16D-9442608503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4" y="1704175"/>
            <a:ext cx="9055626" cy="313944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PC </a:t>
            </a:r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切換磁碟模式</a:t>
            </a:r>
            <a:endParaRPr lang="zh-TW" altLang="en-US"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E91AAC1-19C1-42C7-A1E8-AF954FD5F21D}"/>
              </a:ext>
            </a:extLst>
          </p:cNvPr>
          <p:cNvGrpSpPr/>
          <p:nvPr/>
        </p:nvGrpSpPr>
        <p:grpSpPr>
          <a:xfrm>
            <a:off x="545530" y="1554677"/>
            <a:ext cx="310234" cy="381736"/>
            <a:chOff x="1250803" y="1112097"/>
            <a:chExt cx="363830" cy="447684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F1A2A56-DBF5-488E-A0E2-50F760F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5CAD903B-48F5-4582-BB62-490FE6733417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1</a:t>
              </a:r>
              <a:endParaRPr lang="zh-TW" altLang="en-US"/>
            </a:p>
          </p:txBody>
        </p:sp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122A45F8-66B0-4B2A-A718-CC08DAF670A7}"/>
              </a:ext>
            </a:extLst>
          </p:cNvPr>
          <p:cNvSpPr/>
          <p:nvPr/>
        </p:nvSpPr>
        <p:spPr>
          <a:xfrm>
            <a:off x="861949" y="1576571"/>
            <a:ext cx="4210384" cy="107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lnSpc>
                <a:spcPts val="2700"/>
              </a:lnSpc>
            </a:pP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切換到獨立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(Individual) 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模式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(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又名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Port Multiplier 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模式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marL="17100">
              <a:lnSpc>
                <a:spcPts val="2700"/>
              </a:lnSpc>
            </a:pP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 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連接到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SATA 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傳輸埠與電源</a:t>
            </a:r>
            <a:endParaRPr lang="en-US" altLang="zh-CN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00">
              <a:lnSpc>
                <a:spcPts val="2700"/>
              </a:lnSpc>
            </a:pP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 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移除</a:t>
            </a:r>
            <a:endParaRPr lang="en-US" altLang="zh-CN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42FAEE93-295A-4986-8FC5-9CBA0DEE17A4}"/>
              </a:ext>
            </a:extLst>
          </p:cNvPr>
          <p:cNvSpPr/>
          <p:nvPr/>
        </p:nvSpPr>
        <p:spPr>
          <a:xfrm>
            <a:off x="5388026" y="1576571"/>
            <a:ext cx="2894025" cy="73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lnSpc>
                <a:spcPts val="2700"/>
              </a:lnSpc>
            </a:pP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切換到其他磁碟模式</a:t>
            </a:r>
            <a:endParaRPr lang="en-US" altLang="zh-CN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00">
              <a:lnSpc>
                <a:spcPts val="2700"/>
              </a:lnSpc>
            </a:pP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 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連接到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SATA 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傳輸埠與電源</a:t>
            </a:r>
            <a:endParaRPr 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7D7B180A-B143-4641-91CC-AF79550E3E51}"/>
              </a:ext>
            </a:extLst>
          </p:cNvPr>
          <p:cNvGrpSpPr/>
          <p:nvPr/>
        </p:nvGrpSpPr>
        <p:grpSpPr>
          <a:xfrm>
            <a:off x="545530" y="1928978"/>
            <a:ext cx="310234" cy="381736"/>
            <a:chOff x="1250803" y="1112097"/>
            <a:chExt cx="363830" cy="447684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225B3402-3DF4-4280-9893-82519E1F1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8FFFF042-3C88-42DA-A09F-6E42307AF402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2</a:t>
              </a:r>
              <a:endParaRPr lang="zh-TW" altLang="en-US"/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ECAA6268-2B10-4E21-9C37-F6374527A011}"/>
              </a:ext>
            </a:extLst>
          </p:cNvPr>
          <p:cNvGrpSpPr/>
          <p:nvPr/>
        </p:nvGrpSpPr>
        <p:grpSpPr>
          <a:xfrm>
            <a:off x="545530" y="2303280"/>
            <a:ext cx="310234" cy="381736"/>
            <a:chOff x="1250803" y="1112097"/>
            <a:chExt cx="363830" cy="447684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4173DEFC-75E0-4C91-ABDF-DBA1BDDEE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7DB553E0-F827-4F0A-B4FB-E0DC335A8E02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3</a:t>
              </a:r>
              <a:endParaRPr lang="zh-TW" altLang="en-US"/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E23C87E0-BEC6-4960-9E2E-78E8F9E48759}"/>
              </a:ext>
            </a:extLst>
          </p:cNvPr>
          <p:cNvGrpSpPr/>
          <p:nvPr/>
        </p:nvGrpSpPr>
        <p:grpSpPr>
          <a:xfrm>
            <a:off x="5062388" y="1554677"/>
            <a:ext cx="310234" cy="381736"/>
            <a:chOff x="1250803" y="1112097"/>
            <a:chExt cx="363830" cy="447684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45D93A91-34DB-4773-B4DE-31E00FED1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0589EEE0-24CF-44DF-85FD-48ED9FCD373D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4</a:t>
              </a:r>
              <a:endParaRPr lang="zh-TW" altLang="en-US"/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BD352F26-FED5-44D6-9C95-DE2A73CE9051}"/>
              </a:ext>
            </a:extLst>
          </p:cNvPr>
          <p:cNvGrpSpPr/>
          <p:nvPr/>
        </p:nvGrpSpPr>
        <p:grpSpPr>
          <a:xfrm>
            <a:off x="5062388" y="1928978"/>
            <a:ext cx="310234" cy="381736"/>
            <a:chOff x="1250803" y="1112097"/>
            <a:chExt cx="363830" cy="447684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9137BC9C-B827-488B-8601-0ADA14E4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1893E4E9-190E-4ABA-A387-7DD8314B26F5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5</a:t>
              </a: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0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NAS </a:t>
            </a:r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切換磁碟模式</a:t>
            </a:r>
            <a:endParaRPr lang="zh-TW" altLang="en-US"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533E74-79C7-4FE8-A936-02335772C6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46" y="2382127"/>
            <a:ext cx="9144000" cy="12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1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6D315F48-1D6E-4881-9425-571356577E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711" y="1368808"/>
            <a:ext cx="2997678" cy="312399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4591EA0-D73A-4CEB-9B94-D7896B5030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79" y="1368808"/>
            <a:ext cx="2997678" cy="31239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54F1D5A-333F-4349-A3E8-9912D649D9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9" y="1368808"/>
            <a:ext cx="2997678" cy="312399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42" y="259892"/>
            <a:ext cx="8079517" cy="857250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/>
              <a:t>標準</a:t>
            </a:r>
            <a:r>
              <a:rPr lang="en-US" altLang="zh-CN" sz="3200"/>
              <a:t> 3.5</a:t>
            </a:r>
            <a:r>
              <a:rPr lang="zh-TW" altLang="en-US" sz="3200"/>
              <a:t> 吋</a:t>
            </a:r>
            <a:r>
              <a:rPr lang="en-US" altLang="zh-CN" sz="3200"/>
              <a:t> </a:t>
            </a:r>
            <a:r>
              <a:rPr lang="zh-CN" altLang="en-US" sz="3200"/>
              <a:t>與</a:t>
            </a:r>
            <a:r>
              <a:rPr lang="en-US" altLang="zh-CN" sz="3200"/>
              <a:t> 2.5</a:t>
            </a:r>
            <a:r>
              <a:rPr lang="zh-TW" altLang="en-US" sz="3200"/>
              <a:t> </a:t>
            </a:r>
            <a:r>
              <a:rPr lang="zh-CN" altLang="en-US" sz="3200"/>
              <a:t>吋外型，超廣相容性</a:t>
            </a:r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54798-2765-4241-9814-A821C60FB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64" y="2368742"/>
            <a:ext cx="1842405" cy="1583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FA65E-EB78-7A4F-B74B-3CD531FABC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148" y="2205747"/>
            <a:ext cx="1910889" cy="1910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589838-2E07-C54A-90DF-6C5143B988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508" y="2445610"/>
            <a:ext cx="2304262" cy="14401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5C7076C-3E4D-4C0F-B96F-4F92AA4BEB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96" y="78094"/>
            <a:ext cx="2500603" cy="29628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5FFF05C-7236-47A2-88EB-DFEE8F7B6842}"/>
              </a:ext>
            </a:extLst>
          </p:cNvPr>
          <p:cNvSpPr/>
          <p:nvPr/>
        </p:nvSpPr>
        <p:spPr>
          <a:xfrm>
            <a:off x="485643" y="52603"/>
            <a:ext cx="2147704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QDA-A2AR/A2MAR</a:t>
            </a:r>
            <a:endParaRPr lang="zh-TW" altLang="en-US" sz="1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EE00C1D2-8663-447D-B04E-F3C9B9C32F96}"/>
              </a:ext>
            </a:extLst>
          </p:cNvPr>
          <p:cNvSpPr/>
          <p:nvPr/>
        </p:nvSpPr>
        <p:spPr>
          <a:xfrm>
            <a:off x="3545611" y="1813616"/>
            <a:ext cx="16858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相容於 </a:t>
            </a:r>
            <a:r>
              <a:rPr lang="en-US" altLang="zh-CN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3.5 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吋與</a:t>
            </a:r>
            <a:r>
              <a:rPr lang="en-US" altLang="zh-CN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 2.5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吋硬碟外接盒</a:t>
            </a:r>
            <a:endParaRPr lang="en-US" altLang="zh-TW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42FFA7-7F3D-3448-9547-E4D370138112}"/>
              </a:ext>
            </a:extLst>
          </p:cNvPr>
          <p:cNvSpPr/>
          <p:nvPr/>
        </p:nvSpPr>
        <p:spPr>
          <a:xfrm>
            <a:off x="609453" y="1813616"/>
            <a:ext cx="18424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相容於內接</a:t>
            </a:r>
            <a:r>
              <a:rPr lang="en-US" altLang="zh-CN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 3.5 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吋與</a:t>
            </a:r>
            <a:r>
              <a:rPr lang="en-US" altLang="zh-CN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 2.5 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吋硬碟空間</a:t>
            </a:r>
            <a:endParaRPr lang="en-US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99073719-31D1-451C-8661-EEE3C1436592}"/>
              </a:ext>
            </a:extLst>
          </p:cNvPr>
          <p:cNvSpPr/>
          <p:nvPr/>
        </p:nvSpPr>
        <p:spPr>
          <a:xfrm>
            <a:off x="6571670" y="1813616"/>
            <a:ext cx="17785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相容於</a:t>
            </a:r>
            <a:r>
              <a:rPr lang="en-US" altLang="zh-CN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 QNAP NAS </a:t>
            </a:r>
            <a:r>
              <a:rPr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硬碟托盤</a:t>
            </a:r>
            <a:endParaRPr lang="en-US" altLang="zh-TW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5229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E9BD73-2CAF-1F44-8935-FC6F0608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532" y="1574271"/>
            <a:ext cx="4821322" cy="1102519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U.2 </a:t>
            </a:r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NVMe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轉接盒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副標題 1">
            <a:extLst>
              <a:ext uri="{FF2B5EF4-FFF2-40B4-BE49-F238E27FC236}">
                <a16:creationId xmlns:a16="http://schemas.microsoft.com/office/drawing/2014/main" id="{ECDE7FDD-4AFF-49DE-B276-0D6802CCD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531" y="2824274"/>
            <a:ext cx="3829619" cy="838881"/>
          </a:xfrm>
        </p:spPr>
        <p:txBody>
          <a:bodyPr>
            <a:normAutofit/>
          </a:bodyPr>
          <a:lstStyle/>
          <a:p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QDA-UMP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U.2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M.2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QDA-U2MP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U.2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 x M.2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5824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B89381DE-1160-4C7E-ABB3-B0003061BD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109" y="1979445"/>
            <a:ext cx="4806892" cy="2787510"/>
          </a:xfrm>
          <a:prstGeom prst="rect">
            <a:avLst/>
          </a:prstGeom>
        </p:spPr>
      </p:pic>
      <p:pic>
        <p:nvPicPr>
          <p:cNvPr id="6" name="圖片 5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B3C11F9E-5F6F-45DC-A9A7-9B1D4A777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66" y="1979445"/>
            <a:ext cx="4806892" cy="278751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413AF42-5306-2C4A-BACC-E6E96BC20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324"/>
            <a:ext cx="9144000" cy="857250"/>
          </a:xfrm>
        </p:spPr>
        <p:txBody>
          <a:bodyPr>
            <a:noAutofit/>
          </a:bodyPr>
          <a:lstStyle/>
          <a:p>
            <a:r>
              <a:rPr lang="en-US" sz="3200"/>
              <a:t>U.2 </a:t>
            </a:r>
            <a:r>
              <a:rPr lang="en-US" sz="3200" err="1"/>
              <a:t>NVMe</a:t>
            </a:r>
            <a:r>
              <a:rPr lang="en-US" sz="3200"/>
              <a:t> SSD </a:t>
            </a:r>
            <a:r>
              <a:rPr lang="zh-CN" altLang="en-US" sz="3200"/>
              <a:t>速度快且散熱佳，為何還</a:t>
            </a:r>
            <a:r>
              <a:rPr lang="zh-TW" altLang="en-US" sz="3200"/>
              <a:t>沒</a:t>
            </a:r>
            <a:r>
              <a:rPr lang="zh-CN" altLang="en-US" sz="3200"/>
              <a:t>普及</a:t>
            </a:r>
            <a:r>
              <a:rPr lang="zh-TW" altLang="en-US" sz="3200"/>
              <a:t>？</a:t>
            </a:r>
            <a:endParaRPr lang="en-US" sz="320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681F7F-299A-FA41-B4DA-1AAC38B8D2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5" b="1790"/>
          <a:stretch/>
        </p:blipFill>
        <p:spPr>
          <a:xfrm>
            <a:off x="4917762" y="2879433"/>
            <a:ext cx="3407434" cy="14009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DAF04C-E343-AF49-A76B-EDF5ECF857E6}"/>
              </a:ext>
            </a:extLst>
          </p:cNvPr>
          <p:cNvSpPr txBox="1"/>
          <p:nvPr/>
        </p:nvSpPr>
        <p:spPr>
          <a:xfrm>
            <a:off x="256528" y="1397067"/>
            <a:ext cx="829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U.2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原名為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SSF-8639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，並提供高達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32Gbps (PCIe </a:t>
            </a:r>
            <a:r>
              <a:rPr lang="en-US" altLang="zh-CN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NVMe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Gen3 x4)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傳輸速度</a:t>
            </a:r>
            <a:endParaRPr lang="en-US" altLang="zh-CN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U.2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具備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2.5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吋磁碟外型，因此相較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M.2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具有絕佳金屬外殼幫助散熱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9339DD-5E15-5F4F-8887-D3F96CC43701}"/>
              </a:ext>
            </a:extLst>
          </p:cNvPr>
          <p:cNvSpPr txBox="1"/>
          <p:nvPr/>
        </p:nvSpPr>
        <p:spPr>
          <a:xfrm>
            <a:off x="473432" y="2255266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廠牌選擇性少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470745-0D11-C145-8F3E-8694C036344C}"/>
              </a:ext>
            </a:extLst>
          </p:cNvPr>
          <p:cNvSpPr txBox="1"/>
          <p:nvPr/>
        </p:nvSpPr>
        <p:spPr>
          <a:xfrm>
            <a:off x="4828654" y="2255266"/>
            <a:ext cx="326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U.2 SSD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M.2 SSD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昂貴許多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8D8242-DA25-B747-9F29-96664A8E890A}"/>
              </a:ext>
            </a:extLst>
          </p:cNvPr>
          <p:cNvSpPr/>
          <p:nvPr/>
        </p:nvSpPr>
        <p:spPr>
          <a:xfrm>
            <a:off x="219419" y="4723405"/>
            <a:ext cx="52879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</a:t>
            </a:r>
            <a:r>
              <a:rPr lang="en-US" altLang="zh-CN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2019/03/18 </a:t>
            </a:r>
            <a:r>
              <a:rPr lang="en-US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https://mall.pchome.com.tw/prod/QAAG2U-A9008TS9K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374359-EEF7-DC48-ACE2-754422B55A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75" y="2744100"/>
            <a:ext cx="910341" cy="603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000ACF-8327-BB4C-8F29-5BFA0500F9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126" y="2664023"/>
            <a:ext cx="2144580" cy="7490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32F6B7-1D07-0F44-8984-803E6CCB04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450" y="3693263"/>
            <a:ext cx="2434881" cy="422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455C42-8E6E-5745-906F-46F42414BA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55" y="3523059"/>
            <a:ext cx="925977" cy="8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97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B89EE4F-1563-4648-A0F4-031DEE28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U.2 </a:t>
            </a:r>
            <a:r>
              <a:rPr lang="en-US" sz="30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NVMe</a:t>
            </a:r>
            <a:r>
              <a:rPr lang="en-US" sz="3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3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</a:t>
            </a:r>
            <a:r>
              <a:rPr lang="en-US" altLang="zh-CN" sz="3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M.2 </a:t>
            </a:r>
            <a:r>
              <a:rPr lang="en-US" altLang="zh-CN" sz="30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NVMe</a:t>
            </a:r>
            <a:r>
              <a:rPr lang="en-US" altLang="zh-CN" sz="3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3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轉接盒</a:t>
            </a:r>
            <a:endParaRPr lang="en-US" sz="3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2" name="圖片 2">
            <a:extLst>
              <a:ext uri="{FF2B5EF4-FFF2-40B4-BE49-F238E27FC236}">
                <a16:creationId xmlns:a16="http://schemas.microsoft.com/office/drawing/2014/main" id="{FF7FD5A3-B799-F44D-8A1F-AF0E734E1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7" y="1970789"/>
            <a:ext cx="9158082" cy="2896552"/>
          </a:xfrm>
          <a:prstGeom prst="rect">
            <a:avLst/>
          </a:prstGeom>
        </p:spPr>
      </p:pic>
      <p:cxnSp>
        <p:nvCxnSpPr>
          <p:cNvPr id="24" name="直線接點 4">
            <a:extLst>
              <a:ext uri="{FF2B5EF4-FFF2-40B4-BE49-F238E27FC236}">
                <a16:creationId xmlns:a16="http://schemas.microsoft.com/office/drawing/2014/main" id="{CD627EBC-1859-074E-A9AD-22852F23921A}"/>
              </a:ext>
            </a:extLst>
          </p:cNvPr>
          <p:cNvCxnSpPr>
            <a:cxnSpLocks/>
          </p:cNvCxnSpPr>
          <p:nvPr/>
        </p:nvCxnSpPr>
        <p:spPr>
          <a:xfrm flipH="1">
            <a:off x="2584220" y="3505933"/>
            <a:ext cx="227865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5">
            <a:extLst>
              <a:ext uri="{FF2B5EF4-FFF2-40B4-BE49-F238E27FC236}">
                <a16:creationId xmlns:a16="http://schemas.microsoft.com/office/drawing/2014/main" id="{475B9BFB-56D0-5E47-A012-26ACC35F50BF}"/>
              </a:ext>
            </a:extLst>
          </p:cNvPr>
          <p:cNvCxnSpPr>
            <a:cxnSpLocks/>
          </p:cNvCxnSpPr>
          <p:nvPr/>
        </p:nvCxnSpPr>
        <p:spPr>
          <a:xfrm flipH="1">
            <a:off x="558878" y="3007007"/>
            <a:ext cx="1358638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6">
            <a:extLst>
              <a:ext uri="{FF2B5EF4-FFF2-40B4-BE49-F238E27FC236}">
                <a16:creationId xmlns:a16="http://schemas.microsoft.com/office/drawing/2014/main" id="{3BAE8308-A3A7-9E46-8953-7E0BEA2C7F20}"/>
              </a:ext>
            </a:extLst>
          </p:cNvPr>
          <p:cNvSpPr txBox="1"/>
          <p:nvPr/>
        </p:nvSpPr>
        <p:spPr>
          <a:xfrm>
            <a:off x="3832057" y="2815054"/>
            <a:ext cx="10308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M.2 2280 </a:t>
            </a:r>
          </a:p>
          <a:p>
            <a:r>
              <a:rPr lang="en-US" altLang="zh-TW" sz="1350"/>
              <a:t>PCIe </a:t>
            </a:r>
            <a:r>
              <a:rPr lang="en-US" altLang="zh-TW" sz="1350" err="1"/>
              <a:t>NVMe</a:t>
            </a:r>
            <a:endParaRPr lang="en-US" altLang="zh-TW" sz="1350"/>
          </a:p>
          <a:p>
            <a:r>
              <a:rPr lang="en-US" altLang="zh-TW" sz="1350"/>
              <a:t>Gen3 x4</a:t>
            </a:r>
            <a:endParaRPr lang="zh-TW" altLang="en-US" sz="1350"/>
          </a:p>
        </p:txBody>
      </p:sp>
      <p:sp>
        <p:nvSpPr>
          <p:cNvPr id="27" name="文字方塊 8">
            <a:extLst>
              <a:ext uri="{FF2B5EF4-FFF2-40B4-BE49-F238E27FC236}">
                <a16:creationId xmlns:a16="http://schemas.microsoft.com/office/drawing/2014/main" id="{8414F5FA-07DF-4B40-9A58-8227DEAFFE3F}"/>
              </a:ext>
            </a:extLst>
          </p:cNvPr>
          <p:cNvSpPr txBox="1"/>
          <p:nvPr/>
        </p:nvSpPr>
        <p:spPr>
          <a:xfrm>
            <a:off x="515971" y="2526604"/>
            <a:ext cx="12873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U.2 PCIe </a:t>
            </a:r>
            <a:r>
              <a:rPr lang="en-US" altLang="zh-TW" sz="1350" err="1"/>
              <a:t>NVMe</a:t>
            </a:r>
            <a:endParaRPr lang="en-US" altLang="zh-TW" sz="1350"/>
          </a:p>
          <a:p>
            <a:r>
              <a:rPr lang="en-US" altLang="zh-TW" sz="1350"/>
              <a:t>Gen3 x4</a:t>
            </a:r>
            <a:endParaRPr lang="zh-TW" altLang="en-US" sz="1350"/>
          </a:p>
        </p:txBody>
      </p:sp>
      <p:sp>
        <p:nvSpPr>
          <p:cNvPr id="28" name="文字方塊 9">
            <a:extLst>
              <a:ext uri="{FF2B5EF4-FFF2-40B4-BE49-F238E27FC236}">
                <a16:creationId xmlns:a16="http://schemas.microsoft.com/office/drawing/2014/main" id="{F301C60D-7064-7E48-9220-FC8DD5021689}"/>
              </a:ext>
            </a:extLst>
          </p:cNvPr>
          <p:cNvSpPr txBox="1"/>
          <p:nvPr/>
        </p:nvSpPr>
        <p:spPr>
          <a:xfrm>
            <a:off x="1403262" y="3935373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/>
              <a:t>100.4mm</a:t>
            </a:r>
            <a:endParaRPr lang="zh-TW" altLang="en-US" sz="1000"/>
          </a:p>
        </p:txBody>
      </p:sp>
      <p:sp>
        <p:nvSpPr>
          <p:cNvPr id="29" name="文字方塊 10">
            <a:extLst>
              <a:ext uri="{FF2B5EF4-FFF2-40B4-BE49-F238E27FC236}">
                <a16:creationId xmlns:a16="http://schemas.microsoft.com/office/drawing/2014/main" id="{1E02398E-52BC-0441-A002-A1CF85384A47}"/>
              </a:ext>
            </a:extLst>
          </p:cNvPr>
          <p:cNvSpPr txBox="1"/>
          <p:nvPr/>
        </p:nvSpPr>
        <p:spPr>
          <a:xfrm>
            <a:off x="3035664" y="3935373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/>
              <a:t>69.85mm</a:t>
            </a:r>
            <a:endParaRPr lang="zh-TW" altLang="en-US" sz="1000"/>
          </a:p>
        </p:txBody>
      </p:sp>
      <p:sp>
        <p:nvSpPr>
          <p:cNvPr id="30" name="文字方塊 9">
            <a:extLst>
              <a:ext uri="{FF2B5EF4-FFF2-40B4-BE49-F238E27FC236}">
                <a16:creationId xmlns:a16="http://schemas.microsoft.com/office/drawing/2014/main" id="{7BA6840B-345F-5445-B4A2-EF05A6C1EF80}"/>
              </a:ext>
            </a:extLst>
          </p:cNvPr>
          <p:cNvSpPr txBox="1"/>
          <p:nvPr/>
        </p:nvSpPr>
        <p:spPr>
          <a:xfrm>
            <a:off x="646017" y="3172845"/>
            <a:ext cx="645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/>
              <a:t>15mm</a:t>
            </a:r>
            <a:endParaRPr lang="zh-TW" altLang="en-US" sz="1000"/>
          </a:p>
        </p:txBody>
      </p:sp>
      <p:sp>
        <p:nvSpPr>
          <p:cNvPr id="31" name="文字方塊 8">
            <a:extLst>
              <a:ext uri="{FF2B5EF4-FFF2-40B4-BE49-F238E27FC236}">
                <a16:creationId xmlns:a16="http://schemas.microsoft.com/office/drawing/2014/main" id="{61FB2447-C5BF-7C4D-81CA-A0BEF3C56B2B}"/>
              </a:ext>
            </a:extLst>
          </p:cNvPr>
          <p:cNvSpPr txBox="1"/>
          <p:nvPr/>
        </p:nvSpPr>
        <p:spPr>
          <a:xfrm>
            <a:off x="5312971" y="3030656"/>
            <a:ext cx="10272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U.2 PCIe </a:t>
            </a:r>
            <a:r>
              <a:rPr lang="en-US" altLang="zh-TW" sz="1350" err="1"/>
              <a:t>NVMe</a:t>
            </a:r>
            <a:endParaRPr lang="en-US" altLang="zh-TW" sz="1350"/>
          </a:p>
          <a:p>
            <a:r>
              <a:rPr lang="en-US" altLang="zh-TW" sz="1350"/>
              <a:t>Gen3 x4</a:t>
            </a:r>
            <a:endParaRPr lang="zh-TW" altLang="en-US" sz="1350"/>
          </a:p>
        </p:txBody>
      </p:sp>
      <p:sp>
        <p:nvSpPr>
          <p:cNvPr id="32" name="文字方塊 6">
            <a:extLst>
              <a:ext uri="{FF2B5EF4-FFF2-40B4-BE49-F238E27FC236}">
                <a16:creationId xmlns:a16="http://schemas.microsoft.com/office/drawing/2014/main" id="{11D8FF85-6540-4143-8329-DB636654C0D9}"/>
              </a:ext>
            </a:extLst>
          </p:cNvPr>
          <p:cNvSpPr txBox="1"/>
          <p:nvPr/>
        </p:nvSpPr>
        <p:spPr>
          <a:xfrm>
            <a:off x="7302490" y="3172845"/>
            <a:ext cx="1030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solidFill>
                  <a:schemeClr val="bg1"/>
                </a:solidFill>
              </a:rPr>
              <a:t>M.2 2280 </a:t>
            </a:r>
          </a:p>
          <a:p>
            <a:r>
              <a:rPr lang="en-US" altLang="zh-TW" sz="1100">
                <a:solidFill>
                  <a:schemeClr val="bg1"/>
                </a:solidFill>
              </a:rPr>
              <a:t>PCIe </a:t>
            </a:r>
            <a:r>
              <a:rPr lang="en-US" altLang="zh-TW" sz="1100" err="1">
                <a:solidFill>
                  <a:schemeClr val="bg1"/>
                </a:solidFill>
              </a:rPr>
              <a:t>NVMe</a:t>
            </a:r>
            <a:endParaRPr lang="zh-TW" altLang="en-US" sz="1100">
              <a:solidFill>
                <a:schemeClr val="bg1"/>
              </a:solidFill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8EEC3A7-CBB8-4E48-806A-BF029D08BE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6" y="107791"/>
            <a:ext cx="2317831" cy="403902"/>
          </a:xfrm>
          <a:prstGeom prst="rect">
            <a:avLst/>
          </a:prstGeom>
        </p:spPr>
      </p:pic>
      <p:sp>
        <p:nvSpPr>
          <p:cNvPr id="33" name="內容版面配置區 3">
            <a:extLst>
              <a:ext uri="{FF2B5EF4-FFF2-40B4-BE49-F238E27FC236}">
                <a16:creationId xmlns:a16="http://schemas.microsoft.com/office/drawing/2014/main" id="{0E520EE3-67AC-4EA2-A0C3-60B124512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/>
          <a:lstStyle/>
          <a:p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QDA-UMP</a:t>
            </a:r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6" name="圖片 35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C3DF94E0-0EE0-4C91-B6FA-F0ABC22495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284" y="743677"/>
            <a:ext cx="1949229" cy="13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17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57CD91A-CC76-4779-8739-19C6701DB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0" y="1892662"/>
            <a:ext cx="9133958" cy="2888923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9CAE831-20A4-4BF9-A904-13BE3DA1A359}"/>
              </a:ext>
            </a:extLst>
          </p:cNvPr>
          <p:cNvCxnSpPr>
            <a:cxnSpLocks/>
          </p:cNvCxnSpPr>
          <p:nvPr/>
        </p:nvCxnSpPr>
        <p:spPr>
          <a:xfrm flipH="1">
            <a:off x="2399545" y="2897625"/>
            <a:ext cx="187519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9CEEBF5-B8FC-4C19-B8A5-27D1806787F1}"/>
              </a:ext>
            </a:extLst>
          </p:cNvPr>
          <p:cNvCxnSpPr>
            <a:cxnSpLocks/>
          </p:cNvCxnSpPr>
          <p:nvPr/>
        </p:nvCxnSpPr>
        <p:spPr>
          <a:xfrm flipH="1">
            <a:off x="2321404" y="3373652"/>
            <a:ext cx="2644879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7709359-5272-40C5-BA37-F932C6F16C5D}"/>
              </a:ext>
            </a:extLst>
          </p:cNvPr>
          <p:cNvCxnSpPr>
            <a:cxnSpLocks/>
          </p:cNvCxnSpPr>
          <p:nvPr/>
        </p:nvCxnSpPr>
        <p:spPr>
          <a:xfrm flipH="1">
            <a:off x="910386" y="2864069"/>
            <a:ext cx="703162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158287-F0AB-472D-83AE-E9507288C709}"/>
              </a:ext>
            </a:extLst>
          </p:cNvPr>
          <p:cNvSpPr txBox="1"/>
          <p:nvPr/>
        </p:nvSpPr>
        <p:spPr>
          <a:xfrm>
            <a:off x="3448628" y="2910151"/>
            <a:ext cx="16173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2 x M.2 2280 PCIe </a:t>
            </a:r>
          </a:p>
          <a:p>
            <a:r>
              <a:rPr lang="en-US" altLang="zh-TW" sz="1350" err="1"/>
              <a:t>NVMe</a:t>
            </a:r>
            <a:r>
              <a:rPr lang="en-US" altLang="zh-TW" sz="1350"/>
              <a:t> Gen3 x4</a:t>
            </a:r>
            <a:endParaRPr lang="zh-TW" altLang="en-US" sz="135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E03541-EE2F-4ECD-A3F7-612A58E7EE61}"/>
              </a:ext>
            </a:extLst>
          </p:cNvPr>
          <p:cNvSpPr txBox="1"/>
          <p:nvPr/>
        </p:nvSpPr>
        <p:spPr>
          <a:xfrm>
            <a:off x="2755466" y="2420334"/>
            <a:ext cx="1519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err="1"/>
              <a:t>Asmedia</a:t>
            </a:r>
            <a:r>
              <a:rPr lang="en-US" altLang="zh-TW" sz="1350"/>
              <a:t> 2812 </a:t>
            </a:r>
          </a:p>
          <a:p>
            <a:r>
              <a:rPr lang="en-US" altLang="zh-TW" sz="1350"/>
              <a:t>Gen3 PCIe switch</a:t>
            </a:r>
            <a:endParaRPr lang="zh-TW" altLang="en-US" sz="135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B61D453-46C6-4D86-9919-878BEC26DEB5}"/>
              </a:ext>
            </a:extLst>
          </p:cNvPr>
          <p:cNvSpPr txBox="1"/>
          <p:nvPr/>
        </p:nvSpPr>
        <p:spPr>
          <a:xfrm>
            <a:off x="1114401" y="3773612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/>
              <a:t>100.4mm</a:t>
            </a:r>
            <a:endParaRPr lang="zh-TW" altLang="en-US" sz="10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745685-1158-774A-BFAF-44EDEBD8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88" y="415730"/>
            <a:ext cx="6619284" cy="857250"/>
          </a:xfrm>
        </p:spPr>
        <p:txBody>
          <a:bodyPr>
            <a:noAutofit/>
          </a:bodyPr>
          <a:lstStyle/>
          <a:p>
            <a:r>
              <a:rPr lang="en-US" sz="3000" spc="-150"/>
              <a:t>U.2 </a:t>
            </a:r>
            <a:r>
              <a:rPr lang="en-US" sz="3000" spc="-150" err="1"/>
              <a:t>NVMe</a:t>
            </a:r>
            <a:r>
              <a:rPr lang="en-US" sz="3000" spc="-150"/>
              <a:t> </a:t>
            </a:r>
            <a:r>
              <a:rPr lang="zh-CN" altLang="en-US" sz="3000" spc="-150"/>
              <a:t>轉</a:t>
            </a:r>
            <a:r>
              <a:rPr lang="en-US" altLang="zh-CN" sz="3000" spc="-150"/>
              <a:t> 2 x M.2 PCIe </a:t>
            </a:r>
            <a:r>
              <a:rPr lang="en-US" altLang="zh-CN" sz="3000" spc="-150" err="1"/>
              <a:t>NVMe</a:t>
            </a:r>
            <a:r>
              <a:rPr lang="en-US" altLang="zh-CN" sz="3000" spc="-150"/>
              <a:t> </a:t>
            </a:r>
            <a:r>
              <a:rPr lang="zh-CN" altLang="en-US" sz="3000" spc="-150"/>
              <a:t>轉接盒</a:t>
            </a:r>
            <a:endParaRPr lang="en-US" sz="3000" spc="-150"/>
          </a:p>
        </p:txBody>
      </p:sp>
      <p:sp>
        <p:nvSpPr>
          <p:cNvPr id="18" name="文字方塊 9">
            <a:extLst>
              <a:ext uri="{FF2B5EF4-FFF2-40B4-BE49-F238E27FC236}">
                <a16:creationId xmlns:a16="http://schemas.microsoft.com/office/drawing/2014/main" id="{57AD55E4-392F-5E48-A800-7864DA3DDD8F}"/>
              </a:ext>
            </a:extLst>
          </p:cNvPr>
          <p:cNvSpPr txBox="1"/>
          <p:nvPr/>
        </p:nvSpPr>
        <p:spPr>
          <a:xfrm>
            <a:off x="389718" y="3018228"/>
            <a:ext cx="645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/>
              <a:t>15mm</a:t>
            </a:r>
            <a:endParaRPr lang="zh-TW" altLang="en-US" sz="1000"/>
          </a:p>
        </p:txBody>
      </p:sp>
      <p:sp>
        <p:nvSpPr>
          <p:cNvPr id="19" name="文字方塊 8">
            <a:extLst>
              <a:ext uri="{FF2B5EF4-FFF2-40B4-BE49-F238E27FC236}">
                <a16:creationId xmlns:a16="http://schemas.microsoft.com/office/drawing/2014/main" id="{F8AE5FAF-49AC-BB44-9026-812E7020BBE3}"/>
              </a:ext>
            </a:extLst>
          </p:cNvPr>
          <p:cNvSpPr txBox="1"/>
          <p:nvPr/>
        </p:nvSpPr>
        <p:spPr>
          <a:xfrm>
            <a:off x="555828" y="2362520"/>
            <a:ext cx="13092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U.2 PCIe </a:t>
            </a:r>
            <a:r>
              <a:rPr lang="en-US" altLang="zh-TW" sz="1350" err="1"/>
              <a:t>NVMe</a:t>
            </a:r>
            <a:r>
              <a:rPr lang="en-US" altLang="zh-TW" sz="1350"/>
              <a:t> Gen3 x4</a:t>
            </a:r>
            <a:endParaRPr lang="zh-TW" altLang="en-US" sz="1350"/>
          </a:p>
        </p:txBody>
      </p:sp>
      <p:sp>
        <p:nvSpPr>
          <p:cNvPr id="21" name="文字方塊 10">
            <a:extLst>
              <a:ext uri="{FF2B5EF4-FFF2-40B4-BE49-F238E27FC236}">
                <a16:creationId xmlns:a16="http://schemas.microsoft.com/office/drawing/2014/main" id="{72A775F3-03DA-284B-9FFD-93FAA5771282}"/>
              </a:ext>
            </a:extLst>
          </p:cNvPr>
          <p:cNvSpPr txBox="1"/>
          <p:nvPr/>
        </p:nvSpPr>
        <p:spPr>
          <a:xfrm>
            <a:off x="2826762" y="3773612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/>
              <a:t>69.85mm</a:t>
            </a:r>
            <a:endParaRPr lang="zh-TW" altLang="en-US" sz="1000"/>
          </a:p>
        </p:txBody>
      </p:sp>
      <p:sp>
        <p:nvSpPr>
          <p:cNvPr id="23" name="文字方塊 6">
            <a:extLst>
              <a:ext uri="{FF2B5EF4-FFF2-40B4-BE49-F238E27FC236}">
                <a16:creationId xmlns:a16="http://schemas.microsoft.com/office/drawing/2014/main" id="{B541FFF8-3125-6B41-8626-C4852E6E9A1D}"/>
              </a:ext>
            </a:extLst>
          </p:cNvPr>
          <p:cNvSpPr txBox="1"/>
          <p:nvPr/>
        </p:nvSpPr>
        <p:spPr>
          <a:xfrm>
            <a:off x="6906176" y="2858756"/>
            <a:ext cx="161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M.2 2280 </a:t>
            </a:r>
          </a:p>
          <a:p>
            <a:r>
              <a:rPr lang="en-US" altLang="zh-TW" sz="1200">
                <a:solidFill>
                  <a:schemeClr val="bg1"/>
                </a:solidFill>
              </a:rPr>
              <a:t>PCIe </a:t>
            </a:r>
            <a:r>
              <a:rPr lang="en-US" altLang="zh-TW" sz="1200" err="1">
                <a:solidFill>
                  <a:schemeClr val="bg1"/>
                </a:solidFill>
              </a:rPr>
              <a:t>NVMe</a:t>
            </a:r>
            <a:r>
              <a:rPr lang="en-US" altLang="zh-TW" sz="1200">
                <a:solidFill>
                  <a:schemeClr val="bg1"/>
                </a:solidFill>
              </a:rPr>
              <a:t> Gen3 x4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24" name="文字方塊 6">
            <a:extLst>
              <a:ext uri="{FF2B5EF4-FFF2-40B4-BE49-F238E27FC236}">
                <a16:creationId xmlns:a16="http://schemas.microsoft.com/office/drawing/2014/main" id="{B9463D25-6F3C-BA43-B3D7-B63E5883117F}"/>
              </a:ext>
            </a:extLst>
          </p:cNvPr>
          <p:cNvSpPr txBox="1"/>
          <p:nvPr/>
        </p:nvSpPr>
        <p:spPr>
          <a:xfrm>
            <a:off x="6906176" y="3440764"/>
            <a:ext cx="161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M.2 2280 </a:t>
            </a:r>
          </a:p>
          <a:p>
            <a:r>
              <a:rPr lang="en-US" altLang="zh-TW" sz="1200">
                <a:solidFill>
                  <a:schemeClr val="bg1"/>
                </a:solidFill>
              </a:rPr>
              <a:t>PCIe </a:t>
            </a:r>
            <a:r>
              <a:rPr lang="en-US" altLang="zh-TW" sz="1200" err="1">
                <a:solidFill>
                  <a:schemeClr val="bg1"/>
                </a:solidFill>
              </a:rPr>
              <a:t>NVMe</a:t>
            </a:r>
            <a:r>
              <a:rPr lang="en-US" altLang="zh-TW" sz="1200">
                <a:solidFill>
                  <a:schemeClr val="bg1"/>
                </a:solidFill>
              </a:rPr>
              <a:t> Gen3 x4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25" name="文字方塊 8">
            <a:extLst>
              <a:ext uri="{FF2B5EF4-FFF2-40B4-BE49-F238E27FC236}">
                <a16:creationId xmlns:a16="http://schemas.microsoft.com/office/drawing/2014/main" id="{CED3553E-331F-FA41-AD2E-33D7D6210A12}"/>
              </a:ext>
            </a:extLst>
          </p:cNvPr>
          <p:cNvSpPr txBox="1"/>
          <p:nvPr/>
        </p:nvSpPr>
        <p:spPr>
          <a:xfrm>
            <a:off x="5133026" y="2987679"/>
            <a:ext cx="10272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U.2 PCIe </a:t>
            </a:r>
            <a:r>
              <a:rPr lang="en-US" altLang="zh-TW" sz="1350" err="1"/>
              <a:t>NVMe</a:t>
            </a:r>
            <a:endParaRPr lang="en-US" altLang="zh-TW" sz="1350"/>
          </a:p>
          <a:p>
            <a:r>
              <a:rPr lang="en-US" altLang="zh-TW" sz="1350"/>
              <a:t>Gen3 x4</a:t>
            </a:r>
            <a:endParaRPr lang="zh-TW" altLang="en-US" sz="1350"/>
          </a:p>
        </p:txBody>
      </p:sp>
      <p:sp>
        <p:nvSpPr>
          <p:cNvPr id="26" name="文字方塊 27">
            <a:extLst>
              <a:ext uri="{FF2B5EF4-FFF2-40B4-BE49-F238E27FC236}">
                <a16:creationId xmlns:a16="http://schemas.microsoft.com/office/drawing/2014/main" id="{8D984893-9FB0-404F-8D5F-FBFFCF427EE0}"/>
              </a:ext>
            </a:extLst>
          </p:cNvPr>
          <p:cNvSpPr txBox="1"/>
          <p:nvPr/>
        </p:nvSpPr>
        <p:spPr>
          <a:xfrm>
            <a:off x="5965907" y="3464595"/>
            <a:ext cx="806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err="1"/>
              <a:t>ASMedia</a:t>
            </a:r>
            <a:endParaRPr lang="en-US" altLang="zh-TW" sz="1000"/>
          </a:p>
          <a:p>
            <a:r>
              <a:rPr lang="en-US" altLang="zh-TW" sz="1000"/>
              <a:t>2812</a:t>
            </a:r>
            <a:endParaRPr lang="zh-TW" altLang="en-US" sz="1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54650C-E362-F941-81F7-82BA9EBCD412}"/>
              </a:ext>
            </a:extLst>
          </p:cNvPr>
          <p:cNvSpPr txBox="1"/>
          <p:nvPr/>
        </p:nvSpPr>
        <p:spPr>
          <a:xfrm rot="1854406">
            <a:off x="2183909" y="29823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SSD 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372DA2-2BE3-9944-8A34-C72FB262271A}"/>
              </a:ext>
            </a:extLst>
          </p:cNvPr>
          <p:cNvSpPr txBox="1"/>
          <p:nvPr/>
        </p:nvSpPr>
        <p:spPr>
          <a:xfrm rot="1854406">
            <a:off x="1854856" y="322703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SSD 1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64C5C6-FD5C-8B40-9224-CB3734C9680B}"/>
              </a:ext>
            </a:extLst>
          </p:cNvPr>
          <p:cNvSpPr txBox="1"/>
          <p:nvPr/>
        </p:nvSpPr>
        <p:spPr>
          <a:xfrm>
            <a:off x="7189695" y="261052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SSD 1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4DED3A-F623-BC42-BC92-5E240EF2DBD1}"/>
              </a:ext>
            </a:extLst>
          </p:cNvPr>
          <p:cNvSpPr txBox="1"/>
          <p:nvPr/>
        </p:nvSpPr>
        <p:spPr>
          <a:xfrm>
            <a:off x="7224704" y="384407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SSD 2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7CD28DCD-9C66-4043-A1D2-1D4AE1D878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6" y="107791"/>
            <a:ext cx="2317831" cy="403902"/>
          </a:xfrm>
          <a:prstGeom prst="rect">
            <a:avLst/>
          </a:prstGeom>
        </p:spPr>
      </p:pic>
      <p:sp>
        <p:nvSpPr>
          <p:cNvPr id="32" name="內容版面配置區 3">
            <a:extLst>
              <a:ext uri="{FF2B5EF4-FFF2-40B4-BE49-F238E27FC236}">
                <a16:creationId xmlns:a16="http://schemas.microsoft.com/office/drawing/2014/main" id="{EC1B4578-97C6-4BAD-9F4D-416AE5930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/>
          <a:lstStyle/>
          <a:p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QDA-U2MP</a:t>
            </a:r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4" name="圖片 33" descr="一張含有 電子用品, 坐, 室內 的圖片&#10;&#10;描述是以高可信度產生">
            <a:extLst>
              <a:ext uri="{FF2B5EF4-FFF2-40B4-BE49-F238E27FC236}">
                <a16:creationId xmlns:a16="http://schemas.microsoft.com/office/drawing/2014/main" id="{32008A66-956A-4EDE-A4B0-615C21DC35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685" y="735545"/>
            <a:ext cx="1753946" cy="129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E9B490D-EB62-4A8B-B21E-F078401930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BBC9B10-879C-4F35-8114-AB31321F8F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148"/>
            <a:ext cx="6200621" cy="4163352"/>
          </a:xfrm>
          <a:prstGeom prst="rect">
            <a:avLst/>
          </a:prstGeom>
        </p:spPr>
      </p:pic>
      <p:pic>
        <p:nvPicPr>
          <p:cNvPr id="25" name="圖片 24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E85F104-D8AD-4C9F-BA3B-5200353D05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67" y="2718818"/>
            <a:ext cx="4598887" cy="2238601"/>
          </a:xfrm>
          <a:prstGeom prst="rect">
            <a:avLst/>
          </a:prstGeom>
        </p:spPr>
      </p:pic>
      <p:pic>
        <p:nvPicPr>
          <p:cNvPr id="24" name="圖片 23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6F2A5E4-3068-4A93-948C-8EC708D3F6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67" y="1075631"/>
            <a:ext cx="4598887" cy="1879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301E8-7EC0-6740-853F-0A733DF0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7" y="65100"/>
            <a:ext cx="8586163" cy="8572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200"/>
              <a:tabLst>
                <a:tab pos="2600325" algn="l"/>
              </a:tabLst>
            </a:pPr>
            <a:r>
              <a:rPr lang="zh-CN" altLang="en-US" sz="3000">
                <a:sym typeface="Arial"/>
              </a:rPr>
              <a:t>讓企業與電競具</a:t>
            </a:r>
            <a:r>
              <a:rPr lang="en-US" altLang="zh-CN" sz="3000">
                <a:sym typeface="Arial"/>
              </a:rPr>
              <a:t> U.2 </a:t>
            </a:r>
            <a:r>
              <a:rPr lang="zh-CN" altLang="en-US" sz="3000">
                <a:sym typeface="Arial"/>
              </a:rPr>
              <a:t>介面的主機也用上</a:t>
            </a:r>
            <a:br>
              <a:rPr lang="en-US" altLang="zh-CN" sz="3000">
                <a:sym typeface="Arial"/>
              </a:rPr>
            </a:br>
            <a:r>
              <a:rPr lang="zh-CN" altLang="en-US" sz="3000">
                <a:sym typeface="Arial"/>
              </a:rPr>
              <a:t>低成本、大容量</a:t>
            </a:r>
            <a:r>
              <a:rPr lang="en-US" altLang="zh-CN" sz="3000">
                <a:sym typeface="Arial"/>
              </a:rPr>
              <a:t> M.2 SSD</a:t>
            </a:r>
            <a:endParaRPr lang="en-US" sz="3000"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F93CD-58E8-074D-B311-BE7F9CDC1E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38" b="36628"/>
          <a:stretch/>
        </p:blipFill>
        <p:spPr>
          <a:xfrm>
            <a:off x="2714983" y="2015238"/>
            <a:ext cx="2919764" cy="483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2723FA-25AF-F940-9BDC-D8FADEAC89AB}"/>
              </a:ext>
            </a:extLst>
          </p:cNvPr>
          <p:cNvSpPr/>
          <p:nvPr/>
        </p:nvSpPr>
        <p:spPr>
          <a:xfrm>
            <a:off x="2637272" y="1295679"/>
            <a:ext cx="2371162" cy="51809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PowerEdge R6415 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伺服器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</a:t>
            </a:r>
            <a:r>
              <a:rPr lang="zh-TW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 x 2.5”U.2 </a:t>
            </a:r>
            <a:r>
              <a:rPr lang="en-US" sz="12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NVMe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SSDs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BDB4C-722C-364F-9829-8D5E518B5C67}"/>
              </a:ext>
            </a:extLst>
          </p:cNvPr>
          <p:cNvSpPr/>
          <p:nvPr/>
        </p:nvSpPr>
        <p:spPr>
          <a:xfrm>
            <a:off x="6665741" y="3566980"/>
            <a:ext cx="2230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</a:t>
            </a:r>
            <a:r>
              <a:rPr lang="en-US" altLang="zh-CN" sz="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en-US" sz="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https://www.dell.com/en-us/work/shop/povw/poweredge-r6415</a:t>
            </a:r>
          </a:p>
          <a:p>
            <a:r>
              <a:rPr lang="en-US" sz="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https://24h.pchome.com.tw/prod/DRAH7H-A9009BCMO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2A82BF-A5F2-5F42-9C0D-CF3DC18EF2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323" y="2342658"/>
            <a:ext cx="2306840" cy="1128285"/>
          </a:xfrm>
          <a:prstGeom prst="rect">
            <a:avLst/>
          </a:prstGeom>
        </p:spPr>
      </p:pic>
      <p:pic>
        <p:nvPicPr>
          <p:cNvPr id="11" name="圖片 4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31F8549-7319-C14D-ACEC-5A1B808871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6" y="1991239"/>
            <a:ext cx="2272596" cy="20528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EFA83-5643-2E4B-A03B-7E1F78B2EF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15328">
            <a:off x="3860229" y="3280250"/>
            <a:ext cx="1498702" cy="1498702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DC6B69D5-F404-4FB4-9F18-3F79C5AD54E8}"/>
              </a:ext>
            </a:extLst>
          </p:cNvPr>
          <p:cNvSpPr/>
          <p:nvPr/>
        </p:nvSpPr>
        <p:spPr>
          <a:xfrm>
            <a:off x="2637272" y="2935740"/>
            <a:ext cx="3796680" cy="51809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spcAft>
                <a:spcPts val="200"/>
              </a:spcAft>
            </a:pPr>
            <a:r>
              <a:rPr lang="sv" altLang="zh-TW" sz="1400" b="1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Asus</a:t>
            </a:r>
            <a:r>
              <a:rPr lang="sv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 ROG RAMPAGE VI EXTREME OMEGA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</a:endParaRPr>
          </a:p>
          <a:p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最</a:t>
            </a:r>
            <a:r>
              <a:rPr lang="zh-TW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多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1 x 2.5”U.2 </a:t>
            </a:r>
            <a:r>
              <a:rPr lang="en-US" altLang="zh-TW" sz="12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NVMe</a:t>
            </a: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 SSD</a:t>
            </a:r>
          </a:p>
        </p:txBody>
      </p:sp>
    </p:spTree>
    <p:extLst>
      <p:ext uri="{BB962C8B-B14F-4D97-AF65-F5344CB8AC3E}">
        <p14:creationId xmlns:p14="http://schemas.microsoft.com/office/powerpoint/2010/main" val="1256244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F86AF490-859A-408A-959B-297ABDA64E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280" y="4489347"/>
            <a:ext cx="2993774" cy="683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22775-49D7-814C-A05E-61896C5F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" y="72176"/>
            <a:ext cx="9155707" cy="857250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  <a:tabLst>
                <a:tab pos="2600325" algn="l"/>
              </a:tabLst>
            </a:pPr>
            <a:r>
              <a:rPr lang="zh-CN" altLang="en-US" sz="2900"/>
              <a:t>不佔用</a:t>
            </a:r>
            <a:r>
              <a:rPr lang="en-US" altLang="zh-CN" sz="2900" spc="-150"/>
              <a:t> NAS </a:t>
            </a:r>
            <a:r>
              <a:rPr lang="zh-CN" altLang="en-US" sz="2900"/>
              <a:t>額外</a:t>
            </a:r>
            <a:r>
              <a:rPr lang="en-US" altLang="zh-CN" sz="2900" spc="-150"/>
              <a:t> PCIe </a:t>
            </a:r>
            <a:r>
              <a:rPr lang="zh-CN" altLang="en-US" sz="2900"/>
              <a:t>插槽、</a:t>
            </a:r>
            <a:br>
              <a:rPr lang="en-US" altLang="zh-CN" sz="2900"/>
            </a:br>
            <a:r>
              <a:rPr lang="zh-CN" altLang="en-US" sz="2900"/>
              <a:t>立即</a:t>
            </a:r>
            <a:r>
              <a:rPr lang="zh-CN" altLang="en-US" sz="2900" spc="-150"/>
              <a:t>新增</a:t>
            </a:r>
            <a:r>
              <a:rPr lang="en-US" altLang="zh-CN" sz="2900" spc="-150"/>
              <a:t> M.2 </a:t>
            </a:r>
            <a:r>
              <a:rPr lang="en-US" altLang="zh-CN" sz="2900" spc="-150" err="1"/>
              <a:t>NVMe</a:t>
            </a:r>
            <a:r>
              <a:rPr lang="en-US" altLang="zh-CN" sz="2900" spc="-150"/>
              <a:t> SSDs</a:t>
            </a:r>
            <a:endParaRPr lang="en-US" sz="2900" spc="-1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07EB8-1C93-414A-9E99-66FAB26165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966" y="1108607"/>
            <a:ext cx="2822775" cy="38670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1500FB-2F8D-DF4E-AFCF-4784EFDEDA1A}"/>
              </a:ext>
            </a:extLst>
          </p:cNvPr>
          <p:cNvSpPr/>
          <p:nvPr/>
        </p:nvSpPr>
        <p:spPr>
          <a:xfrm>
            <a:off x="6276902" y="1452096"/>
            <a:ext cx="2602842" cy="12311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 x 2.5”U.2 </a:t>
            </a:r>
            <a:r>
              <a:rPr lang="en-US" sz="1600" b="1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NVMe</a:t>
            </a:r>
            <a:r>
              <a:rPr 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Gen3 x4 SSD </a:t>
            </a:r>
            <a:r>
              <a:rPr lang="zh-CN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插槽</a:t>
            </a:r>
            <a:endParaRPr lang="en-US" altLang="zh-CN" sz="1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27000" lvl="1">
              <a:buClr>
                <a:srgbClr val="F2F2F2"/>
              </a:buClr>
              <a:buSzPts val="1600"/>
            </a:pPr>
            <a:r>
              <a:rPr lang="zh-CN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</a:t>
            </a:r>
            <a:r>
              <a:rPr lang="en-US" altLang="zh-CN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QDA-UMP </a:t>
            </a:r>
            <a:r>
              <a:rPr lang="zh-CN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</a:t>
            </a:r>
            <a:r>
              <a:rPr lang="en-US" altLang="zh-CN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QDA-U2MP </a:t>
            </a:r>
            <a:r>
              <a:rPr lang="zh-CN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即可立即新增高達</a:t>
            </a:r>
            <a:r>
              <a:rPr lang="en-US" altLang="zh-CN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8 </a:t>
            </a:r>
            <a:r>
              <a:rPr lang="zh-CN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</a:t>
            </a:r>
            <a:r>
              <a:rPr lang="en-US" altLang="zh-CN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M.2 2280 </a:t>
            </a:r>
            <a:r>
              <a:rPr lang="en-US" altLang="zh-CN" sz="14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NVMe</a:t>
            </a:r>
            <a:r>
              <a:rPr lang="en-US" altLang="zh-CN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SSDs</a:t>
            </a:r>
            <a:endParaRPr lang="zh-CN" altLang="en-US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4F59EA-88EA-1E4C-8C5F-63614A5273D0}"/>
              </a:ext>
            </a:extLst>
          </p:cNvPr>
          <p:cNvSpPr/>
          <p:nvPr/>
        </p:nvSpPr>
        <p:spPr>
          <a:xfrm>
            <a:off x="4478329" y="2665851"/>
            <a:ext cx="1021821" cy="316833"/>
          </a:xfrm>
          <a:prstGeom prst="rect">
            <a:avLst/>
          </a:prstGeom>
          <a:noFill/>
          <a:ln w="28575"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75E07-B6BF-1840-ACF5-7C21F74BA459}"/>
              </a:ext>
            </a:extLst>
          </p:cNvPr>
          <p:cNvSpPr/>
          <p:nvPr/>
        </p:nvSpPr>
        <p:spPr>
          <a:xfrm>
            <a:off x="3651974" y="2665852"/>
            <a:ext cx="763849" cy="1766449"/>
          </a:xfrm>
          <a:prstGeom prst="rect">
            <a:avLst/>
          </a:prstGeom>
          <a:noFill/>
          <a:ln w="28575"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342A8B-645D-EA44-A672-047E781513B8}"/>
              </a:ext>
            </a:extLst>
          </p:cNvPr>
          <p:cNvSpPr/>
          <p:nvPr/>
        </p:nvSpPr>
        <p:spPr>
          <a:xfrm>
            <a:off x="6483802" y="3333848"/>
            <a:ext cx="218916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16 x 2.5” SATA 6Gb/s  SSD</a:t>
            </a:r>
            <a:r>
              <a:rPr lang="en-US" altLang="zh-CN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r>
              <a:rPr lang="zh-CN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插槽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1C10C6-FFD6-B84F-BFB9-79DC542D3FBF}"/>
              </a:ext>
            </a:extLst>
          </p:cNvPr>
          <p:cNvSpPr/>
          <p:nvPr/>
        </p:nvSpPr>
        <p:spPr>
          <a:xfrm>
            <a:off x="338871" y="1319880"/>
            <a:ext cx="2568102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 x 3.5”/2.5” SATA 6Gb/s  HDD</a:t>
            </a:r>
            <a:r>
              <a:rPr lang="en-US" altLang="zh-CN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r>
              <a:rPr lang="zh-CN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插槽</a:t>
            </a:r>
          </a:p>
        </p:txBody>
      </p:sp>
      <p:cxnSp>
        <p:nvCxnSpPr>
          <p:cNvPr id="22" name="Shape 193">
            <a:extLst>
              <a:ext uri="{FF2B5EF4-FFF2-40B4-BE49-F238E27FC236}">
                <a16:creationId xmlns:a16="http://schemas.microsoft.com/office/drawing/2014/main" id="{CBA9576B-3E83-42ED-9631-5D3750DDAB0A}"/>
              </a:ext>
            </a:extLst>
          </p:cNvPr>
          <p:cNvCxnSpPr>
            <a:cxnSpLocks/>
          </p:cNvCxnSpPr>
          <p:nvPr/>
        </p:nvCxnSpPr>
        <p:spPr>
          <a:xfrm>
            <a:off x="2608590" y="1664898"/>
            <a:ext cx="1425308" cy="100095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A545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2D922B2B-3695-49C5-A3E6-7ADBAA4A4F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00153" y="2149817"/>
            <a:ext cx="891591" cy="665810"/>
          </a:xfrm>
          <a:prstGeom prst="bentConnector3">
            <a:avLst>
              <a:gd name="adj1" fmla="val 40861"/>
            </a:avLst>
          </a:prstGeom>
          <a:noFill/>
          <a:ln w="28575" cap="flat" cmpd="sng">
            <a:solidFill>
              <a:srgbClr val="FA54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" name="Rectangle 8">
            <a:extLst>
              <a:ext uri="{FF2B5EF4-FFF2-40B4-BE49-F238E27FC236}">
                <a16:creationId xmlns:a16="http://schemas.microsoft.com/office/drawing/2014/main" id="{97732A0C-6299-4868-BBF1-060D6A43BECB}"/>
              </a:ext>
            </a:extLst>
          </p:cNvPr>
          <p:cNvSpPr/>
          <p:nvPr/>
        </p:nvSpPr>
        <p:spPr>
          <a:xfrm>
            <a:off x="4478329" y="3061002"/>
            <a:ext cx="1080603" cy="1325938"/>
          </a:xfrm>
          <a:prstGeom prst="rect">
            <a:avLst/>
          </a:prstGeom>
          <a:noFill/>
          <a:ln w="28575"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8" name="Shape 193">
            <a:extLst>
              <a:ext uri="{FF2B5EF4-FFF2-40B4-BE49-F238E27FC236}">
                <a16:creationId xmlns:a16="http://schemas.microsoft.com/office/drawing/2014/main" id="{35A2F248-D9CA-42C0-B7DB-55C09C589981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>
            <a:off x="5567992" y="3394454"/>
            <a:ext cx="915811" cy="23178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A5450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18F7ED6-3910-B64C-BD08-2E45D81C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13" y="2149817"/>
            <a:ext cx="1993900" cy="26924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5EF77B4-B354-437D-818C-56DC831FC9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399" y="4527553"/>
            <a:ext cx="2404993" cy="28495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5CE386B-7F93-3748-AF2E-495E84592762}"/>
              </a:ext>
            </a:extLst>
          </p:cNvPr>
          <p:cNvSpPr/>
          <p:nvPr/>
        </p:nvSpPr>
        <p:spPr>
          <a:xfrm>
            <a:off x="5918789" y="4498400"/>
            <a:ext cx="195771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TS-2888X</a:t>
            </a:r>
            <a:endParaRPr lang="zh-CN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1156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圖片 54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1692556F-B5DE-4E62-89E2-A409C5EA97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542" y="1193625"/>
            <a:ext cx="5987218" cy="338684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6C401C8-7E59-4569-B3C3-BDB3CF416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432" y="1373855"/>
            <a:ext cx="2394308" cy="284958"/>
          </a:xfrm>
          <a:prstGeom prst="rect">
            <a:avLst/>
          </a:prstGeom>
        </p:spPr>
      </p:pic>
      <p:sp>
        <p:nvSpPr>
          <p:cNvPr id="41" name="Rectangle 5">
            <a:extLst>
              <a:ext uri="{FF2B5EF4-FFF2-40B4-BE49-F238E27FC236}">
                <a16:creationId xmlns:a16="http://schemas.microsoft.com/office/drawing/2014/main" id="{83B4315A-D5EC-40F4-97F2-EAE97081AA25}"/>
              </a:ext>
            </a:extLst>
          </p:cNvPr>
          <p:cNvSpPr/>
          <p:nvPr/>
        </p:nvSpPr>
        <p:spPr>
          <a:xfrm>
            <a:off x="3464708" y="1347057"/>
            <a:ext cx="1686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</a:p>
        </p:txBody>
      </p:sp>
      <p:pic>
        <p:nvPicPr>
          <p:cNvPr id="23" name="圖片 22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3860D27-053B-4026-9252-4A1B4CE1F1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23" y="1193625"/>
            <a:ext cx="2941524" cy="338684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1FAA60B-AD83-429B-9528-90FF4522A5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34" y="1373855"/>
            <a:ext cx="2394308" cy="284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E30F2-99C5-A643-8580-6B7DB81B0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639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高導熱金屬機身散熱設計</a:t>
            </a:r>
            <a:endParaRPr lang="en-US"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D64CB-D46D-9C49-A68A-60BE954413D1}"/>
              </a:ext>
            </a:extLst>
          </p:cNvPr>
          <p:cNvSpPr txBox="1"/>
          <p:nvPr/>
        </p:nvSpPr>
        <p:spPr>
          <a:xfrm>
            <a:off x="3270614" y="1763515"/>
            <a:ext cx="505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鋁合金機身材質提供輕量化設計與比使用廉價鋁板或進階</a:t>
            </a:r>
            <a:r>
              <a:rPr lang="zh-TW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SECC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鍍鋅鋼板的產品更好的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M.2 SSD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散熱效果，並隨附適用單面與雙面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M.2 SSD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的散熱墊．</a:t>
            </a:r>
            <a:endParaRPr 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21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F193B19-1BE0-1847-9B2F-2A4401ABCC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06" y="2215973"/>
            <a:ext cx="2423193" cy="15147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2C5048-32BF-F84E-B694-6BE602F17B03}"/>
              </a:ext>
            </a:extLst>
          </p:cNvPr>
          <p:cNvSpPr/>
          <p:nvPr/>
        </p:nvSpPr>
        <p:spPr>
          <a:xfrm>
            <a:off x="721510" y="1347057"/>
            <a:ext cx="1269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</a:t>
            </a:r>
          </a:p>
        </p:txBody>
      </p:sp>
      <p:pic>
        <p:nvPicPr>
          <p:cNvPr id="9" name="圖片 3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F569FCFC-2102-9941-A1E8-C7D05C83F1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23" y="2450255"/>
            <a:ext cx="1984926" cy="1240799"/>
          </a:xfrm>
          <a:prstGeom prst="rect">
            <a:avLst/>
          </a:prstGeom>
        </p:spPr>
      </p:pic>
      <p:pic>
        <p:nvPicPr>
          <p:cNvPr id="10" name="圖片 4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A4AF91B2-0270-2B4D-8ED4-5E8BCEED77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717" y="2428464"/>
            <a:ext cx="1627902" cy="14704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17E823-D74F-9A40-8E31-123E40C9F716}"/>
              </a:ext>
            </a:extLst>
          </p:cNvPr>
          <p:cNvSpPr/>
          <p:nvPr/>
        </p:nvSpPr>
        <p:spPr>
          <a:xfrm>
            <a:off x="3815421" y="3886644"/>
            <a:ext cx="2006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SGCC</a:t>
            </a:r>
            <a:r>
              <a:rPr lang="zh-TW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鍍鋅鋼板底座</a:t>
            </a:r>
            <a:endParaRPr 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3F2C6-550D-DA4D-8F3A-E6F5214F2A9A}"/>
              </a:ext>
            </a:extLst>
          </p:cNvPr>
          <p:cNvSpPr/>
          <p:nvPr/>
        </p:nvSpPr>
        <p:spPr>
          <a:xfrm>
            <a:off x="4610386" y="2373047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鋁合金上蓋</a:t>
            </a:r>
            <a:endParaRPr 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9CAE47-052D-854A-AF7E-F09D68713EBB}"/>
              </a:ext>
            </a:extLst>
          </p:cNvPr>
          <p:cNvSpPr/>
          <p:nvPr/>
        </p:nvSpPr>
        <p:spPr>
          <a:xfrm>
            <a:off x="6255080" y="3886644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鋁合金底座</a:t>
            </a:r>
            <a:endParaRPr 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A78BEE6C-B4AF-4B90-8F33-2ACF40F007C2}"/>
              </a:ext>
            </a:extLst>
          </p:cNvPr>
          <p:cNvSpPr/>
          <p:nvPr/>
        </p:nvSpPr>
        <p:spPr>
          <a:xfrm>
            <a:off x="1441134" y="3831326"/>
            <a:ext cx="159178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SGCC</a:t>
            </a:r>
            <a:r>
              <a:rPr lang="zh-TW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鍍鋅鋼板</a:t>
            </a:r>
            <a:endParaRPr lang="en-US" altLang="zh-TW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2BBB403E-DE74-4953-8EDA-09C829CCA7F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7515" y="3327723"/>
            <a:ext cx="951242" cy="424631"/>
          </a:xfrm>
          <a:prstGeom prst="bentConnector3">
            <a:avLst>
              <a:gd name="adj1" fmla="val 98539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80294FB4-78AE-466D-B08A-9EA10DD6983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92400" y="3509560"/>
            <a:ext cx="964265" cy="128458"/>
          </a:xfrm>
          <a:prstGeom prst="bentConnector3">
            <a:avLst>
              <a:gd name="adj1" fmla="val 101639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接點: 肘形 50">
            <a:extLst>
              <a:ext uri="{FF2B5EF4-FFF2-40B4-BE49-F238E27FC236}">
                <a16:creationId xmlns:a16="http://schemas.microsoft.com/office/drawing/2014/main" id="{34C987CD-2A12-4B5B-AAE3-39C2023D92EC}"/>
              </a:ext>
            </a:extLst>
          </p:cNvPr>
          <p:cNvCxnSpPr>
            <a:cxnSpLocks/>
          </p:cNvCxnSpPr>
          <p:nvPr/>
        </p:nvCxnSpPr>
        <p:spPr>
          <a:xfrm flipV="1">
            <a:off x="4337586" y="2719197"/>
            <a:ext cx="1043696" cy="351457"/>
          </a:xfrm>
          <a:prstGeom prst="bentConnector3">
            <a:avLst>
              <a:gd name="adj1" fmla="val 99444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圖片 55">
            <a:extLst>
              <a:ext uri="{FF2B5EF4-FFF2-40B4-BE49-F238E27FC236}">
                <a16:creationId xmlns:a16="http://schemas.microsoft.com/office/drawing/2014/main" id="{F5E8297E-5185-4C6A-9599-8B7B1364D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847" y="1373855"/>
            <a:ext cx="2394308" cy="284958"/>
          </a:xfrm>
          <a:prstGeom prst="rect">
            <a:avLst/>
          </a:prstGeom>
        </p:spPr>
      </p:pic>
      <p:sp>
        <p:nvSpPr>
          <p:cNvPr id="57" name="Rectangle 5">
            <a:extLst>
              <a:ext uri="{FF2B5EF4-FFF2-40B4-BE49-F238E27FC236}">
                <a16:creationId xmlns:a16="http://schemas.microsoft.com/office/drawing/2014/main" id="{D0B70FCA-DE29-4EAE-8982-E8DCF12033D4}"/>
              </a:ext>
            </a:extLst>
          </p:cNvPr>
          <p:cNvSpPr/>
          <p:nvPr/>
        </p:nvSpPr>
        <p:spPr>
          <a:xfrm>
            <a:off x="6044951" y="1347057"/>
            <a:ext cx="2617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spc="-1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QDA-UMP &amp; QDA-U2MP</a:t>
            </a:r>
          </a:p>
        </p:txBody>
      </p:sp>
      <p:sp>
        <p:nvSpPr>
          <p:cNvPr id="58" name="Rectangle 13">
            <a:extLst>
              <a:ext uri="{FF2B5EF4-FFF2-40B4-BE49-F238E27FC236}">
                <a16:creationId xmlns:a16="http://schemas.microsoft.com/office/drawing/2014/main" id="{4DAADB30-D476-446D-B4F2-3C3990138758}"/>
              </a:ext>
            </a:extLst>
          </p:cNvPr>
          <p:cNvSpPr/>
          <p:nvPr/>
        </p:nvSpPr>
        <p:spPr>
          <a:xfrm>
            <a:off x="6140422" y="2373047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鋁合金上蓋</a:t>
            </a:r>
            <a:endParaRPr 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F48B3B05-3319-4AD1-9F06-2B64F892E1B3}"/>
              </a:ext>
            </a:extLst>
          </p:cNvPr>
          <p:cNvCxnSpPr>
            <a:cxnSpLocks/>
          </p:cNvCxnSpPr>
          <p:nvPr/>
        </p:nvCxnSpPr>
        <p:spPr>
          <a:xfrm rot="10800000">
            <a:off x="6373745" y="2719197"/>
            <a:ext cx="692396" cy="309478"/>
          </a:xfrm>
          <a:prstGeom prst="bentConnector3">
            <a:avLst>
              <a:gd name="adj1" fmla="val 98380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3B42AD48-3AA8-48D8-B720-F619C8D823F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43197" y="3496233"/>
            <a:ext cx="635003" cy="521848"/>
          </a:xfrm>
          <a:prstGeom prst="bentConnector3">
            <a:avLst>
              <a:gd name="adj1" fmla="val 1525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7401C86-FBD5-4488-8CB9-784A3D53381B}"/>
              </a:ext>
            </a:extLst>
          </p:cNvPr>
          <p:cNvCxnSpPr>
            <a:cxnSpLocks/>
          </p:cNvCxnSpPr>
          <p:nvPr/>
        </p:nvCxnSpPr>
        <p:spPr>
          <a:xfrm>
            <a:off x="3256147" y="2182105"/>
            <a:ext cx="50234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A7CF7FA-C879-2A43-99A9-6D3892AE8115}"/>
              </a:ext>
            </a:extLst>
          </p:cNvPr>
          <p:cNvSpPr/>
          <p:nvPr/>
        </p:nvSpPr>
        <p:spPr>
          <a:xfrm>
            <a:off x="5192043" y="3599704"/>
            <a:ext cx="1635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附贈</a:t>
            </a:r>
            <a:r>
              <a:rPr lang="en-US" altLang="zh-CN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M.2 SSD </a:t>
            </a:r>
            <a:r>
              <a:rPr lang="zh-CN" altLang="en-US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散熱墊</a:t>
            </a:r>
            <a:endParaRPr 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E9373DD-BCD2-4296-96EA-40F7AD408F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7191">
            <a:off x="5572034" y="2931411"/>
            <a:ext cx="736054" cy="7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63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F030896-27F6-4F3E-A607-D4FC77A67D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4" b="128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E9BD73-2CAF-1F44-8935-FC6F0608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19" y="908485"/>
            <a:ext cx="5820194" cy="94247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 </a:t>
            </a:r>
            <a:r>
              <a:rPr lang="zh-CN" alt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於</a:t>
            </a:r>
            <a:r>
              <a:rPr lang="en-US" altLang="zh-CN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PC / </a:t>
            </a:r>
            <a:r>
              <a:rPr lang="zh-CN" alt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伺服器應用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877A652-A185-4853-BFEB-286A3613D5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21" y="346387"/>
            <a:ext cx="1359925" cy="2461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67EEB66-AA97-4EBA-B4CD-FBA0876E68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28" y="126748"/>
            <a:ext cx="1561651" cy="4890002"/>
          </a:xfrm>
          <a:prstGeom prst="rect">
            <a:avLst/>
          </a:prstGeom>
        </p:spPr>
      </p:pic>
      <p:pic>
        <p:nvPicPr>
          <p:cNvPr id="12" name="圖片 11" descr="一張含有 監視器, 室內 的圖片&#10;&#10;描述是以高可信度產生">
            <a:extLst>
              <a:ext uri="{FF2B5EF4-FFF2-40B4-BE49-F238E27FC236}">
                <a16:creationId xmlns:a16="http://schemas.microsoft.com/office/drawing/2014/main" id="{5B72976E-4CF2-440D-ACF0-90B0E2731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702" y="2054147"/>
            <a:ext cx="4561905" cy="2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6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6BD5581-FC66-41E4-AC05-E1CDEF4C1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1"/>
          <a:stretch/>
        </p:blipFill>
        <p:spPr>
          <a:xfrm>
            <a:off x="0" y="0"/>
            <a:ext cx="7617286" cy="51435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A9A5656-234D-4E42-8B9C-2FF766E6B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278" y="2978737"/>
            <a:ext cx="2501278" cy="19853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918" y="244317"/>
            <a:ext cx="5026844" cy="1028700"/>
          </a:xfrm>
        </p:spPr>
        <p:txBody>
          <a:bodyPr>
            <a:norm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低成本，零學習，快速提升效能或資料保護</a:t>
            </a:r>
            <a:endParaRPr lang="en-US" sz="3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43EA2D-455E-7743-9C3C-739B3D0447D5}"/>
              </a:ext>
            </a:extLst>
          </p:cNvPr>
          <p:cNvSpPr txBox="1"/>
          <p:nvPr/>
        </p:nvSpPr>
        <p:spPr>
          <a:xfrm>
            <a:off x="4060919" y="1768316"/>
            <a:ext cx="478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簡單即可設定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RAID 0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模式以取得更快的傳輸速度，或建立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RAID 1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來提升資料安全性。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32CBA-B917-1B45-A1F3-5E22FA58D2AD}"/>
              </a:ext>
            </a:extLst>
          </p:cNvPr>
          <p:cNvSpPr/>
          <p:nvPr/>
        </p:nvSpPr>
        <p:spPr>
          <a:xfrm>
            <a:off x="4060918" y="1398984"/>
            <a:ext cx="4924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rgbClr val="20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用於 </a:t>
            </a:r>
            <a:r>
              <a:rPr lang="en-US" altLang="zh-TW" b="1">
                <a:solidFill>
                  <a:srgbClr val="20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PC/</a:t>
            </a:r>
            <a:r>
              <a:rPr lang="zh-TW" altLang="en-US" b="1">
                <a:solidFill>
                  <a:srgbClr val="20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伺服器：享更高效能或資料保護</a:t>
            </a:r>
            <a:endParaRPr lang="zh-TW" altLang="en-US" b="1" i="0">
              <a:solidFill>
                <a:srgbClr val="20202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E1BEF-ACC5-EE4E-ABE8-EC7C13F57673}"/>
              </a:ext>
            </a:extLst>
          </p:cNvPr>
          <p:cNvSpPr txBox="1"/>
          <p:nvPr/>
        </p:nvSpPr>
        <p:spPr>
          <a:xfrm>
            <a:off x="4949989" y="4094827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28E3B-3B93-5F4C-97CD-F1DCC6ABFA68}"/>
              </a:ext>
            </a:extLst>
          </p:cNvPr>
          <p:cNvSpPr txBox="1"/>
          <p:nvPr/>
        </p:nvSpPr>
        <p:spPr>
          <a:xfrm>
            <a:off x="5780138" y="4094827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EACA0D-95BF-C047-8A7C-A9616AE55192}"/>
              </a:ext>
            </a:extLst>
          </p:cNvPr>
          <p:cNvSpPr txBox="1"/>
          <p:nvPr/>
        </p:nvSpPr>
        <p:spPr>
          <a:xfrm>
            <a:off x="5346453" y="4398732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4TB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0106F7F-7828-42B9-A2E0-3B7087D73E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60" y="304343"/>
            <a:ext cx="3462080" cy="410206"/>
          </a:xfrm>
          <a:prstGeom prst="rect">
            <a:avLst/>
          </a:prstGeom>
        </p:spPr>
      </p:pic>
      <p:sp>
        <p:nvSpPr>
          <p:cNvPr id="11" name="文字方塊 16">
            <a:extLst>
              <a:ext uri="{FF2B5EF4-FFF2-40B4-BE49-F238E27FC236}">
                <a16:creationId xmlns:a16="http://schemas.microsoft.com/office/drawing/2014/main" id="{8805BF3C-D2DA-D046-8C69-C85FB78DE8EA}"/>
              </a:ext>
            </a:extLst>
          </p:cNvPr>
          <p:cNvSpPr txBox="1"/>
          <p:nvPr/>
        </p:nvSpPr>
        <p:spPr>
          <a:xfrm>
            <a:off x="796864" y="329198"/>
            <a:ext cx="295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QDA-A2AR/A2MAR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D3948F12-6310-423D-928A-F178F9A81C70}"/>
              </a:ext>
            </a:extLst>
          </p:cNvPr>
          <p:cNvSpPr txBox="1"/>
          <p:nvPr/>
        </p:nvSpPr>
        <p:spPr>
          <a:xfrm>
            <a:off x="4988636" y="3061000"/>
            <a:ext cx="1303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0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</a:t>
            </a:r>
            <a:endParaRPr 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8">
            <a:extLst>
              <a:ext uri="{FF2B5EF4-FFF2-40B4-BE49-F238E27FC236}">
                <a16:creationId xmlns:a16="http://schemas.microsoft.com/office/drawing/2014/main" id="{E7660D64-5516-B04B-8464-DD9721CAB3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820" y="2978737"/>
            <a:ext cx="2501279" cy="19853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909F39-ECEF-0647-8E47-7844F3CAE76E}"/>
              </a:ext>
            </a:extLst>
          </p:cNvPr>
          <p:cNvSpPr txBox="1"/>
          <p:nvPr/>
        </p:nvSpPr>
        <p:spPr>
          <a:xfrm>
            <a:off x="7139531" y="4094827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779DA0-B621-C345-AD11-84F318785F7A}"/>
              </a:ext>
            </a:extLst>
          </p:cNvPr>
          <p:cNvSpPr txBox="1"/>
          <p:nvPr/>
        </p:nvSpPr>
        <p:spPr>
          <a:xfrm>
            <a:off x="7969680" y="4094827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20AD81-4844-BF4C-8731-6D874CB40A38}"/>
              </a:ext>
            </a:extLst>
          </p:cNvPr>
          <p:cNvSpPr txBox="1"/>
          <p:nvPr/>
        </p:nvSpPr>
        <p:spPr>
          <a:xfrm>
            <a:off x="7535995" y="4398732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99EA952A-7700-8249-8DC6-9ADB183854B8}"/>
              </a:ext>
            </a:extLst>
          </p:cNvPr>
          <p:cNvSpPr txBox="1"/>
          <p:nvPr/>
        </p:nvSpPr>
        <p:spPr>
          <a:xfrm>
            <a:off x="7178178" y="3061000"/>
            <a:ext cx="1303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1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</a:t>
            </a:r>
            <a:endParaRPr 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2F61FC5-B084-4230-B266-30BD81EB6B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663" y="3606800"/>
            <a:ext cx="1118116" cy="751031"/>
          </a:xfrm>
          <a:prstGeom prst="rect">
            <a:avLst/>
          </a:prstGeom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7C5DB472-8BA2-45EB-AA7C-2F4F7FD4F664}"/>
              </a:ext>
            </a:extLst>
          </p:cNvPr>
          <p:cNvSpPr/>
          <p:nvPr/>
        </p:nvSpPr>
        <p:spPr>
          <a:xfrm>
            <a:off x="2183140" y="3440193"/>
            <a:ext cx="1064605" cy="106460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1C2F87AD-F099-4606-8CCB-096BCF8131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409" y="3704344"/>
            <a:ext cx="1179271" cy="524120"/>
          </a:xfrm>
          <a:prstGeom prst="rect">
            <a:avLst/>
          </a:prstGeom>
        </p:spPr>
      </p:pic>
      <p:sp>
        <p:nvSpPr>
          <p:cNvPr id="28" name="橢圓 27">
            <a:extLst>
              <a:ext uri="{FF2B5EF4-FFF2-40B4-BE49-F238E27FC236}">
                <a16:creationId xmlns:a16="http://schemas.microsoft.com/office/drawing/2014/main" id="{DF238311-84B1-4953-9C5C-CED21404A228}"/>
              </a:ext>
            </a:extLst>
          </p:cNvPr>
          <p:cNvSpPr/>
          <p:nvPr/>
        </p:nvSpPr>
        <p:spPr>
          <a:xfrm>
            <a:off x="3382020" y="3440193"/>
            <a:ext cx="1064605" cy="106460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40879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4D5D1002-4AAE-4927-A31D-58113A0BFD75}"/>
              </a:ext>
            </a:extLst>
          </p:cNvPr>
          <p:cNvSpPr txBox="1">
            <a:spLocks/>
          </p:cNvSpPr>
          <p:nvPr/>
        </p:nvSpPr>
        <p:spPr>
          <a:xfrm>
            <a:off x="750274" y="7241"/>
            <a:ext cx="7446552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67" b="1" i="0" u="none" strike="noStrike" kern="1200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 lang="zh-TW" altLang="en-US" sz="2800" b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egoe UI Light"/>
            </a:endParaRPr>
          </a:p>
          <a:p>
            <a:r>
              <a:rPr lang="zh-TW" altLang="en-US" sz="2900">
                <a:latin typeface="Arial"/>
                <a:ea typeface="微軟正黑體"/>
              </a:rPr>
              <a:t>透過</a:t>
            </a:r>
            <a:r>
              <a:rPr lang="en-US" sz="2900">
                <a:latin typeface="Arial"/>
                <a:ea typeface="微軟正黑體"/>
              </a:rPr>
              <a:t> External RAID Manager </a:t>
            </a:r>
            <a:r>
              <a:rPr lang="zh-TW" altLang="en-US" sz="2900">
                <a:latin typeface="Arial"/>
                <a:ea typeface="微軟正黑體"/>
              </a:rPr>
              <a:t>查看</a:t>
            </a:r>
            <a:r>
              <a:rPr lang="en-US" sz="2900">
                <a:latin typeface="Arial"/>
                <a:ea typeface="微軟正黑體"/>
              </a:rPr>
              <a:t> </a:t>
            </a:r>
          </a:p>
          <a:p>
            <a:r>
              <a:rPr lang="en-US" sz="2900">
                <a:latin typeface="Arial"/>
                <a:ea typeface="微軟正黑體"/>
              </a:rPr>
              <a:t>QDA </a:t>
            </a:r>
            <a:r>
              <a:rPr lang="zh-TW" altLang="en-US" sz="2900">
                <a:latin typeface="Arial"/>
                <a:ea typeface="微軟正黑體"/>
              </a:rPr>
              <a:t>系列裝置資訊</a:t>
            </a:r>
            <a:endParaRPr lang="en-US" sz="2900">
              <a:latin typeface="Arial" pitchFamily="34" charset="0"/>
              <a:cs typeface="Arial" pitchFamily="34" charset="0"/>
            </a:endParaRPr>
          </a:p>
          <a:p>
            <a:endParaRPr lang="en-US" altLang="zh-TW" sz="28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egoe UI Light"/>
            </a:endParaRPr>
          </a:p>
        </p:txBody>
      </p:sp>
      <p:pic>
        <p:nvPicPr>
          <p:cNvPr id="8" name="圖片 8" descr="一張含有 監視器, 電子用品, 牆, 螢幕 的圖片&#10;&#10;描述是以非常高的可信度產生">
            <a:extLst>
              <a:ext uri="{FF2B5EF4-FFF2-40B4-BE49-F238E27FC236}">
                <a16:creationId xmlns:a16="http://schemas.microsoft.com/office/drawing/2014/main" id="{D98A17F2-E390-4C62-A658-09E246BF3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93" y="1020135"/>
            <a:ext cx="3204163" cy="3213245"/>
          </a:xfrm>
          <a:prstGeom prst="rect">
            <a:avLst/>
          </a:prstGeom>
        </p:spPr>
      </p:pic>
      <p:pic>
        <p:nvPicPr>
          <p:cNvPr id="18" name="圖片 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79B1A753-4D32-4454-ACAE-1E573751BC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4011">
            <a:off x="2116437" y="3429596"/>
            <a:ext cx="1952846" cy="1340337"/>
          </a:xfrm>
          <a:prstGeom prst="rect">
            <a:avLst/>
          </a:prstGeom>
        </p:spPr>
      </p:pic>
      <p:sp>
        <p:nvSpPr>
          <p:cNvPr id="20" name="矩形 3">
            <a:extLst>
              <a:ext uri="{FF2B5EF4-FFF2-40B4-BE49-F238E27FC236}">
                <a16:creationId xmlns:a16="http://schemas.microsoft.com/office/drawing/2014/main" id="{AF493A20-133F-438B-A99B-96AE72F046EF}"/>
              </a:ext>
            </a:extLst>
          </p:cNvPr>
          <p:cNvSpPr/>
          <p:nvPr/>
        </p:nvSpPr>
        <p:spPr>
          <a:xfrm>
            <a:off x="3846064" y="1318702"/>
            <a:ext cx="5404391" cy="9182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556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 安裝 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</a:rPr>
              <a:t>External RAID Manager 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後，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</a:rPr>
              <a:t>您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可：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</a:rPr>
              <a:t>  </a:t>
            </a:r>
            <a:endParaRPr lang="zh-TW">
              <a:latin typeface="Microsoft JhengHei"/>
              <a:ea typeface="Microsoft JhengHei"/>
              <a:cs typeface="Calibri"/>
            </a:endParaRPr>
          </a:p>
          <a:p>
            <a:pPr marL="778510" lvl="2" indent="-285750">
              <a:buFont typeface="Wingdings"/>
              <a:buChar char="§"/>
              <a:defRPr/>
            </a:pPr>
            <a:r>
              <a:rPr lang="zh-TW" sz="1600">
                <a:solidFill>
                  <a:srgbClr val="000000"/>
                </a:solidFill>
                <a:latin typeface="Microsoft JhengHei"/>
                <a:ea typeface="Microsoft JhengHei"/>
              </a:rPr>
              <a:t>查看</a:t>
            </a:r>
            <a:r>
              <a:rPr lang="zh-TW" altLang="en-US" sz="1600">
                <a:solidFill>
                  <a:srgbClr val="000000"/>
                </a:solidFill>
                <a:latin typeface="Microsoft JhengHei"/>
                <a:ea typeface="Microsoft JhengHei"/>
              </a:rPr>
              <a:t> </a:t>
            </a:r>
            <a:r>
              <a:rPr lang="zh-TW" sz="1600">
                <a:solidFill>
                  <a:srgbClr val="000000"/>
                </a:solidFill>
                <a:latin typeface="Microsoft JhengHei"/>
                <a:ea typeface="Microsoft JhengHei"/>
              </a:rPr>
              <a:t>QDA</a:t>
            </a:r>
            <a:r>
              <a:rPr lang="zh-TW" altLang="en-US" sz="1600">
                <a:solidFill>
                  <a:srgbClr val="000000"/>
                </a:solidFill>
                <a:latin typeface="Microsoft JhengHei"/>
                <a:ea typeface="Microsoft JhengHei"/>
              </a:rPr>
              <a:t> </a:t>
            </a:r>
            <a:r>
              <a:rPr lang="zh-TW" sz="1600">
                <a:solidFill>
                  <a:srgbClr val="000000"/>
                </a:solidFill>
                <a:latin typeface="Microsoft JhengHei"/>
                <a:ea typeface="Microsoft JhengHei"/>
              </a:rPr>
              <a:t>系列裝置、RAID</a:t>
            </a:r>
            <a:r>
              <a:rPr lang="zh-TW" sz="16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、磁碟資訊及狀態</a:t>
            </a:r>
            <a:endParaRPr lang="zh-TW" altLang="en-US" sz="1600">
              <a:solidFill>
                <a:srgbClr val="000000"/>
              </a:solidFill>
              <a:latin typeface="Microsoft JhengHei"/>
              <a:ea typeface="Microsoft JhengHei"/>
              <a:cs typeface="Calibri"/>
            </a:endParaRPr>
          </a:p>
          <a:p>
            <a:pPr marL="778510" lvl="2" indent="-285750">
              <a:buFont typeface="Wingdings"/>
              <a:buChar char="§"/>
              <a:defRPr/>
            </a:pPr>
            <a:r>
              <a:rPr lang="zh-TW" sz="16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管理韌體更新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 </a:t>
            </a:r>
            <a:endParaRPr lang="zh-TW">
              <a:latin typeface="Microsoft JhengHei"/>
              <a:ea typeface="Microsoft JhengHei"/>
            </a:endParaRPr>
          </a:p>
        </p:txBody>
      </p:sp>
      <p:sp>
        <p:nvSpPr>
          <p:cNvPr id="23" name="矩形 3">
            <a:extLst>
              <a:ext uri="{FF2B5EF4-FFF2-40B4-BE49-F238E27FC236}">
                <a16:creationId xmlns:a16="http://schemas.microsoft.com/office/drawing/2014/main" id="{B0A20EFB-5C5A-4C9C-A6C3-9F410F3DEB4D}"/>
              </a:ext>
            </a:extLst>
          </p:cNvPr>
          <p:cNvSpPr/>
          <p:nvPr/>
        </p:nvSpPr>
        <p:spPr>
          <a:xfrm>
            <a:off x="3907520" y="3386196"/>
            <a:ext cx="5074899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buFont typeface="Arial,Sans-Serif"/>
              <a:buChar char="•"/>
              <a:defRPr/>
            </a:pP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 支援作業系統</a:t>
            </a: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</a:rPr>
              <a:t>:</a:t>
            </a:r>
            <a:endParaRPr lang="en-US" altLang="zh-TW">
              <a:solidFill>
                <a:srgbClr val="000000"/>
              </a:solidFill>
              <a:latin typeface="Microsoft JhengHei"/>
              <a:ea typeface="Microsoft JhengHei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Microsoft JhengHei"/>
                <a:ea typeface="Microsoft JhengHei"/>
              </a:rPr>
              <a:t>   Windows 7 (</a:t>
            </a:r>
            <a:r>
              <a:rPr lang="zh-TW" altLang="en-US" sz="1400">
                <a:solidFill>
                  <a:srgbClr val="000000"/>
                </a:solidFill>
                <a:latin typeface="Microsoft JhengHei"/>
                <a:ea typeface="Microsoft JhengHei"/>
              </a:rPr>
              <a:t>或之後</a:t>
            </a:r>
            <a:r>
              <a:rPr lang="en-US" sz="1400">
                <a:solidFill>
                  <a:srgbClr val="000000"/>
                </a:solidFill>
                <a:latin typeface="Microsoft JhengHei"/>
                <a:ea typeface="Microsoft JhengHei"/>
              </a:rPr>
              <a:t>), Windows Server 2012 R2 (</a:t>
            </a:r>
            <a:r>
              <a:rPr lang="zh-TW" altLang="en-US" sz="1400">
                <a:solidFill>
                  <a:srgbClr val="000000"/>
                </a:solidFill>
                <a:latin typeface="Microsoft JhengHei"/>
                <a:ea typeface="Microsoft JhengHei"/>
              </a:rPr>
              <a:t>或之後</a:t>
            </a:r>
            <a:r>
              <a:rPr lang="en-US" sz="1400">
                <a:solidFill>
                  <a:srgbClr val="000000"/>
                </a:solidFill>
                <a:latin typeface="Microsoft JhengHei"/>
                <a:ea typeface="Microsoft JhengHei"/>
              </a:rPr>
              <a:t>)</a:t>
            </a:r>
            <a:r>
              <a:rPr lang="zh-TW" altLang="en-US" sz="1400">
                <a:solidFill>
                  <a:srgbClr val="000000"/>
                </a:solidFill>
                <a:latin typeface="Microsoft JhengHei"/>
                <a:ea typeface="Microsoft JhengHei"/>
              </a:rPr>
              <a:t> </a:t>
            </a:r>
          </a:p>
        </p:txBody>
      </p:sp>
      <p:pic>
        <p:nvPicPr>
          <p:cNvPr id="2" name="圖片 3" descr="一張含有 監視器, 螢幕擷取畫面 的圖片&#10;&#10;描述是以非常高的可信度產生">
            <a:extLst>
              <a:ext uri="{FF2B5EF4-FFF2-40B4-BE49-F238E27FC236}">
                <a16:creationId xmlns:a16="http://schemas.microsoft.com/office/drawing/2014/main" id="{A4838FF0-1272-4EA9-ADBD-DA20C7959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666" y="1780112"/>
            <a:ext cx="2179472" cy="13977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88555C-B0DB-B548-8083-92470A01504E}"/>
              </a:ext>
            </a:extLst>
          </p:cNvPr>
          <p:cNvSpPr/>
          <p:nvPr/>
        </p:nvSpPr>
        <p:spPr>
          <a:xfrm>
            <a:off x="4154771" y="4608267"/>
            <a:ext cx="47875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不支援以軟體方式建立或刪除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，僅能透過硬體模式切換開關設定磁碟模式</a:t>
            </a:r>
            <a:endParaRPr 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8E3047-32F8-5B47-82B0-1B8E3CDC3891}"/>
              </a:ext>
            </a:extLst>
          </p:cNvPr>
          <p:cNvSpPr/>
          <p:nvPr/>
        </p:nvSpPr>
        <p:spPr>
          <a:xfrm>
            <a:off x="3907520" y="3973729"/>
            <a:ext cx="475553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</a:rPr>
              <a:t> </a:t>
            </a:r>
            <a:r>
              <a:rPr lang="en-US" err="1">
                <a:solidFill>
                  <a:srgbClr val="000000"/>
                </a:solidFill>
                <a:latin typeface="Microsoft JhengHei"/>
                <a:ea typeface="Microsoft JhengHei"/>
              </a:rPr>
              <a:t>請洽詢您的系統供應商，並安裝</a:t>
            </a: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</a:rPr>
              <a:t> SATA 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</a:rPr>
              <a:t>  </a:t>
            </a:r>
            <a:r>
              <a:rPr lang="en-US" err="1">
                <a:solidFill>
                  <a:srgbClr val="000000"/>
                </a:solidFill>
                <a:latin typeface="Microsoft JhengHei"/>
                <a:ea typeface="Microsoft JhengHei"/>
              </a:rPr>
              <a:t>控制器的最新版驅動程式</a:t>
            </a:r>
          </a:p>
        </p:txBody>
      </p:sp>
      <p:cxnSp>
        <p:nvCxnSpPr>
          <p:cNvPr id="7" name="接點: 肘形 6">
            <a:extLst>
              <a:ext uri="{FF2B5EF4-FFF2-40B4-BE49-F238E27FC236}">
                <a16:creationId xmlns:a16="http://schemas.microsoft.com/office/drawing/2014/main" id="{A2C904CA-1599-465F-B518-4FE6E61C4F21}"/>
              </a:ext>
            </a:extLst>
          </p:cNvPr>
          <p:cNvCxnSpPr/>
          <p:nvPr/>
        </p:nvCxnSpPr>
        <p:spPr>
          <a:xfrm>
            <a:off x="615634" y="3782720"/>
            <a:ext cx="1975497" cy="534002"/>
          </a:xfrm>
          <a:prstGeom prst="bentConnector3">
            <a:avLst>
              <a:gd name="adj1" fmla="val 0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3">
            <a:extLst>
              <a:ext uri="{FF2B5EF4-FFF2-40B4-BE49-F238E27FC236}">
                <a16:creationId xmlns:a16="http://schemas.microsoft.com/office/drawing/2014/main" id="{69EABB47-4AAE-4795-95FB-9AFB483C612D}"/>
              </a:ext>
            </a:extLst>
          </p:cNvPr>
          <p:cNvSpPr/>
          <p:nvPr/>
        </p:nvSpPr>
        <p:spPr>
          <a:xfrm>
            <a:off x="3907520" y="2235319"/>
            <a:ext cx="4755532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buFont typeface="Arial,Sans-Serif"/>
              <a:buChar char="•"/>
              <a:defRPr/>
            </a:pP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 支援 QDA-A2AR/A2MAR，但不支援 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</a:rPr>
              <a:t>TR 及 QDA 系列裝置混用，例：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</a:rPr>
              <a:t> </a:t>
            </a:r>
            <a:endParaRPr lang="zh-TW">
              <a:solidFill>
                <a:srgbClr val="000000"/>
              </a:solidFill>
              <a:latin typeface="Microsoft JhengHei"/>
              <a:ea typeface="Microsoft JhengHei"/>
            </a:endParaRPr>
          </a:p>
          <a:p>
            <a:pPr marL="742950" lvl="2" indent="-285750">
              <a:buFont typeface="Wingdings"/>
              <a:buChar char="§"/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/>
                <a:ea typeface="Microsoft JhengHei"/>
              </a:rPr>
              <a:t>QDA-A2AR </a:t>
            </a:r>
            <a:r>
              <a:rPr lang="en-US" altLang="zh-TW" sz="1600" err="1">
                <a:solidFill>
                  <a:srgbClr val="000000"/>
                </a:solidFill>
                <a:latin typeface="Microsoft JhengHei"/>
                <a:ea typeface="Microsoft JhengHei"/>
              </a:rPr>
              <a:t>安裝於</a:t>
            </a:r>
            <a:r>
              <a:rPr lang="en-US" altLang="zh-TW" sz="1600">
                <a:solidFill>
                  <a:srgbClr val="000000"/>
                </a:solidFill>
                <a:latin typeface="Microsoft JhengHei"/>
                <a:ea typeface="Microsoft JhengHei"/>
              </a:rPr>
              <a:t> TR </a:t>
            </a:r>
            <a:r>
              <a:rPr lang="en-US" altLang="zh-TW" sz="1600" err="1">
                <a:solidFill>
                  <a:srgbClr val="000000"/>
                </a:solidFill>
                <a:latin typeface="Microsoft JhengHei"/>
                <a:ea typeface="Microsoft JhengHei"/>
              </a:rPr>
              <a:t>系列裝置</a:t>
            </a:r>
          </a:p>
          <a:p>
            <a:pPr marL="742950" lvl="2" indent="-285750">
              <a:buFont typeface="Wingdings"/>
              <a:buChar char="§"/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/>
                <a:ea typeface="Microsoft JhengHei"/>
              </a:rPr>
              <a:t>QDA-A2MAR </a:t>
            </a:r>
            <a:r>
              <a:rPr lang="en-US" altLang="zh-TW" sz="1600" err="1">
                <a:solidFill>
                  <a:srgbClr val="000000"/>
                </a:solidFill>
                <a:latin typeface="Microsoft JhengHei"/>
                <a:ea typeface="Microsoft JhengHei"/>
              </a:rPr>
              <a:t>安裝於</a:t>
            </a:r>
            <a:r>
              <a:rPr lang="en-US" altLang="zh-TW" sz="1600">
                <a:solidFill>
                  <a:srgbClr val="000000"/>
                </a:solidFill>
                <a:latin typeface="Microsoft JhengHei"/>
                <a:ea typeface="Microsoft JhengHei"/>
              </a:rPr>
              <a:t> QDA-A2AR 內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502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C277A902-6D2E-4962-9ED8-65CBDFA09E9D}"/>
              </a:ext>
            </a:extLst>
          </p:cNvPr>
          <p:cNvSpPr txBox="1">
            <a:spLocks/>
          </p:cNvSpPr>
          <p:nvPr/>
        </p:nvSpPr>
        <p:spPr>
          <a:xfrm>
            <a:off x="499160" y="1285490"/>
            <a:ext cx="3267080" cy="53406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995" indent="-213995">
              <a:buFont typeface="Arial" panose="020B0604020202020204" pitchFamily="34" charset="0"/>
              <a:buChar char="•"/>
              <a:defRPr/>
            </a:pPr>
            <a:r>
              <a:rPr lang="zh-TW" altLang="en-US" sz="135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左方裝置圖磁碟顏色可得知磁碟有無異常。點選磁碟以查看各顆磁碟資訊。</a:t>
            </a:r>
            <a:endParaRPr lang="zh-TW" altLang="en-US" sz="1200" b="1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zh-TW" altLang="en-US" sz="1350" b="1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內容版面配置區 1">
            <a:extLst>
              <a:ext uri="{FF2B5EF4-FFF2-40B4-BE49-F238E27FC236}">
                <a16:creationId xmlns:a16="http://schemas.microsoft.com/office/drawing/2014/main" id="{FD312B78-0A91-48AC-9172-8E28267402B2}"/>
              </a:ext>
            </a:extLst>
          </p:cNvPr>
          <p:cNvSpPr txBox="1">
            <a:spLocks/>
          </p:cNvSpPr>
          <p:nvPr/>
        </p:nvSpPr>
        <p:spPr>
          <a:xfrm>
            <a:off x="4242109" y="1285490"/>
            <a:ext cx="4177614" cy="3695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995" indent="-213995">
              <a:buFont typeface="Arial" panose="020B0604020202020204" pitchFamily="34" charset="0"/>
              <a:buChar char="•"/>
              <a:defRPr/>
            </a:pPr>
            <a:r>
              <a:rPr lang="zh-TW" altLang="en-US" sz="135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磁碟資訊分頁內顯示裝置內的各顆磁碟，點選狀態即可查看該磁碟的</a:t>
            </a:r>
            <a:r>
              <a:rPr lang="en-US" sz="135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S.M.A.R.T. </a:t>
            </a:r>
            <a:r>
              <a:rPr lang="zh-TW" altLang="en-US" sz="135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資訊。</a:t>
            </a:r>
            <a:endParaRPr lang="zh-TW" altLang="zh-TW" sz="1350" b="1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/>
            </a:endParaRPr>
          </a:p>
          <a:p>
            <a:pPr marL="213995" indent="-213995">
              <a:buFont typeface="Arial" panose="020B0604020202020204" pitchFamily="34" charset="0"/>
              <a:buChar char="•"/>
              <a:defRPr/>
            </a:pPr>
            <a:endParaRPr lang="en-US" altLang="zh-TW" sz="135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DE80E82-DF25-4DD6-9208-1388C1E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>
                <a:sym typeface="Arial"/>
              </a:rPr>
              <a:t>監控磁碟健康狀態</a:t>
            </a:r>
            <a:endParaRPr lang="zh-TW" altLang="en-US" sz="3200"/>
          </a:p>
        </p:txBody>
      </p:sp>
      <p:pic>
        <p:nvPicPr>
          <p:cNvPr id="5" name="圖片 5" descr="一張含有 螢幕擷取畫面, 室外 的圖片&#10;&#10;描述是以非常高的可信度產生">
            <a:extLst>
              <a:ext uri="{FF2B5EF4-FFF2-40B4-BE49-F238E27FC236}">
                <a16:creationId xmlns:a16="http://schemas.microsoft.com/office/drawing/2014/main" id="{77CD81CD-7B85-4000-9F17-20F859F10C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95" y="2009489"/>
            <a:ext cx="1932288" cy="246059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E17D8B2-D606-4EE6-B51A-C57D67EE82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60" y="1834073"/>
            <a:ext cx="2404993" cy="284958"/>
          </a:xfrm>
          <a:prstGeom prst="rect">
            <a:avLst/>
          </a:prstGeom>
        </p:spPr>
      </p:pic>
      <p:sp>
        <p:nvSpPr>
          <p:cNvPr id="13" name="文字方塊 5">
            <a:extLst>
              <a:ext uri="{FF2B5EF4-FFF2-40B4-BE49-F238E27FC236}">
                <a16:creationId xmlns:a16="http://schemas.microsoft.com/office/drawing/2014/main" id="{1467A3A1-3B74-4B15-96B8-46A447014B71}"/>
              </a:ext>
            </a:extLst>
          </p:cNvPr>
          <p:cNvSpPr txBox="1"/>
          <p:nvPr/>
        </p:nvSpPr>
        <p:spPr>
          <a:xfrm>
            <a:off x="801351" y="1822295"/>
            <a:ext cx="1249254" cy="530915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快速得知</a:t>
            </a:r>
            <a:endParaRPr lang="en-US" sz="15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500" b="1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pic>
        <p:nvPicPr>
          <p:cNvPr id="7" name="圖片 7" descr="一張含有 監視器, 室外, 螢幕擷取畫面, 停車 的圖片&#10;&#10;描述是以高可信度產生">
            <a:extLst>
              <a:ext uri="{FF2B5EF4-FFF2-40B4-BE49-F238E27FC236}">
                <a16:creationId xmlns:a16="http://schemas.microsoft.com/office/drawing/2014/main" id="{F28CD223-D330-4235-A165-B12D0D3F95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799" y="2008372"/>
            <a:ext cx="3893922" cy="249372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2BBE78E1-B31C-4F83-A74B-C99AECD9449F}"/>
              </a:ext>
            </a:extLst>
          </p:cNvPr>
          <p:cNvSpPr/>
          <p:nvPr/>
        </p:nvSpPr>
        <p:spPr>
          <a:xfrm>
            <a:off x="7733434" y="3075835"/>
            <a:ext cx="409282" cy="176414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9" descr="一張含有 螢幕擷取畫面, 監視器, 黑色 的圖片&#10;&#10;描述是以非常高的可信度產生">
            <a:extLst>
              <a:ext uri="{FF2B5EF4-FFF2-40B4-BE49-F238E27FC236}">
                <a16:creationId xmlns:a16="http://schemas.microsoft.com/office/drawing/2014/main" id="{CBEA51E6-BCFC-49A5-81D0-619E8D1307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906" y="2776851"/>
            <a:ext cx="2943997" cy="188351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E91480A-FE4B-4945-8144-91464D9FC3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618" y="1834073"/>
            <a:ext cx="2404993" cy="284958"/>
          </a:xfrm>
          <a:prstGeom prst="rect">
            <a:avLst/>
          </a:prstGeom>
        </p:spPr>
      </p:pic>
      <p:sp>
        <p:nvSpPr>
          <p:cNvPr id="20" name="文字方塊 5">
            <a:extLst>
              <a:ext uri="{FF2B5EF4-FFF2-40B4-BE49-F238E27FC236}">
                <a16:creationId xmlns:a16="http://schemas.microsoft.com/office/drawing/2014/main" id="{120471A2-6988-48ED-9D2D-B02881FE4231}"/>
              </a:ext>
            </a:extLst>
          </p:cNvPr>
          <p:cNvSpPr txBox="1"/>
          <p:nvPr/>
        </p:nvSpPr>
        <p:spPr>
          <a:xfrm>
            <a:off x="4603809" y="1822295"/>
            <a:ext cx="1249254" cy="300082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查看資訊</a:t>
            </a:r>
            <a:endParaRPr lang="en-US" altLang="zh-TW" sz="1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FA5C1E3-9B61-4B11-9FB1-417024F9AA68}"/>
              </a:ext>
            </a:extLst>
          </p:cNvPr>
          <p:cNvSpPr/>
          <p:nvPr/>
        </p:nvSpPr>
        <p:spPr>
          <a:xfrm>
            <a:off x="4412555" y="2774639"/>
            <a:ext cx="2950140" cy="1875468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550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">
            <a:extLst>
              <a:ext uri="{FF2B5EF4-FFF2-40B4-BE49-F238E27FC236}">
                <a16:creationId xmlns:a16="http://schemas.microsoft.com/office/drawing/2014/main" id="{88BFF463-D5C2-4FDB-A4E4-6FDE5A8CBB41}"/>
              </a:ext>
            </a:extLst>
          </p:cNvPr>
          <p:cNvSpPr txBox="1">
            <a:spLocks/>
          </p:cNvSpPr>
          <p:nvPr/>
        </p:nvSpPr>
        <p:spPr>
          <a:xfrm>
            <a:off x="815788" y="1211423"/>
            <a:ext cx="7342533" cy="53406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500">
                <a:solidFill>
                  <a:srgbClr val="000000"/>
                </a:solidFill>
                <a:latin typeface="Microsoft JhengHei"/>
                <a:ea typeface="Microsoft JhengHei"/>
              </a:rPr>
              <a:t>將 QDA-A2AR/A2MAR </a:t>
            </a:r>
            <a:r>
              <a:rPr lang="en-US" sz="1500" err="1">
                <a:solidFill>
                  <a:srgbClr val="000000"/>
                </a:solidFill>
                <a:latin typeface="Microsoft JhengHei"/>
                <a:ea typeface="Microsoft JhengHei"/>
              </a:rPr>
              <a:t>指撥開關切換至「獨立」模式</a:t>
            </a:r>
            <a:r>
              <a:rPr lang="en-US" sz="1500">
                <a:solidFill>
                  <a:srgbClr val="000000"/>
                </a:solidFill>
                <a:latin typeface="Microsoft JhengHei"/>
                <a:ea typeface="Microsoft JhengHei"/>
              </a:rPr>
              <a:t>。 於 Utility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Microsoft JhengHei"/>
                <a:ea typeface="Microsoft JhengHei"/>
              </a:rPr>
              <a:t>內可看到兩顆獨立磁碟，格式化磁碟後即可進行使用</a:t>
            </a:r>
            <a:r>
              <a:rPr lang="en-US" sz="1500">
                <a:solidFill>
                  <a:srgbClr val="000000"/>
                </a:solidFill>
                <a:latin typeface="Microsoft JhengHei"/>
                <a:ea typeface="Microsoft JhengHei"/>
              </a:rPr>
              <a:t>  。</a:t>
            </a:r>
            <a:endParaRPr lang="en-US" altLang="zh-TW" sz="1500" b="1">
              <a:solidFill>
                <a:srgbClr val="000000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1B2C57F5-842A-4105-AC8B-95FE56821121}"/>
              </a:ext>
            </a:extLst>
          </p:cNvPr>
          <p:cNvSpPr txBox="1">
            <a:spLocks/>
          </p:cNvSpPr>
          <p:nvPr/>
        </p:nvSpPr>
        <p:spPr>
          <a:xfrm>
            <a:off x="5157295" y="2495678"/>
            <a:ext cx="3480458" cy="6950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1200">
                <a:latin typeface="Microsoft JhengHei"/>
                <a:ea typeface="Microsoft JhengHei"/>
                <a:cs typeface="Calibri"/>
              </a:rPr>
              <a:t>注</a:t>
            </a:r>
            <a:r>
              <a:rPr lang="zh-TW" sz="1200">
                <a:latin typeface="Microsoft JhengHei"/>
                <a:ea typeface="Microsoft JhengHei"/>
                <a:cs typeface="Calibri"/>
              </a:rPr>
              <a:t>意</a:t>
            </a:r>
            <a:r>
              <a:rPr lang="zh-TW" altLang="en-US" sz="1200">
                <a:latin typeface="Microsoft JhengHei"/>
                <a:ea typeface="Microsoft JhengHei"/>
                <a:cs typeface="Calibri"/>
              </a:rPr>
              <a:t>：</a:t>
            </a:r>
            <a:r>
              <a:rPr lang="zh-TW" sz="1200">
                <a:latin typeface="Microsoft JhengHei"/>
                <a:ea typeface="Microsoft JhengHei"/>
                <a:cs typeface="Calibri"/>
              </a:rPr>
              <a:t>切換至獨立模式時，請確認您的 PC SATA 控制器支援 </a:t>
            </a:r>
            <a:r>
              <a:rPr lang="en-US" altLang="zh-TW" sz="1200">
                <a:latin typeface="Microsoft JhengHei"/>
                <a:ea typeface="Microsoft JhengHei"/>
                <a:cs typeface="Calibri"/>
              </a:rPr>
              <a:t>S</a:t>
            </a:r>
            <a:r>
              <a:rPr lang="zh-TW" sz="1200">
                <a:latin typeface="Microsoft JhengHei"/>
                <a:ea typeface="Microsoft JhengHei"/>
                <a:cs typeface="Calibri"/>
              </a:rPr>
              <a:t>ATA </a:t>
            </a:r>
            <a:r>
              <a:rPr lang="zh-TW" altLang="en-US" sz="1200">
                <a:latin typeface="Microsoft JhengHei"/>
                <a:ea typeface="Microsoft JhengHei"/>
                <a:cs typeface="Calibri"/>
              </a:rPr>
              <a:t>埠複用器</a:t>
            </a:r>
            <a:r>
              <a:rPr lang="en-US" altLang="zh-TW" sz="1200">
                <a:latin typeface="Microsoft JhengHei"/>
                <a:ea typeface="Microsoft JhengHei"/>
                <a:cs typeface="Calibri"/>
              </a:rPr>
              <a:t> (</a:t>
            </a:r>
            <a:r>
              <a:rPr lang="zh-TW" sz="1200" b="1">
                <a:latin typeface="Microsoft JhengHei"/>
                <a:ea typeface="Microsoft JhengHei"/>
                <a:cs typeface="Calibri"/>
              </a:rPr>
              <a:t>Port Multiplier</a:t>
            </a:r>
            <a:r>
              <a:rPr lang="en-US" altLang="zh-TW" sz="1200" b="1">
                <a:latin typeface="Microsoft JhengHei"/>
                <a:ea typeface="Microsoft JhengHei"/>
                <a:cs typeface="Calibri"/>
              </a:rPr>
              <a:t>)</a:t>
            </a:r>
            <a:r>
              <a:rPr lang="zh-TW" sz="1200">
                <a:latin typeface="Microsoft JhengHei"/>
                <a:ea typeface="Microsoft JhengHei"/>
                <a:cs typeface="Calibri"/>
              </a:rPr>
              <a:t>。如此才能在 [</a:t>
            </a:r>
            <a:r>
              <a:rPr lang="en-US" altLang="zh-TW" sz="1200">
                <a:latin typeface="Microsoft JhengHei"/>
                <a:ea typeface="Microsoft JhengHei"/>
                <a:cs typeface="Calibri"/>
              </a:rPr>
              <a:t>Windows </a:t>
            </a:r>
            <a:r>
              <a:rPr lang="zh-TW" altLang="en-US" sz="1200">
                <a:latin typeface="Microsoft JhengHei"/>
                <a:ea typeface="Microsoft JhengHei"/>
                <a:cs typeface="Calibri"/>
              </a:rPr>
              <a:t>磁碟管理</a:t>
            </a:r>
            <a:r>
              <a:rPr lang="en-US" altLang="zh-TW" sz="1200">
                <a:latin typeface="Microsoft JhengHei"/>
                <a:ea typeface="Microsoft JhengHei"/>
                <a:cs typeface="Calibri"/>
              </a:rPr>
              <a:t>] </a:t>
            </a:r>
            <a:r>
              <a:rPr lang="zh-TW" sz="1200">
                <a:latin typeface="Microsoft JhengHei"/>
                <a:ea typeface="Microsoft JhengHei"/>
                <a:cs typeface="Calibri"/>
              </a:rPr>
              <a:t>辨識到兩顆硬碟。</a:t>
            </a:r>
            <a:endParaRPr lang="zh-TW" sz="1200">
              <a:latin typeface="Microsoft JhengHei"/>
              <a:ea typeface="Microsoft JhengHei"/>
            </a:endParaRPr>
          </a:p>
          <a:p>
            <a:pPr>
              <a:defRPr/>
            </a:pPr>
            <a:endParaRPr lang="zh-TW" altLang="en-US" sz="120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defRPr/>
            </a:pPr>
            <a:endParaRPr lang="zh-TW" altLang="en-US" sz="120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pic>
        <p:nvPicPr>
          <p:cNvPr id="2" name="圖片 2" descr="一張含有 停車, 室外, 監視器, 黑色 的圖片&#10;&#10;描述是以非常高的可信度產生">
            <a:extLst>
              <a:ext uri="{FF2B5EF4-FFF2-40B4-BE49-F238E27FC236}">
                <a16:creationId xmlns:a16="http://schemas.microsoft.com/office/drawing/2014/main" id="{2995C39E-D833-43EA-99E6-21FB631AE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70" y="1828311"/>
            <a:ext cx="4111050" cy="2647420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5CE358E3-1745-4212-AE28-3E9CFD1777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991" y="3193347"/>
            <a:ext cx="2931035" cy="1244715"/>
          </a:xfrm>
          <a:prstGeom prst="rect">
            <a:avLst/>
          </a:prstGeom>
          <a:ln w="38100">
            <a:solidFill>
              <a:srgbClr val="FA5450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B9F024-95BD-462B-91E9-154A4283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各自獨立磁碟模式</a:t>
            </a:r>
          </a:p>
        </p:txBody>
      </p:sp>
    </p:spTree>
    <p:extLst>
      <p:ext uri="{BB962C8B-B14F-4D97-AF65-F5344CB8AC3E}">
        <p14:creationId xmlns:p14="http://schemas.microsoft.com/office/powerpoint/2010/main" val="1601232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內容版面配置區 1">
            <a:extLst>
              <a:ext uri="{FF2B5EF4-FFF2-40B4-BE49-F238E27FC236}">
                <a16:creationId xmlns:a16="http://schemas.microsoft.com/office/drawing/2014/main" id="{96E56A38-269C-4684-BA7B-BED5734975D0}"/>
              </a:ext>
            </a:extLst>
          </p:cNvPr>
          <p:cNvSpPr txBox="1">
            <a:spLocks/>
          </p:cNvSpPr>
          <p:nvPr/>
        </p:nvSpPr>
        <p:spPr>
          <a:xfrm>
            <a:off x="659542" y="1213906"/>
            <a:ext cx="8107926" cy="53406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QDA-A2AR/A2MAR 可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透過硬體模式切換開關進行 </a:t>
            </a:r>
            <a:r>
              <a:rPr 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RAID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 設置。外接 </a:t>
            </a:r>
            <a:r>
              <a:rPr lang="en-US" altLang="zh-TW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RAID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 設置完成後，</a:t>
            </a:r>
            <a:r>
              <a:rPr lang="en-US" altLang="zh-TW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QNAP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External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RAID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TW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Manager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 會導引使用者至作業系統平台進行格式化</a:t>
            </a:r>
            <a:endParaRPr lang="zh-TW" altLang="en-US">
              <a:latin typeface="Microsoft JhengHei"/>
              <a:ea typeface="Microsoft JhengHei"/>
            </a:endParaRPr>
          </a:p>
        </p:txBody>
      </p:sp>
      <p:pic>
        <p:nvPicPr>
          <p:cNvPr id="2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1047E23-F384-4550-BB05-2D91E7CA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471" y="1855369"/>
            <a:ext cx="3232568" cy="2535700"/>
          </a:xfrm>
          <a:prstGeom prst="rect">
            <a:avLst/>
          </a:prstGeom>
        </p:spPr>
      </p:pic>
      <p:pic>
        <p:nvPicPr>
          <p:cNvPr id="6" name="圖片 6" descr="一張含有 螢幕擷取畫面, 監視器, 螢幕 的圖片&#10;&#10;描述是以非常高的可信度產生">
            <a:extLst>
              <a:ext uri="{FF2B5EF4-FFF2-40B4-BE49-F238E27FC236}">
                <a16:creationId xmlns:a16="http://schemas.microsoft.com/office/drawing/2014/main" id="{601FB635-F4D3-4B4A-AF25-51276CB66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2" y="1855368"/>
            <a:ext cx="3786810" cy="253473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BC1CD7E-4CB0-4073-8232-A80EC2D0D42B}"/>
              </a:ext>
            </a:extLst>
          </p:cNvPr>
          <p:cNvSpPr/>
          <p:nvPr/>
        </p:nvSpPr>
        <p:spPr>
          <a:xfrm>
            <a:off x="749292" y="3459403"/>
            <a:ext cx="2413593" cy="879397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169F57-6DC8-4772-AA3B-C2FA76C909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323" y="2708757"/>
            <a:ext cx="1456120" cy="1560960"/>
          </a:xfrm>
          <a:prstGeom prst="rect">
            <a:avLst/>
          </a:prstGeom>
        </p:spPr>
      </p:pic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060CBC7A-AB55-4772-B4DF-664FFF92A81D}"/>
              </a:ext>
            </a:extLst>
          </p:cNvPr>
          <p:cNvSpPr txBox="1">
            <a:spLocks/>
          </p:cNvSpPr>
          <p:nvPr/>
        </p:nvSpPr>
        <p:spPr>
          <a:xfrm>
            <a:off x="3360323" y="3122735"/>
            <a:ext cx="1456120" cy="90983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zh-TW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導引至各作業系統平台進行格式化</a:t>
            </a:r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zh-TW" sz="12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defRPr/>
            </a:pPr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Windows</a:t>
            </a:r>
            <a:r>
              <a:rPr lang="zh-TW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lang="en-US" altLang="zh-TW" sz="12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defRPr/>
            </a:pPr>
            <a:r>
              <a:rPr lang="zh-TW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磁碟管理</a:t>
            </a:r>
            <a:endParaRPr lang="zh-TW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標題 11">
            <a:extLst>
              <a:ext uri="{FF2B5EF4-FFF2-40B4-BE49-F238E27FC236}">
                <a16:creationId xmlns:a16="http://schemas.microsoft.com/office/drawing/2014/main" id="{48D39BA9-A030-40E9-882A-209F9846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格式化外接 </a:t>
            </a:r>
            <a:r>
              <a:rPr lang="en-US" altLang="zh-TW" sz="3200"/>
              <a:t>RAID</a:t>
            </a:r>
            <a:r>
              <a:rPr lang="zh-TW" altLang="en-US" sz="3200"/>
              <a:t> 群組以進行使用</a:t>
            </a:r>
          </a:p>
        </p:txBody>
      </p:sp>
    </p:spTree>
    <p:extLst>
      <p:ext uri="{BB962C8B-B14F-4D97-AF65-F5344CB8AC3E}">
        <p14:creationId xmlns:p14="http://schemas.microsoft.com/office/powerpoint/2010/main" val="981157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E63F6AA-EF70-49AE-975C-8C1BCC8F4C1D}"/>
              </a:ext>
            </a:extLst>
          </p:cNvPr>
          <p:cNvSpPr txBox="1"/>
          <p:nvPr/>
        </p:nvSpPr>
        <p:spPr>
          <a:xfrm>
            <a:off x="695645" y="1308968"/>
            <a:ext cx="7228704" cy="484748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1350" b="1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lang="en-US" altLang="zh-TW" sz="1500">
                <a:solidFill>
                  <a:srgbClr val="000000"/>
                </a:solidFill>
                <a:latin typeface="Microsoft JhengHei"/>
                <a:ea typeface="Microsoft JhengHei"/>
              </a:rPr>
              <a:t>RAID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</a:rPr>
              <a:t> 降級或是損壞時，</a:t>
            </a:r>
            <a:r>
              <a:rPr lang="en-US" altLang="zh-TW" sz="1500">
                <a:solidFill>
                  <a:srgbClr val="000000"/>
                </a:solidFill>
                <a:latin typeface="Microsoft JhengHei"/>
                <a:ea typeface="Microsoft JhengHei"/>
              </a:rPr>
              <a:t>UI</a:t>
            </a:r>
            <a:r>
              <a:rPr lang="zh-TW" altLang="en-US" sz="1500">
                <a:solidFill>
                  <a:srgbClr val="000000"/>
                </a:solidFill>
                <a:latin typeface="Microsoft JhengHei"/>
                <a:ea typeface="Microsoft JhengHei"/>
              </a:rPr>
              <a:t> 介面、桌面訊息通知同步提醒 </a:t>
            </a:r>
            <a:br>
              <a:rPr lang="zh-TW" altLang="en-US" sz="15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sz="15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3" descr="一張含有 螢幕擷取畫面, 停車, 室外, 黑色 的圖片&#10;&#10;描述是以非常高的可信度產生">
            <a:extLst>
              <a:ext uri="{FF2B5EF4-FFF2-40B4-BE49-F238E27FC236}">
                <a16:creationId xmlns:a16="http://schemas.microsoft.com/office/drawing/2014/main" id="{6209A87F-0BF5-4DD9-AEEB-140E48B4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14" y="1635598"/>
            <a:ext cx="4491910" cy="2852781"/>
          </a:xfrm>
          <a:prstGeom prst="rect">
            <a:avLst/>
          </a:prstGeom>
        </p:spPr>
      </p:pic>
      <p:pic>
        <p:nvPicPr>
          <p:cNvPr id="6" name="圖片 6" descr="一張含有 電池 的圖片&#10;&#10;描述是以非常高的可信度產生">
            <a:extLst>
              <a:ext uri="{FF2B5EF4-FFF2-40B4-BE49-F238E27FC236}">
                <a16:creationId xmlns:a16="http://schemas.microsoft.com/office/drawing/2014/main" id="{5EEBF640-EB41-41F0-89E4-218BFC5F1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372" y="2500484"/>
            <a:ext cx="2538640" cy="1123007"/>
          </a:xfrm>
          <a:prstGeom prst="rect">
            <a:avLst/>
          </a:prstGeom>
          <a:ln w="38100">
            <a:solidFill>
              <a:srgbClr val="FA5450"/>
            </a:solidFill>
          </a:ln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8D676DAC-8943-4B7C-B4E7-18259397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外接 </a:t>
            </a:r>
            <a:r>
              <a:rPr lang="en-US" altLang="zh-TW" sz="3200"/>
              <a:t>RAID</a:t>
            </a:r>
            <a:r>
              <a:rPr lang="zh-TW" altLang="en-US" sz="3200"/>
              <a:t> 群組異常時即時通知</a:t>
            </a:r>
          </a:p>
        </p:txBody>
      </p:sp>
    </p:spTree>
    <p:extLst>
      <p:ext uri="{BB962C8B-B14F-4D97-AF65-F5344CB8AC3E}">
        <p14:creationId xmlns:p14="http://schemas.microsoft.com/office/powerpoint/2010/main" val="169540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個人, 天空, 室外 的圖片&#10;&#10;描述是以非常高的可信度產生">
            <a:extLst>
              <a:ext uri="{FF2B5EF4-FFF2-40B4-BE49-F238E27FC236}">
                <a16:creationId xmlns:a16="http://schemas.microsoft.com/office/drawing/2014/main" id="{4BDCE056-4AF9-465A-BA4E-D5A27FA4E3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" y="0"/>
            <a:ext cx="9136157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2A7218-F544-534C-9EF3-215804DA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42549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200">
                <a:solidFill>
                  <a:schemeClr val="bg1"/>
                </a:solidFill>
              </a:rPr>
              <a:t>讓</a:t>
            </a:r>
            <a:r>
              <a:rPr lang="en-US" altLang="zh-CN" sz="3200">
                <a:solidFill>
                  <a:schemeClr val="bg1"/>
                </a:solidFill>
              </a:rPr>
              <a:t> PC &amp; NAS </a:t>
            </a:r>
            <a:r>
              <a:rPr lang="zh-CN" altLang="en-US" sz="3200">
                <a:solidFill>
                  <a:schemeClr val="bg1"/>
                </a:solidFill>
              </a:rPr>
              <a:t>效能</a:t>
            </a:r>
            <a:r>
              <a:rPr lang="zh-TW" altLang="en-US" sz="3200">
                <a:solidFill>
                  <a:schemeClr val="bg1"/>
                </a:solidFill>
              </a:rPr>
              <a:t>更強或更</a:t>
            </a:r>
            <a:r>
              <a:rPr lang="zh-CN" altLang="en-US" sz="3200">
                <a:solidFill>
                  <a:schemeClr val="bg1"/>
                </a:solidFill>
              </a:rPr>
              <a:t>可靠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F7173-E345-3240-A498-18E2E5CA9F87}"/>
              </a:ext>
            </a:extLst>
          </p:cNvPr>
          <p:cNvSpPr txBox="1"/>
          <p:nvPr/>
        </p:nvSpPr>
        <p:spPr>
          <a:xfrm>
            <a:off x="1131757" y="1125200"/>
            <a:ext cx="7172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 </a:t>
            </a: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系列產品總覽</a:t>
            </a:r>
            <a:endParaRPr lang="en-US" altLang="zh-CN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</a:t>
            </a: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軟體</a:t>
            </a:r>
            <a:r>
              <a:rPr lang="zh-TW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External RAID Manager </a:t>
            </a: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掌握資訊</a:t>
            </a:r>
            <a:endParaRPr lang="en-US" altLang="zh-CN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高度整合，運用</a:t>
            </a: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也能游刃有餘</a:t>
            </a:r>
            <a:r>
              <a:rPr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D69385C-8D7F-4DEA-8079-7468E0D04E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334" y="4815135"/>
            <a:ext cx="948266" cy="1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20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47DFEF4-817A-4379-B08E-03636A2649CD}"/>
              </a:ext>
            </a:extLst>
          </p:cNvPr>
          <p:cNvSpPr txBox="1"/>
          <p:nvPr/>
        </p:nvSpPr>
        <p:spPr>
          <a:xfrm>
            <a:off x="573550" y="1252114"/>
            <a:ext cx="7381641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</a:t>
            </a:r>
            <a:r>
              <a:rPr lang="zh-TW" altLang="en-US" sz="15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降級後，更換新硬碟隨即進行重建並顯示進度 </a:t>
            </a:r>
          </a:p>
          <a:p>
            <a:pPr marL="285750" indent="-285750">
              <a:buFont typeface="Arial,Sans-Serif"/>
              <a:buChar char="•"/>
            </a:pPr>
            <a:r>
              <a:rPr lang="zh-TW" altLang="en-US" sz="15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獨立於作業系統的運作紀錄，可快速掌握外接 </a:t>
            </a:r>
            <a:r>
              <a:rPr lang="en-US" sz="15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</a:t>
            </a:r>
            <a:r>
              <a:rPr lang="zh-TW" altLang="en-US" sz="15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狀態，亦可匯出紀錄進行分析</a:t>
            </a:r>
          </a:p>
          <a:p>
            <a:pPr marL="213995" indent="-213995">
              <a:buFont typeface="Arial"/>
              <a:buChar char="•"/>
            </a:pPr>
            <a:endParaRPr lang="zh-TW" altLang="en-US" sz="135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2" name="圖片 3" descr="一張含有 螢幕擷取畫面, 監視器, 黑色 的圖片&#10;&#10;描述是以非常高的可信度產生">
            <a:extLst>
              <a:ext uri="{FF2B5EF4-FFF2-40B4-BE49-F238E27FC236}">
                <a16:creationId xmlns:a16="http://schemas.microsoft.com/office/drawing/2014/main" id="{7AA3F06F-783E-45A3-AED3-4AA980E3B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594" y="1867116"/>
            <a:ext cx="3946961" cy="2514761"/>
          </a:xfrm>
          <a:prstGeom prst="rect">
            <a:avLst/>
          </a:prstGeom>
        </p:spPr>
      </p:pic>
      <p:pic>
        <p:nvPicPr>
          <p:cNvPr id="6" name="圖片 6" descr="一張含有 螢幕擷取畫面, 監視器, 室外, 停車 的圖片&#10;&#10;描述是以高可信度產生">
            <a:extLst>
              <a:ext uri="{FF2B5EF4-FFF2-40B4-BE49-F238E27FC236}">
                <a16:creationId xmlns:a16="http://schemas.microsoft.com/office/drawing/2014/main" id="{AE92DDA1-E60F-49C1-AC5C-16B90BE8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67117"/>
            <a:ext cx="4117843" cy="25064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5642B53-190A-47D9-B1EF-E038CE71CEAF}"/>
              </a:ext>
            </a:extLst>
          </p:cNvPr>
          <p:cNvSpPr/>
          <p:nvPr/>
        </p:nvSpPr>
        <p:spPr>
          <a:xfrm>
            <a:off x="3549897" y="2993483"/>
            <a:ext cx="786257" cy="188680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B2DAE228-BC78-4AD1-AF5B-81A83294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外接 </a:t>
            </a:r>
            <a:r>
              <a:rPr lang="en-US" altLang="zh-TW" sz="3200"/>
              <a:t>RAID</a:t>
            </a:r>
            <a:r>
              <a:rPr lang="zh-TW" altLang="en-US" sz="3200"/>
              <a:t> 群組保護機制搭配歷史紀錄</a:t>
            </a:r>
          </a:p>
        </p:txBody>
      </p:sp>
    </p:spTree>
    <p:extLst>
      <p:ext uri="{BB962C8B-B14F-4D97-AF65-F5344CB8AC3E}">
        <p14:creationId xmlns:p14="http://schemas.microsoft.com/office/powerpoint/2010/main" val="1143175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DB81812C-F65E-4D08-A593-FB33F872EA5A}"/>
              </a:ext>
            </a:extLst>
          </p:cNvPr>
          <p:cNvSpPr txBox="1"/>
          <p:nvPr/>
        </p:nvSpPr>
        <p:spPr>
          <a:xfrm>
            <a:off x="378244" y="1140484"/>
            <a:ext cx="7888746" cy="946413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zh-TW" altLang="en-US" sz="15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可於韌體資訊頁面得知目前及最新韌體版本</a:t>
            </a:r>
            <a:endParaRPr lang="en-US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Arial,Sans-Serif"/>
              <a:buChar char="•"/>
            </a:pPr>
            <a:r>
              <a:rPr lang="zh-TW" altLang="en-US" sz="15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有新版韌體時發出桌面訊息通知</a:t>
            </a:r>
            <a:endParaRPr 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Arial"/>
              <a:buChar char="•"/>
            </a:pPr>
            <a:endParaRPr lang="zh-TW" altLang="en-US" sz="1350" b="1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  <a:p>
            <a:pPr marL="213995" indent="-213995">
              <a:buFont typeface="Arial"/>
              <a:buChar char="•"/>
            </a:pPr>
            <a:endParaRPr lang="zh-TW" altLang="en-US" sz="135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3" name="圖片 3" descr="一張含有 監視器, 螢幕擷取畫面, 黑色, 螢幕 的圖片&#10;&#10;描述是以非常高的可信度產生">
            <a:extLst>
              <a:ext uri="{FF2B5EF4-FFF2-40B4-BE49-F238E27FC236}">
                <a16:creationId xmlns:a16="http://schemas.microsoft.com/office/drawing/2014/main" id="{111F06CF-2FD4-4B05-A85C-D1D2A5F7B6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915" y="1748131"/>
            <a:ext cx="4597864" cy="293567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D9BD533-9226-4120-8D1D-234EC067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/>
              <a:t>QDA-A2AR/A2MAR </a:t>
            </a:r>
            <a:r>
              <a:rPr lang="zh-TW" altLang="en-US" sz="3200"/>
              <a:t>韌體版本更新通知</a:t>
            </a:r>
          </a:p>
        </p:txBody>
      </p:sp>
    </p:spTree>
    <p:extLst>
      <p:ext uri="{BB962C8B-B14F-4D97-AF65-F5344CB8AC3E}">
        <p14:creationId xmlns:p14="http://schemas.microsoft.com/office/powerpoint/2010/main" val="4288716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B238E3E-2A45-4619-A3E2-2465B05F9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1"/>
          <a:stretch/>
        </p:blipFill>
        <p:spPr>
          <a:xfrm>
            <a:off x="0" y="0"/>
            <a:ext cx="7617286" cy="51435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507" y="183753"/>
            <a:ext cx="5045945" cy="844319"/>
          </a:xfrm>
        </p:spPr>
        <p:txBody>
          <a:bodyPr>
            <a:no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Microsoft JhengHei"/>
                <a:ea typeface="Microsoft JhengHei"/>
              </a:rPr>
              <a:t>以低成本</a:t>
            </a:r>
            <a:r>
              <a:rPr lang="zh-CN" altLang="en-US" sz="2400" b="1" spc="-150">
                <a:solidFill>
                  <a:schemeClr val="tx1"/>
                </a:solidFill>
                <a:latin typeface="Microsoft JhengHei"/>
                <a:ea typeface="Microsoft JhengHei"/>
              </a:rPr>
              <a:t>使用大容量</a:t>
            </a:r>
            <a:r>
              <a:rPr lang="en-US" altLang="zh-CN" sz="2400" b="1" spc="-150">
                <a:solidFill>
                  <a:schemeClr val="tx1"/>
                </a:solidFill>
                <a:latin typeface="Microsoft JhengHei"/>
                <a:ea typeface="Microsoft JhengHei"/>
              </a:rPr>
              <a:t> M.2 </a:t>
            </a:r>
            <a:r>
              <a:rPr lang="en-US" altLang="zh-CN" sz="2400" b="1" spc="-150" err="1">
                <a:solidFill>
                  <a:schemeClr val="tx1"/>
                </a:solidFill>
                <a:latin typeface="Microsoft JhengHei"/>
                <a:ea typeface="Microsoft JhengHei"/>
              </a:rPr>
              <a:t>NVMe</a:t>
            </a:r>
            <a:r>
              <a:rPr lang="en-US" altLang="zh-CN" sz="2400" b="1" spc="-150">
                <a:solidFill>
                  <a:schemeClr val="tx1"/>
                </a:solidFill>
                <a:latin typeface="Microsoft JhengHei"/>
                <a:ea typeface="Microsoft JhengHei"/>
              </a:rPr>
              <a:t> SSD </a:t>
            </a:r>
            <a:r>
              <a:rPr lang="zh-CN" altLang="en-US" sz="2400" b="1" spc="-150">
                <a:solidFill>
                  <a:schemeClr val="tx1"/>
                </a:solidFill>
                <a:latin typeface="Microsoft JhengHei"/>
                <a:ea typeface="Microsoft JhengHei"/>
              </a:rPr>
              <a:t>於</a:t>
            </a:r>
            <a:r>
              <a:rPr lang="en-US" altLang="zh-CN" sz="2400" b="1" spc="-150">
                <a:solidFill>
                  <a:schemeClr val="tx1"/>
                </a:solidFill>
                <a:latin typeface="Microsoft JhengHei"/>
                <a:ea typeface="Microsoft JhengHei"/>
              </a:rPr>
              <a:t> U.2 </a:t>
            </a:r>
            <a:r>
              <a:rPr lang="en-US" altLang="zh-CN" sz="2400" b="1" spc="-150" err="1">
                <a:solidFill>
                  <a:schemeClr val="tx1"/>
                </a:solidFill>
                <a:latin typeface="Microsoft JhengHei"/>
                <a:ea typeface="Microsoft JhengHei"/>
              </a:rPr>
              <a:t>NVMe</a:t>
            </a:r>
            <a:r>
              <a:rPr lang="en-US" altLang="zh-CN" sz="2400" b="1" spc="-150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Microsoft JhengHei"/>
                <a:ea typeface="Microsoft JhengHei"/>
              </a:rPr>
              <a:t>介面的主機</a:t>
            </a:r>
            <a:endParaRPr lang="en-US" sz="2400" b="1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32CBA-B917-1B45-A1F3-5E22FA58D2AD}"/>
              </a:ext>
            </a:extLst>
          </p:cNvPr>
          <p:cNvSpPr/>
          <p:nvPr/>
        </p:nvSpPr>
        <p:spPr>
          <a:xfrm>
            <a:off x="4319781" y="1483684"/>
            <a:ext cx="4701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b="1" i="0">
                <a:solidFill>
                  <a:srgbClr val="20202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960 PRO M.2 </a:t>
            </a:r>
            <a:r>
              <a:rPr lang="en-US" altLang="zh-CN" b="1" i="0" err="1">
                <a:solidFill>
                  <a:srgbClr val="20202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CN" b="1" i="0">
                <a:solidFill>
                  <a:srgbClr val="20202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zh-CN" altLang="en-US" b="1" i="0">
                <a:solidFill>
                  <a:srgbClr val="20202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安裝於</a:t>
            </a:r>
            <a:r>
              <a:rPr lang="en-US" altLang="zh-CN" b="1" i="0">
                <a:solidFill>
                  <a:srgbClr val="20202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i="0">
                <a:solidFill>
                  <a:srgbClr val="20202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QDA</a:t>
            </a:r>
            <a:r>
              <a:rPr lang="en-US" altLang="zh-TW" b="1">
                <a:solidFill>
                  <a:srgbClr val="20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-UMP</a:t>
            </a:r>
            <a:r>
              <a:rPr lang="zh-TW" altLang="en-US" b="1">
                <a:solidFill>
                  <a:srgbClr val="20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仍能維持高速傳輸</a:t>
            </a:r>
            <a:endParaRPr lang="zh-TW" altLang="en-US" b="1" i="0">
              <a:solidFill>
                <a:srgbClr val="20202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27" descr="A screen shot of a computer&#10;&#10;Description automatically generated">
            <a:extLst>
              <a:ext uri="{FF2B5EF4-FFF2-40B4-BE49-F238E27FC236}">
                <a16:creationId xmlns:a16="http://schemas.microsoft.com/office/drawing/2014/main" id="{898F72E3-910D-8E47-AD41-E217B63BE2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196920"/>
            <a:ext cx="2919954" cy="259135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6709DA3-D485-481E-80E6-024881FD6E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60" y="304343"/>
            <a:ext cx="3462080" cy="410206"/>
          </a:xfrm>
          <a:prstGeom prst="rect">
            <a:avLst/>
          </a:prstGeom>
        </p:spPr>
      </p:pic>
      <p:sp>
        <p:nvSpPr>
          <p:cNvPr id="14" name="文字方塊 16">
            <a:extLst>
              <a:ext uri="{FF2B5EF4-FFF2-40B4-BE49-F238E27FC236}">
                <a16:creationId xmlns:a16="http://schemas.microsoft.com/office/drawing/2014/main" id="{1822FCF4-2D16-4B0C-92F7-332E634D80E9}"/>
              </a:ext>
            </a:extLst>
          </p:cNvPr>
          <p:cNvSpPr txBox="1"/>
          <p:nvPr/>
        </p:nvSpPr>
        <p:spPr>
          <a:xfrm>
            <a:off x="796864" y="329198"/>
            <a:ext cx="256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QDA-UMP/U2MP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0DDE071C-9ECA-4B49-AA9E-61AC67841A9B}"/>
              </a:ext>
            </a:extLst>
          </p:cNvPr>
          <p:cNvSpPr/>
          <p:nvPr/>
        </p:nvSpPr>
        <p:spPr>
          <a:xfrm>
            <a:off x="2389843" y="3353742"/>
            <a:ext cx="1342380" cy="1342380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E88913-BE4B-4C9F-A86D-B89C0FAAFA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7644">
            <a:off x="2389843" y="3614620"/>
            <a:ext cx="1355412" cy="9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0905BA-8406-F34B-852A-04209BC2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使用原廠軟體即可掌握</a:t>
            </a:r>
            <a:r>
              <a:rPr lang="en-US" altLang="zh-CN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6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NVMe</a:t>
            </a:r>
            <a:r>
              <a:rPr lang="en-US" altLang="zh-CN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 </a:t>
            </a:r>
            <a:r>
              <a:rPr lang="zh-CN" altLang="en-US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健康狀態</a:t>
            </a:r>
            <a:endParaRPr lang="en-US" sz="3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F2C31E-4B72-EB4E-9949-96212BFB29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68" y="1816346"/>
            <a:ext cx="3274365" cy="236884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4B7542-CA2E-DC4D-9737-B1D83B9C7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301" y="1818674"/>
            <a:ext cx="3778155" cy="23688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113FA1-4F48-6C44-9251-755F458721D8}"/>
              </a:ext>
            </a:extLst>
          </p:cNvPr>
          <p:cNvSpPr/>
          <p:nvPr/>
        </p:nvSpPr>
        <p:spPr>
          <a:xfrm>
            <a:off x="671890" y="4401473"/>
            <a:ext cx="55393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下載連結</a:t>
            </a:r>
            <a:r>
              <a:rPr lang="en-US" altLang="zh-CN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https://www.samsung.com/semiconductor/minisite/ssd/download/tools/</a:t>
            </a: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DA0C6C1D-6CD6-2447-B035-9A68DB0C4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16611"/>
            <a:ext cx="2893829" cy="342877"/>
          </a:xfrm>
          <a:prstGeom prst="rect">
            <a:avLst/>
          </a:prstGeom>
        </p:spPr>
      </p:pic>
      <p:sp>
        <p:nvSpPr>
          <p:cNvPr id="9" name="文字方塊 16">
            <a:extLst>
              <a:ext uri="{FF2B5EF4-FFF2-40B4-BE49-F238E27FC236}">
                <a16:creationId xmlns:a16="http://schemas.microsoft.com/office/drawing/2014/main" id="{25057779-25C6-4749-BC37-C51BFA08DCAD}"/>
              </a:ext>
            </a:extLst>
          </p:cNvPr>
          <p:cNvSpPr txBox="1"/>
          <p:nvPr/>
        </p:nvSpPr>
        <p:spPr>
          <a:xfrm>
            <a:off x="798228" y="1511708"/>
            <a:ext cx="231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QDA-UMP/U2MP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32F0F6E-FBE6-4879-B56A-5506E84E71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818" y="1352593"/>
            <a:ext cx="927506" cy="9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7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0905BA-8406-F34B-852A-04209BC2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1" y="336375"/>
            <a:ext cx="8644096" cy="857250"/>
          </a:xfrm>
        </p:spPr>
        <p:txBody>
          <a:bodyPr>
            <a:noAutofit/>
          </a:bodyPr>
          <a:lstStyle/>
          <a:p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使用第三方軟體亦可掌握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err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32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健康狀態</a:t>
            </a:r>
            <a:endParaRPr lang="en-US" sz="320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2E7FAA-49C6-C54A-8CD9-72102451AD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88" y="1642575"/>
            <a:ext cx="3044205" cy="29123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C5604E-A025-C748-814D-DCA3FE512CF6}"/>
              </a:ext>
            </a:extLst>
          </p:cNvPr>
          <p:cNvSpPr/>
          <p:nvPr/>
        </p:nvSpPr>
        <p:spPr>
          <a:xfrm>
            <a:off x="3861147" y="2102560"/>
            <a:ext cx="504711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CrystalDiskInfo</a:t>
            </a:r>
            <a:endParaRPr lang="en-US" sz="2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15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https://crystalmark.info/en/software/crystaldiskinfo/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EF6515-EF46-7B4E-B36F-A2DF272A2E7C}"/>
              </a:ext>
            </a:extLst>
          </p:cNvPr>
          <p:cNvSpPr/>
          <p:nvPr/>
        </p:nvSpPr>
        <p:spPr>
          <a:xfrm>
            <a:off x="4628029" y="3274673"/>
            <a:ext cx="4336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系統需求：</a:t>
            </a:r>
            <a:r>
              <a:rPr lang="en-US" sz="120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Windows 10/8.x/7/Vista/XP（32</a:t>
            </a:r>
            <a:r>
              <a:rPr lang="ja-JP" altLang="en-US" sz="120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</a:t>
            </a:r>
            <a:r>
              <a:rPr lang="en-US" altLang="ja-JP" sz="120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64</a:t>
            </a:r>
            <a:r>
              <a:rPr lang="ja-JP" altLang="en-US" sz="120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位元）</a:t>
            </a:r>
            <a:endParaRPr 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0B50A20-E316-470A-97E2-F08418D3C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147" y="3014416"/>
            <a:ext cx="769442" cy="769442"/>
          </a:xfrm>
          <a:prstGeom prst="rect">
            <a:avLst/>
          </a:prstGeom>
        </p:spPr>
      </p:pic>
      <p:pic>
        <p:nvPicPr>
          <p:cNvPr id="14" name="圖片 8">
            <a:extLst>
              <a:ext uri="{FF2B5EF4-FFF2-40B4-BE49-F238E27FC236}">
                <a16:creationId xmlns:a16="http://schemas.microsoft.com/office/drawing/2014/main" id="{1319C047-F5ED-4DCA-B2FC-2EBBBB24A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23571"/>
            <a:ext cx="3044205" cy="360694"/>
          </a:xfrm>
          <a:prstGeom prst="rect">
            <a:avLst/>
          </a:prstGeom>
        </p:spPr>
      </p:pic>
      <p:sp>
        <p:nvSpPr>
          <p:cNvPr id="15" name="文字方塊 16">
            <a:extLst>
              <a:ext uri="{FF2B5EF4-FFF2-40B4-BE49-F238E27FC236}">
                <a16:creationId xmlns:a16="http://schemas.microsoft.com/office/drawing/2014/main" id="{50DBC972-AE97-479A-B7C4-D2E815148A8C}"/>
              </a:ext>
            </a:extLst>
          </p:cNvPr>
          <p:cNvSpPr txBox="1"/>
          <p:nvPr/>
        </p:nvSpPr>
        <p:spPr>
          <a:xfrm>
            <a:off x="798228" y="1298348"/>
            <a:ext cx="243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QDA-UMP/U2MP</a:t>
            </a:r>
            <a:endParaRPr lang="zh-TW" alt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5095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DE74-9C1B-9742-ABBC-581068756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PC Demo &amp; </a:t>
            </a:r>
            <a:br>
              <a:rPr lang="en-US"/>
            </a:br>
            <a:r>
              <a:rPr lang="zh-CN" altLang="en-US"/>
              <a:t>效能展示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20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個人, 牆, 膝上型電腦 的圖片&#10;&#10;描述是以非常高的可信度產生">
            <a:extLst>
              <a:ext uri="{FF2B5EF4-FFF2-40B4-BE49-F238E27FC236}">
                <a16:creationId xmlns:a16="http://schemas.microsoft.com/office/drawing/2014/main" id="{42B4BCA5-D1D3-4498-B471-D52CA865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1" r="66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E9BD73-2CAF-1F44-8935-FC6F0608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1809" y="1938691"/>
            <a:ext cx="3476390" cy="1483519"/>
          </a:xfrm>
        </p:spPr>
        <p:txBody>
          <a:bodyPr>
            <a:normAutofit/>
          </a:bodyPr>
          <a:lstStyle/>
          <a:p>
            <a:r>
              <a:rPr 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於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應用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754C2B-9486-41DA-B6AF-E28E7F67E3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575" y="346387"/>
            <a:ext cx="1359925" cy="2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82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 </a:t>
            </a:r>
            <a:r>
              <a:rPr lang="en-US" altLang="zh-CN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轉接盒也可以在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QNAP NAS </a:t>
            </a:r>
            <a:r>
              <a:rPr lang="en-US" altLang="zh-CN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上使用</a:t>
            </a:r>
            <a:endParaRPr lang="zh-CN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1956E4D-360C-4948-9213-D3A8ED6D4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56" y="1272377"/>
            <a:ext cx="3350962" cy="18049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3210" indent="-283210">
              <a:buClr>
                <a:schemeClr val="tx1"/>
              </a:buClr>
              <a:defRPr/>
            </a:pP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QDA </a:t>
            </a:r>
            <a:r>
              <a:rPr lang="en-US" altLang="zh-TW" sz="1600" b="0" err="1">
                <a:solidFill>
                  <a:srgbClr val="000000"/>
                </a:solidFill>
                <a:latin typeface="Microsoft JhengHei"/>
                <a:ea typeface="Microsoft JhengHei"/>
              </a:rPr>
              <a:t>系列可在</a:t>
            </a:r>
            <a:r>
              <a:rPr lang="zh-TW" altLang="en-US" sz="1600" b="0">
                <a:solidFill>
                  <a:srgbClr val="000000"/>
                </a:solidFill>
                <a:latin typeface="Microsoft JhengHei"/>
                <a:ea typeface="Microsoft JhengHei"/>
              </a:rPr>
              <a:t>裝有 </a:t>
            </a: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QTS 4.4.1 (</a:t>
            </a:r>
            <a:r>
              <a:rPr lang="zh-TW" altLang="en-US" sz="1600" b="0">
                <a:solidFill>
                  <a:srgbClr val="000000"/>
                </a:solidFill>
                <a:latin typeface="Microsoft JhengHei"/>
                <a:ea typeface="Microsoft JhengHei"/>
              </a:rPr>
              <a:t>或較新</a:t>
            </a: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)</a:t>
            </a:r>
            <a:r>
              <a:rPr lang="zh-TW" altLang="en-US" sz="1600" b="0">
                <a:solidFill>
                  <a:srgbClr val="000000"/>
                </a:solidFill>
                <a:latin typeface="Microsoft JhengHei"/>
                <a:ea typeface="Microsoft JhengHei"/>
              </a:rPr>
              <a:t> 的 </a:t>
            </a: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QNAP NAS </a:t>
            </a:r>
            <a:r>
              <a:rPr lang="en-US" altLang="zh-TW" sz="1600" b="0" err="1">
                <a:solidFill>
                  <a:srgbClr val="000000"/>
                </a:solidFill>
                <a:latin typeface="Microsoft JhengHei"/>
                <a:ea typeface="Microsoft JhengHei"/>
              </a:rPr>
              <a:t>上使用</a:t>
            </a: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。</a:t>
            </a:r>
            <a:endParaRPr lang="en-US" altLang="zh-TW" sz="1600" b="0">
              <a:latin typeface="Microsoft JhengHei"/>
              <a:ea typeface="Microsoft JhengHei"/>
              <a:cs typeface="Calibri"/>
            </a:endParaRPr>
          </a:p>
          <a:p>
            <a:pPr marL="283210" indent="-283210">
              <a:buClr>
                <a:schemeClr val="tx1"/>
              </a:buClr>
              <a:defRPr/>
            </a:pP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和 TR </a:t>
            </a:r>
            <a:r>
              <a:rPr lang="en-US" altLang="zh-TW" sz="1600" b="0" err="1">
                <a:solidFill>
                  <a:srgbClr val="000000"/>
                </a:solidFill>
                <a:latin typeface="Microsoft JhengHei"/>
                <a:ea typeface="Microsoft JhengHei"/>
              </a:rPr>
              <a:t>系列外接裝置相同，QDA</a:t>
            </a: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600" b="0" err="1">
                <a:solidFill>
                  <a:srgbClr val="000000"/>
                </a:solidFill>
                <a:latin typeface="Microsoft JhengHei"/>
                <a:ea typeface="Microsoft JhengHei"/>
              </a:rPr>
              <a:t>系列裝置可以可以接上</a:t>
            </a: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 QNAP NAS </a:t>
            </a:r>
            <a:r>
              <a:rPr lang="en-US" altLang="zh-TW" sz="1600" b="0" err="1">
                <a:solidFill>
                  <a:srgbClr val="000000"/>
                </a:solidFill>
                <a:latin typeface="Microsoft JhengHei"/>
                <a:ea typeface="Microsoft JhengHei"/>
              </a:rPr>
              <a:t>進行使用，並且支援</a:t>
            </a: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 NAS </a:t>
            </a:r>
            <a:r>
              <a:rPr lang="en-US" altLang="zh-TW" sz="1600" b="0" err="1">
                <a:solidFill>
                  <a:srgbClr val="000000"/>
                </a:solidFill>
                <a:latin typeface="Microsoft JhengHei"/>
                <a:ea typeface="Microsoft JhengHei"/>
              </a:rPr>
              <a:t>中的健康監控等功能如</a:t>
            </a:r>
            <a:r>
              <a:rPr lang="en-US" altLang="zh-TW" sz="1600" b="0">
                <a:solidFill>
                  <a:srgbClr val="000000"/>
                </a:solidFill>
                <a:latin typeface="Microsoft JhengHei"/>
                <a:ea typeface="Microsoft JhengHei"/>
              </a:rPr>
              <a:t>：</a:t>
            </a:r>
            <a:endParaRPr lang="en-US" altLang="zh-TW" sz="1600" b="0">
              <a:solidFill>
                <a:srgbClr val="000000"/>
              </a:solidFill>
              <a:latin typeface="Microsoft JhengHei"/>
              <a:ea typeface="Microsoft JhengHei"/>
              <a:cs typeface="Calibri"/>
            </a:endParaRPr>
          </a:p>
          <a:p>
            <a:pPr marL="283210" indent="-283210">
              <a:buNone/>
            </a:pPr>
            <a:endParaRPr lang="zh-TW" altLang="en-US" sz="1600" b="0">
              <a:cs typeface="Arial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0F4B55-29CF-4E4E-974C-8242D595E4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361" y="1960040"/>
            <a:ext cx="4411084" cy="2238641"/>
          </a:xfrm>
          <a:prstGeom prst="rect">
            <a:avLst/>
          </a:prstGeom>
        </p:spPr>
      </p:pic>
      <p:sp>
        <p:nvSpPr>
          <p:cNvPr id="25" name="矩形 3">
            <a:extLst>
              <a:ext uri="{FF2B5EF4-FFF2-40B4-BE49-F238E27FC236}">
                <a16:creationId xmlns:a16="http://schemas.microsoft.com/office/drawing/2014/main" id="{FA35F712-3A38-4F44-A3D2-4DAF75FFB1FD}"/>
              </a:ext>
            </a:extLst>
          </p:cNvPr>
          <p:cNvSpPr/>
          <p:nvPr/>
        </p:nvSpPr>
        <p:spPr>
          <a:xfrm>
            <a:off x="785991" y="3014060"/>
            <a:ext cx="3200061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QTS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磁碟健康狀態</a:t>
            </a:r>
            <a:b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外接 RAID 健康狀態</a:t>
            </a:r>
          </a:p>
          <a:p>
            <a:pPr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磁碟</a:t>
            </a:r>
            <a:r>
              <a:rPr lang="zh-TW" altLang="en-US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S.M.A.R.T. 資訊 </a:t>
            </a:r>
            <a:endParaRPr lang="zh-TW" altLang="en-US" sz="16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自定義溫度報警</a:t>
            </a:r>
          </a:p>
          <a:p>
            <a:pPr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異常通知中心報警</a:t>
            </a:r>
            <a:endParaRPr lang="en-US" altLang="zh-TW" sz="16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97835A-4B02-4EE0-9841-C6C40445B4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463291"/>
            <a:ext cx="3579641" cy="94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2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 </a:t>
            </a:r>
            <a:r>
              <a:rPr lang="en-US" altLang="zh-TW" sz="32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轉接盒</a:t>
            </a:r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</a:t>
            </a:r>
            <a:r>
              <a:rPr lang="en-US" altLang="zh-TW" sz="32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與軟體</a:t>
            </a:r>
            <a:r>
              <a:rPr lang="en-US" altLang="zh-TW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 </a:t>
            </a:r>
            <a:r>
              <a:rPr lang="en-US" altLang="zh-TW" sz="32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整合使用</a:t>
            </a:r>
            <a:endParaRPr lang="en-US" altLang="zh-TW"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77C4666D-8209-2C4A-8674-1BE481D638DA}"/>
              </a:ext>
            </a:extLst>
          </p:cNvPr>
          <p:cNvSpPr txBox="1">
            <a:spLocks/>
          </p:cNvSpPr>
          <p:nvPr/>
        </p:nvSpPr>
        <p:spPr>
          <a:xfrm>
            <a:off x="386576" y="1202601"/>
            <a:ext cx="8267749" cy="890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115" indent="-285115"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系列具備外接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 0/1* 給 2.5 或 M.2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磁碟在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QNAP NAS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中使用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160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 marL="285115" indent="-285115"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 QNAP NAS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中，QDA-A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系列外接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將會作為虛擬磁碟</a:t>
            </a:r>
            <a:r>
              <a:rPr lang="zh-TW" altLang="en-US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可以獨立或和其它的實際磁碟在建立軟體 RAID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做整合使用，而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QDA-U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系列則可直接建立軟體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RAID。</a:t>
            </a:r>
            <a:endParaRPr lang="en-US" altLang="zh-TW" sz="16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defRPr/>
            </a:pPr>
            <a:endParaRPr lang="zh-TW" altLang="en-US" b="1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CAE855-BE2A-4903-90D4-76697FB1A873}"/>
              </a:ext>
            </a:extLst>
          </p:cNvPr>
          <p:cNvSpPr/>
          <p:nvPr/>
        </p:nvSpPr>
        <p:spPr>
          <a:xfrm>
            <a:off x="482588" y="2864631"/>
            <a:ext cx="2542309" cy="99495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0</a:t>
            </a:r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B60C5E6-F47A-4A2D-A2B6-1FCEB64C32C4}"/>
              </a:ext>
            </a:extLst>
          </p:cNvPr>
          <p:cNvSpPr/>
          <p:nvPr/>
        </p:nvSpPr>
        <p:spPr>
          <a:xfrm>
            <a:off x="3283786" y="2977278"/>
            <a:ext cx="2542310" cy="88231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0</a:t>
            </a:r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4505BBE-4FBF-4825-A529-1C1429021B30}"/>
              </a:ext>
            </a:extLst>
          </p:cNvPr>
          <p:cNvSpPr/>
          <p:nvPr/>
        </p:nvSpPr>
        <p:spPr>
          <a:xfrm>
            <a:off x="6062282" y="2611696"/>
            <a:ext cx="2582155" cy="1247892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2.5 吋 SSD</a:t>
            </a:r>
          </a:p>
          <a:p>
            <a:pPr algn="ctr"/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122" name="Picture 2" descr="ãM.2 SSD Pngãçåçæå°çµæ">
            <a:extLst>
              <a:ext uri="{FF2B5EF4-FFF2-40B4-BE49-F238E27FC236}">
                <a16:creationId xmlns:a16="http://schemas.microsoft.com/office/drawing/2014/main" id="{DD347A98-311A-41E4-BBDC-EEFFAAEF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22" y="3199830"/>
            <a:ext cx="1374016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ãM.2 SSD Pngãçåçæå°çµæ">
            <a:extLst>
              <a:ext uri="{FF2B5EF4-FFF2-40B4-BE49-F238E27FC236}">
                <a16:creationId xmlns:a16="http://schemas.microsoft.com/office/drawing/2014/main" id="{156826E2-D484-47A2-A192-4029698B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2376" y="3281765"/>
            <a:ext cx="1374016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ãM.2 SSD Pngãçåçæå°çµæ">
            <a:extLst>
              <a:ext uri="{FF2B5EF4-FFF2-40B4-BE49-F238E27FC236}">
                <a16:creationId xmlns:a16="http://schemas.microsoft.com/office/drawing/2014/main" id="{70A00C4C-B5A6-4F81-BBFA-CD2F0181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8127" y="3261730"/>
            <a:ext cx="1374016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ãM.2 SSD Pngãçåçæå°çµæ">
            <a:extLst>
              <a:ext uri="{FF2B5EF4-FFF2-40B4-BE49-F238E27FC236}">
                <a16:creationId xmlns:a16="http://schemas.microsoft.com/office/drawing/2014/main" id="{12876138-8D2E-494E-829D-65CFAF45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080" y="3358470"/>
            <a:ext cx="1374016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50FA89-AE2F-4E20-A623-2D3366DD0826}"/>
              </a:ext>
            </a:extLst>
          </p:cNvPr>
          <p:cNvSpPr/>
          <p:nvPr/>
        </p:nvSpPr>
        <p:spPr>
          <a:xfrm>
            <a:off x="482588" y="2250342"/>
            <a:ext cx="8161849" cy="367235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err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軟體</a:t>
            </a:r>
            <a:r>
              <a:rPr lang="en-US" altLang="zh-TW" sz="16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RAID 5</a:t>
            </a:r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21770AC-36C3-460C-8028-CB7B801F2158}"/>
              </a:ext>
            </a:extLst>
          </p:cNvPr>
          <p:cNvSpPr/>
          <p:nvPr/>
        </p:nvSpPr>
        <p:spPr>
          <a:xfrm>
            <a:off x="3283786" y="2610044"/>
            <a:ext cx="2542310" cy="367235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虛擬磁碟</a:t>
            </a:r>
            <a:endParaRPr lang="zh-TW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00019F6-CB5F-4BA1-AB2C-FD496C93D3F9}"/>
              </a:ext>
            </a:extLst>
          </p:cNvPr>
          <p:cNvSpPr/>
          <p:nvPr/>
        </p:nvSpPr>
        <p:spPr>
          <a:xfrm>
            <a:off x="482588" y="2611987"/>
            <a:ext cx="2542309" cy="365292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err="1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虛擬磁碟</a:t>
            </a:r>
            <a:endParaRPr lang="en-US" altLang="zh-TW" sz="160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BA5D79E-F9DF-44B1-B01D-700EAC1BD999}"/>
              </a:ext>
            </a:extLst>
          </p:cNvPr>
          <p:cNvSpPr txBox="1"/>
          <p:nvPr/>
        </p:nvSpPr>
        <p:spPr>
          <a:xfrm>
            <a:off x="386576" y="4537597"/>
            <a:ext cx="7805956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*QDA-A 系列裝</a:t>
            </a:r>
            <a:r>
              <a:rPr lang="zh-TW" altLang="en-US" sz="80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置</a:t>
            </a:r>
            <a:r>
              <a:rPr lang="zh-TW" altLang="en-US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不支援以軟體方式建立或刪除 </a:t>
            </a:r>
            <a:r>
              <a:rPr lang="en-US" altLang="zh-TW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</a:t>
            </a:r>
            <a:r>
              <a:rPr lang="zh-TW" altLang="en-US" sz="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，僅能透過硬體模式切換開關設定，且不可在 NAS 使用單獨模式</a:t>
            </a:r>
            <a:endParaRPr lang="en-US" altLang="zh-TW" sz="80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pic>
        <p:nvPicPr>
          <p:cNvPr id="5" name="圖片 5" descr="一張含有 天空, 膝上型電腦, 電腦, 坐 的圖片&#10;&#10;描述是以高可信度產生">
            <a:extLst>
              <a:ext uri="{FF2B5EF4-FFF2-40B4-BE49-F238E27FC236}">
                <a16:creationId xmlns:a16="http://schemas.microsoft.com/office/drawing/2014/main" id="{8B766C0D-0235-4E98-B4FF-80C3018793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552" y="3235642"/>
            <a:ext cx="1637472" cy="108919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6C402CA-95DA-41F9-A369-36FA2FF611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2628" y="2017572"/>
            <a:ext cx="8153341" cy="2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4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971636AF-4803-46D6-95F6-CC3D56C840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27" y="2208379"/>
            <a:ext cx="5546714" cy="248403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FB2B13E-A257-4FAC-A166-DB311935D4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45" y="81391"/>
            <a:ext cx="1694066" cy="295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880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CN" sz="32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用多個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 </a:t>
            </a:r>
            <a:r>
              <a:rPr lang="en-US" altLang="zh-CN" sz="32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轉接盒對儲存設備進行快取空間擴充</a:t>
            </a:r>
            <a:endParaRPr lang="en-US" altLang="zh-CN"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77C4666D-8209-2C4A-8674-1BE481D638DA}"/>
              </a:ext>
            </a:extLst>
          </p:cNvPr>
          <p:cNvSpPr txBox="1">
            <a:spLocks/>
          </p:cNvSpPr>
          <p:nvPr/>
        </p:nvSpPr>
        <p:spPr>
          <a:xfrm>
            <a:off x="390929" y="1136505"/>
            <a:ext cx="7847724" cy="883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115" indent="-285115"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裝置上的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SSD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或外接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可支援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SSD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快取和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Qtier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分層儲存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16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115" indent="-285115"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 QNAP NAS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和其他伺服器上，使用多個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 </a:t>
            </a:r>
            <a:r>
              <a:rPr lang="en-US" altLang="zh-TW" sz="16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裝置配置更大的儲存快取空間，使儲存加速功能發揮更大效益</a:t>
            </a:r>
            <a:r>
              <a:rPr lang="en-US" altLang="zh-TW" sz="16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16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pic>
        <p:nvPicPr>
          <p:cNvPr id="3074" name="Picture 2" descr="https://www.qnap.com/i/_attach_file/product/photo/800_500/235_1518599205_TVS-882_Front2BRemote-Control.png">
            <a:extLst>
              <a:ext uri="{FF2B5EF4-FFF2-40B4-BE49-F238E27FC236}">
                <a16:creationId xmlns:a16="http://schemas.microsoft.com/office/drawing/2014/main" id="{5B46F4D3-D9C9-4E6D-A788-BE9487F95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9" r="19260"/>
          <a:stretch/>
        </p:blipFill>
        <p:spPr bwMode="auto">
          <a:xfrm>
            <a:off x="5309666" y="1866800"/>
            <a:ext cx="3470564" cy="292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723">
            <a:extLst>
              <a:ext uri="{FF2B5EF4-FFF2-40B4-BE49-F238E27FC236}">
                <a16:creationId xmlns:a16="http://schemas.microsoft.com/office/drawing/2014/main" id="{314306E3-4B9E-4AD0-9CD2-47DDED779EB6}"/>
              </a:ext>
            </a:extLst>
          </p:cNvPr>
          <p:cNvSpPr/>
          <p:nvPr/>
        </p:nvSpPr>
        <p:spPr>
          <a:xfrm rot="3453522">
            <a:off x="4577392" y="2239532"/>
            <a:ext cx="1298387" cy="2074415"/>
          </a:xfrm>
          <a:prstGeom prst="triangle">
            <a:avLst>
              <a:gd name="adj" fmla="val 56373"/>
            </a:avLst>
          </a:prstGeom>
          <a:gradFill>
            <a:gsLst>
              <a:gs pos="0">
                <a:srgbClr val="92CCDC"/>
              </a:gs>
              <a:gs pos="20000">
                <a:srgbClr val="92CCDC"/>
              </a:gs>
              <a:gs pos="100000">
                <a:srgbClr val="FFFFFF">
                  <a:alpha val="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51BDAF5D-1381-458A-90D7-30117449B7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32364" y="3194683"/>
            <a:ext cx="1481586" cy="1012305"/>
          </a:xfrm>
          <a:prstGeom prst="rect">
            <a:avLst/>
          </a:prstGeom>
        </p:spPr>
      </p:pic>
      <p:pic>
        <p:nvPicPr>
          <p:cNvPr id="13" name="圖片 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60D457CB-33C5-478B-B82D-A6A7DD35B1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95721" y="3194682"/>
            <a:ext cx="1481588" cy="10123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197678C-817C-4B1B-BE94-B3A2ADB21722}"/>
              </a:ext>
            </a:extLst>
          </p:cNvPr>
          <p:cNvSpPr/>
          <p:nvPr/>
        </p:nvSpPr>
        <p:spPr>
          <a:xfrm>
            <a:off x="5565332" y="2653912"/>
            <a:ext cx="884847" cy="41954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2CE6F07-EE20-4C4D-97E1-C5FA740B9AF4}"/>
              </a:ext>
            </a:extLst>
          </p:cNvPr>
          <p:cNvSpPr/>
          <p:nvPr/>
        </p:nvSpPr>
        <p:spPr>
          <a:xfrm>
            <a:off x="5565331" y="3254186"/>
            <a:ext cx="2154865" cy="1279475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Picture 4" descr="ãSSD Pngãçåçæå°çµæ">
            <a:extLst>
              <a:ext uri="{FF2B5EF4-FFF2-40B4-BE49-F238E27FC236}">
                <a16:creationId xmlns:a16="http://schemas.microsoft.com/office/drawing/2014/main" id="{9ABF8FB5-70E4-47AA-8CA7-5026FB77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082" y="3139424"/>
            <a:ext cx="914685" cy="10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SSD Pngãçåçæå°çµæ">
            <a:extLst>
              <a:ext uri="{FF2B5EF4-FFF2-40B4-BE49-F238E27FC236}">
                <a16:creationId xmlns:a16="http://schemas.microsoft.com/office/drawing/2014/main" id="{0FC54BEC-77AF-46A8-B6DD-10F082A0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32" y="3136078"/>
            <a:ext cx="914685" cy="10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F6CEBD5-6E9A-471D-B02D-DBF2AD71877C}"/>
              </a:ext>
            </a:extLst>
          </p:cNvPr>
          <p:cNvSpPr txBox="1"/>
          <p:nvPr/>
        </p:nvSpPr>
        <p:spPr>
          <a:xfrm>
            <a:off x="2137966" y="3381331"/>
            <a:ext cx="829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</a:t>
            </a:r>
            <a:endParaRPr lang="zh-TW" altLang="en-US" sz="4000" b="1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內容版面配置區 1">
            <a:extLst>
              <a:ext uri="{FF2B5EF4-FFF2-40B4-BE49-F238E27FC236}">
                <a16:creationId xmlns:a16="http://schemas.microsoft.com/office/drawing/2014/main" id="{45376412-7BC8-4A7E-91D7-9AFDA4D8EB10}"/>
              </a:ext>
            </a:extLst>
          </p:cNvPr>
          <p:cNvSpPr txBox="1">
            <a:spLocks/>
          </p:cNvSpPr>
          <p:nvPr/>
        </p:nvSpPr>
        <p:spPr>
          <a:xfrm>
            <a:off x="472177" y="2432520"/>
            <a:ext cx="2170737" cy="848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2*256 GB RAID 1</a:t>
            </a: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= 256 GB </a:t>
            </a:r>
            <a:r>
              <a:rPr lang="en-US" altLang="zh-TW" sz="12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快取</a:t>
            </a: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AB012AAD-60A6-43E2-8805-EC1983334D3A}"/>
              </a:ext>
            </a:extLst>
          </p:cNvPr>
          <p:cNvSpPr txBox="1">
            <a:spLocks/>
          </p:cNvSpPr>
          <p:nvPr/>
        </p:nvSpPr>
        <p:spPr>
          <a:xfrm>
            <a:off x="2959769" y="2432520"/>
            <a:ext cx="2346131" cy="787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2*256 GB RAID 0*2</a:t>
            </a: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= 2*512G RAID 1 </a:t>
            </a:r>
            <a:endParaRPr lang="en-US" altLang="zh-TW" sz="120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= 512 GB </a:t>
            </a:r>
            <a:r>
              <a:rPr lang="en-US" altLang="zh-TW" sz="12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快取</a:t>
            </a:r>
            <a:endParaRPr lang="zh-TW" altLang="en-US" sz="1200" err="1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96FE6EA-7288-4AEE-984E-27008F95CB90}"/>
              </a:ext>
            </a:extLst>
          </p:cNvPr>
          <p:cNvSpPr/>
          <p:nvPr/>
        </p:nvSpPr>
        <p:spPr>
          <a:xfrm>
            <a:off x="472177" y="35825"/>
            <a:ext cx="1107996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使用情境</a:t>
            </a:r>
            <a:endParaRPr lang="zh-TW" altLang="en-US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68A3178-F64E-44AB-9769-8098F071E7EC}"/>
              </a:ext>
            </a:extLst>
          </p:cNvPr>
          <p:cNvSpPr txBox="1"/>
          <p:nvPr/>
        </p:nvSpPr>
        <p:spPr>
          <a:xfrm>
            <a:off x="1191798" y="4789243"/>
            <a:ext cx="529632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備註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：QDA</a:t>
            </a:r>
            <a:r>
              <a:rPr lang="en-US" altLang="ja-JP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ja-JP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裝置無法用於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TR</a:t>
            </a:r>
            <a:r>
              <a:rPr lang="en-US" altLang="ja-JP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ja-JP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系列外接盒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008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DE74-9C1B-9742-ABBC-581068756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QDA </a:t>
            </a:r>
            <a:r>
              <a:rPr lang="zh-CN" altLang="en-US"/>
              <a:t>產品總覽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30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04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 QNAP </a:t>
            </a:r>
            <a:r>
              <a:rPr lang="en-US" altLang="zh-CN" sz="32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裝置中管理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 </a:t>
            </a:r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轉接盒</a:t>
            </a:r>
            <a:endParaRPr lang="en-US" altLang="zh-CN"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77C4666D-8209-2C4A-8674-1BE481D638DA}"/>
              </a:ext>
            </a:extLst>
          </p:cNvPr>
          <p:cNvSpPr txBox="1">
            <a:spLocks/>
          </p:cNvSpPr>
          <p:nvPr/>
        </p:nvSpPr>
        <p:spPr>
          <a:xfrm>
            <a:off x="750440" y="1193625"/>
            <a:ext cx="7643119" cy="1006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115" indent="-285115"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 QNAP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中使用多個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QDA-A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系列</a:t>
            </a:r>
            <a:r>
              <a:rPr lang="zh-TW" altLang="en-US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轉接盒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並且選擇硬體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 0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搭配軟體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保護將可最大化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及其上磁碟的使用效益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14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115" indent="-285115">
              <a:buFont typeface="Arial" panose="020B0604020202020204" pitchFamily="34" charset="0"/>
              <a:buChar char="•"/>
              <a:defRPr/>
            </a:pP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要變更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QDA-A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系列裝置的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類型，需要先將其上的開關進行調整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 marL="285115" indent="-285115">
              <a:buFont typeface="Arial" panose="020B0604020202020204" pitchFamily="34" charset="0"/>
              <a:buChar char="•"/>
              <a:defRPr/>
            </a:pP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QTS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外接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RAID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裝置管理介面將可以一次更新所有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QDA </a:t>
            </a:r>
            <a:r>
              <a:rPr lang="en-US" altLang="zh-TW" sz="140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的韌體</a:t>
            </a:r>
            <a:r>
              <a:rPr lang="en-US" altLang="zh-TW" sz="14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82FBFF-7E16-4836-9659-939A1DF607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309" y="2299575"/>
            <a:ext cx="2400249" cy="213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37D5C18-45E6-4D96-A60E-5DC5E66FA3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410" y="2299575"/>
            <a:ext cx="4309409" cy="23697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8F52C13-AF03-40B7-9CB9-A714F8509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40" y="2348555"/>
            <a:ext cx="1227164" cy="21384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C6DCE68A-B262-46E5-B8D6-2857BDCCB533}"/>
              </a:ext>
            </a:extLst>
          </p:cNvPr>
          <p:cNvSpPr txBox="1"/>
          <p:nvPr/>
        </p:nvSpPr>
        <p:spPr>
          <a:xfrm>
            <a:off x="910584" y="2318523"/>
            <a:ext cx="1403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9ED4E0B-AF9D-401C-BBED-5881A1133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40" y="3815217"/>
            <a:ext cx="1227164" cy="213844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6BFD27CF-3EA4-43DE-A8E9-2F22712C5EF4}"/>
              </a:ext>
            </a:extLst>
          </p:cNvPr>
          <p:cNvSpPr txBox="1"/>
          <p:nvPr/>
        </p:nvSpPr>
        <p:spPr>
          <a:xfrm>
            <a:off x="849534" y="3785185"/>
            <a:ext cx="1403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</a:p>
        </p:txBody>
      </p:sp>
    </p:spTree>
    <p:extLst>
      <p:ext uri="{BB962C8B-B14F-4D97-AF65-F5344CB8AC3E}">
        <p14:creationId xmlns:p14="http://schemas.microsoft.com/office/powerpoint/2010/main" val="2499049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DE74-9C1B-9742-ABBC-581068756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Demo</a:t>
            </a:r>
          </a:p>
        </p:txBody>
      </p:sp>
    </p:spTree>
    <p:extLst>
      <p:ext uri="{BB962C8B-B14F-4D97-AF65-F5344CB8AC3E}">
        <p14:creationId xmlns:p14="http://schemas.microsoft.com/office/powerpoint/2010/main" val="1565485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 的圖片&#10;&#10;描述是以高可信度產生">
            <a:extLst>
              <a:ext uri="{FF2B5EF4-FFF2-40B4-BE49-F238E27FC236}">
                <a16:creationId xmlns:a16="http://schemas.microsoft.com/office/drawing/2014/main" id="{AB0D1270-5BE0-496C-9270-D9FA13396D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9" cy="51435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437684" y="2190823"/>
            <a:ext cx="4927271" cy="1102519"/>
          </a:xfrm>
        </p:spPr>
        <p:txBody>
          <a:bodyPr>
            <a:noAutofit/>
          </a:bodyPr>
          <a:lstStyle/>
          <a:p>
            <a:r>
              <a:rPr lang="en-US" altLang="zh-TW" sz="3600">
                <a:solidFill>
                  <a:schemeClr val="bg1"/>
                </a:solidFill>
              </a:rPr>
              <a:t>QDA </a:t>
            </a:r>
            <a:r>
              <a:rPr lang="zh-TW" altLang="en-US" sz="3600">
                <a:solidFill>
                  <a:schemeClr val="bg1"/>
                </a:solidFill>
              </a:rPr>
              <a:t>系列磁碟轉接盒</a:t>
            </a:r>
            <a:br>
              <a:rPr lang="en-US" altLang="zh-TW" sz="3600">
                <a:solidFill>
                  <a:schemeClr val="bg1"/>
                </a:solidFill>
              </a:rPr>
            </a:br>
            <a:r>
              <a:rPr lang="zh-CN" altLang="en-US" sz="3600">
                <a:solidFill>
                  <a:schemeClr val="bg1"/>
                </a:solidFill>
              </a:rPr>
              <a:t>快速上手、事半功倍</a:t>
            </a:r>
            <a:r>
              <a:rPr lang="zh-TW" altLang="en-US" sz="3600">
                <a:solidFill>
                  <a:schemeClr val="bg1"/>
                </a:solidFill>
              </a:rPr>
              <a:t>！</a:t>
            </a:r>
            <a:endParaRPr lang="zh-TW" altLang="en-US" sz="3600" b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7C14BF8-3D11-4DE7-B7E0-A71AEC546072}"/>
              </a:ext>
            </a:extLst>
          </p:cNvPr>
          <p:cNvSpPr txBox="1"/>
          <p:nvPr/>
        </p:nvSpPr>
        <p:spPr>
          <a:xfrm>
            <a:off x="437685" y="4681568"/>
            <a:ext cx="4209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0DE1B33-9480-4EF8-9B5C-F7978918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" name="圖片 21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DFC5EE6C-563F-4B68-B2FE-BE1B361467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664" y="1721372"/>
            <a:ext cx="2226003" cy="1391499"/>
          </a:xfrm>
          <a:prstGeom prst="rect">
            <a:avLst/>
          </a:prstGeom>
        </p:spPr>
      </p:pic>
      <p:pic>
        <p:nvPicPr>
          <p:cNvPr id="24" name="圖片 2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04078A3C-DE80-4039-A160-12BDFF11C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865" y="1672820"/>
            <a:ext cx="2226003" cy="1391499"/>
          </a:xfrm>
          <a:prstGeom prst="rect">
            <a:avLst/>
          </a:prstGeom>
        </p:spPr>
      </p:pic>
      <p:pic>
        <p:nvPicPr>
          <p:cNvPr id="26" name="圖片 25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808AF008-0262-4244-81E2-46E4B31256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799" y="1677249"/>
            <a:ext cx="2226002" cy="1391499"/>
          </a:xfrm>
          <a:prstGeom prst="rect">
            <a:avLst/>
          </a:prstGeom>
        </p:spPr>
      </p:pic>
      <p:pic>
        <p:nvPicPr>
          <p:cNvPr id="28" name="圖片 27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19FA812-3EA1-4FBA-9DAD-7819A479AF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868" y="1761067"/>
            <a:ext cx="2099002" cy="1312110"/>
          </a:xfrm>
          <a:prstGeom prst="rect">
            <a:avLst/>
          </a:prstGeom>
        </p:spPr>
      </p:pic>
      <p:pic>
        <p:nvPicPr>
          <p:cNvPr id="30" name="圖片 29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7E49B626-2D2E-4680-8309-45D555C341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366" y="3251385"/>
            <a:ext cx="1540203" cy="962798"/>
          </a:xfrm>
          <a:prstGeom prst="rect">
            <a:avLst/>
          </a:prstGeom>
        </p:spPr>
      </p:pic>
      <p:pic>
        <p:nvPicPr>
          <p:cNvPr id="32" name="圖片 31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1D351B92-3D1E-4D2B-A855-4F87EFBF17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163" y="3319707"/>
            <a:ext cx="1540203" cy="962798"/>
          </a:xfrm>
          <a:prstGeom prst="rect">
            <a:avLst/>
          </a:prstGeom>
        </p:spPr>
      </p:pic>
      <p:pic>
        <p:nvPicPr>
          <p:cNvPr id="34" name="圖片 33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5F29CD9C-F485-45E8-80DC-F666503E0A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064" y="3275584"/>
            <a:ext cx="1607936" cy="1005139"/>
          </a:xfrm>
          <a:prstGeom prst="rect">
            <a:avLst/>
          </a:prstGeom>
        </p:spPr>
      </p:pic>
      <p:pic>
        <p:nvPicPr>
          <p:cNvPr id="36" name="圖片 35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DAACB348-9FB8-4635-B99E-8C4A8A0281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698" y="3251385"/>
            <a:ext cx="1540203" cy="962798"/>
          </a:xfrm>
          <a:prstGeom prst="rect">
            <a:avLst/>
          </a:prstGeom>
        </p:spPr>
      </p:pic>
      <p:pic>
        <p:nvPicPr>
          <p:cNvPr id="38" name="圖片 3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AFA08508-38F1-4FF9-BC03-D2E1F3F226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64" y="3242734"/>
            <a:ext cx="1540203" cy="962798"/>
          </a:xfrm>
          <a:prstGeom prst="rect">
            <a:avLst/>
          </a:prstGeom>
        </p:spPr>
      </p:pic>
      <p:pic>
        <p:nvPicPr>
          <p:cNvPr id="40" name="圖片 39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0313F91-6635-440F-8EC3-91E8834DFE2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629" y="325394"/>
            <a:ext cx="1786471" cy="1227306"/>
          </a:xfrm>
          <a:prstGeom prst="rect">
            <a:avLst/>
          </a:prstGeom>
        </p:spPr>
      </p:pic>
      <p:pic>
        <p:nvPicPr>
          <p:cNvPr id="42" name="圖片 41" descr="一張含有 電子用品, 電路, 綠色 的圖片&#10;&#10;描述是以非常高的可信度產生">
            <a:extLst>
              <a:ext uri="{FF2B5EF4-FFF2-40B4-BE49-F238E27FC236}">
                <a16:creationId xmlns:a16="http://schemas.microsoft.com/office/drawing/2014/main" id="{245D50D8-D0CC-4A50-965B-15A0B2CBB0A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67" y="368484"/>
            <a:ext cx="1524002" cy="1121666"/>
          </a:xfrm>
          <a:prstGeom prst="rect">
            <a:avLst/>
          </a:prstGeom>
        </p:spPr>
      </p:pic>
      <p:pic>
        <p:nvPicPr>
          <p:cNvPr id="44" name="圖片 43" descr="一張含有 電子用品, 綠色, 電路, 室外 的圖片&#10;&#10;描述是以非常高的可信度產生">
            <a:extLst>
              <a:ext uri="{FF2B5EF4-FFF2-40B4-BE49-F238E27FC236}">
                <a16:creationId xmlns:a16="http://schemas.microsoft.com/office/drawing/2014/main" id="{75817BD8-6B2A-43B4-93A0-9131F23B7F7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747" y="411834"/>
            <a:ext cx="1448535" cy="1013974"/>
          </a:xfrm>
          <a:prstGeom prst="rect">
            <a:avLst/>
          </a:prstGeom>
        </p:spPr>
      </p:pic>
      <p:pic>
        <p:nvPicPr>
          <p:cNvPr id="46" name="圖片 45" descr="一張含有 電子用品, 坐, 室內 的圖片&#10;&#10;描述是以高可信度產生">
            <a:extLst>
              <a:ext uri="{FF2B5EF4-FFF2-40B4-BE49-F238E27FC236}">
                <a16:creationId xmlns:a16="http://schemas.microsoft.com/office/drawing/2014/main" id="{52547A30-3804-48B2-A727-294C391D3D1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80" y="306578"/>
            <a:ext cx="1753946" cy="1290904"/>
          </a:xfrm>
          <a:prstGeom prst="rect">
            <a:avLst/>
          </a:prstGeom>
        </p:spPr>
      </p:pic>
      <p:pic>
        <p:nvPicPr>
          <p:cNvPr id="47" name="圖片 4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F3453D3-A76E-4368-B4F4-0EDDDDF64D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098" y="165073"/>
            <a:ext cx="1627902" cy="14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電子用品, 螢幕, 監視器 的圖片&#10;&#10;描述是以高可信度產生">
            <a:extLst>
              <a:ext uri="{FF2B5EF4-FFF2-40B4-BE49-F238E27FC236}">
                <a16:creationId xmlns:a16="http://schemas.microsoft.com/office/drawing/2014/main" id="{E75F6D61-43A3-47DE-A3E5-67DC5AA37C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4"/>
          <a:stretch/>
        </p:blipFill>
        <p:spPr>
          <a:xfrm>
            <a:off x="3100" y="130324"/>
            <a:ext cx="9137799" cy="50131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E12B99-9C65-8445-9101-11947034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/>
              <a:t>單顆硬碟或</a:t>
            </a:r>
            <a:r>
              <a:rPr lang="en-US" altLang="zh-CN" sz="3200"/>
              <a:t> SSD </a:t>
            </a:r>
            <a:r>
              <a:rPr lang="zh-CN" altLang="en-US" sz="3200"/>
              <a:t>容量</a:t>
            </a:r>
            <a:r>
              <a:rPr lang="en-US" altLang="zh-TW" sz="3200"/>
              <a:t>/</a:t>
            </a:r>
            <a:r>
              <a:rPr lang="zh-CN" altLang="en-US" sz="3200"/>
              <a:t>效能不足</a:t>
            </a:r>
            <a:r>
              <a:rPr lang="zh-TW" altLang="en-US" sz="3200"/>
              <a:t>？</a:t>
            </a:r>
            <a:endParaRPr lang="en-US" sz="32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EED02CA-4E1E-4340-96D1-02C9C8822A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271" y="1252568"/>
            <a:ext cx="1347728" cy="144361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C37F58D-926D-406D-880B-DC30F30A83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588" y="1252568"/>
            <a:ext cx="1347728" cy="144361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9D103E-CC51-D445-BE7F-0D7A357C8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803" y="1707754"/>
            <a:ext cx="1341759" cy="448767"/>
          </a:xfrm>
        </p:spPr>
        <p:txBody>
          <a:bodyPr>
            <a:normAutofit/>
          </a:bodyPr>
          <a:lstStyle/>
          <a:p>
            <a:r>
              <a:rPr lang="zh-CN" altLang="en-US" b="0">
                <a:solidFill>
                  <a:schemeClr val="tx1"/>
                </a:solidFill>
              </a:rPr>
              <a:t>容量快滿</a:t>
            </a: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D419159-BBA3-4332-B7B6-B9BFC6653194}"/>
              </a:ext>
            </a:extLst>
          </p:cNvPr>
          <p:cNvSpPr txBox="1">
            <a:spLocks/>
          </p:cNvSpPr>
          <p:nvPr/>
        </p:nvSpPr>
        <p:spPr>
          <a:xfrm>
            <a:off x="4826137" y="1707754"/>
            <a:ext cx="1341759" cy="448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" indent="0" algn="l" defTabSz="9144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None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0">
                <a:solidFill>
                  <a:schemeClr val="tx1"/>
                </a:solidFill>
              </a:rPr>
              <a:t>效能不足</a:t>
            </a:r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5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膝上型電腦, 坐, 電腦 的圖片&#10;&#10;描述是以非常高的可信度產生">
            <a:extLst>
              <a:ext uri="{FF2B5EF4-FFF2-40B4-BE49-F238E27FC236}">
                <a16:creationId xmlns:a16="http://schemas.microsoft.com/office/drawing/2014/main" id="{9FF1BBEA-663F-4D23-98B0-9F184E47F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9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E12B99-9C65-8445-9101-11947034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/>
              <a:t>筆電的硬碟或</a:t>
            </a:r>
            <a:r>
              <a:rPr lang="en-US" altLang="zh-CN" sz="3200"/>
              <a:t> SSD </a:t>
            </a:r>
            <a:r>
              <a:rPr lang="zh-CN" altLang="en-US" sz="3200"/>
              <a:t>壞了資料就沒了</a:t>
            </a:r>
            <a:r>
              <a:rPr lang="zh-TW" altLang="en-US" sz="3200"/>
              <a:t>？</a:t>
            </a:r>
            <a:endParaRPr lang="en-US" sz="32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59E9BB0-9BA3-461B-930B-34EA9DFF57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455" y="2150034"/>
            <a:ext cx="1347728" cy="144361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3732FF9-6855-4D7F-8C19-AB09CE2FBCC6}"/>
              </a:ext>
            </a:extLst>
          </p:cNvPr>
          <p:cNvSpPr txBox="1">
            <a:spLocks/>
          </p:cNvSpPr>
          <p:nvPr/>
        </p:nvSpPr>
        <p:spPr>
          <a:xfrm>
            <a:off x="2500556" y="2493035"/>
            <a:ext cx="1341759" cy="857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6000" indent="0" algn="l" defTabSz="9144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None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0"/>
              <a:t>SSD/HDD</a:t>
            </a:r>
          </a:p>
          <a:p>
            <a:pPr algn="ctr"/>
            <a:r>
              <a:rPr lang="zh-TW" altLang="en-US" b="0"/>
              <a:t>損</a:t>
            </a:r>
            <a:r>
              <a:rPr lang="zh-CN" altLang="en-US" b="0"/>
              <a:t>壞</a:t>
            </a:r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2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14">
            <a:extLst>
              <a:ext uri="{FF2B5EF4-FFF2-40B4-BE49-F238E27FC236}">
                <a16:creationId xmlns:a16="http://schemas.microsoft.com/office/drawing/2014/main" id="{D1AEEEB2-486F-C343-AE9B-68A996C19A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88" y="1913686"/>
            <a:ext cx="9143999" cy="3009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41BA6-A92F-1A4E-B403-E1A84242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3.5” SATA </a:t>
            </a:r>
            <a:r>
              <a:rPr lang="zh-CN" altLang="en-US" sz="2800"/>
              <a:t>轉兩個</a:t>
            </a:r>
            <a:r>
              <a:rPr lang="en-US" altLang="zh-CN" sz="2800"/>
              <a:t> 2.5” SATA </a:t>
            </a:r>
            <a:r>
              <a:rPr lang="zh-CN" altLang="en-US" sz="2800"/>
              <a:t>轉接盒</a:t>
            </a:r>
            <a:endParaRPr lang="en-US" sz="2800"/>
          </a:p>
        </p:txBody>
      </p:sp>
      <p:cxnSp>
        <p:nvCxnSpPr>
          <p:cNvPr id="33" name="直線接點 16">
            <a:extLst>
              <a:ext uri="{FF2B5EF4-FFF2-40B4-BE49-F238E27FC236}">
                <a16:creationId xmlns:a16="http://schemas.microsoft.com/office/drawing/2014/main" id="{A431A0B5-782F-3043-9AFD-7B792844F565}"/>
              </a:ext>
            </a:extLst>
          </p:cNvPr>
          <p:cNvCxnSpPr>
            <a:cxnSpLocks/>
          </p:cNvCxnSpPr>
          <p:nvPr/>
        </p:nvCxnSpPr>
        <p:spPr>
          <a:xfrm flipH="1">
            <a:off x="684091" y="2721877"/>
            <a:ext cx="300363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18">
            <a:extLst>
              <a:ext uri="{FF2B5EF4-FFF2-40B4-BE49-F238E27FC236}">
                <a16:creationId xmlns:a16="http://schemas.microsoft.com/office/drawing/2014/main" id="{53975D12-3FFE-E847-BAD8-84F45EF75B52}"/>
              </a:ext>
            </a:extLst>
          </p:cNvPr>
          <p:cNvCxnSpPr>
            <a:cxnSpLocks/>
          </p:cNvCxnSpPr>
          <p:nvPr/>
        </p:nvCxnSpPr>
        <p:spPr>
          <a:xfrm flipH="1">
            <a:off x="503339" y="3581297"/>
            <a:ext cx="247586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20">
            <a:extLst>
              <a:ext uri="{FF2B5EF4-FFF2-40B4-BE49-F238E27FC236}">
                <a16:creationId xmlns:a16="http://schemas.microsoft.com/office/drawing/2014/main" id="{F5A8FE59-884F-6443-A580-F0201963A865}"/>
              </a:ext>
            </a:extLst>
          </p:cNvPr>
          <p:cNvCxnSpPr>
            <a:cxnSpLocks/>
          </p:cNvCxnSpPr>
          <p:nvPr/>
        </p:nvCxnSpPr>
        <p:spPr>
          <a:xfrm flipH="1">
            <a:off x="1397631" y="3260100"/>
            <a:ext cx="1764659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24">
            <a:extLst>
              <a:ext uri="{FF2B5EF4-FFF2-40B4-BE49-F238E27FC236}">
                <a16:creationId xmlns:a16="http://schemas.microsoft.com/office/drawing/2014/main" id="{09751ACF-F494-D44F-B674-234393AE0388}"/>
              </a:ext>
            </a:extLst>
          </p:cNvPr>
          <p:cNvSpPr txBox="1"/>
          <p:nvPr/>
        </p:nvSpPr>
        <p:spPr>
          <a:xfrm>
            <a:off x="684091" y="2444878"/>
            <a:ext cx="231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x 2.5” SATA 6Gb/s</a:t>
            </a:r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文字方塊 25">
            <a:extLst>
              <a:ext uri="{FF2B5EF4-FFF2-40B4-BE49-F238E27FC236}">
                <a16:creationId xmlns:a16="http://schemas.microsoft.com/office/drawing/2014/main" id="{542795F5-25CA-4A4C-9BDA-07CAFB63D88D}"/>
              </a:ext>
            </a:extLst>
          </p:cNvPr>
          <p:cNvSpPr txBox="1"/>
          <p:nvPr/>
        </p:nvSpPr>
        <p:spPr>
          <a:xfrm>
            <a:off x="437581" y="3575012"/>
            <a:ext cx="26477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Jmicron</a:t>
            </a:r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JMS562 </a:t>
            </a:r>
          </a:p>
          <a:p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port multiplier </a:t>
            </a:r>
          </a:p>
          <a:p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(RAID 0/1, JBOD, individual)</a:t>
            </a:r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字方塊 27">
            <a:extLst>
              <a:ext uri="{FF2B5EF4-FFF2-40B4-BE49-F238E27FC236}">
                <a16:creationId xmlns:a16="http://schemas.microsoft.com/office/drawing/2014/main" id="{81B86CA3-3C70-6441-AD3E-430A93706913}"/>
              </a:ext>
            </a:extLst>
          </p:cNvPr>
          <p:cNvSpPr txBox="1"/>
          <p:nvPr/>
        </p:nvSpPr>
        <p:spPr>
          <a:xfrm>
            <a:off x="1469602" y="2987334"/>
            <a:ext cx="18000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3.5” SATA 6Gb/s</a:t>
            </a:r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文字方塊 29">
            <a:extLst>
              <a:ext uri="{FF2B5EF4-FFF2-40B4-BE49-F238E27FC236}">
                <a16:creationId xmlns:a16="http://schemas.microsoft.com/office/drawing/2014/main" id="{6E1263F5-D2BC-3A4C-A419-BAE393A0E565}"/>
              </a:ext>
            </a:extLst>
          </p:cNvPr>
          <p:cNvSpPr txBox="1"/>
          <p:nvPr/>
        </p:nvSpPr>
        <p:spPr>
          <a:xfrm>
            <a:off x="2706767" y="4299220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138.2mm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文字方塊 31">
            <a:extLst>
              <a:ext uri="{FF2B5EF4-FFF2-40B4-BE49-F238E27FC236}">
                <a16:creationId xmlns:a16="http://schemas.microsoft.com/office/drawing/2014/main" id="{31CFAC44-8DF1-E54B-90AD-F3CF6C862513}"/>
              </a:ext>
            </a:extLst>
          </p:cNvPr>
          <p:cNvSpPr txBox="1"/>
          <p:nvPr/>
        </p:nvSpPr>
        <p:spPr>
          <a:xfrm>
            <a:off x="4746466" y="4299220"/>
            <a:ext cx="72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101.6 mm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1" name="文字方塊 29">
            <a:extLst>
              <a:ext uri="{FF2B5EF4-FFF2-40B4-BE49-F238E27FC236}">
                <a16:creationId xmlns:a16="http://schemas.microsoft.com/office/drawing/2014/main" id="{2F2A32B1-7CFB-DE40-B93B-037628E9D13A}"/>
              </a:ext>
            </a:extLst>
          </p:cNvPr>
          <p:cNvSpPr txBox="1"/>
          <p:nvPr/>
        </p:nvSpPr>
        <p:spPr>
          <a:xfrm>
            <a:off x="5146725" y="372259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25.9mm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2" name="文字方塊 27">
            <a:extLst>
              <a:ext uri="{FF2B5EF4-FFF2-40B4-BE49-F238E27FC236}">
                <a16:creationId xmlns:a16="http://schemas.microsoft.com/office/drawing/2014/main" id="{FF79ED27-0E54-C647-8CFC-A627255D9AEC}"/>
              </a:ext>
            </a:extLst>
          </p:cNvPr>
          <p:cNvSpPr txBox="1"/>
          <p:nvPr/>
        </p:nvSpPr>
        <p:spPr>
          <a:xfrm>
            <a:off x="6526999" y="2557427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6Gb/s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27">
            <a:extLst>
              <a:ext uri="{FF2B5EF4-FFF2-40B4-BE49-F238E27FC236}">
                <a16:creationId xmlns:a16="http://schemas.microsoft.com/office/drawing/2014/main" id="{2DE3AAEC-4130-014F-A9F3-28022112C579}"/>
              </a:ext>
            </a:extLst>
          </p:cNvPr>
          <p:cNvSpPr txBox="1"/>
          <p:nvPr/>
        </p:nvSpPr>
        <p:spPr>
          <a:xfrm>
            <a:off x="6546665" y="3949580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6Gb/s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字方塊 27">
            <a:extLst>
              <a:ext uri="{FF2B5EF4-FFF2-40B4-BE49-F238E27FC236}">
                <a16:creationId xmlns:a16="http://schemas.microsoft.com/office/drawing/2014/main" id="{88B5A2DB-BD49-1946-8F31-353936A8960E}"/>
              </a:ext>
            </a:extLst>
          </p:cNvPr>
          <p:cNvSpPr txBox="1"/>
          <p:nvPr/>
        </p:nvSpPr>
        <p:spPr>
          <a:xfrm>
            <a:off x="5466545" y="2712172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6Gb/s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文字方塊 27">
            <a:extLst>
              <a:ext uri="{FF2B5EF4-FFF2-40B4-BE49-F238E27FC236}">
                <a16:creationId xmlns:a16="http://schemas.microsoft.com/office/drawing/2014/main" id="{AE9B0573-43FE-E14E-BB7D-4FDDF068F877}"/>
              </a:ext>
            </a:extLst>
          </p:cNvPr>
          <p:cNvSpPr txBox="1"/>
          <p:nvPr/>
        </p:nvSpPr>
        <p:spPr>
          <a:xfrm>
            <a:off x="6011669" y="3557942"/>
            <a:ext cx="64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JMS562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文字方塊 27">
            <a:extLst>
              <a:ext uri="{FF2B5EF4-FFF2-40B4-BE49-F238E27FC236}">
                <a16:creationId xmlns:a16="http://schemas.microsoft.com/office/drawing/2014/main" id="{AA142994-F6E3-4F4A-ABC6-83CEDD572B5A}"/>
              </a:ext>
            </a:extLst>
          </p:cNvPr>
          <p:cNvSpPr txBox="1"/>
          <p:nvPr/>
        </p:nvSpPr>
        <p:spPr>
          <a:xfrm>
            <a:off x="7135153" y="2680538"/>
            <a:ext cx="1278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</a:t>
            </a:r>
            <a:r>
              <a:rPr lang="en-US" altLang="zh-CN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lang="en-US" altLang="zh-CN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7mm &amp; 9.5mm</a:t>
            </a:r>
            <a:endParaRPr lang="en-US" altLang="zh-TW" sz="1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2.5” HDD/SSD</a:t>
            </a:r>
            <a:endParaRPr lang="zh-TW" altLang="en-US" sz="1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0" name="文字方塊 27">
            <a:extLst>
              <a:ext uri="{FF2B5EF4-FFF2-40B4-BE49-F238E27FC236}">
                <a16:creationId xmlns:a16="http://schemas.microsoft.com/office/drawing/2014/main" id="{B5BE5E1A-55CD-1849-BE39-3C93AF199328}"/>
              </a:ext>
            </a:extLst>
          </p:cNvPr>
          <p:cNvSpPr txBox="1"/>
          <p:nvPr/>
        </p:nvSpPr>
        <p:spPr>
          <a:xfrm>
            <a:off x="7123246" y="3613574"/>
            <a:ext cx="1106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</a:t>
            </a:r>
            <a:r>
              <a:rPr lang="en-US" altLang="zh-CN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lang="en-US" altLang="zh-CN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7mm &amp; 9.5mm</a:t>
            </a:r>
            <a:r>
              <a:rPr lang="zh-TW" altLang="en-US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2.5”HDD/SSD</a:t>
            </a:r>
            <a:endParaRPr lang="zh-TW" altLang="en-US" sz="1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51" name="直線接點 28">
            <a:extLst>
              <a:ext uri="{FF2B5EF4-FFF2-40B4-BE49-F238E27FC236}">
                <a16:creationId xmlns:a16="http://schemas.microsoft.com/office/drawing/2014/main" id="{17C6C4AB-E7DD-F346-B1BA-8144A8E5E6E5}"/>
              </a:ext>
            </a:extLst>
          </p:cNvPr>
          <p:cNvCxnSpPr>
            <a:cxnSpLocks/>
          </p:cNvCxnSpPr>
          <p:nvPr/>
        </p:nvCxnSpPr>
        <p:spPr>
          <a:xfrm flipH="1">
            <a:off x="3666346" y="3360317"/>
            <a:ext cx="1872207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33">
            <a:extLst>
              <a:ext uri="{FF2B5EF4-FFF2-40B4-BE49-F238E27FC236}">
                <a16:creationId xmlns:a16="http://schemas.microsoft.com/office/drawing/2014/main" id="{221BF30F-B76C-DB4A-9629-C43DED28E4FC}"/>
              </a:ext>
            </a:extLst>
          </p:cNvPr>
          <p:cNvCxnSpPr/>
          <p:nvPr/>
        </p:nvCxnSpPr>
        <p:spPr>
          <a:xfrm flipV="1">
            <a:off x="3666345" y="3216301"/>
            <a:ext cx="0" cy="14401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24">
            <a:extLst>
              <a:ext uri="{FF2B5EF4-FFF2-40B4-BE49-F238E27FC236}">
                <a16:creationId xmlns:a16="http://schemas.microsoft.com/office/drawing/2014/main" id="{A40742E5-E348-DE43-81D9-CEA792A93648}"/>
              </a:ext>
            </a:extLst>
          </p:cNvPr>
          <p:cNvSpPr txBox="1"/>
          <p:nvPr/>
        </p:nvSpPr>
        <p:spPr>
          <a:xfrm>
            <a:off x="4360479" y="3087027"/>
            <a:ext cx="1240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磁碟模式設定</a:t>
            </a:r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6" name="圖片 25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BD9912F3-A1B8-FE4C-87AA-695E83E5B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43" y="693061"/>
            <a:ext cx="2226002" cy="13914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8FE1CAF-0EB4-4704-935B-7C2431A5CF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6" y="106953"/>
            <a:ext cx="2317831" cy="405579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5567408-FB00-481D-84E4-FE9B57203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</a:t>
            </a:r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199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2">
            <a:extLst>
              <a:ext uri="{FF2B5EF4-FFF2-40B4-BE49-F238E27FC236}">
                <a16:creationId xmlns:a16="http://schemas.microsoft.com/office/drawing/2014/main" id="{E8D7A485-CE80-C149-8407-A90007405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52" y="2015680"/>
            <a:ext cx="9143999" cy="288892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16" y="415730"/>
            <a:ext cx="6729351" cy="857250"/>
          </a:xfrm>
        </p:spPr>
        <p:txBody>
          <a:bodyPr>
            <a:normAutofit/>
          </a:bodyPr>
          <a:lstStyle/>
          <a:p>
            <a:r>
              <a:rPr lang="en-US" sz="2800"/>
              <a:t>2.5” SATA </a:t>
            </a:r>
            <a:r>
              <a:rPr lang="zh-CN" altLang="en-US" sz="2800"/>
              <a:t>轉兩個</a:t>
            </a:r>
            <a:r>
              <a:rPr lang="en-US" altLang="zh-CN" sz="2800"/>
              <a:t> M.2 SATA </a:t>
            </a:r>
            <a:r>
              <a:rPr lang="zh-CN" altLang="en-US" sz="2800"/>
              <a:t>轉接盒</a:t>
            </a:r>
            <a:endParaRPr lang="en-US" sz="2800"/>
          </a:p>
        </p:txBody>
      </p:sp>
      <p:cxnSp>
        <p:nvCxnSpPr>
          <p:cNvPr id="34" name="直線接點 4">
            <a:extLst>
              <a:ext uri="{FF2B5EF4-FFF2-40B4-BE49-F238E27FC236}">
                <a16:creationId xmlns:a16="http://schemas.microsoft.com/office/drawing/2014/main" id="{7F9DD001-0426-3B4C-81A0-5344A4D9096B}"/>
              </a:ext>
            </a:extLst>
          </p:cNvPr>
          <p:cNvCxnSpPr>
            <a:cxnSpLocks/>
          </p:cNvCxnSpPr>
          <p:nvPr/>
        </p:nvCxnSpPr>
        <p:spPr>
          <a:xfrm flipH="1">
            <a:off x="2521470" y="2666620"/>
            <a:ext cx="300363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5">
            <a:extLst>
              <a:ext uri="{FF2B5EF4-FFF2-40B4-BE49-F238E27FC236}">
                <a16:creationId xmlns:a16="http://schemas.microsoft.com/office/drawing/2014/main" id="{3550CBF7-EF3C-9445-BA20-DF3F37E9E409}"/>
              </a:ext>
            </a:extLst>
          </p:cNvPr>
          <p:cNvCxnSpPr>
            <a:cxnSpLocks/>
          </p:cNvCxnSpPr>
          <p:nvPr/>
        </p:nvCxnSpPr>
        <p:spPr>
          <a:xfrm flipH="1">
            <a:off x="2613244" y="3473939"/>
            <a:ext cx="273054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6">
            <a:extLst>
              <a:ext uri="{FF2B5EF4-FFF2-40B4-BE49-F238E27FC236}">
                <a16:creationId xmlns:a16="http://schemas.microsoft.com/office/drawing/2014/main" id="{84C1ECCB-472F-B34A-8204-8D7A04A7E87D}"/>
              </a:ext>
            </a:extLst>
          </p:cNvPr>
          <p:cNvCxnSpPr>
            <a:cxnSpLocks/>
          </p:cNvCxnSpPr>
          <p:nvPr/>
        </p:nvCxnSpPr>
        <p:spPr>
          <a:xfrm flipH="1">
            <a:off x="603452" y="2945142"/>
            <a:ext cx="1165577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8">
            <a:extLst>
              <a:ext uri="{FF2B5EF4-FFF2-40B4-BE49-F238E27FC236}">
                <a16:creationId xmlns:a16="http://schemas.microsoft.com/office/drawing/2014/main" id="{E5766EBB-71C7-1F46-BD17-44A51182DB2B}"/>
              </a:ext>
            </a:extLst>
          </p:cNvPr>
          <p:cNvSpPr txBox="1"/>
          <p:nvPr/>
        </p:nvSpPr>
        <p:spPr>
          <a:xfrm>
            <a:off x="3913188" y="3511909"/>
            <a:ext cx="126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x M.2 2280 SATA 6Gb/s</a:t>
            </a:r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字方塊 9">
            <a:extLst>
              <a:ext uri="{FF2B5EF4-FFF2-40B4-BE49-F238E27FC236}">
                <a16:creationId xmlns:a16="http://schemas.microsoft.com/office/drawing/2014/main" id="{345EFA22-DC3F-274D-A01C-3F8CF79D80C5}"/>
              </a:ext>
            </a:extLst>
          </p:cNvPr>
          <p:cNvSpPr txBox="1"/>
          <p:nvPr/>
        </p:nvSpPr>
        <p:spPr>
          <a:xfrm>
            <a:off x="640482" y="2664477"/>
            <a:ext cx="11285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6Gb/s</a:t>
            </a:r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文字方塊 10">
            <a:extLst>
              <a:ext uri="{FF2B5EF4-FFF2-40B4-BE49-F238E27FC236}">
                <a16:creationId xmlns:a16="http://schemas.microsoft.com/office/drawing/2014/main" id="{C8171CCA-BF4C-1F43-822C-357D0DFAF635}"/>
              </a:ext>
            </a:extLst>
          </p:cNvPr>
          <p:cNvSpPr txBox="1"/>
          <p:nvPr/>
        </p:nvSpPr>
        <p:spPr>
          <a:xfrm>
            <a:off x="1253104" y="3896630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100.5mm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文字方塊 11">
            <a:extLst>
              <a:ext uri="{FF2B5EF4-FFF2-40B4-BE49-F238E27FC236}">
                <a16:creationId xmlns:a16="http://schemas.microsoft.com/office/drawing/2014/main" id="{2A22908C-DB85-464A-B40F-37B7FE3F7858}"/>
              </a:ext>
            </a:extLst>
          </p:cNvPr>
          <p:cNvSpPr txBox="1"/>
          <p:nvPr/>
        </p:nvSpPr>
        <p:spPr>
          <a:xfrm>
            <a:off x="2927451" y="3896630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69.9mm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1" name="文字方塊 25">
            <a:extLst>
              <a:ext uri="{FF2B5EF4-FFF2-40B4-BE49-F238E27FC236}">
                <a16:creationId xmlns:a16="http://schemas.microsoft.com/office/drawing/2014/main" id="{A73CC87C-7E7D-DB41-A25B-AFB77DF10DF7}"/>
              </a:ext>
            </a:extLst>
          </p:cNvPr>
          <p:cNvSpPr txBox="1"/>
          <p:nvPr/>
        </p:nvSpPr>
        <p:spPr>
          <a:xfrm>
            <a:off x="3153688" y="1961771"/>
            <a:ext cx="26477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Jmicron</a:t>
            </a:r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JMS562 </a:t>
            </a:r>
          </a:p>
          <a:p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port multiplier </a:t>
            </a:r>
          </a:p>
          <a:p>
            <a:r>
              <a:rPr lang="en-US" altLang="zh-TW" sz="13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(RAID 0/1, JBOD, individual)</a:t>
            </a:r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2" name="文字方塊 11">
            <a:extLst>
              <a:ext uri="{FF2B5EF4-FFF2-40B4-BE49-F238E27FC236}">
                <a16:creationId xmlns:a16="http://schemas.microsoft.com/office/drawing/2014/main" id="{B3C28CA7-319F-B648-8232-34AE6FE0E208}"/>
              </a:ext>
            </a:extLst>
          </p:cNvPr>
          <p:cNvSpPr txBox="1"/>
          <p:nvPr/>
        </p:nvSpPr>
        <p:spPr>
          <a:xfrm>
            <a:off x="567615" y="3127864"/>
            <a:ext cx="605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9.5mm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27">
            <a:extLst>
              <a:ext uri="{FF2B5EF4-FFF2-40B4-BE49-F238E27FC236}">
                <a16:creationId xmlns:a16="http://schemas.microsoft.com/office/drawing/2014/main" id="{1FB5C483-566A-2C4B-A310-3DF400969DB6}"/>
              </a:ext>
            </a:extLst>
          </p:cNvPr>
          <p:cNvSpPr txBox="1"/>
          <p:nvPr/>
        </p:nvSpPr>
        <p:spPr>
          <a:xfrm>
            <a:off x="6166707" y="3350747"/>
            <a:ext cx="64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JMS562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字方塊 27">
            <a:extLst>
              <a:ext uri="{FF2B5EF4-FFF2-40B4-BE49-F238E27FC236}">
                <a16:creationId xmlns:a16="http://schemas.microsoft.com/office/drawing/2014/main" id="{A4DA631A-D69B-C141-8F5F-822C59764F6A}"/>
              </a:ext>
            </a:extLst>
          </p:cNvPr>
          <p:cNvSpPr txBox="1"/>
          <p:nvPr/>
        </p:nvSpPr>
        <p:spPr>
          <a:xfrm>
            <a:off x="5532029" y="3280993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6Gb/s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文字方塊 27">
            <a:extLst>
              <a:ext uri="{FF2B5EF4-FFF2-40B4-BE49-F238E27FC236}">
                <a16:creationId xmlns:a16="http://schemas.microsoft.com/office/drawing/2014/main" id="{78A7935C-8349-5A40-B254-91A9255E26B0}"/>
              </a:ext>
            </a:extLst>
          </p:cNvPr>
          <p:cNvSpPr txBox="1"/>
          <p:nvPr/>
        </p:nvSpPr>
        <p:spPr>
          <a:xfrm>
            <a:off x="6647993" y="2777370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6Gb/s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文字方塊 27">
            <a:extLst>
              <a:ext uri="{FF2B5EF4-FFF2-40B4-BE49-F238E27FC236}">
                <a16:creationId xmlns:a16="http://schemas.microsoft.com/office/drawing/2014/main" id="{CEA7CAE5-9F34-104C-9FC6-8A70F3A4F01A}"/>
              </a:ext>
            </a:extLst>
          </p:cNvPr>
          <p:cNvSpPr txBox="1"/>
          <p:nvPr/>
        </p:nvSpPr>
        <p:spPr>
          <a:xfrm>
            <a:off x="6680281" y="3800569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6Gb/s</a:t>
            </a:r>
            <a:endParaRPr lang="zh-TW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文字方塊 27">
            <a:extLst>
              <a:ext uri="{FF2B5EF4-FFF2-40B4-BE49-F238E27FC236}">
                <a16:creationId xmlns:a16="http://schemas.microsoft.com/office/drawing/2014/main" id="{DF6BCB14-401D-3943-AD68-8A972C99AED8}"/>
              </a:ext>
            </a:extLst>
          </p:cNvPr>
          <p:cNvSpPr txBox="1"/>
          <p:nvPr/>
        </p:nvSpPr>
        <p:spPr>
          <a:xfrm>
            <a:off x="7168632" y="3001962"/>
            <a:ext cx="1252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M.2 2280 SATA 6Gb/s SSD</a:t>
            </a:r>
            <a:endParaRPr lang="zh-TW" altLang="en-US" sz="1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文字方塊 27">
            <a:extLst>
              <a:ext uri="{FF2B5EF4-FFF2-40B4-BE49-F238E27FC236}">
                <a16:creationId xmlns:a16="http://schemas.microsoft.com/office/drawing/2014/main" id="{87C898B4-1945-7A4F-BCC3-551991400107}"/>
              </a:ext>
            </a:extLst>
          </p:cNvPr>
          <p:cNvSpPr txBox="1"/>
          <p:nvPr/>
        </p:nvSpPr>
        <p:spPr>
          <a:xfrm>
            <a:off x="7199420" y="3566036"/>
            <a:ext cx="1221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M.2 2280 SATA 6Gb/s SSD</a:t>
            </a:r>
            <a:endParaRPr lang="zh-TW" altLang="en-US" sz="1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529CF8-D0D4-734F-9472-AA3DA6EB2BCD}"/>
              </a:ext>
            </a:extLst>
          </p:cNvPr>
          <p:cNvSpPr txBox="1"/>
          <p:nvPr/>
        </p:nvSpPr>
        <p:spPr>
          <a:xfrm rot="1854406">
            <a:off x="2270515" y="308861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 2</a:t>
            </a:r>
            <a:endParaRPr lang="en-US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8E8F5A-D5D5-D64B-9351-D20EB73CB005}"/>
              </a:ext>
            </a:extLst>
          </p:cNvPr>
          <p:cNvSpPr txBox="1"/>
          <p:nvPr/>
        </p:nvSpPr>
        <p:spPr>
          <a:xfrm rot="1854406">
            <a:off x="1941462" y="329971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 1</a:t>
            </a:r>
            <a:endParaRPr lang="en-US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CD6688A-BD37-A947-ABCF-E9AFB1638B74}"/>
              </a:ext>
            </a:extLst>
          </p:cNvPr>
          <p:cNvSpPr txBox="1"/>
          <p:nvPr/>
        </p:nvSpPr>
        <p:spPr>
          <a:xfrm>
            <a:off x="7336788" y="272997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 2</a:t>
            </a:r>
            <a:endParaRPr lang="en-US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459C70-9CE9-4A49-A48D-2875F41B16CA}"/>
              </a:ext>
            </a:extLst>
          </p:cNvPr>
          <p:cNvSpPr txBox="1"/>
          <p:nvPr/>
        </p:nvSpPr>
        <p:spPr>
          <a:xfrm>
            <a:off x="7360591" y="331662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 1</a:t>
            </a:r>
            <a:endParaRPr lang="en-US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53" name="直線接點 33">
            <a:extLst>
              <a:ext uri="{FF2B5EF4-FFF2-40B4-BE49-F238E27FC236}">
                <a16:creationId xmlns:a16="http://schemas.microsoft.com/office/drawing/2014/main" id="{9B05D2FB-49E3-1F4C-A1FB-6A0A97DE1786}"/>
              </a:ext>
            </a:extLst>
          </p:cNvPr>
          <p:cNvCxnSpPr>
            <a:cxnSpLocks/>
          </p:cNvCxnSpPr>
          <p:nvPr/>
        </p:nvCxnSpPr>
        <p:spPr>
          <a:xfrm flipH="1">
            <a:off x="2901276" y="3169281"/>
            <a:ext cx="177940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37">
            <a:extLst>
              <a:ext uri="{FF2B5EF4-FFF2-40B4-BE49-F238E27FC236}">
                <a16:creationId xmlns:a16="http://schemas.microsoft.com/office/drawing/2014/main" id="{A45CB2F4-8B23-1D48-B61B-4CA1AAED6D8C}"/>
              </a:ext>
            </a:extLst>
          </p:cNvPr>
          <p:cNvCxnSpPr/>
          <p:nvPr/>
        </p:nvCxnSpPr>
        <p:spPr>
          <a:xfrm>
            <a:off x="2532923" y="2673538"/>
            <a:ext cx="0" cy="28803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4C194D8-FD1B-BE4A-BA4F-0E2C896518A7}"/>
              </a:ext>
            </a:extLst>
          </p:cNvPr>
          <p:cNvSpPr/>
          <p:nvPr/>
        </p:nvSpPr>
        <p:spPr>
          <a:xfrm>
            <a:off x="3418796" y="2902163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磁碟模式設定</a:t>
            </a:r>
            <a:endParaRPr lang="zh-TW" altLang="en-US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4662440B-E6B0-4678-99AF-D4EC96441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6" y="107791"/>
            <a:ext cx="2317831" cy="403902"/>
          </a:xfrm>
          <a:prstGeom prst="rect">
            <a:avLst/>
          </a:prstGeom>
        </p:spPr>
      </p:pic>
      <p:sp>
        <p:nvSpPr>
          <p:cNvPr id="57" name="內容版面配置區 3">
            <a:extLst>
              <a:ext uri="{FF2B5EF4-FFF2-40B4-BE49-F238E27FC236}">
                <a16:creationId xmlns:a16="http://schemas.microsoft.com/office/drawing/2014/main" id="{3E9E0A4B-1143-4D23-BC18-C26FAA7C3A53}"/>
              </a:ext>
            </a:extLst>
          </p:cNvPr>
          <p:cNvSpPr txBox="1">
            <a:spLocks/>
          </p:cNvSpPr>
          <p:nvPr/>
        </p:nvSpPr>
        <p:spPr>
          <a:xfrm>
            <a:off x="586674" y="107727"/>
            <a:ext cx="3507896" cy="48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" indent="0" algn="l" defTabSz="9144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None/>
              <a:defRPr sz="2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8" name="圖片 5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7158C718-E2FD-40C7-A844-503CEC5D11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378" y="767794"/>
            <a:ext cx="2094172" cy="13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00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28401AB-B753-41E8-AC60-4CAA6494B6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87" y="1092821"/>
            <a:ext cx="1978754" cy="3781552"/>
          </a:xfrm>
          <a:prstGeom prst="rect">
            <a:avLst/>
          </a:prstGeom>
        </p:spPr>
      </p:pic>
      <p:pic>
        <p:nvPicPr>
          <p:cNvPr id="30" name="圖片 29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75660566-07FA-449D-B3D9-F079FE6BD8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872" y="1092821"/>
            <a:ext cx="1978754" cy="3781552"/>
          </a:xfrm>
          <a:prstGeom prst="rect">
            <a:avLst/>
          </a:prstGeom>
        </p:spPr>
      </p:pic>
      <p:pic>
        <p:nvPicPr>
          <p:cNvPr id="31" name="圖片 30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1FFA0EE6-23CB-48CA-994C-07FCD1A7B6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57" y="1092821"/>
            <a:ext cx="1978754" cy="3781552"/>
          </a:xfrm>
          <a:prstGeom prst="rect">
            <a:avLst/>
          </a:prstGeom>
        </p:spPr>
      </p:pic>
      <p:pic>
        <p:nvPicPr>
          <p:cNvPr id="34" name="圖片 33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3A72B83A-DA90-4F68-B512-E11D00C8EC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443" y="1092821"/>
            <a:ext cx="1978754" cy="378155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8F89546-5229-43BB-8A82-1132EA62F3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96" y="78094"/>
            <a:ext cx="2500603" cy="29628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98" y="233757"/>
            <a:ext cx="7948569" cy="857250"/>
          </a:xfrm>
        </p:spPr>
        <p:txBody>
          <a:bodyPr>
            <a:noAutofit/>
          </a:bodyPr>
          <a:lstStyle/>
          <a:p>
            <a:pPr algn="l">
              <a:lnSpc>
                <a:spcPts val="3600"/>
              </a:lnSpc>
              <a:tabLst>
                <a:tab pos="2600325" algn="l"/>
              </a:tabLst>
            </a:pPr>
            <a:r>
              <a:rPr lang="zh-CN" altLang="en-US" sz="3200"/>
              <a:t>內建硬體</a:t>
            </a:r>
            <a:r>
              <a:rPr lang="en-US" altLang="zh-CN" sz="3200"/>
              <a:t> RAID </a:t>
            </a:r>
            <a:r>
              <a:rPr lang="zh-CN" altLang="en-US" sz="3200"/>
              <a:t>控制晶片，釋放主機資源</a:t>
            </a:r>
            <a:endParaRPr lang="en-US" sz="3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9BE996-9277-954A-9DCC-8CD57409EFC0}"/>
              </a:ext>
            </a:extLst>
          </p:cNvPr>
          <p:cNvSpPr txBox="1"/>
          <p:nvPr/>
        </p:nvSpPr>
        <p:spPr>
          <a:xfrm>
            <a:off x="467534" y="1433935"/>
            <a:ext cx="1880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各自獨立</a:t>
            </a:r>
            <a:endParaRPr lang="en-US" altLang="zh-CN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(Port multiplier)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A26E8-5381-BC4C-81C1-4C8241AB5F81}"/>
              </a:ext>
            </a:extLst>
          </p:cNvPr>
          <p:cNvSpPr txBox="1"/>
          <p:nvPr/>
        </p:nvSpPr>
        <p:spPr>
          <a:xfrm>
            <a:off x="7465793" y="1578909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JBOD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E60A24-9CEC-8741-A5F3-1D1BF22D7034}"/>
              </a:ext>
            </a:extLst>
          </p:cNvPr>
          <p:cNvSpPr txBox="1"/>
          <p:nvPr/>
        </p:nvSpPr>
        <p:spPr>
          <a:xfrm>
            <a:off x="5276246" y="1578909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C41A4D-945A-D146-95CA-04985CEC8A5D}"/>
              </a:ext>
            </a:extLst>
          </p:cNvPr>
          <p:cNvSpPr txBox="1"/>
          <p:nvPr/>
        </p:nvSpPr>
        <p:spPr>
          <a:xfrm>
            <a:off x="2843173" y="1433935"/>
            <a:ext cx="1350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1</a:t>
            </a:r>
          </a:p>
          <a:p>
            <a:pPr algn="ctr"/>
            <a:r>
              <a:rPr 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出廠預設</a:t>
            </a:r>
            <a:r>
              <a:rPr 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8C81C-6E24-384B-9E12-0F6E7FF0A0FE}"/>
              </a:ext>
            </a:extLst>
          </p:cNvPr>
          <p:cNvSpPr/>
          <p:nvPr/>
        </p:nvSpPr>
        <p:spPr>
          <a:xfrm>
            <a:off x="516981" y="3563095"/>
            <a:ext cx="17409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獨立使用每顆硬碟的儲存空間</a:t>
            </a:r>
            <a:r>
              <a:rPr lang="en-US" altLang="zh-TW" sz="12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TW" altLang="en-US" sz="12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E633C-4EE0-574A-89F5-F98624758256}"/>
              </a:ext>
            </a:extLst>
          </p:cNvPr>
          <p:cNvSpPr/>
          <p:nvPr/>
        </p:nvSpPr>
        <p:spPr>
          <a:xfrm>
            <a:off x="6962425" y="3474984"/>
            <a:ext cx="1749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將一顆以上硬碟空間合併成單一儲存空間，可獲得最大容量，但不具備資料保護機制。</a:t>
            </a:r>
            <a:endParaRPr 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EA6116-F1DC-2944-B96A-A2670E617FB0}"/>
              </a:ext>
            </a:extLst>
          </p:cNvPr>
          <p:cNvSpPr/>
          <p:nvPr/>
        </p:nvSpPr>
        <p:spPr>
          <a:xfrm>
            <a:off x="4805530" y="3474984"/>
            <a:ext cx="17833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將資料分割為較小區段，以分散的方式同時存放到各個硬碟中，擁有優異的資料存取效能，但不具備資料保護機制。</a:t>
            </a:r>
            <a:endParaRPr 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69B04F-6EBB-B74E-A6E0-913C583CC352}"/>
              </a:ext>
            </a:extLst>
          </p:cNvPr>
          <p:cNvSpPr/>
          <p:nvPr/>
        </p:nvSpPr>
        <p:spPr>
          <a:xfrm>
            <a:off x="2692326" y="3474984"/>
            <a:ext cx="1740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將硬碟的儲存空間一分為二，儲存資料的同時也進行備份，因此能在磁碟故障時提供優異的資料備援能力。</a:t>
            </a:r>
            <a:endParaRPr 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4F9B606-F15A-CE41-9434-A453CE57CB41}"/>
              </a:ext>
            </a:extLst>
          </p:cNvPr>
          <p:cNvSpPr/>
          <p:nvPr/>
        </p:nvSpPr>
        <p:spPr>
          <a:xfrm>
            <a:off x="1218172" y="4778650"/>
            <a:ext cx="58407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 </a:t>
            </a:r>
            <a:r>
              <a:rPr lang="zh-CN" altLang="en-US" sz="10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欲使用各自獨立模式，請確認您的主機有支援</a:t>
            </a:r>
            <a:r>
              <a:rPr lang="zh-TW" altLang="en-US" sz="10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0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Port Multiplier </a:t>
            </a:r>
            <a:r>
              <a:rPr lang="zh-CN" altLang="en-US" sz="100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功能</a:t>
            </a:r>
            <a:endParaRPr 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6" name="圖片 15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2BEE5271-86B9-4FCF-849F-98657137EA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31" t="57959" r="30843" b="26166"/>
          <a:stretch/>
        </p:blipFill>
        <p:spPr>
          <a:xfrm>
            <a:off x="886484" y="2215657"/>
            <a:ext cx="1097280" cy="1211109"/>
          </a:xfrm>
          <a:prstGeom prst="rect">
            <a:avLst/>
          </a:prstGeom>
        </p:spPr>
      </p:pic>
      <p:pic>
        <p:nvPicPr>
          <p:cNvPr id="18" name="圖片 17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5D30B5E7-1B17-4FBE-A55E-36BC05D062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11" t="57959" r="15174" b="25939"/>
          <a:stretch/>
        </p:blipFill>
        <p:spPr>
          <a:xfrm>
            <a:off x="5258649" y="2198879"/>
            <a:ext cx="836023" cy="1228413"/>
          </a:xfrm>
          <a:prstGeom prst="rect">
            <a:avLst/>
          </a:prstGeom>
        </p:spPr>
      </p:pic>
      <p:pic>
        <p:nvPicPr>
          <p:cNvPr id="19" name="圖片 18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F14B3724-4DD1-40F3-B7A4-EDB21B8E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52" t="57959" r="23022" b="26166"/>
          <a:stretch/>
        </p:blipFill>
        <p:spPr>
          <a:xfrm>
            <a:off x="2946293" y="2215657"/>
            <a:ext cx="1097280" cy="1211109"/>
          </a:xfrm>
          <a:prstGeom prst="rect">
            <a:avLst/>
          </a:prstGeom>
        </p:spPr>
      </p:pic>
      <p:pic>
        <p:nvPicPr>
          <p:cNvPr id="20" name="圖片 19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81A76607-1206-4393-AABB-04F3DE8EF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31" t="57959" r="6854" b="25939"/>
          <a:stretch/>
        </p:blipFill>
        <p:spPr>
          <a:xfrm>
            <a:off x="7381340" y="2182101"/>
            <a:ext cx="836023" cy="122841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0C5313F-90AB-4F9C-960B-7352506A816B}"/>
              </a:ext>
            </a:extLst>
          </p:cNvPr>
          <p:cNvSpPr/>
          <p:nvPr/>
        </p:nvSpPr>
        <p:spPr>
          <a:xfrm>
            <a:off x="485643" y="52603"/>
            <a:ext cx="2147704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QDA-A2AR/A2MAR</a:t>
            </a:r>
            <a:endParaRPr lang="zh-TW" altLang="en-US" sz="1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6EFDC4A-9783-4118-A73F-665B536D4C15}"/>
              </a:ext>
            </a:extLst>
          </p:cNvPr>
          <p:cNvCxnSpPr/>
          <p:nvPr/>
        </p:nvCxnSpPr>
        <p:spPr>
          <a:xfrm>
            <a:off x="662730" y="2087044"/>
            <a:ext cx="1434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3F73F411-9CA4-4D4A-8A5E-77BA98A21815}"/>
              </a:ext>
            </a:extLst>
          </p:cNvPr>
          <p:cNvCxnSpPr/>
          <p:nvPr/>
        </p:nvCxnSpPr>
        <p:spPr>
          <a:xfrm>
            <a:off x="2818701" y="2087044"/>
            <a:ext cx="1434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CB4F48BC-8E52-4819-9429-3530E8F0786A}"/>
              </a:ext>
            </a:extLst>
          </p:cNvPr>
          <p:cNvCxnSpPr/>
          <p:nvPr/>
        </p:nvCxnSpPr>
        <p:spPr>
          <a:xfrm>
            <a:off x="4932727" y="2087044"/>
            <a:ext cx="1434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35DA0A28-9D25-4624-86E8-9A2403FBC94C}"/>
              </a:ext>
            </a:extLst>
          </p:cNvPr>
          <p:cNvCxnSpPr/>
          <p:nvPr/>
        </p:nvCxnSpPr>
        <p:spPr>
          <a:xfrm>
            <a:off x="7105476" y="2087044"/>
            <a:ext cx="1434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06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1601</Words>
  <Application>Microsoft Office PowerPoint</Application>
  <PresentationFormat>如螢幕大小 (16:9)</PresentationFormat>
  <Paragraphs>281</Paragraphs>
  <Slides>43</Slides>
  <Notes>23</Notes>
  <HiddenSlides>1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5" baseType="lpstr">
      <vt:lpstr>Arial,Sans-Serif</vt:lpstr>
      <vt:lpstr>宋体</vt:lpstr>
      <vt:lpstr>微軟正黑體</vt:lpstr>
      <vt:lpstr>微軟正黑體</vt:lpstr>
      <vt:lpstr>新細明體</vt:lpstr>
      <vt:lpstr>Arial</vt:lpstr>
      <vt:lpstr>Calibri</vt:lpstr>
      <vt:lpstr>Corbel</vt:lpstr>
      <vt:lpstr>Segoe UI Light</vt:lpstr>
      <vt:lpstr>Verdana</vt:lpstr>
      <vt:lpstr>Wingdings</vt:lpstr>
      <vt:lpstr>Office 佈景主題</vt:lpstr>
      <vt:lpstr>PowerPoint 簡報</vt:lpstr>
      <vt:lpstr>PowerPoint 簡報</vt:lpstr>
      <vt:lpstr>讓 PC &amp; NAS 效能更強或更可靠</vt:lpstr>
      <vt:lpstr>QDA 產品總覽</vt:lpstr>
      <vt:lpstr>單顆硬碟或 SSD 容量/效能不足？</vt:lpstr>
      <vt:lpstr>筆電的硬碟或 SSD 壞了資料就沒了？</vt:lpstr>
      <vt:lpstr>3.5” SATA 轉兩個 2.5” SATA 轉接盒</vt:lpstr>
      <vt:lpstr>2.5” SATA 轉兩個 M.2 SATA 轉接盒</vt:lpstr>
      <vt:lpstr>內建硬體 RAID 控制晶片，釋放主機資源</vt:lpstr>
      <vt:lpstr>QDA 硬體 RAID 磁碟模式支援選項</vt:lpstr>
      <vt:lpstr>QDA-A2AR 2.5”SATA HDD/SSD 安裝</vt:lpstr>
      <vt:lpstr>QDA-A2MAR M.2 SATA SSD 安裝</vt:lpstr>
      <vt:lpstr>透過 PC 切換磁碟模式</vt:lpstr>
      <vt:lpstr>透過 NAS 切換磁碟模式</vt:lpstr>
      <vt:lpstr>標準 3.5 吋 與 2.5 吋外型，超廣相容性</vt:lpstr>
      <vt:lpstr>U.2 NVMe 轉接盒</vt:lpstr>
      <vt:lpstr>U.2 NVMe SSD 速度快且散熱佳，為何還沒普及？</vt:lpstr>
      <vt:lpstr>U.2 NVMe 轉 M.2 NVMe 轉接盒</vt:lpstr>
      <vt:lpstr>U.2 NVMe 轉 2 x M.2 PCIe NVMe 轉接盒</vt:lpstr>
      <vt:lpstr>讓企業與電競具 U.2 介面的主機也用上 低成本、大容量 M.2 SSD</vt:lpstr>
      <vt:lpstr>不佔用 NAS 額外 PCIe 插槽、 立即新增 M.2 NVMe SSDs</vt:lpstr>
      <vt:lpstr>高導熱金屬機身散熱設計</vt:lpstr>
      <vt:lpstr>QDA 於 PC / 伺服器應用</vt:lpstr>
      <vt:lpstr>低成本，零學習，快速提升效能或資料保護</vt:lpstr>
      <vt:lpstr>PowerPoint 簡報</vt:lpstr>
      <vt:lpstr>監控磁碟健康狀態</vt:lpstr>
      <vt:lpstr>各自獨立磁碟模式</vt:lpstr>
      <vt:lpstr>格式化外接 RAID 群組以進行使用</vt:lpstr>
      <vt:lpstr>外接 RAID 群組異常時即時通知</vt:lpstr>
      <vt:lpstr>外接 RAID 群組保護機制搭配歷史紀錄</vt:lpstr>
      <vt:lpstr>QDA-A2AR/A2MAR 韌體版本更新通知</vt:lpstr>
      <vt:lpstr>以低成本使用大容量 M.2 NVMe SSD 於 U.2 NVMe 介面的主機</vt:lpstr>
      <vt:lpstr>使用原廠軟體即可掌握 NVMe SSD 健康狀態</vt:lpstr>
      <vt:lpstr>使用第三方軟體亦可掌握 NVMe SSD 健康狀態</vt:lpstr>
      <vt:lpstr>PC Demo &amp;  效能展示</vt:lpstr>
      <vt:lpstr>QDA 於 NAS 應用</vt:lpstr>
      <vt:lpstr>QDA 轉接盒也可以在 QNAP NAS 上使用</vt:lpstr>
      <vt:lpstr>QDA 轉接盒可與軟體 RAID 整合使用</vt:lpstr>
      <vt:lpstr>用多個 QDA 轉接盒對儲存設備進行快取空間擴充</vt:lpstr>
      <vt:lpstr>在 QNAP 裝置中管理 QDA 轉接盒</vt:lpstr>
      <vt:lpstr>NAS Demo</vt:lpstr>
      <vt:lpstr>QDA 系列磁碟轉接盒 快速上手、事半功倍！</vt:lpstr>
      <vt:lpstr>PowerPoint 簡報</vt:lpstr>
    </vt:vector>
  </TitlesOfParts>
  <Company>SYNNEX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QNAP_Hsuan Chang</cp:lastModifiedBy>
  <cp:revision>2</cp:revision>
  <dcterms:created xsi:type="dcterms:W3CDTF">2018-01-29T03:04:07Z</dcterms:created>
  <dcterms:modified xsi:type="dcterms:W3CDTF">2019-03-22T10:07:25Z</dcterms:modified>
</cp:coreProperties>
</file>