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722" r:id="rId3"/>
    <p:sldId id="440" r:id="rId4"/>
    <p:sldId id="441" r:id="rId5"/>
    <p:sldId id="442" r:id="rId6"/>
    <p:sldId id="443" r:id="rId7"/>
    <p:sldId id="291" r:id="rId8"/>
    <p:sldId id="292" r:id="rId9"/>
    <p:sldId id="296" r:id="rId10"/>
    <p:sldId id="717" r:id="rId11"/>
    <p:sldId id="258" r:id="rId12"/>
    <p:sldId id="264" r:id="rId13"/>
    <p:sldId id="719" r:id="rId14"/>
    <p:sldId id="718" r:id="rId15"/>
    <p:sldId id="378" r:id="rId16"/>
    <p:sldId id="294" r:id="rId17"/>
    <p:sldId id="724" r:id="rId18"/>
    <p:sldId id="260" r:id="rId19"/>
    <p:sldId id="261" r:id="rId20"/>
    <p:sldId id="725" r:id="rId21"/>
    <p:sldId id="366" r:id="rId22"/>
    <p:sldId id="444" r:id="rId23"/>
    <p:sldId id="390" r:id="rId24"/>
    <p:sldId id="380" r:id="rId25"/>
    <p:sldId id="432" r:id="rId26"/>
    <p:sldId id="433" r:id="rId27"/>
    <p:sldId id="434" r:id="rId28"/>
    <p:sldId id="435" r:id="rId29"/>
    <p:sldId id="438" r:id="rId30"/>
    <p:sldId id="437" r:id="rId31"/>
    <p:sldId id="439" r:id="rId32"/>
    <p:sldId id="727" r:id="rId33"/>
    <p:sldId id="728" r:id="rId34"/>
    <p:sldId id="729" r:id="rId35"/>
    <p:sldId id="726" r:id="rId36"/>
    <p:sldId id="723" r:id="rId37"/>
    <p:sldId id="426" r:id="rId38"/>
    <p:sldId id="428" r:id="rId39"/>
    <p:sldId id="430" r:id="rId40"/>
    <p:sldId id="429" r:id="rId41"/>
    <p:sldId id="730" r:id="rId42"/>
    <p:sldId id="290" r:id="rId43"/>
    <p:sldId id="721" r:id="rId44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4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5450"/>
    <a:srgbClr val="F93E39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中等深淺樣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240" y="96"/>
      </p:cViewPr>
      <p:guideLst>
        <p:guide orient="horz" pos="11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5CFEF-DDA5-4A10-9F0A-1CFFD3D704C4}" type="datetimeFigureOut">
              <a:rPr lang="zh-TW" altLang="en-US" smtClean="0"/>
              <a:pPr/>
              <a:t>2019/3/22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EEC4F-8CEE-4429-9622-C5BE726EDD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6311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9329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1047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6491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2996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>
              <a:ea typeface="新細明體" panose="02020500000000000000" pitchFamily="18" charset="-120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5C3CF-ADD5-453C-ACC8-C51598463031}" type="slidenum">
              <a:rPr lang="en-US" altLang="zh-TW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04904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 panose="02020500000000000000" pitchFamily="18" charset="-120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5C3CF-ADD5-453C-ACC8-C51598463031}" type="slidenum">
              <a:rPr lang="en-US" altLang="zh-TW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1157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ea typeface="新細明體" panose="02020500000000000000" pitchFamily="18" charset="-120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5C3CF-ADD5-453C-ACC8-C51598463031}" type="slidenum">
              <a:rPr lang="en-US" altLang="zh-TW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76403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>
              <a:ea typeface="新細明體" panose="02020500000000000000" pitchFamily="18" charset="-120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5C3CF-ADD5-453C-ACC8-C51598463031}" type="slidenum">
              <a:rPr lang="en-US" altLang="zh-TW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28656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>
              <a:ea typeface="新細明體" panose="02020500000000000000" pitchFamily="18" charset="-120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5C3CF-ADD5-453C-ACC8-C51598463031}" type="slidenum">
              <a:rPr lang="en-US" altLang="zh-TW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93804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>
              <a:ea typeface="新細明體" panose="02020500000000000000" pitchFamily="18" charset="-120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5C3CF-ADD5-453C-ACC8-C51598463031}" type="slidenum">
              <a:rPr lang="en-US" altLang="zh-TW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73584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>
              <a:ea typeface="新細明體" panose="02020500000000000000" pitchFamily="18" charset="-120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5C3CF-ADD5-453C-ACC8-C51598463031}" type="slidenum">
              <a:rPr lang="en-US" altLang="zh-TW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5031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85573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2"/>
            <a:endParaRPr lang="en-US" sz="1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50358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zh-TW" altLang="en-US" sz="1600">
              <a:ea typeface="新細明體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44946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31184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729416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64645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5807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3429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3178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2819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5808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Linux utility for QDA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1928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0132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6AA1711-3E80-45EC-B4C7-74DF116DC6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1" y="0"/>
            <a:ext cx="9136156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6C4B044C-8DE8-4731-8614-E383FB1852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" y="0"/>
            <a:ext cx="9137799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857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78484"/>
            <a:ext cx="8229600" cy="25957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C4B044C-8DE8-4731-8614-E383FB1852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" y="0"/>
            <a:ext cx="9137798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36375"/>
            <a:ext cx="8229600" cy="85725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78484"/>
            <a:ext cx="8229600" cy="25957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0F1AD42-184B-4ABF-9F40-84170931C0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069281"/>
            <a:ext cx="8229600" cy="23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08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C4B044C-8DE8-4731-8614-E383FB1852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" y="0"/>
            <a:ext cx="9137798" cy="51434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336375"/>
            <a:ext cx="8229600" cy="85725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478484"/>
            <a:ext cx="8229600" cy="25957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0F1AD42-184B-4ABF-9F40-84170931C0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069281"/>
            <a:ext cx="8229600" cy="23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494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1142108" y="285750"/>
            <a:ext cx="6859787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rbel"/>
              <a:buNone/>
              <a:defRPr sz="27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1142107" y="4800600"/>
            <a:ext cx="4916180" cy="207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6171424" y="4800600"/>
            <a:ext cx="1087325" cy="207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7373078" y="4800600"/>
            <a:ext cx="628815" cy="207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 userDrawn="1">
  <p:cSld name="1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49CCDBD-41F3-4E41-9F3E-ABDEAB2F8C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1"/>
            <a:ext cx="9143996" cy="5143497"/>
          </a:xfrm>
          <a:prstGeom prst="rect">
            <a:avLst/>
          </a:prstGeom>
        </p:spPr>
      </p:pic>
      <p:sp>
        <p:nvSpPr>
          <p:cNvPr id="5" name="Shape 11">
            <a:extLst>
              <a:ext uri="{FF2B5EF4-FFF2-40B4-BE49-F238E27FC236}">
                <a16:creationId xmlns:a16="http://schemas.microsoft.com/office/drawing/2014/main" id="{ECD4A6E0-D105-4966-8857-B4E440059AA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" y="1"/>
            <a:ext cx="9143999" cy="862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3200" b="1" i="0" u="none" strike="noStrike" cap="none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5090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D8D3B33-30D8-47EE-A17F-AA6DD37E34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" y="0"/>
            <a:ext cx="9137798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90388" y="2199628"/>
            <a:ext cx="4104456" cy="1102519"/>
          </a:xfrm>
        </p:spPr>
        <p:txBody>
          <a:bodyPr>
            <a:noAutofit/>
          </a:bodyPr>
          <a:lstStyle>
            <a:lvl1pPr algn="l">
              <a:defRPr sz="4200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90388" y="3423764"/>
            <a:ext cx="4104456" cy="55537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1444884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E62A92E-7EF8-4F97-90B8-E8019ED70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1" y="0"/>
            <a:ext cx="9137796" cy="51434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30324"/>
            <a:ext cx="8229600" cy="857250"/>
          </a:xfrm>
        </p:spPr>
        <p:txBody>
          <a:bodyPr>
            <a:normAutofit/>
          </a:bodyPr>
          <a:lstStyle>
            <a:lvl1pPr>
              <a:defRPr sz="3800" baseline="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indent="0">
              <a:buNone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9519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E62A92E-7EF8-4F97-90B8-E8019ED70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" y="0"/>
            <a:ext cx="9137798" cy="51434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30324"/>
            <a:ext cx="8229600" cy="857250"/>
          </a:xfrm>
        </p:spPr>
        <p:txBody>
          <a:bodyPr>
            <a:normAutofit/>
          </a:bodyPr>
          <a:lstStyle>
            <a:lvl1pPr>
              <a:defRPr sz="3800" baseline="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indent="0">
              <a:buNone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E62A92E-7EF8-4F97-90B8-E8019ED70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" y="0"/>
            <a:ext cx="9137798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30324"/>
            <a:ext cx="8229600" cy="857250"/>
          </a:xfrm>
        </p:spPr>
        <p:txBody>
          <a:bodyPr>
            <a:normAutofit/>
          </a:bodyPr>
          <a:lstStyle>
            <a:lvl1pPr>
              <a:defRPr sz="3800" baseline="0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indent="0">
              <a:buNone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280113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E62A92E-7EF8-4F97-90B8-E8019ED70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" y="0"/>
            <a:ext cx="9137798" cy="51434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716" y="415730"/>
            <a:ext cx="6412937" cy="857250"/>
          </a:xfrm>
        </p:spPr>
        <p:txBody>
          <a:bodyPr>
            <a:normAutofit/>
          </a:bodyPr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86674" y="107727"/>
            <a:ext cx="3507896" cy="488559"/>
          </a:xfrm>
        </p:spPr>
        <p:txBody>
          <a:bodyPr>
            <a:normAutofit/>
          </a:bodyPr>
          <a:lstStyle>
            <a:lvl1pPr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715786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E62A92E-7EF8-4F97-90B8-E8019ED70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1" y="0"/>
            <a:ext cx="9137796" cy="51434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716" y="415730"/>
            <a:ext cx="6412937" cy="857250"/>
          </a:xfrm>
        </p:spPr>
        <p:txBody>
          <a:bodyPr>
            <a:normAutofit/>
          </a:bodyPr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86674" y="107727"/>
            <a:ext cx="3507896" cy="488559"/>
          </a:xfrm>
        </p:spPr>
        <p:txBody>
          <a:bodyPr>
            <a:normAutofit/>
          </a:bodyPr>
          <a:lstStyle>
            <a:lvl1pPr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365625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E62A92E-7EF8-4F97-90B8-E8019ED70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1" y="0"/>
            <a:ext cx="9137796" cy="51434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716" y="415730"/>
            <a:ext cx="6412937" cy="857250"/>
          </a:xfrm>
        </p:spPr>
        <p:txBody>
          <a:bodyPr>
            <a:normAutofit/>
          </a:bodyPr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86674" y="107727"/>
            <a:ext cx="3507896" cy="488559"/>
          </a:xfrm>
        </p:spPr>
        <p:txBody>
          <a:bodyPr>
            <a:normAutofit/>
          </a:bodyPr>
          <a:lstStyle>
            <a:lvl1pPr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85739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E62A92E-7EF8-4F97-90B8-E8019ED705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1" y="0"/>
            <a:ext cx="9137796" cy="51434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716" y="415730"/>
            <a:ext cx="6412937" cy="857250"/>
          </a:xfrm>
        </p:spPr>
        <p:txBody>
          <a:bodyPr>
            <a:normAutofit/>
          </a:bodyPr>
          <a:lstStyle>
            <a:lvl1pPr algn="l">
              <a:defRPr sz="3400" baseline="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86674" y="107727"/>
            <a:ext cx="3507896" cy="488559"/>
          </a:xfrm>
        </p:spPr>
        <p:txBody>
          <a:bodyPr>
            <a:normAutofit/>
          </a:bodyPr>
          <a:lstStyle>
            <a:lvl1pPr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274468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61" r:id="rId3"/>
    <p:sldLayoutId id="2147483650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51" r:id="rId10"/>
    <p:sldLayoutId id="2147483662" r:id="rId11"/>
    <p:sldLayoutId id="2147483660" r:id="rId12"/>
    <p:sldLayoutId id="2147483652" r:id="rId13"/>
    <p:sldLayoutId id="214748365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38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j-cs"/>
        </a:defRPr>
      </a:lvl1pPr>
    </p:titleStyle>
    <p:bodyStyle>
      <a:lvl1pPr marL="36000" indent="-36000" algn="l" defTabSz="914400" rtl="0" eaLnBrk="1" latinLnBrk="0" hangingPunct="1">
        <a:spcBef>
          <a:spcPct val="20000"/>
        </a:spcBef>
        <a:buSzPct val="90000"/>
        <a:buFont typeface="Arial" panose="020B0604020202020204" pitchFamily="34" charset="0"/>
        <a:buChar char="•"/>
        <a:defRPr sz="20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1pPr>
      <a:lvl2pPr marL="36000" indent="-360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2pPr>
      <a:lvl3pPr marL="36000" indent="-360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tiff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tiff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tiff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png"/><Relationship Id="rId4" Type="http://schemas.openxmlformats.org/officeDocument/2006/relationships/image" Target="../media/image66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2.png"/><Relationship Id="rId5" Type="http://schemas.openxmlformats.org/officeDocument/2006/relationships/image" Target="../media/image81.png"/><Relationship Id="rId4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10" Type="http://schemas.openxmlformats.org/officeDocument/2006/relationships/image" Target="../media/image12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12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png"/><Relationship Id="rId3" Type="http://schemas.openxmlformats.org/officeDocument/2006/relationships/image" Target="../media/image129.pn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5" Type="http://schemas.openxmlformats.org/officeDocument/2006/relationships/image" Target="../media/image73.png"/><Relationship Id="rId10" Type="http://schemas.openxmlformats.org/officeDocument/2006/relationships/image" Target="../media/image135.png"/><Relationship Id="rId4" Type="http://schemas.openxmlformats.org/officeDocument/2006/relationships/image" Target="../media/image22.png"/><Relationship Id="rId9" Type="http://schemas.openxmlformats.org/officeDocument/2006/relationships/image" Target="../media/image134.png"/><Relationship Id="rId1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000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1EA1F8BD-40DE-411D-93F3-0C06BD8F16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2004" y="2155577"/>
            <a:ext cx="1581039" cy="1651124"/>
          </a:xfrm>
          <a:prstGeom prst="rect">
            <a:avLst/>
          </a:prstGeom>
        </p:spPr>
      </p:pic>
      <p:pic>
        <p:nvPicPr>
          <p:cNvPr id="6" name="圖片 5" descr="一張含有 監視器, 螢幕, 黑色 的圖片&#10;&#10;描述是以高可信度產生">
            <a:extLst>
              <a:ext uri="{FF2B5EF4-FFF2-40B4-BE49-F238E27FC236}">
                <a16:creationId xmlns:a16="http://schemas.microsoft.com/office/drawing/2014/main" id="{7C52AC0D-9C90-4008-AF50-DC61A42010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784" y="1336719"/>
            <a:ext cx="6106291" cy="3407378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217894D-DA68-460A-9C27-DC71698BA2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185" y="1642235"/>
            <a:ext cx="1565400" cy="21384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D333C1F5-0FE4-4EC7-A0C4-EA783C0703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251" y="1642235"/>
            <a:ext cx="1227164" cy="21384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1903" y="333303"/>
            <a:ext cx="7259922" cy="857250"/>
          </a:xfrm>
        </p:spPr>
        <p:txBody>
          <a:bodyPr>
            <a:normAutofit fontScale="90000"/>
          </a:bodyPr>
          <a:lstStyle/>
          <a:p>
            <a:r>
              <a:rPr lang="en-US" altLang="zh-CN" sz="3200"/>
              <a:t>QDA hardware RAID disk mode switch</a:t>
            </a:r>
            <a:endParaRPr lang="zh-TW" altLang="en-US" sz="32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2D89E3-48EE-1047-A053-296EB26BE5A2}"/>
              </a:ext>
            </a:extLst>
          </p:cNvPr>
          <p:cNvSpPr txBox="1"/>
          <p:nvPr/>
        </p:nvSpPr>
        <p:spPr>
          <a:xfrm>
            <a:off x="1213395" y="1612203"/>
            <a:ext cx="14037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QDA-A2AR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F031C1-865C-FF41-BE5F-E9E72E859A9A}"/>
              </a:ext>
            </a:extLst>
          </p:cNvPr>
          <p:cNvSpPr txBox="1"/>
          <p:nvPr/>
        </p:nvSpPr>
        <p:spPr>
          <a:xfrm>
            <a:off x="4618476" y="1612203"/>
            <a:ext cx="11854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QDA-A2MAR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A9DB03-E5CC-9B4D-B3AD-938D7D40E589}"/>
              </a:ext>
            </a:extLst>
          </p:cNvPr>
          <p:cNvSpPr/>
          <p:nvPr/>
        </p:nvSpPr>
        <p:spPr>
          <a:xfrm>
            <a:off x="631903" y="1150565"/>
            <a:ext cx="757229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Creating or deleting RAID is only supported by the hardware-based disk mode switch.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44E1E-2067-854D-B3F1-F6E926D18F7D}"/>
              </a:ext>
            </a:extLst>
          </p:cNvPr>
          <p:cNvSpPr/>
          <p:nvPr/>
        </p:nvSpPr>
        <p:spPr>
          <a:xfrm>
            <a:off x="7100652" y="2489696"/>
            <a:ext cx="13869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Disk mode switch tool included.</a:t>
            </a:r>
            <a:endParaRPr lang="en-US" sz="10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27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8AC10DC1-9C16-4484-B58E-1EC8F24F21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242" y="2382174"/>
            <a:ext cx="1569979" cy="156997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1920" y="89684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altLang="zh-TW" sz="2800" spc="-150">
                <a:ea typeface="Microsoft JhengHei" panose="020B0604030504040204" pitchFamily="34" charset="-120"/>
                <a:cs typeface="Arial" panose="020B0604020202020204" pitchFamily="34" charset="0"/>
              </a:rPr>
              <a:t>QDA-A2AR 2.5” SATA HDD/SSD </a:t>
            </a:r>
            <a:r>
              <a:rPr lang="en-US" altLang="zh-CN" sz="2800">
                <a:ea typeface="Microsoft JhengHei" panose="020B0604030504040204" pitchFamily="34" charset="-120"/>
                <a:cs typeface="Arial" panose="020B0604020202020204" pitchFamily="34" charset="0"/>
              </a:rPr>
              <a:t>installation</a:t>
            </a:r>
            <a:endParaRPr lang="zh-TW" altLang="en-US" sz="2800"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550E461-444D-4979-809D-843A3299BC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1098" y="1430305"/>
            <a:ext cx="3705170" cy="3078196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E16A56FB-0FFD-41F9-93D6-86115B2FC246}"/>
              </a:ext>
            </a:extLst>
          </p:cNvPr>
          <p:cNvSpPr txBox="1"/>
          <p:nvPr/>
        </p:nvSpPr>
        <p:spPr>
          <a:xfrm>
            <a:off x="6300391" y="2753959"/>
            <a:ext cx="1358497" cy="43088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Use Phillips #2 screw driver</a:t>
            </a:r>
            <a:endParaRPr lang="zh-TW" altLang="en-US" sz="11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1" name="圖片 10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3E58C988-12C9-4ABB-A920-945ABF7CEA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231" y="89684"/>
            <a:ext cx="2086103" cy="185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71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949" y="100100"/>
            <a:ext cx="7007531" cy="857250"/>
          </a:xfrm>
        </p:spPr>
        <p:txBody>
          <a:bodyPr>
            <a:noAutofit/>
          </a:bodyPr>
          <a:lstStyle/>
          <a:p>
            <a:pPr algn="l"/>
            <a:r>
              <a:rPr lang="en-US" altLang="zh-TW" sz="2800">
                <a:ea typeface="Microsoft JhengHei" panose="020B0604030504040204" pitchFamily="34" charset="-120"/>
                <a:cs typeface="Arial" panose="020B0604020202020204" pitchFamily="34" charset="0"/>
              </a:rPr>
              <a:t>QDA-A2MAR M.2 SATA SSD </a:t>
            </a:r>
            <a:r>
              <a:rPr lang="en-US" altLang="zh-CN" sz="2800">
                <a:ea typeface="Microsoft JhengHei" panose="020B0604030504040204" pitchFamily="34" charset="-120"/>
                <a:cs typeface="Arial" panose="020B0604020202020204" pitchFamily="34" charset="0"/>
              </a:rPr>
              <a:t>installation</a:t>
            </a:r>
            <a:endParaRPr lang="zh-TW" altLang="en-US" sz="2800"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00B7523-E986-4B4C-BF2E-277CFAD33A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598" y="1369720"/>
            <a:ext cx="7897453" cy="3156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B17F4AC-F903-4455-9F02-1FD15279F6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1" y="2412655"/>
            <a:ext cx="1259840" cy="125984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B1BA48D9-9790-4D05-860A-9B6EF07516BB}"/>
              </a:ext>
            </a:extLst>
          </p:cNvPr>
          <p:cNvSpPr txBox="1"/>
          <p:nvPr/>
        </p:nvSpPr>
        <p:spPr>
          <a:xfrm>
            <a:off x="134949" y="2510120"/>
            <a:ext cx="1090135" cy="60016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Use </a:t>
            </a:r>
          </a:p>
          <a:p>
            <a:pPr algn="ctr"/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Phillips #1</a:t>
            </a:r>
          </a:p>
          <a:p>
            <a:pPr algn="ctr"/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screw driver</a:t>
            </a:r>
            <a:endParaRPr lang="zh-TW" altLang="en-US" sz="11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" name="圖片 9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541D089E-EA58-4D9C-B139-EFEC788C6C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231" y="74726"/>
            <a:ext cx="2084694" cy="18536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236E812-C44E-054B-8705-65D38A3D10EE}"/>
              </a:ext>
            </a:extLst>
          </p:cNvPr>
          <p:cNvSpPr/>
          <p:nvPr/>
        </p:nvSpPr>
        <p:spPr>
          <a:xfrm>
            <a:off x="1464382" y="4538707"/>
            <a:ext cx="24959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Use supplied thermal pads</a:t>
            </a:r>
          </a:p>
        </p:txBody>
      </p:sp>
    </p:spTree>
    <p:extLst>
      <p:ext uri="{BB962C8B-B14F-4D97-AF65-F5344CB8AC3E}">
        <p14:creationId xmlns:p14="http://schemas.microsoft.com/office/powerpoint/2010/main" val="3361278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物件 的圖片&#10;&#10;描述是以高可信度產生">
            <a:extLst>
              <a:ext uri="{FF2B5EF4-FFF2-40B4-BE49-F238E27FC236}">
                <a16:creationId xmlns:a16="http://schemas.microsoft.com/office/drawing/2014/main" id="{FE7BAC60-8405-4429-B16D-9442608503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74" y="1704175"/>
            <a:ext cx="9055626" cy="313944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>
                <a:latin typeface="Arial"/>
                <a:ea typeface="Microsoft JhengHei"/>
                <a:cs typeface="Arial"/>
              </a:rPr>
              <a:t>Switch the disk mode on a PC</a:t>
            </a:r>
            <a:endParaRPr lang="zh-TW" altLang="en-US" sz="3200">
              <a:latin typeface="Arial"/>
              <a:ea typeface="Microsoft JhengHei"/>
              <a:cs typeface="Arial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AE91AAC1-19C1-42C7-A1E8-AF954FD5F21D}"/>
              </a:ext>
            </a:extLst>
          </p:cNvPr>
          <p:cNvGrpSpPr/>
          <p:nvPr/>
        </p:nvGrpSpPr>
        <p:grpSpPr>
          <a:xfrm>
            <a:off x="545530" y="1554677"/>
            <a:ext cx="310234" cy="381736"/>
            <a:chOff x="1250803" y="1112097"/>
            <a:chExt cx="363830" cy="447684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3F1A2A56-DBF5-488E-A0E2-50F760F2E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258055" y="1177530"/>
              <a:ext cx="356578" cy="382251"/>
            </a:xfrm>
            <a:prstGeom prst="rect">
              <a:avLst/>
            </a:prstGeom>
          </p:spPr>
        </p:pic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5CAD903B-48F5-4582-BB62-490FE6733417}"/>
                </a:ext>
              </a:extLst>
            </p:cNvPr>
            <p:cNvSpPr txBox="1"/>
            <p:nvPr/>
          </p:nvSpPr>
          <p:spPr>
            <a:xfrm>
              <a:off x="1250803" y="1112097"/>
              <a:ext cx="362309" cy="433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 3">
            <a:extLst>
              <a:ext uri="{FF2B5EF4-FFF2-40B4-BE49-F238E27FC236}">
                <a16:creationId xmlns:a16="http://schemas.microsoft.com/office/drawing/2014/main" id="{122A45F8-66B0-4B2A-A718-CC08DAF670A7}"/>
              </a:ext>
            </a:extLst>
          </p:cNvPr>
          <p:cNvSpPr/>
          <p:nvPr/>
        </p:nvSpPr>
        <p:spPr>
          <a:xfrm>
            <a:off x="861949" y="1576571"/>
            <a:ext cx="4210384" cy="1079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00">
              <a:lnSpc>
                <a:spcPts val="2700"/>
              </a:lnSpc>
            </a:pPr>
            <a:r>
              <a:rPr lang="en-US" altLang="zh-CN" sz="1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Switch to Individual mode first (Port Multiplier mode)</a:t>
            </a:r>
          </a:p>
          <a:p>
            <a:pPr marL="17100">
              <a:lnSpc>
                <a:spcPts val="2700"/>
              </a:lnSpc>
            </a:pPr>
            <a:r>
              <a:rPr lang="en-US" altLang="zh-CN" sz="1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Connect QDA to the SATA data and power ports</a:t>
            </a:r>
          </a:p>
          <a:p>
            <a:pPr marL="17100">
              <a:lnSpc>
                <a:spcPts val="2700"/>
              </a:lnSpc>
            </a:pPr>
            <a:r>
              <a:rPr lang="en-US" altLang="zh-CN" sz="1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After 10 seconds, remove the QDA</a:t>
            </a:r>
          </a:p>
        </p:txBody>
      </p:sp>
      <p:sp>
        <p:nvSpPr>
          <p:cNvPr id="36" name="Rectangle 3">
            <a:extLst>
              <a:ext uri="{FF2B5EF4-FFF2-40B4-BE49-F238E27FC236}">
                <a16:creationId xmlns:a16="http://schemas.microsoft.com/office/drawing/2014/main" id="{42FAEE93-295A-4986-8FC5-9CBA0DEE17A4}"/>
              </a:ext>
            </a:extLst>
          </p:cNvPr>
          <p:cNvSpPr/>
          <p:nvPr/>
        </p:nvSpPr>
        <p:spPr>
          <a:xfrm>
            <a:off x="5388026" y="1576571"/>
            <a:ext cx="3518081" cy="733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00">
              <a:lnSpc>
                <a:spcPts val="2700"/>
              </a:lnSpc>
            </a:pPr>
            <a:r>
              <a:rPr lang="en-US" altLang="zh-CN" sz="1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Switch to another disk mode</a:t>
            </a:r>
          </a:p>
          <a:p>
            <a:pPr marL="17100">
              <a:lnSpc>
                <a:spcPts val="2700"/>
              </a:lnSpc>
            </a:pPr>
            <a:r>
              <a:rPr lang="en-US" altLang="zh-CN" sz="1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Connect QDA to the SATA data and power ports</a:t>
            </a:r>
          </a:p>
        </p:txBody>
      </p: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7D7B180A-B143-4641-91CC-AF79550E3E51}"/>
              </a:ext>
            </a:extLst>
          </p:cNvPr>
          <p:cNvGrpSpPr/>
          <p:nvPr/>
        </p:nvGrpSpPr>
        <p:grpSpPr>
          <a:xfrm>
            <a:off x="545530" y="1928978"/>
            <a:ext cx="310234" cy="381736"/>
            <a:chOff x="1250803" y="1112097"/>
            <a:chExt cx="363830" cy="447684"/>
          </a:xfrm>
        </p:grpSpPr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225B3402-3DF4-4280-9893-82519E1F1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258055" y="1177530"/>
              <a:ext cx="356578" cy="382251"/>
            </a:xfrm>
            <a:prstGeom prst="rect">
              <a:avLst/>
            </a:prstGeom>
          </p:spPr>
        </p:pic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8FFFF042-3C88-42DA-A09F-6E42307AF402}"/>
                </a:ext>
              </a:extLst>
            </p:cNvPr>
            <p:cNvSpPr txBox="1"/>
            <p:nvPr/>
          </p:nvSpPr>
          <p:spPr>
            <a:xfrm>
              <a:off x="1250803" y="1112097"/>
              <a:ext cx="362309" cy="433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ECAA6268-2B10-4E21-9C37-F6374527A011}"/>
              </a:ext>
            </a:extLst>
          </p:cNvPr>
          <p:cNvGrpSpPr/>
          <p:nvPr/>
        </p:nvGrpSpPr>
        <p:grpSpPr>
          <a:xfrm>
            <a:off x="545530" y="2303280"/>
            <a:ext cx="310234" cy="381736"/>
            <a:chOff x="1250803" y="1112097"/>
            <a:chExt cx="363830" cy="447684"/>
          </a:xfrm>
        </p:grpSpPr>
        <p:pic>
          <p:nvPicPr>
            <p:cNvPr id="47" name="圖片 46">
              <a:extLst>
                <a:ext uri="{FF2B5EF4-FFF2-40B4-BE49-F238E27FC236}">
                  <a16:creationId xmlns:a16="http://schemas.microsoft.com/office/drawing/2014/main" id="{4173DEFC-75E0-4C91-ABDF-DBA1BDDEE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258055" y="1177530"/>
              <a:ext cx="356578" cy="382251"/>
            </a:xfrm>
            <a:prstGeom prst="rect">
              <a:avLst/>
            </a:prstGeom>
          </p:spPr>
        </p:pic>
        <p:sp>
          <p:nvSpPr>
            <p:cNvPr id="48" name="文字方塊 47">
              <a:extLst>
                <a:ext uri="{FF2B5EF4-FFF2-40B4-BE49-F238E27FC236}">
                  <a16:creationId xmlns:a16="http://schemas.microsoft.com/office/drawing/2014/main" id="{7DB553E0-F827-4F0A-B4FB-E0DC335A8E02}"/>
                </a:ext>
              </a:extLst>
            </p:cNvPr>
            <p:cNvSpPr txBox="1"/>
            <p:nvPr/>
          </p:nvSpPr>
          <p:spPr>
            <a:xfrm>
              <a:off x="1250803" y="1112097"/>
              <a:ext cx="362309" cy="433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E23C87E0-BEC6-4960-9E2E-78E8F9E48759}"/>
              </a:ext>
            </a:extLst>
          </p:cNvPr>
          <p:cNvGrpSpPr/>
          <p:nvPr/>
        </p:nvGrpSpPr>
        <p:grpSpPr>
          <a:xfrm>
            <a:off x="5062388" y="1554677"/>
            <a:ext cx="310234" cy="381736"/>
            <a:chOff x="1250803" y="1112097"/>
            <a:chExt cx="363830" cy="447684"/>
          </a:xfrm>
        </p:grpSpPr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id="{45D93A91-34DB-4773-B4DE-31E00FED1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258055" y="1177530"/>
              <a:ext cx="356578" cy="382251"/>
            </a:xfrm>
            <a:prstGeom prst="rect">
              <a:avLst/>
            </a:prstGeom>
          </p:spPr>
        </p:pic>
        <p:sp>
          <p:nvSpPr>
            <p:cNvPr id="51" name="文字方塊 50">
              <a:extLst>
                <a:ext uri="{FF2B5EF4-FFF2-40B4-BE49-F238E27FC236}">
                  <a16:creationId xmlns:a16="http://schemas.microsoft.com/office/drawing/2014/main" id="{0589EEE0-24CF-44DF-85FD-48ED9FCD373D}"/>
                </a:ext>
              </a:extLst>
            </p:cNvPr>
            <p:cNvSpPr txBox="1"/>
            <p:nvPr/>
          </p:nvSpPr>
          <p:spPr>
            <a:xfrm>
              <a:off x="1250803" y="1112097"/>
              <a:ext cx="362309" cy="433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BD352F26-FED5-44D6-9C95-DE2A73CE9051}"/>
              </a:ext>
            </a:extLst>
          </p:cNvPr>
          <p:cNvGrpSpPr/>
          <p:nvPr/>
        </p:nvGrpSpPr>
        <p:grpSpPr>
          <a:xfrm>
            <a:off x="5062388" y="1928978"/>
            <a:ext cx="310234" cy="381736"/>
            <a:chOff x="1250803" y="1112097"/>
            <a:chExt cx="363830" cy="447684"/>
          </a:xfrm>
        </p:grpSpPr>
        <p:pic>
          <p:nvPicPr>
            <p:cNvPr id="53" name="圖片 52">
              <a:extLst>
                <a:ext uri="{FF2B5EF4-FFF2-40B4-BE49-F238E27FC236}">
                  <a16:creationId xmlns:a16="http://schemas.microsoft.com/office/drawing/2014/main" id="{9137BC9C-B827-488B-8601-0ADA14E48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258055" y="1177530"/>
              <a:ext cx="356578" cy="382251"/>
            </a:xfrm>
            <a:prstGeom prst="rect">
              <a:avLst/>
            </a:prstGeom>
          </p:spPr>
        </p:pic>
        <p:sp>
          <p:nvSpPr>
            <p:cNvPr id="54" name="文字方塊 53">
              <a:extLst>
                <a:ext uri="{FF2B5EF4-FFF2-40B4-BE49-F238E27FC236}">
                  <a16:creationId xmlns:a16="http://schemas.microsoft.com/office/drawing/2014/main" id="{1893E4E9-190E-4ABA-A387-7DD8314B26F5}"/>
                </a:ext>
              </a:extLst>
            </p:cNvPr>
            <p:cNvSpPr txBox="1"/>
            <p:nvPr/>
          </p:nvSpPr>
          <p:spPr>
            <a:xfrm>
              <a:off x="1250803" y="1112097"/>
              <a:ext cx="362309" cy="433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507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>
                <a:latin typeface="Arial"/>
                <a:ea typeface="Microsoft JhengHei"/>
                <a:cs typeface="Arial"/>
              </a:rPr>
              <a:t>Switch the disk mode on a NAS</a:t>
            </a:r>
            <a:endParaRPr lang="zh-TW" altLang="en-US" sz="3200">
              <a:latin typeface="Arial"/>
              <a:ea typeface="Microsoft JhengHei"/>
              <a:cs typeface="Arial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7533E74-79C7-4FE8-A936-02335772C6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46" y="2382127"/>
            <a:ext cx="9144000" cy="120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61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6D315F48-1D6E-4881-9425-571356577E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3711" y="1368808"/>
            <a:ext cx="2997678" cy="3123995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64591EA0-D73A-4CEB-9B94-D7896B5030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3479" y="1368808"/>
            <a:ext cx="2997678" cy="312399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54F1D5A-333F-4349-A3E8-9912D649D9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69" y="1368808"/>
            <a:ext cx="2997678" cy="312399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7220BC1-83E0-2548-9BCD-5E2F55372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47" y="232786"/>
            <a:ext cx="9032130" cy="857250"/>
          </a:xfrm>
        </p:spPr>
        <p:txBody>
          <a:bodyPr>
            <a:noAutofit/>
          </a:bodyPr>
          <a:lstStyle/>
          <a:p>
            <a:pPr algn="l"/>
            <a:r>
              <a:rPr lang="en-US" altLang="zh-CN" sz="2700">
                <a:cs typeface="Arial" panose="020B0604020202020204" pitchFamily="34" charset="0"/>
              </a:rPr>
              <a:t>Standard 3.5” and 2.5“</a:t>
            </a:r>
            <a:r>
              <a:rPr lang="zh-TW" altLang="en-US" sz="2700">
                <a:cs typeface="Arial" panose="020B0604020202020204" pitchFamily="34" charset="0"/>
              </a:rPr>
              <a:t> </a:t>
            </a:r>
            <a:r>
              <a:rPr lang="en-US" altLang="zh-TW" sz="2700">
                <a:cs typeface="Arial" panose="020B0604020202020204" pitchFamily="34" charset="0"/>
              </a:rPr>
              <a:t>sizes</a:t>
            </a:r>
            <a:r>
              <a:rPr lang="en-US" altLang="zh-CN" sz="2700">
                <a:cs typeface="Arial" panose="020B0604020202020204" pitchFamily="34" charset="0"/>
              </a:rPr>
              <a:t> for the best compatibility</a:t>
            </a:r>
            <a:endParaRPr lang="en-US" sz="2700"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F54798-2765-4241-9814-A821C60FB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964" y="2368742"/>
            <a:ext cx="1842405" cy="15835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8FA65E-EB78-7A4F-B74B-3CD531FABC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148" y="2205747"/>
            <a:ext cx="1910889" cy="19108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589838-2E07-C54A-90DF-6C5143B988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1508" y="2445610"/>
            <a:ext cx="2304262" cy="1440164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15C7076C-3E4D-4C0F-B96F-4F92AA4BEB2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196" y="78094"/>
            <a:ext cx="2500603" cy="296285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05FFF05C-7236-47A2-88EB-DFEE8F7B6842}"/>
              </a:ext>
            </a:extLst>
          </p:cNvPr>
          <p:cNvSpPr/>
          <p:nvPr/>
        </p:nvSpPr>
        <p:spPr>
          <a:xfrm>
            <a:off x="485643" y="52603"/>
            <a:ext cx="2147704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QDA-A2AR/A2MAR</a:t>
            </a:r>
            <a:endParaRPr lang="zh-TW" altLang="en-US" sz="16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EE00C1D2-8663-447D-B04E-F3C9B9C32F96}"/>
              </a:ext>
            </a:extLst>
          </p:cNvPr>
          <p:cNvSpPr/>
          <p:nvPr/>
        </p:nvSpPr>
        <p:spPr>
          <a:xfrm>
            <a:off x="3668625" y="1820140"/>
            <a:ext cx="193758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Compatible with 3.5” &amp; 2.5” USB enclosure</a:t>
            </a:r>
            <a:endParaRPr lang="en-US" sz="13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42FFA7-7F3D-3448-9547-E4D370138112}"/>
              </a:ext>
            </a:extLst>
          </p:cNvPr>
          <p:cNvSpPr/>
          <p:nvPr/>
        </p:nvSpPr>
        <p:spPr>
          <a:xfrm>
            <a:off x="609452" y="1813616"/>
            <a:ext cx="214367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Compatible with 3.5” &amp; 2.5” drive space in a computer</a:t>
            </a:r>
            <a:endParaRPr lang="en-US" sz="13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Rectangle 17">
            <a:extLst>
              <a:ext uri="{FF2B5EF4-FFF2-40B4-BE49-F238E27FC236}">
                <a16:creationId xmlns:a16="http://schemas.microsoft.com/office/drawing/2014/main" id="{99073719-31D1-451C-8661-EEE3C1436592}"/>
              </a:ext>
            </a:extLst>
          </p:cNvPr>
          <p:cNvSpPr/>
          <p:nvPr/>
        </p:nvSpPr>
        <p:spPr>
          <a:xfrm>
            <a:off x="6571670" y="1813616"/>
            <a:ext cx="202220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Compatible with QNAP NAS drive trays</a:t>
            </a:r>
            <a:endParaRPr lang="en-US" altLang="zh-TW" sz="13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229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E9BD73-2CAF-1F44-8935-FC6F0608B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090" y="1574271"/>
            <a:ext cx="4821322" cy="1102519"/>
          </a:xfrm>
        </p:spPr>
        <p:txBody>
          <a:bodyPr/>
          <a:lstStyle/>
          <a:p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ea typeface="Microsoft JhengHei" panose="020B0604030504040204" pitchFamily="34" charset="-120"/>
                <a:cs typeface="Arial" panose="020B0604020202020204" pitchFamily="34" charset="0"/>
              </a:rPr>
              <a:t>U.2 </a:t>
            </a:r>
            <a:r>
              <a:rPr lang="en-US" sz="4000" err="1">
                <a:solidFill>
                  <a:schemeClr val="tx1">
                    <a:lumMod val="85000"/>
                    <a:lumOff val="15000"/>
                  </a:schemeClr>
                </a:solidFill>
                <a:ea typeface="Microsoft JhengHei" panose="020B0604030504040204" pitchFamily="34" charset="-120"/>
                <a:cs typeface="Arial" panose="020B0604020202020204" pitchFamily="34" charset="0"/>
              </a:rPr>
              <a:t>NVMe</a:t>
            </a:r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4000">
                <a:solidFill>
                  <a:schemeClr val="tx1">
                    <a:lumMod val="85000"/>
                    <a:lumOff val="15000"/>
                  </a:schemeClr>
                </a:solidFill>
                <a:ea typeface="Microsoft JhengHei" panose="020B0604030504040204" pitchFamily="34" charset="-120"/>
                <a:cs typeface="Arial" panose="020B0604020202020204" pitchFamily="34" charset="0"/>
              </a:rPr>
              <a:t>Adapters</a:t>
            </a:r>
            <a:endParaRPr lang="en-US" sz="4000">
              <a:solidFill>
                <a:schemeClr val="tx1">
                  <a:lumMod val="85000"/>
                  <a:lumOff val="15000"/>
                </a:schemeClr>
              </a:solidFill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副標題 1">
            <a:extLst>
              <a:ext uri="{FF2B5EF4-FFF2-40B4-BE49-F238E27FC236}">
                <a16:creationId xmlns:a16="http://schemas.microsoft.com/office/drawing/2014/main" id="{ECDE7FDD-4AFF-49DE-B276-0D6802CCD9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2089" y="2824274"/>
            <a:ext cx="4271053" cy="8388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zh-TW" b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Microsoft JhengHei"/>
                <a:cs typeface="Arial"/>
              </a:rPr>
              <a:t>QDA-UMP: U.2 to</a:t>
            </a:r>
            <a:r>
              <a:rPr lang="en-US" altLang="zh-CN" b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Microsoft JhengHei"/>
                <a:cs typeface="Arial"/>
              </a:rPr>
              <a:t> M.2 </a:t>
            </a:r>
            <a:r>
              <a:rPr lang="en-US" altLang="zh-CN" b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Microsoft JhengHei"/>
                <a:cs typeface="Arial"/>
              </a:rPr>
              <a:t>NVMe</a:t>
            </a:r>
            <a:r>
              <a:rPr lang="en-US" altLang="zh-TW" b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Microsoft JhengHei"/>
                <a:cs typeface="Arial"/>
              </a:rPr>
              <a:t> </a:t>
            </a:r>
            <a:endParaRPr lang="en-US" altLang="zh-TW" b="0">
              <a:solidFill>
                <a:schemeClr val="tx1">
                  <a:lumMod val="85000"/>
                  <a:lumOff val="15000"/>
                </a:schemeClr>
              </a:solidFill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b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Microsoft JhengHei"/>
                <a:cs typeface="Arial"/>
              </a:rPr>
              <a:t>QDA-U2MP: U.2 to</a:t>
            </a:r>
            <a:r>
              <a:rPr lang="en-US" altLang="zh-CN" b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Microsoft JhengHei"/>
                <a:cs typeface="Arial"/>
              </a:rPr>
              <a:t> 2 x M.2 </a:t>
            </a:r>
            <a:r>
              <a:rPr lang="en-US" altLang="zh-CN" b="0" err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Microsoft JhengHei"/>
                <a:cs typeface="Arial"/>
              </a:rPr>
              <a:t>NVMe</a:t>
            </a:r>
            <a:endParaRPr lang="en-US" altLang="zh-TW" b="0" err="1">
              <a:solidFill>
                <a:schemeClr val="tx1">
                  <a:lumMod val="85000"/>
                  <a:lumOff val="15000"/>
                </a:schemeClr>
              </a:solidFill>
              <a:latin typeface="Arial"/>
              <a:ea typeface="Microsoft JhengHe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5824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 descr="一張含有 螢幕擷取畫面, 監視器 的圖片&#10;&#10;描述是以非常高的可信度產生">
            <a:extLst>
              <a:ext uri="{FF2B5EF4-FFF2-40B4-BE49-F238E27FC236}">
                <a16:creationId xmlns:a16="http://schemas.microsoft.com/office/drawing/2014/main" id="{B89381DE-1160-4C7E-ABB3-B0003061BD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7109" y="1979445"/>
            <a:ext cx="4806892" cy="2787510"/>
          </a:xfrm>
          <a:prstGeom prst="rect">
            <a:avLst/>
          </a:prstGeom>
        </p:spPr>
      </p:pic>
      <p:pic>
        <p:nvPicPr>
          <p:cNvPr id="6" name="圖片 5" descr="一張含有 螢幕擷取畫面, 監視器 的圖片&#10;&#10;描述是以非常高的可信度產生">
            <a:extLst>
              <a:ext uri="{FF2B5EF4-FFF2-40B4-BE49-F238E27FC236}">
                <a16:creationId xmlns:a16="http://schemas.microsoft.com/office/drawing/2014/main" id="{B3C11F9E-5F6F-45DC-A9A7-9B1D4A7776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166" y="1979445"/>
            <a:ext cx="4806892" cy="2787510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F413AF42-5306-2C4A-BACC-E6E96BC20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434" y="96456"/>
            <a:ext cx="8515766" cy="857250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</a:pPr>
            <a:r>
              <a:rPr lang="en-US" sz="3000">
                <a:latin typeface="Arial"/>
                <a:ea typeface="微軟正黑體"/>
                <a:cs typeface="Arial"/>
              </a:rPr>
              <a:t>U.2 </a:t>
            </a:r>
            <a:r>
              <a:rPr lang="en-US" sz="3000" err="1">
                <a:latin typeface="Arial"/>
                <a:ea typeface="微軟正黑體"/>
                <a:cs typeface="Arial"/>
              </a:rPr>
              <a:t>NVMe</a:t>
            </a:r>
            <a:r>
              <a:rPr lang="en-US" sz="3000">
                <a:latin typeface="Arial"/>
                <a:ea typeface="微軟正黑體"/>
                <a:cs typeface="Arial"/>
              </a:rPr>
              <a:t> SSDs are fast and cool, </a:t>
            </a:r>
            <a:br>
              <a:rPr lang="en-US" sz="3000">
                <a:cs typeface="Arial" panose="020B0604020202020204" pitchFamily="34" charset="0"/>
              </a:rPr>
            </a:br>
            <a:r>
              <a:rPr lang="en-US" sz="3000">
                <a:latin typeface="Arial"/>
                <a:ea typeface="微軟正黑體"/>
                <a:cs typeface="Arial"/>
              </a:rPr>
              <a:t>why are they not popular yet?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DAF04C-E343-AF49-A76B-EDF5ECF857E6}"/>
              </a:ext>
            </a:extLst>
          </p:cNvPr>
          <p:cNvSpPr txBox="1"/>
          <p:nvPr/>
        </p:nvSpPr>
        <p:spPr>
          <a:xfrm>
            <a:off x="219419" y="1383051"/>
            <a:ext cx="8820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U.2 </a:t>
            </a:r>
            <a:r>
              <a:rPr lang="en-US" altLang="zh-CN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was named SSF-8639, and supports up to 32Gbps (PCIe </a:t>
            </a:r>
            <a:r>
              <a:rPr lang="en-US" altLang="zh-CN" sz="160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NVMe</a:t>
            </a:r>
            <a:r>
              <a:rPr lang="en-US" altLang="zh-CN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Gen3 x4) speed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U.2 SSDs come in 2.5” drive form factor, thus better heat dissipation compared to M.2 SSDs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9339DD-5E15-5F4F-8887-D3F96CC43701}"/>
              </a:ext>
            </a:extLst>
          </p:cNvPr>
          <p:cNvSpPr txBox="1"/>
          <p:nvPr/>
        </p:nvSpPr>
        <p:spPr>
          <a:xfrm>
            <a:off x="473432" y="2255266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Fewer brands</a:t>
            </a:r>
            <a:endParaRPr 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470745-0D11-C145-8F3E-8694C036344C}"/>
              </a:ext>
            </a:extLst>
          </p:cNvPr>
          <p:cNvSpPr txBox="1"/>
          <p:nvPr/>
        </p:nvSpPr>
        <p:spPr>
          <a:xfrm>
            <a:off x="4828654" y="2255266"/>
            <a:ext cx="389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U.2 SSDs cost more than M.2 SSDs</a:t>
            </a:r>
            <a:endParaRPr 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8D8242-DA25-B747-9F29-96664A8E890A}"/>
              </a:ext>
            </a:extLst>
          </p:cNvPr>
          <p:cNvSpPr/>
          <p:nvPr/>
        </p:nvSpPr>
        <p:spPr>
          <a:xfrm>
            <a:off x="219420" y="4723405"/>
            <a:ext cx="184932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Source: 2019/03/21 </a:t>
            </a:r>
            <a:r>
              <a:rPr lang="en-US" sz="80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Amazon.com</a:t>
            </a:r>
            <a:endParaRPr lang="en-US" sz="8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3374359-EEF7-DC48-ACE2-754422B55A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475" y="2744100"/>
            <a:ext cx="910341" cy="6031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0000ACF-8327-BB4C-8F29-5BFA0500F95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1126" y="2664023"/>
            <a:ext cx="2144580" cy="7490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32F6B7-1D07-0F44-8984-803E6CCB042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4450" y="3693263"/>
            <a:ext cx="2434881" cy="4221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455C42-8E6E-5745-906F-46F42414BAB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255" y="3523059"/>
            <a:ext cx="925977" cy="813040"/>
          </a:xfrm>
          <a:prstGeom prst="rect">
            <a:avLst/>
          </a:prstGeom>
        </p:spPr>
      </p:pic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1FA528AA-4EE3-4549-BB51-A0E1454CA27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462" y="2821529"/>
            <a:ext cx="3890809" cy="136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97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0B89EE4F-1563-4648-A0F4-031DEE28D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>
                <a:solidFill>
                  <a:schemeClr val="bg1"/>
                </a:solidFill>
                <a:ea typeface="Microsoft JhengHei" panose="020B0604030504040204" pitchFamily="34" charset="-120"/>
                <a:cs typeface="Arial" panose="020B0604020202020204" pitchFamily="34" charset="0"/>
              </a:rPr>
              <a:t>U.2 </a:t>
            </a:r>
            <a:r>
              <a:rPr lang="en-US" sz="3000" err="1">
                <a:solidFill>
                  <a:schemeClr val="bg1"/>
                </a:solidFill>
                <a:ea typeface="Microsoft JhengHei" panose="020B0604030504040204" pitchFamily="34" charset="-120"/>
                <a:cs typeface="Arial" panose="020B0604020202020204" pitchFamily="34" charset="0"/>
              </a:rPr>
              <a:t>NVMe</a:t>
            </a:r>
            <a:r>
              <a:rPr lang="en-US" sz="3000">
                <a:solidFill>
                  <a:schemeClr val="bg1"/>
                </a:solidFill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3000">
                <a:solidFill>
                  <a:schemeClr val="bg1"/>
                </a:solidFill>
                <a:ea typeface="Microsoft JhengHei" panose="020B0604030504040204" pitchFamily="34" charset="-120"/>
                <a:cs typeface="Arial" panose="020B0604020202020204" pitchFamily="34" charset="0"/>
              </a:rPr>
              <a:t>to M.2 </a:t>
            </a:r>
            <a:r>
              <a:rPr lang="en-US" altLang="zh-CN" sz="3000" err="1">
                <a:solidFill>
                  <a:schemeClr val="bg1"/>
                </a:solidFill>
                <a:ea typeface="Microsoft JhengHei" panose="020B0604030504040204" pitchFamily="34" charset="-120"/>
                <a:cs typeface="Arial" panose="020B0604020202020204" pitchFamily="34" charset="0"/>
              </a:rPr>
              <a:t>NVMe</a:t>
            </a:r>
            <a:r>
              <a:rPr lang="en-US" altLang="zh-CN" sz="3000">
                <a:solidFill>
                  <a:schemeClr val="bg1"/>
                </a:solidFill>
                <a:ea typeface="Microsoft JhengHei" panose="020B0604030504040204" pitchFamily="34" charset="-120"/>
                <a:cs typeface="Arial" panose="020B0604020202020204" pitchFamily="34" charset="0"/>
              </a:rPr>
              <a:t> adapter</a:t>
            </a:r>
            <a:endParaRPr lang="en-US" sz="3000">
              <a:solidFill>
                <a:schemeClr val="bg1"/>
              </a:solidFill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2" name="圖片 2">
            <a:extLst>
              <a:ext uri="{FF2B5EF4-FFF2-40B4-BE49-F238E27FC236}">
                <a16:creationId xmlns:a16="http://schemas.microsoft.com/office/drawing/2014/main" id="{FF7FD5A3-B799-F44D-8A1F-AF0E734E1E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367" y="1970789"/>
            <a:ext cx="9158082" cy="2896552"/>
          </a:xfrm>
          <a:prstGeom prst="rect">
            <a:avLst/>
          </a:prstGeom>
        </p:spPr>
      </p:pic>
      <p:cxnSp>
        <p:nvCxnSpPr>
          <p:cNvPr id="24" name="直線接點 4">
            <a:extLst>
              <a:ext uri="{FF2B5EF4-FFF2-40B4-BE49-F238E27FC236}">
                <a16:creationId xmlns:a16="http://schemas.microsoft.com/office/drawing/2014/main" id="{CD627EBC-1859-074E-A9AD-22852F23921A}"/>
              </a:ext>
            </a:extLst>
          </p:cNvPr>
          <p:cNvCxnSpPr>
            <a:cxnSpLocks/>
          </p:cNvCxnSpPr>
          <p:nvPr/>
        </p:nvCxnSpPr>
        <p:spPr>
          <a:xfrm flipH="1">
            <a:off x="2584220" y="3505933"/>
            <a:ext cx="2278653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5">
            <a:extLst>
              <a:ext uri="{FF2B5EF4-FFF2-40B4-BE49-F238E27FC236}">
                <a16:creationId xmlns:a16="http://schemas.microsoft.com/office/drawing/2014/main" id="{475B9BFB-56D0-5E47-A012-26ACC35F50BF}"/>
              </a:ext>
            </a:extLst>
          </p:cNvPr>
          <p:cNvCxnSpPr>
            <a:cxnSpLocks/>
          </p:cNvCxnSpPr>
          <p:nvPr/>
        </p:nvCxnSpPr>
        <p:spPr>
          <a:xfrm flipH="1">
            <a:off x="558878" y="3007007"/>
            <a:ext cx="1358638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6">
            <a:extLst>
              <a:ext uri="{FF2B5EF4-FFF2-40B4-BE49-F238E27FC236}">
                <a16:creationId xmlns:a16="http://schemas.microsoft.com/office/drawing/2014/main" id="{3BAE8308-A3A7-9E46-8953-7E0BEA2C7F20}"/>
              </a:ext>
            </a:extLst>
          </p:cNvPr>
          <p:cNvSpPr txBox="1"/>
          <p:nvPr/>
        </p:nvSpPr>
        <p:spPr>
          <a:xfrm>
            <a:off x="3861354" y="2553936"/>
            <a:ext cx="1030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>
                <a:latin typeface="Arial" panose="020B0604020202020204" pitchFamily="34" charset="0"/>
                <a:cs typeface="Arial" panose="020B0604020202020204" pitchFamily="34" charset="0"/>
              </a:rPr>
              <a:t>M.2 2280 </a:t>
            </a:r>
          </a:p>
          <a:p>
            <a:r>
              <a:rPr lang="en-US" altLang="zh-TW" sz="1350">
                <a:latin typeface="Arial" panose="020B0604020202020204" pitchFamily="34" charset="0"/>
                <a:cs typeface="Arial" panose="020B0604020202020204" pitchFamily="34" charset="0"/>
              </a:rPr>
              <a:t>PCIe </a:t>
            </a:r>
            <a:r>
              <a:rPr lang="en-US" altLang="zh-TW" sz="1350" err="1">
                <a:latin typeface="Arial" panose="020B0604020202020204" pitchFamily="34" charset="0"/>
                <a:cs typeface="Arial" panose="020B0604020202020204" pitchFamily="34" charset="0"/>
              </a:rPr>
              <a:t>NVMe</a:t>
            </a:r>
            <a:endParaRPr lang="en-US" altLang="zh-TW" sz="13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TW" sz="1350">
                <a:latin typeface="Arial" panose="020B0604020202020204" pitchFamily="34" charset="0"/>
                <a:cs typeface="Arial" panose="020B0604020202020204" pitchFamily="34" charset="0"/>
              </a:rPr>
              <a:t>Gen3 x4</a:t>
            </a:r>
            <a:endParaRPr lang="zh-TW" alt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字方塊 8">
            <a:extLst>
              <a:ext uri="{FF2B5EF4-FFF2-40B4-BE49-F238E27FC236}">
                <a16:creationId xmlns:a16="http://schemas.microsoft.com/office/drawing/2014/main" id="{8414F5FA-07DF-4B40-9A58-8227DEAFFE3F}"/>
              </a:ext>
            </a:extLst>
          </p:cNvPr>
          <p:cNvSpPr txBox="1"/>
          <p:nvPr/>
        </p:nvSpPr>
        <p:spPr>
          <a:xfrm>
            <a:off x="545664" y="2300020"/>
            <a:ext cx="128730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>
                <a:latin typeface="Arial" panose="020B0604020202020204" pitchFamily="34" charset="0"/>
                <a:cs typeface="Arial" panose="020B0604020202020204" pitchFamily="34" charset="0"/>
              </a:rPr>
              <a:t>U.2 PCIe </a:t>
            </a:r>
            <a:r>
              <a:rPr lang="en-US" altLang="zh-TW" sz="1350" err="1">
                <a:latin typeface="Arial" panose="020B0604020202020204" pitchFamily="34" charset="0"/>
                <a:cs typeface="Arial" panose="020B0604020202020204" pitchFamily="34" charset="0"/>
              </a:rPr>
              <a:t>NVMe</a:t>
            </a:r>
            <a:endParaRPr lang="en-US" altLang="zh-TW" sz="13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TW" sz="1350">
                <a:latin typeface="Arial" panose="020B0604020202020204" pitchFamily="34" charset="0"/>
                <a:cs typeface="Arial" panose="020B0604020202020204" pitchFamily="34" charset="0"/>
              </a:rPr>
              <a:t>Gen3 x4</a:t>
            </a:r>
            <a:endParaRPr lang="zh-TW" alt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字方塊 9">
            <a:extLst>
              <a:ext uri="{FF2B5EF4-FFF2-40B4-BE49-F238E27FC236}">
                <a16:creationId xmlns:a16="http://schemas.microsoft.com/office/drawing/2014/main" id="{F301C60D-7064-7E48-9220-FC8DD5021689}"/>
              </a:ext>
            </a:extLst>
          </p:cNvPr>
          <p:cNvSpPr txBox="1"/>
          <p:nvPr/>
        </p:nvSpPr>
        <p:spPr>
          <a:xfrm>
            <a:off x="1403262" y="3935373"/>
            <a:ext cx="859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000">
                <a:latin typeface="Arial" panose="020B0604020202020204" pitchFamily="34" charset="0"/>
                <a:cs typeface="Arial" panose="020B0604020202020204" pitchFamily="34" charset="0"/>
              </a:rPr>
              <a:t>100.4mm</a:t>
            </a:r>
            <a:endParaRPr lang="zh-TW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文字方塊 10">
            <a:extLst>
              <a:ext uri="{FF2B5EF4-FFF2-40B4-BE49-F238E27FC236}">
                <a16:creationId xmlns:a16="http://schemas.microsoft.com/office/drawing/2014/main" id="{1E02398E-52BC-0441-A002-A1CF85384A47}"/>
              </a:ext>
            </a:extLst>
          </p:cNvPr>
          <p:cNvSpPr txBox="1"/>
          <p:nvPr/>
        </p:nvSpPr>
        <p:spPr>
          <a:xfrm>
            <a:off x="3035664" y="3935373"/>
            <a:ext cx="859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000">
                <a:latin typeface="Arial" panose="020B0604020202020204" pitchFamily="34" charset="0"/>
                <a:cs typeface="Arial" panose="020B0604020202020204" pitchFamily="34" charset="0"/>
              </a:rPr>
              <a:t>69.85mm</a:t>
            </a:r>
            <a:endParaRPr lang="zh-TW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文字方塊 9">
            <a:extLst>
              <a:ext uri="{FF2B5EF4-FFF2-40B4-BE49-F238E27FC236}">
                <a16:creationId xmlns:a16="http://schemas.microsoft.com/office/drawing/2014/main" id="{7BA6840B-345F-5445-B4A2-EF05A6C1EF80}"/>
              </a:ext>
            </a:extLst>
          </p:cNvPr>
          <p:cNvSpPr txBox="1"/>
          <p:nvPr/>
        </p:nvSpPr>
        <p:spPr>
          <a:xfrm>
            <a:off x="646017" y="3172845"/>
            <a:ext cx="6452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000">
                <a:latin typeface="Arial" panose="020B0604020202020204" pitchFamily="34" charset="0"/>
                <a:cs typeface="Arial" panose="020B0604020202020204" pitchFamily="34" charset="0"/>
              </a:rPr>
              <a:t>15mm</a:t>
            </a:r>
            <a:endParaRPr lang="zh-TW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字方塊 8">
            <a:extLst>
              <a:ext uri="{FF2B5EF4-FFF2-40B4-BE49-F238E27FC236}">
                <a16:creationId xmlns:a16="http://schemas.microsoft.com/office/drawing/2014/main" id="{61FB2447-C5BF-7C4D-81CA-A0BEF3C56B2B}"/>
              </a:ext>
            </a:extLst>
          </p:cNvPr>
          <p:cNvSpPr txBox="1"/>
          <p:nvPr/>
        </p:nvSpPr>
        <p:spPr>
          <a:xfrm>
            <a:off x="5275801" y="3007007"/>
            <a:ext cx="102727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>
                <a:latin typeface="Arial" panose="020B0604020202020204" pitchFamily="34" charset="0"/>
                <a:cs typeface="Arial" panose="020B0604020202020204" pitchFamily="34" charset="0"/>
              </a:rPr>
              <a:t>U.2 PCIe </a:t>
            </a:r>
            <a:r>
              <a:rPr lang="en-US" altLang="zh-TW" sz="1350" err="1">
                <a:latin typeface="Arial" panose="020B0604020202020204" pitchFamily="34" charset="0"/>
                <a:cs typeface="Arial" panose="020B0604020202020204" pitchFamily="34" charset="0"/>
              </a:rPr>
              <a:t>NVMe</a:t>
            </a:r>
            <a:endParaRPr lang="en-US" altLang="zh-TW" sz="13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TW" sz="1350">
                <a:latin typeface="Arial" panose="020B0604020202020204" pitchFamily="34" charset="0"/>
                <a:cs typeface="Arial" panose="020B0604020202020204" pitchFamily="34" charset="0"/>
              </a:rPr>
              <a:t>Gen3 x4</a:t>
            </a:r>
            <a:endParaRPr lang="zh-TW" alt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字方塊 6">
            <a:extLst>
              <a:ext uri="{FF2B5EF4-FFF2-40B4-BE49-F238E27FC236}">
                <a16:creationId xmlns:a16="http://schemas.microsoft.com/office/drawing/2014/main" id="{11D8FF85-6540-4143-8329-DB636654C0D9}"/>
              </a:ext>
            </a:extLst>
          </p:cNvPr>
          <p:cNvSpPr txBox="1"/>
          <p:nvPr/>
        </p:nvSpPr>
        <p:spPr>
          <a:xfrm>
            <a:off x="7302490" y="3172845"/>
            <a:ext cx="10308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M.2 2280 </a:t>
            </a:r>
          </a:p>
          <a:p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PCIe </a:t>
            </a:r>
            <a:r>
              <a:rPr lang="en-US" altLang="zh-TW" sz="11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NVMe</a:t>
            </a:r>
            <a:endParaRPr lang="zh-TW" altLang="en-US" sz="1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08EEC3A7-CBB8-4E48-806A-BF029D08BE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16" y="107791"/>
            <a:ext cx="2317831" cy="403902"/>
          </a:xfrm>
          <a:prstGeom prst="rect">
            <a:avLst/>
          </a:prstGeom>
        </p:spPr>
      </p:pic>
      <p:sp>
        <p:nvSpPr>
          <p:cNvPr id="33" name="內容版面配置區 3">
            <a:extLst>
              <a:ext uri="{FF2B5EF4-FFF2-40B4-BE49-F238E27FC236}">
                <a16:creationId xmlns:a16="http://schemas.microsoft.com/office/drawing/2014/main" id="{0E520EE3-67AC-4EA2-A0C3-60B124512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674" y="107727"/>
            <a:ext cx="3507896" cy="488559"/>
          </a:xfrm>
        </p:spPr>
        <p:txBody>
          <a:bodyPr/>
          <a:lstStyle/>
          <a:p>
            <a:r>
              <a:rPr lang="en-US" altLang="zh-TW">
                <a:ea typeface="Microsoft JhengHei" panose="020B0604030504040204" pitchFamily="34" charset="-120"/>
                <a:cs typeface="Arial" panose="020B0604020202020204" pitchFamily="34" charset="0"/>
              </a:rPr>
              <a:t>QDA-UMP</a:t>
            </a:r>
            <a:endParaRPr lang="zh-TW" altLang="en-US"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6" name="圖片 35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C3DF94E0-0EE0-4C91-B6FA-F0ABC22495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3284" y="743677"/>
            <a:ext cx="1949229" cy="133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17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57CD91A-CC76-4779-8739-19C6701DBF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80" y="1892662"/>
            <a:ext cx="9133958" cy="2888922"/>
          </a:xfrm>
          <a:prstGeom prst="rect">
            <a:avLst/>
          </a:prstGeom>
        </p:spPr>
      </p:pic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19CAE831-20A4-4BF9-A904-13BE3DA1A359}"/>
              </a:ext>
            </a:extLst>
          </p:cNvPr>
          <p:cNvCxnSpPr>
            <a:cxnSpLocks/>
          </p:cNvCxnSpPr>
          <p:nvPr/>
        </p:nvCxnSpPr>
        <p:spPr>
          <a:xfrm flipH="1">
            <a:off x="2399545" y="2897625"/>
            <a:ext cx="187519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99CEEBF5-B8FC-4C19-B8A5-27D1806787F1}"/>
              </a:ext>
            </a:extLst>
          </p:cNvPr>
          <p:cNvCxnSpPr>
            <a:cxnSpLocks/>
          </p:cNvCxnSpPr>
          <p:nvPr/>
        </p:nvCxnSpPr>
        <p:spPr>
          <a:xfrm flipH="1">
            <a:off x="2321404" y="3373652"/>
            <a:ext cx="2644879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37709359-5272-40C5-BA37-F932C6F16C5D}"/>
              </a:ext>
            </a:extLst>
          </p:cNvPr>
          <p:cNvCxnSpPr>
            <a:cxnSpLocks/>
          </p:cNvCxnSpPr>
          <p:nvPr/>
        </p:nvCxnSpPr>
        <p:spPr>
          <a:xfrm flipH="1">
            <a:off x="910386" y="2864069"/>
            <a:ext cx="703162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3E158287-F0AB-472D-83AE-E9507288C709}"/>
              </a:ext>
            </a:extLst>
          </p:cNvPr>
          <p:cNvSpPr txBox="1"/>
          <p:nvPr/>
        </p:nvSpPr>
        <p:spPr>
          <a:xfrm>
            <a:off x="3448628" y="2910151"/>
            <a:ext cx="16173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>
                <a:latin typeface="Arial" panose="020B0604020202020204" pitchFamily="34" charset="0"/>
                <a:cs typeface="Arial" panose="020B0604020202020204" pitchFamily="34" charset="0"/>
              </a:rPr>
              <a:t>2 x M.2 2280 PCIe </a:t>
            </a:r>
          </a:p>
          <a:p>
            <a:r>
              <a:rPr lang="en-US" altLang="zh-TW" sz="1350" err="1">
                <a:latin typeface="Arial" panose="020B0604020202020204" pitchFamily="34" charset="0"/>
                <a:cs typeface="Arial" panose="020B0604020202020204" pitchFamily="34" charset="0"/>
              </a:rPr>
              <a:t>NVMe</a:t>
            </a:r>
            <a:r>
              <a:rPr lang="en-US" altLang="zh-TW" sz="1350">
                <a:latin typeface="Arial" panose="020B0604020202020204" pitchFamily="34" charset="0"/>
                <a:cs typeface="Arial" panose="020B0604020202020204" pitchFamily="34" charset="0"/>
              </a:rPr>
              <a:t> Gen3 x4</a:t>
            </a:r>
            <a:endParaRPr lang="zh-TW" alt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BE03541-EE2F-4ECD-A3F7-612A58E7EE61}"/>
              </a:ext>
            </a:extLst>
          </p:cNvPr>
          <p:cNvSpPr txBox="1"/>
          <p:nvPr/>
        </p:nvSpPr>
        <p:spPr>
          <a:xfrm>
            <a:off x="2758047" y="2285040"/>
            <a:ext cx="170118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err="1">
                <a:latin typeface="Arial" panose="020B0604020202020204" pitchFamily="34" charset="0"/>
                <a:cs typeface="Arial" panose="020B0604020202020204" pitchFamily="34" charset="0"/>
              </a:rPr>
              <a:t>Asmedia</a:t>
            </a:r>
            <a:r>
              <a:rPr lang="en-US" altLang="zh-TW" sz="1350">
                <a:latin typeface="Arial" panose="020B0604020202020204" pitchFamily="34" charset="0"/>
                <a:cs typeface="Arial" panose="020B0604020202020204" pitchFamily="34" charset="0"/>
              </a:rPr>
              <a:t> 2812 </a:t>
            </a:r>
          </a:p>
          <a:p>
            <a:r>
              <a:rPr lang="en-US" altLang="zh-TW" sz="1350">
                <a:latin typeface="Arial" panose="020B0604020202020204" pitchFamily="34" charset="0"/>
                <a:cs typeface="Arial" panose="020B0604020202020204" pitchFamily="34" charset="0"/>
              </a:rPr>
              <a:t>Gen3 PCIe switch</a:t>
            </a:r>
            <a:endParaRPr lang="zh-TW" alt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B61D453-46C6-4D86-9919-878BEC26DEB5}"/>
              </a:ext>
            </a:extLst>
          </p:cNvPr>
          <p:cNvSpPr txBox="1"/>
          <p:nvPr/>
        </p:nvSpPr>
        <p:spPr>
          <a:xfrm>
            <a:off x="1114401" y="3773612"/>
            <a:ext cx="859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000">
                <a:latin typeface="Arial" panose="020B0604020202020204" pitchFamily="34" charset="0"/>
                <a:cs typeface="Arial" panose="020B0604020202020204" pitchFamily="34" charset="0"/>
              </a:rPr>
              <a:t>100.4mm</a:t>
            </a:r>
            <a:endParaRPr lang="zh-TW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5745685-1158-774A-BFAF-44EDEBD8B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88" y="415730"/>
            <a:ext cx="6619284" cy="857250"/>
          </a:xfrm>
        </p:spPr>
        <p:txBody>
          <a:bodyPr>
            <a:noAutofit/>
          </a:bodyPr>
          <a:lstStyle/>
          <a:p>
            <a:r>
              <a:rPr lang="en-US" sz="2800" spc="-150">
                <a:cs typeface="Arial" panose="020B0604020202020204" pitchFamily="34" charset="0"/>
              </a:rPr>
              <a:t>U.2 </a:t>
            </a:r>
            <a:r>
              <a:rPr lang="en-US" sz="2800" spc="-150" err="1">
                <a:cs typeface="Arial" panose="020B0604020202020204" pitchFamily="34" charset="0"/>
              </a:rPr>
              <a:t>NVMe</a:t>
            </a:r>
            <a:r>
              <a:rPr lang="en-US" sz="2800" spc="-150">
                <a:cs typeface="Arial" panose="020B0604020202020204" pitchFamily="34" charset="0"/>
              </a:rPr>
              <a:t> </a:t>
            </a:r>
            <a:r>
              <a:rPr lang="en-US" altLang="zh-CN" sz="2800" spc="-150">
                <a:cs typeface="Arial" panose="020B0604020202020204" pitchFamily="34" charset="0"/>
              </a:rPr>
              <a:t>to dual M.2 PCIe </a:t>
            </a:r>
            <a:r>
              <a:rPr lang="en-US" altLang="zh-CN" sz="2800" spc="-150" err="1">
                <a:cs typeface="Arial" panose="020B0604020202020204" pitchFamily="34" charset="0"/>
              </a:rPr>
              <a:t>NVMe</a:t>
            </a:r>
            <a:r>
              <a:rPr lang="en-US" altLang="zh-CN" sz="2800" spc="-150">
                <a:cs typeface="Arial" panose="020B0604020202020204" pitchFamily="34" charset="0"/>
              </a:rPr>
              <a:t> adapter</a:t>
            </a:r>
            <a:endParaRPr lang="en-US" sz="2800" spc="-150">
              <a:cs typeface="Arial" panose="020B0604020202020204" pitchFamily="34" charset="0"/>
            </a:endParaRPr>
          </a:p>
        </p:txBody>
      </p:sp>
      <p:sp>
        <p:nvSpPr>
          <p:cNvPr id="18" name="文字方塊 9">
            <a:extLst>
              <a:ext uri="{FF2B5EF4-FFF2-40B4-BE49-F238E27FC236}">
                <a16:creationId xmlns:a16="http://schemas.microsoft.com/office/drawing/2014/main" id="{57AD55E4-392F-5E48-A800-7864DA3DDD8F}"/>
              </a:ext>
            </a:extLst>
          </p:cNvPr>
          <p:cNvSpPr txBox="1"/>
          <p:nvPr/>
        </p:nvSpPr>
        <p:spPr>
          <a:xfrm>
            <a:off x="389718" y="3018228"/>
            <a:ext cx="6452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000">
                <a:latin typeface="Arial" panose="020B0604020202020204" pitchFamily="34" charset="0"/>
                <a:cs typeface="Arial" panose="020B0604020202020204" pitchFamily="34" charset="0"/>
              </a:rPr>
              <a:t>15mm</a:t>
            </a:r>
            <a:endParaRPr lang="zh-TW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字方塊 8">
            <a:extLst>
              <a:ext uri="{FF2B5EF4-FFF2-40B4-BE49-F238E27FC236}">
                <a16:creationId xmlns:a16="http://schemas.microsoft.com/office/drawing/2014/main" id="{F8AE5FAF-49AC-BB44-9026-812E7020BBE3}"/>
              </a:ext>
            </a:extLst>
          </p:cNvPr>
          <p:cNvSpPr txBox="1"/>
          <p:nvPr/>
        </p:nvSpPr>
        <p:spPr>
          <a:xfrm>
            <a:off x="444968" y="2217825"/>
            <a:ext cx="15192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>
                <a:latin typeface="Arial" panose="020B0604020202020204" pitchFamily="34" charset="0"/>
                <a:cs typeface="Arial" panose="020B0604020202020204" pitchFamily="34" charset="0"/>
              </a:rPr>
              <a:t>U.2 PCIe </a:t>
            </a:r>
            <a:r>
              <a:rPr lang="en-US" altLang="zh-TW" sz="1350" err="1">
                <a:latin typeface="Arial" panose="020B0604020202020204" pitchFamily="34" charset="0"/>
                <a:cs typeface="Arial" panose="020B0604020202020204" pitchFamily="34" charset="0"/>
              </a:rPr>
              <a:t>NVMe</a:t>
            </a:r>
            <a:r>
              <a:rPr lang="en-US" altLang="zh-TW" sz="1350">
                <a:latin typeface="Arial" panose="020B0604020202020204" pitchFamily="34" charset="0"/>
                <a:cs typeface="Arial" panose="020B0604020202020204" pitchFamily="34" charset="0"/>
              </a:rPr>
              <a:t> Gen3 x4</a:t>
            </a:r>
            <a:endParaRPr lang="zh-TW" alt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字方塊 10">
            <a:extLst>
              <a:ext uri="{FF2B5EF4-FFF2-40B4-BE49-F238E27FC236}">
                <a16:creationId xmlns:a16="http://schemas.microsoft.com/office/drawing/2014/main" id="{72A775F3-03DA-284B-9FFD-93FAA5771282}"/>
              </a:ext>
            </a:extLst>
          </p:cNvPr>
          <p:cNvSpPr txBox="1"/>
          <p:nvPr/>
        </p:nvSpPr>
        <p:spPr>
          <a:xfrm>
            <a:off x="2826762" y="3773612"/>
            <a:ext cx="859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000">
                <a:latin typeface="Arial" panose="020B0604020202020204" pitchFamily="34" charset="0"/>
                <a:cs typeface="Arial" panose="020B0604020202020204" pitchFamily="34" charset="0"/>
              </a:rPr>
              <a:t>69.85mm</a:t>
            </a:r>
            <a:endParaRPr lang="zh-TW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字方塊 6">
            <a:extLst>
              <a:ext uri="{FF2B5EF4-FFF2-40B4-BE49-F238E27FC236}">
                <a16:creationId xmlns:a16="http://schemas.microsoft.com/office/drawing/2014/main" id="{B541FFF8-3125-6B41-8626-C4852E6E9A1D}"/>
              </a:ext>
            </a:extLst>
          </p:cNvPr>
          <p:cNvSpPr txBox="1"/>
          <p:nvPr/>
        </p:nvSpPr>
        <p:spPr>
          <a:xfrm>
            <a:off x="6906176" y="2858756"/>
            <a:ext cx="1617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M.2 2280 </a:t>
            </a:r>
          </a:p>
          <a:p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PCIe 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NVMe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Gen3 x4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字方塊 6">
            <a:extLst>
              <a:ext uri="{FF2B5EF4-FFF2-40B4-BE49-F238E27FC236}">
                <a16:creationId xmlns:a16="http://schemas.microsoft.com/office/drawing/2014/main" id="{B9463D25-6F3C-BA43-B3D7-B63E5883117F}"/>
              </a:ext>
            </a:extLst>
          </p:cNvPr>
          <p:cNvSpPr txBox="1"/>
          <p:nvPr/>
        </p:nvSpPr>
        <p:spPr>
          <a:xfrm>
            <a:off x="6906176" y="3440764"/>
            <a:ext cx="1617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M.2 2280 </a:t>
            </a:r>
          </a:p>
          <a:p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PCIe 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NVMe</a:t>
            </a: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Gen3 x4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字方塊 8">
            <a:extLst>
              <a:ext uri="{FF2B5EF4-FFF2-40B4-BE49-F238E27FC236}">
                <a16:creationId xmlns:a16="http://schemas.microsoft.com/office/drawing/2014/main" id="{CED3553E-331F-FA41-AD2E-33D7D6210A12}"/>
              </a:ext>
            </a:extLst>
          </p:cNvPr>
          <p:cNvSpPr txBox="1"/>
          <p:nvPr/>
        </p:nvSpPr>
        <p:spPr>
          <a:xfrm>
            <a:off x="4949159" y="3337123"/>
            <a:ext cx="102727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>
                <a:latin typeface="Arial" panose="020B0604020202020204" pitchFamily="34" charset="0"/>
                <a:cs typeface="Arial" panose="020B0604020202020204" pitchFamily="34" charset="0"/>
              </a:rPr>
              <a:t>U.2 PCIe </a:t>
            </a:r>
            <a:r>
              <a:rPr lang="en-US" altLang="zh-TW" sz="1350" err="1">
                <a:latin typeface="Arial" panose="020B0604020202020204" pitchFamily="34" charset="0"/>
                <a:cs typeface="Arial" panose="020B0604020202020204" pitchFamily="34" charset="0"/>
              </a:rPr>
              <a:t>NVMe</a:t>
            </a:r>
            <a:endParaRPr lang="en-US" altLang="zh-TW" sz="13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TW" sz="1350">
                <a:latin typeface="Arial" panose="020B0604020202020204" pitchFamily="34" charset="0"/>
                <a:cs typeface="Arial" panose="020B0604020202020204" pitchFamily="34" charset="0"/>
              </a:rPr>
              <a:t>Gen3 x4</a:t>
            </a:r>
            <a:endParaRPr lang="zh-TW" alt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字方塊 27">
            <a:extLst>
              <a:ext uri="{FF2B5EF4-FFF2-40B4-BE49-F238E27FC236}">
                <a16:creationId xmlns:a16="http://schemas.microsoft.com/office/drawing/2014/main" id="{8D984893-9FB0-404F-8D5F-FBFFCF427EE0}"/>
              </a:ext>
            </a:extLst>
          </p:cNvPr>
          <p:cNvSpPr txBox="1"/>
          <p:nvPr/>
        </p:nvSpPr>
        <p:spPr>
          <a:xfrm>
            <a:off x="5892354" y="3471541"/>
            <a:ext cx="806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err="1">
                <a:latin typeface="Arial" panose="020B0604020202020204" pitchFamily="34" charset="0"/>
                <a:cs typeface="Arial" panose="020B0604020202020204" pitchFamily="34" charset="0"/>
              </a:rPr>
              <a:t>ASMedia</a:t>
            </a:r>
            <a:endParaRPr lang="en-US" altLang="zh-TW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TW" sz="1000">
                <a:latin typeface="Arial" panose="020B0604020202020204" pitchFamily="34" charset="0"/>
                <a:cs typeface="Arial" panose="020B0604020202020204" pitchFamily="34" charset="0"/>
              </a:rPr>
              <a:t>2812</a:t>
            </a:r>
            <a:endParaRPr lang="zh-TW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54650C-E362-F941-81F7-82BA9EBCD412}"/>
              </a:ext>
            </a:extLst>
          </p:cNvPr>
          <p:cNvSpPr txBox="1"/>
          <p:nvPr/>
        </p:nvSpPr>
        <p:spPr>
          <a:xfrm rot="1854406">
            <a:off x="2112576" y="2982376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SSD 2</a:t>
            </a:r>
            <a:endParaRPr 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A372DA2-2BE3-9944-8A34-C72FB262271A}"/>
              </a:ext>
            </a:extLst>
          </p:cNvPr>
          <p:cNvSpPr txBox="1"/>
          <p:nvPr/>
        </p:nvSpPr>
        <p:spPr>
          <a:xfrm rot="1854406">
            <a:off x="1783523" y="3227032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SSD 1</a:t>
            </a:r>
            <a:endParaRPr 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364C5C6-FD5C-8B40-9224-CB3734C9680B}"/>
              </a:ext>
            </a:extLst>
          </p:cNvPr>
          <p:cNvSpPr txBox="1"/>
          <p:nvPr/>
        </p:nvSpPr>
        <p:spPr>
          <a:xfrm>
            <a:off x="7189695" y="2642723"/>
            <a:ext cx="851515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Arial"/>
                <a:ea typeface="宋体"/>
                <a:cs typeface="Arial"/>
              </a:rPr>
              <a:t>SSD 2</a:t>
            </a:r>
            <a:endParaRPr 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4DED3A-F623-BC42-BC92-5E240EF2DBD1}"/>
              </a:ext>
            </a:extLst>
          </p:cNvPr>
          <p:cNvSpPr txBox="1"/>
          <p:nvPr/>
        </p:nvSpPr>
        <p:spPr>
          <a:xfrm>
            <a:off x="7213498" y="3263496"/>
            <a:ext cx="851515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Arial"/>
                <a:ea typeface="宋体"/>
                <a:cs typeface="Arial"/>
              </a:rPr>
              <a:t>SSD 1</a:t>
            </a:r>
            <a:endParaRPr lang="en-US">
              <a:solidFill>
                <a:srgbClr val="FF0000"/>
              </a:solidFill>
              <a:latin typeface="Arial"/>
              <a:ea typeface="宋体"/>
              <a:cs typeface="Arial"/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7CD28DCD-9C66-4043-A1D2-1D4AE1D878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16" y="107791"/>
            <a:ext cx="2317831" cy="403902"/>
          </a:xfrm>
          <a:prstGeom prst="rect">
            <a:avLst/>
          </a:prstGeom>
        </p:spPr>
      </p:pic>
      <p:sp>
        <p:nvSpPr>
          <p:cNvPr id="32" name="內容版面配置區 3">
            <a:extLst>
              <a:ext uri="{FF2B5EF4-FFF2-40B4-BE49-F238E27FC236}">
                <a16:creationId xmlns:a16="http://schemas.microsoft.com/office/drawing/2014/main" id="{EC1B4578-97C6-4BAD-9F4D-416AE5930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674" y="107727"/>
            <a:ext cx="3507896" cy="488559"/>
          </a:xfrm>
        </p:spPr>
        <p:txBody>
          <a:bodyPr/>
          <a:lstStyle/>
          <a:p>
            <a:r>
              <a:rPr lang="en-US" altLang="zh-TW">
                <a:ea typeface="Microsoft JhengHei" panose="020B0604030504040204" pitchFamily="34" charset="-120"/>
                <a:cs typeface="Arial" panose="020B0604020202020204" pitchFamily="34" charset="0"/>
              </a:rPr>
              <a:t>QDA-U2MP</a:t>
            </a:r>
            <a:endParaRPr lang="zh-TW" altLang="en-US"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4" name="圖片 33" descr="一張含有 電子用品, 坐, 室內 的圖片&#10;&#10;描述是以高可信度產生">
            <a:extLst>
              <a:ext uri="{FF2B5EF4-FFF2-40B4-BE49-F238E27FC236}">
                <a16:creationId xmlns:a16="http://schemas.microsoft.com/office/drawing/2014/main" id="{32008A66-956A-4EDE-A4B0-615C21DC35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685" y="735545"/>
            <a:ext cx="1753946" cy="129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095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E9B490D-EB62-4A8B-B21E-F078401930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77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88277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6BBC9B10-879C-4F35-8114-AB31321F8F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0148"/>
            <a:ext cx="6200621" cy="4163352"/>
          </a:xfrm>
          <a:prstGeom prst="rect">
            <a:avLst/>
          </a:prstGeom>
        </p:spPr>
      </p:pic>
      <p:pic>
        <p:nvPicPr>
          <p:cNvPr id="25" name="圖片 24" descr="一張含有 螢幕擷取畫面, 監視器 的圖片&#10;&#10;描述是以非常高的可信度產生">
            <a:extLst>
              <a:ext uri="{FF2B5EF4-FFF2-40B4-BE49-F238E27FC236}">
                <a16:creationId xmlns:a16="http://schemas.microsoft.com/office/drawing/2014/main" id="{EE85F104-D8AD-4C9F-BA3B-5200353D05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267" y="2718818"/>
            <a:ext cx="4598887" cy="2238601"/>
          </a:xfrm>
          <a:prstGeom prst="rect">
            <a:avLst/>
          </a:prstGeom>
        </p:spPr>
      </p:pic>
      <p:pic>
        <p:nvPicPr>
          <p:cNvPr id="24" name="圖片 23" descr="一張含有 螢幕擷取畫面, 監視器 的圖片&#10;&#10;描述是以非常高的可信度產生">
            <a:extLst>
              <a:ext uri="{FF2B5EF4-FFF2-40B4-BE49-F238E27FC236}">
                <a16:creationId xmlns:a16="http://schemas.microsoft.com/office/drawing/2014/main" id="{E6F2A5E4-3068-4A93-948C-8EC708D3F68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267" y="1075631"/>
            <a:ext cx="4598887" cy="18792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5301E8-7EC0-6740-853F-0A733DF07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443" y="66774"/>
            <a:ext cx="7214533" cy="857250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  <a:buClr>
                <a:schemeClr val="dk1"/>
              </a:buClr>
              <a:buSzPts val="4200"/>
              <a:tabLst>
                <a:tab pos="2600325" algn="l"/>
              </a:tabLst>
            </a:pPr>
            <a:r>
              <a:rPr lang="en-US" altLang="zh-CN" sz="3000">
                <a:latin typeface="Arial"/>
                <a:ea typeface="微軟正黑體"/>
                <a:cs typeface="Arial"/>
                <a:sym typeface="Arial"/>
              </a:rPr>
              <a:t>Let hosts with U.2 interface use affordable and high capacity M.2 SSD</a:t>
            </a:r>
            <a:endParaRPr lang="en-US" sz="3000">
              <a:latin typeface="Arial"/>
              <a:ea typeface="微軟正黑體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CF93CD-58E8-074D-B311-BE7F9CDC1E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938" b="36628"/>
          <a:stretch/>
        </p:blipFill>
        <p:spPr>
          <a:xfrm>
            <a:off x="2714983" y="2015238"/>
            <a:ext cx="2919764" cy="4834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2723FA-25AF-F940-9BDC-D8FADEAC89AB}"/>
              </a:ext>
            </a:extLst>
          </p:cNvPr>
          <p:cNvSpPr/>
          <p:nvPr/>
        </p:nvSpPr>
        <p:spPr>
          <a:xfrm>
            <a:off x="2611871" y="1253344"/>
            <a:ext cx="232627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PowerEdge R6415 </a:t>
            </a:r>
            <a:r>
              <a:rPr lang="en-US" altLang="zh-CN" sz="1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server</a:t>
            </a:r>
            <a:endParaRPr lang="en-US" sz="14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Up to </a:t>
            </a: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10 x 2.5”U.2 </a:t>
            </a:r>
            <a:r>
              <a:rPr lang="en-US" sz="120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NVMe</a:t>
            </a:r>
            <a:r>
              <a:rPr 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SSDs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DBDB4C-722C-364F-9829-8D5E518B5C67}"/>
              </a:ext>
            </a:extLst>
          </p:cNvPr>
          <p:cNvSpPr/>
          <p:nvPr/>
        </p:nvSpPr>
        <p:spPr>
          <a:xfrm>
            <a:off x="6665741" y="3566980"/>
            <a:ext cx="2306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Source: 2019/3/21</a:t>
            </a:r>
          </a:p>
          <a:p>
            <a:r>
              <a:rPr lang="en-US" sz="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https://www.dell.com/en-us/work/shop/povw/poweredge-r6415</a:t>
            </a:r>
          </a:p>
          <a:p>
            <a:r>
              <a:rPr lang="en-US" sz="60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Amazon.com</a:t>
            </a:r>
            <a:endParaRPr lang="en-US" sz="6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1" name="圖片 46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931F8549-7319-C14D-ACEC-5A1B808871B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56" y="1991239"/>
            <a:ext cx="2272596" cy="20528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DEFA83-5643-2E4B-A03B-7E1F78B2EF2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715328">
            <a:off x="3860229" y="3280250"/>
            <a:ext cx="1498702" cy="1498702"/>
          </a:xfrm>
          <a:prstGeom prst="rect">
            <a:avLst/>
          </a:prstGeom>
        </p:spPr>
      </p:pic>
      <p:sp>
        <p:nvSpPr>
          <p:cNvPr id="17" name="Rectangle 5">
            <a:extLst>
              <a:ext uri="{FF2B5EF4-FFF2-40B4-BE49-F238E27FC236}">
                <a16:creationId xmlns:a16="http://schemas.microsoft.com/office/drawing/2014/main" id="{DC6B69D5-F404-4FB4-9F18-3F79C5AD54E8}"/>
              </a:ext>
            </a:extLst>
          </p:cNvPr>
          <p:cNvSpPr/>
          <p:nvPr/>
        </p:nvSpPr>
        <p:spPr>
          <a:xfrm>
            <a:off x="2611871" y="2910339"/>
            <a:ext cx="390151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" altLang="zh-TW" sz="14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Asus ROG RAMPAGE VI EXTREME OMEGA</a:t>
            </a:r>
          </a:p>
          <a:p>
            <a:r>
              <a:rPr lang="en-US" altLang="zh-CN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Up to </a:t>
            </a:r>
            <a:r>
              <a:rPr lang="en-US" altLang="zh-TW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 x 2.5”U.2 </a:t>
            </a:r>
            <a:r>
              <a:rPr lang="en-US" altLang="zh-TW" sz="120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NVMe</a:t>
            </a:r>
            <a:r>
              <a:rPr lang="en-US" altLang="zh-TW" sz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SSD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1062E82-D4DD-074E-BDEC-89FB3A8A2DF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183" y="2328799"/>
            <a:ext cx="2351719" cy="101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44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F86AF490-859A-408A-959B-297ABDA64E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1280" y="4489347"/>
            <a:ext cx="2993774" cy="683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422775-49D7-814C-A05E-61896C5F2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1" y="72176"/>
            <a:ext cx="9155707" cy="857250"/>
          </a:xfrm>
        </p:spPr>
        <p:txBody>
          <a:bodyPr>
            <a:noAutofit/>
          </a:bodyPr>
          <a:lstStyle/>
          <a:p>
            <a:pPr algn="l">
              <a:lnSpc>
                <a:spcPts val="3600"/>
              </a:lnSpc>
              <a:tabLst>
                <a:tab pos="2600325" algn="l"/>
              </a:tabLst>
            </a:pPr>
            <a:r>
              <a:rPr lang="en-US" altLang="zh-CN" sz="3000"/>
              <a:t>Free up NAS PCIe slots and add M.2 </a:t>
            </a:r>
            <a:r>
              <a:rPr lang="en-US" altLang="zh-CN" sz="3000" err="1"/>
              <a:t>NVMe</a:t>
            </a:r>
            <a:r>
              <a:rPr lang="en-US" altLang="zh-CN" sz="3000"/>
              <a:t> SSDs</a:t>
            </a:r>
            <a:endParaRPr lang="en-US" sz="3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807EB8-1C93-414A-9E99-66FAB26165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3966" y="1108607"/>
            <a:ext cx="2822775" cy="38670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B1500FB-2F8D-DF4E-AFCF-4784EFDEDA1A}"/>
              </a:ext>
            </a:extLst>
          </p:cNvPr>
          <p:cNvSpPr/>
          <p:nvPr/>
        </p:nvSpPr>
        <p:spPr>
          <a:xfrm>
            <a:off x="6276902" y="1452096"/>
            <a:ext cx="2602842" cy="123110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27000" lvl="0">
              <a:buClr>
                <a:srgbClr val="F2F2F2"/>
              </a:buClr>
              <a:buSzPts val="1600"/>
            </a:pPr>
            <a:r>
              <a:rPr lang="en-US" sz="1600" b="1">
                <a:latin typeface="Arial"/>
                <a:ea typeface="Microsoft JhengHei"/>
                <a:cs typeface="Arial"/>
              </a:rPr>
              <a:t>4 x 2.5”U.2 </a:t>
            </a:r>
            <a:r>
              <a:rPr lang="en-US" sz="1600" b="1" err="1">
                <a:latin typeface="Arial"/>
                <a:ea typeface="Microsoft JhengHei"/>
                <a:cs typeface="Arial"/>
              </a:rPr>
              <a:t>NVMe</a:t>
            </a:r>
            <a:r>
              <a:rPr lang="en-US" sz="1600" b="1">
                <a:latin typeface="Arial"/>
                <a:ea typeface="Microsoft JhengHei"/>
                <a:cs typeface="Arial"/>
              </a:rPr>
              <a:t> Gen3 x4 SSD </a:t>
            </a:r>
            <a:r>
              <a:rPr lang="en-US" altLang="zh-CN" sz="1600" b="1">
                <a:latin typeface="Arial"/>
                <a:ea typeface="Microsoft JhengHei"/>
                <a:cs typeface="Arial"/>
              </a:rPr>
              <a:t>slots</a:t>
            </a:r>
          </a:p>
          <a:p>
            <a:pPr marL="127000" lvl="1">
              <a:buClr>
                <a:srgbClr val="F2F2F2"/>
              </a:buClr>
              <a:buSzPts val="1600"/>
            </a:pPr>
            <a:r>
              <a:rPr lang="en-US" altLang="zh-CN" sz="1400">
                <a:latin typeface="Arial"/>
                <a:ea typeface="Microsoft JhengHei"/>
                <a:cs typeface="Arial"/>
              </a:rPr>
              <a:t>- Use QDA-UMP or QDA-U2MP to add up to 8 x M.2 2280 </a:t>
            </a:r>
            <a:r>
              <a:rPr lang="en-US" altLang="zh-CN" sz="1400" err="1">
                <a:latin typeface="Arial"/>
                <a:ea typeface="Microsoft JhengHei"/>
                <a:cs typeface="Arial"/>
              </a:rPr>
              <a:t>NVMe</a:t>
            </a:r>
            <a:r>
              <a:rPr lang="en-US" altLang="zh-CN" sz="1400">
                <a:latin typeface="Arial"/>
                <a:ea typeface="Microsoft JhengHei"/>
                <a:cs typeface="Arial"/>
              </a:rPr>
              <a:t> SSDs</a:t>
            </a:r>
            <a:endParaRPr lang="zh-CN" altLang="en-US" sz="1400">
              <a:latin typeface="Arial"/>
              <a:ea typeface="Microsoft JhengHei"/>
              <a:cs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4F59EA-88EA-1E4C-8C5F-63614A5273D0}"/>
              </a:ext>
            </a:extLst>
          </p:cNvPr>
          <p:cNvSpPr/>
          <p:nvPr/>
        </p:nvSpPr>
        <p:spPr>
          <a:xfrm>
            <a:off x="4478329" y="2665851"/>
            <a:ext cx="1021821" cy="316833"/>
          </a:xfrm>
          <a:prstGeom prst="rect">
            <a:avLst/>
          </a:prstGeom>
          <a:noFill/>
          <a:ln w="28575">
            <a:solidFill>
              <a:srgbClr val="FA54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A75E07-B6BF-1840-ACF5-7C21F74BA459}"/>
              </a:ext>
            </a:extLst>
          </p:cNvPr>
          <p:cNvSpPr/>
          <p:nvPr/>
        </p:nvSpPr>
        <p:spPr>
          <a:xfrm>
            <a:off x="3651974" y="2665852"/>
            <a:ext cx="763849" cy="1766449"/>
          </a:xfrm>
          <a:prstGeom prst="rect">
            <a:avLst/>
          </a:prstGeom>
          <a:noFill/>
          <a:ln w="28575">
            <a:solidFill>
              <a:srgbClr val="FA54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342A8B-645D-EA44-A672-047E781513B8}"/>
              </a:ext>
            </a:extLst>
          </p:cNvPr>
          <p:cNvSpPr/>
          <p:nvPr/>
        </p:nvSpPr>
        <p:spPr>
          <a:xfrm>
            <a:off x="6483802" y="3333848"/>
            <a:ext cx="2189165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27000">
              <a:buClr>
                <a:srgbClr val="F2F2F2"/>
              </a:buClr>
              <a:buSzPts val="1600"/>
            </a:pPr>
            <a:r>
              <a:rPr lang="en-US" sz="1600" b="1">
                <a:latin typeface="Arial"/>
                <a:ea typeface="Microsoft JhengHei"/>
                <a:cs typeface="Arial"/>
              </a:rPr>
              <a:t>16 x 2.5” SATA 6Gb/s  SSD</a:t>
            </a:r>
            <a:r>
              <a:rPr lang="en-US" altLang="zh-CN" sz="1600" b="1">
                <a:latin typeface="Arial"/>
                <a:ea typeface="Microsoft JhengHei"/>
                <a:cs typeface="Arial"/>
              </a:rPr>
              <a:t> slots</a:t>
            </a:r>
            <a:endParaRPr lang="zh-CN" altLang="en-US" sz="1600" b="1">
              <a:latin typeface="Arial"/>
              <a:ea typeface="Microsoft JhengHei"/>
              <a:cs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1C10C6-FFD6-B84F-BFB9-79DC542D3FBF}"/>
              </a:ext>
            </a:extLst>
          </p:cNvPr>
          <p:cNvSpPr/>
          <p:nvPr/>
        </p:nvSpPr>
        <p:spPr>
          <a:xfrm>
            <a:off x="338871" y="1319880"/>
            <a:ext cx="2568102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27000">
              <a:buClr>
                <a:srgbClr val="F2F2F2"/>
              </a:buClr>
              <a:buSzPts val="1600"/>
            </a:pPr>
            <a:r>
              <a:rPr lang="en-US" sz="1600" b="1">
                <a:latin typeface="Arial"/>
                <a:ea typeface="Microsoft JhengHei"/>
                <a:cs typeface="Arial"/>
              </a:rPr>
              <a:t>8 x 3.5”/2.5” SATA 6Gb/s  HDD</a:t>
            </a:r>
            <a:r>
              <a:rPr lang="en-US" altLang="zh-CN" sz="1600" b="1">
                <a:latin typeface="Arial"/>
                <a:ea typeface="Microsoft JhengHei"/>
                <a:cs typeface="Arial"/>
              </a:rPr>
              <a:t> slots</a:t>
            </a:r>
            <a:endParaRPr lang="zh-CN" altLang="en-US" sz="1600" b="1">
              <a:latin typeface="Arial"/>
              <a:ea typeface="Microsoft JhengHei"/>
              <a:cs typeface="Arial"/>
            </a:endParaRPr>
          </a:p>
        </p:txBody>
      </p:sp>
      <p:cxnSp>
        <p:nvCxnSpPr>
          <p:cNvPr id="22" name="Shape 193">
            <a:extLst>
              <a:ext uri="{FF2B5EF4-FFF2-40B4-BE49-F238E27FC236}">
                <a16:creationId xmlns:a16="http://schemas.microsoft.com/office/drawing/2014/main" id="{CBA9576B-3E83-42ED-9631-5D3750DDAB0A}"/>
              </a:ext>
            </a:extLst>
          </p:cNvPr>
          <p:cNvCxnSpPr>
            <a:cxnSpLocks/>
          </p:cNvCxnSpPr>
          <p:nvPr/>
        </p:nvCxnSpPr>
        <p:spPr>
          <a:xfrm>
            <a:off x="2608590" y="1664898"/>
            <a:ext cx="1425308" cy="1000953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FA5450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1" name="Shape 193">
            <a:extLst>
              <a:ext uri="{FF2B5EF4-FFF2-40B4-BE49-F238E27FC236}">
                <a16:creationId xmlns:a16="http://schemas.microsoft.com/office/drawing/2014/main" id="{2D922B2B-3695-49C5-A3E6-7ADBAA4A4F50}"/>
              </a:ext>
            </a:extLst>
          </p:cNvPr>
          <p:cNvCxnSpPr>
            <a:cxnSpLocks/>
          </p:cNvCxnSpPr>
          <p:nvPr/>
        </p:nvCxnSpPr>
        <p:spPr>
          <a:xfrm rot="10800000" flipV="1">
            <a:off x="5500153" y="2149817"/>
            <a:ext cx="891591" cy="665810"/>
          </a:xfrm>
          <a:prstGeom prst="bentConnector3">
            <a:avLst>
              <a:gd name="adj1" fmla="val 40861"/>
            </a:avLst>
          </a:prstGeom>
          <a:noFill/>
          <a:ln w="28575" cap="flat" cmpd="sng">
            <a:solidFill>
              <a:srgbClr val="FA5450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4" name="Rectangle 8">
            <a:extLst>
              <a:ext uri="{FF2B5EF4-FFF2-40B4-BE49-F238E27FC236}">
                <a16:creationId xmlns:a16="http://schemas.microsoft.com/office/drawing/2014/main" id="{97732A0C-6299-4868-BBF1-060D6A43BECB}"/>
              </a:ext>
            </a:extLst>
          </p:cNvPr>
          <p:cNvSpPr/>
          <p:nvPr/>
        </p:nvSpPr>
        <p:spPr>
          <a:xfrm>
            <a:off x="4478329" y="3061002"/>
            <a:ext cx="1080603" cy="1325938"/>
          </a:xfrm>
          <a:prstGeom prst="rect">
            <a:avLst/>
          </a:prstGeom>
          <a:noFill/>
          <a:ln w="28575">
            <a:solidFill>
              <a:srgbClr val="FA54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28" name="Shape 193">
            <a:extLst>
              <a:ext uri="{FF2B5EF4-FFF2-40B4-BE49-F238E27FC236}">
                <a16:creationId xmlns:a16="http://schemas.microsoft.com/office/drawing/2014/main" id="{35A2F248-D9CA-42C0-B7DB-55C09C589981}"/>
              </a:ext>
            </a:extLst>
          </p:cNvPr>
          <p:cNvCxnSpPr>
            <a:cxnSpLocks/>
            <a:stCxn id="12" idx="1"/>
          </p:cNvCxnSpPr>
          <p:nvPr/>
        </p:nvCxnSpPr>
        <p:spPr>
          <a:xfrm rot="10800000">
            <a:off x="5567992" y="3394454"/>
            <a:ext cx="915811" cy="231783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FA5450"/>
            </a:solidFill>
            <a:prstDash val="solid"/>
            <a:round/>
            <a:headEnd type="none" w="med" len="med"/>
            <a:tailEnd type="oval" w="med" len="med"/>
          </a:ln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18F7ED6-3910-B64C-BD08-2E45D81C1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813" y="2149817"/>
            <a:ext cx="1993900" cy="269240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A5EF77B4-B354-437D-818C-56DC831FC9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9399" y="4527553"/>
            <a:ext cx="2404993" cy="28495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5CE386B-7F93-3748-AF2E-495E84592762}"/>
              </a:ext>
            </a:extLst>
          </p:cNvPr>
          <p:cNvSpPr/>
          <p:nvPr/>
        </p:nvSpPr>
        <p:spPr>
          <a:xfrm>
            <a:off x="5918789" y="4498400"/>
            <a:ext cx="1957717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27000">
              <a:buClr>
                <a:srgbClr val="F2F2F2"/>
              </a:buClr>
              <a:buSzPts val="1600"/>
            </a:pPr>
            <a:r>
              <a:rPr lang="en-US" sz="1600" b="1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QNAP TS-2888X</a:t>
            </a:r>
            <a:endParaRPr lang="zh-CN" altLang="en-US" sz="1600" b="1">
              <a:solidFill>
                <a:schemeClr val="bg1"/>
              </a:solidFill>
              <a:latin typeface="Arial"/>
              <a:ea typeface="Microsoft JhengHe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1156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圖片 54" descr="一張含有 螢幕擷取畫面, 監視器 的圖片&#10;&#10;描述是以非常高的可信度產生">
            <a:extLst>
              <a:ext uri="{FF2B5EF4-FFF2-40B4-BE49-F238E27FC236}">
                <a16:creationId xmlns:a16="http://schemas.microsoft.com/office/drawing/2014/main" id="{1692556F-B5DE-4E62-89E2-A409C5EA97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542" y="1193625"/>
            <a:ext cx="5987218" cy="3386842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46C401C8-7E59-4569-B3C3-BDB3CF416B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0432" y="1339986"/>
            <a:ext cx="2394308" cy="284958"/>
          </a:xfrm>
          <a:prstGeom prst="rect">
            <a:avLst/>
          </a:prstGeom>
        </p:spPr>
      </p:pic>
      <p:sp>
        <p:nvSpPr>
          <p:cNvPr id="41" name="Rectangle 5">
            <a:extLst>
              <a:ext uri="{FF2B5EF4-FFF2-40B4-BE49-F238E27FC236}">
                <a16:creationId xmlns:a16="http://schemas.microsoft.com/office/drawing/2014/main" id="{83B4315A-D5EC-40F4-97F2-EAE97081AA25}"/>
              </a:ext>
            </a:extLst>
          </p:cNvPr>
          <p:cNvSpPr/>
          <p:nvPr/>
        </p:nvSpPr>
        <p:spPr>
          <a:xfrm>
            <a:off x="3464708" y="1313188"/>
            <a:ext cx="16867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QDA-A2MAR</a:t>
            </a:r>
          </a:p>
        </p:txBody>
      </p:sp>
      <p:pic>
        <p:nvPicPr>
          <p:cNvPr id="23" name="圖片 22" descr="一張含有 螢幕擷取畫面, 監視器 的圖片&#10;&#10;描述是以非常高的可信度產生">
            <a:extLst>
              <a:ext uri="{FF2B5EF4-FFF2-40B4-BE49-F238E27FC236}">
                <a16:creationId xmlns:a16="http://schemas.microsoft.com/office/drawing/2014/main" id="{E3860D27-053B-4026-9252-4A1B4CE1F1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623" y="1193625"/>
            <a:ext cx="2941524" cy="3386842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D1FAA60B-AD83-429B-9528-90FF4522A5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234" y="1339986"/>
            <a:ext cx="2394308" cy="284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AE30F2-99C5-A643-8580-6B7DB81B0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811" y="281256"/>
            <a:ext cx="7784033" cy="857250"/>
          </a:xfrm>
        </p:spPr>
        <p:txBody>
          <a:bodyPr>
            <a:noAutofit/>
          </a:bodyPr>
          <a:lstStyle/>
          <a:p>
            <a:pPr>
              <a:lnSpc>
                <a:spcPts val="3000"/>
              </a:lnSpc>
            </a:pPr>
            <a:r>
              <a:rPr lang="en-US" altLang="zh-CN" sz="3000">
                <a:latin typeface="Arial"/>
                <a:ea typeface="微軟正黑體"/>
                <a:cs typeface="Arial"/>
              </a:rPr>
              <a:t>High quality metal construction</a:t>
            </a:r>
            <a:br>
              <a:rPr lang="en-US" altLang="zh-CN" sz="3000">
                <a:latin typeface="Arial"/>
                <a:ea typeface="微軟正黑體"/>
                <a:cs typeface="Arial"/>
              </a:rPr>
            </a:br>
            <a:r>
              <a:rPr lang="en-US" altLang="zh-CN" sz="3000">
                <a:latin typeface="Arial"/>
                <a:ea typeface="微軟正黑體"/>
                <a:cs typeface="Arial"/>
              </a:rPr>
              <a:t>for better heat dissipation </a:t>
            </a:r>
            <a:endParaRPr lang="en-US" sz="3000">
              <a:latin typeface="Arial"/>
              <a:ea typeface="微軟正黑體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4D64CB-D46D-9C49-A68A-60BE954413D1}"/>
              </a:ext>
            </a:extLst>
          </p:cNvPr>
          <p:cNvSpPr txBox="1"/>
          <p:nvPr/>
        </p:nvSpPr>
        <p:spPr>
          <a:xfrm>
            <a:off x="3194411" y="1687314"/>
            <a:ext cx="5235920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000">
                <a:latin typeface="Arial"/>
                <a:ea typeface="Microsoft JhengHei"/>
                <a:cs typeface="Arial"/>
              </a:rPr>
              <a:t>The included M.2 SSD thermal pads and aluminum-alloy metal frame provides excellent heat induction and keeps the SSDs cooler.</a:t>
            </a:r>
            <a:endParaRPr lang="en-US" sz="1000">
              <a:latin typeface="Arial"/>
              <a:ea typeface="Microsoft JhengHei"/>
              <a:cs typeface="Arial"/>
            </a:endParaRPr>
          </a:p>
        </p:txBody>
      </p:sp>
      <p:pic>
        <p:nvPicPr>
          <p:cNvPr id="5" name="圖片 21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EF193B19-1BE0-1847-9B2F-2A4401ABCCB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506" y="2215973"/>
            <a:ext cx="2423193" cy="15147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E2C5048-32BF-F84E-B694-6BE602F17B03}"/>
              </a:ext>
            </a:extLst>
          </p:cNvPr>
          <p:cNvSpPr/>
          <p:nvPr/>
        </p:nvSpPr>
        <p:spPr>
          <a:xfrm>
            <a:off x="721510" y="1313188"/>
            <a:ext cx="12695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QDA-A2AR</a:t>
            </a:r>
          </a:p>
        </p:txBody>
      </p:sp>
      <p:pic>
        <p:nvPicPr>
          <p:cNvPr id="9" name="圖片 37" descr="一張含有 電子用品, 電路 的圖片&#10;&#10;描述是以非常高的可信度產生">
            <a:extLst>
              <a:ext uri="{FF2B5EF4-FFF2-40B4-BE49-F238E27FC236}">
                <a16:creationId xmlns:a16="http://schemas.microsoft.com/office/drawing/2014/main" id="{F569FCFC-2102-9941-A1E8-C7D05C83F10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5123" y="2450255"/>
            <a:ext cx="1984926" cy="1240799"/>
          </a:xfrm>
          <a:prstGeom prst="rect">
            <a:avLst/>
          </a:prstGeom>
        </p:spPr>
      </p:pic>
      <p:pic>
        <p:nvPicPr>
          <p:cNvPr id="10" name="圖片 46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A4AF91B2-0270-2B4D-8ED4-5E8BCEED77B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717" y="2428464"/>
            <a:ext cx="1627902" cy="147046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417E823-D74F-9A40-8E31-123E40C9F716}"/>
              </a:ext>
            </a:extLst>
          </p:cNvPr>
          <p:cNvSpPr/>
          <p:nvPr/>
        </p:nvSpPr>
        <p:spPr>
          <a:xfrm>
            <a:off x="3815421" y="3886644"/>
            <a:ext cx="192713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SGCC</a:t>
            </a:r>
            <a:r>
              <a:rPr lang="zh-TW" altLang="en-US" sz="15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15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bottom frame</a:t>
            </a:r>
            <a:endParaRPr lang="en-US" sz="15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3F2C6-550D-DA4D-8F3A-E6F5214F2A9A}"/>
              </a:ext>
            </a:extLst>
          </p:cNvPr>
          <p:cNvSpPr/>
          <p:nvPr/>
        </p:nvSpPr>
        <p:spPr>
          <a:xfrm>
            <a:off x="4515056" y="2296463"/>
            <a:ext cx="278154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5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Aluminum-alloy top frame</a:t>
            </a:r>
            <a:endParaRPr lang="en-US" sz="15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9CAE47-052D-854A-AF7E-F09D68713EBB}"/>
              </a:ext>
            </a:extLst>
          </p:cNvPr>
          <p:cNvSpPr/>
          <p:nvPr/>
        </p:nvSpPr>
        <p:spPr>
          <a:xfrm>
            <a:off x="5931058" y="3811955"/>
            <a:ext cx="151142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5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Aluminum-alloy bottom frame</a:t>
            </a:r>
            <a:endParaRPr lang="en-US" sz="15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A78BEE6C-B4AF-4B90-8F33-2ACF40F007C2}"/>
              </a:ext>
            </a:extLst>
          </p:cNvPr>
          <p:cNvSpPr/>
          <p:nvPr/>
        </p:nvSpPr>
        <p:spPr>
          <a:xfrm>
            <a:off x="1477768" y="3573789"/>
            <a:ext cx="1517150" cy="70788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SGCC </a:t>
            </a:r>
          </a:p>
          <a:p>
            <a:r>
              <a:rPr lang="en-US" altLang="zh-TW" sz="1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Steel Galvanized </a:t>
            </a:r>
            <a:r>
              <a:rPr lang="en-US" sz="1200" err="1">
                <a:latin typeface="Arial" panose="020B0604020202020204" pitchFamily="34" charset="0"/>
                <a:cs typeface="Arial" panose="020B0604020202020204" pitchFamily="34" charset="0"/>
              </a:rPr>
              <a:t>ColdRolled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Coil)</a:t>
            </a:r>
            <a:endParaRPr lang="en-US" altLang="zh-TW" sz="16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28" name="接點: 肘形 27">
            <a:extLst>
              <a:ext uri="{FF2B5EF4-FFF2-40B4-BE49-F238E27FC236}">
                <a16:creationId xmlns:a16="http://schemas.microsoft.com/office/drawing/2014/main" id="{2BBB403E-DE74-4953-8EDA-09C829CCA7FE}"/>
              </a:ext>
            </a:extLst>
          </p:cNvPr>
          <p:cNvCxnSpPr>
            <a:cxnSpLocks/>
          </p:cNvCxnSpPr>
          <p:nvPr/>
        </p:nvCxnSpPr>
        <p:spPr>
          <a:xfrm rot="16200000" flipH="1">
            <a:off x="807515" y="3327723"/>
            <a:ext cx="951242" cy="424631"/>
          </a:xfrm>
          <a:prstGeom prst="bentConnector3">
            <a:avLst>
              <a:gd name="adj1" fmla="val 98539"/>
            </a:avLst>
          </a:prstGeom>
          <a:ln w="28575">
            <a:solidFill>
              <a:srgbClr val="FA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接點: 肘形 41">
            <a:extLst>
              <a:ext uri="{FF2B5EF4-FFF2-40B4-BE49-F238E27FC236}">
                <a16:creationId xmlns:a16="http://schemas.microsoft.com/office/drawing/2014/main" id="{80294FB4-78AE-466D-B08A-9EA10DD6983E}"/>
              </a:ext>
            </a:extLst>
          </p:cNvPr>
          <p:cNvCxnSpPr>
            <a:cxnSpLocks/>
          </p:cNvCxnSpPr>
          <p:nvPr/>
        </p:nvCxnSpPr>
        <p:spPr>
          <a:xfrm rot="16200000" flipH="1">
            <a:off x="3292400" y="3509560"/>
            <a:ext cx="964265" cy="128458"/>
          </a:xfrm>
          <a:prstGeom prst="bentConnector3">
            <a:avLst>
              <a:gd name="adj1" fmla="val 101639"/>
            </a:avLst>
          </a:prstGeom>
          <a:ln w="28575">
            <a:solidFill>
              <a:srgbClr val="FA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接點: 肘形 50">
            <a:extLst>
              <a:ext uri="{FF2B5EF4-FFF2-40B4-BE49-F238E27FC236}">
                <a16:creationId xmlns:a16="http://schemas.microsoft.com/office/drawing/2014/main" id="{34C987CD-2A12-4B5B-AAE3-39C2023D92EC}"/>
              </a:ext>
            </a:extLst>
          </p:cNvPr>
          <p:cNvCxnSpPr>
            <a:cxnSpLocks/>
          </p:cNvCxnSpPr>
          <p:nvPr/>
        </p:nvCxnSpPr>
        <p:spPr>
          <a:xfrm flipV="1">
            <a:off x="4337586" y="2719197"/>
            <a:ext cx="1043696" cy="351457"/>
          </a:xfrm>
          <a:prstGeom prst="bentConnector3">
            <a:avLst>
              <a:gd name="adj1" fmla="val 99444"/>
            </a:avLst>
          </a:prstGeom>
          <a:ln w="28575">
            <a:solidFill>
              <a:srgbClr val="FA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圖片 55">
            <a:extLst>
              <a:ext uri="{FF2B5EF4-FFF2-40B4-BE49-F238E27FC236}">
                <a16:creationId xmlns:a16="http://schemas.microsoft.com/office/drawing/2014/main" id="{F5E8297E-5185-4C6A-9599-8B7B1364DD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9847" y="1339986"/>
            <a:ext cx="2394308" cy="284958"/>
          </a:xfrm>
          <a:prstGeom prst="rect">
            <a:avLst/>
          </a:prstGeom>
        </p:spPr>
      </p:pic>
      <p:sp>
        <p:nvSpPr>
          <p:cNvPr id="57" name="Rectangle 5">
            <a:extLst>
              <a:ext uri="{FF2B5EF4-FFF2-40B4-BE49-F238E27FC236}">
                <a16:creationId xmlns:a16="http://schemas.microsoft.com/office/drawing/2014/main" id="{D0B70FCA-DE29-4EAE-8982-E8DCF12033D4}"/>
              </a:ext>
            </a:extLst>
          </p:cNvPr>
          <p:cNvSpPr/>
          <p:nvPr/>
        </p:nvSpPr>
        <p:spPr>
          <a:xfrm>
            <a:off x="6044951" y="1313188"/>
            <a:ext cx="26172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spc="-15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QDA-UMP &amp; QDA-U2MP</a:t>
            </a:r>
          </a:p>
        </p:txBody>
      </p:sp>
      <p:cxnSp>
        <p:nvCxnSpPr>
          <p:cNvPr id="59" name="接點: 肘形 58">
            <a:extLst>
              <a:ext uri="{FF2B5EF4-FFF2-40B4-BE49-F238E27FC236}">
                <a16:creationId xmlns:a16="http://schemas.microsoft.com/office/drawing/2014/main" id="{F48B3B05-3319-4AD1-9F06-2B64F892E1B3}"/>
              </a:ext>
            </a:extLst>
          </p:cNvPr>
          <p:cNvCxnSpPr>
            <a:cxnSpLocks/>
          </p:cNvCxnSpPr>
          <p:nvPr/>
        </p:nvCxnSpPr>
        <p:spPr>
          <a:xfrm rot="10800000">
            <a:off x="6373745" y="2719197"/>
            <a:ext cx="692396" cy="309478"/>
          </a:xfrm>
          <a:prstGeom prst="bentConnector3">
            <a:avLst>
              <a:gd name="adj1" fmla="val 98380"/>
            </a:avLst>
          </a:prstGeom>
          <a:ln w="28575">
            <a:solidFill>
              <a:srgbClr val="FA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接點: 肘形 63">
            <a:extLst>
              <a:ext uri="{FF2B5EF4-FFF2-40B4-BE49-F238E27FC236}">
                <a16:creationId xmlns:a16="http://schemas.microsoft.com/office/drawing/2014/main" id="{3B42AD48-3AA8-48D8-B720-F619C8D823F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343197" y="3496233"/>
            <a:ext cx="635003" cy="521848"/>
          </a:xfrm>
          <a:prstGeom prst="bentConnector3">
            <a:avLst>
              <a:gd name="adj1" fmla="val 1525"/>
            </a:avLst>
          </a:prstGeom>
          <a:ln w="28575">
            <a:solidFill>
              <a:srgbClr val="FA54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D7401C86-FBD5-4488-8CB9-784A3D53381B}"/>
              </a:ext>
            </a:extLst>
          </p:cNvPr>
          <p:cNvCxnSpPr>
            <a:cxnSpLocks/>
          </p:cNvCxnSpPr>
          <p:nvPr/>
        </p:nvCxnSpPr>
        <p:spPr>
          <a:xfrm>
            <a:off x="3256147" y="2131303"/>
            <a:ext cx="50234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BA7CF7FA-C879-2A43-99A9-6D3892AE8115}"/>
              </a:ext>
            </a:extLst>
          </p:cNvPr>
          <p:cNvSpPr/>
          <p:nvPr/>
        </p:nvSpPr>
        <p:spPr>
          <a:xfrm>
            <a:off x="4862684" y="3549854"/>
            <a:ext cx="197842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M.2 SSD </a:t>
            </a:r>
            <a:r>
              <a:rPr lang="en-US" altLang="zh-CN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thermal pads included</a:t>
            </a:r>
            <a:endParaRPr lang="en-US" sz="10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905E9511-A14F-427C-B826-A37ED85C49D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337191">
            <a:off x="5521232" y="2897543"/>
            <a:ext cx="736054" cy="73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63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FF030896-27F6-4F3E-A607-D4FC77A67D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54" b="1287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FE9BD73-2CAF-1F44-8935-FC6F0608B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6995" y="963428"/>
            <a:ext cx="6398914" cy="942474"/>
          </a:xfrm>
        </p:spPr>
        <p:txBody>
          <a:bodyPr>
            <a:normAutofit fontScale="90000"/>
          </a:bodyPr>
          <a:lstStyle/>
          <a:p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</a:rPr>
              <a:t>Using QDA on</a:t>
            </a:r>
            <a:r>
              <a:rPr lang="en-US" altLang="zh-CN" sz="40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</a:rPr>
              <a:t> </a:t>
            </a:r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</a:rPr>
              <a:t>PC / </a:t>
            </a:r>
            <a:r>
              <a:rPr lang="zh-CN" altLang="en-US" sz="40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</a:rPr>
              <a:t>Servers</a:t>
            </a:r>
            <a:endParaRPr lang="en-US" sz="400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877A652-A185-4853-BFEB-286A3613D5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621" y="346387"/>
            <a:ext cx="1359925" cy="24614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667EEB66-AA97-4EBA-B4CD-FBA0876E68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8728" y="126748"/>
            <a:ext cx="1561651" cy="4890002"/>
          </a:xfrm>
          <a:prstGeom prst="rect">
            <a:avLst/>
          </a:prstGeom>
        </p:spPr>
      </p:pic>
      <p:pic>
        <p:nvPicPr>
          <p:cNvPr id="12" name="圖片 11" descr="一張含有 監視器, 室內 的圖片&#10;&#10;描述是以高可信度產生">
            <a:extLst>
              <a:ext uri="{FF2B5EF4-FFF2-40B4-BE49-F238E27FC236}">
                <a16:creationId xmlns:a16="http://schemas.microsoft.com/office/drawing/2014/main" id="{5B72976E-4CF2-440D-ACF0-90B0E27313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702" y="2054147"/>
            <a:ext cx="4561905" cy="25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569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B6BD5581-FC66-41E4-AC05-E1CDEF4C19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71"/>
          <a:stretch/>
        </p:blipFill>
        <p:spPr>
          <a:xfrm>
            <a:off x="0" y="0"/>
            <a:ext cx="7617286" cy="51435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6A9A5656-234D-4E42-8B9C-2FF766E6BB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5278" y="2978737"/>
            <a:ext cx="2501278" cy="198535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7220BC1-83E0-2548-9BCD-5E2F55372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7735" y="228218"/>
            <a:ext cx="5276371" cy="1028700"/>
          </a:xfrm>
        </p:spPr>
        <p:txBody>
          <a:bodyPr spcFirstLastPara="1" vert="horz" wrap="square" lIns="68578" tIns="68578" rIns="68578" bIns="68578" rtlCol="0" anchor="ctr" anchorCtr="0">
            <a:noAutofit/>
          </a:bodyPr>
          <a:lstStyle/>
          <a:p>
            <a:r>
              <a:rPr lang="zh-CN" altLang="en-US" sz="2400" b="1">
                <a:solidFill>
                  <a:schemeClr val="tx1"/>
                </a:solidFill>
                <a:latin typeface="Arial"/>
                <a:ea typeface="Microsoft JhengHei"/>
              </a:rPr>
              <a:t>Low cost and easy to use!</a:t>
            </a:r>
            <a:br>
              <a:rPr lang="zh-CN" altLang="en-US" sz="2400" b="1">
                <a:latin typeface="Arial"/>
                <a:ea typeface="Microsoft JhengHei"/>
              </a:rPr>
            </a:br>
            <a:r>
              <a:rPr lang="en-US" altLang="zh-CN" sz="2400" b="1">
                <a:solidFill>
                  <a:schemeClr val="tx1"/>
                </a:solidFill>
                <a:latin typeface="Arial"/>
                <a:ea typeface="Microsoft JhengHei"/>
              </a:rPr>
              <a:t>Rapidly enhance</a:t>
            </a:r>
            <a:r>
              <a:rPr lang="zh-CN" altLang="en-US" sz="2400" b="1">
                <a:solidFill>
                  <a:schemeClr val="tx1"/>
                </a:solidFill>
                <a:latin typeface="Arial"/>
                <a:ea typeface="Microsoft JhengHei"/>
              </a:rPr>
              <a:t> </a:t>
            </a:r>
            <a:r>
              <a:rPr lang="zh-CN" sz="2400" b="1">
                <a:solidFill>
                  <a:schemeClr val="tx1"/>
                </a:solidFill>
                <a:latin typeface="Arial"/>
                <a:ea typeface="Microsoft JhengHei"/>
              </a:rPr>
              <a:t>performance or data protection</a:t>
            </a:r>
            <a:endParaRPr lang="en-US" sz="2400" b="1">
              <a:solidFill>
                <a:schemeClr val="tx1"/>
              </a:solidFill>
              <a:latin typeface="Arial"/>
              <a:ea typeface="Microsoft JhengHe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443EA2D-455E-7743-9C3C-739B3D0447D5}"/>
              </a:ext>
            </a:extLst>
          </p:cNvPr>
          <p:cNvSpPr txBox="1"/>
          <p:nvPr/>
        </p:nvSpPr>
        <p:spPr>
          <a:xfrm>
            <a:off x="4060919" y="2041992"/>
            <a:ext cx="4783362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1600">
                <a:latin typeface="Arial"/>
                <a:ea typeface="微軟正黑體"/>
                <a:cs typeface="Arial"/>
              </a:rPr>
              <a:t>Easily configure RAID 0 to get faster transferring speed, or create RAID 1 to enhance data protection. </a:t>
            </a:r>
            <a:endParaRPr lang="en-US" sz="1600">
              <a:latin typeface="Arial"/>
              <a:ea typeface="微軟正黑體"/>
              <a:cs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032CBA-B917-1B45-A1F3-5E22FA58D2AD}"/>
              </a:ext>
            </a:extLst>
          </p:cNvPr>
          <p:cNvSpPr/>
          <p:nvPr/>
        </p:nvSpPr>
        <p:spPr>
          <a:xfrm>
            <a:off x="4060918" y="1398984"/>
            <a:ext cx="4924061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fontAlgn="base"/>
            <a:r>
              <a:rPr lang="zh-TW" altLang="en-US" b="1">
                <a:solidFill>
                  <a:srgbClr val="202020"/>
                </a:solidFill>
                <a:latin typeface="Arial"/>
                <a:ea typeface="微軟正黑體"/>
                <a:cs typeface="Arial"/>
              </a:rPr>
              <a:t>Using on </a:t>
            </a:r>
            <a:r>
              <a:rPr lang="en-US" altLang="zh-TW" b="1">
                <a:solidFill>
                  <a:srgbClr val="202020"/>
                </a:solidFill>
                <a:latin typeface="Arial"/>
                <a:ea typeface="微軟正黑體"/>
                <a:cs typeface="Arial"/>
              </a:rPr>
              <a:t>PC/Servers: </a:t>
            </a:r>
            <a:r>
              <a:rPr lang="zh-TW" altLang="en-US" b="1">
                <a:solidFill>
                  <a:srgbClr val="202020"/>
                </a:solidFill>
                <a:latin typeface="Arial"/>
                <a:ea typeface="微軟正黑體"/>
                <a:cs typeface="Arial"/>
              </a:rPr>
              <a:t>Enjoy higher performance or data protection</a:t>
            </a:r>
            <a:endParaRPr lang="zh-TW" altLang="en-US" b="1" i="0">
              <a:solidFill>
                <a:srgbClr val="202020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AE1BEF-ACC5-EE4E-ABE8-EC7C13F57673}"/>
              </a:ext>
            </a:extLst>
          </p:cNvPr>
          <p:cNvSpPr txBox="1"/>
          <p:nvPr/>
        </p:nvSpPr>
        <p:spPr>
          <a:xfrm>
            <a:off x="4949989" y="4094827"/>
            <a:ext cx="538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2TB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A28E3B-3B93-5F4C-97CD-F1DCC6ABFA68}"/>
              </a:ext>
            </a:extLst>
          </p:cNvPr>
          <p:cNvSpPr txBox="1"/>
          <p:nvPr/>
        </p:nvSpPr>
        <p:spPr>
          <a:xfrm>
            <a:off x="5780138" y="4094827"/>
            <a:ext cx="538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2TB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EACA0D-95BF-C047-8A7C-A9616AE55192}"/>
              </a:ext>
            </a:extLst>
          </p:cNvPr>
          <p:cNvSpPr txBox="1"/>
          <p:nvPr/>
        </p:nvSpPr>
        <p:spPr>
          <a:xfrm>
            <a:off x="5346453" y="4398732"/>
            <a:ext cx="538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4TB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0106F7F-7828-42B9-A2E0-3B7087D73E5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660" y="304343"/>
            <a:ext cx="3462080" cy="410206"/>
          </a:xfrm>
          <a:prstGeom prst="rect">
            <a:avLst/>
          </a:prstGeom>
        </p:spPr>
      </p:pic>
      <p:sp>
        <p:nvSpPr>
          <p:cNvPr id="11" name="文字方塊 16">
            <a:extLst>
              <a:ext uri="{FF2B5EF4-FFF2-40B4-BE49-F238E27FC236}">
                <a16:creationId xmlns:a16="http://schemas.microsoft.com/office/drawing/2014/main" id="{8805BF3C-D2DA-D046-8C69-C85FB78DE8EA}"/>
              </a:ext>
            </a:extLst>
          </p:cNvPr>
          <p:cNvSpPr txBox="1"/>
          <p:nvPr/>
        </p:nvSpPr>
        <p:spPr>
          <a:xfrm>
            <a:off x="796864" y="329198"/>
            <a:ext cx="295046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QDA-A2AR/A2MAR</a:t>
            </a:r>
            <a:endParaRPr lang="zh-TW" altLang="en-US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22" name="TextBox 13">
            <a:extLst>
              <a:ext uri="{FF2B5EF4-FFF2-40B4-BE49-F238E27FC236}">
                <a16:creationId xmlns:a16="http://schemas.microsoft.com/office/drawing/2014/main" id="{D3948F12-6310-423D-928A-F178F9A81C70}"/>
              </a:ext>
            </a:extLst>
          </p:cNvPr>
          <p:cNvSpPr txBox="1"/>
          <p:nvPr/>
        </p:nvSpPr>
        <p:spPr>
          <a:xfrm>
            <a:off x="4924241" y="3093197"/>
            <a:ext cx="1678357" cy="2539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5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RAID 0 Performance</a:t>
            </a:r>
            <a:endParaRPr lang="zh-CN" altLang="en-US" sz="1050">
              <a:solidFill>
                <a:schemeClr val="bg1"/>
              </a:solidFill>
              <a:latin typeface="Arial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20" name="圖片 18">
            <a:extLst>
              <a:ext uri="{FF2B5EF4-FFF2-40B4-BE49-F238E27FC236}">
                <a16:creationId xmlns:a16="http://schemas.microsoft.com/office/drawing/2014/main" id="{E7660D64-5516-B04B-8464-DD9721CAB3D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4820" y="2978737"/>
            <a:ext cx="2501279" cy="198535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F909F39-ECEF-0647-8E47-7844F3CAE76E}"/>
              </a:ext>
            </a:extLst>
          </p:cNvPr>
          <p:cNvSpPr txBox="1"/>
          <p:nvPr/>
        </p:nvSpPr>
        <p:spPr>
          <a:xfrm>
            <a:off x="7139531" y="4094827"/>
            <a:ext cx="538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2TB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779DA0-B621-C345-AD11-84F318785F7A}"/>
              </a:ext>
            </a:extLst>
          </p:cNvPr>
          <p:cNvSpPr txBox="1"/>
          <p:nvPr/>
        </p:nvSpPr>
        <p:spPr>
          <a:xfrm>
            <a:off x="7969680" y="4094827"/>
            <a:ext cx="538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2TB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20AD81-4844-BF4C-8731-6D874CB40A38}"/>
              </a:ext>
            </a:extLst>
          </p:cNvPr>
          <p:cNvSpPr txBox="1"/>
          <p:nvPr/>
        </p:nvSpPr>
        <p:spPr>
          <a:xfrm>
            <a:off x="7535995" y="4398732"/>
            <a:ext cx="538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2TB</a:t>
            </a:r>
          </a:p>
        </p:txBody>
      </p:sp>
      <p:sp>
        <p:nvSpPr>
          <p:cNvPr id="27" name="TextBox 13">
            <a:extLst>
              <a:ext uri="{FF2B5EF4-FFF2-40B4-BE49-F238E27FC236}">
                <a16:creationId xmlns:a16="http://schemas.microsoft.com/office/drawing/2014/main" id="{99EA952A-7700-8249-8DC6-9ADB183854B8}"/>
              </a:ext>
            </a:extLst>
          </p:cNvPr>
          <p:cNvSpPr txBox="1"/>
          <p:nvPr/>
        </p:nvSpPr>
        <p:spPr>
          <a:xfrm>
            <a:off x="7137930" y="3093197"/>
            <a:ext cx="1714075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1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RAID 1 </a:t>
            </a:r>
            <a:r>
              <a:rPr lang="zh-CN" altLang="en-US" sz="11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Protection</a:t>
            </a:r>
            <a:endParaRPr lang="en-US" sz="1100">
              <a:solidFill>
                <a:schemeClr val="bg1"/>
              </a:solidFill>
              <a:latin typeface="Arial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F2F61FC5-B084-4230-B266-30BD81EB6BC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4663" y="3606800"/>
            <a:ext cx="1118116" cy="751031"/>
          </a:xfrm>
          <a:prstGeom prst="rect">
            <a:avLst/>
          </a:prstGeom>
        </p:spPr>
      </p:pic>
      <p:sp>
        <p:nvSpPr>
          <p:cNvPr id="17" name="橢圓 16">
            <a:extLst>
              <a:ext uri="{FF2B5EF4-FFF2-40B4-BE49-F238E27FC236}">
                <a16:creationId xmlns:a16="http://schemas.microsoft.com/office/drawing/2014/main" id="{7C5DB472-8BA2-45EB-AA7C-2F4F7FD4F664}"/>
              </a:ext>
            </a:extLst>
          </p:cNvPr>
          <p:cNvSpPr/>
          <p:nvPr/>
        </p:nvSpPr>
        <p:spPr>
          <a:xfrm>
            <a:off x="2183140" y="3440193"/>
            <a:ext cx="1064605" cy="1064605"/>
          </a:xfrm>
          <a:prstGeom prst="ellipse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 descr="一張含有 電子用品, 電路 的圖片&#10;&#10;描述是以非常高的可信度產生">
            <a:extLst>
              <a:ext uri="{FF2B5EF4-FFF2-40B4-BE49-F238E27FC236}">
                <a16:creationId xmlns:a16="http://schemas.microsoft.com/office/drawing/2014/main" id="{1C2F87AD-F099-4606-8CCB-096BCF81312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409" y="3704344"/>
            <a:ext cx="1179271" cy="524120"/>
          </a:xfrm>
          <a:prstGeom prst="rect">
            <a:avLst/>
          </a:prstGeom>
        </p:spPr>
      </p:pic>
      <p:sp>
        <p:nvSpPr>
          <p:cNvPr id="28" name="橢圓 27">
            <a:extLst>
              <a:ext uri="{FF2B5EF4-FFF2-40B4-BE49-F238E27FC236}">
                <a16:creationId xmlns:a16="http://schemas.microsoft.com/office/drawing/2014/main" id="{DF238311-84B1-4953-9C5C-CED21404A228}"/>
              </a:ext>
            </a:extLst>
          </p:cNvPr>
          <p:cNvSpPr/>
          <p:nvPr/>
        </p:nvSpPr>
        <p:spPr>
          <a:xfrm>
            <a:off x="3382020" y="3440193"/>
            <a:ext cx="1064605" cy="1064605"/>
          </a:xfrm>
          <a:prstGeom prst="ellipse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5408796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4D5D1002-4AAE-4927-A31D-58113A0BFD75}"/>
              </a:ext>
            </a:extLst>
          </p:cNvPr>
          <p:cNvSpPr txBox="1">
            <a:spLocks/>
          </p:cNvSpPr>
          <p:nvPr/>
        </p:nvSpPr>
        <p:spPr>
          <a:xfrm>
            <a:off x="243734" y="-2575"/>
            <a:ext cx="8656531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68569" rIns="68569" bIns="68569" rtlCol="0" anchor="ctr" anchorCtr="0">
            <a:noAutofit/>
          </a:bodyPr>
          <a:lstStyle>
            <a:lvl1pPr marR="0"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267" b="1" i="0" u="none" strike="noStrike" kern="1200" cap="none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6933">
                <a:solidFill>
                  <a:schemeClr val="dk1"/>
                </a:solidFill>
              </a:defRPr>
            </a:lvl9pPr>
          </a:lstStyle>
          <a:p>
            <a:endParaRPr lang="zh-TW" altLang="en-US" sz="2800" b="0">
              <a:solidFill>
                <a:srgbClr val="FFFFFF"/>
              </a:solidFill>
              <a:latin typeface="Microsoft JhengHei"/>
              <a:ea typeface="Microsoft JhengHei"/>
              <a:cs typeface="Segoe UI Light"/>
            </a:endParaRPr>
          </a:p>
          <a:p>
            <a:r>
              <a:rPr lang="en-US" altLang="zh-TW" sz="2900">
                <a:latin typeface="Microsoft JhengHei"/>
                <a:ea typeface="Microsoft JhengHei"/>
              </a:rPr>
              <a:t>Use </a:t>
            </a:r>
            <a:r>
              <a:rPr lang="en-US" sz="2900">
                <a:latin typeface="Microsoft JhengHei"/>
                <a:ea typeface="Microsoft JhengHei"/>
              </a:rPr>
              <a:t>QNAP External RAID Manager</a:t>
            </a:r>
          </a:p>
          <a:p>
            <a:r>
              <a:rPr lang="en-US" sz="2900">
                <a:latin typeface="Microsoft JhengHei"/>
                <a:ea typeface="Microsoft JhengHei"/>
              </a:rPr>
              <a:t>to check QDA </a:t>
            </a:r>
            <a:r>
              <a:rPr lang="en-US" altLang="zh-TW" sz="2900">
                <a:latin typeface="Microsoft JhengHei"/>
                <a:ea typeface="Microsoft JhengHei"/>
              </a:rPr>
              <a:t>series information</a:t>
            </a:r>
            <a:endParaRPr lang="en-US" sz="2900" b="0">
              <a:latin typeface="Microsoft JhengHei"/>
              <a:ea typeface="Microsoft JhengHei"/>
            </a:endParaRPr>
          </a:p>
          <a:p>
            <a:endParaRPr lang="en-US" altLang="zh-TW" sz="2800">
              <a:solidFill>
                <a:srgbClr val="000000"/>
              </a:solidFill>
              <a:latin typeface="Microsoft JhengHei"/>
              <a:ea typeface="Microsoft JhengHei"/>
              <a:cs typeface="Segoe UI Light"/>
            </a:endParaRPr>
          </a:p>
        </p:txBody>
      </p:sp>
      <p:pic>
        <p:nvPicPr>
          <p:cNvPr id="8" name="圖片 8" descr="一張含有 監視器, 電子用品, 牆, 螢幕 的圖片&#10;&#10;描述是以非常高的可信度產生">
            <a:extLst>
              <a:ext uri="{FF2B5EF4-FFF2-40B4-BE49-F238E27FC236}">
                <a16:creationId xmlns:a16="http://schemas.microsoft.com/office/drawing/2014/main" id="{D98A17F2-E390-4C62-A658-09E246BF3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93" y="1020135"/>
            <a:ext cx="3204163" cy="3213245"/>
          </a:xfrm>
          <a:prstGeom prst="rect">
            <a:avLst/>
          </a:prstGeom>
        </p:spPr>
      </p:pic>
      <p:pic>
        <p:nvPicPr>
          <p:cNvPr id="18" name="圖片 6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79B1A753-4D32-4454-ACAE-1E573751BC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14011">
            <a:off x="2340555" y="3395978"/>
            <a:ext cx="1952846" cy="1340337"/>
          </a:xfrm>
          <a:prstGeom prst="rect">
            <a:avLst/>
          </a:prstGeom>
        </p:spPr>
      </p:pic>
      <p:sp>
        <p:nvSpPr>
          <p:cNvPr id="20" name="矩形 3">
            <a:extLst>
              <a:ext uri="{FF2B5EF4-FFF2-40B4-BE49-F238E27FC236}">
                <a16:creationId xmlns:a16="http://schemas.microsoft.com/office/drawing/2014/main" id="{AF493A20-133F-438B-A99B-96AE72F046EF}"/>
              </a:ext>
            </a:extLst>
          </p:cNvPr>
          <p:cNvSpPr/>
          <p:nvPr/>
        </p:nvSpPr>
        <p:spPr>
          <a:xfrm>
            <a:off x="3846064" y="1265186"/>
            <a:ext cx="5402576" cy="80021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5560">
              <a:buFont typeface="Arial" panose="020B0604020202020204" pitchFamily="34" charset="0"/>
              <a:buChar char="•"/>
              <a:defRPr/>
            </a:pPr>
            <a:r>
              <a:rPr lang="zh-TW" altLang="en-US" sz="1600">
                <a:solidFill>
                  <a:srgbClr val="000000"/>
                </a:solidFill>
                <a:latin typeface="Arial"/>
                <a:ea typeface="Microsoft JhengHei"/>
                <a:cs typeface="Arial"/>
              </a:rPr>
              <a:t>Install </a:t>
            </a:r>
            <a:r>
              <a:rPr lang="zh-TW" sz="1600">
                <a:solidFill>
                  <a:srgbClr val="000000"/>
                </a:solidFill>
                <a:latin typeface="Arial"/>
                <a:ea typeface="Microsoft JhengHei"/>
                <a:cs typeface="Arial"/>
              </a:rPr>
              <a:t>QNAP External RAID Manager,</a:t>
            </a:r>
            <a:r>
              <a:rPr lang="zh-TW" altLang="en-US" sz="1600">
                <a:solidFill>
                  <a:srgbClr val="000000"/>
                </a:solidFill>
                <a:latin typeface="Arial"/>
                <a:ea typeface="Microsoft JhengHei"/>
                <a:cs typeface="Arial"/>
              </a:rPr>
              <a:t> </a:t>
            </a:r>
            <a:r>
              <a:rPr lang="en-US" altLang="zh-TW" sz="1600">
                <a:solidFill>
                  <a:srgbClr val="000000"/>
                </a:solidFill>
                <a:latin typeface="Arial"/>
                <a:ea typeface="Microsoft JhengHei"/>
                <a:cs typeface="Arial"/>
              </a:rPr>
              <a:t>you can:</a:t>
            </a:r>
            <a:r>
              <a:rPr lang="zh-TW" sz="1600">
                <a:solidFill>
                  <a:srgbClr val="000000"/>
                </a:solidFill>
                <a:latin typeface="Arial"/>
                <a:ea typeface="Microsoft JhengHei"/>
                <a:cs typeface="Arial"/>
              </a:rPr>
              <a:t> </a:t>
            </a:r>
            <a:r>
              <a:rPr lang="zh-TW">
                <a:solidFill>
                  <a:srgbClr val="000000"/>
                </a:solidFill>
                <a:latin typeface="Arial"/>
                <a:ea typeface="Microsoft JhengHei"/>
                <a:cs typeface="Arial"/>
              </a:rPr>
              <a:t> </a:t>
            </a:r>
            <a:endParaRPr lang="zh-TW">
              <a:latin typeface="Arial"/>
              <a:ea typeface="Microsoft JhengHei"/>
              <a:cs typeface="Arial"/>
            </a:endParaRPr>
          </a:p>
          <a:p>
            <a:pPr marL="359410" lvl="2" indent="-179705">
              <a:buFont typeface="Wingdings"/>
              <a:buChar char="§"/>
              <a:defRPr/>
            </a:pPr>
            <a:r>
              <a:rPr lang="zh-TW" altLang="en-US" sz="1400">
                <a:solidFill>
                  <a:srgbClr val="000000"/>
                </a:solidFill>
                <a:latin typeface="Arial"/>
                <a:ea typeface="Microsoft JhengHei"/>
                <a:cs typeface="Arial"/>
              </a:rPr>
              <a:t>Check </a:t>
            </a:r>
            <a:r>
              <a:rPr lang="en-US" altLang="zh-TW" sz="1400">
                <a:solidFill>
                  <a:srgbClr val="000000"/>
                </a:solidFill>
                <a:latin typeface="Arial"/>
                <a:ea typeface="Microsoft JhengHei"/>
                <a:cs typeface="Arial"/>
              </a:rPr>
              <a:t>QDA</a:t>
            </a:r>
            <a:r>
              <a:rPr lang="zh-TW" altLang="en-US" sz="1400">
                <a:solidFill>
                  <a:srgbClr val="000000"/>
                </a:solidFill>
                <a:latin typeface="Arial"/>
                <a:ea typeface="Microsoft JhengHei"/>
                <a:cs typeface="Arial"/>
              </a:rPr>
              <a:t> se</a:t>
            </a:r>
            <a:r>
              <a:rPr lang="en-US" altLang="zh-TW" sz="1400" err="1">
                <a:solidFill>
                  <a:srgbClr val="000000"/>
                </a:solidFill>
                <a:latin typeface="Arial"/>
                <a:ea typeface="Microsoft JhengHei"/>
                <a:cs typeface="Arial"/>
              </a:rPr>
              <a:t>r</a:t>
            </a:r>
            <a:r>
              <a:rPr lang="en-US" altLang="en-US" sz="1400" err="1">
                <a:solidFill>
                  <a:srgbClr val="000000"/>
                </a:solidFill>
                <a:latin typeface="Arial"/>
                <a:ea typeface="Microsoft JhengHei"/>
                <a:cs typeface="Arial"/>
              </a:rPr>
              <a:t>ies</a:t>
            </a:r>
            <a:r>
              <a:rPr lang="en-US" altLang="en-US" sz="1400">
                <a:solidFill>
                  <a:srgbClr val="000000"/>
                </a:solidFill>
                <a:latin typeface="Arial"/>
                <a:ea typeface="Microsoft JhengHei"/>
                <a:cs typeface="Arial"/>
              </a:rPr>
              <a:t> device, </a:t>
            </a:r>
            <a:r>
              <a:rPr lang="en-US" altLang="zh-TW" sz="1400">
                <a:solidFill>
                  <a:srgbClr val="000000"/>
                </a:solidFill>
                <a:latin typeface="Arial"/>
                <a:ea typeface="Microsoft JhengHei"/>
                <a:cs typeface="Arial"/>
              </a:rPr>
              <a:t>RAID,</a:t>
            </a:r>
            <a:r>
              <a:rPr lang="zh-TW" altLang="en-US" sz="1400">
                <a:solidFill>
                  <a:srgbClr val="000000"/>
                </a:solidFill>
                <a:latin typeface="Arial"/>
                <a:ea typeface="Microsoft JhengHei"/>
                <a:cs typeface="Arial"/>
              </a:rPr>
              <a:t> </a:t>
            </a:r>
            <a:r>
              <a:rPr lang="en-US" altLang="zh-TW" sz="1400">
                <a:solidFill>
                  <a:srgbClr val="000000"/>
                </a:solidFill>
                <a:latin typeface="Arial"/>
                <a:ea typeface="Microsoft JhengHei"/>
                <a:cs typeface="Arial"/>
              </a:rPr>
              <a:t>disk information and status</a:t>
            </a:r>
          </a:p>
          <a:p>
            <a:pPr marL="359410" lvl="2" indent="-179705">
              <a:buFont typeface="Wingdings"/>
              <a:buChar char="§"/>
              <a:defRPr/>
            </a:pPr>
            <a:r>
              <a:rPr lang="en-US" altLang="zh-TW" sz="1400">
                <a:solidFill>
                  <a:srgbClr val="000000"/>
                </a:solidFill>
                <a:latin typeface="Arial"/>
                <a:ea typeface="Microsoft JhengHei"/>
                <a:cs typeface="Arial"/>
              </a:rPr>
              <a:t>Update</a:t>
            </a:r>
            <a:r>
              <a:rPr lang="zh-TW" altLang="en-US" sz="1400">
                <a:solidFill>
                  <a:srgbClr val="000000"/>
                </a:solidFill>
                <a:latin typeface="Arial"/>
                <a:ea typeface="Microsoft JhengHei"/>
                <a:cs typeface="Arial"/>
              </a:rPr>
              <a:t> </a:t>
            </a:r>
            <a:r>
              <a:rPr lang="en-US" altLang="zh-TW" sz="1400">
                <a:solidFill>
                  <a:srgbClr val="000000"/>
                </a:solidFill>
                <a:latin typeface="Arial"/>
                <a:ea typeface="Microsoft JhengHei"/>
                <a:cs typeface="Arial"/>
              </a:rPr>
              <a:t>firmware</a:t>
            </a:r>
            <a:endParaRPr lang="zh-TW" altLang="en-US" sz="1400">
              <a:solidFill>
                <a:srgbClr val="000000"/>
              </a:solidFill>
              <a:latin typeface="Arial"/>
              <a:ea typeface="Microsoft JhengHei"/>
              <a:cs typeface="Arial"/>
            </a:endParaRPr>
          </a:p>
        </p:txBody>
      </p:sp>
      <p:sp>
        <p:nvSpPr>
          <p:cNvPr id="23" name="矩形 3">
            <a:extLst>
              <a:ext uri="{FF2B5EF4-FFF2-40B4-BE49-F238E27FC236}">
                <a16:creationId xmlns:a16="http://schemas.microsoft.com/office/drawing/2014/main" id="{B0A20EFB-5C5A-4C9C-A6C3-9F410F3DEB4D}"/>
              </a:ext>
            </a:extLst>
          </p:cNvPr>
          <p:cNvSpPr/>
          <p:nvPr/>
        </p:nvSpPr>
        <p:spPr>
          <a:xfrm>
            <a:off x="3935929" y="3180501"/>
            <a:ext cx="4755532" cy="76944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lvl="1">
              <a:buFont typeface="Arial,Sans-Serif"/>
              <a:buChar char="•"/>
              <a:defRPr/>
            </a:pPr>
            <a:r>
              <a:rPr lang="en-US" altLang="zh-TW" sz="1600">
                <a:latin typeface="Arial"/>
                <a:ea typeface="Microsoft JhengHei"/>
                <a:cs typeface="Arial"/>
              </a:rPr>
              <a:t>Supported platforms and OS </a:t>
            </a:r>
            <a:r>
              <a:rPr lang="en-US" sz="1600">
                <a:latin typeface="Arial"/>
                <a:ea typeface="Microsoft JhengHei"/>
                <a:cs typeface="Arial"/>
              </a:rPr>
              <a:t>version</a:t>
            </a:r>
            <a:endParaRPr lang="en-US" altLang="zh-TW" sz="1600">
              <a:latin typeface="Arial"/>
              <a:ea typeface="Microsoft JhengHei"/>
              <a:cs typeface="Arial"/>
            </a:endParaRPr>
          </a:p>
          <a:p>
            <a:pPr>
              <a:defRPr/>
            </a:pPr>
            <a:r>
              <a:rPr lang="en-US" sz="1400">
                <a:latin typeface="Arial"/>
                <a:ea typeface="Microsoft JhengHei"/>
                <a:cs typeface="Arial"/>
              </a:rPr>
              <a:t>Windows: Windows 7 (</a:t>
            </a:r>
            <a:r>
              <a:rPr lang="en-US" altLang="zh-TW" sz="1400">
                <a:latin typeface="Arial"/>
                <a:ea typeface="Microsoft JhengHei"/>
                <a:cs typeface="Arial"/>
              </a:rPr>
              <a:t>or later</a:t>
            </a:r>
            <a:r>
              <a:rPr lang="en-US" sz="1400">
                <a:latin typeface="Arial"/>
                <a:ea typeface="Microsoft JhengHei"/>
                <a:cs typeface="Arial"/>
              </a:rPr>
              <a:t>), Windows Server 2012 R2 (</a:t>
            </a:r>
            <a:r>
              <a:rPr lang="en-US" altLang="zh-TW" sz="1400">
                <a:latin typeface="Arial"/>
                <a:ea typeface="Microsoft JhengHei"/>
                <a:cs typeface="Arial"/>
              </a:rPr>
              <a:t>or later</a:t>
            </a:r>
            <a:r>
              <a:rPr lang="en-US" sz="1400">
                <a:latin typeface="Arial"/>
                <a:ea typeface="Microsoft JhengHei"/>
                <a:cs typeface="Arial"/>
              </a:rPr>
              <a:t>)</a:t>
            </a:r>
            <a:endParaRPr lang="en-US" altLang="zh-TW" sz="1400">
              <a:latin typeface="Arial"/>
              <a:ea typeface="Microsoft JhengHei"/>
              <a:cs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88555C-B0DB-B548-8083-92470A01504E}"/>
              </a:ext>
            </a:extLst>
          </p:cNvPr>
          <p:cNvSpPr/>
          <p:nvPr/>
        </p:nvSpPr>
        <p:spPr>
          <a:xfrm>
            <a:off x="4025588" y="4637895"/>
            <a:ext cx="4787574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CN" altLang="en-US" sz="1000">
                <a:latin typeface="Arial"/>
                <a:ea typeface="Microsoft JhengHei"/>
                <a:cs typeface="Arial"/>
              </a:rPr>
              <a:t>* Creating or Deleting RAID by software is not supported, it is only supported </a:t>
            </a:r>
            <a:r>
              <a:rPr lang="en-US" altLang="zh-CN" sz="1000">
                <a:latin typeface="Arial"/>
                <a:ea typeface="Microsoft JhengHei"/>
                <a:cs typeface="Arial"/>
              </a:rPr>
              <a:t>by the hardware-based disk mode switch.</a:t>
            </a:r>
            <a:endParaRPr lang="zh-CN" sz="1000">
              <a:latin typeface="Arial"/>
              <a:ea typeface="Microsoft JhengHei"/>
              <a:cs typeface="Arial"/>
            </a:endParaRPr>
          </a:p>
          <a:p>
            <a:endParaRPr lang="zh-CN" altLang="en-US" sz="10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8E3047-32F8-5B47-82B0-1B8E3CDC3891}"/>
              </a:ext>
            </a:extLst>
          </p:cNvPr>
          <p:cNvSpPr/>
          <p:nvPr/>
        </p:nvSpPr>
        <p:spPr>
          <a:xfrm>
            <a:off x="3952028" y="3950801"/>
            <a:ext cx="4723335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5560" indent="-35560">
              <a:buFont typeface="Arial" panose="020B0604020202020204" pitchFamily="34" charset="0"/>
              <a:buChar char="•"/>
              <a:defRPr/>
            </a:pPr>
            <a:r>
              <a:rPr lang="en-US" sz="1600">
                <a:solidFill>
                  <a:srgbClr val="000000"/>
                </a:solidFill>
                <a:latin typeface="Arial"/>
                <a:ea typeface="Microsoft JhengHei"/>
                <a:cs typeface="Arial"/>
              </a:rPr>
              <a:t>Please consult your system provider and Install the latest driver for your SATA controller</a:t>
            </a:r>
          </a:p>
        </p:txBody>
      </p:sp>
      <p:cxnSp>
        <p:nvCxnSpPr>
          <p:cNvPr id="7" name="接點: 肘形 6">
            <a:extLst>
              <a:ext uri="{FF2B5EF4-FFF2-40B4-BE49-F238E27FC236}">
                <a16:creationId xmlns:a16="http://schemas.microsoft.com/office/drawing/2014/main" id="{A2C904CA-1599-465F-B518-4FE6E61C4F21}"/>
              </a:ext>
            </a:extLst>
          </p:cNvPr>
          <p:cNvCxnSpPr/>
          <p:nvPr/>
        </p:nvCxnSpPr>
        <p:spPr>
          <a:xfrm>
            <a:off x="615634" y="3625838"/>
            <a:ext cx="2390114" cy="690884"/>
          </a:xfrm>
          <a:prstGeom prst="bentConnector3">
            <a:avLst>
              <a:gd name="adj1" fmla="val 0"/>
            </a:avLst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3">
            <a:extLst>
              <a:ext uri="{FF2B5EF4-FFF2-40B4-BE49-F238E27FC236}">
                <a16:creationId xmlns:a16="http://schemas.microsoft.com/office/drawing/2014/main" id="{69EABB47-4AAE-4795-95FB-9AFB483C612D}"/>
              </a:ext>
            </a:extLst>
          </p:cNvPr>
          <p:cNvSpPr/>
          <p:nvPr/>
        </p:nvSpPr>
        <p:spPr>
          <a:xfrm>
            <a:off x="3903731" y="2098957"/>
            <a:ext cx="5037258" cy="10156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lvl="1">
              <a:buFont typeface="Arial,Sans-Serif"/>
              <a:buChar char="•"/>
              <a:defRPr/>
            </a:pPr>
            <a:r>
              <a:rPr lang="zh-TW" altLang="en-US" sz="1600">
                <a:solidFill>
                  <a:srgbClr val="000000"/>
                </a:solidFill>
                <a:latin typeface="Arial"/>
                <a:ea typeface="Microsoft JhengHei"/>
                <a:cs typeface="Arial"/>
              </a:rPr>
              <a:t>Support QDA-A2AR/A2MAR, but can not mix TR and QDA series devices together. Including:</a:t>
            </a:r>
            <a:endParaRPr lang="zh-TW" sz="1600">
              <a:latin typeface="Arial"/>
              <a:ea typeface="Microsoft JhengHei"/>
              <a:cs typeface="Arial"/>
            </a:endParaRPr>
          </a:p>
          <a:p>
            <a:pPr marL="359410" lvl="2" indent="-179705">
              <a:buFont typeface="Wingdings,Sans-Serif"/>
              <a:buChar char="§"/>
              <a:defRPr/>
            </a:pPr>
            <a:r>
              <a:rPr lang="en-US" altLang="zh-TW" sz="1400">
                <a:latin typeface="Arial"/>
                <a:ea typeface="Microsoft JhengHei"/>
                <a:cs typeface="Arial"/>
              </a:rPr>
              <a:t>Install QDA-A2AR in TR series devices</a:t>
            </a:r>
          </a:p>
          <a:p>
            <a:pPr marL="359410" lvl="2" indent="-179705">
              <a:buFont typeface="Wingdings,Sans-Serif"/>
              <a:buChar char="§"/>
              <a:defRPr/>
            </a:pPr>
            <a:r>
              <a:rPr lang="en-US" altLang="zh-TW" sz="1400">
                <a:latin typeface="Arial"/>
                <a:ea typeface="Microsoft JhengHei"/>
                <a:cs typeface="Arial"/>
              </a:rPr>
              <a:t>Install QDA-A2MAR in </a:t>
            </a:r>
            <a:r>
              <a:rPr lang="en-US" sz="1400">
                <a:latin typeface="Arial"/>
                <a:ea typeface="Microsoft JhengHei"/>
                <a:cs typeface="Arial"/>
              </a:rPr>
              <a:t>QDA-A2AR</a:t>
            </a:r>
            <a:endParaRPr lang="en-US" altLang="zh-TW" sz="1400">
              <a:latin typeface="Arial"/>
              <a:ea typeface="Microsoft JhengHei"/>
              <a:cs typeface="Arial"/>
            </a:endParaRPr>
          </a:p>
        </p:txBody>
      </p:sp>
      <p:pic>
        <p:nvPicPr>
          <p:cNvPr id="6" name="圖片 8" descr="一張含有 監視器, 螢幕擷取畫面, 手機 的圖片&#10;&#10;描述是以非常高的可信度產生">
            <a:extLst>
              <a:ext uri="{FF2B5EF4-FFF2-40B4-BE49-F238E27FC236}">
                <a16:creationId xmlns:a16="http://schemas.microsoft.com/office/drawing/2014/main" id="{0297791A-5C3F-4F14-996F-5A4C8B6E9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928" y="1771962"/>
            <a:ext cx="2219996" cy="137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20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13" descr="一張含有 螢幕擷取畫面, 室外, 停車, 監視器 的圖片&#10;&#10;描述是以非常高的可信度產生">
            <a:extLst>
              <a:ext uri="{FF2B5EF4-FFF2-40B4-BE49-F238E27FC236}">
                <a16:creationId xmlns:a16="http://schemas.microsoft.com/office/drawing/2014/main" id="{8F12D59F-497D-41FA-862F-977C78F1D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795" y="2007152"/>
            <a:ext cx="3862051" cy="2497577"/>
          </a:xfrm>
          <a:prstGeom prst="rect">
            <a:avLst/>
          </a:prstGeom>
        </p:spPr>
      </p:pic>
      <p:sp>
        <p:nvSpPr>
          <p:cNvPr id="11" name="內容版面配置區 1">
            <a:extLst>
              <a:ext uri="{FF2B5EF4-FFF2-40B4-BE49-F238E27FC236}">
                <a16:creationId xmlns:a16="http://schemas.microsoft.com/office/drawing/2014/main" id="{C277A902-6D2E-4962-9ED8-65CBDFA09E9D}"/>
              </a:ext>
            </a:extLst>
          </p:cNvPr>
          <p:cNvSpPr txBox="1">
            <a:spLocks/>
          </p:cNvSpPr>
          <p:nvPr/>
        </p:nvSpPr>
        <p:spPr>
          <a:xfrm>
            <a:off x="499160" y="1192839"/>
            <a:ext cx="3420016" cy="66806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,Sans-Serif" panose="020B0604020202020204" pitchFamily="34" charset="0"/>
              <a:buChar char="•"/>
              <a:defRPr/>
            </a:pPr>
            <a:r>
              <a:rPr lang="en-US" altLang="zh-TW" sz="1350">
                <a:latin typeface="Arial"/>
                <a:ea typeface="Microsoft JhengHei"/>
                <a:cs typeface="Arial"/>
              </a:rPr>
              <a:t>The disk color on the device shows disk's status. Click on any of them to check the disk information</a:t>
            </a:r>
            <a:endParaRPr lang="zh-TW" sz="1350">
              <a:latin typeface="Arial"/>
              <a:ea typeface="Microsoft JhengHei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zh-TW" sz="135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marL="213995" indent="-213995">
              <a:buFont typeface="Arial" panose="020B0604020202020204" pitchFamily="34" charset="0"/>
              <a:buChar char="•"/>
              <a:defRPr/>
            </a:pPr>
            <a:endParaRPr lang="zh-TW" altLang="en-US" sz="135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>
              <a:defRPr/>
            </a:pPr>
            <a:endParaRPr lang="zh-TW" altLang="en-US" sz="135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內容版面配置區 1">
            <a:extLst>
              <a:ext uri="{FF2B5EF4-FFF2-40B4-BE49-F238E27FC236}">
                <a16:creationId xmlns:a16="http://schemas.microsoft.com/office/drawing/2014/main" id="{FD312B78-0A91-48AC-9172-8E28267402B2}"/>
              </a:ext>
            </a:extLst>
          </p:cNvPr>
          <p:cNvSpPr txBox="1">
            <a:spLocks/>
          </p:cNvSpPr>
          <p:nvPr/>
        </p:nvSpPr>
        <p:spPr>
          <a:xfrm>
            <a:off x="4226011" y="1197115"/>
            <a:ext cx="4531782" cy="52686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zh-TW" sz="1350">
                <a:latin typeface="Arial"/>
                <a:ea typeface="Microsoft JhengHei"/>
                <a:cs typeface="Arial"/>
              </a:rPr>
              <a:t>Show all disks in "Disk Information". Click status to get the details of disk's </a:t>
            </a:r>
            <a:r>
              <a:rPr lang="en-US" sz="1350">
                <a:latin typeface="Arial"/>
                <a:ea typeface="Microsoft JhengHei"/>
                <a:cs typeface="Arial"/>
              </a:rPr>
              <a:t>S.M.A.R.T information. </a:t>
            </a:r>
            <a:endParaRPr lang="zh-TW" sz="1350">
              <a:latin typeface="Arial"/>
              <a:ea typeface="Microsoft JhengHei"/>
              <a:cs typeface="Arial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EDE80E82-DF25-4DD6-9208-1388C1EF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7919"/>
            <a:ext cx="8229600" cy="857250"/>
          </a:xfrm>
        </p:spPr>
        <p:txBody>
          <a:bodyPr/>
          <a:lstStyle/>
          <a:p>
            <a:r>
              <a:rPr lang="en-US" altLang="zh-TW">
                <a:latin typeface="Arial"/>
                <a:ea typeface="微軟正黑體"/>
                <a:cs typeface="Arial"/>
                <a:sym typeface="Arial"/>
              </a:rPr>
              <a:t>Monitor Disk Health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2BBE78E1-B31C-4F83-A74B-C99AECD9449F}"/>
              </a:ext>
            </a:extLst>
          </p:cNvPr>
          <p:cNvSpPr/>
          <p:nvPr/>
        </p:nvSpPr>
        <p:spPr>
          <a:xfrm>
            <a:off x="7612694" y="3099983"/>
            <a:ext cx="409282" cy="176414"/>
          </a:xfrm>
          <a:prstGeom prst="rect">
            <a:avLst/>
          </a:prstGeom>
          <a:noFill/>
          <a:ln>
            <a:solidFill>
              <a:srgbClr val="FA54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7E91480A-FE4B-4945-8144-91464D9FC3E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618" y="1885715"/>
            <a:ext cx="2404993" cy="284958"/>
          </a:xfrm>
          <a:prstGeom prst="rect">
            <a:avLst/>
          </a:prstGeom>
        </p:spPr>
      </p:pic>
      <p:sp>
        <p:nvSpPr>
          <p:cNvPr id="20" name="文字方塊 5">
            <a:extLst>
              <a:ext uri="{FF2B5EF4-FFF2-40B4-BE49-F238E27FC236}">
                <a16:creationId xmlns:a16="http://schemas.microsoft.com/office/drawing/2014/main" id="{120471A2-6988-48ED-9D2D-B02881FE4231}"/>
              </a:ext>
            </a:extLst>
          </p:cNvPr>
          <p:cNvSpPr txBox="1"/>
          <p:nvPr/>
        </p:nvSpPr>
        <p:spPr>
          <a:xfrm>
            <a:off x="4603809" y="1865888"/>
            <a:ext cx="1893197" cy="300082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500" b="1">
                <a:solidFill>
                  <a:schemeClr val="bg1"/>
                </a:solidFill>
                <a:latin typeface="Microsoft JhengHei"/>
                <a:ea typeface="Microsoft JhengHei"/>
              </a:rPr>
              <a:t>Check information</a:t>
            </a:r>
            <a:endParaRPr lang="zh-TW" sz="150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FA5C1E3-9B61-4B11-9FB1-417024F9AA68}"/>
              </a:ext>
            </a:extLst>
          </p:cNvPr>
          <p:cNvSpPr/>
          <p:nvPr/>
        </p:nvSpPr>
        <p:spPr>
          <a:xfrm>
            <a:off x="4348161" y="2814885"/>
            <a:ext cx="2950140" cy="1875468"/>
          </a:xfrm>
          <a:prstGeom prst="rect">
            <a:avLst/>
          </a:prstGeom>
          <a:noFill/>
          <a:ln>
            <a:solidFill>
              <a:srgbClr val="FA54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2" descr="一張含有 螢幕擷取畫面, 室外, 手機, 行動電話 的圖片&#10;&#10;描述是以非常高的可信度產生">
            <a:extLst>
              <a:ext uri="{FF2B5EF4-FFF2-40B4-BE49-F238E27FC236}">
                <a16:creationId xmlns:a16="http://schemas.microsoft.com/office/drawing/2014/main" id="{BE6EC687-85F5-4726-A246-F3901C6BB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970" y="2072356"/>
            <a:ext cx="2260243" cy="2568401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1E17D8B2-D606-4EE6-B51A-C57D67EE82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57" y="1890418"/>
            <a:ext cx="2404993" cy="284958"/>
          </a:xfrm>
          <a:prstGeom prst="rect">
            <a:avLst/>
          </a:prstGeom>
        </p:spPr>
      </p:pic>
      <p:sp>
        <p:nvSpPr>
          <p:cNvPr id="13" name="文字方塊 5">
            <a:extLst>
              <a:ext uri="{FF2B5EF4-FFF2-40B4-BE49-F238E27FC236}">
                <a16:creationId xmlns:a16="http://schemas.microsoft.com/office/drawing/2014/main" id="{1467A3A1-3B74-4B15-96B8-46A447014B71}"/>
              </a:ext>
            </a:extLst>
          </p:cNvPr>
          <p:cNvSpPr txBox="1"/>
          <p:nvPr/>
        </p:nvSpPr>
        <p:spPr>
          <a:xfrm>
            <a:off x="833548" y="1870591"/>
            <a:ext cx="1885148" cy="300082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500" b="1">
                <a:solidFill>
                  <a:schemeClr val="bg1"/>
                </a:solidFill>
                <a:latin typeface="Microsoft JhengHei"/>
                <a:ea typeface="Microsoft JhengHei"/>
              </a:rPr>
              <a:t>Quick overview</a:t>
            </a:r>
            <a:endParaRPr lang="zh-TW" sz="150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pic>
        <p:nvPicPr>
          <p:cNvPr id="6" name="圖片 7" descr="一張含有 螢幕擷取畫面, 監視器, 黑色 的圖片&#10;&#10;描述是以非常高的可信度產生">
            <a:extLst>
              <a:ext uri="{FF2B5EF4-FFF2-40B4-BE49-F238E27FC236}">
                <a16:creationId xmlns:a16="http://schemas.microsoft.com/office/drawing/2014/main" id="{59316D4D-7E1C-4249-B5AF-EE5718ED4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9499" y="2827136"/>
            <a:ext cx="2960530" cy="187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50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內容版面配置區 1">
            <a:extLst>
              <a:ext uri="{FF2B5EF4-FFF2-40B4-BE49-F238E27FC236}">
                <a16:creationId xmlns:a16="http://schemas.microsoft.com/office/drawing/2014/main" id="{88BFF463-D5C2-4FDB-A4E4-6FDE5A8CBB41}"/>
              </a:ext>
            </a:extLst>
          </p:cNvPr>
          <p:cNvSpPr txBox="1">
            <a:spLocks/>
          </p:cNvSpPr>
          <p:nvPr/>
        </p:nvSpPr>
        <p:spPr>
          <a:xfrm>
            <a:off x="457199" y="1187276"/>
            <a:ext cx="7980505" cy="55820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3995" indent="-213995">
              <a:buFont typeface="Arial" panose="020B0604020202020204" pitchFamily="34" charset="0"/>
              <a:buChar char="•"/>
              <a:defRPr/>
            </a:pPr>
            <a:r>
              <a:rPr lang="en-US" altLang="zh-TW" sz="15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Use the dip switch on </a:t>
            </a:r>
            <a:r>
              <a:rPr lang="en-US" sz="15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QDA-A2AR/A2MAR to set it on Individual Mode. The utility</a:t>
            </a:r>
            <a:r>
              <a:rPr lang="en-US" altLang="zh-TW" sz="15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will show two independent disks, after formatting the disk, you can start to use </a:t>
            </a:r>
            <a:r>
              <a:rPr lang="en-US" sz="15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it</a:t>
            </a:r>
            <a:r>
              <a:rPr lang="en-US" altLang="zh-TW" sz="15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.</a:t>
            </a:r>
            <a:endParaRPr lang="en-US" altLang="zh-TW" sz="15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內容版面配置區 1">
            <a:extLst>
              <a:ext uri="{FF2B5EF4-FFF2-40B4-BE49-F238E27FC236}">
                <a16:creationId xmlns:a16="http://schemas.microsoft.com/office/drawing/2014/main" id="{1B2C57F5-842A-4105-AC8B-95FE56821121}"/>
              </a:ext>
            </a:extLst>
          </p:cNvPr>
          <p:cNvSpPr txBox="1">
            <a:spLocks/>
          </p:cNvSpPr>
          <p:nvPr/>
        </p:nvSpPr>
        <p:spPr>
          <a:xfrm>
            <a:off x="5084852" y="2255943"/>
            <a:ext cx="3705838" cy="85725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sz="1200">
                <a:latin typeface="Arial"/>
                <a:ea typeface="Microsoft JhengHei"/>
                <a:cs typeface="Arial"/>
              </a:rPr>
              <a:t>Note:</a:t>
            </a:r>
            <a:r>
              <a:rPr lang="zh-TW" altLang="en-US" sz="1200">
                <a:latin typeface="Arial"/>
                <a:ea typeface="Microsoft JhengHei"/>
                <a:cs typeface="Arial"/>
              </a:rPr>
              <a:t> </a:t>
            </a:r>
            <a:r>
              <a:rPr lang="zh-TW" sz="1200">
                <a:latin typeface="Arial"/>
                <a:ea typeface="Microsoft JhengHei"/>
                <a:cs typeface="Arial"/>
              </a:rPr>
              <a:t> Check </a:t>
            </a:r>
            <a:r>
              <a:rPr lang="en-US" altLang="zh-TW" sz="1200">
                <a:latin typeface="Arial"/>
                <a:ea typeface="Microsoft JhengHei"/>
                <a:cs typeface="Arial"/>
              </a:rPr>
              <a:t>whether</a:t>
            </a:r>
            <a:r>
              <a:rPr lang="zh-TW" altLang="en-US" sz="1200">
                <a:latin typeface="Arial"/>
                <a:ea typeface="Microsoft JhengHei"/>
                <a:cs typeface="Arial"/>
              </a:rPr>
              <a:t> </a:t>
            </a:r>
            <a:r>
              <a:rPr lang="zh-TW" sz="1200">
                <a:latin typeface="Arial"/>
                <a:ea typeface="Microsoft JhengHei"/>
                <a:cs typeface="Arial"/>
              </a:rPr>
              <a:t>your PC</a:t>
            </a:r>
            <a:r>
              <a:rPr lang="zh-TW" altLang="en-US" sz="1200">
                <a:latin typeface="Arial"/>
                <a:ea typeface="Microsoft JhengHei"/>
                <a:cs typeface="Arial"/>
              </a:rPr>
              <a:t> </a:t>
            </a:r>
            <a:r>
              <a:rPr lang="en-US" altLang="zh-TW" sz="1200">
                <a:latin typeface="Arial"/>
                <a:ea typeface="Microsoft JhengHei"/>
                <a:cs typeface="Arial"/>
              </a:rPr>
              <a:t>supports</a:t>
            </a:r>
            <a:r>
              <a:rPr lang="zh-TW" sz="1200">
                <a:latin typeface="Arial"/>
                <a:ea typeface="Microsoft JhengHei"/>
                <a:cs typeface="Arial"/>
              </a:rPr>
              <a:t> </a:t>
            </a:r>
            <a:r>
              <a:rPr lang="zh-TW" sz="1200" b="1">
                <a:latin typeface="Arial"/>
                <a:ea typeface="Microsoft JhengHei"/>
                <a:cs typeface="Arial"/>
              </a:rPr>
              <a:t>SATA Port</a:t>
            </a:r>
            <a:r>
              <a:rPr lang="zh-TW" altLang="en-US" sz="1200" b="1">
                <a:latin typeface="Arial"/>
                <a:ea typeface="Microsoft JhengHei"/>
                <a:cs typeface="Arial"/>
              </a:rPr>
              <a:t> </a:t>
            </a:r>
            <a:r>
              <a:rPr lang="zh-TW" sz="1200" b="1">
                <a:latin typeface="Arial"/>
                <a:ea typeface="Microsoft JhengHei"/>
                <a:cs typeface="Arial"/>
              </a:rPr>
              <a:t>Multiplier</a:t>
            </a:r>
            <a:r>
              <a:rPr lang="zh-TW" altLang="en-US" sz="1200">
                <a:latin typeface="Arial"/>
                <a:ea typeface="Microsoft JhengHei"/>
                <a:cs typeface="Arial"/>
              </a:rPr>
              <a:t> </a:t>
            </a:r>
            <a:r>
              <a:rPr lang="en-US" altLang="zh-TW" sz="1200">
                <a:latin typeface="Arial"/>
                <a:ea typeface="Microsoft JhengHei"/>
                <a:cs typeface="Arial"/>
              </a:rPr>
              <a:t>when</a:t>
            </a:r>
            <a:r>
              <a:rPr lang="zh-TW" altLang="en-US" sz="1200">
                <a:latin typeface="Arial"/>
                <a:ea typeface="Microsoft JhengHei"/>
                <a:cs typeface="Arial"/>
              </a:rPr>
              <a:t> </a:t>
            </a:r>
            <a:r>
              <a:rPr lang="en-US" altLang="zh-TW" sz="1200">
                <a:latin typeface="Arial"/>
                <a:ea typeface="Microsoft JhengHei"/>
                <a:cs typeface="Arial"/>
              </a:rPr>
              <a:t>you</a:t>
            </a:r>
            <a:r>
              <a:rPr lang="zh-TW" altLang="en-US" sz="1200">
                <a:latin typeface="Arial"/>
                <a:ea typeface="Microsoft JhengHei"/>
                <a:cs typeface="Arial"/>
              </a:rPr>
              <a:t> </a:t>
            </a:r>
            <a:r>
              <a:rPr lang="en-US" altLang="zh-TW" sz="1200">
                <a:latin typeface="Arial"/>
                <a:ea typeface="Microsoft JhengHei"/>
                <a:cs typeface="Arial"/>
              </a:rPr>
              <a:t>switch</a:t>
            </a:r>
            <a:r>
              <a:rPr lang="zh-TW" altLang="en-US" sz="1200">
                <a:latin typeface="Arial"/>
                <a:ea typeface="Microsoft JhengHei"/>
                <a:cs typeface="Arial"/>
              </a:rPr>
              <a:t> </a:t>
            </a:r>
            <a:r>
              <a:rPr lang="en-US" altLang="zh-TW" sz="1200">
                <a:latin typeface="Arial"/>
                <a:ea typeface="Microsoft JhengHei"/>
                <a:cs typeface="Arial"/>
              </a:rPr>
              <a:t>to</a:t>
            </a:r>
            <a:r>
              <a:rPr lang="zh-TW" altLang="en-US" sz="1200">
                <a:latin typeface="Arial"/>
                <a:ea typeface="Microsoft JhengHei"/>
                <a:cs typeface="Arial"/>
              </a:rPr>
              <a:t> </a:t>
            </a:r>
            <a:r>
              <a:rPr lang="en-US" altLang="zh-TW" sz="1200">
                <a:latin typeface="Arial"/>
                <a:ea typeface="Microsoft JhengHei"/>
                <a:cs typeface="Arial"/>
              </a:rPr>
              <a:t>Individual</a:t>
            </a:r>
            <a:r>
              <a:rPr lang="zh-TW" altLang="en-US" sz="1200">
                <a:latin typeface="Arial"/>
                <a:ea typeface="Microsoft JhengHei"/>
                <a:cs typeface="Arial"/>
              </a:rPr>
              <a:t> </a:t>
            </a:r>
            <a:r>
              <a:rPr lang="en-US" altLang="zh-TW" sz="1200">
                <a:latin typeface="Arial"/>
                <a:ea typeface="Microsoft JhengHei"/>
                <a:cs typeface="Arial"/>
              </a:rPr>
              <a:t>Mode.</a:t>
            </a:r>
            <a:r>
              <a:rPr lang="zh-TW" altLang="en-US" sz="1200">
                <a:latin typeface="Arial"/>
                <a:ea typeface="Microsoft JhengHei"/>
                <a:cs typeface="Arial"/>
              </a:rPr>
              <a:t> If </a:t>
            </a:r>
            <a:r>
              <a:rPr lang="en-US" altLang="zh-TW" sz="1200">
                <a:latin typeface="Arial"/>
                <a:ea typeface="Microsoft JhengHei"/>
                <a:cs typeface="Arial"/>
              </a:rPr>
              <a:t>so,</a:t>
            </a:r>
            <a:r>
              <a:rPr lang="zh-TW" altLang="en-US" sz="1200">
                <a:latin typeface="Arial"/>
                <a:ea typeface="Microsoft JhengHei"/>
                <a:cs typeface="Arial"/>
              </a:rPr>
              <a:t> </a:t>
            </a:r>
            <a:r>
              <a:rPr lang="en-US" altLang="zh-TW" sz="1200">
                <a:latin typeface="Arial"/>
                <a:ea typeface="Microsoft JhengHei"/>
                <a:cs typeface="Arial"/>
              </a:rPr>
              <a:t>system</a:t>
            </a:r>
            <a:r>
              <a:rPr lang="zh-TW" altLang="en-US" sz="1200">
                <a:latin typeface="Arial"/>
                <a:ea typeface="Microsoft JhengHei"/>
                <a:cs typeface="Arial"/>
              </a:rPr>
              <a:t> </a:t>
            </a:r>
            <a:r>
              <a:rPr lang="en-US" altLang="zh-TW" sz="1200">
                <a:latin typeface="Arial"/>
                <a:ea typeface="Microsoft JhengHei"/>
                <a:cs typeface="Arial"/>
              </a:rPr>
              <a:t>can</a:t>
            </a:r>
            <a:r>
              <a:rPr lang="zh-TW" altLang="en-US" sz="1200">
                <a:latin typeface="Arial"/>
                <a:ea typeface="Microsoft JhengHei"/>
                <a:cs typeface="Arial"/>
              </a:rPr>
              <a:t> </a:t>
            </a:r>
            <a:r>
              <a:rPr lang="en-US" altLang="zh-TW" sz="1200">
                <a:latin typeface="Arial"/>
                <a:ea typeface="Microsoft JhengHei"/>
                <a:cs typeface="Arial"/>
              </a:rPr>
              <a:t>detect</a:t>
            </a:r>
            <a:r>
              <a:rPr lang="zh-TW" altLang="en-US" sz="1200">
                <a:latin typeface="Arial"/>
                <a:ea typeface="Microsoft JhengHei"/>
                <a:cs typeface="Arial"/>
              </a:rPr>
              <a:t> </a:t>
            </a:r>
            <a:r>
              <a:rPr lang="en-US" altLang="zh-TW" sz="1200">
                <a:latin typeface="Arial"/>
                <a:ea typeface="Microsoft JhengHei"/>
                <a:cs typeface="Arial"/>
              </a:rPr>
              <a:t>both</a:t>
            </a:r>
            <a:r>
              <a:rPr lang="zh-TW" altLang="en-US" sz="1200">
                <a:latin typeface="Arial"/>
                <a:ea typeface="Microsoft JhengHei"/>
                <a:cs typeface="Arial"/>
              </a:rPr>
              <a:t> </a:t>
            </a:r>
            <a:r>
              <a:rPr lang="en-US" altLang="zh-TW" sz="1200">
                <a:latin typeface="Arial"/>
                <a:ea typeface="Microsoft JhengHei"/>
                <a:cs typeface="Arial"/>
              </a:rPr>
              <a:t>drives</a:t>
            </a:r>
            <a:r>
              <a:rPr lang="zh-TW" altLang="en-US" sz="1200">
                <a:latin typeface="Arial"/>
                <a:ea typeface="Microsoft JhengHei"/>
                <a:cs typeface="Arial"/>
              </a:rPr>
              <a:t> </a:t>
            </a:r>
            <a:r>
              <a:rPr lang="en-US" altLang="zh-TW" sz="1200">
                <a:latin typeface="Arial"/>
                <a:ea typeface="Microsoft JhengHei"/>
                <a:cs typeface="Arial"/>
              </a:rPr>
              <a:t>in</a:t>
            </a:r>
            <a:r>
              <a:rPr lang="zh-TW" altLang="en-US" sz="1200">
                <a:latin typeface="Arial"/>
                <a:ea typeface="Microsoft JhengHei"/>
                <a:cs typeface="Arial"/>
              </a:rPr>
              <a:t> </a:t>
            </a:r>
            <a:r>
              <a:rPr lang="en-US" altLang="zh-TW" sz="1200">
                <a:latin typeface="Arial"/>
                <a:ea typeface="Microsoft JhengHei"/>
                <a:cs typeface="Arial"/>
              </a:rPr>
              <a:t>Windows</a:t>
            </a:r>
            <a:r>
              <a:rPr lang="zh-TW" altLang="en-US" sz="1200">
                <a:latin typeface="Arial"/>
                <a:ea typeface="Microsoft JhengHei"/>
                <a:cs typeface="Arial"/>
              </a:rPr>
              <a:t> </a:t>
            </a:r>
            <a:r>
              <a:rPr lang="en-US" altLang="zh-TW" sz="1200">
                <a:latin typeface="Arial"/>
                <a:ea typeface="Microsoft JhengHei"/>
                <a:cs typeface="Arial"/>
              </a:rPr>
              <a:t>Disk</a:t>
            </a:r>
            <a:r>
              <a:rPr lang="zh-TW" altLang="en-US" sz="1200">
                <a:latin typeface="Arial"/>
                <a:ea typeface="Microsoft JhengHei"/>
                <a:cs typeface="Arial"/>
              </a:rPr>
              <a:t> Management.</a:t>
            </a:r>
            <a:endParaRPr lang="zh-TW" altLang="en-US" sz="1200">
              <a:latin typeface="Arial"/>
              <a:ea typeface="Microsoft JhengHei" panose="020B0604030504040204" pitchFamily="34" charset="-120"/>
              <a:cs typeface="Arial"/>
            </a:endParaRPr>
          </a:p>
          <a:p>
            <a:pPr>
              <a:defRPr/>
            </a:pPr>
            <a:endParaRPr lang="zh-TW" altLang="en-US" sz="12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D0B9F024-95BD-462B-91E9-154A4283B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2853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Individual Mode</a:t>
            </a:r>
            <a:endParaRPr lang="zh-TW" b="0">
              <a:latin typeface="Arial"/>
              <a:ea typeface="微軟正黑體"/>
              <a:cs typeface="Arial"/>
            </a:endParaRPr>
          </a:p>
        </p:txBody>
      </p:sp>
      <p:pic>
        <p:nvPicPr>
          <p:cNvPr id="5" name="圖片 5" descr="一張含有 監視器, 螢幕擷取畫面, 室外 的圖片&#10;&#10;描述是以非常高的可信度產生">
            <a:extLst>
              <a:ext uri="{FF2B5EF4-FFF2-40B4-BE49-F238E27FC236}">
                <a16:creationId xmlns:a16="http://schemas.microsoft.com/office/drawing/2014/main" id="{F2DF2C05-F98F-440C-A1C0-749A259F1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72" y="1815428"/>
            <a:ext cx="4304763" cy="2776382"/>
          </a:xfrm>
          <a:prstGeom prst="rect">
            <a:avLst/>
          </a:prstGeom>
        </p:spPr>
      </p:pic>
      <p:pic>
        <p:nvPicPr>
          <p:cNvPr id="7" name="圖片 7">
            <a:extLst>
              <a:ext uri="{FF2B5EF4-FFF2-40B4-BE49-F238E27FC236}">
                <a16:creationId xmlns:a16="http://schemas.microsoft.com/office/drawing/2014/main" id="{092D6937-39FF-47B7-95B5-942AFD0F16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773" y="3150366"/>
            <a:ext cx="2928333" cy="125755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A7C79AF-6719-49B7-A628-77A6196BB997}"/>
              </a:ext>
            </a:extLst>
          </p:cNvPr>
          <p:cNvSpPr/>
          <p:nvPr/>
        </p:nvSpPr>
        <p:spPr>
          <a:xfrm>
            <a:off x="5222053" y="3148278"/>
            <a:ext cx="2920662" cy="1263069"/>
          </a:xfrm>
          <a:prstGeom prst="rect">
            <a:avLst/>
          </a:prstGeom>
          <a:noFill/>
          <a:ln>
            <a:solidFill>
              <a:srgbClr val="FA54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12329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EF357F16-06AA-4DAE-9D6C-2F015840C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26" y="1853820"/>
            <a:ext cx="3725213" cy="2530562"/>
          </a:xfrm>
          <a:prstGeom prst="rect">
            <a:avLst/>
          </a:prstGeom>
        </p:spPr>
      </p:pic>
      <p:sp>
        <p:nvSpPr>
          <p:cNvPr id="23" name="內容版面配置區 1">
            <a:extLst>
              <a:ext uri="{FF2B5EF4-FFF2-40B4-BE49-F238E27FC236}">
                <a16:creationId xmlns:a16="http://schemas.microsoft.com/office/drawing/2014/main" id="{96E56A38-269C-4684-BA7B-BED5734975D0}"/>
              </a:ext>
            </a:extLst>
          </p:cNvPr>
          <p:cNvSpPr txBox="1">
            <a:spLocks/>
          </p:cNvSpPr>
          <p:nvPr/>
        </p:nvSpPr>
        <p:spPr>
          <a:xfrm>
            <a:off x="659542" y="1213906"/>
            <a:ext cx="8107926" cy="53406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5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After setting the RAID type through Hardware dip switch, QNAP</a:t>
            </a:r>
            <a:r>
              <a:rPr lang="en-US" altLang="zh-TW" sz="15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sz="15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External</a:t>
            </a:r>
            <a:r>
              <a:rPr lang="en-US" altLang="zh-TW" sz="15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sz="15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RAID</a:t>
            </a:r>
            <a:r>
              <a:rPr lang="en-US" altLang="zh-TW" sz="15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sz="15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Manager</a:t>
            </a:r>
            <a:r>
              <a:rPr lang="en-US" altLang="zh-TW" sz="15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will guide users to operating system interface for formatting.</a:t>
            </a:r>
            <a:endParaRPr lang="zh-TW" sz="150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>
              <a:defRPr/>
            </a:pPr>
            <a:endParaRPr lang="zh-TW" altLang="en-US" sz="150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BC1CD7E-4CB0-4073-8232-A80EC2D0D42B}"/>
              </a:ext>
            </a:extLst>
          </p:cNvPr>
          <p:cNvSpPr/>
          <p:nvPr/>
        </p:nvSpPr>
        <p:spPr>
          <a:xfrm>
            <a:off x="684898" y="3459403"/>
            <a:ext cx="2413593" cy="879397"/>
          </a:xfrm>
          <a:prstGeom prst="rect">
            <a:avLst/>
          </a:prstGeom>
          <a:noFill/>
          <a:ln>
            <a:solidFill>
              <a:srgbClr val="FA54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E169F57-6DC8-4772-AA3B-C2FA76C909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3979" y="2708757"/>
            <a:ext cx="1520513" cy="1633403"/>
          </a:xfrm>
          <a:prstGeom prst="rect">
            <a:avLst/>
          </a:prstGeom>
        </p:spPr>
      </p:pic>
      <p:sp>
        <p:nvSpPr>
          <p:cNvPr id="13" name="內容版面配置區 1">
            <a:extLst>
              <a:ext uri="{FF2B5EF4-FFF2-40B4-BE49-F238E27FC236}">
                <a16:creationId xmlns:a16="http://schemas.microsoft.com/office/drawing/2014/main" id="{060CBC7A-AB55-4772-B4DF-664FFF92A81D}"/>
              </a:ext>
            </a:extLst>
          </p:cNvPr>
          <p:cNvSpPr txBox="1">
            <a:spLocks/>
          </p:cNvSpPr>
          <p:nvPr/>
        </p:nvSpPr>
        <p:spPr>
          <a:xfrm>
            <a:off x="3270423" y="3169792"/>
            <a:ext cx="1607723" cy="909831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defRPr/>
            </a:pPr>
            <a:r>
              <a:rPr lang="en-US" altLang="zh-TW" sz="1200">
                <a:solidFill>
                  <a:schemeClr val="bg1"/>
                </a:solidFill>
                <a:ea typeface="Microsoft JhengHei"/>
              </a:rPr>
              <a:t>Direct to </a:t>
            </a:r>
            <a:r>
              <a:rPr lang="en-US" sz="1200">
                <a:solidFill>
                  <a:schemeClr val="bg1"/>
                </a:solidFill>
                <a:ea typeface="Microsoft JhengHei"/>
              </a:rPr>
              <a:t>Windows Disk Management</a:t>
            </a:r>
          </a:p>
          <a:p>
            <a:pPr algn="ctr">
              <a:defRPr/>
            </a:pPr>
            <a:r>
              <a:rPr lang="en-US" altLang="zh-TW" sz="1200">
                <a:solidFill>
                  <a:schemeClr val="bg1"/>
                </a:solidFill>
                <a:ea typeface="Microsoft JhengHei"/>
              </a:rPr>
              <a:t>for formatting </a:t>
            </a:r>
            <a:endParaRPr lang="zh-TW" sz="1200">
              <a:solidFill>
                <a:schemeClr val="bg1"/>
              </a:solidFill>
              <a:ea typeface="Microsoft JhengHei" panose="020B0604030504040204" pitchFamily="34" charset="-120"/>
            </a:endParaRPr>
          </a:p>
          <a:p>
            <a:pPr>
              <a:defRPr/>
            </a:pPr>
            <a:endParaRPr lang="zh-TW" altLang="en-US" sz="12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標題 11">
            <a:extLst>
              <a:ext uri="{FF2B5EF4-FFF2-40B4-BE49-F238E27FC236}">
                <a16:creationId xmlns:a16="http://schemas.microsoft.com/office/drawing/2014/main" id="{48D39BA9-A030-40E9-882A-209F98461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0493"/>
            <a:ext cx="8229600" cy="857250"/>
          </a:xfrm>
        </p:spPr>
        <p:txBody>
          <a:bodyPr>
            <a:normAutofit/>
          </a:bodyPr>
          <a:lstStyle/>
          <a:p>
            <a:pPr>
              <a:lnSpc>
                <a:spcPts val="2800"/>
              </a:lnSpc>
            </a:pPr>
            <a:r>
              <a:rPr lang="en-US" altLang="zh-TW" sz="3000">
                <a:latin typeface="Arial"/>
                <a:ea typeface="微軟正黑體"/>
                <a:cs typeface="Arial"/>
              </a:rPr>
              <a:t>Format the external </a:t>
            </a:r>
            <a:r>
              <a:rPr lang="en-US" sz="3000">
                <a:latin typeface="Arial"/>
                <a:ea typeface="微軟正黑體"/>
                <a:cs typeface="Arial"/>
              </a:rPr>
              <a:t>RAID group</a:t>
            </a:r>
            <a:r>
              <a:rPr lang="en-US" altLang="zh-TW" sz="3000">
                <a:latin typeface="Arial"/>
                <a:ea typeface="微軟正黑體"/>
                <a:cs typeface="Arial"/>
              </a:rPr>
              <a:t> in</a:t>
            </a:r>
            <a:br>
              <a:rPr lang="en-US" altLang="zh-TW" sz="3000">
                <a:ea typeface="微軟正黑體"/>
                <a:cs typeface="Arial" panose="020B0604020202020204" pitchFamily="34" charset="0"/>
              </a:rPr>
            </a:br>
            <a:r>
              <a:rPr lang="en-US" altLang="zh-TW" sz="3000">
                <a:latin typeface="Arial"/>
                <a:ea typeface="微軟正黑體"/>
                <a:cs typeface="Arial"/>
              </a:rPr>
              <a:t>advance to be able to use it.</a:t>
            </a:r>
            <a:endParaRPr lang="zh-TW" sz="3000" b="0">
              <a:latin typeface="Arial"/>
              <a:ea typeface="微軟正黑體"/>
              <a:cs typeface="Arial"/>
            </a:endParaRPr>
          </a:p>
        </p:txBody>
      </p:sp>
      <p:pic>
        <p:nvPicPr>
          <p:cNvPr id="5" name="圖片 7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277FCAA3-0FA3-4A00-8074-662C74B5D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639" y="1909673"/>
            <a:ext cx="3065171" cy="239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572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9E63F6AA-EF70-49AE-975C-8C1BCC8F4C1D}"/>
              </a:ext>
            </a:extLst>
          </p:cNvPr>
          <p:cNvSpPr txBox="1"/>
          <p:nvPr/>
        </p:nvSpPr>
        <p:spPr>
          <a:xfrm>
            <a:off x="487522" y="1343169"/>
            <a:ext cx="8168955" cy="256224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zh-TW" sz="1350">
                <a:latin typeface="Arial"/>
                <a:ea typeface="Microsoft JhengHei"/>
                <a:cs typeface="Arial"/>
              </a:rPr>
              <a:t>When the</a:t>
            </a:r>
            <a:r>
              <a:rPr lang="zh-TW" altLang="en-US" sz="1350">
                <a:latin typeface="Arial"/>
                <a:ea typeface="Microsoft JhengHei"/>
                <a:cs typeface="Arial"/>
              </a:rPr>
              <a:t> </a:t>
            </a:r>
            <a:r>
              <a:rPr lang="en-US" altLang="zh-TW" sz="1350">
                <a:latin typeface="Arial"/>
                <a:ea typeface="Microsoft JhengHei"/>
                <a:cs typeface="Arial"/>
              </a:rPr>
              <a:t>RAID</a:t>
            </a:r>
            <a:r>
              <a:rPr lang="zh-TW" altLang="en-US" sz="1350">
                <a:latin typeface="Arial"/>
                <a:ea typeface="Microsoft JhengHei"/>
                <a:cs typeface="Arial"/>
              </a:rPr>
              <a:t> is </a:t>
            </a:r>
            <a:r>
              <a:rPr lang="en-US" altLang="zh-TW" sz="1350">
                <a:latin typeface="Arial"/>
                <a:ea typeface="Microsoft JhengHei"/>
                <a:cs typeface="Arial"/>
              </a:rPr>
              <a:t>degraded</a:t>
            </a:r>
            <a:r>
              <a:rPr lang="zh-TW" altLang="en-US" sz="1350">
                <a:latin typeface="Arial"/>
                <a:ea typeface="Microsoft JhengHei"/>
                <a:cs typeface="Arial"/>
              </a:rPr>
              <a:t> </a:t>
            </a:r>
            <a:r>
              <a:rPr lang="en-US" altLang="zh-TW" sz="1350">
                <a:latin typeface="Arial"/>
                <a:ea typeface="Microsoft JhengHei"/>
                <a:cs typeface="Arial"/>
              </a:rPr>
              <a:t>or</a:t>
            </a:r>
            <a:r>
              <a:rPr lang="zh-TW" altLang="en-US" sz="1350">
                <a:latin typeface="Arial"/>
                <a:ea typeface="Microsoft JhengHei"/>
                <a:cs typeface="Arial"/>
              </a:rPr>
              <a:t> has </a:t>
            </a:r>
            <a:r>
              <a:rPr lang="en-US" altLang="zh-TW" sz="1350">
                <a:latin typeface="Arial"/>
                <a:ea typeface="Microsoft JhengHei"/>
                <a:cs typeface="Arial"/>
              </a:rPr>
              <a:t>failed,</a:t>
            </a:r>
            <a:r>
              <a:rPr lang="zh-TW" altLang="en-US" sz="1350">
                <a:latin typeface="Arial"/>
                <a:ea typeface="Microsoft JhengHei"/>
                <a:cs typeface="Arial"/>
              </a:rPr>
              <a:t> </a:t>
            </a:r>
            <a:r>
              <a:rPr lang="en-US" altLang="zh-TW" sz="1350">
                <a:latin typeface="Arial"/>
                <a:ea typeface="Microsoft JhengHei"/>
                <a:cs typeface="Arial"/>
              </a:rPr>
              <a:t>users</a:t>
            </a:r>
            <a:r>
              <a:rPr lang="zh-TW" altLang="en-US" sz="1350">
                <a:latin typeface="Arial"/>
                <a:ea typeface="Microsoft JhengHei"/>
                <a:cs typeface="Arial"/>
              </a:rPr>
              <a:t> </a:t>
            </a:r>
            <a:r>
              <a:rPr lang="en-US" altLang="zh-TW" sz="1350">
                <a:latin typeface="Arial"/>
                <a:ea typeface="Microsoft JhengHei"/>
                <a:cs typeface="Arial"/>
              </a:rPr>
              <a:t>will</a:t>
            </a:r>
            <a:r>
              <a:rPr lang="zh-TW" altLang="en-US" sz="1350">
                <a:latin typeface="Arial"/>
                <a:ea typeface="Microsoft JhengHei"/>
                <a:cs typeface="Arial"/>
              </a:rPr>
              <a:t> </a:t>
            </a:r>
            <a:r>
              <a:rPr lang="en-US" altLang="zh-TW" sz="1350">
                <a:latin typeface="Arial"/>
                <a:ea typeface="Microsoft JhengHei"/>
                <a:cs typeface="Arial"/>
              </a:rPr>
              <a:t>be</a:t>
            </a:r>
            <a:r>
              <a:rPr lang="zh-TW" altLang="en-US" sz="1350">
                <a:latin typeface="Arial"/>
                <a:ea typeface="Microsoft JhengHei"/>
                <a:cs typeface="Arial"/>
              </a:rPr>
              <a:t> </a:t>
            </a:r>
            <a:r>
              <a:rPr lang="en-US" altLang="zh-TW" sz="1350">
                <a:latin typeface="Arial"/>
                <a:ea typeface="Microsoft JhengHei"/>
                <a:cs typeface="Arial"/>
              </a:rPr>
              <a:t>notified</a:t>
            </a:r>
            <a:r>
              <a:rPr lang="zh-TW" altLang="en-US" sz="1350">
                <a:latin typeface="Arial"/>
                <a:ea typeface="Microsoft JhengHei"/>
                <a:cs typeface="Arial"/>
              </a:rPr>
              <a:t> </a:t>
            </a:r>
            <a:r>
              <a:rPr lang="en-US" altLang="zh-TW" sz="1350">
                <a:latin typeface="Arial"/>
                <a:ea typeface="Microsoft JhengHei"/>
                <a:cs typeface="Arial"/>
              </a:rPr>
              <a:t>by</a:t>
            </a:r>
            <a:r>
              <a:rPr lang="zh-TW" altLang="en-US" sz="1350">
                <a:latin typeface="Arial"/>
                <a:ea typeface="Microsoft JhengHei"/>
                <a:cs typeface="Arial"/>
              </a:rPr>
              <a:t> </a:t>
            </a:r>
            <a:r>
              <a:rPr lang="en-US" altLang="zh-TW" sz="1350">
                <a:latin typeface="Arial"/>
                <a:ea typeface="Microsoft JhengHei"/>
                <a:cs typeface="Arial"/>
              </a:rPr>
              <a:t>the</a:t>
            </a:r>
            <a:r>
              <a:rPr lang="zh-TW" altLang="en-US" sz="1350">
                <a:latin typeface="Arial"/>
                <a:ea typeface="Microsoft JhengHei"/>
                <a:cs typeface="Arial"/>
              </a:rPr>
              <a:t> </a:t>
            </a:r>
            <a:r>
              <a:rPr lang="en-US" altLang="zh-TW" sz="1350">
                <a:latin typeface="Arial"/>
                <a:ea typeface="Microsoft JhengHei"/>
                <a:cs typeface="Arial"/>
              </a:rPr>
              <a:t>UI</a:t>
            </a:r>
            <a:r>
              <a:rPr lang="zh-TW" altLang="en-US" sz="1350">
                <a:latin typeface="Arial"/>
                <a:ea typeface="Microsoft JhengHei"/>
                <a:cs typeface="Arial"/>
              </a:rPr>
              <a:t> </a:t>
            </a:r>
            <a:r>
              <a:rPr lang="en-US" altLang="zh-TW" sz="1350">
                <a:latin typeface="Arial"/>
                <a:ea typeface="Microsoft JhengHei"/>
                <a:cs typeface="Arial"/>
              </a:rPr>
              <a:t>as well as</a:t>
            </a:r>
            <a:r>
              <a:rPr lang="zh-TW" altLang="en-US" sz="1350">
                <a:latin typeface="Arial"/>
                <a:ea typeface="Microsoft JhengHei"/>
                <a:cs typeface="Arial"/>
              </a:rPr>
              <a:t> </a:t>
            </a:r>
            <a:r>
              <a:rPr lang="en-US" altLang="zh-TW" sz="1350">
                <a:latin typeface="Arial"/>
                <a:ea typeface="Microsoft JhengHei"/>
                <a:cs typeface="Arial"/>
              </a:rPr>
              <a:t>desktop</a:t>
            </a:r>
            <a:r>
              <a:rPr lang="zh-TW" altLang="en-US" sz="1350">
                <a:latin typeface="Arial"/>
                <a:ea typeface="Microsoft JhengHei"/>
                <a:cs typeface="Arial"/>
              </a:rPr>
              <a:t> </a:t>
            </a:r>
            <a:r>
              <a:rPr lang="en-US" altLang="zh-TW" sz="1350">
                <a:latin typeface="Arial"/>
                <a:ea typeface="Microsoft JhengHei"/>
                <a:cs typeface="Arial"/>
              </a:rPr>
              <a:t>notification</a:t>
            </a:r>
            <a:r>
              <a:rPr lang="zh-TW" altLang="en-US" sz="1350">
                <a:latin typeface="Arial"/>
                <a:ea typeface="Microsoft JhengHei"/>
                <a:cs typeface="Arial"/>
              </a:rPr>
              <a:t> </a:t>
            </a:r>
            <a:endParaRPr lang="zh-TW" altLang="en-US" sz="1500">
              <a:latin typeface="Arial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8D676DAC-8943-4B7C-B4E7-182593972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4040"/>
            <a:ext cx="8229600" cy="857250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ts val="3000"/>
              </a:lnSpc>
            </a:pPr>
            <a:r>
              <a:rPr lang="en-US" altLang="zh-TW" sz="2800">
                <a:latin typeface="Arial"/>
                <a:ea typeface="微軟正黑體"/>
                <a:cs typeface="Arial"/>
              </a:rPr>
              <a:t>Instant notification when</a:t>
            </a:r>
            <a:br>
              <a:rPr lang="en-US" altLang="zh-TW" sz="2800">
                <a:ea typeface="微軟正黑體"/>
                <a:cs typeface="Arial" panose="020B0604020202020204" pitchFamily="34" charset="0"/>
              </a:rPr>
            </a:br>
            <a:r>
              <a:rPr lang="en-US" altLang="zh-TW" sz="2800">
                <a:latin typeface="Arial"/>
                <a:ea typeface="微軟正黑體"/>
                <a:cs typeface="Arial"/>
              </a:rPr>
              <a:t>external </a:t>
            </a:r>
            <a:r>
              <a:rPr lang="en-US" sz="2800">
                <a:latin typeface="Arial"/>
                <a:ea typeface="微軟正黑體"/>
                <a:cs typeface="Arial"/>
              </a:rPr>
              <a:t>RAID</a:t>
            </a:r>
            <a:r>
              <a:rPr lang="en-US" altLang="zh-TW" sz="2800">
                <a:latin typeface="Arial"/>
                <a:ea typeface="微軟正黑體"/>
                <a:cs typeface="Arial"/>
              </a:rPr>
              <a:t> is abnormal</a:t>
            </a:r>
            <a:endParaRPr lang="zh-TW" altLang="en-US" sz="2800">
              <a:latin typeface="Arial"/>
              <a:ea typeface="微軟正黑體"/>
              <a:cs typeface="Arial"/>
            </a:endParaRPr>
          </a:p>
        </p:txBody>
      </p:sp>
      <p:pic>
        <p:nvPicPr>
          <p:cNvPr id="3" name="圖片 6" descr="一張含有 螢幕擷取畫面, 監視器, 黑色 的圖片&#10;&#10;描述是以非常高的可信度產生">
            <a:extLst>
              <a:ext uri="{FF2B5EF4-FFF2-40B4-BE49-F238E27FC236}">
                <a16:creationId xmlns:a16="http://schemas.microsoft.com/office/drawing/2014/main" id="{80DE270D-97E6-4537-9C06-3ACA4F8BC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66" y="1811237"/>
            <a:ext cx="4417453" cy="2865257"/>
          </a:xfrm>
          <a:prstGeom prst="rect">
            <a:avLst/>
          </a:prstGeom>
        </p:spPr>
      </p:pic>
      <p:pic>
        <p:nvPicPr>
          <p:cNvPr id="8" name="圖片 8" descr="一張含有 文字 的圖片&#10;&#10;描述是以高可信度產生">
            <a:extLst>
              <a:ext uri="{FF2B5EF4-FFF2-40B4-BE49-F238E27FC236}">
                <a16:creationId xmlns:a16="http://schemas.microsoft.com/office/drawing/2014/main" id="{9DDBF092-ADE2-4B57-8080-A8A3C22EA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9315" y="2546447"/>
            <a:ext cx="2743200" cy="119360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68E43E21-525F-49A1-801B-EEDCD236709A}"/>
              </a:ext>
            </a:extLst>
          </p:cNvPr>
          <p:cNvSpPr/>
          <p:nvPr/>
        </p:nvSpPr>
        <p:spPr>
          <a:xfrm>
            <a:off x="5313243" y="2549833"/>
            <a:ext cx="2727515" cy="1193319"/>
          </a:xfrm>
          <a:prstGeom prst="rect">
            <a:avLst/>
          </a:prstGeom>
          <a:noFill/>
          <a:ln>
            <a:solidFill>
              <a:srgbClr val="FA54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5406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個人, 天空, 室外 的圖片&#10;&#10;描述是以非常高的可信度產生">
            <a:extLst>
              <a:ext uri="{FF2B5EF4-FFF2-40B4-BE49-F238E27FC236}">
                <a16:creationId xmlns:a16="http://schemas.microsoft.com/office/drawing/2014/main" id="{4BDCE056-4AF9-465A-BA4E-D5A27FA4E3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1" y="0"/>
            <a:ext cx="9136157" cy="51435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52A7218-F544-534C-9EF3-215804DA7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49" y="276417"/>
            <a:ext cx="8304551" cy="857250"/>
          </a:xfrm>
        </p:spPr>
        <p:txBody>
          <a:bodyPr>
            <a:noAutofit/>
          </a:bodyPr>
          <a:lstStyle/>
          <a:p>
            <a:pPr algn="l"/>
            <a:r>
              <a:rPr lang="en-US" altLang="zh-TW" sz="32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Let</a:t>
            </a:r>
            <a:r>
              <a:rPr lang="en-US" altLang="zh-CN" sz="32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PC &amp; NAS perform better and excel on reliability.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0F7173-E345-3240-A498-18E2E5CA9F87}"/>
              </a:ext>
            </a:extLst>
          </p:cNvPr>
          <p:cNvSpPr txBox="1"/>
          <p:nvPr/>
        </p:nvSpPr>
        <p:spPr>
          <a:xfrm>
            <a:off x="560049" y="1307578"/>
            <a:ext cx="7172794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Overview on QDA product series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Use </a:t>
            </a: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Windows 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utility</a:t>
            </a:r>
            <a:r>
              <a:rPr lang="zh-TW" altLang="en-US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External RAID Manager 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to check the RAID and disk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Add dual disk drives to a </a:t>
            </a:r>
            <a:r>
              <a:rPr lang="en-US" altLang="zh-CN" sz="2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NAS drive slot</a:t>
            </a:r>
            <a:endParaRPr lang="en-US" sz="20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8D69385C-8D7F-4DEA-8079-7468E0D04E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6334" y="4815135"/>
            <a:ext cx="948266" cy="17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8205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E47DFEF4-817A-4379-B08E-03636A2649CD}"/>
              </a:ext>
            </a:extLst>
          </p:cNvPr>
          <p:cNvSpPr txBox="1"/>
          <p:nvPr/>
        </p:nvSpPr>
        <p:spPr>
          <a:xfrm>
            <a:off x="542305" y="1168224"/>
            <a:ext cx="7663366" cy="807913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en-US" sz="1600">
                <a:latin typeface="Arial"/>
                <a:ea typeface="Microsoft JhengHei"/>
                <a:cs typeface="Arial"/>
              </a:rPr>
              <a:t>Same</a:t>
            </a:r>
            <a:r>
              <a:rPr lang="zh-TW" altLang="en-US" sz="1600">
                <a:latin typeface="Arial"/>
                <a:ea typeface="Microsoft JhengHei"/>
                <a:cs typeface="Arial"/>
              </a:rPr>
              <a:t> </a:t>
            </a:r>
            <a:r>
              <a:rPr lang="en-US" sz="1600">
                <a:latin typeface="Arial"/>
                <a:ea typeface="Microsoft JhengHei"/>
                <a:cs typeface="Arial"/>
              </a:rPr>
              <a:t>as</a:t>
            </a:r>
            <a:r>
              <a:rPr lang="zh-TW" altLang="en-US" sz="1600">
                <a:latin typeface="Arial"/>
                <a:ea typeface="Microsoft JhengHei"/>
                <a:cs typeface="Arial"/>
              </a:rPr>
              <a:t> the </a:t>
            </a:r>
            <a:r>
              <a:rPr lang="en-US" sz="1600">
                <a:latin typeface="Arial"/>
                <a:ea typeface="Microsoft JhengHei"/>
                <a:cs typeface="Arial"/>
              </a:rPr>
              <a:t>NAS,</a:t>
            </a:r>
            <a:r>
              <a:rPr lang="zh-TW" altLang="en-US" sz="1600">
                <a:latin typeface="Arial"/>
                <a:ea typeface="Microsoft JhengHei"/>
                <a:cs typeface="Arial"/>
              </a:rPr>
              <a:t> </a:t>
            </a:r>
            <a:r>
              <a:rPr lang="en-US" sz="1600">
                <a:latin typeface="Arial"/>
                <a:ea typeface="Microsoft JhengHei"/>
                <a:cs typeface="Arial"/>
              </a:rPr>
              <a:t>when</a:t>
            </a:r>
            <a:r>
              <a:rPr lang="zh-TW" altLang="en-US" sz="1600">
                <a:latin typeface="Arial"/>
                <a:ea typeface="Microsoft JhengHei"/>
                <a:cs typeface="Arial"/>
              </a:rPr>
              <a:t> </a:t>
            </a:r>
            <a:r>
              <a:rPr lang="en-US" sz="1600">
                <a:latin typeface="Arial"/>
                <a:ea typeface="Microsoft JhengHei"/>
                <a:cs typeface="Arial"/>
              </a:rPr>
              <a:t>RAID</a:t>
            </a:r>
            <a:r>
              <a:rPr lang="zh-TW" sz="1600">
                <a:latin typeface="Arial"/>
                <a:ea typeface="Microsoft JhengHei"/>
                <a:cs typeface="Arial"/>
              </a:rPr>
              <a:t> </a:t>
            </a:r>
            <a:r>
              <a:rPr lang="en-US" altLang="zh-TW" sz="1600">
                <a:latin typeface="Arial"/>
                <a:ea typeface="Microsoft JhengHei"/>
                <a:cs typeface="Arial"/>
              </a:rPr>
              <a:t>is</a:t>
            </a:r>
            <a:r>
              <a:rPr lang="zh-TW" sz="1600">
                <a:latin typeface="Arial"/>
                <a:ea typeface="Microsoft JhengHei"/>
                <a:cs typeface="Arial"/>
              </a:rPr>
              <a:t> </a:t>
            </a:r>
            <a:r>
              <a:rPr lang="en-US" altLang="zh-TW" sz="1600">
                <a:latin typeface="Arial"/>
                <a:ea typeface="Microsoft JhengHei"/>
                <a:cs typeface="Arial"/>
              </a:rPr>
              <a:t>degraded,</a:t>
            </a:r>
            <a:r>
              <a:rPr lang="zh-TW" sz="1600">
                <a:latin typeface="Arial"/>
                <a:ea typeface="Microsoft JhengHei"/>
                <a:cs typeface="Arial"/>
              </a:rPr>
              <a:t> change a </a:t>
            </a:r>
            <a:r>
              <a:rPr lang="en-US" altLang="zh-TW" sz="1600">
                <a:latin typeface="Arial"/>
                <a:ea typeface="Microsoft JhengHei"/>
                <a:cs typeface="Arial"/>
              </a:rPr>
              <a:t>new</a:t>
            </a:r>
            <a:r>
              <a:rPr lang="zh-TW" sz="1600">
                <a:latin typeface="Arial"/>
                <a:ea typeface="Microsoft JhengHei"/>
                <a:cs typeface="Arial"/>
              </a:rPr>
              <a:t> </a:t>
            </a:r>
            <a:r>
              <a:rPr lang="en-US" altLang="zh-TW" sz="1600">
                <a:latin typeface="Arial"/>
                <a:ea typeface="Microsoft JhengHei"/>
                <a:cs typeface="Arial"/>
              </a:rPr>
              <a:t>disk</a:t>
            </a:r>
            <a:r>
              <a:rPr lang="zh-TW" sz="1600">
                <a:latin typeface="Arial"/>
                <a:ea typeface="Microsoft JhengHei"/>
                <a:cs typeface="Arial"/>
              </a:rPr>
              <a:t> </a:t>
            </a:r>
            <a:r>
              <a:rPr lang="en-US" altLang="zh-TW" sz="1600">
                <a:latin typeface="Arial"/>
                <a:ea typeface="Microsoft JhengHei"/>
                <a:cs typeface="Arial"/>
              </a:rPr>
              <a:t>to</a:t>
            </a:r>
            <a:r>
              <a:rPr lang="zh-TW" sz="1600">
                <a:latin typeface="Arial"/>
                <a:ea typeface="Microsoft JhengHei"/>
                <a:cs typeface="Arial"/>
              </a:rPr>
              <a:t> </a:t>
            </a:r>
            <a:r>
              <a:rPr lang="en-US" altLang="zh-TW" sz="1600">
                <a:latin typeface="Arial"/>
                <a:ea typeface="Microsoft JhengHei"/>
                <a:cs typeface="Arial"/>
              </a:rPr>
              <a:t>start</a:t>
            </a:r>
            <a:r>
              <a:rPr lang="zh-TW" sz="1600">
                <a:latin typeface="Arial"/>
                <a:ea typeface="Microsoft JhengHei"/>
                <a:cs typeface="Arial"/>
              </a:rPr>
              <a:t> </a:t>
            </a:r>
            <a:r>
              <a:rPr lang="en-US" altLang="zh-TW" sz="1600">
                <a:latin typeface="Arial"/>
                <a:ea typeface="Microsoft JhengHei"/>
                <a:cs typeface="Arial"/>
              </a:rPr>
              <a:t>rebuilding</a:t>
            </a:r>
            <a:r>
              <a:rPr lang="zh-TW" sz="1600">
                <a:latin typeface="Arial"/>
                <a:ea typeface="Microsoft JhengHei"/>
                <a:cs typeface="Arial"/>
              </a:rPr>
              <a:t> </a:t>
            </a:r>
            <a:r>
              <a:rPr lang="en-US" altLang="zh-TW" sz="1600">
                <a:latin typeface="Arial"/>
                <a:ea typeface="Microsoft JhengHei"/>
                <a:cs typeface="Arial"/>
              </a:rPr>
              <a:t>and</a:t>
            </a:r>
            <a:r>
              <a:rPr lang="zh-TW" sz="1600">
                <a:latin typeface="Arial"/>
                <a:ea typeface="Microsoft JhengHei"/>
                <a:cs typeface="Arial"/>
              </a:rPr>
              <a:t> </a:t>
            </a:r>
            <a:r>
              <a:rPr lang="en-US" altLang="zh-TW" sz="1600">
                <a:latin typeface="Arial"/>
                <a:ea typeface="Microsoft JhengHei"/>
                <a:cs typeface="Arial"/>
              </a:rPr>
              <a:t>rebuild</a:t>
            </a:r>
            <a:r>
              <a:rPr lang="zh-TW" sz="1600">
                <a:latin typeface="Arial"/>
                <a:ea typeface="Microsoft JhengHei"/>
                <a:cs typeface="Arial"/>
              </a:rPr>
              <a:t> </a:t>
            </a:r>
            <a:r>
              <a:rPr lang="en-US" altLang="zh-TW" sz="1600">
                <a:latin typeface="Arial"/>
                <a:ea typeface="Microsoft JhengHei"/>
                <a:cs typeface="Arial"/>
              </a:rPr>
              <a:t>progress</a:t>
            </a:r>
            <a:r>
              <a:rPr lang="zh-TW" sz="1600">
                <a:latin typeface="Arial"/>
                <a:ea typeface="Microsoft JhengHei"/>
                <a:cs typeface="Arial"/>
              </a:rPr>
              <a:t> </a:t>
            </a:r>
            <a:r>
              <a:rPr lang="en-US" altLang="zh-TW" sz="1600">
                <a:latin typeface="Arial"/>
                <a:ea typeface="Microsoft JhengHei"/>
                <a:cs typeface="Arial"/>
              </a:rPr>
              <a:t>is</a:t>
            </a:r>
            <a:r>
              <a:rPr lang="zh-TW" sz="1600">
                <a:latin typeface="Arial"/>
                <a:ea typeface="Microsoft JhengHei"/>
                <a:cs typeface="Arial"/>
              </a:rPr>
              <a:t> </a:t>
            </a:r>
            <a:r>
              <a:rPr lang="en-US" altLang="zh-TW" sz="1600">
                <a:latin typeface="Arial"/>
                <a:ea typeface="Microsoft JhengHei"/>
                <a:cs typeface="Arial"/>
              </a:rPr>
              <a:t>shown</a:t>
            </a:r>
            <a:r>
              <a:rPr lang="zh-TW" sz="1600">
                <a:latin typeface="Arial"/>
                <a:ea typeface="Microsoft JhengHei"/>
                <a:cs typeface="Arial"/>
              </a:rPr>
              <a:t> </a:t>
            </a:r>
            <a:endParaRPr lang="zh-TW" sz="1600">
              <a:latin typeface="Arial"/>
              <a:ea typeface="Microsoft JhengHei" panose="020B0604030504040204" pitchFamily="34" charset="-120"/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altLang="zh-TW" sz="1600">
                <a:latin typeface="Arial"/>
                <a:ea typeface="Microsoft JhengHei"/>
                <a:cs typeface="Arial"/>
              </a:rPr>
              <a:t>Logs</a:t>
            </a:r>
            <a:r>
              <a:rPr lang="zh-TW" sz="1600">
                <a:latin typeface="Arial"/>
                <a:ea typeface="Microsoft JhengHei"/>
                <a:cs typeface="Arial"/>
              </a:rPr>
              <a:t> </a:t>
            </a:r>
            <a:r>
              <a:rPr lang="en-US" altLang="zh-TW" sz="1600">
                <a:latin typeface="Arial"/>
                <a:ea typeface="Microsoft JhengHei"/>
                <a:cs typeface="Arial"/>
              </a:rPr>
              <a:t>are</a:t>
            </a:r>
            <a:r>
              <a:rPr lang="zh-TW" sz="1600">
                <a:latin typeface="Arial"/>
                <a:ea typeface="Microsoft JhengHei"/>
                <a:cs typeface="Arial"/>
              </a:rPr>
              <a:t> </a:t>
            </a:r>
            <a:r>
              <a:rPr lang="en-US" altLang="zh-TW" sz="1600">
                <a:latin typeface="Arial"/>
                <a:ea typeface="Microsoft JhengHei"/>
                <a:cs typeface="Arial"/>
              </a:rPr>
              <a:t>independent</a:t>
            </a:r>
            <a:r>
              <a:rPr lang="zh-TW" sz="1600">
                <a:latin typeface="Arial"/>
                <a:ea typeface="Microsoft JhengHei"/>
                <a:cs typeface="Arial"/>
              </a:rPr>
              <a:t> </a:t>
            </a:r>
            <a:r>
              <a:rPr lang="en-US" altLang="zh-TW" sz="1600" err="1">
                <a:latin typeface="Arial"/>
                <a:ea typeface="Microsoft JhengHei"/>
                <a:cs typeface="Arial"/>
              </a:rPr>
              <a:t>fro</a:t>
            </a:r>
            <a:r>
              <a:rPr lang="zh-TW" sz="1600">
                <a:latin typeface="Arial"/>
                <a:ea typeface="Microsoft JhengHei"/>
                <a:cs typeface="Arial"/>
              </a:rPr>
              <a:t>m </a:t>
            </a:r>
            <a:r>
              <a:rPr lang="en-US" altLang="zh-TW" sz="1600">
                <a:latin typeface="Arial"/>
                <a:ea typeface="Microsoft JhengHei"/>
                <a:cs typeface="Arial"/>
              </a:rPr>
              <a:t>operating</a:t>
            </a:r>
            <a:r>
              <a:rPr lang="zh-TW" sz="1600">
                <a:latin typeface="Arial"/>
                <a:ea typeface="Microsoft JhengHei"/>
                <a:cs typeface="Arial"/>
              </a:rPr>
              <a:t> </a:t>
            </a:r>
            <a:r>
              <a:rPr lang="en-US" altLang="zh-TW" sz="1600">
                <a:latin typeface="Arial"/>
                <a:ea typeface="Microsoft JhengHei"/>
                <a:cs typeface="Arial"/>
              </a:rPr>
              <a:t>system,</a:t>
            </a:r>
            <a:r>
              <a:rPr lang="zh-TW" sz="1600">
                <a:latin typeface="Arial"/>
                <a:ea typeface="Microsoft JhengHei"/>
                <a:cs typeface="Arial"/>
              </a:rPr>
              <a:t> </a:t>
            </a:r>
            <a:r>
              <a:rPr lang="en-US" altLang="zh-TW" sz="1600">
                <a:latin typeface="Arial"/>
                <a:ea typeface="Microsoft JhengHei"/>
                <a:cs typeface="Arial"/>
              </a:rPr>
              <a:t>quickly</a:t>
            </a:r>
            <a:r>
              <a:rPr lang="zh-TW" sz="1600">
                <a:latin typeface="Arial"/>
                <a:ea typeface="Microsoft JhengHei"/>
                <a:cs typeface="Arial"/>
              </a:rPr>
              <a:t> </a:t>
            </a:r>
            <a:r>
              <a:rPr lang="en-US" altLang="zh-TW" sz="1600">
                <a:latin typeface="Arial"/>
                <a:ea typeface="Microsoft JhengHei"/>
                <a:cs typeface="Arial"/>
              </a:rPr>
              <a:t>know</a:t>
            </a:r>
            <a:r>
              <a:rPr lang="zh-TW" sz="1600">
                <a:latin typeface="Arial"/>
                <a:ea typeface="Microsoft JhengHei"/>
                <a:cs typeface="Arial"/>
              </a:rPr>
              <a:t> </a:t>
            </a:r>
            <a:r>
              <a:rPr lang="en-US" sz="1600">
                <a:latin typeface="Arial"/>
                <a:ea typeface="Microsoft JhengHei"/>
                <a:cs typeface="Arial"/>
              </a:rPr>
              <a:t>and</a:t>
            </a:r>
            <a:r>
              <a:rPr lang="zh-TW" altLang="en-US" sz="1600">
                <a:latin typeface="Arial"/>
                <a:ea typeface="Microsoft JhengHei"/>
                <a:cs typeface="Arial"/>
              </a:rPr>
              <a:t> </a:t>
            </a:r>
            <a:r>
              <a:rPr lang="en-US" altLang="zh-TW" sz="1600">
                <a:latin typeface="Arial"/>
                <a:ea typeface="Microsoft JhengHei"/>
                <a:cs typeface="Arial"/>
              </a:rPr>
              <a:t>export</a:t>
            </a:r>
            <a:r>
              <a:rPr lang="zh-TW" sz="1600">
                <a:latin typeface="Arial"/>
                <a:ea typeface="Microsoft JhengHei"/>
                <a:cs typeface="Arial"/>
              </a:rPr>
              <a:t> </a:t>
            </a:r>
            <a:r>
              <a:rPr lang="en-US" altLang="zh-TW" sz="1600">
                <a:latin typeface="Arial"/>
                <a:ea typeface="Microsoft JhengHei"/>
                <a:cs typeface="Arial"/>
              </a:rPr>
              <a:t>events</a:t>
            </a:r>
            <a:endParaRPr lang="zh-TW" sz="1600">
              <a:latin typeface="Arial"/>
              <a:ea typeface="Microsoft JhengHei"/>
              <a:cs typeface="Arial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B2DAE228-BC78-4AD1-AF5B-81A832940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099" y="277262"/>
            <a:ext cx="7186616" cy="857250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ts val="3000"/>
              </a:lnSpc>
            </a:pPr>
            <a:r>
              <a:rPr lang="en-US" altLang="zh-TW" sz="3000">
                <a:latin typeface="Arial"/>
                <a:ea typeface="微軟正黑體"/>
                <a:cs typeface="Arial"/>
              </a:rPr>
              <a:t>External </a:t>
            </a:r>
            <a:r>
              <a:rPr lang="en-US" sz="3000">
                <a:latin typeface="Arial"/>
                <a:ea typeface="微軟正黑體"/>
                <a:cs typeface="Arial"/>
              </a:rPr>
              <a:t>RAID</a:t>
            </a:r>
            <a:r>
              <a:rPr lang="en-US" altLang="zh-TW" sz="3000">
                <a:latin typeface="Arial"/>
                <a:ea typeface="微軟正黑體"/>
                <a:cs typeface="Arial"/>
              </a:rPr>
              <a:t> protection mechanism with system event logs</a:t>
            </a:r>
            <a:endParaRPr lang="zh-TW" altLang="en-US" sz="3000">
              <a:latin typeface="Arial"/>
              <a:ea typeface="微軟正黑體"/>
              <a:cs typeface="Arial"/>
            </a:endParaRPr>
          </a:p>
        </p:txBody>
      </p:sp>
      <p:pic>
        <p:nvPicPr>
          <p:cNvPr id="3" name="圖片 7" descr="一張含有 螢幕擷取畫面, 監視器 的圖片&#10;&#10;描述是以非常高的可信度產生">
            <a:extLst>
              <a:ext uri="{FF2B5EF4-FFF2-40B4-BE49-F238E27FC236}">
                <a16:creationId xmlns:a16="http://schemas.microsoft.com/office/drawing/2014/main" id="{F7C762FB-7D7D-4661-A896-55058B99B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86" y="2011509"/>
            <a:ext cx="3870102" cy="250496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5642B53-190A-47D9-B1EF-E038CE71CEAF}"/>
              </a:ext>
            </a:extLst>
          </p:cNvPr>
          <p:cNvSpPr/>
          <p:nvPr/>
        </p:nvSpPr>
        <p:spPr>
          <a:xfrm>
            <a:off x="3396961" y="3065926"/>
            <a:ext cx="786257" cy="188680"/>
          </a:xfrm>
          <a:prstGeom prst="rect">
            <a:avLst/>
          </a:prstGeom>
          <a:noFill/>
          <a:ln>
            <a:solidFill>
              <a:srgbClr val="FA54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9" descr="一張含有 螢幕擷取畫面, 監視器 的圖片&#10;&#10;描述是以非常高的可信度產生">
            <a:extLst>
              <a:ext uri="{FF2B5EF4-FFF2-40B4-BE49-F238E27FC236}">
                <a16:creationId xmlns:a16="http://schemas.microsoft.com/office/drawing/2014/main" id="{218979A3-4160-4185-A735-2CA89862D9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534" y="1983526"/>
            <a:ext cx="3918397" cy="25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758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DB81812C-F65E-4D08-A593-FB33F872EA5A}"/>
              </a:ext>
            </a:extLst>
          </p:cNvPr>
          <p:cNvSpPr txBox="1"/>
          <p:nvPr/>
        </p:nvSpPr>
        <p:spPr>
          <a:xfrm>
            <a:off x="627627" y="1140484"/>
            <a:ext cx="7888746" cy="761747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,Sans-Serif"/>
              <a:buChar char="•"/>
            </a:pPr>
            <a:r>
              <a:rPr lang="zh-TW" sz="1500">
                <a:latin typeface="Arial"/>
                <a:ea typeface="Microsoft JhengHei"/>
                <a:cs typeface="Arial"/>
              </a:rPr>
              <a:t>Can check the current and latest firmware version in Firmware Information page</a:t>
            </a:r>
            <a:endParaRPr lang="en-US" altLang="zh-TW" sz="1500">
              <a:latin typeface="Arial"/>
              <a:ea typeface="Microsoft JhengHei"/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zh-TW" sz="1500">
                <a:latin typeface="Arial"/>
                <a:ea typeface="Microsoft JhengHei"/>
                <a:cs typeface="Arial"/>
              </a:rPr>
              <a:t>When there is a new version, pop-up </a:t>
            </a:r>
            <a:r>
              <a:rPr lang="en-US" altLang="zh-TW" sz="1500">
                <a:latin typeface="Arial"/>
                <a:ea typeface="Microsoft JhengHei"/>
                <a:cs typeface="Arial"/>
              </a:rPr>
              <a:t>desktop </a:t>
            </a:r>
            <a:r>
              <a:rPr lang="zh-TW" sz="1500">
                <a:latin typeface="Arial"/>
                <a:ea typeface="Microsoft JhengHei"/>
                <a:cs typeface="Arial"/>
              </a:rPr>
              <a:t>notification will inform users </a:t>
            </a:r>
            <a:endParaRPr lang="en-US" altLang="zh-TW" sz="1500">
              <a:latin typeface="Arial"/>
              <a:ea typeface="Microsoft JhengHei"/>
              <a:cs typeface="Arial"/>
            </a:endParaRPr>
          </a:p>
          <a:p>
            <a:endParaRPr lang="zh-TW" sz="150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D9BD533-9226-4120-8D1D-234EC0675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172"/>
            <a:ext cx="8229600" cy="857250"/>
          </a:xfrm>
        </p:spPr>
        <p:txBody>
          <a:bodyPr>
            <a:normAutofit/>
          </a:bodyPr>
          <a:lstStyle/>
          <a:p>
            <a:r>
              <a:rPr lang="en-US" altLang="zh-TW" sz="3200">
                <a:latin typeface="Arial"/>
                <a:ea typeface="微軟正黑體"/>
                <a:cs typeface="Arial"/>
              </a:rPr>
              <a:t>Firmware Information and Updates</a:t>
            </a:r>
            <a:endParaRPr lang="zh-TW" altLang="en-US" sz="3200">
              <a:latin typeface="Arial"/>
              <a:ea typeface="微軟正黑體"/>
              <a:cs typeface="Arial"/>
            </a:endParaRPr>
          </a:p>
        </p:txBody>
      </p:sp>
      <p:pic>
        <p:nvPicPr>
          <p:cNvPr id="4" name="圖片 4" descr="一張含有 螢幕擷取畫面, 監視器, 室外 的圖片&#10;&#10;描述是以非常高的可信度產生">
            <a:extLst>
              <a:ext uri="{FF2B5EF4-FFF2-40B4-BE49-F238E27FC236}">
                <a16:creationId xmlns:a16="http://schemas.microsoft.com/office/drawing/2014/main" id="{65FBA746-3D22-4D76-9CFB-A9576632C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7646" y="1732917"/>
            <a:ext cx="4666982" cy="299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165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EB238E3E-2A45-4619-A3E2-2465B05F99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71"/>
          <a:stretch/>
        </p:blipFill>
        <p:spPr>
          <a:xfrm>
            <a:off x="0" y="0"/>
            <a:ext cx="7617286" cy="51435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7220BC1-83E0-2548-9BCD-5E2F55372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4590" y="227492"/>
            <a:ext cx="5398745" cy="1028700"/>
          </a:xfrm>
        </p:spPr>
        <p:txBody>
          <a:bodyPr>
            <a:normAutofit fontScale="90000"/>
          </a:bodyPr>
          <a:lstStyle/>
          <a:p>
            <a:r>
              <a:rPr lang="en-US" altLang="zh-CN" sz="31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Use affordable and high-capacity </a:t>
            </a:r>
            <a:r>
              <a:rPr lang="en-US" altLang="zh-CN" sz="3100" b="1" spc="-15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M.2 </a:t>
            </a:r>
            <a:r>
              <a:rPr lang="en-US" altLang="zh-CN" sz="3100" b="1" spc="-150" err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NVMe</a:t>
            </a:r>
            <a:r>
              <a:rPr lang="en-US" altLang="zh-CN" sz="3100" b="1" spc="-15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SSD in U.2 </a:t>
            </a:r>
            <a:r>
              <a:rPr lang="en-US" altLang="zh-CN" sz="3100" b="1" spc="-150" err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NVMe</a:t>
            </a:r>
            <a:r>
              <a:rPr lang="en-US" altLang="zh-CN" sz="3100" b="1" spc="-15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host computers</a:t>
            </a:r>
            <a:endParaRPr lang="en-US" sz="3100" b="1">
              <a:solidFill>
                <a:schemeClr val="tx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032CBA-B917-1B45-A1F3-5E22FA58D2AD}"/>
              </a:ext>
            </a:extLst>
          </p:cNvPr>
          <p:cNvSpPr/>
          <p:nvPr/>
        </p:nvSpPr>
        <p:spPr>
          <a:xfrm>
            <a:off x="4489116" y="1483684"/>
            <a:ext cx="47016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CN" sz="1600" b="1" i="0">
                <a:solidFill>
                  <a:srgbClr val="202020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Samsung 960 Pro M.2 </a:t>
            </a:r>
            <a:r>
              <a:rPr lang="en-US" altLang="zh-CN" sz="1600" b="1" i="0" err="1">
                <a:solidFill>
                  <a:srgbClr val="202020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NVMe</a:t>
            </a:r>
            <a:r>
              <a:rPr lang="en-US" altLang="zh-CN" sz="1600" b="1" i="0">
                <a:solidFill>
                  <a:srgbClr val="202020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SSD on </a:t>
            </a:r>
            <a:r>
              <a:rPr lang="en-US" altLang="zh-TW" sz="1600" b="1" i="0">
                <a:solidFill>
                  <a:srgbClr val="202020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QDA</a:t>
            </a:r>
            <a:r>
              <a:rPr lang="en-US" altLang="zh-TW" sz="1600" b="1">
                <a:solidFill>
                  <a:srgbClr val="20202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-UMP</a:t>
            </a:r>
            <a:r>
              <a:rPr lang="zh-TW" altLang="en-US" sz="1600" b="1">
                <a:solidFill>
                  <a:srgbClr val="20202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 b="1">
                <a:solidFill>
                  <a:srgbClr val="20202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can still maintain high performance</a:t>
            </a:r>
            <a:endParaRPr lang="zh-TW" altLang="en-US" sz="1600" b="1" i="0">
              <a:solidFill>
                <a:srgbClr val="202020"/>
              </a:solidFill>
              <a:effectLst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8" name="Picture 27" descr="A screen shot of a computer&#10;&#10;Description automatically generated">
            <a:extLst>
              <a:ext uri="{FF2B5EF4-FFF2-40B4-BE49-F238E27FC236}">
                <a16:creationId xmlns:a16="http://schemas.microsoft.com/office/drawing/2014/main" id="{898F72E3-910D-8E47-AD41-E217B63BE2D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2196920"/>
            <a:ext cx="2919954" cy="259135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B6709DA3-D485-481E-80E6-024881FD6E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660" y="304343"/>
            <a:ext cx="3462080" cy="410206"/>
          </a:xfrm>
          <a:prstGeom prst="rect">
            <a:avLst/>
          </a:prstGeom>
        </p:spPr>
      </p:pic>
      <p:sp>
        <p:nvSpPr>
          <p:cNvPr id="14" name="文字方塊 16">
            <a:extLst>
              <a:ext uri="{FF2B5EF4-FFF2-40B4-BE49-F238E27FC236}">
                <a16:creationId xmlns:a16="http://schemas.microsoft.com/office/drawing/2014/main" id="{1822FCF4-2D16-4B0C-92F7-332E634D80E9}"/>
              </a:ext>
            </a:extLst>
          </p:cNvPr>
          <p:cNvSpPr txBox="1"/>
          <p:nvPr/>
        </p:nvSpPr>
        <p:spPr>
          <a:xfrm>
            <a:off x="796864" y="329198"/>
            <a:ext cx="2568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QDA-UMP/U2MP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0DDE071C-9ECA-4B49-AA9E-61AC67841A9B}"/>
              </a:ext>
            </a:extLst>
          </p:cNvPr>
          <p:cNvSpPr/>
          <p:nvPr/>
        </p:nvSpPr>
        <p:spPr>
          <a:xfrm>
            <a:off x="2389843" y="3353742"/>
            <a:ext cx="1342380" cy="1342380"/>
          </a:xfrm>
          <a:prstGeom prst="ellipse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AE88913-BE4B-4C9F-A86D-B89C0FAAFA7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37644">
            <a:off x="2389843" y="3614620"/>
            <a:ext cx="1355412" cy="90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57549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0905BA-8406-F34B-852A-04209BC22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297431"/>
            <a:ext cx="8771467" cy="857250"/>
          </a:xfrm>
        </p:spPr>
        <p:txBody>
          <a:bodyPr>
            <a:noAutofit/>
          </a:bodyPr>
          <a:lstStyle/>
          <a:p>
            <a:r>
              <a:rPr lang="en-US" altLang="zh-CN" sz="3100" spc="-150">
                <a:ea typeface="微軟正黑體"/>
                <a:cs typeface="Arial" panose="020B0604020202020204" pitchFamily="34" charset="0"/>
              </a:rPr>
              <a:t>Use SSD vendor tool to know </a:t>
            </a:r>
            <a:r>
              <a:rPr lang="en-US" altLang="zh-CN" sz="3100" spc="-150" err="1">
                <a:ea typeface="微軟正黑體"/>
                <a:cs typeface="Arial" panose="020B0604020202020204" pitchFamily="34" charset="0"/>
              </a:rPr>
              <a:t>NVMe</a:t>
            </a:r>
            <a:r>
              <a:rPr lang="en-US" altLang="zh-CN" sz="3100" spc="-150">
                <a:ea typeface="微軟正黑體"/>
                <a:cs typeface="Arial" panose="020B0604020202020204" pitchFamily="34" charset="0"/>
              </a:rPr>
              <a:t> </a:t>
            </a:r>
            <a:r>
              <a:rPr lang="en-US" sz="3100" spc="-150">
                <a:ea typeface="微軟正黑體"/>
                <a:cs typeface="Arial" panose="020B0604020202020204" pitchFamily="34" charset="0"/>
              </a:rPr>
              <a:t>SSD </a:t>
            </a:r>
            <a:r>
              <a:rPr lang="en-US" altLang="zh-CN" sz="3100" spc="-150">
                <a:ea typeface="微軟正黑體"/>
                <a:cs typeface="Arial" panose="020B0604020202020204" pitchFamily="34" charset="0"/>
              </a:rPr>
              <a:t>status</a:t>
            </a:r>
            <a:endParaRPr lang="en-US" sz="3100" spc="-150"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CF2C31E-4B72-EB4E-9949-96212BFB29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068" y="1816346"/>
            <a:ext cx="3274365" cy="2368844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4B7542-CA2E-DC4D-9737-B1D83B9C7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3301" y="1818674"/>
            <a:ext cx="3778155" cy="23688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E113FA1-4F48-6C44-9251-755F458721D8}"/>
              </a:ext>
            </a:extLst>
          </p:cNvPr>
          <p:cNvSpPr/>
          <p:nvPr/>
        </p:nvSpPr>
        <p:spPr>
          <a:xfrm>
            <a:off x="671890" y="4401473"/>
            <a:ext cx="553936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Download Samsung Magician from </a:t>
            </a:r>
            <a:r>
              <a:rPr lang="en-US" sz="8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https://www.samsung.com/semiconductor/minisite/ssd/download/tools/</a:t>
            </a:r>
          </a:p>
        </p:txBody>
      </p:sp>
      <p:pic>
        <p:nvPicPr>
          <p:cNvPr id="8" name="圖片 8">
            <a:extLst>
              <a:ext uri="{FF2B5EF4-FFF2-40B4-BE49-F238E27FC236}">
                <a16:creationId xmlns:a16="http://schemas.microsoft.com/office/drawing/2014/main" id="{DA0C6C1D-6CD6-2447-B035-9A68DB0C47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516611"/>
            <a:ext cx="2893829" cy="342877"/>
          </a:xfrm>
          <a:prstGeom prst="rect">
            <a:avLst/>
          </a:prstGeom>
        </p:spPr>
      </p:pic>
      <p:sp>
        <p:nvSpPr>
          <p:cNvPr id="9" name="文字方塊 16">
            <a:extLst>
              <a:ext uri="{FF2B5EF4-FFF2-40B4-BE49-F238E27FC236}">
                <a16:creationId xmlns:a16="http://schemas.microsoft.com/office/drawing/2014/main" id="{25057779-25C6-4749-BC37-C51BFA08DCAD}"/>
              </a:ext>
            </a:extLst>
          </p:cNvPr>
          <p:cNvSpPr txBox="1"/>
          <p:nvPr/>
        </p:nvSpPr>
        <p:spPr>
          <a:xfrm>
            <a:off x="798228" y="1511708"/>
            <a:ext cx="2318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QDA-UMP/U2MP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32F0F6E-FBE6-4879-B56A-5506E84E716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4818" y="1352593"/>
            <a:ext cx="927506" cy="92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8670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0905BA-8406-F34B-852A-04209BC22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61" y="294040"/>
            <a:ext cx="8644096" cy="857250"/>
          </a:xfrm>
        </p:spPr>
        <p:txBody>
          <a:bodyPr>
            <a:noAutofit/>
          </a:bodyPr>
          <a:lstStyle/>
          <a:p>
            <a:r>
              <a:rPr lang="en-US" altLang="zh-CN" sz="3000">
                <a:ea typeface="Microsoft JhengHei" panose="020B0604030504040204" pitchFamily="34" charset="-120"/>
                <a:cs typeface="Arial" panose="020B0604020202020204" pitchFamily="34" charset="0"/>
              </a:rPr>
              <a:t>Use 3</a:t>
            </a:r>
            <a:r>
              <a:rPr lang="en-US" altLang="zh-CN" sz="3000" baseline="30000">
                <a:ea typeface="Microsoft JhengHei" panose="020B0604030504040204" pitchFamily="34" charset="-120"/>
                <a:cs typeface="Arial" panose="020B0604020202020204" pitchFamily="34" charset="0"/>
              </a:rPr>
              <a:t>rd</a:t>
            </a:r>
            <a:r>
              <a:rPr lang="en-US" altLang="zh-CN" sz="3000">
                <a:ea typeface="Microsoft JhengHei" panose="020B0604030504040204" pitchFamily="34" charset="-120"/>
                <a:cs typeface="Arial" panose="020B0604020202020204" pitchFamily="34" charset="0"/>
              </a:rPr>
              <a:t> party tool to monitor </a:t>
            </a:r>
            <a:r>
              <a:rPr lang="en-US" altLang="zh-CN" sz="3000" err="1">
                <a:ea typeface="Microsoft JhengHei" panose="020B0604030504040204" pitchFamily="34" charset="-120"/>
                <a:cs typeface="Arial" panose="020B0604020202020204" pitchFamily="34" charset="0"/>
              </a:rPr>
              <a:t>NVMe</a:t>
            </a:r>
            <a:r>
              <a:rPr lang="en-US" altLang="zh-CN" sz="3000"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3000">
                <a:ea typeface="Microsoft JhengHei" panose="020B0604030504040204" pitchFamily="34" charset="-120"/>
                <a:cs typeface="Arial" panose="020B0604020202020204" pitchFamily="34" charset="0"/>
              </a:rPr>
              <a:t>SSD status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C5604E-A025-C748-814D-DCA3FE512CF6}"/>
              </a:ext>
            </a:extLst>
          </p:cNvPr>
          <p:cNvSpPr/>
          <p:nvPr/>
        </p:nvSpPr>
        <p:spPr>
          <a:xfrm>
            <a:off x="3861147" y="2102560"/>
            <a:ext cx="5047110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CrystalDiskInfo</a:t>
            </a:r>
            <a:endParaRPr lang="en-US" sz="26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r>
              <a:rPr lang="en-US" sz="15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https://crystalmark.info/en/software/crystaldiskinfo/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EF6515-EF46-7B4E-B36F-A2DF272A2E7C}"/>
              </a:ext>
            </a:extLst>
          </p:cNvPr>
          <p:cNvSpPr/>
          <p:nvPr/>
        </p:nvSpPr>
        <p:spPr>
          <a:xfrm>
            <a:off x="4572000" y="3493188"/>
            <a:ext cx="43362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>
                <a:solidFill>
                  <a:srgbClr val="222222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O.S.</a:t>
            </a:r>
            <a:r>
              <a:rPr lang="ja-JP" altLang="en-US" sz="1200">
                <a:solidFill>
                  <a:srgbClr val="222222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：</a:t>
            </a:r>
            <a:r>
              <a:rPr lang="en-US" sz="1200">
                <a:solidFill>
                  <a:srgbClr val="222222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Windows 10/8.x/7/Vista/XP (32 &amp; </a:t>
            </a:r>
            <a:r>
              <a:rPr lang="en-US" altLang="ja-JP" sz="1200">
                <a:solidFill>
                  <a:srgbClr val="222222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64 bit)</a:t>
            </a:r>
            <a:endParaRPr lang="en-US" sz="12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80B50A20-E316-470A-97E2-F08418D3CA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1147" y="3014416"/>
            <a:ext cx="769442" cy="769442"/>
          </a:xfrm>
          <a:prstGeom prst="rect">
            <a:avLst/>
          </a:prstGeom>
        </p:spPr>
      </p:pic>
      <p:pic>
        <p:nvPicPr>
          <p:cNvPr id="14" name="圖片 8">
            <a:extLst>
              <a:ext uri="{FF2B5EF4-FFF2-40B4-BE49-F238E27FC236}">
                <a16:creationId xmlns:a16="http://schemas.microsoft.com/office/drawing/2014/main" id="{1319C047-F5ED-4DCA-B2FC-2EBBBB24A3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323571"/>
            <a:ext cx="3044205" cy="360694"/>
          </a:xfrm>
          <a:prstGeom prst="rect">
            <a:avLst/>
          </a:prstGeom>
        </p:spPr>
      </p:pic>
      <p:sp>
        <p:nvSpPr>
          <p:cNvPr id="15" name="文字方塊 16">
            <a:extLst>
              <a:ext uri="{FF2B5EF4-FFF2-40B4-BE49-F238E27FC236}">
                <a16:creationId xmlns:a16="http://schemas.microsoft.com/office/drawing/2014/main" id="{50DBC972-AE97-479A-B7C4-D2E815148A8C}"/>
              </a:ext>
            </a:extLst>
          </p:cNvPr>
          <p:cNvSpPr txBox="1"/>
          <p:nvPr/>
        </p:nvSpPr>
        <p:spPr>
          <a:xfrm>
            <a:off x="798228" y="1298348"/>
            <a:ext cx="2439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QDA-UMP/U2MP</a:t>
            </a:r>
            <a:endParaRPr lang="zh-TW" altLang="en-US" sz="2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E48C989-6D97-6A4D-A450-DD274E19CAC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56" y="1723681"/>
            <a:ext cx="3211993" cy="304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956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8DE74-9C1B-9742-ABBC-5810687566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544" y="1686672"/>
            <a:ext cx="4104456" cy="2030401"/>
          </a:xfrm>
        </p:spPr>
        <p:txBody>
          <a:bodyPr/>
          <a:lstStyle/>
          <a:p>
            <a:r>
              <a:rPr lang="en-US"/>
              <a:t>PC usage &amp;</a:t>
            </a:r>
            <a:br>
              <a:rPr lang="en-US"/>
            </a:br>
            <a:r>
              <a:rPr lang="en-US"/>
              <a:t>p</a:t>
            </a:r>
            <a:r>
              <a:rPr lang="en-US" altLang="zh-CN"/>
              <a:t>erformance</a:t>
            </a:r>
            <a:br>
              <a:rPr lang="en-US" altLang="zh-CN"/>
            </a:br>
            <a:r>
              <a:rPr lang="en-US" altLang="zh-CN"/>
              <a:t>demo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2206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室內, 個人, 牆, 膝上型電腦 的圖片&#10;&#10;描述是以非常高的可信度產生">
            <a:extLst>
              <a:ext uri="{FF2B5EF4-FFF2-40B4-BE49-F238E27FC236}">
                <a16:creationId xmlns:a16="http://schemas.microsoft.com/office/drawing/2014/main" id="{42B4BCA5-D1D3-4498-B471-D52CA865EB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1" r="669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FE9BD73-2CAF-1F44-8935-FC6F0608B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7207" y="1829990"/>
            <a:ext cx="3637124" cy="1483519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ea typeface="微軟正黑體"/>
                <a:cs typeface="Arial"/>
              </a:rPr>
              <a:t>QDA </a:t>
            </a:r>
            <a:r>
              <a:rPr lang="zh-CN" altLang="en-US">
                <a:latin typeface="Arial"/>
                <a:ea typeface="微軟正黑體"/>
                <a:cs typeface="Arial"/>
              </a:rPr>
              <a:t>On</a:t>
            </a:r>
            <a:r>
              <a:rPr lang="en-US" altLang="zh-CN">
                <a:latin typeface="Arial"/>
                <a:ea typeface="微軟正黑體"/>
                <a:cs typeface="Arial"/>
              </a:rPr>
              <a:t> QNAP </a:t>
            </a:r>
            <a:r>
              <a:rPr lang="en-US">
                <a:latin typeface="Arial"/>
                <a:ea typeface="微軟正黑體"/>
                <a:cs typeface="Arial"/>
              </a:rPr>
              <a:t>NAS</a:t>
            </a:r>
            <a:endParaRPr lang="zh-CN" altLang="en-US">
              <a:latin typeface="Arial"/>
              <a:ea typeface="微軟正黑體"/>
              <a:cs typeface="Arial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2754C2B-9486-41DA-B6AF-E28E7F67E3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575" y="346387"/>
            <a:ext cx="1359925" cy="24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824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172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>
                <a:latin typeface="Arial"/>
                <a:ea typeface="微軟正黑體"/>
                <a:cs typeface="Arial"/>
              </a:rPr>
              <a:t>The QDA can also be used on the NAS</a:t>
            </a:r>
            <a:endParaRPr lang="en-US" sz="3200" b="0">
              <a:latin typeface="Arial"/>
              <a:ea typeface="微軟正黑體"/>
              <a:cs typeface="Arial"/>
            </a:endParaRP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31956E4D-360C-4948-9213-D3A8ED6D4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23" y="1271855"/>
            <a:ext cx="3350962" cy="18049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80365" indent="-380365">
              <a:spcBef>
                <a:spcPts val="0"/>
              </a:spcBef>
              <a:buClr>
                <a:schemeClr val="tx1"/>
              </a:buClr>
              <a:buFont typeface="Arial,Sans-Serif" panose="020B0604020202020204" pitchFamily="34" charset="0"/>
              <a:defRPr/>
            </a:pPr>
            <a:r>
              <a:rPr lang="en-US" sz="1600" b="0">
                <a:ea typeface="Microsoft JhengHei"/>
                <a:cs typeface="Arial" panose="020B0604020202020204" pitchFamily="34" charset="0"/>
              </a:rPr>
              <a:t>The QDA can also be utilized on all QNAP NASs.</a:t>
            </a:r>
            <a:endParaRPr lang="en-US" sz="1600" b="0"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380365" indent="-380365">
              <a:spcBef>
                <a:spcPts val="0"/>
              </a:spcBef>
              <a:buClr>
                <a:schemeClr val="tx1"/>
              </a:buClr>
              <a:buFont typeface="Arial,Sans-Serif" panose="020B0604020202020204" pitchFamily="34" charset="0"/>
              <a:defRPr/>
            </a:pPr>
            <a:r>
              <a:rPr lang="en-US" sz="1600" b="0">
                <a:ea typeface="Microsoft JhengHei"/>
                <a:cs typeface="Arial" panose="020B0604020202020204" pitchFamily="34" charset="0"/>
              </a:rPr>
              <a:t>Same as TR series device, QDA series stand up with its combabilities with the NAS to support disk monitoring for data protection.</a:t>
            </a:r>
            <a:endParaRPr lang="zh-TW" altLang="en-US" sz="1600" b="0">
              <a:ea typeface="Microsoft JhengHei"/>
              <a:cs typeface="Arial" panose="020B0604020202020204" pitchFamily="34" charset="0"/>
            </a:endParaRPr>
          </a:p>
          <a:p>
            <a:pPr marL="35560" indent="-35560">
              <a:spcBef>
                <a:spcPts val="0"/>
              </a:spcBef>
              <a:buClr>
                <a:schemeClr val="tx1"/>
              </a:buClr>
              <a:defRPr/>
            </a:pPr>
            <a:endParaRPr lang="zh-TW" altLang="en-US" sz="1600" b="0">
              <a:latin typeface="Microsoft JhengHei"/>
              <a:ea typeface="Microsoft JhengHei"/>
            </a:endParaRPr>
          </a:p>
          <a:p>
            <a:pPr marL="35560" indent="-35560">
              <a:buClr>
                <a:schemeClr val="tx1"/>
              </a:buClr>
              <a:defRPr/>
            </a:pPr>
            <a:endParaRPr lang="en-US" altLang="zh-TW" sz="1600" b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</a:endParaRPr>
          </a:p>
          <a:p>
            <a:pPr marL="0" indent="0">
              <a:buNone/>
            </a:pPr>
            <a:endParaRPr lang="zh-TW" altLang="en-US" sz="1600" b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C0F4B55-29CF-4E4E-974C-8242D595E4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6361" y="1960040"/>
            <a:ext cx="4411084" cy="2238641"/>
          </a:xfrm>
          <a:prstGeom prst="rect">
            <a:avLst/>
          </a:prstGeom>
        </p:spPr>
      </p:pic>
      <p:sp>
        <p:nvSpPr>
          <p:cNvPr id="25" name="矩形 3">
            <a:extLst>
              <a:ext uri="{FF2B5EF4-FFF2-40B4-BE49-F238E27FC236}">
                <a16:creationId xmlns:a16="http://schemas.microsoft.com/office/drawing/2014/main" id="{FA35F712-3A38-4F44-A3D2-4DAF75FFB1FD}"/>
              </a:ext>
            </a:extLst>
          </p:cNvPr>
          <p:cNvSpPr/>
          <p:nvPr/>
        </p:nvSpPr>
        <p:spPr>
          <a:xfrm>
            <a:off x="856300" y="3076834"/>
            <a:ext cx="3200061" cy="138499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en-US" sz="14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Functions:</a:t>
            </a:r>
            <a:br>
              <a:rPr lang="en-US" sz="14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</a:br>
            <a:r>
              <a:rPr lang="en-US" sz="14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-</a:t>
            </a:r>
            <a:r>
              <a:rPr lang="zh-TW" sz="14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</a:t>
            </a:r>
            <a:r>
              <a:rPr lang="en-US" sz="14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QTS Disk monitoring</a:t>
            </a:r>
            <a:br>
              <a:rPr lang="en-US" sz="14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</a:br>
            <a:r>
              <a:rPr lang="en-US" sz="14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-</a:t>
            </a:r>
            <a:r>
              <a:rPr lang="zh-TW" sz="14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</a:t>
            </a:r>
            <a:r>
              <a:rPr lang="en-US" altLang="zh-TW" sz="14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External</a:t>
            </a:r>
            <a:r>
              <a:rPr lang="zh-TW" sz="14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RAID </a:t>
            </a:r>
            <a:r>
              <a:rPr lang="en-US" altLang="zh-TW" sz="14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monitoring</a:t>
            </a:r>
            <a:endParaRPr lang="zh-TW" sz="14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4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-</a:t>
            </a:r>
            <a:r>
              <a:rPr lang="zh-TW" sz="14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</a:t>
            </a:r>
            <a:r>
              <a:rPr lang="en-US" altLang="zh-TW" sz="14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Disk</a:t>
            </a:r>
            <a:r>
              <a:rPr lang="zh-TW" sz="14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S.M.A.R.T. </a:t>
            </a:r>
            <a:endParaRPr lang="en-US" sz="140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4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-</a:t>
            </a:r>
            <a:r>
              <a:rPr lang="zh-TW" sz="14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</a:t>
            </a:r>
            <a:r>
              <a:rPr lang="en-US" altLang="zh-TW" sz="14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Customized temperature alert</a:t>
            </a:r>
            <a:br>
              <a:rPr lang="en-US" altLang="zh-TW" sz="14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</a:br>
            <a:r>
              <a:rPr lang="en-US" sz="14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-</a:t>
            </a:r>
            <a:r>
              <a:rPr lang="zh-TW" sz="14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</a:t>
            </a:r>
            <a:r>
              <a:rPr lang="en-US" altLang="zh-TW" sz="14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Notification Center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297835A-4B02-4EE0-9841-C6C40445B4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0" y="1463291"/>
            <a:ext cx="3579641" cy="94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9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041" y="290336"/>
            <a:ext cx="8390383" cy="863895"/>
          </a:xfrm>
        </p:spPr>
        <p:txBody>
          <a:bodyPr>
            <a:noAutofit/>
          </a:bodyPr>
          <a:lstStyle/>
          <a:p>
            <a:pPr>
              <a:lnSpc>
                <a:spcPts val="2900"/>
              </a:lnSpc>
            </a:pPr>
            <a:r>
              <a:rPr lang="en-US" sz="3000">
                <a:latin typeface="Arial"/>
                <a:ea typeface="微軟正黑體"/>
                <a:cs typeface="Arial"/>
              </a:rPr>
              <a:t>How does QDA combine hardware</a:t>
            </a:r>
            <a:r>
              <a:rPr lang="en-US" altLang="zh-TW" sz="3000">
                <a:latin typeface="Arial"/>
                <a:ea typeface="微軟正黑體"/>
                <a:cs typeface="Arial"/>
              </a:rPr>
              <a:t> &amp;</a:t>
            </a:r>
            <a:r>
              <a:rPr lang="zh-TW" altLang="en-US" sz="3000">
                <a:latin typeface="Arial"/>
                <a:ea typeface="微軟正黑體"/>
                <a:cs typeface="Arial"/>
              </a:rPr>
              <a:t> s</a:t>
            </a:r>
            <a:r>
              <a:rPr lang="en-US" sz="3000" err="1">
                <a:latin typeface="Arial"/>
                <a:ea typeface="微軟正黑體"/>
                <a:cs typeface="Arial"/>
              </a:rPr>
              <a:t>oftware</a:t>
            </a:r>
            <a:r>
              <a:rPr lang="zh-TW" altLang="en-US" sz="3000">
                <a:latin typeface="Arial"/>
                <a:ea typeface="微軟正黑體"/>
                <a:cs typeface="Arial"/>
              </a:rPr>
              <a:t> </a:t>
            </a:r>
            <a:r>
              <a:rPr lang="en-US" sz="3000">
                <a:latin typeface="Arial"/>
                <a:ea typeface="微軟正黑體"/>
                <a:cs typeface="Arial"/>
              </a:rPr>
              <a:t>RAID</a:t>
            </a:r>
            <a:endParaRPr lang="en-US" altLang="zh-TW" sz="2800">
              <a:latin typeface="Arial"/>
              <a:cs typeface="Arial"/>
            </a:endParaRPr>
          </a:p>
        </p:txBody>
      </p:sp>
      <p:sp>
        <p:nvSpPr>
          <p:cNvPr id="14" name="內容版面配置區 1">
            <a:extLst>
              <a:ext uri="{FF2B5EF4-FFF2-40B4-BE49-F238E27FC236}">
                <a16:creationId xmlns:a16="http://schemas.microsoft.com/office/drawing/2014/main" id="{77C4666D-8209-2C4A-8674-1BE481D638DA}"/>
              </a:ext>
            </a:extLst>
          </p:cNvPr>
          <p:cNvSpPr txBox="1">
            <a:spLocks/>
          </p:cNvSpPr>
          <p:nvPr/>
        </p:nvSpPr>
        <p:spPr>
          <a:xfrm>
            <a:off x="616621" y="1202601"/>
            <a:ext cx="7910757" cy="8907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71755" indent="-71755">
              <a:buFont typeface="Arial,Sans-Serif" panose="020B0604020202020204" pitchFamily="34" charset="0"/>
              <a:buChar char="•"/>
              <a:defRPr/>
            </a:pPr>
            <a:r>
              <a:rPr lang="en-US" sz="1600">
                <a:solidFill>
                  <a:srgbClr val="000000"/>
                </a:solidFill>
                <a:latin typeface="Arial"/>
                <a:ea typeface="Microsoft JhengHei"/>
                <a:cs typeface="Arial"/>
              </a:rPr>
              <a:t>The QDA-A device have hardware RAID 0/1 for the 2.5 or M.2 disk inserted. </a:t>
            </a:r>
            <a:endParaRPr lang="en-US" sz="1600">
              <a:solidFill>
                <a:srgbClr val="000000"/>
              </a:solidFill>
              <a:latin typeface="Arial"/>
              <a:ea typeface="Microsoft JhengHei" panose="020B0604030504040204" pitchFamily="34" charset="-120"/>
              <a:cs typeface="Arial"/>
            </a:endParaRPr>
          </a:p>
          <a:p>
            <a:pPr marL="71755" indent="-71755">
              <a:buFont typeface="Arial,Sans-Serif" panose="020B0604020202020204" pitchFamily="34" charset="0"/>
              <a:buChar char="•"/>
              <a:defRPr/>
            </a:pPr>
            <a:r>
              <a:rPr lang="en-US" sz="1600">
                <a:solidFill>
                  <a:srgbClr val="000000"/>
                </a:solidFill>
                <a:latin typeface="Arial"/>
                <a:ea typeface="Microsoft JhengHei"/>
                <a:cs typeface="Arial"/>
              </a:rPr>
              <a:t>The hardware RAID will be recognized as a single virtual disk on the QNAP NAS to create storage space independently or combine with other disks.</a:t>
            </a:r>
            <a:endParaRPr lang="zh-TW" altLang="en-US" sz="1600">
              <a:solidFill>
                <a:srgbClr val="000000"/>
              </a:solidFill>
              <a:latin typeface="Arial"/>
              <a:ea typeface="Microsoft JhengHei"/>
              <a:cs typeface="Arial"/>
            </a:endParaRPr>
          </a:p>
          <a:p>
            <a:pPr marL="285115" indent="-285115">
              <a:buFont typeface="Arial" panose="020B0604020202020204" pitchFamily="34" charset="0"/>
              <a:buChar char="•"/>
              <a:defRPr/>
            </a:pPr>
            <a:endParaRPr lang="en-US" altLang="zh-TW" sz="160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</a:endParaRPr>
          </a:p>
          <a:p>
            <a:pPr>
              <a:defRPr/>
            </a:pPr>
            <a:endParaRPr lang="zh-TW" altLang="en-US" b="1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9CAE855-BE2A-4903-90D4-76697FB1A873}"/>
              </a:ext>
            </a:extLst>
          </p:cNvPr>
          <p:cNvSpPr/>
          <p:nvPr/>
        </p:nvSpPr>
        <p:spPr>
          <a:xfrm>
            <a:off x="482588" y="2864631"/>
            <a:ext cx="2542309" cy="994958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QDA-A2MAR</a:t>
            </a:r>
          </a:p>
          <a:p>
            <a:pPr algn="ctr"/>
            <a:r>
              <a:rPr lang="en-US" altLang="zh-TW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RAID 0</a:t>
            </a:r>
            <a:endParaRPr lang="zh-TW" altLang="en-US" sz="16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B60C5E6-F47A-4A2D-A2B6-1FCEB64C32C4}"/>
              </a:ext>
            </a:extLst>
          </p:cNvPr>
          <p:cNvSpPr/>
          <p:nvPr/>
        </p:nvSpPr>
        <p:spPr>
          <a:xfrm>
            <a:off x="3283786" y="2977278"/>
            <a:ext cx="2542310" cy="88231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QDA-A2MAR</a:t>
            </a:r>
          </a:p>
          <a:p>
            <a:pPr algn="ctr"/>
            <a:r>
              <a:rPr lang="en-US" altLang="zh-TW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RAID 0</a:t>
            </a:r>
            <a:endParaRPr lang="zh-TW" altLang="en-US" sz="16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4505BBE-4FBF-4825-A529-1C1429021B30}"/>
              </a:ext>
            </a:extLst>
          </p:cNvPr>
          <p:cNvSpPr/>
          <p:nvPr/>
        </p:nvSpPr>
        <p:spPr>
          <a:xfrm>
            <a:off x="6062282" y="2611696"/>
            <a:ext cx="2582155" cy="1247892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Microsoft JhengHei"/>
                <a:ea typeface="Microsoft JhengHei"/>
              </a:rPr>
              <a:t>2.5 Inch SSD</a:t>
            </a:r>
          </a:p>
          <a:p>
            <a:pPr algn="ctr"/>
            <a:endParaRPr lang="zh-TW" altLang="en-US" sz="16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122" name="Picture 2" descr="ãM.2 SSD Pngãçåçæå°çµæ">
            <a:extLst>
              <a:ext uri="{FF2B5EF4-FFF2-40B4-BE49-F238E27FC236}">
                <a16:creationId xmlns:a16="http://schemas.microsoft.com/office/drawing/2014/main" id="{DD347A98-311A-41E4-BBDC-EEFFAAEF4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822" y="3199830"/>
            <a:ext cx="1374016" cy="137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ãM.2 SSD Pngãçåçæå°çµæ">
            <a:extLst>
              <a:ext uri="{FF2B5EF4-FFF2-40B4-BE49-F238E27FC236}">
                <a16:creationId xmlns:a16="http://schemas.microsoft.com/office/drawing/2014/main" id="{156826E2-D484-47A2-A192-4029698B2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2376" y="3281765"/>
            <a:ext cx="1374016" cy="137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ãM.2 SSD Pngãçåçæå°çµæ">
            <a:extLst>
              <a:ext uri="{FF2B5EF4-FFF2-40B4-BE49-F238E27FC236}">
                <a16:creationId xmlns:a16="http://schemas.microsoft.com/office/drawing/2014/main" id="{70A00C4C-B5A6-4F81-BBFA-CD2F01819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8127" y="3261730"/>
            <a:ext cx="1374016" cy="137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ãM.2 SSD Pngãçåçæå°çµæ">
            <a:extLst>
              <a:ext uri="{FF2B5EF4-FFF2-40B4-BE49-F238E27FC236}">
                <a16:creationId xmlns:a16="http://schemas.microsoft.com/office/drawing/2014/main" id="{12876138-8D2E-494E-829D-65CFAF452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2080" y="3358470"/>
            <a:ext cx="1374016" cy="137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2550FA89-AE2F-4E20-A623-2D3366DD0826}"/>
              </a:ext>
            </a:extLst>
          </p:cNvPr>
          <p:cNvSpPr/>
          <p:nvPr/>
        </p:nvSpPr>
        <p:spPr>
          <a:xfrm>
            <a:off x="482588" y="2250342"/>
            <a:ext cx="8161849" cy="367235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Microsoft JhengHei"/>
                <a:ea typeface="Microsoft JhengHei"/>
                <a:cs typeface="Arial"/>
              </a:rPr>
              <a:t>Software RAID 5</a:t>
            </a:r>
            <a:endParaRPr lang="zh-TW" altLang="en-US" sz="1600">
              <a:latin typeface="Microsoft JhengHei"/>
              <a:ea typeface="Microsoft JhengHei"/>
              <a:cs typeface="Arial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21770AC-36C3-460C-8028-CB7B801F2158}"/>
              </a:ext>
            </a:extLst>
          </p:cNvPr>
          <p:cNvSpPr/>
          <p:nvPr/>
        </p:nvSpPr>
        <p:spPr>
          <a:xfrm>
            <a:off x="3283786" y="2610044"/>
            <a:ext cx="2542310" cy="367235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latin typeface="Microsoft JhengHei"/>
                <a:ea typeface="Microsoft JhengHei"/>
              </a:rPr>
              <a:t>Virtual Disk</a:t>
            </a:r>
            <a:endParaRPr lang="en-US" sz="16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00019F6-CB5F-4BA1-AB2C-FD496C93D3F9}"/>
              </a:ext>
            </a:extLst>
          </p:cNvPr>
          <p:cNvSpPr/>
          <p:nvPr/>
        </p:nvSpPr>
        <p:spPr>
          <a:xfrm>
            <a:off x="482588" y="2611987"/>
            <a:ext cx="2542309" cy="365292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>
                <a:latin typeface="Microsoft JhengHei"/>
                <a:ea typeface="Microsoft JhengHei"/>
                <a:cs typeface="Calibri"/>
              </a:rPr>
              <a:t>Virtual Disk</a:t>
            </a:r>
            <a:endParaRPr lang="en-US" altLang="zh-TW" sz="1600"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DBA5D79E-F9DF-44B1-B01D-700EAC1BD999}"/>
              </a:ext>
            </a:extLst>
          </p:cNvPr>
          <p:cNvSpPr txBox="1"/>
          <p:nvPr/>
        </p:nvSpPr>
        <p:spPr>
          <a:xfrm>
            <a:off x="386576" y="4537597"/>
            <a:ext cx="7805956" cy="2154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800">
                <a:latin typeface="Arial"/>
                <a:ea typeface="Microsoft JhengHei"/>
                <a:cs typeface="Arial"/>
              </a:rPr>
              <a:t>*QDA-A  does not support use management interface to control </a:t>
            </a:r>
            <a:r>
              <a:rPr lang="en-US" altLang="zh-TW" sz="800">
                <a:latin typeface="Arial"/>
                <a:ea typeface="Microsoft JhengHei"/>
                <a:cs typeface="Arial"/>
              </a:rPr>
              <a:t>RAID. T</a:t>
            </a:r>
            <a:r>
              <a:rPr lang="en-US" sz="800">
                <a:latin typeface="Arial"/>
                <a:ea typeface="Microsoft JhengHei"/>
                <a:cs typeface="Arial"/>
              </a:rPr>
              <a:t>he QDA-A device cannot be set as Individual at the NAS.</a:t>
            </a:r>
          </a:p>
        </p:txBody>
      </p:sp>
      <p:pic>
        <p:nvPicPr>
          <p:cNvPr id="5" name="圖片 5" descr="一張含有 天空, 膝上型電腦, 電腦, 坐 的圖片&#10;&#10;描述是以高可信度產生">
            <a:extLst>
              <a:ext uri="{FF2B5EF4-FFF2-40B4-BE49-F238E27FC236}">
                <a16:creationId xmlns:a16="http://schemas.microsoft.com/office/drawing/2014/main" id="{8B766C0D-0235-4E98-B4FF-80C3018793A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4552" y="3235642"/>
            <a:ext cx="1637472" cy="108919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6C402CA-95DA-41F9-A369-36FA2FF6118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82628" y="2017572"/>
            <a:ext cx="8153341" cy="23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螢幕擷取畫面, 監視器 的圖片&#10;&#10;描述是以非常高的可信度產生">
            <a:extLst>
              <a:ext uri="{FF2B5EF4-FFF2-40B4-BE49-F238E27FC236}">
                <a16:creationId xmlns:a16="http://schemas.microsoft.com/office/drawing/2014/main" id="{971636AF-4803-46D6-95F6-CC3D56C840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527" y="2208379"/>
            <a:ext cx="5546714" cy="2484039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6FB2B13E-A257-4FAC-A166-DB311935D48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845" y="81391"/>
            <a:ext cx="1694066" cy="2952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1" y="377128"/>
            <a:ext cx="9077547" cy="493406"/>
          </a:xfrm>
        </p:spPr>
        <p:txBody>
          <a:bodyPr>
            <a:noAutofit/>
          </a:bodyPr>
          <a:lstStyle/>
          <a:p>
            <a:r>
              <a:rPr lang="en-US" sz="2800">
                <a:latin typeface="Arial"/>
                <a:ea typeface="微軟正黑體"/>
                <a:cs typeface="Arial"/>
              </a:rPr>
              <a:t>Use multiple QDA devices for storage expansion</a:t>
            </a:r>
            <a:endParaRPr lang="en-US" sz="2800" b="0">
              <a:latin typeface="Arial"/>
              <a:ea typeface="微軟正黑體"/>
              <a:cs typeface="Arial"/>
            </a:endParaRPr>
          </a:p>
        </p:txBody>
      </p:sp>
      <p:sp>
        <p:nvSpPr>
          <p:cNvPr id="14" name="內容版面配置區 1">
            <a:extLst>
              <a:ext uri="{FF2B5EF4-FFF2-40B4-BE49-F238E27FC236}">
                <a16:creationId xmlns:a16="http://schemas.microsoft.com/office/drawing/2014/main" id="{77C4666D-8209-2C4A-8674-1BE481D638DA}"/>
              </a:ext>
            </a:extLst>
          </p:cNvPr>
          <p:cNvSpPr txBox="1">
            <a:spLocks/>
          </p:cNvSpPr>
          <p:nvPr/>
        </p:nvSpPr>
        <p:spPr>
          <a:xfrm>
            <a:off x="565248" y="1163664"/>
            <a:ext cx="7847724" cy="8830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72000" indent="-72000">
              <a:buFont typeface="Arial,Sans-Serif" panose="020B0604020202020204" pitchFamily="34" charset="0"/>
              <a:buChar char="•"/>
              <a:defRPr/>
            </a:pP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All the QDA Devices, with SSD, support both SSD Cache and </a:t>
            </a:r>
            <a:r>
              <a:rPr lang="en-US" sz="1600" err="1">
                <a:solidFill>
                  <a:srgbClr val="00000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Qtier</a:t>
            </a: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.</a:t>
            </a:r>
            <a:endParaRPr lang="en-US" altLang="zh-TW" sz="1600">
              <a:solidFill>
                <a:srgbClr val="000000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marL="72000" indent="-72000">
              <a:buFont typeface="Arial,Sans-Serif" panose="020B0604020202020204" pitchFamily="34" charset="0"/>
              <a:buChar char="•"/>
              <a:defRPr/>
            </a:pPr>
            <a:r>
              <a:rPr lang="en-US" sz="1600">
                <a:solidFill>
                  <a:srgbClr val="00000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For General Server and QNAP NAS, multiple QDA Devices can be used to create larger storage space with limited slots.</a:t>
            </a:r>
            <a:r>
              <a:rPr lang="en-US" sz="1600" b="1">
                <a:solidFill>
                  <a:srgbClr val="000000"/>
                </a:solidFill>
                <a:latin typeface="Microsoft JhengHei"/>
                <a:ea typeface="Microsoft JhengHei"/>
              </a:rPr>
              <a:t>  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3074" name="Picture 2" descr="https://www.qnap.com/i/_attach_file/product/photo/800_500/235_1518599205_TVS-882_Front2BRemote-Control.png">
            <a:extLst>
              <a:ext uri="{FF2B5EF4-FFF2-40B4-BE49-F238E27FC236}">
                <a16:creationId xmlns:a16="http://schemas.microsoft.com/office/drawing/2014/main" id="{5B46F4D3-D9C9-4E6D-A788-BE9487F956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19" r="19260"/>
          <a:stretch/>
        </p:blipFill>
        <p:spPr bwMode="auto">
          <a:xfrm>
            <a:off x="5309666" y="1866800"/>
            <a:ext cx="3470564" cy="292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hape 723">
            <a:extLst>
              <a:ext uri="{FF2B5EF4-FFF2-40B4-BE49-F238E27FC236}">
                <a16:creationId xmlns:a16="http://schemas.microsoft.com/office/drawing/2014/main" id="{314306E3-4B9E-4AD0-9CD2-47DDED779EB6}"/>
              </a:ext>
            </a:extLst>
          </p:cNvPr>
          <p:cNvSpPr/>
          <p:nvPr/>
        </p:nvSpPr>
        <p:spPr>
          <a:xfrm rot="3453522">
            <a:off x="4577392" y="2239532"/>
            <a:ext cx="1298387" cy="2074415"/>
          </a:xfrm>
          <a:prstGeom prst="triangle">
            <a:avLst>
              <a:gd name="adj" fmla="val 56373"/>
            </a:avLst>
          </a:prstGeom>
          <a:gradFill>
            <a:gsLst>
              <a:gs pos="0">
                <a:srgbClr val="92CCDC"/>
              </a:gs>
              <a:gs pos="20000">
                <a:srgbClr val="92CCDC"/>
              </a:gs>
              <a:gs pos="100000">
                <a:srgbClr val="FFFFFF">
                  <a:alpha val="0"/>
                </a:srgbClr>
              </a:gs>
            </a:gsLst>
            <a:lin ang="189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1400"/>
            </a:pPr>
            <a:endParaRPr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2" name="圖片 7" descr="一張含有 電子用品, 電路 的圖片&#10;&#10;描述是以非常高的可信度產生">
            <a:extLst>
              <a:ext uri="{FF2B5EF4-FFF2-40B4-BE49-F238E27FC236}">
                <a16:creationId xmlns:a16="http://schemas.microsoft.com/office/drawing/2014/main" id="{51BDAF5D-1381-458A-90D7-30117449B78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32364" y="3194683"/>
            <a:ext cx="1481586" cy="1012305"/>
          </a:xfrm>
          <a:prstGeom prst="rect">
            <a:avLst/>
          </a:prstGeom>
        </p:spPr>
      </p:pic>
      <p:pic>
        <p:nvPicPr>
          <p:cNvPr id="13" name="圖片 7" descr="一張含有 電子用品, 電路 的圖片&#10;&#10;描述是以非常高的可信度產生">
            <a:extLst>
              <a:ext uri="{FF2B5EF4-FFF2-40B4-BE49-F238E27FC236}">
                <a16:creationId xmlns:a16="http://schemas.microsoft.com/office/drawing/2014/main" id="{60D457CB-33C5-478B-B82D-A6A7DD35B1D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595721" y="3194682"/>
            <a:ext cx="1481588" cy="101230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197678C-817C-4B1B-BE94-B3A2ADB21722}"/>
              </a:ext>
            </a:extLst>
          </p:cNvPr>
          <p:cNvSpPr/>
          <p:nvPr/>
        </p:nvSpPr>
        <p:spPr>
          <a:xfrm>
            <a:off x="5565332" y="2653912"/>
            <a:ext cx="884847" cy="419544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2CE6F07-EE20-4C4D-97E1-C5FA740B9AF4}"/>
              </a:ext>
            </a:extLst>
          </p:cNvPr>
          <p:cNvSpPr/>
          <p:nvPr/>
        </p:nvSpPr>
        <p:spPr>
          <a:xfrm>
            <a:off x="5565331" y="3254186"/>
            <a:ext cx="2154865" cy="1279475"/>
          </a:xfrm>
          <a:prstGeom prst="rect">
            <a:avLst/>
          </a:prstGeom>
          <a:solidFill>
            <a:schemeClr val="accent5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9" name="Picture 4" descr="ãSSD Pngãçåçæå°çµæ">
            <a:extLst>
              <a:ext uri="{FF2B5EF4-FFF2-40B4-BE49-F238E27FC236}">
                <a16:creationId xmlns:a16="http://schemas.microsoft.com/office/drawing/2014/main" id="{9ABF8FB5-70E4-47AA-8CA7-5026FB77A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9082" y="3139424"/>
            <a:ext cx="914685" cy="109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ãSSD Pngãçåçæå°çµæ">
            <a:extLst>
              <a:ext uri="{FF2B5EF4-FFF2-40B4-BE49-F238E27FC236}">
                <a16:creationId xmlns:a16="http://schemas.microsoft.com/office/drawing/2014/main" id="{0FC54BEC-77AF-46A8-B6DD-10F082A0F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932" y="3136078"/>
            <a:ext cx="914685" cy="109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0F6CEBD5-6E9A-471D-B02D-DBF2AD71877C}"/>
              </a:ext>
            </a:extLst>
          </p:cNvPr>
          <p:cNvSpPr txBox="1"/>
          <p:nvPr/>
        </p:nvSpPr>
        <p:spPr>
          <a:xfrm>
            <a:off x="2137966" y="3381331"/>
            <a:ext cx="8298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000" b="1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VS</a:t>
            </a:r>
            <a:endParaRPr lang="zh-TW" altLang="en-US" sz="4000" b="1">
              <a:solidFill>
                <a:schemeClr val="accent2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1" name="內容版面配置區 1">
            <a:extLst>
              <a:ext uri="{FF2B5EF4-FFF2-40B4-BE49-F238E27FC236}">
                <a16:creationId xmlns:a16="http://schemas.microsoft.com/office/drawing/2014/main" id="{45376412-7BC8-4A7E-91D7-9AFDA4D8EB10}"/>
              </a:ext>
            </a:extLst>
          </p:cNvPr>
          <p:cNvSpPr txBox="1">
            <a:spLocks/>
          </p:cNvSpPr>
          <p:nvPr/>
        </p:nvSpPr>
        <p:spPr>
          <a:xfrm>
            <a:off x="472177" y="2432520"/>
            <a:ext cx="2170737" cy="8488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chemeClr val="accent5">
                  <a:lumMod val="50000"/>
                </a:schemeClr>
              </a:buClr>
              <a:defRPr/>
            </a:pPr>
            <a:r>
              <a:rPr lang="en-US" altLang="zh-TW" sz="12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</a:rPr>
              <a:t> 2*256 GB RAID 1</a:t>
            </a:r>
          </a:p>
          <a:p>
            <a:pPr>
              <a:buClr>
                <a:schemeClr val="accent5">
                  <a:lumMod val="50000"/>
                </a:schemeClr>
              </a:buClr>
              <a:defRPr/>
            </a:pPr>
            <a:r>
              <a:rPr lang="en-US" altLang="zh-TW" sz="12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</a:rPr>
              <a:t>= 256 GB Cache</a:t>
            </a:r>
            <a:endParaRPr lang="zh-TW" altLang="en-US" sz="120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6" name="內容版面配置區 1">
            <a:extLst>
              <a:ext uri="{FF2B5EF4-FFF2-40B4-BE49-F238E27FC236}">
                <a16:creationId xmlns:a16="http://schemas.microsoft.com/office/drawing/2014/main" id="{AB012AAD-60A6-43E2-8805-EC1983334D3A}"/>
              </a:ext>
            </a:extLst>
          </p:cNvPr>
          <p:cNvSpPr txBox="1">
            <a:spLocks/>
          </p:cNvSpPr>
          <p:nvPr/>
        </p:nvSpPr>
        <p:spPr>
          <a:xfrm>
            <a:off x="2959769" y="2432520"/>
            <a:ext cx="2346131" cy="787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chemeClr val="accent5">
                  <a:lumMod val="50000"/>
                </a:schemeClr>
              </a:buClr>
              <a:defRPr/>
            </a:pPr>
            <a:r>
              <a:rPr lang="en-US" altLang="zh-TW" sz="12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</a:rPr>
              <a:t>2*256 GB RAID 0*2</a:t>
            </a:r>
          </a:p>
          <a:p>
            <a:pPr>
              <a:buClr>
                <a:schemeClr val="accent5">
                  <a:lumMod val="50000"/>
                </a:schemeClr>
              </a:buClr>
              <a:defRPr/>
            </a:pPr>
            <a:r>
              <a:rPr lang="en-US" altLang="zh-TW" sz="12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</a:rPr>
              <a:t>= 2*512G RAID 1 </a:t>
            </a:r>
            <a:endParaRPr lang="en-US" altLang="zh-TW" sz="120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Calibri"/>
            </a:endParaRPr>
          </a:p>
          <a:p>
            <a:pPr>
              <a:buClr>
                <a:schemeClr val="accent5">
                  <a:lumMod val="50000"/>
                </a:schemeClr>
              </a:buClr>
              <a:defRPr/>
            </a:pPr>
            <a:r>
              <a:rPr lang="en-US" altLang="zh-TW" sz="12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</a:rPr>
              <a:t>= 512 GB Cache</a:t>
            </a:r>
            <a:endParaRPr lang="zh-TW" altLang="en-US" sz="1200">
              <a:solidFill>
                <a:schemeClr val="tx1">
                  <a:lumMod val="85000"/>
                  <a:lumOff val="1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A96FE6EA-7288-4AEE-984E-27008F95CB90}"/>
              </a:ext>
            </a:extLst>
          </p:cNvPr>
          <p:cNvSpPr/>
          <p:nvPr/>
        </p:nvSpPr>
        <p:spPr>
          <a:xfrm>
            <a:off x="472177" y="35825"/>
            <a:ext cx="1148071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Microsoft JhengHei"/>
                <a:ea typeface="Microsoft JhengHei"/>
              </a:rPr>
              <a:t>Scenario</a:t>
            </a:r>
            <a:endParaRPr lang="en-US" altLang="zh-TW" b="1" err="1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668A3178-F64E-44AB-9769-8098F071E7EC}"/>
              </a:ext>
            </a:extLst>
          </p:cNvPr>
          <p:cNvSpPr txBox="1"/>
          <p:nvPr/>
        </p:nvSpPr>
        <p:spPr>
          <a:xfrm>
            <a:off x="1191798" y="4789243"/>
            <a:ext cx="7800686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00">
                <a:latin typeface="Microsoft JhengHei"/>
                <a:ea typeface="Microsoft JhengHei"/>
              </a:rPr>
              <a:t>Note: </a:t>
            </a:r>
            <a:r>
              <a:rPr lang="zh-TW" altLang="en-US" sz="1000">
                <a:latin typeface="Microsoft JhengHei"/>
                <a:ea typeface="Microsoft JhengHei"/>
              </a:rPr>
              <a:t> </a:t>
            </a:r>
            <a:r>
              <a:rPr lang="en-US" altLang="zh-TW" sz="1000">
                <a:latin typeface="Microsoft JhengHei"/>
                <a:ea typeface="Microsoft JhengHei"/>
              </a:rPr>
              <a:t>TR-002/004 do not support QDA-A2AR &amp; QDA-A2MAR; QDA-A2AR does not support QDA-A2MAR. </a:t>
            </a:r>
            <a:endParaRPr lang="en-US" sz="1000">
              <a:latin typeface="Microsoft JhengHei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236008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8DE74-9C1B-9742-ABBC-5810687566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544" y="2020490"/>
            <a:ext cx="4104456" cy="1102519"/>
          </a:xfrm>
        </p:spPr>
        <p:txBody>
          <a:bodyPr/>
          <a:lstStyle/>
          <a:p>
            <a:r>
              <a:rPr lang="en-US"/>
              <a:t>QDA </a:t>
            </a:r>
            <a:r>
              <a:rPr lang="en-US" altLang="zh-CN"/>
              <a:t>series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1303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4585E-F321-BB4D-8653-2DD575B55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1423"/>
            <a:ext cx="8229600" cy="857250"/>
          </a:xfrm>
        </p:spPr>
        <p:txBody>
          <a:bodyPr>
            <a:normAutofit/>
          </a:bodyPr>
          <a:lstStyle/>
          <a:p>
            <a:r>
              <a:rPr lang="en-US" sz="3200">
                <a:latin typeface="Arial"/>
                <a:ea typeface="微軟正黑體"/>
                <a:cs typeface="Arial"/>
              </a:rPr>
              <a:t>Manage the QDA d</a:t>
            </a:r>
            <a:r>
              <a:rPr lang="en-US" altLang="zh-TW" sz="3200">
                <a:latin typeface="Arial"/>
                <a:ea typeface="微軟正黑體"/>
                <a:cs typeface="Arial"/>
              </a:rPr>
              <a:t>evices in the NAS</a:t>
            </a:r>
            <a:endParaRPr lang="zh-TW" sz="3200" b="0">
              <a:latin typeface="Arial"/>
              <a:ea typeface="微軟正黑體"/>
              <a:cs typeface="Arial"/>
            </a:endParaRPr>
          </a:p>
        </p:txBody>
      </p:sp>
      <p:sp>
        <p:nvSpPr>
          <p:cNvPr id="14" name="內容版面配置區 1">
            <a:extLst>
              <a:ext uri="{FF2B5EF4-FFF2-40B4-BE49-F238E27FC236}">
                <a16:creationId xmlns:a16="http://schemas.microsoft.com/office/drawing/2014/main" id="{77C4666D-8209-2C4A-8674-1BE481D638DA}"/>
              </a:ext>
            </a:extLst>
          </p:cNvPr>
          <p:cNvSpPr txBox="1">
            <a:spLocks/>
          </p:cNvSpPr>
          <p:nvPr/>
        </p:nvSpPr>
        <p:spPr>
          <a:xfrm>
            <a:off x="543794" y="1189213"/>
            <a:ext cx="8229600" cy="10063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144000" indent="-144000">
              <a:buFont typeface="Arial,Sans-Serif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Change multiple QDA-A device with Hardware RAID 0 and use software RAID to gain the maximum device potential on the NAS.</a:t>
            </a:r>
          </a:p>
          <a:p>
            <a:pPr marL="144000" indent="-144000">
              <a:buFont typeface="Arial,Sans-Serif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To change the QDA-A Device RAID type, use the dip switch on the device.</a:t>
            </a:r>
            <a:endParaRPr lang="en-US" sz="1400">
              <a:solidFill>
                <a:srgbClr val="00000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144000" indent="-144000">
              <a:buFont typeface="Arial,Sans-Serif" panose="020B0604020202020204" pitchFamily="34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It is possible to upgrade multiple QDA device firmware's at once. </a:t>
            </a:r>
            <a:endParaRPr lang="en-US" altLang="zh-TW" sz="1400">
              <a:solidFill>
                <a:srgbClr val="00000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A82FBFF-7E16-4836-9659-939A1DF607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3309" y="2299575"/>
            <a:ext cx="2400249" cy="2134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37D5C18-45E6-4D96-A60E-5DC5E66FA3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410" y="2299575"/>
            <a:ext cx="4309408" cy="236978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8F52C13-AF03-40B7-9CB9-A714F85099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440" y="2348555"/>
            <a:ext cx="1227164" cy="213844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C6DCE68A-B262-46E5-B8D6-2857BDCCB533}"/>
              </a:ext>
            </a:extLst>
          </p:cNvPr>
          <p:cNvSpPr txBox="1"/>
          <p:nvPr/>
        </p:nvSpPr>
        <p:spPr>
          <a:xfrm>
            <a:off x="910584" y="2318523"/>
            <a:ext cx="14037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QDA-A2AR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E9ED4E0B-AF9D-401C-BBED-5881A11333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440" y="3815217"/>
            <a:ext cx="1227164" cy="213844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6BFD27CF-3EA4-43DE-A8E9-2F22712C5EF4}"/>
              </a:ext>
            </a:extLst>
          </p:cNvPr>
          <p:cNvSpPr txBox="1"/>
          <p:nvPr/>
        </p:nvSpPr>
        <p:spPr>
          <a:xfrm>
            <a:off x="849534" y="3785185"/>
            <a:ext cx="14037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QDA-A2MAR</a:t>
            </a:r>
          </a:p>
        </p:txBody>
      </p:sp>
    </p:spTree>
    <p:extLst>
      <p:ext uri="{BB962C8B-B14F-4D97-AF65-F5344CB8AC3E}">
        <p14:creationId xmlns:p14="http://schemas.microsoft.com/office/powerpoint/2010/main" val="249904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8DE74-9C1B-9742-ABBC-5810687566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NAS Demo</a:t>
            </a:r>
          </a:p>
        </p:txBody>
      </p:sp>
    </p:spTree>
    <p:extLst>
      <p:ext uri="{BB962C8B-B14F-4D97-AF65-F5344CB8AC3E}">
        <p14:creationId xmlns:p14="http://schemas.microsoft.com/office/powerpoint/2010/main" val="15654851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個人 的圖片&#10;&#10;描述是以高可信度產生">
            <a:extLst>
              <a:ext uri="{FF2B5EF4-FFF2-40B4-BE49-F238E27FC236}">
                <a16:creationId xmlns:a16="http://schemas.microsoft.com/office/drawing/2014/main" id="{AB0D1270-5BE0-496C-9270-D9FA13396D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" y="0"/>
            <a:ext cx="9137799" cy="5143500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437686" y="1652283"/>
            <a:ext cx="4303648" cy="2358345"/>
          </a:xfrm>
        </p:spPr>
        <p:txBody>
          <a:bodyPr>
            <a:normAutofit/>
          </a:bodyPr>
          <a:lstStyle/>
          <a:p>
            <a:r>
              <a:rPr lang="en-US" altLang="zh-TW" sz="3200">
                <a:solidFill>
                  <a:schemeClr val="bg1"/>
                </a:solidFill>
              </a:rPr>
              <a:t>QDA series adapters</a:t>
            </a:r>
            <a:br>
              <a:rPr lang="en-US" altLang="zh-TW" sz="3000">
                <a:solidFill>
                  <a:schemeClr val="bg1"/>
                </a:solidFill>
              </a:rPr>
            </a:br>
            <a:r>
              <a:rPr lang="en-US" altLang="zh-TW" sz="2800" b="0">
                <a:solidFill>
                  <a:schemeClr val="bg1"/>
                </a:solidFill>
              </a:rPr>
              <a:t>I</a:t>
            </a:r>
            <a:r>
              <a:rPr lang="en-US" altLang="zh-CN" sz="2800" b="0">
                <a:solidFill>
                  <a:schemeClr val="bg1"/>
                </a:solidFill>
              </a:rPr>
              <a:t>n &amp; out for quick setup and conversion</a:t>
            </a:r>
            <a:endParaRPr lang="zh-TW" altLang="en-US" sz="2800" b="0">
              <a:solidFill>
                <a:schemeClr val="bg1"/>
              </a:solidFill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7C14BF8-3D11-4DE7-B7E0-A71AEC546072}"/>
              </a:ext>
            </a:extLst>
          </p:cNvPr>
          <p:cNvSpPr txBox="1"/>
          <p:nvPr/>
        </p:nvSpPr>
        <p:spPr>
          <a:xfrm>
            <a:off x="437685" y="4681568"/>
            <a:ext cx="4209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">
                <a:solidFill>
                  <a:schemeClr val="bg1"/>
                </a:solidFill>
              </a:rPr>
              <a:t>Copyright © 2019 QNAP Systems, Inc. All rights reserved. QNAP® and other names of QNAP </a:t>
            </a:r>
            <a:r>
              <a:rPr lang="en-US" altLang="zh-TW" sz="600" err="1">
                <a:solidFill>
                  <a:schemeClr val="bg1"/>
                </a:solidFill>
              </a:rPr>
              <a:t>Productsareproprietary</a:t>
            </a:r>
            <a:r>
              <a:rPr lang="en-US" altLang="zh-TW" sz="600">
                <a:solidFill>
                  <a:schemeClr val="bg1"/>
                </a:solidFill>
              </a:rPr>
              <a:t> marks or registered trademarks of QNAP Systems, Inc. Other products and company names mentioned herein are trademarks of their respective holders. </a:t>
            </a:r>
            <a:endParaRPr lang="zh-TW" altLang="en-US" sz="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40DE1B33-9480-4EF8-9B5C-F7978918B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2" name="圖片 21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DFC5EE6C-563F-4B68-B2FE-BE1B361467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664" y="1721372"/>
            <a:ext cx="2226003" cy="1391499"/>
          </a:xfrm>
          <a:prstGeom prst="rect">
            <a:avLst/>
          </a:prstGeom>
        </p:spPr>
      </p:pic>
      <p:pic>
        <p:nvPicPr>
          <p:cNvPr id="24" name="圖片 23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04078A3C-DE80-4039-A160-12BDFF11C8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865" y="1672820"/>
            <a:ext cx="2226003" cy="1391499"/>
          </a:xfrm>
          <a:prstGeom prst="rect">
            <a:avLst/>
          </a:prstGeom>
        </p:spPr>
      </p:pic>
      <p:pic>
        <p:nvPicPr>
          <p:cNvPr id="26" name="圖片 25" descr="一張含有 電子用品, 室內 的圖片&#10;&#10;描述是以高可信度產生">
            <a:extLst>
              <a:ext uri="{FF2B5EF4-FFF2-40B4-BE49-F238E27FC236}">
                <a16:creationId xmlns:a16="http://schemas.microsoft.com/office/drawing/2014/main" id="{808AF008-0262-4244-81E2-46E4B31256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3799" y="1677249"/>
            <a:ext cx="2226002" cy="1391499"/>
          </a:xfrm>
          <a:prstGeom prst="rect">
            <a:avLst/>
          </a:prstGeom>
        </p:spPr>
      </p:pic>
      <p:pic>
        <p:nvPicPr>
          <p:cNvPr id="28" name="圖片 27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E19FA812-3EA1-4FBA-9DAD-7819A479AF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868" y="1761067"/>
            <a:ext cx="2099002" cy="1312110"/>
          </a:xfrm>
          <a:prstGeom prst="rect">
            <a:avLst/>
          </a:prstGeom>
        </p:spPr>
      </p:pic>
      <p:pic>
        <p:nvPicPr>
          <p:cNvPr id="30" name="圖片 29" descr="一張含有 電子用品, 電路 的圖片&#10;&#10;描述是以非常高的可信度產生">
            <a:extLst>
              <a:ext uri="{FF2B5EF4-FFF2-40B4-BE49-F238E27FC236}">
                <a16:creationId xmlns:a16="http://schemas.microsoft.com/office/drawing/2014/main" id="{7E49B626-2D2E-4680-8309-45D555C3411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9366" y="3251385"/>
            <a:ext cx="1540203" cy="962798"/>
          </a:xfrm>
          <a:prstGeom prst="rect">
            <a:avLst/>
          </a:prstGeom>
        </p:spPr>
      </p:pic>
      <p:pic>
        <p:nvPicPr>
          <p:cNvPr id="32" name="圖片 31" descr="一張含有 電子用品, 電路 的圖片&#10;&#10;描述是以非常高的可信度產生">
            <a:extLst>
              <a:ext uri="{FF2B5EF4-FFF2-40B4-BE49-F238E27FC236}">
                <a16:creationId xmlns:a16="http://schemas.microsoft.com/office/drawing/2014/main" id="{1D351B92-3D1E-4D2B-A855-4F87EFBF170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163" y="3319707"/>
            <a:ext cx="1540203" cy="962798"/>
          </a:xfrm>
          <a:prstGeom prst="rect">
            <a:avLst/>
          </a:prstGeom>
        </p:spPr>
      </p:pic>
      <p:pic>
        <p:nvPicPr>
          <p:cNvPr id="34" name="圖片 33" descr="一張含有 電子用品, 電路 的圖片&#10;&#10;描述是以非常高的可信度產生">
            <a:extLst>
              <a:ext uri="{FF2B5EF4-FFF2-40B4-BE49-F238E27FC236}">
                <a16:creationId xmlns:a16="http://schemas.microsoft.com/office/drawing/2014/main" id="{5F29CD9C-F485-45E8-80DC-F666503E0A4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064" y="3275584"/>
            <a:ext cx="1607936" cy="1005139"/>
          </a:xfrm>
          <a:prstGeom prst="rect">
            <a:avLst/>
          </a:prstGeom>
        </p:spPr>
      </p:pic>
      <p:pic>
        <p:nvPicPr>
          <p:cNvPr id="36" name="圖片 35" descr="一張含有 電子用品, 電路 的圖片&#10;&#10;描述是以非常高的可信度產生">
            <a:extLst>
              <a:ext uri="{FF2B5EF4-FFF2-40B4-BE49-F238E27FC236}">
                <a16:creationId xmlns:a16="http://schemas.microsoft.com/office/drawing/2014/main" id="{DAACB348-9FB8-4635-B99E-8C4A8A02811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6698" y="3251385"/>
            <a:ext cx="1540203" cy="962798"/>
          </a:xfrm>
          <a:prstGeom prst="rect">
            <a:avLst/>
          </a:prstGeom>
        </p:spPr>
      </p:pic>
      <p:pic>
        <p:nvPicPr>
          <p:cNvPr id="38" name="圖片 37" descr="一張含有 電子用品, 電路 的圖片&#10;&#10;描述是以非常高的可信度產生">
            <a:extLst>
              <a:ext uri="{FF2B5EF4-FFF2-40B4-BE49-F238E27FC236}">
                <a16:creationId xmlns:a16="http://schemas.microsoft.com/office/drawing/2014/main" id="{AFA08508-38F1-4FF9-BC03-D2E1F3F2269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264" y="3242734"/>
            <a:ext cx="1540203" cy="962798"/>
          </a:xfrm>
          <a:prstGeom prst="rect">
            <a:avLst/>
          </a:prstGeom>
        </p:spPr>
      </p:pic>
      <p:pic>
        <p:nvPicPr>
          <p:cNvPr id="40" name="圖片 39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20313F91-6635-440F-8EC3-91E8834DFE2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1629" y="325394"/>
            <a:ext cx="1786471" cy="1227306"/>
          </a:xfrm>
          <a:prstGeom prst="rect">
            <a:avLst/>
          </a:prstGeom>
        </p:spPr>
      </p:pic>
      <p:pic>
        <p:nvPicPr>
          <p:cNvPr id="42" name="圖片 41" descr="一張含有 電子用品, 電路, 綠色 的圖片&#10;&#10;描述是以非常高的可信度產生">
            <a:extLst>
              <a:ext uri="{FF2B5EF4-FFF2-40B4-BE49-F238E27FC236}">
                <a16:creationId xmlns:a16="http://schemas.microsoft.com/office/drawing/2014/main" id="{245D50D8-D0CC-4A50-965B-15A0B2CBB0A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567" y="368484"/>
            <a:ext cx="1524002" cy="1121666"/>
          </a:xfrm>
          <a:prstGeom prst="rect">
            <a:avLst/>
          </a:prstGeom>
        </p:spPr>
      </p:pic>
      <p:pic>
        <p:nvPicPr>
          <p:cNvPr id="44" name="圖片 43" descr="一張含有 電子用品, 綠色, 電路, 室外 的圖片&#10;&#10;描述是以非常高的可信度產生">
            <a:extLst>
              <a:ext uri="{FF2B5EF4-FFF2-40B4-BE49-F238E27FC236}">
                <a16:creationId xmlns:a16="http://schemas.microsoft.com/office/drawing/2014/main" id="{75817BD8-6B2A-43B4-93A0-9131F23B7F7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5747" y="411834"/>
            <a:ext cx="1448535" cy="1013974"/>
          </a:xfrm>
          <a:prstGeom prst="rect">
            <a:avLst/>
          </a:prstGeom>
        </p:spPr>
      </p:pic>
      <p:pic>
        <p:nvPicPr>
          <p:cNvPr id="46" name="圖片 45" descr="一張含有 電子用品, 坐, 室內 的圖片&#10;&#10;描述是以高可信度產生">
            <a:extLst>
              <a:ext uri="{FF2B5EF4-FFF2-40B4-BE49-F238E27FC236}">
                <a16:creationId xmlns:a16="http://schemas.microsoft.com/office/drawing/2014/main" id="{52547A30-3804-48B2-A727-294C391D3D1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80" y="306578"/>
            <a:ext cx="1753946" cy="1290904"/>
          </a:xfrm>
          <a:prstGeom prst="rect">
            <a:avLst/>
          </a:prstGeom>
        </p:spPr>
      </p:pic>
      <p:pic>
        <p:nvPicPr>
          <p:cNvPr id="47" name="圖片 46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3F3453D3-A76E-4368-B4F4-0EDDDDF64D24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098" y="165073"/>
            <a:ext cx="1627902" cy="147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991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室內, 電子用品, 螢幕, 監視器 的圖片&#10;&#10;描述是以高可信度產生">
            <a:extLst>
              <a:ext uri="{FF2B5EF4-FFF2-40B4-BE49-F238E27FC236}">
                <a16:creationId xmlns:a16="http://schemas.microsoft.com/office/drawing/2014/main" id="{E75F6D61-43A3-47DE-A3E5-67DC5AA37C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34"/>
          <a:stretch/>
        </p:blipFill>
        <p:spPr>
          <a:xfrm>
            <a:off x="3100" y="130324"/>
            <a:ext cx="9137799" cy="501317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4E12B99-9C65-8445-9101-119470344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>
                <a:latin typeface="Arial"/>
                <a:ea typeface="微軟正黑體"/>
                <a:cs typeface="Arial"/>
              </a:rPr>
              <a:t>PC with a single drive only</a:t>
            </a:r>
            <a:endParaRPr lang="en-US" sz="3200">
              <a:cs typeface="Arial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EED02CA-4E1E-4340-96D1-02C9C8822A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271" y="1252568"/>
            <a:ext cx="1347728" cy="144361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C37F58D-926D-406D-880B-DC30F30A83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588" y="1252568"/>
            <a:ext cx="1347728" cy="144361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9D103E-CC51-D445-BE7F-0D7A357C88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2604" y="1450933"/>
            <a:ext cx="1115543" cy="98038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zh-CN" b="0">
                <a:solidFill>
                  <a:schemeClr val="tx1"/>
                </a:solidFill>
              </a:rPr>
              <a:t>Out of storage </a:t>
            </a:r>
          </a:p>
          <a:p>
            <a:pPr>
              <a:lnSpc>
                <a:spcPct val="110000"/>
              </a:lnSpc>
            </a:pPr>
            <a:r>
              <a:rPr lang="en-US" altLang="zh-CN" b="0">
                <a:solidFill>
                  <a:schemeClr val="tx1"/>
                </a:solidFill>
              </a:rPr>
              <a:t>space</a:t>
            </a:r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DD419159-BBA3-4332-B7B6-B9BFC6653194}"/>
              </a:ext>
            </a:extLst>
          </p:cNvPr>
          <p:cNvSpPr txBox="1">
            <a:spLocks/>
          </p:cNvSpPr>
          <p:nvPr/>
        </p:nvSpPr>
        <p:spPr>
          <a:xfrm>
            <a:off x="4885404" y="1542826"/>
            <a:ext cx="1302179" cy="863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" indent="0" algn="l" defTabSz="914400" rtl="0" eaLnBrk="1" latinLnBrk="0" hangingPunct="1">
              <a:spcBef>
                <a:spcPct val="20000"/>
              </a:spcBef>
              <a:buSzPct val="90000"/>
              <a:buFont typeface="Arial" panose="020B0604020202020204" pitchFamily="34" charset="0"/>
              <a:buNone/>
              <a:defRPr sz="2000" b="1" i="0" kern="1200" baseline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+mn-cs"/>
              </a:defRPr>
            </a:lvl1pPr>
            <a:lvl2pPr marL="36000" indent="-36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1" i="0" kern="1200" baseline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+mn-cs"/>
              </a:defRPr>
            </a:lvl2pPr>
            <a:lvl3pPr marL="36000" indent="-36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1" i="0" kern="1200" baseline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b="0">
                <a:solidFill>
                  <a:schemeClr val="tx1"/>
                </a:solidFill>
              </a:rPr>
              <a:t>Running slow</a:t>
            </a:r>
            <a:endParaRPr lang="en-US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545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個人, 膝上型電腦, 坐, 電腦 的圖片&#10;&#10;描述是以非常高的可信度產生">
            <a:extLst>
              <a:ext uri="{FF2B5EF4-FFF2-40B4-BE49-F238E27FC236}">
                <a16:creationId xmlns:a16="http://schemas.microsoft.com/office/drawing/2014/main" id="{9FF1BBEA-663F-4D23-98B0-9F184E47FC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" y="0"/>
            <a:ext cx="9137799" cy="51435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4E12B99-9C65-8445-9101-119470344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0324"/>
            <a:ext cx="9137798" cy="857250"/>
          </a:xfrm>
        </p:spPr>
        <p:txBody>
          <a:bodyPr>
            <a:normAutofit fontScale="90000"/>
          </a:bodyPr>
          <a:lstStyle/>
          <a:p>
            <a:r>
              <a:rPr lang="en-US" altLang="zh-CN">
                <a:latin typeface="Arial"/>
                <a:ea typeface="微軟正黑體"/>
                <a:cs typeface="Arial"/>
              </a:rPr>
              <a:t>Drive has failed and had no data backup?</a:t>
            </a:r>
            <a:endParaRPr lang="en-US">
              <a:latin typeface="Arial"/>
              <a:ea typeface="微軟正黑體"/>
              <a:cs typeface="Arial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59E9BB0-9BA3-461B-930B-34EA9DFF57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3722" y="1760567"/>
            <a:ext cx="1347728" cy="1443610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73732FF9-6855-4D7F-8C19-AB09CE2FBCC6}"/>
              </a:ext>
            </a:extLst>
          </p:cNvPr>
          <p:cNvSpPr txBox="1">
            <a:spLocks/>
          </p:cNvSpPr>
          <p:nvPr/>
        </p:nvSpPr>
        <p:spPr>
          <a:xfrm>
            <a:off x="2305823" y="2103568"/>
            <a:ext cx="1341759" cy="8572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6000" indent="0" algn="l" defTabSz="914400" rtl="0" eaLnBrk="1" latinLnBrk="0" hangingPunct="1">
              <a:spcBef>
                <a:spcPct val="20000"/>
              </a:spcBef>
              <a:buSzPct val="90000"/>
              <a:buFont typeface="Arial" panose="020B0604020202020204" pitchFamily="34" charset="0"/>
              <a:buNone/>
              <a:defRPr sz="2000" b="1" i="0" kern="1200" baseline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+mn-cs"/>
              </a:defRPr>
            </a:lvl1pPr>
            <a:lvl2pPr marL="36000" indent="-36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1" i="0" kern="1200" baseline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+mn-cs"/>
              </a:defRPr>
            </a:lvl2pPr>
            <a:lvl3pPr marL="36000" indent="-36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1" i="0" kern="1200" baseline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b="0"/>
              <a:t>SSD/HDD</a:t>
            </a:r>
          </a:p>
          <a:p>
            <a:pPr algn="ctr"/>
            <a:r>
              <a:rPr lang="en-US" altLang="zh-TW" b="0"/>
              <a:t>failed</a:t>
            </a:r>
            <a:endParaRPr lang="en-US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720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14">
            <a:extLst>
              <a:ext uri="{FF2B5EF4-FFF2-40B4-BE49-F238E27FC236}">
                <a16:creationId xmlns:a16="http://schemas.microsoft.com/office/drawing/2014/main" id="{D1AEEEB2-486F-C343-AE9B-68A996C19A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489" y="1913686"/>
            <a:ext cx="9143996" cy="30096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241BA6-A92F-1A4E-B403-E1A84242A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>
                <a:solidFill>
                  <a:schemeClr val="bg1"/>
                </a:solidFill>
                <a:ea typeface="Microsoft JhengHei" panose="020B0604030504040204" pitchFamily="34" charset="-120"/>
                <a:cs typeface="Arial" panose="020B0604020202020204" pitchFamily="34" charset="0"/>
              </a:rPr>
              <a:t>3.5”SATA </a:t>
            </a:r>
            <a:r>
              <a:rPr lang="en-US" altLang="zh-CN" sz="2800">
                <a:solidFill>
                  <a:schemeClr val="bg1"/>
                </a:solidFill>
                <a:ea typeface="Microsoft JhengHei" panose="020B0604030504040204" pitchFamily="34" charset="-120"/>
                <a:cs typeface="Arial" panose="020B0604020202020204" pitchFamily="34" charset="0"/>
              </a:rPr>
              <a:t>to dual 2.5” SATA adapter</a:t>
            </a:r>
            <a:endParaRPr lang="en-US" sz="2800">
              <a:solidFill>
                <a:schemeClr val="bg1"/>
              </a:solidFill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33" name="直線接點 16">
            <a:extLst>
              <a:ext uri="{FF2B5EF4-FFF2-40B4-BE49-F238E27FC236}">
                <a16:creationId xmlns:a16="http://schemas.microsoft.com/office/drawing/2014/main" id="{A431A0B5-782F-3043-9AFD-7B792844F565}"/>
              </a:ext>
            </a:extLst>
          </p:cNvPr>
          <p:cNvCxnSpPr>
            <a:cxnSpLocks/>
          </p:cNvCxnSpPr>
          <p:nvPr/>
        </p:nvCxnSpPr>
        <p:spPr>
          <a:xfrm flipH="1">
            <a:off x="684091" y="2721877"/>
            <a:ext cx="300363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18">
            <a:extLst>
              <a:ext uri="{FF2B5EF4-FFF2-40B4-BE49-F238E27FC236}">
                <a16:creationId xmlns:a16="http://schemas.microsoft.com/office/drawing/2014/main" id="{53975D12-3FFE-E847-BAD8-84F45EF75B52}"/>
              </a:ext>
            </a:extLst>
          </p:cNvPr>
          <p:cNvCxnSpPr>
            <a:cxnSpLocks/>
          </p:cNvCxnSpPr>
          <p:nvPr/>
        </p:nvCxnSpPr>
        <p:spPr>
          <a:xfrm flipH="1">
            <a:off x="503339" y="3581297"/>
            <a:ext cx="2475866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20">
            <a:extLst>
              <a:ext uri="{FF2B5EF4-FFF2-40B4-BE49-F238E27FC236}">
                <a16:creationId xmlns:a16="http://schemas.microsoft.com/office/drawing/2014/main" id="{F5A8FE59-884F-6443-A580-F0201963A865}"/>
              </a:ext>
            </a:extLst>
          </p:cNvPr>
          <p:cNvCxnSpPr>
            <a:cxnSpLocks/>
          </p:cNvCxnSpPr>
          <p:nvPr/>
        </p:nvCxnSpPr>
        <p:spPr>
          <a:xfrm flipH="1">
            <a:off x="1397631" y="3260100"/>
            <a:ext cx="1764659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字方塊 24">
            <a:extLst>
              <a:ext uri="{FF2B5EF4-FFF2-40B4-BE49-F238E27FC236}">
                <a16:creationId xmlns:a16="http://schemas.microsoft.com/office/drawing/2014/main" id="{09751ACF-F494-D44F-B674-234393AE0388}"/>
              </a:ext>
            </a:extLst>
          </p:cNvPr>
          <p:cNvSpPr txBox="1"/>
          <p:nvPr/>
        </p:nvSpPr>
        <p:spPr>
          <a:xfrm>
            <a:off x="684091" y="2444878"/>
            <a:ext cx="231783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 x 2.5” SATA 6Gb/s</a:t>
            </a:r>
            <a:endParaRPr lang="zh-TW" altLang="en-US" sz="135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7" name="文字方塊 25">
            <a:extLst>
              <a:ext uri="{FF2B5EF4-FFF2-40B4-BE49-F238E27FC236}">
                <a16:creationId xmlns:a16="http://schemas.microsoft.com/office/drawing/2014/main" id="{542795F5-25CA-4A4C-9BDA-07CAFB63D88D}"/>
              </a:ext>
            </a:extLst>
          </p:cNvPr>
          <p:cNvSpPr txBox="1"/>
          <p:nvPr/>
        </p:nvSpPr>
        <p:spPr>
          <a:xfrm>
            <a:off x="437581" y="3575012"/>
            <a:ext cx="264770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Jmicron</a:t>
            </a:r>
            <a:r>
              <a:rPr lang="en-US" altLang="zh-TW" sz="135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JMS562 </a:t>
            </a:r>
          </a:p>
          <a:p>
            <a:r>
              <a:rPr lang="en-US" altLang="zh-TW" sz="135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SATA port multiplier </a:t>
            </a:r>
          </a:p>
          <a:p>
            <a:r>
              <a:rPr lang="en-US" altLang="zh-TW" sz="135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(RAID 0/1, JBOD, individual)</a:t>
            </a:r>
            <a:endParaRPr lang="zh-TW" altLang="en-US" sz="135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8" name="文字方塊 27">
            <a:extLst>
              <a:ext uri="{FF2B5EF4-FFF2-40B4-BE49-F238E27FC236}">
                <a16:creationId xmlns:a16="http://schemas.microsoft.com/office/drawing/2014/main" id="{81B86CA3-3C70-6441-AD3E-430A93706913}"/>
              </a:ext>
            </a:extLst>
          </p:cNvPr>
          <p:cNvSpPr txBox="1"/>
          <p:nvPr/>
        </p:nvSpPr>
        <p:spPr>
          <a:xfrm>
            <a:off x="1469602" y="2987334"/>
            <a:ext cx="180008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3.5” SATA 6Gb/s</a:t>
            </a:r>
            <a:endParaRPr lang="zh-TW" altLang="en-US" sz="135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文字方塊 29">
            <a:extLst>
              <a:ext uri="{FF2B5EF4-FFF2-40B4-BE49-F238E27FC236}">
                <a16:creationId xmlns:a16="http://schemas.microsoft.com/office/drawing/2014/main" id="{6E1263F5-D2BC-3A4C-A419-BAE393A0E565}"/>
              </a:ext>
            </a:extLst>
          </p:cNvPr>
          <p:cNvSpPr txBox="1"/>
          <p:nvPr/>
        </p:nvSpPr>
        <p:spPr>
          <a:xfrm>
            <a:off x="2706767" y="4299220"/>
            <a:ext cx="859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138.2mm</a:t>
            </a:r>
            <a:endParaRPr lang="zh-TW" altLang="en-US" sz="10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0" name="文字方塊 31">
            <a:extLst>
              <a:ext uri="{FF2B5EF4-FFF2-40B4-BE49-F238E27FC236}">
                <a16:creationId xmlns:a16="http://schemas.microsoft.com/office/drawing/2014/main" id="{31CFAC44-8DF1-E54B-90AD-F3CF6C862513}"/>
              </a:ext>
            </a:extLst>
          </p:cNvPr>
          <p:cNvSpPr txBox="1"/>
          <p:nvPr/>
        </p:nvSpPr>
        <p:spPr>
          <a:xfrm>
            <a:off x="4746466" y="4299220"/>
            <a:ext cx="720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101.6 mm</a:t>
            </a:r>
            <a:endParaRPr lang="zh-TW" altLang="en-US" sz="10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1" name="文字方塊 29">
            <a:extLst>
              <a:ext uri="{FF2B5EF4-FFF2-40B4-BE49-F238E27FC236}">
                <a16:creationId xmlns:a16="http://schemas.microsoft.com/office/drawing/2014/main" id="{2F2A32B1-7CFB-DE40-B93B-037628E9D13A}"/>
              </a:ext>
            </a:extLst>
          </p:cNvPr>
          <p:cNvSpPr txBox="1"/>
          <p:nvPr/>
        </p:nvSpPr>
        <p:spPr>
          <a:xfrm>
            <a:off x="5146725" y="3722594"/>
            <a:ext cx="7200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25.9mm</a:t>
            </a:r>
            <a:endParaRPr lang="zh-TW" altLang="en-US" sz="10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2" name="文字方塊 27">
            <a:extLst>
              <a:ext uri="{FF2B5EF4-FFF2-40B4-BE49-F238E27FC236}">
                <a16:creationId xmlns:a16="http://schemas.microsoft.com/office/drawing/2014/main" id="{FF79ED27-0E54-C647-8CFC-A627255D9AEC}"/>
              </a:ext>
            </a:extLst>
          </p:cNvPr>
          <p:cNvSpPr txBox="1"/>
          <p:nvPr/>
        </p:nvSpPr>
        <p:spPr>
          <a:xfrm>
            <a:off x="6526999" y="2557427"/>
            <a:ext cx="835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SATA 6Gb/s</a:t>
            </a:r>
            <a:endParaRPr lang="zh-TW" altLang="en-US" sz="10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3" name="文字方塊 27">
            <a:extLst>
              <a:ext uri="{FF2B5EF4-FFF2-40B4-BE49-F238E27FC236}">
                <a16:creationId xmlns:a16="http://schemas.microsoft.com/office/drawing/2014/main" id="{2DE3AAEC-4130-014F-A9F3-28022112C579}"/>
              </a:ext>
            </a:extLst>
          </p:cNvPr>
          <p:cNvSpPr txBox="1"/>
          <p:nvPr/>
        </p:nvSpPr>
        <p:spPr>
          <a:xfrm>
            <a:off x="6546665" y="3949580"/>
            <a:ext cx="835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SATA 6Gb/s</a:t>
            </a:r>
            <a:endParaRPr lang="zh-TW" altLang="en-US" sz="10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4" name="文字方塊 27">
            <a:extLst>
              <a:ext uri="{FF2B5EF4-FFF2-40B4-BE49-F238E27FC236}">
                <a16:creationId xmlns:a16="http://schemas.microsoft.com/office/drawing/2014/main" id="{88B5A2DB-BD49-1946-8F31-353936A8960E}"/>
              </a:ext>
            </a:extLst>
          </p:cNvPr>
          <p:cNvSpPr txBox="1"/>
          <p:nvPr/>
        </p:nvSpPr>
        <p:spPr>
          <a:xfrm>
            <a:off x="5466545" y="2712172"/>
            <a:ext cx="835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SATA 6Gb/s</a:t>
            </a:r>
            <a:endParaRPr lang="zh-TW" altLang="en-US" sz="10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5" name="文字方塊 27">
            <a:extLst>
              <a:ext uri="{FF2B5EF4-FFF2-40B4-BE49-F238E27FC236}">
                <a16:creationId xmlns:a16="http://schemas.microsoft.com/office/drawing/2014/main" id="{AE9B0573-43FE-E14E-BB7D-4FDDF068F877}"/>
              </a:ext>
            </a:extLst>
          </p:cNvPr>
          <p:cNvSpPr txBox="1"/>
          <p:nvPr/>
        </p:nvSpPr>
        <p:spPr>
          <a:xfrm>
            <a:off x="6011669" y="3557942"/>
            <a:ext cx="64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JMS562</a:t>
            </a:r>
            <a:endParaRPr lang="zh-TW" altLang="en-US" sz="10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8" name="文字方塊 27">
            <a:extLst>
              <a:ext uri="{FF2B5EF4-FFF2-40B4-BE49-F238E27FC236}">
                <a16:creationId xmlns:a16="http://schemas.microsoft.com/office/drawing/2014/main" id="{AA142994-F6E3-4F4A-ABC6-83CEDD572B5A}"/>
              </a:ext>
            </a:extLst>
          </p:cNvPr>
          <p:cNvSpPr txBox="1"/>
          <p:nvPr/>
        </p:nvSpPr>
        <p:spPr>
          <a:xfrm>
            <a:off x="7135153" y="2680538"/>
            <a:ext cx="12780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Supporting </a:t>
            </a:r>
          </a:p>
          <a:p>
            <a:r>
              <a:rPr lang="en-US" altLang="zh-CN" sz="10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7mm &amp; 9.5mm</a:t>
            </a:r>
            <a:endParaRPr lang="en-US" altLang="zh-TW" sz="10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2.5” HDD/SSD</a:t>
            </a:r>
            <a:endParaRPr lang="zh-TW" altLang="en-US" sz="10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0" name="文字方塊 27">
            <a:extLst>
              <a:ext uri="{FF2B5EF4-FFF2-40B4-BE49-F238E27FC236}">
                <a16:creationId xmlns:a16="http://schemas.microsoft.com/office/drawing/2014/main" id="{B5BE5E1A-55CD-1849-BE39-3C93AF199328}"/>
              </a:ext>
            </a:extLst>
          </p:cNvPr>
          <p:cNvSpPr txBox="1"/>
          <p:nvPr/>
        </p:nvSpPr>
        <p:spPr>
          <a:xfrm>
            <a:off x="7123246" y="3613574"/>
            <a:ext cx="11063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Supporting </a:t>
            </a:r>
          </a:p>
          <a:p>
            <a:r>
              <a:rPr lang="en-US" altLang="zh-CN" sz="10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7mm &amp; 9.5mm</a:t>
            </a:r>
            <a:r>
              <a:rPr lang="zh-TW" altLang="en-US" sz="10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2.5”HDD/SSD</a:t>
            </a:r>
            <a:endParaRPr lang="zh-TW" altLang="en-US" sz="10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51" name="直線接點 28">
            <a:extLst>
              <a:ext uri="{FF2B5EF4-FFF2-40B4-BE49-F238E27FC236}">
                <a16:creationId xmlns:a16="http://schemas.microsoft.com/office/drawing/2014/main" id="{17C6C4AB-E7DD-F346-B1BA-8144A8E5E6E5}"/>
              </a:ext>
            </a:extLst>
          </p:cNvPr>
          <p:cNvCxnSpPr>
            <a:cxnSpLocks/>
          </p:cNvCxnSpPr>
          <p:nvPr/>
        </p:nvCxnSpPr>
        <p:spPr>
          <a:xfrm flipH="1">
            <a:off x="3666346" y="3360317"/>
            <a:ext cx="1872207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33">
            <a:extLst>
              <a:ext uri="{FF2B5EF4-FFF2-40B4-BE49-F238E27FC236}">
                <a16:creationId xmlns:a16="http://schemas.microsoft.com/office/drawing/2014/main" id="{221BF30F-B76C-DB4A-9629-C43DED28E4FC}"/>
              </a:ext>
            </a:extLst>
          </p:cNvPr>
          <p:cNvCxnSpPr/>
          <p:nvPr/>
        </p:nvCxnSpPr>
        <p:spPr>
          <a:xfrm flipV="1">
            <a:off x="3666345" y="3216301"/>
            <a:ext cx="0" cy="144016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字方塊 24">
            <a:extLst>
              <a:ext uri="{FF2B5EF4-FFF2-40B4-BE49-F238E27FC236}">
                <a16:creationId xmlns:a16="http://schemas.microsoft.com/office/drawing/2014/main" id="{A40742E5-E348-DE43-81D9-CEA792A93648}"/>
              </a:ext>
            </a:extLst>
          </p:cNvPr>
          <p:cNvSpPr txBox="1"/>
          <p:nvPr/>
        </p:nvSpPr>
        <p:spPr>
          <a:xfrm>
            <a:off x="4360478" y="3087027"/>
            <a:ext cx="154509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Disk mode switch</a:t>
            </a:r>
            <a:endParaRPr lang="zh-TW" altLang="en-US" sz="135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6" name="圖片 25" descr="一張含有 電子用品, 室內 的圖片&#10;&#10;描述是以高可信度產生">
            <a:extLst>
              <a:ext uri="{FF2B5EF4-FFF2-40B4-BE49-F238E27FC236}">
                <a16:creationId xmlns:a16="http://schemas.microsoft.com/office/drawing/2014/main" id="{BD9912F3-A1B8-FE4C-87AA-695E83E5BE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743" y="693061"/>
            <a:ext cx="2226002" cy="139149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8FE1CAF-0EB4-4704-935B-7C2431A5CF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16" y="106953"/>
            <a:ext cx="2317831" cy="405579"/>
          </a:xfrm>
          <a:prstGeom prst="rect">
            <a:avLst/>
          </a:prstGeom>
        </p:spPr>
      </p:pic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5567408-FB00-481D-84E4-FE9B57203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>
                <a:ea typeface="Microsoft JhengHei" panose="020B0604030504040204" pitchFamily="34" charset="-120"/>
                <a:cs typeface="Arial" panose="020B0604020202020204" pitchFamily="34" charset="0"/>
              </a:rPr>
              <a:t>QDA-A2AR</a:t>
            </a:r>
            <a:endParaRPr lang="zh-TW" altLang="en-US"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994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2">
            <a:extLst>
              <a:ext uri="{FF2B5EF4-FFF2-40B4-BE49-F238E27FC236}">
                <a16:creationId xmlns:a16="http://schemas.microsoft.com/office/drawing/2014/main" id="{E8D7A485-CE80-C149-8407-A90007405F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653" y="2015680"/>
            <a:ext cx="9143996" cy="288892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7220BC1-83E0-2548-9BCD-5E2F55372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716" y="415730"/>
            <a:ext cx="6729351" cy="857250"/>
          </a:xfrm>
        </p:spPr>
        <p:txBody>
          <a:bodyPr>
            <a:noAutofit/>
          </a:bodyPr>
          <a:lstStyle/>
          <a:p>
            <a:r>
              <a:rPr lang="en-US" sz="2800">
                <a:cs typeface="Arial" panose="020B0604020202020204" pitchFamily="34" charset="0"/>
              </a:rPr>
              <a:t>2.5” SATA to dual </a:t>
            </a:r>
            <a:r>
              <a:rPr lang="en-US" altLang="zh-CN" sz="2800">
                <a:cs typeface="Arial" panose="020B0604020202020204" pitchFamily="34" charset="0"/>
              </a:rPr>
              <a:t>M.2 SATA adapter</a:t>
            </a:r>
            <a:endParaRPr lang="en-US" sz="2800">
              <a:cs typeface="Arial" panose="020B0604020202020204" pitchFamily="34" charset="0"/>
            </a:endParaRPr>
          </a:p>
        </p:txBody>
      </p:sp>
      <p:cxnSp>
        <p:nvCxnSpPr>
          <p:cNvPr id="34" name="直線接點 4">
            <a:extLst>
              <a:ext uri="{FF2B5EF4-FFF2-40B4-BE49-F238E27FC236}">
                <a16:creationId xmlns:a16="http://schemas.microsoft.com/office/drawing/2014/main" id="{7F9DD001-0426-3B4C-81A0-5344A4D9096B}"/>
              </a:ext>
            </a:extLst>
          </p:cNvPr>
          <p:cNvCxnSpPr>
            <a:cxnSpLocks/>
          </p:cNvCxnSpPr>
          <p:nvPr/>
        </p:nvCxnSpPr>
        <p:spPr>
          <a:xfrm flipH="1">
            <a:off x="2521470" y="2666620"/>
            <a:ext cx="3003630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5">
            <a:extLst>
              <a:ext uri="{FF2B5EF4-FFF2-40B4-BE49-F238E27FC236}">
                <a16:creationId xmlns:a16="http://schemas.microsoft.com/office/drawing/2014/main" id="{3550CBF7-EF3C-9445-BA20-DF3F37E9E409}"/>
              </a:ext>
            </a:extLst>
          </p:cNvPr>
          <p:cNvCxnSpPr>
            <a:cxnSpLocks/>
          </p:cNvCxnSpPr>
          <p:nvPr/>
        </p:nvCxnSpPr>
        <p:spPr>
          <a:xfrm flipH="1">
            <a:off x="2613244" y="3473939"/>
            <a:ext cx="2730543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6">
            <a:extLst>
              <a:ext uri="{FF2B5EF4-FFF2-40B4-BE49-F238E27FC236}">
                <a16:creationId xmlns:a16="http://schemas.microsoft.com/office/drawing/2014/main" id="{84C1ECCB-472F-B34A-8204-8D7A04A7E87D}"/>
              </a:ext>
            </a:extLst>
          </p:cNvPr>
          <p:cNvCxnSpPr>
            <a:cxnSpLocks/>
          </p:cNvCxnSpPr>
          <p:nvPr/>
        </p:nvCxnSpPr>
        <p:spPr>
          <a:xfrm flipH="1">
            <a:off x="603452" y="2945142"/>
            <a:ext cx="1165577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字方塊 8">
            <a:extLst>
              <a:ext uri="{FF2B5EF4-FFF2-40B4-BE49-F238E27FC236}">
                <a16:creationId xmlns:a16="http://schemas.microsoft.com/office/drawing/2014/main" id="{E5766EBB-71C7-1F46-BD17-44A51182DB2B}"/>
              </a:ext>
            </a:extLst>
          </p:cNvPr>
          <p:cNvSpPr txBox="1"/>
          <p:nvPr/>
        </p:nvSpPr>
        <p:spPr>
          <a:xfrm>
            <a:off x="3913188" y="3511909"/>
            <a:ext cx="12649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 x M.2 2280 SATA 6Gb/s</a:t>
            </a:r>
            <a:endParaRPr lang="zh-TW" altLang="en-US" sz="135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8" name="文字方塊 9">
            <a:extLst>
              <a:ext uri="{FF2B5EF4-FFF2-40B4-BE49-F238E27FC236}">
                <a16:creationId xmlns:a16="http://schemas.microsoft.com/office/drawing/2014/main" id="{345EFA22-DC3F-274D-A01C-3F8CF79D80C5}"/>
              </a:ext>
            </a:extLst>
          </p:cNvPr>
          <p:cNvSpPr txBox="1"/>
          <p:nvPr/>
        </p:nvSpPr>
        <p:spPr>
          <a:xfrm>
            <a:off x="640482" y="2664477"/>
            <a:ext cx="11285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SATA 6Gb/s</a:t>
            </a:r>
            <a:endParaRPr lang="zh-TW" altLang="en-US" sz="135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文字方塊 10">
            <a:extLst>
              <a:ext uri="{FF2B5EF4-FFF2-40B4-BE49-F238E27FC236}">
                <a16:creationId xmlns:a16="http://schemas.microsoft.com/office/drawing/2014/main" id="{C8171CCA-BF4C-1F43-822C-357D0DFAF635}"/>
              </a:ext>
            </a:extLst>
          </p:cNvPr>
          <p:cNvSpPr txBox="1"/>
          <p:nvPr/>
        </p:nvSpPr>
        <p:spPr>
          <a:xfrm>
            <a:off x="1253104" y="3896630"/>
            <a:ext cx="859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100.5mm</a:t>
            </a:r>
            <a:endParaRPr lang="zh-TW" altLang="en-US" sz="10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0" name="文字方塊 11">
            <a:extLst>
              <a:ext uri="{FF2B5EF4-FFF2-40B4-BE49-F238E27FC236}">
                <a16:creationId xmlns:a16="http://schemas.microsoft.com/office/drawing/2014/main" id="{2A22908C-DB85-464A-B40F-37B7FE3F7858}"/>
              </a:ext>
            </a:extLst>
          </p:cNvPr>
          <p:cNvSpPr txBox="1"/>
          <p:nvPr/>
        </p:nvSpPr>
        <p:spPr>
          <a:xfrm>
            <a:off x="2927451" y="3896630"/>
            <a:ext cx="859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69.9mm</a:t>
            </a:r>
            <a:endParaRPr lang="zh-TW" altLang="en-US" sz="10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1" name="文字方塊 25">
            <a:extLst>
              <a:ext uri="{FF2B5EF4-FFF2-40B4-BE49-F238E27FC236}">
                <a16:creationId xmlns:a16="http://schemas.microsoft.com/office/drawing/2014/main" id="{A73CC87C-7E7D-DB41-A25B-AFB77DF10DF7}"/>
              </a:ext>
            </a:extLst>
          </p:cNvPr>
          <p:cNvSpPr txBox="1"/>
          <p:nvPr/>
        </p:nvSpPr>
        <p:spPr>
          <a:xfrm>
            <a:off x="3153688" y="1961771"/>
            <a:ext cx="264770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Jmicron</a:t>
            </a:r>
            <a:r>
              <a:rPr lang="en-US" altLang="zh-TW" sz="135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JMS562 </a:t>
            </a:r>
          </a:p>
          <a:p>
            <a:r>
              <a:rPr lang="en-US" altLang="zh-TW" sz="135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SATA port multiplier </a:t>
            </a:r>
          </a:p>
          <a:p>
            <a:r>
              <a:rPr lang="en-US" altLang="zh-TW" sz="135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(RAID 0/1, JBOD, individual)</a:t>
            </a:r>
            <a:endParaRPr lang="zh-TW" altLang="en-US" sz="135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2" name="文字方塊 11">
            <a:extLst>
              <a:ext uri="{FF2B5EF4-FFF2-40B4-BE49-F238E27FC236}">
                <a16:creationId xmlns:a16="http://schemas.microsoft.com/office/drawing/2014/main" id="{B3C28CA7-319F-B648-8232-34AE6FE0E208}"/>
              </a:ext>
            </a:extLst>
          </p:cNvPr>
          <p:cNvSpPr txBox="1"/>
          <p:nvPr/>
        </p:nvSpPr>
        <p:spPr>
          <a:xfrm>
            <a:off x="567615" y="3127864"/>
            <a:ext cx="6054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9.5mm</a:t>
            </a:r>
            <a:endParaRPr lang="zh-TW" altLang="en-US" sz="10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3" name="文字方塊 27">
            <a:extLst>
              <a:ext uri="{FF2B5EF4-FFF2-40B4-BE49-F238E27FC236}">
                <a16:creationId xmlns:a16="http://schemas.microsoft.com/office/drawing/2014/main" id="{1FB5C483-566A-2C4B-A310-3DF400969DB6}"/>
              </a:ext>
            </a:extLst>
          </p:cNvPr>
          <p:cNvSpPr txBox="1"/>
          <p:nvPr/>
        </p:nvSpPr>
        <p:spPr>
          <a:xfrm>
            <a:off x="6166707" y="3350747"/>
            <a:ext cx="6480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JMS562</a:t>
            </a:r>
            <a:endParaRPr lang="zh-TW" altLang="en-US" sz="10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4" name="文字方塊 27">
            <a:extLst>
              <a:ext uri="{FF2B5EF4-FFF2-40B4-BE49-F238E27FC236}">
                <a16:creationId xmlns:a16="http://schemas.microsoft.com/office/drawing/2014/main" id="{A4DA631A-D69B-C141-8F5F-822C59764F6A}"/>
              </a:ext>
            </a:extLst>
          </p:cNvPr>
          <p:cNvSpPr txBox="1"/>
          <p:nvPr/>
        </p:nvSpPr>
        <p:spPr>
          <a:xfrm>
            <a:off x="5532029" y="3280993"/>
            <a:ext cx="835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SATA 6Gb/s</a:t>
            </a:r>
            <a:endParaRPr lang="zh-TW" altLang="en-US" sz="10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5" name="文字方塊 27">
            <a:extLst>
              <a:ext uri="{FF2B5EF4-FFF2-40B4-BE49-F238E27FC236}">
                <a16:creationId xmlns:a16="http://schemas.microsoft.com/office/drawing/2014/main" id="{78A7935C-8349-5A40-B254-91A9255E26B0}"/>
              </a:ext>
            </a:extLst>
          </p:cNvPr>
          <p:cNvSpPr txBox="1"/>
          <p:nvPr/>
        </p:nvSpPr>
        <p:spPr>
          <a:xfrm>
            <a:off x="6647993" y="2777370"/>
            <a:ext cx="835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SATA 6Gb/s</a:t>
            </a:r>
            <a:endParaRPr lang="zh-TW" altLang="en-US" sz="10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6" name="文字方塊 27">
            <a:extLst>
              <a:ext uri="{FF2B5EF4-FFF2-40B4-BE49-F238E27FC236}">
                <a16:creationId xmlns:a16="http://schemas.microsoft.com/office/drawing/2014/main" id="{CEA7CAE5-9F34-104C-9FC6-8A70F3A4F01A}"/>
              </a:ext>
            </a:extLst>
          </p:cNvPr>
          <p:cNvSpPr txBox="1"/>
          <p:nvPr/>
        </p:nvSpPr>
        <p:spPr>
          <a:xfrm>
            <a:off x="6680281" y="3800569"/>
            <a:ext cx="835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SATA 6Gb/s</a:t>
            </a:r>
            <a:endParaRPr lang="zh-TW" altLang="en-US" sz="10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7" name="文字方塊 27">
            <a:extLst>
              <a:ext uri="{FF2B5EF4-FFF2-40B4-BE49-F238E27FC236}">
                <a16:creationId xmlns:a16="http://schemas.microsoft.com/office/drawing/2014/main" id="{DF6BCB14-401D-3943-AD68-8A972C99AED8}"/>
              </a:ext>
            </a:extLst>
          </p:cNvPr>
          <p:cNvSpPr txBox="1"/>
          <p:nvPr/>
        </p:nvSpPr>
        <p:spPr>
          <a:xfrm>
            <a:off x="7168632" y="3001962"/>
            <a:ext cx="12520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M.2 2280 SATA 6Gb/s SSD</a:t>
            </a:r>
            <a:endParaRPr lang="zh-TW" altLang="en-US" sz="10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8" name="文字方塊 27">
            <a:extLst>
              <a:ext uri="{FF2B5EF4-FFF2-40B4-BE49-F238E27FC236}">
                <a16:creationId xmlns:a16="http://schemas.microsoft.com/office/drawing/2014/main" id="{87C898B4-1945-7A4F-BCC3-551991400107}"/>
              </a:ext>
            </a:extLst>
          </p:cNvPr>
          <p:cNvSpPr txBox="1"/>
          <p:nvPr/>
        </p:nvSpPr>
        <p:spPr>
          <a:xfrm>
            <a:off x="7199420" y="3566036"/>
            <a:ext cx="1221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M.2 2280 SATA 6Gb/s SSD</a:t>
            </a:r>
            <a:endParaRPr lang="zh-TW" altLang="en-US" sz="10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A529CF8-D0D4-734F-9472-AA3DA6EB2BCD}"/>
              </a:ext>
            </a:extLst>
          </p:cNvPr>
          <p:cNvSpPr txBox="1"/>
          <p:nvPr/>
        </p:nvSpPr>
        <p:spPr>
          <a:xfrm rot="1854406">
            <a:off x="2251279" y="3088616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SSD 2</a:t>
            </a:r>
            <a:endParaRPr lang="en-US">
              <a:solidFill>
                <a:srgbClr val="FF000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B8E8F5A-D5D5-D64B-9351-D20EB73CB005}"/>
              </a:ext>
            </a:extLst>
          </p:cNvPr>
          <p:cNvSpPr txBox="1"/>
          <p:nvPr/>
        </p:nvSpPr>
        <p:spPr>
          <a:xfrm rot="1854406">
            <a:off x="1922226" y="3299716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SSD 1</a:t>
            </a:r>
            <a:endParaRPr lang="en-US">
              <a:solidFill>
                <a:srgbClr val="FF000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CD6688A-BD37-A947-ABCF-E9AFB1638B74}"/>
              </a:ext>
            </a:extLst>
          </p:cNvPr>
          <p:cNvSpPr txBox="1"/>
          <p:nvPr/>
        </p:nvSpPr>
        <p:spPr>
          <a:xfrm>
            <a:off x="7336788" y="2729974"/>
            <a:ext cx="851515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Arial"/>
                <a:ea typeface="Microsoft JhengHei"/>
                <a:cs typeface="Arial"/>
              </a:rPr>
              <a:t>SSD 2</a:t>
            </a:r>
            <a:endParaRPr lang="en-US">
              <a:solidFill>
                <a:srgbClr val="FF0000"/>
              </a:solidFill>
              <a:latin typeface="Arial"/>
              <a:ea typeface="Microsoft JhengHei"/>
              <a:cs typeface="Arial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8459C70-9CE9-4A49-A48D-2875F41B16CA}"/>
              </a:ext>
            </a:extLst>
          </p:cNvPr>
          <p:cNvSpPr txBox="1"/>
          <p:nvPr/>
        </p:nvSpPr>
        <p:spPr>
          <a:xfrm>
            <a:off x="7360591" y="3316627"/>
            <a:ext cx="851515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Arial"/>
                <a:ea typeface="Microsoft JhengHei"/>
                <a:cs typeface="Arial"/>
              </a:rPr>
              <a:t>SSD 1</a:t>
            </a:r>
            <a:endParaRPr lang="en-US">
              <a:solidFill>
                <a:srgbClr val="FF000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53" name="直線接點 33">
            <a:extLst>
              <a:ext uri="{FF2B5EF4-FFF2-40B4-BE49-F238E27FC236}">
                <a16:creationId xmlns:a16="http://schemas.microsoft.com/office/drawing/2014/main" id="{9B05D2FB-49E3-1F4C-A1FB-6A0A97DE1786}"/>
              </a:ext>
            </a:extLst>
          </p:cNvPr>
          <p:cNvCxnSpPr>
            <a:cxnSpLocks/>
          </p:cNvCxnSpPr>
          <p:nvPr/>
        </p:nvCxnSpPr>
        <p:spPr>
          <a:xfrm flipH="1">
            <a:off x="2901276" y="3169281"/>
            <a:ext cx="1779404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接點 37">
            <a:extLst>
              <a:ext uri="{FF2B5EF4-FFF2-40B4-BE49-F238E27FC236}">
                <a16:creationId xmlns:a16="http://schemas.microsoft.com/office/drawing/2014/main" id="{A45CB2F4-8B23-1D48-B61B-4CA1AAED6D8C}"/>
              </a:ext>
            </a:extLst>
          </p:cNvPr>
          <p:cNvCxnSpPr/>
          <p:nvPr/>
        </p:nvCxnSpPr>
        <p:spPr>
          <a:xfrm>
            <a:off x="2532923" y="2673538"/>
            <a:ext cx="0" cy="288032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4C194D8-FD1B-BE4A-BA4F-0E2C896518A7}"/>
              </a:ext>
            </a:extLst>
          </p:cNvPr>
          <p:cNvSpPr/>
          <p:nvPr/>
        </p:nvSpPr>
        <p:spPr>
          <a:xfrm>
            <a:off x="3418796" y="2902163"/>
            <a:ext cx="15792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Disk mode switch</a:t>
            </a:r>
            <a:endParaRPr lang="zh-TW" altLang="en-US" sz="14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6" name="圖片 55">
            <a:extLst>
              <a:ext uri="{FF2B5EF4-FFF2-40B4-BE49-F238E27FC236}">
                <a16:creationId xmlns:a16="http://schemas.microsoft.com/office/drawing/2014/main" id="{4662440B-E6B0-4678-99AF-D4EC96441E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716" y="107791"/>
            <a:ext cx="2317831" cy="403902"/>
          </a:xfrm>
          <a:prstGeom prst="rect">
            <a:avLst/>
          </a:prstGeom>
        </p:spPr>
      </p:pic>
      <p:sp>
        <p:nvSpPr>
          <p:cNvPr id="57" name="內容版面配置區 3">
            <a:extLst>
              <a:ext uri="{FF2B5EF4-FFF2-40B4-BE49-F238E27FC236}">
                <a16:creationId xmlns:a16="http://schemas.microsoft.com/office/drawing/2014/main" id="{3E9E0A4B-1143-4D23-BC18-C26FAA7C3A53}"/>
              </a:ext>
            </a:extLst>
          </p:cNvPr>
          <p:cNvSpPr txBox="1">
            <a:spLocks/>
          </p:cNvSpPr>
          <p:nvPr/>
        </p:nvSpPr>
        <p:spPr>
          <a:xfrm>
            <a:off x="586674" y="107727"/>
            <a:ext cx="3507896" cy="48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" indent="0" algn="l" defTabSz="914400" rtl="0" eaLnBrk="1" latinLnBrk="0" hangingPunct="1">
              <a:spcBef>
                <a:spcPct val="20000"/>
              </a:spcBef>
              <a:buSzPct val="90000"/>
              <a:buFont typeface="Arial" panose="020B0604020202020204" pitchFamily="34" charset="0"/>
              <a:buNone/>
              <a:defRPr sz="2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n-cs"/>
              </a:defRPr>
            </a:lvl1pPr>
            <a:lvl2pPr marL="36000" indent="-36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1" i="0" kern="1200" baseline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+mn-cs"/>
              </a:defRPr>
            </a:lvl2pPr>
            <a:lvl3pPr marL="36000" indent="-360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b="1" i="0" kern="1200" baseline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微軟正黑體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>
                <a:ea typeface="Microsoft JhengHei" panose="020B0604030504040204" pitchFamily="34" charset="-120"/>
                <a:cs typeface="Arial" panose="020B0604020202020204" pitchFamily="34" charset="0"/>
              </a:rPr>
              <a:t>QDA-A2MAR</a:t>
            </a:r>
            <a:endParaRPr lang="zh-TW" altLang="en-US"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8" name="圖片 57" descr="一張含有 電子用品, 電路 的圖片&#10;&#10;描述是以非常高的可信度產生">
            <a:extLst>
              <a:ext uri="{FF2B5EF4-FFF2-40B4-BE49-F238E27FC236}">
                <a16:creationId xmlns:a16="http://schemas.microsoft.com/office/drawing/2014/main" id="{7158C718-E2FD-40C7-A844-503CEC5D11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2378" y="767794"/>
            <a:ext cx="2094172" cy="130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00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螢幕擷取畫面, 監視器 的圖片&#10;&#10;描述是以非常高的可信度產生">
            <a:extLst>
              <a:ext uri="{FF2B5EF4-FFF2-40B4-BE49-F238E27FC236}">
                <a16:creationId xmlns:a16="http://schemas.microsoft.com/office/drawing/2014/main" id="{E28401AB-B753-41E8-AC60-4CAA6494B6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87" y="1092821"/>
            <a:ext cx="1978754" cy="3781552"/>
          </a:xfrm>
          <a:prstGeom prst="rect">
            <a:avLst/>
          </a:prstGeom>
        </p:spPr>
      </p:pic>
      <p:pic>
        <p:nvPicPr>
          <p:cNvPr id="30" name="圖片 29" descr="一張含有 螢幕擷取畫面, 監視器 的圖片&#10;&#10;描述是以非常高的可信度產生">
            <a:extLst>
              <a:ext uri="{FF2B5EF4-FFF2-40B4-BE49-F238E27FC236}">
                <a16:creationId xmlns:a16="http://schemas.microsoft.com/office/drawing/2014/main" id="{75660566-07FA-449D-B3D9-F079FE6BD8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2872" y="1092821"/>
            <a:ext cx="1978754" cy="3781552"/>
          </a:xfrm>
          <a:prstGeom prst="rect">
            <a:avLst/>
          </a:prstGeom>
        </p:spPr>
      </p:pic>
      <p:pic>
        <p:nvPicPr>
          <p:cNvPr id="31" name="圖片 30" descr="一張含有 螢幕擷取畫面, 監視器 的圖片&#10;&#10;描述是以非常高的可信度產生">
            <a:extLst>
              <a:ext uri="{FF2B5EF4-FFF2-40B4-BE49-F238E27FC236}">
                <a16:creationId xmlns:a16="http://schemas.microsoft.com/office/drawing/2014/main" id="{1FFA0EE6-23CB-48CA-994C-07FCD1A7B6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657" y="1092821"/>
            <a:ext cx="1978754" cy="3781552"/>
          </a:xfrm>
          <a:prstGeom prst="rect">
            <a:avLst/>
          </a:prstGeom>
        </p:spPr>
      </p:pic>
      <p:pic>
        <p:nvPicPr>
          <p:cNvPr id="34" name="圖片 33" descr="一張含有 螢幕擷取畫面, 監視器 的圖片&#10;&#10;描述是以非常高的可信度產生">
            <a:extLst>
              <a:ext uri="{FF2B5EF4-FFF2-40B4-BE49-F238E27FC236}">
                <a16:creationId xmlns:a16="http://schemas.microsoft.com/office/drawing/2014/main" id="{3A72B83A-DA90-4F68-B512-E11D00C8EC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443" y="1092821"/>
            <a:ext cx="1978754" cy="378155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8F89546-5229-43BB-8A82-1132EA62F3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196" y="78094"/>
            <a:ext cx="2500603" cy="29628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7220BC1-83E0-2548-9BCD-5E2F55372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" y="252349"/>
            <a:ext cx="9076267" cy="857250"/>
          </a:xfrm>
        </p:spPr>
        <p:txBody>
          <a:bodyPr>
            <a:noAutofit/>
          </a:bodyPr>
          <a:lstStyle/>
          <a:p>
            <a:pPr algn="l">
              <a:lnSpc>
                <a:spcPts val="3600"/>
              </a:lnSpc>
              <a:tabLst>
                <a:tab pos="2600325" algn="l"/>
              </a:tabLst>
            </a:pPr>
            <a:r>
              <a:rPr lang="en-US" altLang="zh-CN" sz="2600">
                <a:cs typeface="Arial" panose="020B0604020202020204" pitchFamily="34" charset="0"/>
              </a:rPr>
              <a:t>Hardware RAID controller, reducing host CPU resources</a:t>
            </a:r>
            <a:endParaRPr lang="en-US" sz="2600"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89BE996-9277-954A-9DCC-8CD57409EFC0}"/>
              </a:ext>
            </a:extLst>
          </p:cNvPr>
          <p:cNvSpPr txBox="1"/>
          <p:nvPr/>
        </p:nvSpPr>
        <p:spPr>
          <a:xfrm>
            <a:off x="467534" y="1433935"/>
            <a:ext cx="1880258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600">
                <a:latin typeface="Arial"/>
                <a:ea typeface="Microsoft JhengHei"/>
                <a:cs typeface="Arial"/>
              </a:rPr>
              <a:t>Individual</a:t>
            </a:r>
            <a:endParaRPr lang="en-US" altLang="zh-CN" sz="1600" err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en-US" sz="1400">
                <a:latin typeface="Arial"/>
                <a:ea typeface="Microsoft JhengHei"/>
                <a:cs typeface="Arial"/>
              </a:rPr>
              <a:t>(Port multiplier)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87A26E8-5381-BC4C-81C1-4C8241AB5F81}"/>
              </a:ext>
            </a:extLst>
          </p:cNvPr>
          <p:cNvSpPr txBox="1"/>
          <p:nvPr/>
        </p:nvSpPr>
        <p:spPr>
          <a:xfrm>
            <a:off x="7456175" y="1578909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JBOD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CE60A24-9CEC-8741-A5F3-1D1BF22D7034}"/>
              </a:ext>
            </a:extLst>
          </p:cNvPr>
          <p:cNvSpPr txBox="1"/>
          <p:nvPr/>
        </p:nvSpPr>
        <p:spPr>
          <a:xfrm>
            <a:off x="5276246" y="1578909"/>
            <a:ext cx="841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RAID 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1C41A4D-945A-D146-95CA-04985CEC8A5D}"/>
              </a:ext>
            </a:extLst>
          </p:cNvPr>
          <p:cNvSpPr txBox="1"/>
          <p:nvPr/>
        </p:nvSpPr>
        <p:spPr>
          <a:xfrm>
            <a:off x="2843173" y="1433935"/>
            <a:ext cx="1350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RAID 1</a:t>
            </a:r>
          </a:p>
          <a:p>
            <a:pPr algn="ctr"/>
            <a:r>
              <a:rPr lang="en-US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en-US" altLang="zh-CN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Default</a:t>
            </a:r>
            <a:r>
              <a:rPr lang="en-US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E8C81C-6E24-384B-9E12-0F6E7FF0A0FE}"/>
              </a:ext>
            </a:extLst>
          </p:cNvPr>
          <p:cNvSpPr/>
          <p:nvPr/>
        </p:nvSpPr>
        <p:spPr>
          <a:xfrm>
            <a:off x="525448" y="3517319"/>
            <a:ext cx="1740965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>
                <a:latin typeface="Arial" panose="020B0604020202020204" pitchFamily="34" charset="0"/>
                <a:cs typeface="Arial" panose="020B0604020202020204" pitchFamily="34" charset="0"/>
              </a:rPr>
              <a:t>Any number of drives. Each drive capacity separated​</a:t>
            </a:r>
            <a:r>
              <a:rPr lang="en-US" altLang="zh-TW" sz="1300">
                <a:solidFill>
                  <a:srgbClr val="333333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*.</a:t>
            </a:r>
            <a:endParaRPr lang="en-US" sz="13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0E633C-4EE0-574A-89F5-F98624758256}"/>
              </a:ext>
            </a:extLst>
          </p:cNvPr>
          <p:cNvSpPr/>
          <p:nvPr/>
        </p:nvSpPr>
        <p:spPr>
          <a:xfrm>
            <a:off x="6970892" y="3517319"/>
            <a:ext cx="174954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300">
                <a:latin typeface="Arial" panose="020B0604020202020204" pitchFamily="34" charset="0"/>
                <a:cs typeface="Arial" panose="020B0604020202020204" pitchFamily="34" charset="0"/>
              </a:rPr>
              <a:t>2 drives​ with combined capacity but no ​fault tolerance​.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EA6116-F1DC-2944-B96A-A2670E617FB0}"/>
              </a:ext>
            </a:extLst>
          </p:cNvPr>
          <p:cNvSpPr/>
          <p:nvPr/>
        </p:nvSpPr>
        <p:spPr>
          <a:xfrm>
            <a:off x="4813997" y="3517319"/>
            <a:ext cx="178333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300">
                <a:latin typeface="Arial" panose="020B0604020202020204" pitchFamily="34" charset="0"/>
                <a:cs typeface="Arial" panose="020B0604020202020204" pitchFamily="34" charset="0"/>
              </a:rPr>
              <a:t>2 drives with combined capacity, best performance but no fault tolerance​.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B69B04F-6EBB-B74E-A6E0-913C583CC352}"/>
              </a:ext>
            </a:extLst>
          </p:cNvPr>
          <p:cNvSpPr/>
          <p:nvPr/>
        </p:nvSpPr>
        <p:spPr>
          <a:xfrm>
            <a:off x="2699466" y="3517319"/>
            <a:ext cx="174096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3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TW" altLang="en-US" sz="13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300">
                <a:latin typeface="Arial" panose="020B0604020202020204" pitchFamily="34" charset="0"/>
                <a:cs typeface="Arial" panose="020B0604020202020204" pitchFamily="34" charset="0"/>
              </a:rPr>
              <a:t>drives​ but losing 1-drive capacity ​for redundancy​.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4F9B606-F15A-CE41-9434-A453CE57CB41}"/>
              </a:ext>
            </a:extLst>
          </p:cNvPr>
          <p:cNvSpPr/>
          <p:nvPr/>
        </p:nvSpPr>
        <p:spPr>
          <a:xfrm>
            <a:off x="1218172" y="4778650"/>
            <a:ext cx="584076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>
                <a:solidFill>
                  <a:srgbClr val="333333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* </a:t>
            </a: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Make sure your system supports port-multiplier in order to detect both drives in the Individual mode.</a:t>
            </a:r>
          </a:p>
        </p:txBody>
      </p:sp>
      <p:pic>
        <p:nvPicPr>
          <p:cNvPr id="16" name="圖片 15" descr="一張含有 監視器, 螢幕, 黑色 的圖片&#10;&#10;描述是以高可信度產生">
            <a:extLst>
              <a:ext uri="{FF2B5EF4-FFF2-40B4-BE49-F238E27FC236}">
                <a16:creationId xmlns:a16="http://schemas.microsoft.com/office/drawing/2014/main" id="{2BEE5271-86B9-4FCF-849F-98657137EA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131" t="57959" r="30843" b="26166"/>
          <a:stretch/>
        </p:blipFill>
        <p:spPr>
          <a:xfrm>
            <a:off x="886484" y="2215657"/>
            <a:ext cx="1097280" cy="1211109"/>
          </a:xfrm>
          <a:prstGeom prst="rect">
            <a:avLst/>
          </a:prstGeom>
        </p:spPr>
      </p:pic>
      <p:pic>
        <p:nvPicPr>
          <p:cNvPr id="18" name="圖片 17" descr="一張含有 監視器, 螢幕, 黑色 的圖片&#10;&#10;描述是以高可信度產生">
            <a:extLst>
              <a:ext uri="{FF2B5EF4-FFF2-40B4-BE49-F238E27FC236}">
                <a16:creationId xmlns:a16="http://schemas.microsoft.com/office/drawing/2014/main" id="{5D30B5E7-1B17-4FBE-A55E-36BC05D062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711" t="57959" r="15174" b="25939"/>
          <a:stretch/>
        </p:blipFill>
        <p:spPr>
          <a:xfrm>
            <a:off x="5258649" y="2198879"/>
            <a:ext cx="836023" cy="1228413"/>
          </a:xfrm>
          <a:prstGeom prst="rect">
            <a:avLst/>
          </a:prstGeom>
        </p:spPr>
      </p:pic>
      <p:pic>
        <p:nvPicPr>
          <p:cNvPr id="19" name="圖片 18" descr="一張含有 監視器, 螢幕, 黑色 的圖片&#10;&#10;描述是以高可信度產生">
            <a:extLst>
              <a:ext uri="{FF2B5EF4-FFF2-40B4-BE49-F238E27FC236}">
                <a16:creationId xmlns:a16="http://schemas.microsoft.com/office/drawing/2014/main" id="{F14B3724-4DD1-40F3-B7A4-EDB21B8E6A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952" t="57959" r="23022" b="26166"/>
          <a:stretch/>
        </p:blipFill>
        <p:spPr>
          <a:xfrm>
            <a:off x="2946293" y="2215657"/>
            <a:ext cx="1097280" cy="1211109"/>
          </a:xfrm>
          <a:prstGeom prst="rect">
            <a:avLst/>
          </a:prstGeom>
        </p:spPr>
      </p:pic>
      <p:pic>
        <p:nvPicPr>
          <p:cNvPr id="20" name="圖片 19" descr="一張含有 監視器, 螢幕, 黑色 的圖片&#10;&#10;描述是以高可信度產生">
            <a:extLst>
              <a:ext uri="{FF2B5EF4-FFF2-40B4-BE49-F238E27FC236}">
                <a16:creationId xmlns:a16="http://schemas.microsoft.com/office/drawing/2014/main" id="{81A76607-1206-4393-AABB-04F3DE8EF5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031" t="57959" r="6854" b="25939"/>
          <a:stretch/>
        </p:blipFill>
        <p:spPr>
          <a:xfrm>
            <a:off x="7381340" y="2182101"/>
            <a:ext cx="836023" cy="1228413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D0C5313F-90AB-4F9C-960B-7352506A816B}"/>
              </a:ext>
            </a:extLst>
          </p:cNvPr>
          <p:cNvSpPr/>
          <p:nvPr/>
        </p:nvSpPr>
        <p:spPr>
          <a:xfrm>
            <a:off x="485643" y="52603"/>
            <a:ext cx="2147704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QDA-A2AR/A2MAR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66EFDC4A-9783-4118-A73F-665B536D4C15}"/>
              </a:ext>
            </a:extLst>
          </p:cNvPr>
          <p:cNvCxnSpPr/>
          <p:nvPr/>
        </p:nvCxnSpPr>
        <p:spPr>
          <a:xfrm>
            <a:off x="662730" y="2087044"/>
            <a:ext cx="143451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3F73F411-9CA4-4D4A-8A5E-77BA98A21815}"/>
              </a:ext>
            </a:extLst>
          </p:cNvPr>
          <p:cNvCxnSpPr/>
          <p:nvPr/>
        </p:nvCxnSpPr>
        <p:spPr>
          <a:xfrm>
            <a:off x="2818701" y="2087044"/>
            <a:ext cx="143451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CB4F48BC-8E52-4819-9429-3530E8F0786A}"/>
              </a:ext>
            </a:extLst>
          </p:cNvPr>
          <p:cNvCxnSpPr/>
          <p:nvPr/>
        </p:nvCxnSpPr>
        <p:spPr>
          <a:xfrm>
            <a:off x="4932727" y="2087044"/>
            <a:ext cx="143451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35DA0A28-9D25-4624-86E8-9A2403FBC94C}"/>
              </a:ext>
            </a:extLst>
          </p:cNvPr>
          <p:cNvCxnSpPr/>
          <p:nvPr/>
        </p:nvCxnSpPr>
        <p:spPr>
          <a:xfrm>
            <a:off x="7105476" y="2087044"/>
            <a:ext cx="143451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61067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1379</Words>
  <Application>Microsoft Office PowerPoint</Application>
  <PresentationFormat>如螢幕大小 (16:9)</PresentationFormat>
  <Paragraphs>285</Paragraphs>
  <Slides>43</Slides>
  <Notes>24</Notes>
  <HiddenSlides>1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56" baseType="lpstr">
      <vt:lpstr>Arial,Sans-Serif</vt:lpstr>
      <vt:lpstr>宋体</vt:lpstr>
      <vt:lpstr>Wingdings,Sans-Serif</vt:lpstr>
      <vt:lpstr>Microsoft JhengHei</vt:lpstr>
      <vt:lpstr>Microsoft JhengHei</vt:lpstr>
      <vt:lpstr>新細明體</vt:lpstr>
      <vt:lpstr>Arial</vt:lpstr>
      <vt:lpstr>Calibri</vt:lpstr>
      <vt:lpstr>Corbel</vt:lpstr>
      <vt:lpstr>Segoe UI Light</vt:lpstr>
      <vt:lpstr>Verdana</vt:lpstr>
      <vt:lpstr>Wingdings</vt:lpstr>
      <vt:lpstr>Office 佈景主題</vt:lpstr>
      <vt:lpstr>PowerPoint 簡報</vt:lpstr>
      <vt:lpstr>PowerPoint 簡報</vt:lpstr>
      <vt:lpstr>Let PC &amp; NAS perform better and excel on reliability.</vt:lpstr>
      <vt:lpstr>QDA series</vt:lpstr>
      <vt:lpstr>PC with a single drive only</vt:lpstr>
      <vt:lpstr>Drive has failed and had no data backup?</vt:lpstr>
      <vt:lpstr>3.5”SATA to dual 2.5” SATA adapter</vt:lpstr>
      <vt:lpstr>2.5” SATA to dual M.2 SATA adapter</vt:lpstr>
      <vt:lpstr>Hardware RAID controller, reducing host CPU resources</vt:lpstr>
      <vt:lpstr>QDA hardware RAID disk mode switch</vt:lpstr>
      <vt:lpstr>QDA-A2AR 2.5” SATA HDD/SSD installation</vt:lpstr>
      <vt:lpstr>QDA-A2MAR M.2 SATA SSD installation</vt:lpstr>
      <vt:lpstr>Switch the disk mode on a PC</vt:lpstr>
      <vt:lpstr>Switch the disk mode on a NAS</vt:lpstr>
      <vt:lpstr>Standard 3.5” and 2.5“ sizes for the best compatibility</vt:lpstr>
      <vt:lpstr>U.2 NVMe Adapters</vt:lpstr>
      <vt:lpstr>U.2 NVMe SSDs are fast and cool,  why are they not popular yet?</vt:lpstr>
      <vt:lpstr>U.2 NVMe to M.2 NVMe adapter</vt:lpstr>
      <vt:lpstr>U.2 NVMe to dual M.2 PCIe NVMe adapter</vt:lpstr>
      <vt:lpstr>Let hosts with U.2 interface use affordable and high capacity M.2 SSD</vt:lpstr>
      <vt:lpstr>Free up NAS PCIe slots and add M.2 NVMe SSDs</vt:lpstr>
      <vt:lpstr>High quality metal construction for better heat dissipation </vt:lpstr>
      <vt:lpstr>Using QDA on PC / Servers</vt:lpstr>
      <vt:lpstr>Low cost and easy to use! Rapidly enhance performance or data protection</vt:lpstr>
      <vt:lpstr>PowerPoint 簡報</vt:lpstr>
      <vt:lpstr>Monitor Disk Health</vt:lpstr>
      <vt:lpstr>Individual Mode</vt:lpstr>
      <vt:lpstr>Format the external RAID group in advance to be able to use it.</vt:lpstr>
      <vt:lpstr>Instant notification when external RAID is abnormal</vt:lpstr>
      <vt:lpstr>External RAID protection mechanism with system event logs</vt:lpstr>
      <vt:lpstr>Firmware Information and Updates</vt:lpstr>
      <vt:lpstr>Use affordable and high-capacity M.2 NVMe SSD in U.2 NVMe host computers</vt:lpstr>
      <vt:lpstr>Use SSD vendor tool to know NVMe SSD status</vt:lpstr>
      <vt:lpstr>Use 3rd party tool to monitor NVMe SSD status</vt:lpstr>
      <vt:lpstr>PC usage &amp; performance demo</vt:lpstr>
      <vt:lpstr>QDA On QNAP NAS</vt:lpstr>
      <vt:lpstr>The QDA can also be used on the NAS</vt:lpstr>
      <vt:lpstr>How does QDA combine hardware &amp; software RAID</vt:lpstr>
      <vt:lpstr>Use multiple QDA devices for storage expansion</vt:lpstr>
      <vt:lpstr>Manage the QDA devices in the NAS</vt:lpstr>
      <vt:lpstr>NAS Demo</vt:lpstr>
      <vt:lpstr>QDA series adapters In &amp; out for quick setup and conversion</vt:lpstr>
      <vt:lpstr>PowerPoint 簡報</vt:lpstr>
    </vt:vector>
  </TitlesOfParts>
  <Company>SYNNEX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QNAP_Hsuan Chang</cp:lastModifiedBy>
  <cp:revision>2</cp:revision>
  <dcterms:created xsi:type="dcterms:W3CDTF">2018-01-29T03:04:07Z</dcterms:created>
  <dcterms:modified xsi:type="dcterms:W3CDTF">2019-03-22T09:59:57Z</dcterms:modified>
</cp:coreProperties>
</file>