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0" r:id="rId4"/>
    <p:sldId id="276" r:id="rId5"/>
    <p:sldId id="270" r:id="rId6"/>
    <p:sldId id="274" r:id="rId7"/>
    <p:sldId id="268" r:id="rId8"/>
    <p:sldId id="263" r:id="rId9"/>
    <p:sldId id="257" r:id="rId10"/>
    <p:sldId id="262" r:id="rId11"/>
    <p:sldId id="258" r:id="rId12"/>
    <p:sldId id="261" r:id="rId13"/>
    <p:sldId id="265" r:id="rId14"/>
    <p:sldId id="260" r:id="rId15"/>
    <p:sldId id="264" r:id="rId16"/>
    <p:sldId id="266" r:id="rId17"/>
    <p:sldId id="277" r:id="rId18"/>
    <p:sldId id="278" r:id="rId19"/>
    <p:sldId id="267" r:id="rId20"/>
    <p:sldId id="275" r:id="rId2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0C34"/>
    <a:srgbClr val="F5E8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69F9FC-5FE9-47DF-BDDE-F071ED86E261}" v="4" dt="2019-03-19T06:05:31.8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93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75EF9D-446A-4BA9-9A8F-8795C824CFA3}" type="datetimeFigureOut">
              <a:rPr lang="zh-TW" altLang="en-US" smtClean="0"/>
              <a:t>2019/3/19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935E3CC-CFD9-449F-A514-95FF43BAA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09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4329A39D-1AAC-461C-AE87-894BEFCDC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0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2C1F32B-D7AA-421E-9022-61B8EAC3F7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926" y="6399590"/>
            <a:ext cx="266510" cy="30406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FD4700B-DC3B-4939-9F8F-D719BA246E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673" y="6453212"/>
            <a:ext cx="997002" cy="18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E80A57A-3ACE-4CE4-AABB-DF65D8BBDE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4329A39D-1AAC-461C-AE87-894BEFCDC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2C1F32B-D7AA-421E-9022-61B8EAC3F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926" y="6399590"/>
            <a:ext cx="266510" cy="30406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FD4700B-DC3B-4939-9F8F-D719BA246E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673" y="6453212"/>
            <a:ext cx="997002" cy="18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21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A2EE57A-2736-4FA3-91FA-6FD9176D9D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42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A2EE57A-2736-4FA3-91FA-6FD9176D9D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9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A2EE57A-2736-4FA3-91FA-6FD9176D9D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49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A2EE57A-2736-4FA3-91FA-6FD9176D9D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3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A2EE57A-2736-4FA3-91FA-6FD9176D9D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55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935E3CC-CFD9-449F-A514-95FF43BAA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61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A8C9EDB-ACEC-49DE-B844-34D8B64B07E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1" r:id="rId4"/>
    <p:sldLayoutId id="2147483660" r:id="rId5"/>
    <p:sldLayoutId id="2147483661" r:id="rId6"/>
    <p:sldLayoutId id="2147483659" r:id="rId7"/>
    <p:sldLayoutId id="2147483662" r:id="rId8"/>
    <p:sldLayoutId id="2147483655" r:id="rId9"/>
    <p:sldLayoutId id="214748365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34.pn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34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19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129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剪去單一角落 28">
            <a:extLst>
              <a:ext uri="{FF2B5EF4-FFF2-40B4-BE49-F238E27FC236}">
                <a16:creationId xmlns:a16="http://schemas.microsoft.com/office/drawing/2014/main" id="{FAFB3E80-38A1-40FA-A4F8-14D96D4741B1}"/>
              </a:ext>
            </a:extLst>
          </p:cNvPr>
          <p:cNvSpPr/>
          <p:nvPr/>
        </p:nvSpPr>
        <p:spPr>
          <a:xfrm>
            <a:off x="-22530" y="4237225"/>
            <a:ext cx="12214530" cy="2087369"/>
          </a:xfrm>
          <a:prstGeom prst="snip1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D4E7284D-86A4-4623-98A4-F291993C18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40" y="3312829"/>
            <a:ext cx="1118430" cy="1102042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9A68A02-B633-4B31-8A7D-4370D6D31D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5" y="3312829"/>
            <a:ext cx="1118430" cy="1102042"/>
          </a:xfrm>
          <a:prstGeom prst="rect">
            <a:avLst/>
          </a:prstGeom>
        </p:spPr>
      </p:pic>
      <p:sp>
        <p:nvSpPr>
          <p:cNvPr id="25" name="標題 1">
            <a:extLst>
              <a:ext uri="{FF2B5EF4-FFF2-40B4-BE49-F238E27FC236}">
                <a16:creationId xmlns:a16="http://schemas.microsoft.com/office/drawing/2014/main" id="{2EE7F839-730F-4E52-B806-D93CEAA2FA12}"/>
              </a:ext>
            </a:extLst>
          </p:cNvPr>
          <p:cNvSpPr txBox="1">
            <a:spLocks/>
          </p:cNvSpPr>
          <p:nvPr/>
        </p:nvSpPr>
        <p:spPr>
          <a:xfrm>
            <a:off x="3613313" y="1972128"/>
            <a:ext cx="7163504" cy="90670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2400">
                <a:latin typeface="微軟正黑體"/>
                <a:ea typeface="微軟正黑體"/>
              </a:rPr>
              <a:t>Cinema28 </a:t>
            </a:r>
            <a:r>
              <a:rPr lang="zh-TW" altLang="en-US" sz="2400">
                <a:latin typeface="微軟正黑體"/>
                <a:ea typeface="微軟正黑體"/>
              </a:rPr>
              <a:t>支援各大無線串流通訊協定，如：藍牙、</a:t>
            </a:r>
            <a:r>
              <a:rPr lang="en-US" altLang="zh-TW" sz="2400">
                <a:latin typeface="微軟正黑體"/>
                <a:ea typeface="微軟正黑體"/>
              </a:rPr>
              <a:t>Airplay</a:t>
            </a:r>
            <a:r>
              <a:rPr lang="zh-TW" altLang="en-US" sz="2400">
                <a:latin typeface="微軟正黑體"/>
                <a:ea typeface="微軟正黑體"/>
              </a:rPr>
              <a:t>、</a:t>
            </a:r>
            <a:r>
              <a:rPr lang="en-US" altLang="zh-TW" sz="2400">
                <a:latin typeface="微軟正黑體"/>
                <a:ea typeface="微軟正黑體"/>
              </a:rPr>
              <a:t>DLNA</a:t>
            </a:r>
            <a:r>
              <a:rPr lang="zh-TW" altLang="en-US" sz="2400">
                <a:latin typeface="微軟正黑體"/>
                <a:ea typeface="微軟正黑體"/>
              </a:rPr>
              <a:t>，可串流音樂至您的各式音響設備。</a:t>
            </a:r>
          </a:p>
          <a:p>
            <a:endParaRPr lang="zh-TW" altLang="en-US" sz="24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40EAC1A-6AA9-45F8-912E-D7424FB4A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支援您的各大主流智慧喇叭</a:t>
            </a:r>
          </a:p>
        </p:txBody>
      </p:sp>
      <p:pic>
        <p:nvPicPr>
          <p:cNvPr id="8" name="圖片 8" descr="一張含有 杯子, 坐 的圖片&#10;&#10;描述是以高可信度產生">
            <a:extLst>
              <a:ext uri="{FF2B5EF4-FFF2-40B4-BE49-F238E27FC236}">
                <a16:creationId xmlns:a16="http://schemas.microsoft.com/office/drawing/2014/main" id="{A4A0652E-7AD9-4E83-9E40-858CD45F99C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0" b="80741" l="20741" r="71235">
                        <a14:foregroundMark x1="46543" y1="24815" x2="63951" y2="24938"/>
                        <a14:foregroundMark x1="63951" y1="24938" x2="70494" y2="74938"/>
                        <a14:foregroundMark x1="70494" y1="74938" x2="63768" y2="76433"/>
                        <a14:foregroundMark x1="49574" y1="77349" x2="38395" y2="73951"/>
                        <a14:foregroundMark x1="38395" y1="73951" x2="38395" y2="73951"/>
                        <a14:foregroundMark x1="69506" y1="70370" x2="67654" y2="30247"/>
                        <a14:foregroundMark x1="44691" y1="23580" x2="61605" y2="22222"/>
                        <a14:foregroundMark x1="61605" y1="22222" x2="45432" y2="24321"/>
                        <a14:foregroundMark x1="45432" y1="24321" x2="55802" y2="31975"/>
                        <a14:foregroundMark x1="65679" y1="23704" x2="48395" y2="23210"/>
                        <a14:foregroundMark x1="48395" y1="23210" x2="54815" y2="20000"/>
                        <a14:foregroundMark x1="37654" y1="74815" x2="44858" y2="77093"/>
                        <a14:foregroundMark x1="36914" y1="71605" x2="45009" y2="77101"/>
                        <a14:foregroundMark x1="36985" y1="73620" x2="41042" y2="76886"/>
                        <a14:foregroundMark x1="36904" y1="72904" x2="41728" y2="76049"/>
                        <a14:foregroundMark x1="40864" y1="76296" x2="40785" y2="76872"/>
                        <a14:foregroundMark x1="38395" y1="76049" x2="54321" y2="78148"/>
                        <a14:foregroundMark x1="54321" y1="78148" x2="37531" y2="74198"/>
                        <a14:foregroundMark x1="54321" y1="77284" x2="70494" y2="76173"/>
                        <a14:foregroundMark x1="70494" y1="76173" x2="70617" y2="76049"/>
                        <a14:foregroundMark x1="49506" y1="78148" x2="66173" y2="77284"/>
                        <a14:foregroundMark x1="66173" y1="77284" x2="71235" y2="56790"/>
                        <a14:foregroundMark x1="70617" y1="57407" x2="70000" y2="73827"/>
                        <a14:foregroundMark x1="70000" y1="73827" x2="70000" y2="59506"/>
                        <a14:backgroundMark x1="34074" y1="71235" x2="34815" y2="77778"/>
                        <a14:backgroundMark x1="38395" y1="79012" x2="46264" y2="79439"/>
                        <a14:backgroundMark x1="69954" y1="77612" x2="72222" y2="77284"/>
                        <a14:backgroundMark x1="69583" y1="77666" x2="69878" y2="77623"/>
                      </a14:backgroundRemoval>
                    </a14:imgEffect>
                  </a14:imgLayer>
                </a14:imgProps>
              </a:ext>
            </a:extLst>
          </a:blip>
          <a:srcRect l="14969" t="20812" r="26582" b="18782"/>
          <a:stretch/>
        </p:blipFill>
        <p:spPr>
          <a:xfrm>
            <a:off x="1140659" y="4386628"/>
            <a:ext cx="1736725" cy="18002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圖片 10">
            <a:extLst>
              <a:ext uri="{FF2B5EF4-FFF2-40B4-BE49-F238E27FC236}">
                <a16:creationId xmlns:a16="http://schemas.microsoft.com/office/drawing/2014/main" id="{A3F1EB78-5D2A-40C8-A6E3-B5E0ECA829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"/>
          <a:stretch/>
        </p:blipFill>
        <p:spPr>
          <a:xfrm>
            <a:off x="4467137" y="4363120"/>
            <a:ext cx="1080939" cy="18002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圖片 3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142829AE-7FEB-4F21-81B1-4FB59862D9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4649" y="1911621"/>
            <a:ext cx="890639" cy="890639"/>
          </a:xfrm>
          <a:prstGeom prst="rect">
            <a:avLst/>
          </a:prstGeom>
        </p:spPr>
      </p:pic>
      <p:pic>
        <p:nvPicPr>
          <p:cNvPr id="5" name="圖片 5">
            <a:extLst>
              <a:ext uri="{FF2B5EF4-FFF2-40B4-BE49-F238E27FC236}">
                <a16:creationId xmlns:a16="http://schemas.microsoft.com/office/drawing/2014/main" id="{71DDCE1C-8C94-430A-A02D-6846D7D07E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210"/>
          <a:stretch/>
        </p:blipFill>
        <p:spPr>
          <a:xfrm>
            <a:off x="10073255" y="4363120"/>
            <a:ext cx="1332422" cy="173730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B447309-2507-4248-9888-4A8B0B24707B}"/>
              </a:ext>
            </a:extLst>
          </p:cNvPr>
          <p:cNvSpPr txBox="1"/>
          <p:nvPr/>
        </p:nvSpPr>
        <p:spPr>
          <a:xfrm>
            <a:off x="1531552" y="3697825"/>
            <a:ext cx="1528417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a typeface="新細明體"/>
              </a:rPr>
              <a:t>Google Home</a:t>
            </a:r>
            <a:endParaRPr lang="zh-TW" dirty="0">
              <a:solidFill>
                <a:schemeClr val="bg1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2C01A6A-E7AC-47D1-975B-82EE2293F1BD}"/>
              </a:ext>
            </a:extLst>
          </p:cNvPr>
          <p:cNvSpPr txBox="1"/>
          <p:nvPr/>
        </p:nvSpPr>
        <p:spPr>
          <a:xfrm>
            <a:off x="4227222" y="3697825"/>
            <a:ext cx="1705112" cy="3803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a typeface="新細明體"/>
              </a:rPr>
              <a:t>Amazon Alexa</a:t>
            </a:r>
            <a:endParaRPr lang="zh-TW" dirty="0">
              <a:solidFill>
                <a:schemeClr val="bg1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CBE8814-5C68-4F86-864C-279BD57DB6EC}"/>
              </a:ext>
            </a:extLst>
          </p:cNvPr>
          <p:cNvSpPr txBox="1"/>
          <p:nvPr/>
        </p:nvSpPr>
        <p:spPr>
          <a:xfrm>
            <a:off x="7047201" y="3697364"/>
            <a:ext cx="1980278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a typeface="新細明體"/>
              </a:rPr>
              <a:t>Apple Homepad</a:t>
            </a:r>
            <a:endParaRPr lang="zh-TW" dirty="0">
              <a:solidFill>
                <a:schemeClr val="bg1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98C699F-9B45-44AB-B513-CB86CB8CC5E6}"/>
              </a:ext>
            </a:extLst>
          </p:cNvPr>
          <p:cNvSpPr txBox="1"/>
          <p:nvPr/>
        </p:nvSpPr>
        <p:spPr>
          <a:xfrm>
            <a:off x="9874157" y="3697825"/>
            <a:ext cx="1705112" cy="3803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天貓精靈</a:t>
            </a:r>
            <a:endParaRPr 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D72F545-5D87-4D81-B334-87689B3F14ED}"/>
              </a:ext>
            </a:extLst>
          </p:cNvPr>
          <p:cNvSpPr txBox="1"/>
          <p:nvPr/>
        </p:nvSpPr>
        <p:spPr>
          <a:xfrm>
            <a:off x="-1551045" y="1385714"/>
            <a:ext cx="143083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a typeface="新細明體"/>
              </a:rPr>
              <a:t>Cinema28</a:t>
            </a:r>
            <a:endParaRPr lang="zh-TW" altLang="en-US" b="1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  <p:pic>
        <p:nvPicPr>
          <p:cNvPr id="7" name="圖片 8">
            <a:extLst>
              <a:ext uri="{FF2B5EF4-FFF2-40B4-BE49-F238E27FC236}">
                <a16:creationId xmlns:a16="http://schemas.microsoft.com/office/drawing/2014/main" id="{5E6A83FE-9743-4D72-94D6-2A420596F8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8"/>
          <a:stretch/>
        </p:blipFill>
        <p:spPr>
          <a:xfrm>
            <a:off x="6926009" y="4216616"/>
            <a:ext cx="2100992" cy="192306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8" name="Shape 252">
            <a:extLst>
              <a:ext uri="{FF2B5EF4-FFF2-40B4-BE49-F238E27FC236}">
                <a16:creationId xmlns:a16="http://schemas.microsoft.com/office/drawing/2014/main" id="{10EC8FE6-DB4B-46CB-AF32-D4C54CAC3159}"/>
              </a:ext>
            </a:extLst>
          </p:cNvPr>
          <p:cNvSpPr/>
          <p:nvPr/>
        </p:nvSpPr>
        <p:spPr>
          <a:xfrm>
            <a:off x="773532" y="3545063"/>
            <a:ext cx="539400" cy="539400"/>
          </a:xfrm>
          <a:prstGeom prst="ellipse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253">
            <a:extLst>
              <a:ext uri="{FF2B5EF4-FFF2-40B4-BE49-F238E27FC236}">
                <a16:creationId xmlns:a16="http://schemas.microsoft.com/office/drawing/2014/main" id="{D354F788-39B6-4172-AD77-D9A290CD4791}"/>
              </a:ext>
            </a:extLst>
          </p:cNvPr>
          <p:cNvSpPr/>
          <p:nvPr/>
        </p:nvSpPr>
        <p:spPr>
          <a:xfrm>
            <a:off x="6398260" y="3612330"/>
            <a:ext cx="465870" cy="465870"/>
          </a:xfrm>
          <a:prstGeom prst="ellipse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6F1A91FA-79EE-4CFD-BD59-0AB266B741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234" y="3312829"/>
            <a:ext cx="1118430" cy="1102042"/>
          </a:xfrm>
          <a:prstGeom prst="rect">
            <a:avLst/>
          </a:prstGeom>
        </p:spPr>
      </p:pic>
      <p:sp>
        <p:nvSpPr>
          <p:cNvPr id="24" name="Shape 252">
            <a:extLst>
              <a:ext uri="{FF2B5EF4-FFF2-40B4-BE49-F238E27FC236}">
                <a16:creationId xmlns:a16="http://schemas.microsoft.com/office/drawing/2014/main" id="{798DFFA3-3041-4FF5-8934-7635995742E7}"/>
              </a:ext>
            </a:extLst>
          </p:cNvPr>
          <p:cNvSpPr/>
          <p:nvPr/>
        </p:nvSpPr>
        <p:spPr>
          <a:xfrm>
            <a:off x="3556941" y="3545063"/>
            <a:ext cx="539400" cy="539400"/>
          </a:xfrm>
          <a:prstGeom prst="ellipse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A6EBE041-D4BA-4796-B294-9A6B5AD1A9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529" y="3312829"/>
            <a:ext cx="1118430" cy="1102042"/>
          </a:xfrm>
          <a:prstGeom prst="rect">
            <a:avLst/>
          </a:prstGeom>
        </p:spPr>
      </p:pic>
      <p:sp>
        <p:nvSpPr>
          <p:cNvPr id="28" name="Shape 252">
            <a:extLst>
              <a:ext uri="{FF2B5EF4-FFF2-40B4-BE49-F238E27FC236}">
                <a16:creationId xmlns:a16="http://schemas.microsoft.com/office/drawing/2014/main" id="{AB98E14A-3408-4A15-904A-4F835A380FBA}"/>
              </a:ext>
            </a:extLst>
          </p:cNvPr>
          <p:cNvSpPr/>
          <p:nvPr/>
        </p:nvSpPr>
        <p:spPr>
          <a:xfrm>
            <a:off x="9419236" y="3545063"/>
            <a:ext cx="539400" cy="539400"/>
          </a:xfrm>
          <a:prstGeom prst="ellipse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6814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64113F1B-30FD-40EF-9461-A446DA0AD1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687" y="3652268"/>
            <a:ext cx="2490239" cy="918491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C3B7154A-602C-4F11-A7A6-1AAD8A4884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688" y="2197263"/>
            <a:ext cx="2490239" cy="918491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BF2D058-7CE5-4F1A-B0E2-86CE9EE8F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871" y="3652268"/>
            <a:ext cx="2920459" cy="918491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4A93310-1886-4B09-86AD-8B984E90F8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54" y="3112978"/>
            <a:ext cx="1094618" cy="107857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E5B96F0-D808-4FCE-9BBD-97D18008CE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871" y="5200027"/>
            <a:ext cx="2920459" cy="918491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3E4D1546-2773-4A62-B7F5-7658D8E0ED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54" y="4660737"/>
            <a:ext cx="1094618" cy="107857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1BD2FD3-424C-4238-85D1-BDF3DF2CEB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871" y="2197263"/>
            <a:ext cx="2920459" cy="91849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3B48D56-A863-4134-9532-1F3895D86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Qsirch搜尋引擎 ，找尋檔案快速又方便</a:t>
            </a:r>
          </a:p>
        </p:txBody>
      </p:sp>
      <p:pic>
        <p:nvPicPr>
          <p:cNvPr id="4" name="圖片 4" descr="一張含有 螢幕擷取畫面, 監視器, 黑色, 室外 的圖片&#10;&#10;描述是以非常高的可信度產生">
            <a:extLst>
              <a:ext uri="{FF2B5EF4-FFF2-40B4-BE49-F238E27FC236}">
                <a16:creationId xmlns:a16="http://schemas.microsoft.com/office/drawing/2014/main" id="{5E98E572-D728-4D74-BC1F-B262CD1D6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309" y="1573564"/>
            <a:ext cx="2673605" cy="503140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F80B562-EECE-4D09-80D4-06931EB0940A}"/>
              </a:ext>
            </a:extLst>
          </p:cNvPr>
          <p:cNvSpPr/>
          <p:nvPr/>
        </p:nvSpPr>
        <p:spPr>
          <a:xfrm>
            <a:off x="2066358" y="2290766"/>
            <a:ext cx="2169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rgbClr val="250C3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檔案類型篩選(音樂、影片、照片)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EAD2BF7-4708-47DE-B206-99479A287B01}"/>
              </a:ext>
            </a:extLst>
          </p:cNvPr>
          <p:cNvSpPr/>
          <p:nvPr/>
        </p:nvSpPr>
        <p:spPr>
          <a:xfrm>
            <a:off x="1960027" y="3871689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250C3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全機或限定資料夾搜尋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BAD6366-1E67-43C8-9A10-E9257460AC0A}"/>
              </a:ext>
            </a:extLst>
          </p:cNvPr>
          <p:cNvSpPr/>
          <p:nvPr/>
        </p:nvSpPr>
        <p:spPr>
          <a:xfrm>
            <a:off x="2060235" y="5426978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250C3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依檔案修改日期搜尋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7F78810-F27E-42C4-9142-5CD0E245F143}"/>
              </a:ext>
            </a:extLst>
          </p:cNvPr>
          <p:cNvSpPr/>
          <p:nvPr/>
        </p:nvSpPr>
        <p:spPr>
          <a:xfrm>
            <a:off x="8434933" y="2402984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250C3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演唱者資訊搜尋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F3DFFE0-5F46-4B9D-B710-057D7F3FC16C}"/>
              </a:ext>
            </a:extLst>
          </p:cNvPr>
          <p:cNvSpPr/>
          <p:nvPr/>
        </p:nvSpPr>
        <p:spPr>
          <a:xfrm>
            <a:off x="8627551" y="3858325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b="1" dirty="0">
                <a:solidFill>
                  <a:srgbClr val="250C3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關鍵字</a:t>
            </a:r>
            <a:r>
              <a:rPr lang="zh-TW" altLang="en-US" b="1" dirty="0">
                <a:solidFill>
                  <a:srgbClr val="250C3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搜尋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BBC2FD0-0F88-4C3C-9DF3-36F46DA81B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54" y="1657973"/>
            <a:ext cx="1094618" cy="1078579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1C62370B-232D-4C17-A0A3-A722579296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08" y="1941540"/>
            <a:ext cx="605188" cy="392989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144A7700-01B8-4416-B84B-9DAAE7D4A1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84" y="4958629"/>
            <a:ext cx="450372" cy="401144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9AC2B374-10D3-4720-8FF7-A385F01CF5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88" y="3431305"/>
            <a:ext cx="511857" cy="383538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91BD9F04-01D5-4420-9EF1-A1E5F7957A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81" y="3112978"/>
            <a:ext cx="1094618" cy="1078579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8883686F-19DD-43D8-8465-CAD586DF2F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81" y="1657973"/>
            <a:ext cx="1094618" cy="1078579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28B526D6-D5B9-4206-8BBC-0BD19218DD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903" y="3520364"/>
            <a:ext cx="573633" cy="174905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722B2FC6-E8DD-4963-B33B-356A2600D0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674" y="1945956"/>
            <a:ext cx="431275" cy="43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56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B45251DA-06FB-4D5D-AAAC-06EFD1A50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03" y="2077387"/>
            <a:ext cx="6641547" cy="35799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B7AE220-C140-43E4-A0CA-95754FDE6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裝置精靈 - 解決裝置疑難雜症</a:t>
            </a:r>
          </a:p>
        </p:txBody>
      </p:sp>
      <p:pic>
        <p:nvPicPr>
          <p:cNvPr id="4" name="圖片 4" descr="一張含有 螢幕擷取畫面, 文字 的圖片&#10;&#10;描述是以非常高的可信度產生">
            <a:extLst>
              <a:ext uri="{FF2B5EF4-FFF2-40B4-BE49-F238E27FC236}">
                <a16:creationId xmlns:a16="http://schemas.microsoft.com/office/drawing/2014/main" id="{72971C36-6982-4B81-9529-7B8325828A4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127095" y="4071900"/>
            <a:ext cx="3334220" cy="2090008"/>
          </a:xfrm>
          <a:prstGeom prst="rect">
            <a:avLst/>
          </a:prstGeom>
        </p:spPr>
      </p:pic>
      <p:pic>
        <p:nvPicPr>
          <p:cNvPr id="6" name="圖片 6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16073253-3F87-4132-A3F1-6CDBFDCE0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636" y="1927514"/>
            <a:ext cx="3340019" cy="2086831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FE87354B-6B46-442E-A4B9-76706E9EA1C9}"/>
              </a:ext>
            </a:extLst>
          </p:cNvPr>
          <p:cNvSpPr txBox="1"/>
          <p:nvPr/>
        </p:nvSpPr>
        <p:spPr>
          <a:xfrm>
            <a:off x="1080053" y="5718313"/>
            <a:ext cx="658633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zh-TW" altLang="en-US" b="1" dirty="0">
              <a:ea typeface="新細明體"/>
              <a:cs typeface="Calibri"/>
            </a:endParaRP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8C23C6BC-DAC7-4BCC-8C80-FBBAD1C3D6D1}"/>
              </a:ext>
            </a:extLst>
          </p:cNvPr>
          <p:cNvGrpSpPr/>
          <p:nvPr/>
        </p:nvGrpSpPr>
        <p:grpSpPr>
          <a:xfrm>
            <a:off x="495993" y="5213414"/>
            <a:ext cx="5600007" cy="1488559"/>
            <a:chOff x="553501" y="5030018"/>
            <a:chExt cx="5600007" cy="1488559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FEA9632B-8A79-4290-877F-B9322789D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01" y="5030018"/>
              <a:ext cx="5600007" cy="1488559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5A6F8C1-086C-4262-850D-51B895E48CC2}"/>
                </a:ext>
              </a:extLst>
            </p:cNvPr>
            <p:cNvSpPr/>
            <p:nvPr/>
          </p:nvSpPr>
          <p:spPr>
            <a:xfrm>
              <a:off x="976374" y="5241424"/>
              <a:ext cx="453090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zh-TW" b="1" u="sng" dirty="0">
                  <a:solidFill>
                    <a:srgbClr val="250C3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裝置精靈</a:t>
              </a:r>
              <a:r>
                <a:rPr lang="zh-TW" altLang="zh-TW" b="1" dirty="0">
                  <a:solidFill>
                    <a:srgbClr val="250C3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：</a:t>
              </a:r>
              <a:endParaRPr lang="en-US" altLang="zh-TW" b="1" dirty="0">
                <a:solidFill>
                  <a:srgbClr val="250C3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endParaRPr>
            </a:p>
            <a:p>
              <a:r>
                <a:rPr lang="zh-TW" altLang="zh-TW" b="1" dirty="0">
                  <a:solidFill>
                    <a:srgbClr val="250C3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顯示各類型裝置是否成功連線，並提供安裝導引機制，解決您各種裝置設定煩惱</a:t>
              </a: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0B97DD8C-D6BC-4DA4-BD62-BC773E6343E7}"/>
              </a:ext>
            </a:extLst>
          </p:cNvPr>
          <p:cNvGrpSpPr/>
          <p:nvPr/>
        </p:nvGrpSpPr>
        <p:grpSpPr>
          <a:xfrm>
            <a:off x="8972616" y="1671992"/>
            <a:ext cx="2705933" cy="707211"/>
            <a:chOff x="6613913" y="1432869"/>
            <a:chExt cx="2705933" cy="707211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A17DADCD-AA67-4835-ADD5-85579673A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3913" y="1432869"/>
              <a:ext cx="2705933" cy="707211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5D4F40CE-0643-4110-9841-4E5B8BCD2823}"/>
                </a:ext>
              </a:extLst>
            </p:cNvPr>
            <p:cNvSpPr/>
            <p:nvPr/>
          </p:nvSpPr>
          <p:spPr>
            <a:xfrm>
              <a:off x="6794133" y="1550031"/>
              <a:ext cx="22621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rgbClr val="250C3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各裝置設定步驟導引</a:t>
              </a:r>
            </a:p>
          </p:txBody>
        </p:sp>
      </p:grpSp>
      <p:pic>
        <p:nvPicPr>
          <p:cNvPr id="38" name="圖片 37">
            <a:extLst>
              <a:ext uri="{FF2B5EF4-FFF2-40B4-BE49-F238E27FC236}">
                <a16:creationId xmlns:a16="http://schemas.microsoft.com/office/drawing/2014/main" id="{72D53BA0-43B7-4B00-99C9-AB2B542F96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4230">
            <a:off x="6747943" y="3174634"/>
            <a:ext cx="1527797" cy="619592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F338F724-C40E-44A2-B90F-9A0BBCA8C5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8505">
            <a:off x="6742227" y="4177280"/>
            <a:ext cx="1527797" cy="61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85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76B875-9B41-47C0-A797-7722751DE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快速拖拉操作，輕鬆享受影音串流</a:t>
            </a:r>
          </a:p>
        </p:txBody>
      </p:sp>
      <p:pic>
        <p:nvPicPr>
          <p:cNvPr id="6" name="圖片 6">
            <a:extLst>
              <a:ext uri="{FF2B5EF4-FFF2-40B4-BE49-F238E27FC236}">
                <a16:creationId xmlns:a16="http://schemas.microsoft.com/office/drawing/2014/main" id="{A4DD23A3-8C6C-4B31-942E-5BFD80E87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54" y="1801369"/>
            <a:ext cx="9411213" cy="40193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FC5D0354-CB2F-48E0-B913-8F6BD789CE5E}"/>
              </a:ext>
            </a:extLst>
          </p:cNvPr>
          <p:cNvGrpSpPr/>
          <p:nvPr/>
        </p:nvGrpSpPr>
        <p:grpSpPr>
          <a:xfrm>
            <a:off x="719665" y="5551986"/>
            <a:ext cx="5505903" cy="843246"/>
            <a:chOff x="622553" y="5409226"/>
            <a:chExt cx="5505903" cy="843246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AB503A1B-9005-43A6-9E2B-FB52D2192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553" y="5409226"/>
              <a:ext cx="5505903" cy="843246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C8B61FB3-E274-4CA5-BF25-FE4C5C283F30}"/>
                </a:ext>
              </a:extLst>
            </p:cNvPr>
            <p:cNvSpPr/>
            <p:nvPr/>
          </p:nvSpPr>
          <p:spPr>
            <a:xfrm>
              <a:off x="951725" y="5599825"/>
              <a:ext cx="48013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rgbClr val="250C3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資料夾瀏覽模式，檔案即拉即播，簡易操作！</a:t>
              </a:r>
            </a:p>
          </p:txBody>
        </p:sp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17CFCDBC-DFFD-476D-B4C8-09A163A6E4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501" y="2588822"/>
            <a:ext cx="1971241" cy="14513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D4DA8E00-C25B-4B56-8A84-3C3EB627D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830" y="3162608"/>
            <a:ext cx="1273456" cy="125479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9DFA311-E09E-4E39-997D-2E429D981E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903"/>
          <a:stretch/>
        </p:blipFill>
        <p:spPr>
          <a:xfrm>
            <a:off x="9357674" y="3946110"/>
            <a:ext cx="2690076" cy="23864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33BF6180-46A2-4D4A-A48A-91AD73A3A3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994" y="3475130"/>
            <a:ext cx="505680" cy="50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94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FC5B35-E790-4339-AB1A-0D32ACC6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一個介面，輕鬆掌握家中所有多媒體裝置</a:t>
            </a: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6EF60C5-BADA-4249-B6DB-84B9067D768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533748" y="1707017"/>
            <a:ext cx="2417763" cy="4351337"/>
          </a:xfrm>
          <a:prstGeom prst="rect">
            <a:avLst/>
          </a:prstGeom>
        </p:spPr>
      </p:pic>
      <p:pic>
        <p:nvPicPr>
          <p:cNvPr id="6" name="圖片 6" descr="一張含有 黑色, 監視器, 螢幕, 電子用品 的圖片&#10;&#10;描述是以非常高的可信度產生">
            <a:extLst>
              <a:ext uri="{FF2B5EF4-FFF2-40B4-BE49-F238E27FC236}">
                <a16:creationId xmlns:a16="http://schemas.microsoft.com/office/drawing/2014/main" id="{16252A71-6039-4557-85A4-BAA303A3A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036" y="1707017"/>
            <a:ext cx="2406048" cy="4349261"/>
          </a:xfrm>
          <a:prstGeom prst="rect">
            <a:avLst/>
          </a:prstGeom>
        </p:spPr>
      </p:pic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F880886C-1245-4C80-8A81-1F401C2730BA}"/>
              </a:ext>
            </a:extLst>
          </p:cNvPr>
          <p:cNvCxnSpPr>
            <a:cxnSpLocks/>
          </p:cNvCxnSpPr>
          <p:nvPr/>
        </p:nvCxnSpPr>
        <p:spPr>
          <a:xfrm flipH="1">
            <a:off x="2564937" y="1889324"/>
            <a:ext cx="1023770" cy="0"/>
          </a:xfrm>
          <a:prstGeom prst="straightConnector1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triangle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A7EC259B-0B94-49AA-886E-4B790EC5CC74}"/>
              </a:ext>
            </a:extLst>
          </p:cNvPr>
          <p:cNvSpPr txBox="1"/>
          <p:nvPr/>
        </p:nvSpPr>
        <p:spPr>
          <a:xfrm>
            <a:off x="1192849" y="1689711"/>
            <a:ext cx="138896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裝置名稱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DB1D272-6451-4B62-99A6-585FE3A1F744}"/>
              </a:ext>
            </a:extLst>
          </p:cNvPr>
          <p:cNvSpPr txBox="1"/>
          <p:nvPr/>
        </p:nvSpPr>
        <p:spPr>
          <a:xfrm>
            <a:off x="1253034" y="2217425"/>
            <a:ext cx="1269511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使用者及</a:t>
            </a:r>
          </a:p>
          <a:p>
            <a:pPr algn="ctr"/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佔用應用程式資訊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49CFE2D-E07C-4740-ACFB-F8392ABF4C65}"/>
              </a:ext>
            </a:extLst>
          </p:cNvPr>
          <p:cNvSpPr txBox="1"/>
          <p:nvPr/>
        </p:nvSpPr>
        <p:spPr>
          <a:xfrm>
            <a:off x="1192849" y="3534062"/>
            <a:ext cx="1388965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播放資訊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749A34C-F2DE-45F1-B451-AFB5B3846248}"/>
              </a:ext>
            </a:extLst>
          </p:cNvPr>
          <p:cNvSpPr txBox="1"/>
          <p:nvPr/>
        </p:nvSpPr>
        <p:spPr>
          <a:xfrm>
            <a:off x="1241389" y="4920688"/>
            <a:ext cx="2743200" cy="147732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音量調整</a:t>
            </a:r>
          </a:p>
          <a:p>
            <a:pPr marL="285750" indent="-285750">
              <a:buFont typeface="Arial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循環/單曲播放</a:t>
            </a:r>
          </a:p>
          <a:p>
            <a:pPr marL="285750" indent="-285750">
              <a:buFont typeface="Arial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隨機播放</a:t>
            </a:r>
          </a:p>
          <a:p>
            <a:pPr marL="285750" indent="-285750">
              <a:buFont typeface="Arial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串流至其他裝置</a:t>
            </a:r>
          </a:p>
          <a:p>
            <a:pPr marL="285750" indent="-285750">
              <a:buFont typeface="Arial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裝置資訊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FC4DECA-ADE0-4C9F-AA38-8C0DCA5A1DEA}"/>
              </a:ext>
            </a:extLst>
          </p:cNvPr>
          <p:cNvSpPr txBox="1"/>
          <p:nvPr/>
        </p:nvSpPr>
        <p:spPr>
          <a:xfrm>
            <a:off x="9681977" y="2953970"/>
            <a:ext cx="2117539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播放清單狀態呈現</a:t>
            </a:r>
          </a:p>
          <a:p>
            <a:pPr algn="ctr"/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拖拉調整播放順序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A8E9861-62EB-4D79-8402-AA06DC7BFF7B}"/>
              </a:ext>
            </a:extLst>
          </p:cNvPr>
          <p:cNvSpPr/>
          <p:nvPr/>
        </p:nvSpPr>
        <p:spPr>
          <a:xfrm>
            <a:off x="1248220" y="1660045"/>
            <a:ext cx="1269511" cy="398993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FB8A185-489F-402F-ADBD-657C9AAD05B7}"/>
              </a:ext>
            </a:extLst>
          </p:cNvPr>
          <p:cNvSpPr/>
          <p:nvPr/>
        </p:nvSpPr>
        <p:spPr>
          <a:xfrm>
            <a:off x="9681977" y="2901144"/>
            <a:ext cx="2117539" cy="729283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423BC6C0-1207-4EAE-8FC9-9762AC833F6F}"/>
              </a:ext>
            </a:extLst>
          </p:cNvPr>
          <p:cNvCxnSpPr>
            <a:cxnSpLocks/>
          </p:cNvCxnSpPr>
          <p:nvPr/>
        </p:nvCxnSpPr>
        <p:spPr>
          <a:xfrm flipH="1">
            <a:off x="2564937" y="2315209"/>
            <a:ext cx="1023770" cy="0"/>
          </a:xfrm>
          <a:prstGeom prst="straightConnector1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triangle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7AA36E37-D647-43E9-8153-6C45A4329AAC}"/>
              </a:ext>
            </a:extLst>
          </p:cNvPr>
          <p:cNvCxnSpPr>
            <a:cxnSpLocks/>
          </p:cNvCxnSpPr>
          <p:nvPr/>
        </p:nvCxnSpPr>
        <p:spPr>
          <a:xfrm flipH="1">
            <a:off x="2564937" y="3718124"/>
            <a:ext cx="1211659" cy="0"/>
          </a:xfrm>
          <a:prstGeom prst="straightConnector1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triangle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041B7AFB-CA6F-489F-A07B-F40949CA5368}"/>
              </a:ext>
            </a:extLst>
          </p:cNvPr>
          <p:cNvCxnSpPr>
            <a:cxnSpLocks/>
          </p:cNvCxnSpPr>
          <p:nvPr/>
        </p:nvCxnSpPr>
        <p:spPr>
          <a:xfrm flipH="1">
            <a:off x="2564937" y="4649987"/>
            <a:ext cx="1437128" cy="0"/>
          </a:xfrm>
          <a:prstGeom prst="straightConnector1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triangle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1A55C51C-1E94-4117-943F-0DC24BC81A7C}"/>
              </a:ext>
            </a:extLst>
          </p:cNvPr>
          <p:cNvSpPr/>
          <p:nvPr/>
        </p:nvSpPr>
        <p:spPr>
          <a:xfrm>
            <a:off x="1248220" y="3512475"/>
            <a:ext cx="1269511" cy="398993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4217C24E-7637-4583-9C10-C9FD4954A5FB}"/>
              </a:ext>
            </a:extLst>
          </p:cNvPr>
          <p:cNvSpPr/>
          <p:nvPr/>
        </p:nvSpPr>
        <p:spPr>
          <a:xfrm>
            <a:off x="1248220" y="2167176"/>
            <a:ext cx="1269511" cy="1023829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FBAF4A5-E7EF-4F45-9184-B2F9F4B4B7CD}"/>
              </a:ext>
            </a:extLst>
          </p:cNvPr>
          <p:cNvSpPr/>
          <p:nvPr/>
        </p:nvSpPr>
        <p:spPr>
          <a:xfrm>
            <a:off x="1248220" y="4466527"/>
            <a:ext cx="1269511" cy="398993"/>
          </a:xfrm>
          <a:prstGeom prst="rect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1B702D90-3F60-4113-94F0-ED926876DA58}"/>
              </a:ext>
            </a:extLst>
          </p:cNvPr>
          <p:cNvSpPr txBox="1"/>
          <p:nvPr/>
        </p:nvSpPr>
        <p:spPr>
          <a:xfrm>
            <a:off x="1192849" y="4481357"/>
            <a:ext cx="1388965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操作功能</a:t>
            </a:r>
          </a:p>
        </p:txBody>
      </p: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4F6973CC-BB58-4A90-85D3-2420AC414654}"/>
              </a:ext>
            </a:extLst>
          </p:cNvPr>
          <p:cNvCxnSpPr>
            <a:cxnSpLocks/>
          </p:cNvCxnSpPr>
          <p:nvPr/>
        </p:nvCxnSpPr>
        <p:spPr>
          <a:xfrm>
            <a:off x="8727674" y="3267833"/>
            <a:ext cx="909868" cy="0"/>
          </a:xfrm>
          <a:prstGeom prst="straightConnector1">
            <a:avLst/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headEnd type="oval" w="med" len="med"/>
            <a:tailEnd type="triangle" w="med" len="med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533206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155313-78D0-4C33-AC77-4E68E9309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一鍵快速切換，掌握各裝置狀態</a:t>
            </a: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CCE6C7C0-253A-4030-A30F-91F07C84136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452" y="2506833"/>
            <a:ext cx="7420737" cy="31924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圖片 9">
            <a:extLst>
              <a:ext uri="{FF2B5EF4-FFF2-40B4-BE49-F238E27FC236}">
                <a16:creationId xmlns:a16="http://schemas.microsoft.com/office/drawing/2014/main" id="{7F8E9CEB-4785-43D8-9940-EFD8CF5F5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94" y="2387413"/>
            <a:ext cx="1466850" cy="895350"/>
          </a:xfrm>
          <a:prstGeom prst="rect">
            <a:avLst/>
          </a:prstGeom>
        </p:spPr>
      </p:pic>
      <p:pic>
        <p:nvPicPr>
          <p:cNvPr id="11" name="圖片 11">
            <a:extLst>
              <a:ext uri="{FF2B5EF4-FFF2-40B4-BE49-F238E27FC236}">
                <a16:creationId xmlns:a16="http://schemas.microsoft.com/office/drawing/2014/main" id="{A4A71E6B-90F6-44D1-97B9-410D5F2F8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32" y="4991940"/>
            <a:ext cx="1400175" cy="1266825"/>
          </a:xfrm>
          <a:prstGeom prst="rect">
            <a:avLst/>
          </a:prstGeom>
        </p:spPr>
      </p:pic>
      <p:pic>
        <p:nvPicPr>
          <p:cNvPr id="3" name="圖片 4">
            <a:extLst>
              <a:ext uri="{FF2B5EF4-FFF2-40B4-BE49-F238E27FC236}">
                <a16:creationId xmlns:a16="http://schemas.microsoft.com/office/drawing/2014/main" id="{76367457-7600-4360-B072-106B991AE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6426" y="2361722"/>
            <a:ext cx="1857376" cy="2207684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1423E154-2CFA-4D8F-A83D-40FEA7E3B622}"/>
              </a:ext>
            </a:extLst>
          </p:cNvPr>
          <p:cNvGrpSpPr/>
          <p:nvPr/>
        </p:nvGrpSpPr>
        <p:grpSpPr>
          <a:xfrm>
            <a:off x="9719272" y="1814893"/>
            <a:ext cx="2471684" cy="645988"/>
            <a:chOff x="9190047" y="1688607"/>
            <a:chExt cx="2471684" cy="645988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408D688C-2F55-4DD1-9513-F168EE7FF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190047" y="1688607"/>
              <a:ext cx="2471684" cy="645988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D8F4F635-4187-4797-9745-A4F50BB74FB6}"/>
                </a:ext>
              </a:extLst>
            </p:cNvPr>
            <p:cNvSpPr/>
            <p:nvPr/>
          </p:nvSpPr>
          <p:spPr>
            <a:xfrm>
              <a:off x="9481392" y="1866104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rgbClr val="250C3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依設備類型篩選</a:t>
              </a: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D43732E4-5CA2-49C4-8F98-743ADCD68CEC}"/>
              </a:ext>
            </a:extLst>
          </p:cNvPr>
          <p:cNvGrpSpPr/>
          <p:nvPr/>
        </p:nvGrpSpPr>
        <p:grpSpPr>
          <a:xfrm>
            <a:off x="77187" y="4491068"/>
            <a:ext cx="2302583" cy="645988"/>
            <a:chOff x="9190047" y="1688607"/>
            <a:chExt cx="2302583" cy="645988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482B7740-E3C7-4D39-9D98-98A95AB48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190047" y="1688607"/>
              <a:ext cx="2302583" cy="645988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EFF8326-DBF1-4CE7-A13F-E50B1660F067}"/>
                </a:ext>
              </a:extLst>
            </p:cNvPr>
            <p:cNvSpPr/>
            <p:nvPr/>
          </p:nvSpPr>
          <p:spPr>
            <a:xfrm>
              <a:off x="9368657" y="1866104"/>
              <a:ext cx="18004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rgbClr val="250C3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依設備狀態篩選</a:t>
              </a: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2C280752-843D-4B7D-9C63-708A7375B896}"/>
              </a:ext>
            </a:extLst>
          </p:cNvPr>
          <p:cNvGrpSpPr/>
          <p:nvPr/>
        </p:nvGrpSpPr>
        <p:grpSpPr>
          <a:xfrm>
            <a:off x="122046" y="1927665"/>
            <a:ext cx="2011292" cy="632556"/>
            <a:chOff x="2167466" y="1473005"/>
            <a:chExt cx="2011292" cy="632556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F1EB6821-E917-4CA2-8091-8B7C311A1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7466" y="1473005"/>
              <a:ext cx="2011292" cy="632556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F23255B6-448E-49F2-AC63-A00C2EA36DC2}"/>
                </a:ext>
              </a:extLst>
            </p:cNvPr>
            <p:cNvSpPr/>
            <p:nvPr/>
          </p:nvSpPr>
          <p:spPr>
            <a:xfrm>
              <a:off x="2328323" y="1574332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rgbClr val="250C3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兩種顯示模式</a:t>
              </a:r>
            </a:p>
          </p:txBody>
        </p:sp>
      </p:grpSp>
      <p:sp>
        <p:nvSpPr>
          <p:cNvPr id="26" name="橢圓 25">
            <a:extLst>
              <a:ext uri="{FF2B5EF4-FFF2-40B4-BE49-F238E27FC236}">
                <a16:creationId xmlns:a16="http://schemas.microsoft.com/office/drawing/2014/main" id="{3614CDA6-1186-411E-8B24-1CA74D81FDB5}"/>
              </a:ext>
            </a:extLst>
          </p:cNvPr>
          <p:cNvSpPr/>
          <p:nvPr/>
        </p:nvSpPr>
        <p:spPr>
          <a:xfrm>
            <a:off x="2361140" y="2710123"/>
            <a:ext cx="306000" cy="30600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DE9D0FB2-0476-4B18-854A-B3A4A84A1446}"/>
              </a:ext>
            </a:extLst>
          </p:cNvPr>
          <p:cNvCxnSpPr>
            <a:cxnSpLocks/>
            <a:endCxn id="26" idx="7"/>
          </p:cNvCxnSpPr>
          <p:nvPr/>
        </p:nvCxnSpPr>
        <p:spPr>
          <a:xfrm>
            <a:off x="1990740" y="2028992"/>
            <a:ext cx="631587" cy="725944"/>
          </a:xfrm>
          <a:prstGeom prst="lin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0" name="橢圓 29">
            <a:extLst>
              <a:ext uri="{FF2B5EF4-FFF2-40B4-BE49-F238E27FC236}">
                <a16:creationId xmlns:a16="http://schemas.microsoft.com/office/drawing/2014/main" id="{80630BA3-7687-45FC-9226-D29570CD23E9}"/>
              </a:ext>
            </a:extLst>
          </p:cNvPr>
          <p:cNvSpPr/>
          <p:nvPr/>
        </p:nvSpPr>
        <p:spPr>
          <a:xfrm>
            <a:off x="2749024" y="2710123"/>
            <a:ext cx="306000" cy="30600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C94EF5C1-9135-41C1-8232-56F50A33F0BA}"/>
              </a:ext>
            </a:extLst>
          </p:cNvPr>
          <p:cNvCxnSpPr>
            <a:cxnSpLocks/>
            <a:stCxn id="30" idx="5"/>
          </p:cNvCxnSpPr>
          <p:nvPr/>
        </p:nvCxnSpPr>
        <p:spPr>
          <a:xfrm flipH="1">
            <a:off x="2094775" y="2971310"/>
            <a:ext cx="915436" cy="1598096"/>
          </a:xfrm>
          <a:prstGeom prst="lin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6" name="橢圓 35">
            <a:extLst>
              <a:ext uri="{FF2B5EF4-FFF2-40B4-BE49-F238E27FC236}">
                <a16:creationId xmlns:a16="http://schemas.microsoft.com/office/drawing/2014/main" id="{1FABD734-9A00-42D3-A33D-05F1BA7730C0}"/>
              </a:ext>
            </a:extLst>
          </p:cNvPr>
          <p:cNvSpPr/>
          <p:nvPr/>
        </p:nvSpPr>
        <p:spPr>
          <a:xfrm>
            <a:off x="3255604" y="2710123"/>
            <a:ext cx="306000" cy="30600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E8345880-6439-4A21-A4E2-20672E0A94C7}"/>
              </a:ext>
            </a:extLst>
          </p:cNvPr>
          <p:cNvCxnSpPr>
            <a:cxnSpLocks/>
            <a:stCxn id="36" idx="0"/>
          </p:cNvCxnSpPr>
          <p:nvPr/>
        </p:nvCxnSpPr>
        <p:spPr>
          <a:xfrm flipV="1">
            <a:off x="3408604" y="1935865"/>
            <a:ext cx="6437365" cy="774258"/>
          </a:xfrm>
          <a:prstGeom prst="lin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605061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DD8018D5-464B-48E4-8D07-05E376DEBF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482" y="1186369"/>
            <a:ext cx="537864" cy="175458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6E2D6F3-FD18-4E47-B9F3-9A0E54935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75168" y="401183"/>
            <a:ext cx="1621677" cy="162167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8F39B0BE-BCB8-455D-9C9E-8058F97B5736}"/>
              </a:ext>
            </a:extLst>
          </p:cNvPr>
          <p:cNvSpPr/>
          <p:nvPr/>
        </p:nvSpPr>
        <p:spPr>
          <a:xfrm>
            <a:off x="1301750" y="1186369"/>
            <a:ext cx="5456042" cy="1754584"/>
          </a:xfrm>
          <a:prstGeom prst="rect">
            <a:avLst/>
          </a:prstGeom>
          <a:solidFill>
            <a:srgbClr val="F5E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7CC324B3-E1CA-4463-AFC3-79984CA21B94}"/>
              </a:ext>
            </a:extLst>
          </p:cNvPr>
          <p:cNvSpPr txBox="1">
            <a:spLocks/>
          </p:cNvSpPr>
          <p:nvPr/>
        </p:nvSpPr>
        <p:spPr>
          <a:xfrm>
            <a:off x="1358433" y="1400879"/>
            <a:ext cx="534267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en-US" altLang="zh-TW" sz="4400" dirty="0">
                <a:solidFill>
                  <a:srgbClr val="250C34"/>
                </a:solidFill>
              </a:rPr>
              <a:t>Cinema28 </a:t>
            </a:r>
            <a:r>
              <a:rPr lang="zh-TW" altLang="en-US" sz="4400" dirty="0">
                <a:solidFill>
                  <a:srgbClr val="250C34"/>
                </a:solidFill>
              </a:rPr>
              <a:t>使用教學 </a:t>
            </a:r>
            <a:r>
              <a:rPr lang="en-US" altLang="zh-TW" sz="4400" dirty="0">
                <a:solidFill>
                  <a:srgbClr val="250C34"/>
                </a:solidFill>
              </a:rPr>
              <a:t>&amp; Live Demo</a:t>
            </a:r>
            <a:endParaRPr lang="zh-TW" altLang="en-US" sz="4400" dirty="0">
              <a:solidFill>
                <a:srgbClr val="250C34"/>
              </a:solidFill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C8B3083E-6864-48AC-B29E-2D51A475DFF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1358433" y="2700672"/>
            <a:ext cx="3608277" cy="286177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CB2DBCD-CC4B-4511-B431-3C8B7516D7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92" y="325307"/>
            <a:ext cx="1078829" cy="19628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39F292B2-E8A2-4A8F-AEFA-114A2331E0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24" y="245235"/>
            <a:ext cx="312410" cy="3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81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剪去單一角落 29">
            <a:extLst>
              <a:ext uri="{FF2B5EF4-FFF2-40B4-BE49-F238E27FC236}">
                <a16:creationId xmlns:a16="http://schemas.microsoft.com/office/drawing/2014/main" id="{5B0B8CFE-3523-45E8-ABA2-7A7ADC789CD5}"/>
              </a:ext>
            </a:extLst>
          </p:cNvPr>
          <p:cNvSpPr/>
          <p:nvPr/>
        </p:nvSpPr>
        <p:spPr>
          <a:xfrm rot="10800000">
            <a:off x="4501459" y="3238761"/>
            <a:ext cx="3235239" cy="2913533"/>
          </a:xfrm>
          <a:prstGeom prst="snip1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  <a:alpha val="45000"/>
                </a:schemeClr>
              </a:gs>
              <a:gs pos="100000">
                <a:schemeClr val="accent1">
                  <a:lumMod val="30000"/>
                  <a:lumOff val="70000"/>
                  <a:alpha val="6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1" name="矩形: 剪去單一角落 30">
            <a:extLst>
              <a:ext uri="{FF2B5EF4-FFF2-40B4-BE49-F238E27FC236}">
                <a16:creationId xmlns:a16="http://schemas.microsoft.com/office/drawing/2014/main" id="{E684608D-F923-4BBA-A46B-F4043A198922}"/>
              </a:ext>
            </a:extLst>
          </p:cNvPr>
          <p:cNvSpPr/>
          <p:nvPr/>
        </p:nvSpPr>
        <p:spPr>
          <a:xfrm rot="10800000">
            <a:off x="8299916" y="3238761"/>
            <a:ext cx="3235239" cy="2913533"/>
          </a:xfrm>
          <a:prstGeom prst="snip1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  <a:alpha val="45000"/>
                </a:schemeClr>
              </a:gs>
              <a:gs pos="100000">
                <a:schemeClr val="accent1">
                  <a:lumMod val="30000"/>
                  <a:lumOff val="70000"/>
                  <a:alpha val="6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8" name="矩形: 剪去單一角落 27">
            <a:extLst>
              <a:ext uri="{FF2B5EF4-FFF2-40B4-BE49-F238E27FC236}">
                <a16:creationId xmlns:a16="http://schemas.microsoft.com/office/drawing/2014/main" id="{5E4F65C1-A3C8-480A-9959-EECBF73D1255}"/>
              </a:ext>
            </a:extLst>
          </p:cNvPr>
          <p:cNvSpPr/>
          <p:nvPr/>
        </p:nvSpPr>
        <p:spPr>
          <a:xfrm rot="10800000">
            <a:off x="687880" y="3238761"/>
            <a:ext cx="3235239" cy="2913533"/>
          </a:xfrm>
          <a:prstGeom prst="snip1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  <a:alpha val="45000"/>
                </a:schemeClr>
              </a:gs>
              <a:gs pos="100000">
                <a:schemeClr val="accent1">
                  <a:lumMod val="30000"/>
                  <a:lumOff val="70000"/>
                  <a:alpha val="6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26BE993-4251-4249-B40A-7A39CE1375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08" y="1325563"/>
            <a:ext cx="3658018" cy="2001446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B2889B27-776C-4D6D-9011-A3296D7DD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71" y="1326369"/>
            <a:ext cx="3658018" cy="1999834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4E5EC1F8-47F9-4433-8218-6EA927B35D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41" y="1329314"/>
            <a:ext cx="3658018" cy="19939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DB99966-4CDB-4895-9E1F-D1A057F77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簡單三步驟，輕鬆串流影音檔案</a:t>
            </a:r>
          </a:p>
        </p:txBody>
      </p:sp>
      <p:pic>
        <p:nvPicPr>
          <p:cNvPr id="22" name="圖片 22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BF2FA408-77CF-4F69-A2A9-E5F4463BB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003" y="3677632"/>
            <a:ext cx="1061050" cy="1046672"/>
          </a:xfrm>
          <a:prstGeom prst="rect">
            <a:avLst/>
          </a:prstGeom>
        </p:spPr>
      </p:pic>
      <p:pic>
        <p:nvPicPr>
          <p:cNvPr id="25" name="圖片 25">
            <a:extLst>
              <a:ext uri="{FF2B5EF4-FFF2-40B4-BE49-F238E27FC236}">
                <a16:creationId xmlns:a16="http://schemas.microsoft.com/office/drawing/2014/main" id="{844F8BFB-1827-4958-8E81-1024A1761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9127" y="3677018"/>
            <a:ext cx="1058216" cy="1068948"/>
          </a:xfrm>
          <a:prstGeom prst="rect">
            <a:avLst/>
          </a:prstGeom>
        </p:spPr>
      </p:pic>
      <p:pic>
        <p:nvPicPr>
          <p:cNvPr id="27" name="圖片 2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7F15AA4-C274-4939-8EAE-2BEB494E83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967" y="4918280"/>
            <a:ext cx="1143000" cy="304800"/>
          </a:xfrm>
          <a:prstGeom prst="rect">
            <a:avLst/>
          </a:prstGeom>
        </p:spPr>
      </p:pic>
      <p:pic>
        <p:nvPicPr>
          <p:cNvPr id="32" name="圖片 2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F75EB19D-DB2E-45CC-8F23-E16108B1DB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4284" y="4918279"/>
            <a:ext cx="1143000" cy="304800"/>
          </a:xfrm>
          <a:prstGeom prst="rect">
            <a:avLst/>
          </a:prstGeom>
        </p:spPr>
      </p:pic>
      <p:pic>
        <p:nvPicPr>
          <p:cNvPr id="37" name="圖片 3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D55D7D1-8373-49FE-ABA2-2EBE4D6B21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2757" y="3680397"/>
            <a:ext cx="2901950" cy="1544189"/>
          </a:xfrm>
          <a:prstGeom prst="rect">
            <a:avLst/>
          </a:prstGeom>
        </p:spPr>
      </p:pic>
      <p:pic>
        <p:nvPicPr>
          <p:cNvPr id="39" name="圖片 39" descr="一張含有 螢幕擷取畫面, 黑色 的圖片&#10;&#10;描述是以非常高的可信度產生">
            <a:extLst>
              <a:ext uri="{FF2B5EF4-FFF2-40B4-BE49-F238E27FC236}">
                <a16:creationId xmlns:a16="http://schemas.microsoft.com/office/drawing/2014/main" id="{B2F43097-7CBE-46F5-9310-1A4213B270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7957" y="3078715"/>
            <a:ext cx="1690168" cy="2908301"/>
          </a:xfrm>
          <a:prstGeom prst="rect">
            <a:avLst/>
          </a:prstGeom>
        </p:spPr>
      </p:pic>
      <p:pic>
        <p:nvPicPr>
          <p:cNvPr id="43" name="圖片 43">
            <a:extLst>
              <a:ext uri="{FF2B5EF4-FFF2-40B4-BE49-F238E27FC236}">
                <a16:creationId xmlns:a16="http://schemas.microsoft.com/office/drawing/2014/main" id="{C64E7CA8-A459-4B2F-861C-B1FABD4618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74231" y="3228835"/>
            <a:ext cx="1208617" cy="126072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2ECFBE9-3417-479B-8838-DD45CD2B0FAC}"/>
              </a:ext>
            </a:extLst>
          </p:cNvPr>
          <p:cNvSpPr/>
          <p:nvPr/>
        </p:nvSpPr>
        <p:spPr>
          <a:xfrm>
            <a:off x="735635" y="2419314"/>
            <a:ext cx="329565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600" b="1" dirty="0">
                <a:solidFill>
                  <a:srgbClr val="250C3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前往</a:t>
            </a:r>
            <a:r>
              <a:rPr lang="zh-TW" altLang="zh-TW" sz="1600" b="1" dirty="0">
                <a:solidFill>
                  <a:srgbClr val="250C3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App Center</a:t>
            </a:r>
            <a:r>
              <a:rPr lang="zh-TW" altLang="zh-TW" sz="1600" b="1" dirty="0">
                <a:solidFill>
                  <a:srgbClr val="250C3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下載安裝</a:t>
            </a:r>
            <a:r>
              <a:rPr lang="zh-TW" altLang="zh-TW" sz="1600" b="1" dirty="0">
                <a:solidFill>
                  <a:srgbClr val="250C3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Cinema28 &amp; Media </a:t>
            </a:r>
            <a:r>
              <a:rPr lang="zh-TW" altLang="en-US" sz="1600" b="1" dirty="0">
                <a:solidFill>
                  <a:srgbClr val="250C3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zh-TW" sz="1600" b="1" dirty="0">
                <a:solidFill>
                  <a:srgbClr val="250C3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Streaming Add-on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D21012D-9A59-447C-B36B-AD1D52AAE6E5}"/>
              </a:ext>
            </a:extLst>
          </p:cNvPr>
          <p:cNvSpPr/>
          <p:nvPr/>
        </p:nvSpPr>
        <p:spPr>
          <a:xfrm>
            <a:off x="4772530" y="2419314"/>
            <a:ext cx="30808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dirty="0">
                <a:solidFill>
                  <a:srgbClr val="250C3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在</a:t>
            </a:r>
            <a:r>
              <a:rPr lang="en-US" altLang="zh-TW" sz="1600" b="1" dirty="0">
                <a:solidFill>
                  <a:srgbClr val="250C3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Cinema28</a:t>
            </a:r>
            <a:r>
              <a:rPr lang="zh-TW" altLang="en-US" sz="1600" b="1" dirty="0">
                <a:solidFill>
                  <a:srgbClr val="250C3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中打開裝置精靈，確認裝置是否正確連接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1691332-25F2-4E09-95E1-14A2227D000F}"/>
              </a:ext>
            </a:extLst>
          </p:cNvPr>
          <p:cNvSpPr/>
          <p:nvPr/>
        </p:nvSpPr>
        <p:spPr>
          <a:xfrm>
            <a:off x="8634114" y="2419314"/>
            <a:ext cx="2993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dirty="0">
                <a:solidFill>
                  <a:srgbClr val="250C3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從多媒體清單中找到您要播放檔案，並拖拉至多媒體裝置上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76218E3-A29F-4544-A6D0-0540D0A6318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332579" y="4452491"/>
            <a:ext cx="1546113" cy="189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62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3FC3E084-A412-437D-9046-5825B76C4C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92" y="325307"/>
            <a:ext cx="1078829" cy="19628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8EA70A5-1329-47F6-B2AF-11DBA70FBD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24" y="245235"/>
            <a:ext cx="312410" cy="3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48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4709EB-EAC6-4245-A9B0-CC77858DA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178" y="0"/>
            <a:ext cx="10277622" cy="1325563"/>
          </a:xfrm>
        </p:spPr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Cinema28 四大優點快速回顧</a:t>
            </a:r>
          </a:p>
        </p:txBody>
      </p:sp>
      <p:pic>
        <p:nvPicPr>
          <p:cNvPr id="5" name="圖片 3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6F0947FB-23FA-45DE-9E20-0192789EE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38" y="2749761"/>
            <a:ext cx="1739747" cy="173974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3BD7B9F-8E04-4B5E-BF00-A378A685518A}"/>
              </a:ext>
            </a:extLst>
          </p:cNvPr>
          <p:cNvSpPr txBox="1"/>
          <p:nvPr/>
        </p:nvSpPr>
        <p:spPr>
          <a:xfrm>
            <a:off x="638211" y="4489509"/>
            <a:ext cx="1981200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Cinema28</a:t>
            </a: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戲樂吧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2600963D-B9E2-49B7-9902-0679D206F93A}"/>
              </a:ext>
            </a:extLst>
          </p:cNvPr>
          <p:cNvGrpSpPr/>
          <p:nvPr/>
        </p:nvGrpSpPr>
        <p:grpSpPr>
          <a:xfrm>
            <a:off x="2931911" y="1678361"/>
            <a:ext cx="7538715" cy="1071401"/>
            <a:chOff x="2090739" y="1563868"/>
            <a:chExt cx="7538715" cy="1071401"/>
          </a:xfrm>
        </p:grpSpPr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7726EFD2-5F2A-447C-9107-8D02A5FF24A4}"/>
                </a:ext>
              </a:extLst>
            </p:cNvPr>
            <p:cNvSpPr/>
            <p:nvPr/>
          </p:nvSpPr>
          <p:spPr>
            <a:xfrm>
              <a:off x="3375110" y="2406967"/>
              <a:ext cx="5501604" cy="19254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CA1B9A08-2E22-4C33-B5B7-2B7B72BA84D2}"/>
                </a:ext>
              </a:extLst>
            </p:cNvPr>
            <p:cNvSpPr/>
            <p:nvPr/>
          </p:nvSpPr>
          <p:spPr>
            <a:xfrm>
              <a:off x="3507317" y="1770791"/>
              <a:ext cx="449353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一個介面掌控所有裝置狀態</a:t>
              </a:r>
            </a:p>
          </p:txBody>
        </p:sp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3DAF50B8-D541-449E-B149-5223D1742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6893" y="1563868"/>
              <a:ext cx="812561" cy="937066"/>
            </a:xfrm>
            <a:prstGeom prst="rect">
              <a:avLst/>
            </a:prstGeom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97BEC201-6002-4EBC-B341-6D16616D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739" y="1563868"/>
              <a:ext cx="1284370" cy="1071401"/>
            </a:xfrm>
            <a:prstGeom prst="rect">
              <a:avLst/>
            </a:prstGeom>
          </p:spPr>
        </p:pic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B5C1AFC8-87C9-486D-B333-EFC7BB2BD0A3}"/>
                </a:ext>
              </a:extLst>
            </p:cNvPr>
            <p:cNvSpPr txBox="1"/>
            <p:nvPr/>
          </p:nvSpPr>
          <p:spPr>
            <a:xfrm>
              <a:off x="2371855" y="1732500"/>
              <a:ext cx="5323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 dirty="0">
                  <a:solidFill>
                    <a:srgbClr val="250C34"/>
                  </a:solidFill>
                </a:rPr>
                <a:t>1</a:t>
              </a:r>
              <a:endParaRPr lang="zh-TW" altLang="en-US" sz="3600" b="1" dirty="0">
                <a:solidFill>
                  <a:srgbClr val="250C34"/>
                </a:solidFill>
              </a:endParaRPr>
            </a:p>
          </p:txBody>
        </p:sp>
      </p:grp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15D11106-4CE3-4F2A-8B2B-FB3775C81DAB}"/>
              </a:ext>
            </a:extLst>
          </p:cNvPr>
          <p:cNvGrpSpPr/>
          <p:nvPr/>
        </p:nvGrpSpPr>
        <p:grpSpPr>
          <a:xfrm>
            <a:off x="2931911" y="2849536"/>
            <a:ext cx="7538715" cy="1091060"/>
            <a:chOff x="2090739" y="2733573"/>
            <a:chExt cx="7538715" cy="1091060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83F3704B-CA25-45C7-8396-74F2CC1D7B97}"/>
                </a:ext>
              </a:extLst>
            </p:cNvPr>
            <p:cNvSpPr/>
            <p:nvPr/>
          </p:nvSpPr>
          <p:spPr>
            <a:xfrm>
              <a:off x="3507317" y="2950326"/>
              <a:ext cx="521168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直覺簡易的串流操作與裝置設定</a:t>
              </a:r>
            </a:p>
          </p:txBody>
        </p:sp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248F9363-4138-4536-B463-EC1728C6F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739" y="2733573"/>
              <a:ext cx="1277818" cy="1091060"/>
            </a:xfrm>
            <a:prstGeom prst="rect">
              <a:avLst/>
            </a:prstGeom>
          </p:spPr>
        </p:pic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A5EEA43A-FE26-48EE-8FE8-5412FA939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6893" y="2743403"/>
              <a:ext cx="812561" cy="937066"/>
            </a:xfrm>
            <a:prstGeom prst="rect">
              <a:avLst/>
            </a:prstGeom>
          </p:spPr>
        </p:pic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89A360FF-343A-427F-A16C-81C754F28B20}"/>
                </a:ext>
              </a:extLst>
            </p:cNvPr>
            <p:cNvSpPr txBox="1"/>
            <p:nvPr/>
          </p:nvSpPr>
          <p:spPr>
            <a:xfrm>
              <a:off x="2371855" y="2902206"/>
              <a:ext cx="5323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 dirty="0">
                  <a:solidFill>
                    <a:srgbClr val="250C34"/>
                  </a:solidFill>
                </a:rPr>
                <a:t>2</a:t>
              </a:r>
              <a:endParaRPr lang="zh-TW" altLang="en-US" sz="3600" b="1" dirty="0">
                <a:solidFill>
                  <a:srgbClr val="250C34"/>
                </a:solidFill>
              </a:endParaRP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2DA3145C-9D1E-493B-AE1F-FD0154A8518E}"/>
                </a:ext>
              </a:extLst>
            </p:cNvPr>
            <p:cNvSpPr/>
            <p:nvPr/>
          </p:nvSpPr>
          <p:spPr>
            <a:xfrm>
              <a:off x="3375110" y="3586374"/>
              <a:ext cx="5501604" cy="19254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46FCAA09-0AB5-4323-BE37-ACBA4C448D60}"/>
              </a:ext>
            </a:extLst>
          </p:cNvPr>
          <p:cNvGrpSpPr/>
          <p:nvPr/>
        </p:nvGrpSpPr>
        <p:grpSpPr>
          <a:xfrm>
            <a:off x="2926996" y="4040370"/>
            <a:ext cx="7543630" cy="1091060"/>
            <a:chOff x="2085824" y="3931510"/>
            <a:chExt cx="7543630" cy="1091060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EA77C0C3-8FA9-4FDB-A664-4EA4955E7680}"/>
                </a:ext>
              </a:extLst>
            </p:cNvPr>
            <p:cNvSpPr/>
            <p:nvPr/>
          </p:nvSpPr>
          <p:spPr>
            <a:xfrm>
              <a:off x="3507317" y="4148263"/>
              <a:ext cx="449353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支援高達八種串流標準協定</a:t>
              </a:r>
            </a:p>
          </p:txBody>
        </p:sp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2A76C9C3-2D53-42D1-816D-60FC4501A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824" y="3931510"/>
              <a:ext cx="1284371" cy="1091060"/>
            </a:xfrm>
            <a:prstGeom prst="rect">
              <a:avLst/>
            </a:prstGeom>
          </p:spPr>
        </p:pic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B6B40FE4-695C-40E2-BE08-FFE582E5B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6893" y="3941340"/>
              <a:ext cx="812561" cy="937066"/>
            </a:xfrm>
            <a:prstGeom prst="rect">
              <a:avLst/>
            </a:prstGeom>
          </p:spPr>
        </p:pic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0F495561-DBF6-4506-A915-EB98AD287E5D}"/>
                </a:ext>
              </a:extLst>
            </p:cNvPr>
            <p:cNvSpPr txBox="1"/>
            <p:nvPr/>
          </p:nvSpPr>
          <p:spPr>
            <a:xfrm>
              <a:off x="2371855" y="4100144"/>
              <a:ext cx="5323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 dirty="0">
                  <a:solidFill>
                    <a:srgbClr val="250C34"/>
                  </a:solidFill>
                </a:rPr>
                <a:t>3</a:t>
              </a:r>
              <a:endParaRPr lang="zh-TW" altLang="en-US" sz="3600" b="1" dirty="0">
                <a:solidFill>
                  <a:srgbClr val="250C34"/>
                </a:solidFill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2713ED99-2E67-466F-8171-D796E157FEB0}"/>
                </a:ext>
              </a:extLst>
            </p:cNvPr>
            <p:cNvSpPr/>
            <p:nvPr/>
          </p:nvSpPr>
          <p:spPr>
            <a:xfrm>
              <a:off x="3375110" y="4786663"/>
              <a:ext cx="5501604" cy="19254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A50405A6-D1C2-4058-9897-0C25E6065D68}"/>
              </a:ext>
            </a:extLst>
          </p:cNvPr>
          <p:cNvGrpSpPr/>
          <p:nvPr/>
        </p:nvGrpSpPr>
        <p:grpSpPr>
          <a:xfrm>
            <a:off x="2926996" y="5231203"/>
            <a:ext cx="7543630" cy="1084507"/>
            <a:chOff x="2085824" y="5116710"/>
            <a:chExt cx="7543630" cy="1084507"/>
          </a:xfrm>
        </p:grpSpPr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21EA80FE-6BD1-4FCE-9D24-126BC0EC969B}"/>
                </a:ext>
              </a:extLst>
            </p:cNvPr>
            <p:cNvSpPr/>
            <p:nvPr/>
          </p:nvSpPr>
          <p:spPr>
            <a:xfrm>
              <a:off x="3555636" y="5330186"/>
              <a:ext cx="485261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完整支援三大影音多媒體檔案</a:t>
              </a:r>
            </a:p>
          </p:txBody>
        </p:sp>
        <p:pic>
          <p:nvPicPr>
            <p:cNvPr id="57" name="圖片 56">
              <a:extLst>
                <a:ext uri="{FF2B5EF4-FFF2-40B4-BE49-F238E27FC236}">
                  <a16:creationId xmlns:a16="http://schemas.microsoft.com/office/drawing/2014/main" id="{747E0F13-8E08-4019-B652-4D9737DEE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824" y="5116710"/>
              <a:ext cx="1281095" cy="1084507"/>
            </a:xfrm>
            <a:prstGeom prst="rect">
              <a:avLst/>
            </a:prstGeom>
          </p:spPr>
        </p:pic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93C8B355-DBDF-4F51-997B-A3A6C0832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6893" y="5123263"/>
              <a:ext cx="812561" cy="937066"/>
            </a:xfrm>
            <a:prstGeom prst="rect">
              <a:avLst/>
            </a:prstGeom>
          </p:spPr>
        </p:pic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940F25CC-C4E0-4D08-B9C4-D91264FB5A50}"/>
                </a:ext>
              </a:extLst>
            </p:cNvPr>
            <p:cNvSpPr txBox="1"/>
            <p:nvPr/>
          </p:nvSpPr>
          <p:spPr>
            <a:xfrm>
              <a:off x="2371855" y="5275469"/>
              <a:ext cx="5323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 dirty="0">
                  <a:solidFill>
                    <a:srgbClr val="250C34"/>
                  </a:solidFill>
                </a:rPr>
                <a:t>4</a:t>
              </a:r>
              <a:endParaRPr lang="zh-TW" altLang="en-US" sz="3600" b="1" dirty="0">
                <a:solidFill>
                  <a:srgbClr val="250C34"/>
                </a:solidFill>
              </a:endParaRP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1863C57E-595C-4F2E-887B-FB32334ADF6A}"/>
                </a:ext>
              </a:extLst>
            </p:cNvPr>
            <p:cNvSpPr/>
            <p:nvPr/>
          </p:nvSpPr>
          <p:spPr>
            <a:xfrm>
              <a:off x="3375110" y="5961972"/>
              <a:ext cx="5501604" cy="19254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1442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9D365C2F-8C76-42EF-83E7-09F8F78BEB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421" y="1867153"/>
            <a:ext cx="185150" cy="60398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D04C184-0706-4E33-9DB0-1778850323ED}"/>
              </a:ext>
            </a:extLst>
          </p:cNvPr>
          <p:cNvSpPr/>
          <p:nvPr/>
        </p:nvSpPr>
        <p:spPr>
          <a:xfrm>
            <a:off x="901873" y="1952515"/>
            <a:ext cx="5832046" cy="524468"/>
          </a:xfrm>
          <a:prstGeom prst="rect">
            <a:avLst/>
          </a:prstGeom>
          <a:solidFill>
            <a:srgbClr val="F5E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7A082E4-D359-4915-A30F-A830B4FAF61B}"/>
              </a:ext>
            </a:extLst>
          </p:cNvPr>
          <p:cNvSpPr/>
          <p:nvPr/>
        </p:nvSpPr>
        <p:spPr>
          <a:xfrm>
            <a:off x="901873" y="2844964"/>
            <a:ext cx="5832046" cy="524468"/>
          </a:xfrm>
          <a:prstGeom prst="rect">
            <a:avLst/>
          </a:prstGeom>
          <a:solidFill>
            <a:srgbClr val="F5E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D9719B9-2417-4069-830F-C2837ED08932}"/>
              </a:ext>
            </a:extLst>
          </p:cNvPr>
          <p:cNvSpPr/>
          <p:nvPr/>
        </p:nvSpPr>
        <p:spPr>
          <a:xfrm>
            <a:off x="901873" y="3737413"/>
            <a:ext cx="5832046" cy="524468"/>
          </a:xfrm>
          <a:prstGeom prst="rect">
            <a:avLst/>
          </a:prstGeom>
          <a:solidFill>
            <a:srgbClr val="F5E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07B8429F-120D-4C28-A582-1DECA965A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421" y="2747628"/>
            <a:ext cx="185150" cy="60398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82113D4D-B479-4F9D-AA6A-621698D187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421" y="3650417"/>
            <a:ext cx="185150" cy="60398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14EA4B0-5647-4E8A-9A0F-F49A1CD46B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61166" y="556484"/>
            <a:ext cx="9373288" cy="1303152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zh-TW" altLang="en-US" dirty="0">
                <a:latin typeface="微軟正黑體"/>
                <a:ea typeface="微軟正黑體"/>
              </a:rPr>
              <a:t>Cinema28</a:t>
            </a:r>
            <a:r>
              <a:rPr lang="zh-TW" altLang="en-US">
                <a:latin typeface="微軟正黑體"/>
                <a:ea typeface="微軟正黑體"/>
              </a:rPr>
              <a:t> </a:t>
            </a:r>
            <a:r>
              <a:rPr lang="zh-TW" altLang="en-US" dirty="0">
                <a:latin typeface="微軟正黑體"/>
                <a:ea typeface="微軟正黑體"/>
              </a:rPr>
              <a:t>多房影音串流 精彩您的生活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D2E96A8-DEBF-46D5-8615-41260707DFE8}"/>
              </a:ext>
            </a:extLst>
          </p:cNvPr>
          <p:cNvSpPr/>
          <p:nvPr/>
        </p:nvSpPr>
        <p:spPr>
          <a:xfrm flipV="1">
            <a:off x="0" y="6392825"/>
            <a:ext cx="12192000" cy="36000"/>
          </a:xfrm>
          <a:prstGeom prst="rect">
            <a:avLst/>
          </a:prstGeom>
          <a:solidFill>
            <a:srgbClr val="F5E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435E322-7BBF-4CCF-9E86-2F9D72B54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92" y="325307"/>
            <a:ext cx="1078829" cy="19628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FB1EA44-4398-4324-845E-52916AB55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24" y="245235"/>
            <a:ext cx="312410" cy="35643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3BCC3AF-93AB-436E-AA83-6CDF26B02C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873" y="932172"/>
            <a:ext cx="559293" cy="55929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43BB8F57-4F54-4DBC-9F07-73F2807A2996}"/>
              </a:ext>
            </a:extLst>
          </p:cNvPr>
          <p:cNvSpPr/>
          <p:nvPr/>
        </p:nvSpPr>
        <p:spPr>
          <a:xfrm>
            <a:off x="972199" y="2005144"/>
            <a:ext cx="3954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250C3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傳統上使用影音串流的痛點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090E1A5-BB32-40A7-9123-D9147AB99FB3}"/>
              </a:ext>
            </a:extLst>
          </p:cNvPr>
          <p:cNvSpPr/>
          <p:nvPr/>
        </p:nvSpPr>
        <p:spPr>
          <a:xfrm>
            <a:off x="972199" y="2882327"/>
            <a:ext cx="5832046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2400" b="1">
                <a:solidFill>
                  <a:srgbClr val="250C34"/>
                </a:solidFill>
                <a:latin typeface="微軟正黑體"/>
                <a:ea typeface="微軟正黑體"/>
              </a:rPr>
              <a:t>Cinema28 </a:t>
            </a:r>
            <a:r>
              <a:rPr lang="zh-TW" altLang="en-US" sz="2400" b="1">
                <a:solidFill>
                  <a:srgbClr val="250C34"/>
                </a:solidFill>
                <a:latin typeface="微軟正黑體"/>
                <a:ea typeface="微軟正黑體"/>
              </a:rPr>
              <a:t>為使用者帶來的全新解決方案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F682094-B083-4467-BEA6-E3AF39922E8F}"/>
              </a:ext>
            </a:extLst>
          </p:cNvPr>
          <p:cNvSpPr/>
          <p:nvPr/>
        </p:nvSpPr>
        <p:spPr>
          <a:xfrm>
            <a:off x="972199" y="3768814"/>
            <a:ext cx="5057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250C3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Cinema28 </a:t>
            </a:r>
            <a:r>
              <a:rPr lang="zh-TW" altLang="en-US" sz="2400" b="1" dirty="0">
                <a:solidFill>
                  <a:srgbClr val="250C3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使用教學 </a:t>
            </a:r>
            <a:r>
              <a:rPr lang="en-US" altLang="zh-TW" sz="2400" b="1" dirty="0">
                <a:solidFill>
                  <a:srgbClr val="250C3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 Live Demo</a:t>
            </a:r>
            <a:endParaRPr lang="zh-TW" altLang="en-US" sz="2400" b="1" dirty="0">
              <a:solidFill>
                <a:srgbClr val="250C3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9678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48">
            <a:extLst>
              <a:ext uri="{FF2B5EF4-FFF2-40B4-BE49-F238E27FC236}">
                <a16:creationId xmlns:a16="http://schemas.microsoft.com/office/drawing/2014/main" id="{5918EE09-2D25-4928-BE8E-0265B1AD42D7}"/>
              </a:ext>
            </a:extLst>
          </p:cNvPr>
          <p:cNvSpPr txBox="1"/>
          <p:nvPr/>
        </p:nvSpPr>
        <p:spPr>
          <a:xfrm>
            <a:off x="7390518" y="6197388"/>
            <a:ext cx="2786879" cy="560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 indent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altLang="zh-TW" sz="7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©2019</a:t>
            </a:r>
            <a:r>
              <a:rPr lang="zh-TW" altLang="en-US" sz="7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lang="zh-TW" altLang="en-US" sz="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859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4F657A5-58A5-4505-800C-A898EC837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44894" y="470077"/>
            <a:ext cx="1621677" cy="162167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CB94677-F3F5-45D1-BE75-1E5EB98D0B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264" y="1255263"/>
            <a:ext cx="537864" cy="175458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BE08B53-5CB2-476F-BB6E-529323ABEB04}"/>
              </a:ext>
            </a:extLst>
          </p:cNvPr>
          <p:cNvSpPr/>
          <p:nvPr/>
        </p:nvSpPr>
        <p:spPr>
          <a:xfrm>
            <a:off x="1771476" y="1255263"/>
            <a:ext cx="4641850" cy="1754584"/>
          </a:xfrm>
          <a:prstGeom prst="rect">
            <a:avLst/>
          </a:prstGeom>
          <a:solidFill>
            <a:srgbClr val="F5E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39A36021-3D5A-4A67-9F0F-FFF82A5C3D5B}"/>
              </a:ext>
            </a:extLst>
          </p:cNvPr>
          <p:cNvSpPr txBox="1">
            <a:spLocks/>
          </p:cNvSpPr>
          <p:nvPr/>
        </p:nvSpPr>
        <p:spPr>
          <a:xfrm>
            <a:off x="1962412" y="1551378"/>
            <a:ext cx="416907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zh-TW" altLang="en-US" sz="4400" dirty="0">
                <a:solidFill>
                  <a:srgbClr val="250C34"/>
                </a:solidFill>
              </a:rPr>
              <a:t>傳統上使用影音串流的痛點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541282E-246C-4986-88E1-FAA6D32CFD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54" y="2399001"/>
            <a:ext cx="2620865" cy="316411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D11227B-E1CF-496E-8FBB-8377A932FB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92" y="325307"/>
            <a:ext cx="1078829" cy="19628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D5597B65-94DF-4044-84D2-ACE4F247EA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24" y="245235"/>
            <a:ext cx="312410" cy="3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45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剪去單一角落 11">
            <a:extLst>
              <a:ext uri="{FF2B5EF4-FFF2-40B4-BE49-F238E27FC236}">
                <a16:creationId xmlns:a16="http://schemas.microsoft.com/office/drawing/2014/main" id="{58CC8E39-5BC0-4458-967D-58DDCE5B8167}"/>
              </a:ext>
            </a:extLst>
          </p:cNvPr>
          <p:cNvSpPr/>
          <p:nvPr/>
        </p:nvSpPr>
        <p:spPr>
          <a:xfrm rot="10800000">
            <a:off x="6654021" y="2631715"/>
            <a:ext cx="4080875" cy="2819610"/>
          </a:xfrm>
          <a:prstGeom prst="snip1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  <a:alpha val="50000"/>
                </a:schemeClr>
              </a:gs>
              <a:gs pos="100000">
                <a:schemeClr val="accent1">
                  <a:lumMod val="30000"/>
                  <a:lumOff val="70000"/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490046D1-A38F-4475-9D7E-E7B41C587B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60" y="1313211"/>
            <a:ext cx="4201140" cy="1659753"/>
          </a:xfrm>
          <a:prstGeom prst="rect">
            <a:avLst/>
          </a:prstGeom>
        </p:spPr>
      </p:pic>
      <p:sp>
        <p:nvSpPr>
          <p:cNvPr id="16" name="矩形: 剪去單一角落 15">
            <a:extLst>
              <a:ext uri="{FF2B5EF4-FFF2-40B4-BE49-F238E27FC236}">
                <a16:creationId xmlns:a16="http://schemas.microsoft.com/office/drawing/2014/main" id="{97587B60-A5EE-4266-9551-DF056D5DDA37}"/>
              </a:ext>
            </a:extLst>
          </p:cNvPr>
          <p:cNvSpPr/>
          <p:nvPr/>
        </p:nvSpPr>
        <p:spPr>
          <a:xfrm rot="10800000">
            <a:off x="1230649" y="2631715"/>
            <a:ext cx="4097001" cy="2819610"/>
          </a:xfrm>
          <a:prstGeom prst="snip1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  <a:alpha val="50000"/>
                </a:schemeClr>
              </a:gs>
              <a:gs pos="100000">
                <a:schemeClr val="accent1">
                  <a:lumMod val="30000"/>
                  <a:lumOff val="70000"/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6E40BEF8-68FF-4587-A71A-E161D3D3DC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435" y="1312456"/>
            <a:ext cx="4201139" cy="1661164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FC35633B-3D21-4CC8-96CB-6ADC00BE1A4C}"/>
              </a:ext>
            </a:extLst>
          </p:cNvPr>
          <p:cNvSpPr txBox="1"/>
          <p:nvPr/>
        </p:nvSpPr>
        <p:spPr>
          <a:xfrm>
            <a:off x="1521420" y="2161662"/>
            <a:ext cx="3408248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250C3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每台串流裝置設定介面都不一樣，好難使用！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3ECCCD5-290B-4757-833C-D2BE500C3974}"/>
              </a:ext>
            </a:extLst>
          </p:cNvPr>
          <p:cNvSpPr txBox="1"/>
          <p:nvPr/>
        </p:nvSpPr>
        <p:spPr>
          <a:xfrm>
            <a:off x="6952678" y="2161662"/>
            <a:ext cx="3427880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ctr">
              <a:defRPr b="1">
                <a:solidFill>
                  <a:srgbClr val="250C3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defRPr>
            </a:lvl1pPr>
          </a:lstStyle>
          <a:p>
            <a:r>
              <a:rPr lang="zh-TW" altLang="en-US" sz="2400" dirty="0"/>
              <a:t>為了設定影音串流設備，卻將線路搞得一團混亂？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FBCDD94-3E7B-49C7-9713-40B19C8C9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dirty="0"/>
              <a:t>您過去是否也有以下這些影音串流的困擾？</a:t>
            </a: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4F36E75-5FDA-45E6-8D6A-72A8A85B012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1375232" y="3230790"/>
            <a:ext cx="3723652" cy="2110572"/>
          </a:xfrm>
          <a:prstGeom prst="rect">
            <a:avLst/>
          </a:prstGeom>
        </p:spPr>
      </p:pic>
      <p:pic>
        <p:nvPicPr>
          <p:cNvPr id="7" name="圖片 7" descr="一張含有 室內, 遙遠, 黑色, 電子用品 的圖片&#10;&#10;描述是以非常高的可信度產生">
            <a:extLst>
              <a:ext uri="{FF2B5EF4-FFF2-40B4-BE49-F238E27FC236}">
                <a16:creationId xmlns:a16="http://schemas.microsoft.com/office/drawing/2014/main" id="{FF701AD5-1A09-4670-B643-0C3E7273F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36702">
            <a:off x="2916110" y="3885818"/>
            <a:ext cx="1139039" cy="1411236"/>
          </a:xfrm>
          <a:prstGeom prst="rect">
            <a:avLst/>
          </a:prstGeom>
        </p:spPr>
      </p:pic>
      <p:pic>
        <p:nvPicPr>
          <p:cNvPr id="5" name="圖片 5">
            <a:extLst>
              <a:ext uri="{FF2B5EF4-FFF2-40B4-BE49-F238E27FC236}">
                <a16:creationId xmlns:a16="http://schemas.microsoft.com/office/drawing/2014/main" id="{D49E6926-C084-4E0B-B748-F1C8E6E954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5" r="5178"/>
          <a:stretch/>
        </p:blipFill>
        <p:spPr>
          <a:xfrm>
            <a:off x="6755821" y="2972482"/>
            <a:ext cx="3902971" cy="3083851"/>
          </a:xfrm>
          <a:prstGeom prst="rect">
            <a:avLst/>
          </a:prstGeom>
        </p:spPr>
      </p:pic>
      <p:pic>
        <p:nvPicPr>
          <p:cNvPr id="8" name="圖片 12" descr="一張含有 個人, 女性, 蛋糕, 室內 的圖片&#10;&#10;描述是以非常高的可信度產生">
            <a:extLst>
              <a:ext uri="{FF2B5EF4-FFF2-40B4-BE49-F238E27FC236}">
                <a16:creationId xmlns:a16="http://schemas.microsoft.com/office/drawing/2014/main" id="{152D43F1-0233-44F8-88D8-E0F7EFB1E0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6704" y="3892434"/>
            <a:ext cx="2206292" cy="201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160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4B8A4ABF-7212-4146-BB02-B7C0C5A2F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219" y="907554"/>
            <a:ext cx="4529783" cy="359027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07AAE00-3AAD-40FF-B11C-79D2609B6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90" y="1313037"/>
            <a:ext cx="6057124" cy="441665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3D806EF-E7EA-4957-93A6-112CC3543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9771345" cy="1325563"/>
          </a:xfrm>
        </p:spPr>
        <p:txBody>
          <a:bodyPr/>
          <a:lstStyle/>
          <a:p>
            <a:pPr algn="ctr"/>
            <a:r>
              <a:rPr lang="zh-TW" altLang="en-US" dirty="0"/>
              <a:t>一般傳統影音串流的困擾...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EC9DF96-74EE-43DE-AAE1-7A0A83D053FF}"/>
              </a:ext>
            </a:extLst>
          </p:cNvPr>
          <p:cNvSpPr/>
          <p:nvPr/>
        </p:nvSpPr>
        <p:spPr>
          <a:xfrm>
            <a:off x="3799348" y="2617362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800" b="1" dirty="0">
                <a:solidFill>
                  <a:srgbClr val="250C3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無法清楚掌握各裝置狀況</a:t>
            </a:r>
            <a:endParaRPr lang="zh-TW" altLang="en-US" sz="2800" dirty="0">
              <a:solidFill>
                <a:srgbClr val="250C3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B7C95D6-120F-424F-B4A6-52DA313C6622}"/>
              </a:ext>
            </a:extLst>
          </p:cNvPr>
          <p:cNvSpPr/>
          <p:nvPr/>
        </p:nvSpPr>
        <p:spPr>
          <a:xfrm>
            <a:off x="3799348" y="3794809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250C3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裝置操作管理與設定不易</a:t>
            </a:r>
            <a:endParaRPr lang="zh-TW" altLang="en-US" sz="2800" dirty="0">
              <a:solidFill>
                <a:srgbClr val="250C3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AF7442D-F718-441B-AA57-30351E9E508E}"/>
              </a:ext>
            </a:extLst>
          </p:cNvPr>
          <p:cNvSpPr/>
          <p:nvPr/>
        </p:nvSpPr>
        <p:spPr>
          <a:xfrm>
            <a:off x="3799348" y="5022359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250C3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容易造成裝置使用衝突</a:t>
            </a:r>
            <a:endParaRPr lang="zh-TW" altLang="en-US" sz="2800" dirty="0">
              <a:solidFill>
                <a:srgbClr val="250C3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65E4388-08C2-4E7B-8CCE-713C4189C7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2"/>
          <a:stretch/>
        </p:blipFill>
        <p:spPr>
          <a:xfrm flipH="1">
            <a:off x="-1" y="4033381"/>
            <a:ext cx="2843532" cy="282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60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CBC60401-B02F-4FD4-85FB-0A34157B2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75168" y="401183"/>
            <a:ext cx="1621677" cy="162167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8F3688B-A3F9-4820-99F9-B0C567B70E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568" y="1186369"/>
            <a:ext cx="537864" cy="175458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E72B8836-4DFA-4720-B7A6-8E39BC8EA994}"/>
              </a:ext>
            </a:extLst>
          </p:cNvPr>
          <p:cNvSpPr/>
          <p:nvPr/>
        </p:nvSpPr>
        <p:spPr>
          <a:xfrm>
            <a:off x="1301750" y="1186369"/>
            <a:ext cx="5111750" cy="1754584"/>
          </a:xfrm>
          <a:prstGeom prst="rect">
            <a:avLst/>
          </a:prstGeom>
          <a:solidFill>
            <a:srgbClr val="F5E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9E3B519-83E7-47A7-A8A2-73871D4FB0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75581" y="1482484"/>
            <a:ext cx="4831323" cy="1325563"/>
          </a:xfrm>
          <a:prstGeom prst="rect">
            <a:avLst/>
          </a:prstGeom>
        </p:spPr>
        <p:txBody>
          <a:bodyPr anchor="t"/>
          <a:lstStyle/>
          <a:p>
            <a:pPr algn="ctr"/>
            <a:r>
              <a:rPr lang="en-US" altLang="zh-TW">
                <a:solidFill>
                  <a:srgbClr val="250C34"/>
                </a:solidFill>
                <a:latin typeface="微軟正黑體"/>
                <a:ea typeface="微軟正黑體"/>
              </a:rPr>
              <a:t>Cinema28 </a:t>
            </a:r>
            <a:r>
              <a:rPr lang="zh-TW" altLang="en-US">
                <a:solidFill>
                  <a:srgbClr val="250C34"/>
                </a:solidFill>
                <a:latin typeface="微軟正黑體"/>
                <a:ea typeface="微軟正黑體"/>
              </a:rPr>
              <a:t>為使用者帶來的全新解決方案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0EB514C-53D0-4A83-9EC5-62B17AF633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15" y="3154267"/>
            <a:ext cx="1657742" cy="198669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03644A7-6B7A-4104-A23D-DCD928D2F4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92" y="325307"/>
            <a:ext cx="1078829" cy="19628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791A660-D101-46F4-81A6-5F9B3AA5BC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24" y="245235"/>
            <a:ext cx="312410" cy="3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84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4" descr="一張含有 室內, 牆, 相片 的圖片&#10;&#10;描述是以高可信度產生">
            <a:extLst>
              <a:ext uri="{FF2B5EF4-FFF2-40B4-BE49-F238E27FC236}">
                <a16:creationId xmlns:a16="http://schemas.microsoft.com/office/drawing/2014/main" id="{15F58083-9AA9-4DAE-B07A-F8F46BCD7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37" y="1720518"/>
            <a:ext cx="9669944" cy="494332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AF88FD7-A17A-44DB-9C26-013DBC50B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微軟正黑體"/>
                <a:ea typeface="微軟正黑體"/>
              </a:rPr>
              <a:t>Cinema28 </a:t>
            </a:r>
            <a:r>
              <a:rPr lang="en-US" altLang="zh-TW" err="1">
                <a:latin typeface="微軟正黑體"/>
                <a:ea typeface="微軟正黑體"/>
              </a:rPr>
              <a:t>多房影音串流播放系統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A65CB9-9BE3-49A0-AF3B-EBDD5391C61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02498" y="1550161"/>
            <a:ext cx="3852863" cy="15414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將多種串流裝置、串流協定整合於單一介面集中管理，讓使用者可輕鬆地將數位多媒體檔案串流至家中各角落的影音裝置。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0693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7B0887-6FF5-48F5-A1C4-839619D92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Cinema28 多房影音系統的四大特色</a:t>
            </a:r>
          </a:p>
        </p:txBody>
      </p: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778ACEAE-360B-494A-A824-DF9F937A039C}"/>
              </a:ext>
            </a:extLst>
          </p:cNvPr>
          <p:cNvGrpSpPr/>
          <p:nvPr/>
        </p:nvGrpSpPr>
        <p:grpSpPr>
          <a:xfrm>
            <a:off x="2090739" y="1563868"/>
            <a:ext cx="7538715" cy="1071401"/>
            <a:chOff x="2090739" y="1563868"/>
            <a:chExt cx="7538715" cy="1071401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658F94B9-58ED-4D06-A737-DFB26B2C7C5C}"/>
                </a:ext>
              </a:extLst>
            </p:cNvPr>
            <p:cNvSpPr/>
            <p:nvPr/>
          </p:nvSpPr>
          <p:spPr>
            <a:xfrm>
              <a:off x="3375110" y="2406967"/>
              <a:ext cx="5501604" cy="19254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A2E1C9E-C99E-4B47-B549-3F6B81832813}"/>
                </a:ext>
              </a:extLst>
            </p:cNvPr>
            <p:cNvSpPr/>
            <p:nvPr/>
          </p:nvSpPr>
          <p:spPr>
            <a:xfrm>
              <a:off x="3507317" y="1770791"/>
              <a:ext cx="449353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一個介面掌控所有裝置狀態</a:t>
              </a:r>
            </a:p>
          </p:txBody>
        </p:sp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65FFAF79-E711-477A-B8DE-FDEA0DBDA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6893" y="1563868"/>
              <a:ext cx="812561" cy="937066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55413B01-AB07-4189-ABA5-231907CDC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739" y="1563868"/>
              <a:ext cx="1284370" cy="1071401"/>
            </a:xfrm>
            <a:prstGeom prst="rect">
              <a:avLst/>
            </a:prstGeom>
          </p:spPr>
        </p:pic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58337E0C-5CE5-4D38-B0BD-B43B9A45AF68}"/>
                </a:ext>
              </a:extLst>
            </p:cNvPr>
            <p:cNvSpPr txBox="1"/>
            <p:nvPr/>
          </p:nvSpPr>
          <p:spPr>
            <a:xfrm>
              <a:off x="2371855" y="1732500"/>
              <a:ext cx="5323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 dirty="0">
                  <a:solidFill>
                    <a:srgbClr val="250C34"/>
                  </a:solidFill>
                </a:rPr>
                <a:t>1</a:t>
              </a:r>
              <a:endParaRPr lang="zh-TW" altLang="en-US" sz="3600" b="1" dirty="0">
                <a:solidFill>
                  <a:srgbClr val="250C34"/>
                </a:solidFill>
              </a:endParaRPr>
            </a:p>
          </p:txBody>
        </p:sp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B03BB6A4-DCA6-4DD7-8497-9BE6B5EB9928}"/>
              </a:ext>
            </a:extLst>
          </p:cNvPr>
          <p:cNvGrpSpPr/>
          <p:nvPr/>
        </p:nvGrpSpPr>
        <p:grpSpPr>
          <a:xfrm>
            <a:off x="2090739" y="2735043"/>
            <a:ext cx="7538715" cy="1091060"/>
            <a:chOff x="2090739" y="2733573"/>
            <a:chExt cx="7538715" cy="109106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6F5DDD3-8E3A-4393-80B5-61E2A7D6EDF0}"/>
                </a:ext>
              </a:extLst>
            </p:cNvPr>
            <p:cNvSpPr/>
            <p:nvPr/>
          </p:nvSpPr>
          <p:spPr>
            <a:xfrm>
              <a:off x="3507317" y="2950326"/>
              <a:ext cx="521168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直覺簡易的串流操作與裝置設定</a:t>
              </a:r>
            </a:p>
          </p:txBody>
        </p:sp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052259F1-05B2-45AA-8B28-D857EBF0D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739" y="2733573"/>
              <a:ext cx="1277818" cy="1091060"/>
            </a:xfrm>
            <a:prstGeom prst="rect">
              <a:avLst/>
            </a:prstGeom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3FB46D8A-0B29-4653-884F-5333DB22E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6893" y="2743403"/>
              <a:ext cx="812561" cy="937066"/>
            </a:xfrm>
            <a:prstGeom prst="rect">
              <a:avLst/>
            </a:prstGeom>
          </p:spPr>
        </p:pic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F7204CCE-346F-4073-8283-9277684C1E4C}"/>
                </a:ext>
              </a:extLst>
            </p:cNvPr>
            <p:cNvSpPr txBox="1"/>
            <p:nvPr/>
          </p:nvSpPr>
          <p:spPr>
            <a:xfrm>
              <a:off x="2371855" y="2902206"/>
              <a:ext cx="5323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 dirty="0">
                  <a:solidFill>
                    <a:srgbClr val="250C34"/>
                  </a:solidFill>
                </a:rPr>
                <a:t>2</a:t>
              </a:r>
              <a:endParaRPr lang="zh-TW" altLang="en-US" sz="3600" b="1" dirty="0">
                <a:solidFill>
                  <a:srgbClr val="250C34"/>
                </a:solidFill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80DFAF9B-B6BA-49C8-8B74-1B745A05D62F}"/>
                </a:ext>
              </a:extLst>
            </p:cNvPr>
            <p:cNvSpPr/>
            <p:nvPr/>
          </p:nvSpPr>
          <p:spPr>
            <a:xfrm>
              <a:off x="3375110" y="3586374"/>
              <a:ext cx="5501604" cy="19254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649BED7B-3DAE-4E1F-B307-4D50F1EB87BA}"/>
              </a:ext>
            </a:extLst>
          </p:cNvPr>
          <p:cNvGrpSpPr/>
          <p:nvPr/>
        </p:nvGrpSpPr>
        <p:grpSpPr>
          <a:xfrm>
            <a:off x="2085824" y="3925877"/>
            <a:ext cx="7543630" cy="1091060"/>
            <a:chOff x="2085824" y="3931510"/>
            <a:chExt cx="7543630" cy="109106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DDB4148-B024-420B-84F6-008A0DDDAEC4}"/>
                </a:ext>
              </a:extLst>
            </p:cNvPr>
            <p:cNvSpPr/>
            <p:nvPr/>
          </p:nvSpPr>
          <p:spPr>
            <a:xfrm>
              <a:off x="3507317" y="4148263"/>
              <a:ext cx="449353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支援高達八種串流標準協定</a:t>
              </a:r>
            </a:p>
          </p:txBody>
        </p:sp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4E0C91D4-CAD6-4755-B6EC-C0DD8A33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824" y="3931510"/>
              <a:ext cx="1284371" cy="1091060"/>
            </a:xfrm>
            <a:prstGeom prst="rect">
              <a:avLst/>
            </a:prstGeom>
          </p:spPr>
        </p:pic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8842A04A-33B6-479A-A873-18DE6A716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6893" y="3941340"/>
              <a:ext cx="812561" cy="937066"/>
            </a:xfrm>
            <a:prstGeom prst="rect">
              <a:avLst/>
            </a:prstGeom>
          </p:spPr>
        </p:pic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FD70E47E-E1A9-42E8-B7EC-F76E50CAC3CA}"/>
                </a:ext>
              </a:extLst>
            </p:cNvPr>
            <p:cNvSpPr txBox="1"/>
            <p:nvPr/>
          </p:nvSpPr>
          <p:spPr>
            <a:xfrm>
              <a:off x="2371855" y="4100144"/>
              <a:ext cx="5323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 dirty="0">
                  <a:solidFill>
                    <a:srgbClr val="250C34"/>
                  </a:solidFill>
                </a:rPr>
                <a:t>3</a:t>
              </a:r>
              <a:endParaRPr lang="zh-TW" altLang="en-US" sz="3600" b="1" dirty="0">
                <a:solidFill>
                  <a:srgbClr val="250C34"/>
                </a:solidFill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CBC233F6-DE62-413E-9C7C-6F61AD4EF400}"/>
                </a:ext>
              </a:extLst>
            </p:cNvPr>
            <p:cNvSpPr/>
            <p:nvPr/>
          </p:nvSpPr>
          <p:spPr>
            <a:xfrm>
              <a:off x="3375110" y="4786663"/>
              <a:ext cx="5501604" cy="19254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CF492538-C18B-4C40-9C8E-96E4E20D5425}"/>
              </a:ext>
            </a:extLst>
          </p:cNvPr>
          <p:cNvGrpSpPr/>
          <p:nvPr/>
        </p:nvGrpSpPr>
        <p:grpSpPr>
          <a:xfrm>
            <a:off x="2085824" y="5116710"/>
            <a:ext cx="7543630" cy="1084507"/>
            <a:chOff x="2085824" y="5116710"/>
            <a:chExt cx="7543630" cy="1084507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3AC0D7C-2E8A-4158-8ED6-2FB84797D650}"/>
                </a:ext>
              </a:extLst>
            </p:cNvPr>
            <p:cNvSpPr/>
            <p:nvPr/>
          </p:nvSpPr>
          <p:spPr>
            <a:xfrm>
              <a:off x="3555636" y="5330186"/>
              <a:ext cx="485261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完整支援三大影音多媒體檔案</a:t>
              </a:r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B982506A-508B-49C1-BFAD-9705F3C11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824" y="5116710"/>
              <a:ext cx="1281095" cy="1084507"/>
            </a:xfrm>
            <a:prstGeom prst="rect">
              <a:avLst/>
            </a:prstGeom>
          </p:spPr>
        </p:pic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96A8EEB4-3AF9-4627-8708-9B110CB11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6893" y="5123263"/>
              <a:ext cx="812561" cy="937066"/>
            </a:xfrm>
            <a:prstGeom prst="rect">
              <a:avLst/>
            </a:prstGeom>
          </p:spPr>
        </p:pic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694CFE64-439F-454D-AE15-CC26F697EE8F}"/>
                </a:ext>
              </a:extLst>
            </p:cNvPr>
            <p:cNvSpPr txBox="1"/>
            <p:nvPr/>
          </p:nvSpPr>
          <p:spPr>
            <a:xfrm>
              <a:off x="2371855" y="5275469"/>
              <a:ext cx="5323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 dirty="0">
                  <a:solidFill>
                    <a:srgbClr val="250C34"/>
                  </a:solidFill>
                </a:rPr>
                <a:t>4</a:t>
              </a:r>
              <a:endParaRPr lang="zh-TW" altLang="en-US" sz="3600" b="1" dirty="0">
                <a:solidFill>
                  <a:srgbClr val="250C34"/>
                </a:solidFill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008A6169-B15D-41A0-B187-D72A2E005437}"/>
                </a:ext>
              </a:extLst>
            </p:cNvPr>
            <p:cNvSpPr/>
            <p:nvPr/>
          </p:nvSpPr>
          <p:spPr>
            <a:xfrm>
              <a:off x="3375110" y="5961972"/>
              <a:ext cx="5501604" cy="19254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6737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矩形: 剪去單一角落 74">
            <a:extLst>
              <a:ext uri="{FF2B5EF4-FFF2-40B4-BE49-F238E27FC236}">
                <a16:creationId xmlns:a16="http://schemas.microsoft.com/office/drawing/2014/main" id="{3D710359-C2F5-4A89-A039-90404B62242B}"/>
              </a:ext>
            </a:extLst>
          </p:cNvPr>
          <p:cNvSpPr/>
          <p:nvPr/>
        </p:nvSpPr>
        <p:spPr>
          <a:xfrm rot="10800000">
            <a:off x="6489062" y="2625601"/>
            <a:ext cx="3569917" cy="2913533"/>
          </a:xfrm>
          <a:prstGeom prst="snip1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  <a:alpha val="45000"/>
                </a:schemeClr>
              </a:gs>
              <a:gs pos="100000">
                <a:schemeClr val="accent1">
                  <a:lumMod val="30000"/>
                  <a:lumOff val="70000"/>
                  <a:alpha val="6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6" name="圖片 75">
            <a:extLst>
              <a:ext uri="{FF2B5EF4-FFF2-40B4-BE49-F238E27FC236}">
                <a16:creationId xmlns:a16="http://schemas.microsoft.com/office/drawing/2014/main" id="{ECA1C178-6337-4103-82F5-748C7036D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881" y="1313071"/>
            <a:ext cx="3658018" cy="1445181"/>
          </a:xfrm>
          <a:prstGeom prst="rect">
            <a:avLst/>
          </a:prstGeom>
        </p:spPr>
      </p:pic>
      <p:pic>
        <p:nvPicPr>
          <p:cNvPr id="77" name="圖片 76">
            <a:extLst>
              <a:ext uri="{FF2B5EF4-FFF2-40B4-BE49-F238E27FC236}">
                <a16:creationId xmlns:a16="http://schemas.microsoft.com/office/drawing/2014/main" id="{969CE2ED-0DA7-4EC4-AC2F-F7FDBCF7C8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132" y="2890686"/>
            <a:ext cx="1002422" cy="987734"/>
          </a:xfrm>
          <a:prstGeom prst="rect">
            <a:avLst/>
          </a:prstGeom>
        </p:spPr>
      </p:pic>
      <p:pic>
        <p:nvPicPr>
          <p:cNvPr id="78" name="圖片 77">
            <a:extLst>
              <a:ext uri="{FF2B5EF4-FFF2-40B4-BE49-F238E27FC236}">
                <a16:creationId xmlns:a16="http://schemas.microsoft.com/office/drawing/2014/main" id="{71F976DB-C187-4F73-BB58-C5C598B49F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44" y="4319648"/>
            <a:ext cx="1002422" cy="987734"/>
          </a:xfrm>
          <a:prstGeom prst="rect">
            <a:avLst/>
          </a:prstGeom>
        </p:spPr>
      </p:pic>
      <p:pic>
        <p:nvPicPr>
          <p:cNvPr id="79" name="圖片 78">
            <a:extLst>
              <a:ext uri="{FF2B5EF4-FFF2-40B4-BE49-F238E27FC236}">
                <a16:creationId xmlns:a16="http://schemas.microsoft.com/office/drawing/2014/main" id="{7F760156-24EF-46D9-B196-8C298D2768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132" y="4319648"/>
            <a:ext cx="1002422" cy="987734"/>
          </a:xfrm>
          <a:prstGeom prst="rect">
            <a:avLst/>
          </a:prstGeom>
        </p:spPr>
      </p:pic>
      <p:pic>
        <p:nvPicPr>
          <p:cNvPr id="80" name="圖片 79">
            <a:extLst>
              <a:ext uri="{FF2B5EF4-FFF2-40B4-BE49-F238E27FC236}">
                <a16:creationId xmlns:a16="http://schemas.microsoft.com/office/drawing/2014/main" id="{5718543C-C84F-406A-ACDD-B14F2C7A22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44" y="2890686"/>
            <a:ext cx="1002422" cy="987734"/>
          </a:xfrm>
          <a:prstGeom prst="rect">
            <a:avLst/>
          </a:prstGeom>
        </p:spPr>
      </p:pic>
      <p:sp>
        <p:nvSpPr>
          <p:cNvPr id="83" name="文字方塊 82">
            <a:extLst>
              <a:ext uri="{FF2B5EF4-FFF2-40B4-BE49-F238E27FC236}">
                <a16:creationId xmlns:a16="http://schemas.microsoft.com/office/drawing/2014/main" id="{5C240726-61B7-42C5-A721-91703BA81115}"/>
              </a:ext>
            </a:extLst>
          </p:cNvPr>
          <p:cNvSpPr txBox="1"/>
          <p:nvPr/>
        </p:nvSpPr>
        <p:spPr>
          <a:xfrm>
            <a:off x="6762237" y="3873585"/>
            <a:ext cx="1864442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HDMI (HD Player)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E54E954E-2E5B-4E9F-87B7-0298C3C15211}"/>
              </a:ext>
            </a:extLst>
          </p:cNvPr>
          <p:cNvSpPr txBox="1"/>
          <p:nvPr/>
        </p:nvSpPr>
        <p:spPr>
          <a:xfrm>
            <a:off x="8716800" y="3878319"/>
            <a:ext cx="1414607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Chromecast</a:t>
            </a:r>
          </a:p>
        </p:txBody>
      </p:sp>
      <p:sp>
        <p:nvSpPr>
          <p:cNvPr id="87" name="Shape 248">
            <a:extLst>
              <a:ext uri="{FF2B5EF4-FFF2-40B4-BE49-F238E27FC236}">
                <a16:creationId xmlns:a16="http://schemas.microsoft.com/office/drawing/2014/main" id="{1ECDA850-0253-43E7-8CA6-B6FF1ED97949}"/>
              </a:ext>
            </a:extLst>
          </p:cNvPr>
          <p:cNvSpPr/>
          <p:nvPr/>
        </p:nvSpPr>
        <p:spPr>
          <a:xfrm>
            <a:off x="6935883" y="3090548"/>
            <a:ext cx="490010" cy="49001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" name="群組 90">
            <a:extLst>
              <a:ext uri="{FF2B5EF4-FFF2-40B4-BE49-F238E27FC236}">
                <a16:creationId xmlns:a16="http://schemas.microsoft.com/office/drawing/2014/main" id="{A7975C92-123F-4E64-A437-57B759FF6D9B}"/>
              </a:ext>
            </a:extLst>
          </p:cNvPr>
          <p:cNvGrpSpPr/>
          <p:nvPr/>
        </p:nvGrpSpPr>
        <p:grpSpPr>
          <a:xfrm>
            <a:off x="6661924" y="3898890"/>
            <a:ext cx="97304" cy="234750"/>
            <a:chOff x="129732" y="2881546"/>
            <a:chExt cx="313151" cy="514399"/>
          </a:xfrm>
        </p:grpSpPr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ABE829AC-4CDC-45FC-BC69-E07BD2348FCC}"/>
                </a:ext>
              </a:extLst>
            </p:cNvPr>
            <p:cNvSpPr/>
            <p:nvPr/>
          </p:nvSpPr>
          <p:spPr>
            <a:xfrm rot="2093307">
              <a:off x="129732" y="288154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4808F254-D737-44A5-8232-910F7F43F163}"/>
                </a:ext>
              </a:extLst>
            </p:cNvPr>
            <p:cNvSpPr/>
            <p:nvPr/>
          </p:nvSpPr>
          <p:spPr>
            <a:xfrm rot="2093307">
              <a:off x="129732" y="2975282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EED45239-303C-4390-8DA5-BD2BB9031659}"/>
                </a:ext>
              </a:extLst>
            </p:cNvPr>
            <p:cNvSpPr/>
            <p:nvPr/>
          </p:nvSpPr>
          <p:spPr>
            <a:xfrm rot="2093307">
              <a:off x="129732" y="3069018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E77F0C15-64F8-4F28-B8C0-32F976062BAC}"/>
                </a:ext>
              </a:extLst>
            </p:cNvPr>
            <p:cNvSpPr/>
            <p:nvPr/>
          </p:nvSpPr>
          <p:spPr>
            <a:xfrm rot="2093307">
              <a:off x="129732" y="3162754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0DA43782-E8EB-492A-A03F-888A8C022AD8}"/>
                </a:ext>
              </a:extLst>
            </p:cNvPr>
            <p:cNvSpPr/>
            <p:nvPr/>
          </p:nvSpPr>
          <p:spPr>
            <a:xfrm rot="2093307">
              <a:off x="129732" y="3256490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CE23BD89-E08B-4665-835A-2692FF4F4FB4}"/>
                </a:ext>
              </a:extLst>
            </p:cNvPr>
            <p:cNvSpPr/>
            <p:nvPr/>
          </p:nvSpPr>
          <p:spPr>
            <a:xfrm rot="2093307">
              <a:off x="129732" y="335022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8" name="群組 97">
            <a:extLst>
              <a:ext uri="{FF2B5EF4-FFF2-40B4-BE49-F238E27FC236}">
                <a16:creationId xmlns:a16="http://schemas.microsoft.com/office/drawing/2014/main" id="{95A9F0B7-2196-49F1-9791-5ECB762D4E2E}"/>
              </a:ext>
            </a:extLst>
          </p:cNvPr>
          <p:cNvGrpSpPr/>
          <p:nvPr/>
        </p:nvGrpSpPr>
        <p:grpSpPr>
          <a:xfrm>
            <a:off x="8669790" y="3898890"/>
            <a:ext cx="97304" cy="234750"/>
            <a:chOff x="129732" y="2881546"/>
            <a:chExt cx="313151" cy="514399"/>
          </a:xfrm>
        </p:grpSpPr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C2E42BAF-21F4-407C-8220-6E80D9650648}"/>
                </a:ext>
              </a:extLst>
            </p:cNvPr>
            <p:cNvSpPr/>
            <p:nvPr/>
          </p:nvSpPr>
          <p:spPr>
            <a:xfrm rot="2093307">
              <a:off x="129732" y="288154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DE489D3B-3FB9-4E87-9370-6CDA5D7D12D3}"/>
                </a:ext>
              </a:extLst>
            </p:cNvPr>
            <p:cNvSpPr/>
            <p:nvPr/>
          </p:nvSpPr>
          <p:spPr>
            <a:xfrm rot="2093307">
              <a:off x="129732" y="2975282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90B9DD53-27A6-47B1-AA85-A7D0B00BC0D2}"/>
                </a:ext>
              </a:extLst>
            </p:cNvPr>
            <p:cNvSpPr/>
            <p:nvPr/>
          </p:nvSpPr>
          <p:spPr>
            <a:xfrm rot="2093307">
              <a:off x="129732" y="3069018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2" name="矩形 101">
              <a:extLst>
                <a:ext uri="{FF2B5EF4-FFF2-40B4-BE49-F238E27FC236}">
                  <a16:creationId xmlns:a16="http://schemas.microsoft.com/office/drawing/2014/main" id="{E769650D-5F6C-4AA0-A540-0B073D250497}"/>
                </a:ext>
              </a:extLst>
            </p:cNvPr>
            <p:cNvSpPr/>
            <p:nvPr/>
          </p:nvSpPr>
          <p:spPr>
            <a:xfrm rot="2093307">
              <a:off x="129732" y="3162754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152DF678-380C-4B08-A982-734E77E01AF2}"/>
                </a:ext>
              </a:extLst>
            </p:cNvPr>
            <p:cNvSpPr/>
            <p:nvPr/>
          </p:nvSpPr>
          <p:spPr>
            <a:xfrm rot="2093307">
              <a:off x="129732" y="3256490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4" name="矩形 103">
              <a:extLst>
                <a:ext uri="{FF2B5EF4-FFF2-40B4-BE49-F238E27FC236}">
                  <a16:creationId xmlns:a16="http://schemas.microsoft.com/office/drawing/2014/main" id="{5D925A54-F77A-4294-B55E-778C8B5BD55E}"/>
                </a:ext>
              </a:extLst>
            </p:cNvPr>
            <p:cNvSpPr/>
            <p:nvPr/>
          </p:nvSpPr>
          <p:spPr>
            <a:xfrm rot="2093307">
              <a:off x="129732" y="335022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A3ED727F-5E62-4CE0-84C2-A9FAC55AEA67}"/>
              </a:ext>
            </a:extLst>
          </p:cNvPr>
          <p:cNvGrpSpPr/>
          <p:nvPr/>
        </p:nvGrpSpPr>
        <p:grpSpPr>
          <a:xfrm>
            <a:off x="6690746" y="5278431"/>
            <a:ext cx="97304" cy="234750"/>
            <a:chOff x="129732" y="2881546"/>
            <a:chExt cx="313151" cy="514399"/>
          </a:xfrm>
        </p:grpSpPr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340A5BE6-5557-4A6E-918C-A6FC3FCF9F9D}"/>
                </a:ext>
              </a:extLst>
            </p:cNvPr>
            <p:cNvSpPr/>
            <p:nvPr/>
          </p:nvSpPr>
          <p:spPr>
            <a:xfrm rot="2093307">
              <a:off x="129732" y="288154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7" name="矩形 106">
              <a:extLst>
                <a:ext uri="{FF2B5EF4-FFF2-40B4-BE49-F238E27FC236}">
                  <a16:creationId xmlns:a16="http://schemas.microsoft.com/office/drawing/2014/main" id="{93049F89-2B87-4EB7-9C87-837ED887EA2E}"/>
                </a:ext>
              </a:extLst>
            </p:cNvPr>
            <p:cNvSpPr/>
            <p:nvPr/>
          </p:nvSpPr>
          <p:spPr>
            <a:xfrm rot="2093307">
              <a:off x="129732" y="2975282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8" name="矩形 107">
              <a:extLst>
                <a:ext uri="{FF2B5EF4-FFF2-40B4-BE49-F238E27FC236}">
                  <a16:creationId xmlns:a16="http://schemas.microsoft.com/office/drawing/2014/main" id="{A1F1B9A8-FD5D-4726-802B-2BFEFF598C8A}"/>
                </a:ext>
              </a:extLst>
            </p:cNvPr>
            <p:cNvSpPr/>
            <p:nvPr/>
          </p:nvSpPr>
          <p:spPr>
            <a:xfrm rot="2093307">
              <a:off x="129732" y="3069018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9" name="矩形 108">
              <a:extLst>
                <a:ext uri="{FF2B5EF4-FFF2-40B4-BE49-F238E27FC236}">
                  <a16:creationId xmlns:a16="http://schemas.microsoft.com/office/drawing/2014/main" id="{D714BC80-9E3E-495C-BDF5-2CCEC06C0842}"/>
                </a:ext>
              </a:extLst>
            </p:cNvPr>
            <p:cNvSpPr/>
            <p:nvPr/>
          </p:nvSpPr>
          <p:spPr>
            <a:xfrm rot="2093307">
              <a:off x="129732" y="3162754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AA1FE333-CADE-408E-8AD0-A722FA84C2ED}"/>
                </a:ext>
              </a:extLst>
            </p:cNvPr>
            <p:cNvSpPr/>
            <p:nvPr/>
          </p:nvSpPr>
          <p:spPr>
            <a:xfrm rot="2093307">
              <a:off x="129732" y="3256490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1" name="矩形 110">
              <a:extLst>
                <a:ext uri="{FF2B5EF4-FFF2-40B4-BE49-F238E27FC236}">
                  <a16:creationId xmlns:a16="http://schemas.microsoft.com/office/drawing/2014/main" id="{FAD656E5-59D3-4D4E-A592-5D131B0504A5}"/>
                </a:ext>
              </a:extLst>
            </p:cNvPr>
            <p:cNvSpPr/>
            <p:nvPr/>
          </p:nvSpPr>
          <p:spPr>
            <a:xfrm rot="2093307">
              <a:off x="129732" y="335022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12" name="群組 111">
            <a:extLst>
              <a:ext uri="{FF2B5EF4-FFF2-40B4-BE49-F238E27FC236}">
                <a16:creationId xmlns:a16="http://schemas.microsoft.com/office/drawing/2014/main" id="{CE00008D-732F-4D54-AE33-A3D6B9B806C9}"/>
              </a:ext>
            </a:extLst>
          </p:cNvPr>
          <p:cNvGrpSpPr/>
          <p:nvPr/>
        </p:nvGrpSpPr>
        <p:grpSpPr>
          <a:xfrm>
            <a:off x="8669790" y="5278431"/>
            <a:ext cx="97304" cy="234750"/>
            <a:chOff x="129732" y="2881546"/>
            <a:chExt cx="313151" cy="514399"/>
          </a:xfrm>
        </p:grpSpPr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id="{D919A4C6-1DD2-412A-B5B9-19A907B76FE6}"/>
                </a:ext>
              </a:extLst>
            </p:cNvPr>
            <p:cNvSpPr/>
            <p:nvPr/>
          </p:nvSpPr>
          <p:spPr>
            <a:xfrm rot="2093307">
              <a:off x="129732" y="288154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4" name="矩形 113">
              <a:extLst>
                <a:ext uri="{FF2B5EF4-FFF2-40B4-BE49-F238E27FC236}">
                  <a16:creationId xmlns:a16="http://schemas.microsoft.com/office/drawing/2014/main" id="{EB60743B-8048-40C4-B2FC-CFDD8844814A}"/>
                </a:ext>
              </a:extLst>
            </p:cNvPr>
            <p:cNvSpPr/>
            <p:nvPr/>
          </p:nvSpPr>
          <p:spPr>
            <a:xfrm rot="2093307">
              <a:off x="129732" y="2975282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5" name="矩形 114">
              <a:extLst>
                <a:ext uri="{FF2B5EF4-FFF2-40B4-BE49-F238E27FC236}">
                  <a16:creationId xmlns:a16="http://schemas.microsoft.com/office/drawing/2014/main" id="{37F4C4F7-2295-4044-B5B1-C55581E8D171}"/>
                </a:ext>
              </a:extLst>
            </p:cNvPr>
            <p:cNvSpPr/>
            <p:nvPr/>
          </p:nvSpPr>
          <p:spPr>
            <a:xfrm rot="2093307">
              <a:off x="129732" y="3069018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123E577C-D543-4657-9637-CBF8CB896084}"/>
                </a:ext>
              </a:extLst>
            </p:cNvPr>
            <p:cNvSpPr/>
            <p:nvPr/>
          </p:nvSpPr>
          <p:spPr>
            <a:xfrm rot="2093307">
              <a:off x="129732" y="3162754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7" name="矩形 116">
              <a:extLst>
                <a:ext uri="{FF2B5EF4-FFF2-40B4-BE49-F238E27FC236}">
                  <a16:creationId xmlns:a16="http://schemas.microsoft.com/office/drawing/2014/main" id="{00BEC3E2-E280-4F56-B94E-06EFB073952E}"/>
                </a:ext>
              </a:extLst>
            </p:cNvPr>
            <p:cNvSpPr/>
            <p:nvPr/>
          </p:nvSpPr>
          <p:spPr>
            <a:xfrm rot="2093307">
              <a:off x="129732" y="3256490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8" name="矩形 117">
              <a:extLst>
                <a:ext uri="{FF2B5EF4-FFF2-40B4-BE49-F238E27FC236}">
                  <a16:creationId xmlns:a16="http://schemas.microsoft.com/office/drawing/2014/main" id="{CF290567-0330-41BE-A9B6-AC20D8E7457D}"/>
                </a:ext>
              </a:extLst>
            </p:cNvPr>
            <p:cNvSpPr/>
            <p:nvPr/>
          </p:nvSpPr>
          <p:spPr>
            <a:xfrm rot="2093307">
              <a:off x="129732" y="335022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0" name="矩形: 剪去單一角落 69">
            <a:extLst>
              <a:ext uri="{FF2B5EF4-FFF2-40B4-BE49-F238E27FC236}">
                <a16:creationId xmlns:a16="http://schemas.microsoft.com/office/drawing/2014/main" id="{2750BBAC-29D9-4A3E-BB4A-639E3BA518CF}"/>
              </a:ext>
            </a:extLst>
          </p:cNvPr>
          <p:cNvSpPr/>
          <p:nvPr/>
        </p:nvSpPr>
        <p:spPr>
          <a:xfrm rot="10800000">
            <a:off x="1922743" y="2625601"/>
            <a:ext cx="3569917" cy="2913533"/>
          </a:xfrm>
          <a:prstGeom prst="snip1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  <a:alpha val="45000"/>
                </a:schemeClr>
              </a:gs>
              <a:gs pos="100000">
                <a:schemeClr val="accent1">
                  <a:lumMod val="30000"/>
                  <a:lumOff val="70000"/>
                  <a:alpha val="6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71" name="圖片 70">
            <a:extLst>
              <a:ext uri="{FF2B5EF4-FFF2-40B4-BE49-F238E27FC236}">
                <a16:creationId xmlns:a16="http://schemas.microsoft.com/office/drawing/2014/main" id="{CB2793CC-35C3-41FD-AE3F-1F230A4653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62" y="1312457"/>
            <a:ext cx="3658018" cy="144641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4D08A1FF-94A2-4184-A91E-8CE74D2AC1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813" y="2890686"/>
            <a:ext cx="1002422" cy="987734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F2DFC058-414D-494F-96AE-BDF190C8B5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031" y="4319648"/>
            <a:ext cx="1002422" cy="987734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86078986-FACF-428C-9887-E30471881F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813" y="4319648"/>
            <a:ext cx="1002422" cy="98773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DC18CB1-73C3-4CA2-8ADD-2F67BC97D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031" y="2890686"/>
            <a:ext cx="1002422" cy="98773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830B9E4-D948-493F-B273-0FC791CF2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支援高達八種類型串流協定 </a:t>
            </a:r>
          </a:p>
        </p:txBody>
      </p:sp>
      <p:pic>
        <p:nvPicPr>
          <p:cNvPr id="11" name="圖片 11">
            <a:extLst>
              <a:ext uri="{FF2B5EF4-FFF2-40B4-BE49-F238E27FC236}">
                <a16:creationId xmlns:a16="http://schemas.microsoft.com/office/drawing/2014/main" id="{8D028963-F3BB-4B37-ADE5-1BF2A566682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007" y="1994727"/>
            <a:ext cx="864439" cy="709308"/>
          </a:xfrm>
          <a:prstGeom prst="rect">
            <a:avLst/>
          </a:prstGeom>
        </p:spPr>
      </p:pic>
      <p:pic>
        <p:nvPicPr>
          <p:cNvPr id="6" name="圖片 6">
            <a:extLst>
              <a:ext uri="{FF2B5EF4-FFF2-40B4-BE49-F238E27FC236}">
                <a16:creationId xmlns:a16="http://schemas.microsoft.com/office/drawing/2014/main" id="{871DAA27-52E9-402E-921B-454E4EED1D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430759" y="1996197"/>
            <a:ext cx="1031370" cy="692216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A4639D5E-878F-4AC9-AA8B-35C5D5778369}"/>
              </a:ext>
            </a:extLst>
          </p:cNvPr>
          <p:cNvSpPr txBox="1"/>
          <p:nvPr/>
        </p:nvSpPr>
        <p:spPr>
          <a:xfrm>
            <a:off x="3357121" y="2132251"/>
            <a:ext cx="169407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250C3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音訊輸出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3A57B07-6501-42C9-9DD0-1A59AD35752D}"/>
              </a:ext>
            </a:extLst>
          </p:cNvPr>
          <p:cNvSpPr txBox="1"/>
          <p:nvPr/>
        </p:nvSpPr>
        <p:spPr>
          <a:xfrm>
            <a:off x="7917282" y="2132251"/>
            <a:ext cx="169407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ctr">
              <a:defRPr b="1">
                <a:solidFill>
                  <a:srgbClr val="250C3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defRPr>
            </a:lvl1pPr>
          </a:lstStyle>
          <a:p>
            <a:r>
              <a:rPr lang="zh-TW" altLang="en-US" sz="2400" dirty="0"/>
              <a:t>影像輸出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98FA6B3-BFA0-4930-B6E7-C1096968BAB6}"/>
              </a:ext>
            </a:extLst>
          </p:cNvPr>
          <p:cNvSpPr txBox="1"/>
          <p:nvPr/>
        </p:nvSpPr>
        <p:spPr>
          <a:xfrm>
            <a:off x="2298924" y="3873585"/>
            <a:ext cx="1528417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HDMI-Audio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DCC8CA8-FA91-442E-A5E2-FBD806181ABB}"/>
              </a:ext>
            </a:extLst>
          </p:cNvPr>
          <p:cNvSpPr txBox="1"/>
          <p:nvPr/>
        </p:nvSpPr>
        <p:spPr>
          <a:xfrm>
            <a:off x="4176847" y="3878319"/>
            <a:ext cx="1175026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Line Out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A627EED-EF4F-4C36-9164-FC0AEB2F5091}"/>
              </a:ext>
            </a:extLst>
          </p:cNvPr>
          <p:cNvSpPr txBox="1"/>
          <p:nvPr/>
        </p:nvSpPr>
        <p:spPr>
          <a:xfrm>
            <a:off x="4176847" y="5253347"/>
            <a:ext cx="1175026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Bluetooth</a:t>
            </a:r>
            <a:endParaRPr lang="zh-TW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5247920-AD5F-4479-A9DD-4DD8720C8CDE}"/>
              </a:ext>
            </a:extLst>
          </p:cNvPr>
          <p:cNvSpPr txBox="1"/>
          <p:nvPr/>
        </p:nvSpPr>
        <p:spPr>
          <a:xfrm>
            <a:off x="2298924" y="5253347"/>
            <a:ext cx="1175026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</a:t>
            </a:r>
            <a:endParaRPr lang="zh-TW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81560CB0-CE5F-4D41-AD45-7FE7396C6178}"/>
              </a:ext>
            </a:extLst>
          </p:cNvPr>
          <p:cNvSpPr txBox="1"/>
          <p:nvPr/>
        </p:nvSpPr>
        <p:spPr>
          <a:xfrm>
            <a:off x="8716800" y="5254309"/>
            <a:ext cx="749346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DLNA</a:t>
            </a:r>
            <a:endParaRPr lang="zh-TW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635748EE-2D73-447F-A68B-AD0F99FA5D62}"/>
              </a:ext>
            </a:extLst>
          </p:cNvPr>
          <p:cNvSpPr txBox="1"/>
          <p:nvPr/>
        </p:nvSpPr>
        <p:spPr>
          <a:xfrm>
            <a:off x="6762237" y="5254309"/>
            <a:ext cx="1030044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Airplay</a:t>
            </a:r>
            <a:endParaRPr lang="zh-TW" sz="14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6A68876-62E6-4858-82BD-AB25CE7D1576}"/>
              </a:ext>
            </a:extLst>
          </p:cNvPr>
          <p:cNvSpPr txBox="1"/>
          <p:nvPr/>
        </p:nvSpPr>
        <p:spPr>
          <a:xfrm>
            <a:off x="2025305" y="5890751"/>
            <a:ext cx="8033675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為提升您的多房串流體驗而設計，以不同的影音裝置操作角度為出發，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可支援同時串流檔案到</a:t>
            </a:r>
            <a:r>
              <a:rPr lang="zh-TW" altLang="en-US" sz="2000" b="1" dirty="0">
                <a:solidFill>
                  <a:srgbClr val="F5E8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八種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不同的串流協定裝置。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Shape 248">
            <a:extLst>
              <a:ext uri="{FF2B5EF4-FFF2-40B4-BE49-F238E27FC236}">
                <a16:creationId xmlns:a16="http://schemas.microsoft.com/office/drawing/2014/main" id="{0D4F97AE-5C92-46CE-813F-632C2183B29A}"/>
              </a:ext>
            </a:extLst>
          </p:cNvPr>
          <p:cNvSpPr/>
          <p:nvPr/>
        </p:nvSpPr>
        <p:spPr>
          <a:xfrm>
            <a:off x="2432870" y="3090548"/>
            <a:ext cx="490010" cy="49001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49">
            <a:extLst>
              <a:ext uri="{FF2B5EF4-FFF2-40B4-BE49-F238E27FC236}">
                <a16:creationId xmlns:a16="http://schemas.microsoft.com/office/drawing/2014/main" id="{2950EAF3-E5FD-4D3F-91A1-CEFE7634DE69}"/>
              </a:ext>
            </a:extLst>
          </p:cNvPr>
          <p:cNvSpPr/>
          <p:nvPr/>
        </p:nvSpPr>
        <p:spPr>
          <a:xfrm>
            <a:off x="4493738" y="3126778"/>
            <a:ext cx="428700" cy="428700"/>
          </a:xfrm>
          <a:prstGeom prst="ellipse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251">
            <a:extLst>
              <a:ext uri="{FF2B5EF4-FFF2-40B4-BE49-F238E27FC236}">
                <a16:creationId xmlns:a16="http://schemas.microsoft.com/office/drawing/2014/main" id="{C81D4F61-DB16-4C7F-810C-A022F314B223}"/>
              </a:ext>
            </a:extLst>
          </p:cNvPr>
          <p:cNvSpPr/>
          <p:nvPr/>
        </p:nvSpPr>
        <p:spPr>
          <a:xfrm>
            <a:off x="2403525" y="4501057"/>
            <a:ext cx="548700" cy="548700"/>
          </a:xfrm>
          <a:prstGeom prst="ellipse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Shape 252">
            <a:extLst>
              <a:ext uri="{FF2B5EF4-FFF2-40B4-BE49-F238E27FC236}">
                <a16:creationId xmlns:a16="http://schemas.microsoft.com/office/drawing/2014/main" id="{CB68CA1C-581A-4EA4-9172-DF21D1CA71E8}"/>
              </a:ext>
            </a:extLst>
          </p:cNvPr>
          <p:cNvSpPr/>
          <p:nvPr/>
        </p:nvSpPr>
        <p:spPr>
          <a:xfrm>
            <a:off x="4438388" y="4489445"/>
            <a:ext cx="539400" cy="539400"/>
          </a:xfrm>
          <a:prstGeom prst="ellipse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253">
            <a:extLst>
              <a:ext uri="{FF2B5EF4-FFF2-40B4-BE49-F238E27FC236}">
                <a16:creationId xmlns:a16="http://schemas.microsoft.com/office/drawing/2014/main" id="{59D7DE39-DCAB-42A2-AA6A-2A5402CD4B76}"/>
              </a:ext>
            </a:extLst>
          </p:cNvPr>
          <p:cNvSpPr/>
          <p:nvPr/>
        </p:nvSpPr>
        <p:spPr>
          <a:xfrm>
            <a:off x="6931845" y="4517467"/>
            <a:ext cx="525446" cy="525446"/>
          </a:xfrm>
          <a:prstGeom prst="ellipse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255">
            <a:extLst>
              <a:ext uri="{FF2B5EF4-FFF2-40B4-BE49-F238E27FC236}">
                <a16:creationId xmlns:a16="http://schemas.microsoft.com/office/drawing/2014/main" id="{81457B4E-222F-4D62-B407-06D0FD0BD02D}"/>
              </a:ext>
            </a:extLst>
          </p:cNvPr>
          <p:cNvSpPr/>
          <p:nvPr/>
        </p:nvSpPr>
        <p:spPr>
          <a:xfrm>
            <a:off x="8983852" y="3054822"/>
            <a:ext cx="574044" cy="574044"/>
          </a:xfrm>
          <a:prstGeom prst="ellipse">
            <a:avLst/>
          </a:pr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254">
            <a:extLst>
              <a:ext uri="{FF2B5EF4-FFF2-40B4-BE49-F238E27FC236}">
                <a16:creationId xmlns:a16="http://schemas.microsoft.com/office/drawing/2014/main" id="{F1398B5C-AADD-42A4-BEA2-77D0B4533BB4}"/>
              </a:ext>
            </a:extLst>
          </p:cNvPr>
          <p:cNvSpPr/>
          <p:nvPr/>
        </p:nvSpPr>
        <p:spPr>
          <a:xfrm>
            <a:off x="9013290" y="4513206"/>
            <a:ext cx="516469" cy="516469"/>
          </a:xfrm>
          <a:prstGeom prst="ellipse">
            <a:avLst/>
          </a:pr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7A0084FB-BA03-453B-B658-0122FD33772C}"/>
              </a:ext>
            </a:extLst>
          </p:cNvPr>
          <p:cNvGrpSpPr/>
          <p:nvPr/>
        </p:nvGrpSpPr>
        <p:grpSpPr>
          <a:xfrm>
            <a:off x="2158911" y="3898890"/>
            <a:ext cx="97304" cy="234750"/>
            <a:chOff x="129732" y="2881546"/>
            <a:chExt cx="313151" cy="514399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C408689D-FB5E-46A1-9AED-187224AD5D83}"/>
                </a:ext>
              </a:extLst>
            </p:cNvPr>
            <p:cNvSpPr/>
            <p:nvPr/>
          </p:nvSpPr>
          <p:spPr>
            <a:xfrm rot="2093307">
              <a:off x="129732" y="288154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254F64DC-793A-4C03-A81F-263BEBD56E22}"/>
                </a:ext>
              </a:extLst>
            </p:cNvPr>
            <p:cNvSpPr/>
            <p:nvPr/>
          </p:nvSpPr>
          <p:spPr>
            <a:xfrm rot="2093307">
              <a:off x="129732" y="2975282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1743D324-9EC5-45AE-BC36-B011A0CBD6EE}"/>
                </a:ext>
              </a:extLst>
            </p:cNvPr>
            <p:cNvSpPr/>
            <p:nvPr/>
          </p:nvSpPr>
          <p:spPr>
            <a:xfrm rot="2093307">
              <a:off x="129732" y="3069018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0B2512A6-2A1B-432E-8006-AEBACAB8A439}"/>
                </a:ext>
              </a:extLst>
            </p:cNvPr>
            <p:cNvSpPr/>
            <p:nvPr/>
          </p:nvSpPr>
          <p:spPr>
            <a:xfrm rot="2093307">
              <a:off x="129732" y="3162754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4F7292B3-9938-4C9A-B49D-FB083CAAF1F3}"/>
                </a:ext>
              </a:extLst>
            </p:cNvPr>
            <p:cNvSpPr/>
            <p:nvPr/>
          </p:nvSpPr>
          <p:spPr>
            <a:xfrm rot="2093307">
              <a:off x="129732" y="3256490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A5980E92-FF3F-419E-91E1-75ADBD23135A}"/>
                </a:ext>
              </a:extLst>
            </p:cNvPr>
            <p:cNvSpPr/>
            <p:nvPr/>
          </p:nvSpPr>
          <p:spPr>
            <a:xfrm rot="2093307">
              <a:off x="129732" y="335022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EA8C99F1-7A7F-4929-9D50-91B8BFF0A7DE}"/>
              </a:ext>
            </a:extLst>
          </p:cNvPr>
          <p:cNvGrpSpPr/>
          <p:nvPr/>
        </p:nvGrpSpPr>
        <p:grpSpPr>
          <a:xfrm>
            <a:off x="4103471" y="3898890"/>
            <a:ext cx="97304" cy="234750"/>
            <a:chOff x="129732" y="2881546"/>
            <a:chExt cx="313151" cy="514399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1074651D-0AFF-4103-9F53-981D3E90AEFF}"/>
                </a:ext>
              </a:extLst>
            </p:cNvPr>
            <p:cNvSpPr/>
            <p:nvPr/>
          </p:nvSpPr>
          <p:spPr>
            <a:xfrm rot="2093307">
              <a:off x="129732" y="288154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C19B9902-1347-4AC7-B69A-E2658FBB23B8}"/>
                </a:ext>
              </a:extLst>
            </p:cNvPr>
            <p:cNvSpPr/>
            <p:nvPr/>
          </p:nvSpPr>
          <p:spPr>
            <a:xfrm rot="2093307">
              <a:off x="129732" y="2975282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91B836FA-CC29-40E2-9982-EB81E0E783AD}"/>
                </a:ext>
              </a:extLst>
            </p:cNvPr>
            <p:cNvSpPr/>
            <p:nvPr/>
          </p:nvSpPr>
          <p:spPr>
            <a:xfrm rot="2093307">
              <a:off x="129732" y="3069018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4EA01267-1836-410F-AD5F-AA07639E3D70}"/>
                </a:ext>
              </a:extLst>
            </p:cNvPr>
            <p:cNvSpPr/>
            <p:nvPr/>
          </p:nvSpPr>
          <p:spPr>
            <a:xfrm rot="2093307">
              <a:off x="129732" y="3162754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2E38B898-8CC6-40CE-84BC-8D3B19487F37}"/>
                </a:ext>
              </a:extLst>
            </p:cNvPr>
            <p:cNvSpPr/>
            <p:nvPr/>
          </p:nvSpPr>
          <p:spPr>
            <a:xfrm rot="2093307">
              <a:off x="129732" y="3256490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979C00BB-D196-43F7-88F0-BCF5FCD8523E}"/>
                </a:ext>
              </a:extLst>
            </p:cNvPr>
            <p:cNvSpPr/>
            <p:nvPr/>
          </p:nvSpPr>
          <p:spPr>
            <a:xfrm rot="2093307">
              <a:off x="129732" y="335022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158358F4-EC3B-4A9B-997F-799DCEBE7D14}"/>
              </a:ext>
            </a:extLst>
          </p:cNvPr>
          <p:cNvGrpSpPr/>
          <p:nvPr/>
        </p:nvGrpSpPr>
        <p:grpSpPr>
          <a:xfrm>
            <a:off x="2187733" y="5278431"/>
            <a:ext cx="97304" cy="234750"/>
            <a:chOff x="129732" y="2881546"/>
            <a:chExt cx="313151" cy="514399"/>
          </a:xfrm>
        </p:grpSpPr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60EB02FF-87A6-47A1-A2C9-F2F0612A0AF6}"/>
                </a:ext>
              </a:extLst>
            </p:cNvPr>
            <p:cNvSpPr/>
            <p:nvPr/>
          </p:nvSpPr>
          <p:spPr>
            <a:xfrm rot="2093307">
              <a:off x="129732" y="288154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7FDF0682-FE92-4D1A-8F44-B6A7A22C1F66}"/>
                </a:ext>
              </a:extLst>
            </p:cNvPr>
            <p:cNvSpPr/>
            <p:nvPr/>
          </p:nvSpPr>
          <p:spPr>
            <a:xfrm rot="2093307">
              <a:off x="129732" y="2975282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A83A2DB4-C625-41A8-95FE-2EC792AE02BD}"/>
                </a:ext>
              </a:extLst>
            </p:cNvPr>
            <p:cNvSpPr/>
            <p:nvPr/>
          </p:nvSpPr>
          <p:spPr>
            <a:xfrm rot="2093307">
              <a:off x="129732" y="3069018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D98D4DB6-1515-4316-9AC6-468B5FCE8FC1}"/>
                </a:ext>
              </a:extLst>
            </p:cNvPr>
            <p:cNvSpPr/>
            <p:nvPr/>
          </p:nvSpPr>
          <p:spPr>
            <a:xfrm rot="2093307">
              <a:off x="129732" y="3162754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D5185343-F52D-4537-A4FE-024CBD047D9B}"/>
                </a:ext>
              </a:extLst>
            </p:cNvPr>
            <p:cNvSpPr/>
            <p:nvPr/>
          </p:nvSpPr>
          <p:spPr>
            <a:xfrm rot="2093307">
              <a:off x="129732" y="3256490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B8257A9D-0A6A-4304-B9D3-56775996EA96}"/>
                </a:ext>
              </a:extLst>
            </p:cNvPr>
            <p:cNvSpPr/>
            <p:nvPr/>
          </p:nvSpPr>
          <p:spPr>
            <a:xfrm rot="2093307">
              <a:off x="129732" y="335022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503449F4-727D-4A71-B31D-DEA74F7FA893}"/>
              </a:ext>
            </a:extLst>
          </p:cNvPr>
          <p:cNvGrpSpPr/>
          <p:nvPr/>
        </p:nvGrpSpPr>
        <p:grpSpPr>
          <a:xfrm>
            <a:off x="4103471" y="5278431"/>
            <a:ext cx="97304" cy="234750"/>
            <a:chOff x="129732" y="2881546"/>
            <a:chExt cx="313151" cy="514399"/>
          </a:xfrm>
        </p:grpSpPr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2F13E9C6-BA23-4538-8267-4C699861EE46}"/>
                </a:ext>
              </a:extLst>
            </p:cNvPr>
            <p:cNvSpPr/>
            <p:nvPr/>
          </p:nvSpPr>
          <p:spPr>
            <a:xfrm rot="2093307">
              <a:off x="129732" y="288154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291E2A37-90B2-4172-8526-0E6C3B3F8A1D}"/>
                </a:ext>
              </a:extLst>
            </p:cNvPr>
            <p:cNvSpPr/>
            <p:nvPr/>
          </p:nvSpPr>
          <p:spPr>
            <a:xfrm rot="2093307">
              <a:off x="129732" y="2975282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3C4E2308-CCA5-4644-98EB-89EF0CA172E6}"/>
                </a:ext>
              </a:extLst>
            </p:cNvPr>
            <p:cNvSpPr/>
            <p:nvPr/>
          </p:nvSpPr>
          <p:spPr>
            <a:xfrm rot="2093307">
              <a:off x="129732" y="3069018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C3701958-3179-4B4C-BD91-D45534CF3326}"/>
                </a:ext>
              </a:extLst>
            </p:cNvPr>
            <p:cNvSpPr/>
            <p:nvPr/>
          </p:nvSpPr>
          <p:spPr>
            <a:xfrm rot="2093307">
              <a:off x="129732" y="3162754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2CDA94EB-BF78-4CA9-A6B6-1E5D1033B027}"/>
                </a:ext>
              </a:extLst>
            </p:cNvPr>
            <p:cNvSpPr/>
            <p:nvPr/>
          </p:nvSpPr>
          <p:spPr>
            <a:xfrm rot="2093307">
              <a:off x="129732" y="3256490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4D5788CE-4DC6-4D55-B56B-4F6B1255E1B1}"/>
                </a:ext>
              </a:extLst>
            </p:cNvPr>
            <p:cNvSpPr/>
            <p:nvPr/>
          </p:nvSpPr>
          <p:spPr>
            <a:xfrm rot="2093307">
              <a:off x="129732" y="3350226"/>
              <a:ext cx="313151" cy="45719"/>
            </a:xfrm>
            <a:prstGeom prst="rect">
              <a:avLst/>
            </a:prstGeom>
            <a:solidFill>
              <a:srgbClr val="F5E8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6372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633</Words>
  <Application>Microsoft Office PowerPoint</Application>
  <PresentationFormat>寬螢幕</PresentationFormat>
  <Paragraphs>89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6" baseType="lpstr">
      <vt:lpstr>微軟正黑體</vt:lpstr>
      <vt:lpstr>微軟正黑體</vt:lpstr>
      <vt:lpstr>新細明體</vt:lpstr>
      <vt:lpstr>Arial</vt:lpstr>
      <vt:lpstr>Calibri</vt:lpstr>
      <vt:lpstr>Office 佈景主題</vt:lpstr>
      <vt:lpstr>PowerPoint 簡報</vt:lpstr>
      <vt:lpstr>Cinema28 多房影音串流 精彩您的生活</vt:lpstr>
      <vt:lpstr>PowerPoint 簡報</vt:lpstr>
      <vt:lpstr>您過去是否也有以下這些影音串流的困擾？</vt:lpstr>
      <vt:lpstr>一般傳統影音串流的困擾...</vt:lpstr>
      <vt:lpstr>Cinema28 為使用者帶來的全新解決方案</vt:lpstr>
      <vt:lpstr>Cinema28 多房影音串流播放系統</vt:lpstr>
      <vt:lpstr>Cinema28 多房影音系統的四大特色</vt:lpstr>
      <vt:lpstr>支援高達八種類型串流協定 </vt:lpstr>
      <vt:lpstr>支援您的各大主流智慧喇叭</vt:lpstr>
      <vt:lpstr>Qsirch搜尋引擎 ，找尋檔案快速又方便</vt:lpstr>
      <vt:lpstr>裝置精靈 - 解決裝置疑難雜症</vt:lpstr>
      <vt:lpstr>快速拖拉操作，輕鬆享受影音串流</vt:lpstr>
      <vt:lpstr>一個介面，輕鬆掌握家中所有多媒體裝置</vt:lpstr>
      <vt:lpstr>一鍵快速切換，掌握各裝置狀態</vt:lpstr>
      <vt:lpstr>PowerPoint 簡報</vt:lpstr>
      <vt:lpstr>簡單三步驟，輕鬆串流影音檔案</vt:lpstr>
      <vt:lpstr>PowerPoint 簡報</vt:lpstr>
      <vt:lpstr>Cinema28 四大優點快速回顧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Yvonne Tsai</dc:creator>
  <cp:lastModifiedBy>亞彣 蔡</cp:lastModifiedBy>
  <cp:revision>1444</cp:revision>
  <dcterms:created xsi:type="dcterms:W3CDTF">2012-07-30T21:28:29Z</dcterms:created>
  <dcterms:modified xsi:type="dcterms:W3CDTF">2019-03-19T06:05:36Z</dcterms:modified>
</cp:coreProperties>
</file>