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sldIdLst>
    <p:sldId id="283" r:id="rId2"/>
    <p:sldId id="279" r:id="rId3"/>
    <p:sldId id="280" r:id="rId4"/>
    <p:sldId id="276" r:id="rId5"/>
    <p:sldId id="270" r:id="rId6"/>
    <p:sldId id="274" r:id="rId7"/>
    <p:sldId id="268" r:id="rId8"/>
    <p:sldId id="263" r:id="rId9"/>
    <p:sldId id="281" r:id="rId10"/>
    <p:sldId id="262" r:id="rId11"/>
    <p:sldId id="258" r:id="rId12"/>
    <p:sldId id="261" r:id="rId13"/>
    <p:sldId id="265" r:id="rId14"/>
    <p:sldId id="260" r:id="rId15"/>
    <p:sldId id="264" r:id="rId16"/>
    <p:sldId id="266" r:id="rId17"/>
    <p:sldId id="277" r:id="rId18"/>
    <p:sldId id="282" r:id="rId19"/>
    <p:sldId id="267" r:id="rId20"/>
    <p:sldId id="284" r:id="rId21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BC7E2B-1A09-593C-A9AC-4A8965FE4ED8}" v="1" dt="2019-03-18T06:00:35.893"/>
    <p1510:client id="{D554D91E-6F80-4DFB-95E2-91FAD17FC0F2}" v="481" dt="2019-03-19T08:03:46.630"/>
    <p1510:client id="{03D2D5C0-1968-1608-AE17-AEE85740730B}" v="27" dt="2019-03-18T06:06:49.228"/>
    <p1510:client id="{D7A4C442-4D61-2FE6-5C1F-5416AA8EA38C}" v="57" dt="2019-03-19T01:17:33.764"/>
    <p1510:client id="{C022ADD0-933C-CF21-01BF-A22AA05F8386}" v="15" dt="2019-03-19T01:49:17.0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5" d="100"/>
          <a:sy n="115" d="100"/>
        </p:scale>
        <p:origin x="634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3E80A57A-3ACE-4CE4-AABB-DF65D8BBDE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標題版面配置區 1">
            <a:extLst>
              <a:ext uri="{FF2B5EF4-FFF2-40B4-BE49-F238E27FC236}">
                <a16:creationId xmlns:a16="http://schemas.microsoft.com/office/drawing/2014/main" id="{4329A39D-1AAC-461C-AE87-894BEFCDC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2C1F32B-D7AA-421E-9022-61B8EAC3F7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926" y="6399590"/>
            <a:ext cx="266510" cy="304064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2FD4700B-DC3B-4939-9F8F-D719BA246E0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673" y="6453212"/>
            <a:ext cx="997002" cy="18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60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7A2EE57A-2736-4FA3-91FA-6FD9176D9D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162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7A2EE57A-2736-4FA3-91FA-6FD9176D9D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718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7A2EE57A-2736-4FA3-91FA-6FD9176D9D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369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7A2EE57A-2736-4FA3-91FA-6FD9176D9D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083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7A2EE57A-2736-4FA3-91FA-6FD9176D9D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172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9935E3CC-CFD9-449F-A514-95FF43BAAA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152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9935E3CC-CFD9-449F-A514-95FF43BAAA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997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7A2EE57A-2736-4FA3-91FA-6FD9176D9D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01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A8C9EDB-ACEC-49DE-B844-34D8B64B07E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695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60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41.png"/><Relationship Id="rId4" Type="http://schemas.microsoft.com/office/2007/relationships/hdphoto" Target="../media/hdphoto1.wdp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6.jpeg"/><Relationship Id="rId4" Type="http://schemas.openxmlformats.org/officeDocument/2006/relationships/image" Target="../media/image34.png"/><Relationship Id="rId9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61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34.png"/><Relationship Id="rId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jpeg"/><Relationship Id="rId7" Type="http://schemas.openxmlformats.org/officeDocument/2006/relationships/image" Target="../media/image74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7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78.png"/><Relationship Id="rId7" Type="http://schemas.openxmlformats.org/officeDocument/2006/relationships/image" Target="../media/image56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10" Type="http://schemas.openxmlformats.org/officeDocument/2006/relationships/image" Target="../media/image83.jpeg"/><Relationship Id="rId4" Type="http://schemas.openxmlformats.org/officeDocument/2006/relationships/image" Target="../media/image79.png"/><Relationship Id="rId9" Type="http://schemas.openxmlformats.org/officeDocument/2006/relationships/image" Target="../media/image8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19.png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70699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: 剪去單一角落 28">
            <a:extLst>
              <a:ext uri="{FF2B5EF4-FFF2-40B4-BE49-F238E27FC236}">
                <a16:creationId xmlns:a16="http://schemas.microsoft.com/office/drawing/2014/main" id="{FAFB3E80-38A1-40FA-A4F8-14D96D4741B1}"/>
              </a:ext>
            </a:extLst>
          </p:cNvPr>
          <p:cNvSpPr/>
          <p:nvPr/>
        </p:nvSpPr>
        <p:spPr>
          <a:xfrm>
            <a:off x="-22530" y="4237225"/>
            <a:ext cx="12214530" cy="2087369"/>
          </a:xfrm>
          <a:prstGeom prst="snip1Rect">
            <a:avLst>
              <a:gd name="adj" fmla="val 0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30000"/>
                  <a:lumOff val="70000"/>
                  <a:alpha val="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D4E7284D-86A4-4623-98A4-F291993C18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940" y="3239942"/>
            <a:ext cx="1118430" cy="1102042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69A68A02-B633-4B31-8A7D-4370D6D31D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25" y="3239942"/>
            <a:ext cx="1118430" cy="1102042"/>
          </a:xfrm>
          <a:prstGeom prst="rect">
            <a:avLst/>
          </a:prstGeom>
        </p:spPr>
      </p:pic>
      <p:sp>
        <p:nvSpPr>
          <p:cNvPr id="25" name="標題 1">
            <a:extLst>
              <a:ext uri="{FF2B5EF4-FFF2-40B4-BE49-F238E27FC236}">
                <a16:creationId xmlns:a16="http://schemas.microsoft.com/office/drawing/2014/main" id="{2EE7F839-730F-4E52-B806-D93CEAA2FA12}"/>
              </a:ext>
            </a:extLst>
          </p:cNvPr>
          <p:cNvSpPr txBox="1">
            <a:spLocks/>
          </p:cNvSpPr>
          <p:nvPr/>
        </p:nvSpPr>
        <p:spPr>
          <a:xfrm>
            <a:off x="3074640" y="1760277"/>
            <a:ext cx="7163504" cy="906703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2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Cinema28 supports major wireless streaming protocols such as Bluetooth, Airplay, and DLNA to stream music to your various audio devices.</a:t>
            </a:r>
            <a:endParaRPr lang="zh-TW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C40EAC1A-6AA9-45F8-912E-D7424FB4A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solidFill>
                  <a:schemeClr val="bg1"/>
                </a:solidFill>
              </a:rPr>
              <a:t>Support your major mainstream speakers</a:t>
            </a:r>
            <a:endParaRPr lang="zh-TW" altLang="en-US">
              <a:solidFill>
                <a:schemeClr val="bg1"/>
              </a:solidFill>
            </a:endParaRPr>
          </a:p>
        </p:txBody>
      </p:sp>
      <p:pic>
        <p:nvPicPr>
          <p:cNvPr id="8" name="圖片 8" descr="一張含有 杯子, 坐 的圖片&#10;&#10;描述是以高可信度產生">
            <a:extLst>
              <a:ext uri="{FF2B5EF4-FFF2-40B4-BE49-F238E27FC236}">
                <a16:creationId xmlns:a16="http://schemas.microsoft.com/office/drawing/2014/main" id="{A4A0652E-7AD9-4E83-9E40-858CD45F99C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000" b="80741" l="20741" r="71235">
                        <a14:foregroundMark x1="46543" y1="24815" x2="63951" y2="24938"/>
                        <a14:foregroundMark x1="63951" y1="24938" x2="70494" y2="74938"/>
                        <a14:foregroundMark x1="70494" y1="74938" x2="63768" y2="76433"/>
                        <a14:foregroundMark x1="49574" y1="77349" x2="38395" y2="73951"/>
                        <a14:foregroundMark x1="38395" y1="73951" x2="38395" y2="73951"/>
                        <a14:foregroundMark x1="69506" y1="70370" x2="67654" y2="30247"/>
                        <a14:foregroundMark x1="44691" y1="23580" x2="61605" y2="22222"/>
                        <a14:foregroundMark x1="61605" y1="22222" x2="45432" y2="24321"/>
                        <a14:foregroundMark x1="45432" y1="24321" x2="55802" y2="31975"/>
                        <a14:foregroundMark x1="65679" y1="23704" x2="48395" y2="23210"/>
                        <a14:foregroundMark x1="48395" y1="23210" x2="54815" y2="20000"/>
                        <a14:foregroundMark x1="37654" y1="74815" x2="44858" y2="77093"/>
                        <a14:foregroundMark x1="36914" y1="71605" x2="45009" y2="77101"/>
                        <a14:foregroundMark x1="36985" y1="73620" x2="41042" y2="76886"/>
                        <a14:foregroundMark x1="36904" y1="72904" x2="41728" y2="76049"/>
                        <a14:foregroundMark x1="40864" y1="76296" x2="40785" y2="76872"/>
                        <a14:foregroundMark x1="38395" y1="76049" x2="54321" y2="78148"/>
                        <a14:foregroundMark x1="54321" y1="78148" x2="37531" y2="74198"/>
                        <a14:foregroundMark x1="54321" y1="77284" x2="70494" y2="76173"/>
                        <a14:foregroundMark x1="70494" y1="76173" x2="70617" y2="76049"/>
                        <a14:foregroundMark x1="49506" y1="78148" x2="66173" y2="77284"/>
                        <a14:foregroundMark x1="66173" y1="77284" x2="71235" y2="56790"/>
                        <a14:foregroundMark x1="70617" y1="57407" x2="70000" y2="73827"/>
                        <a14:foregroundMark x1="70000" y1="73827" x2="70000" y2="59506"/>
                        <a14:backgroundMark x1="34074" y1="71235" x2="34815" y2="77778"/>
                        <a14:backgroundMark x1="38395" y1="79012" x2="46264" y2="79439"/>
                        <a14:backgroundMark x1="69954" y1="77612" x2="72222" y2="77284"/>
                        <a14:backgroundMark x1="69583" y1="77666" x2="69878" y2="77623"/>
                      </a14:backgroundRemoval>
                    </a14:imgEffect>
                  </a14:imgLayer>
                </a14:imgProps>
              </a:ext>
            </a:extLst>
          </a:blip>
          <a:srcRect l="14969" t="20812" r="26582" b="18782"/>
          <a:stretch/>
        </p:blipFill>
        <p:spPr>
          <a:xfrm>
            <a:off x="1173083" y="4290232"/>
            <a:ext cx="1736725" cy="180022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" name="圖片 10">
            <a:extLst>
              <a:ext uri="{FF2B5EF4-FFF2-40B4-BE49-F238E27FC236}">
                <a16:creationId xmlns:a16="http://schemas.microsoft.com/office/drawing/2014/main" id="{A3F1EB78-5D2A-40C8-A6E3-B5E0ECA829F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6"/>
          <a:stretch/>
        </p:blipFill>
        <p:spPr>
          <a:xfrm>
            <a:off x="4467137" y="4290233"/>
            <a:ext cx="1080939" cy="180022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圖片 3" descr="一張含有 向量圖形 的圖片&#10;&#10;描述是以非常高的可信度產生">
            <a:extLst>
              <a:ext uri="{FF2B5EF4-FFF2-40B4-BE49-F238E27FC236}">
                <a16:creationId xmlns:a16="http://schemas.microsoft.com/office/drawing/2014/main" id="{142829AE-7FEB-4F21-81B1-4FB59862D9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9090" y="1796208"/>
            <a:ext cx="890639" cy="890639"/>
          </a:xfrm>
          <a:prstGeom prst="rect">
            <a:avLst/>
          </a:prstGeom>
        </p:spPr>
      </p:pic>
      <p:pic>
        <p:nvPicPr>
          <p:cNvPr id="5" name="圖片 5">
            <a:extLst>
              <a:ext uri="{FF2B5EF4-FFF2-40B4-BE49-F238E27FC236}">
                <a16:creationId xmlns:a16="http://schemas.microsoft.com/office/drawing/2014/main" id="{71DDCE1C-8C94-430A-A02D-6846D7D07E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210"/>
          <a:stretch/>
        </p:blipFill>
        <p:spPr>
          <a:xfrm>
            <a:off x="10073255" y="4290233"/>
            <a:ext cx="1332422" cy="173730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3B447309-2507-4248-9888-4A8B0B24707B}"/>
              </a:ext>
            </a:extLst>
          </p:cNvPr>
          <p:cNvSpPr txBox="1"/>
          <p:nvPr/>
        </p:nvSpPr>
        <p:spPr>
          <a:xfrm>
            <a:off x="1531552" y="3624938"/>
            <a:ext cx="1528417" cy="33855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6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Google Home</a:t>
            </a:r>
            <a:endParaRPr lang="zh-TW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22C01A6A-E7AC-47D1-975B-82EE2293F1BD}"/>
              </a:ext>
            </a:extLst>
          </p:cNvPr>
          <p:cNvSpPr txBox="1"/>
          <p:nvPr/>
        </p:nvSpPr>
        <p:spPr>
          <a:xfrm>
            <a:off x="4227222" y="3624938"/>
            <a:ext cx="1705112" cy="33855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6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Amazon Alexa</a:t>
            </a:r>
            <a:endParaRPr lang="zh-TW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BCBE8814-5C68-4F86-864C-279BD57DB6EC}"/>
              </a:ext>
            </a:extLst>
          </p:cNvPr>
          <p:cNvSpPr txBox="1"/>
          <p:nvPr/>
        </p:nvSpPr>
        <p:spPr>
          <a:xfrm>
            <a:off x="7047201" y="3624477"/>
            <a:ext cx="1980278" cy="33855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6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Apple Homepad</a:t>
            </a:r>
            <a:endParaRPr lang="zh-TW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198C699F-9B45-44AB-B513-CB86CB8CC5E6}"/>
              </a:ext>
            </a:extLst>
          </p:cNvPr>
          <p:cNvSpPr txBox="1"/>
          <p:nvPr/>
        </p:nvSpPr>
        <p:spPr>
          <a:xfrm>
            <a:off x="10073255" y="3624938"/>
            <a:ext cx="1705112" cy="33855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600" b="1" err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Tmall</a:t>
            </a: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Genie</a:t>
            </a:r>
            <a:endParaRPr lang="zh-TW" altLang="en-US" sz="1600" b="1">
              <a:solidFill>
                <a:schemeClr val="bg1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pic>
        <p:nvPicPr>
          <p:cNvPr id="7" name="圖片 8">
            <a:extLst>
              <a:ext uri="{FF2B5EF4-FFF2-40B4-BE49-F238E27FC236}">
                <a16:creationId xmlns:a16="http://schemas.microsoft.com/office/drawing/2014/main" id="{5E6A83FE-9743-4D72-94D6-2A420596F8A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8"/>
          <a:stretch/>
        </p:blipFill>
        <p:spPr>
          <a:xfrm>
            <a:off x="6926009" y="4143729"/>
            <a:ext cx="2100992" cy="192306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8" name="Shape 252">
            <a:extLst>
              <a:ext uri="{FF2B5EF4-FFF2-40B4-BE49-F238E27FC236}">
                <a16:creationId xmlns:a16="http://schemas.microsoft.com/office/drawing/2014/main" id="{10EC8FE6-DB4B-46CB-AF32-D4C54CAC3159}"/>
              </a:ext>
            </a:extLst>
          </p:cNvPr>
          <p:cNvSpPr/>
          <p:nvPr/>
        </p:nvSpPr>
        <p:spPr>
          <a:xfrm>
            <a:off x="773532" y="3472176"/>
            <a:ext cx="539400" cy="539400"/>
          </a:xfrm>
          <a:prstGeom prst="ellipse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Shape 253">
            <a:extLst>
              <a:ext uri="{FF2B5EF4-FFF2-40B4-BE49-F238E27FC236}">
                <a16:creationId xmlns:a16="http://schemas.microsoft.com/office/drawing/2014/main" id="{D354F788-39B6-4172-AD77-D9A290CD4791}"/>
              </a:ext>
            </a:extLst>
          </p:cNvPr>
          <p:cNvSpPr/>
          <p:nvPr/>
        </p:nvSpPr>
        <p:spPr>
          <a:xfrm>
            <a:off x="6398260" y="3539443"/>
            <a:ext cx="465870" cy="465870"/>
          </a:xfrm>
          <a:prstGeom prst="ellipse">
            <a:avLst/>
          </a:pr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6F1A91FA-79EE-4CFD-BD59-0AB266B741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234" y="3239942"/>
            <a:ext cx="1118430" cy="1102042"/>
          </a:xfrm>
          <a:prstGeom prst="rect">
            <a:avLst/>
          </a:prstGeom>
        </p:spPr>
      </p:pic>
      <p:sp>
        <p:nvSpPr>
          <p:cNvPr id="24" name="Shape 252">
            <a:extLst>
              <a:ext uri="{FF2B5EF4-FFF2-40B4-BE49-F238E27FC236}">
                <a16:creationId xmlns:a16="http://schemas.microsoft.com/office/drawing/2014/main" id="{798DFFA3-3041-4FF5-8934-7635995742E7}"/>
              </a:ext>
            </a:extLst>
          </p:cNvPr>
          <p:cNvSpPr/>
          <p:nvPr/>
        </p:nvSpPr>
        <p:spPr>
          <a:xfrm>
            <a:off x="3556941" y="3472176"/>
            <a:ext cx="539400" cy="539400"/>
          </a:xfrm>
          <a:prstGeom prst="ellipse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A6EBE041-D4BA-4796-B294-9A6B5AD1A9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529" y="3239942"/>
            <a:ext cx="1118430" cy="1102042"/>
          </a:xfrm>
          <a:prstGeom prst="rect">
            <a:avLst/>
          </a:prstGeom>
        </p:spPr>
      </p:pic>
      <p:sp>
        <p:nvSpPr>
          <p:cNvPr id="28" name="Shape 252">
            <a:extLst>
              <a:ext uri="{FF2B5EF4-FFF2-40B4-BE49-F238E27FC236}">
                <a16:creationId xmlns:a16="http://schemas.microsoft.com/office/drawing/2014/main" id="{AB98E14A-3408-4A15-904A-4F835A380FBA}"/>
              </a:ext>
            </a:extLst>
          </p:cNvPr>
          <p:cNvSpPr/>
          <p:nvPr/>
        </p:nvSpPr>
        <p:spPr>
          <a:xfrm>
            <a:off x="9419236" y="3472176"/>
            <a:ext cx="539400" cy="539400"/>
          </a:xfrm>
          <a:prstGeom prst="ellipse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68142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 21">
            <a:extLst>
              <a:ext uri="{FF2B5EF4-FFF2-40B4-BE49-F238E27FC236}">
                <a16:creationId xmlns:a16="http://schemas.microsoft.com/office/drawing/2014/main" id="{64113F1B-30FD-40EF-9461-A446DA0AD1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334" y="3652268"/>
            <a:ext cx="2490239" cy="918491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C3B7154A-602C-4F11-A7A6-1AAD8A4884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335" y="2197263"/>
            <a:ext cx="2490239" cy="918491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2BF2D058-7CE5-4F1A-B0E2-86CE9EE8FF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871" y="3652268"/>
            <a:ext cx="2920459" cy="918491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64A93310-1886-4B09-86AD-8B984E90F8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54" y="3112978"/>
            <a:ext cx="1094618" cy="1078579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0E5B96F0-D808-4FCE-9BBD-97D18008CE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871" y="5200027"/>
            <a:ext cx="2920459" cy="918491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3E4D1546-2773-4A62-B7F5-7658D8E0ED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54" y="4660737"/>
            <a:ext cx="1094618" cy="1078579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71BD2FD3-424C-4238-85D1-BDF3DF2CEB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871" y="2197263"/>
            <a:ext cx="2920459" cy="918491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63B48D56-A863-4134-9532-1F3895D86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043" y="0"/>
            <a:ext cx="11353800" cy="1325563"/>
          </a:xfrm>
        </p:spPr>
        <p:txBody>
          <a:bodyPr/>
          <a:lstStyle/>
          <a:p>
            <a:r>
              <a:rPr lang="en-US" altLang="zh-TW" err="1">
                <a:solidFill>
                  <a:schemeClr val="bg1"/>
                </a:solidFill>
              </a:rPr>
              <a:t>Qsirch</a:t>
            </a:r>
            <a:r>
              <a:rPr lang="en-US" altLang="zh-TW">
                <a:solidFill>
                  <a:schemeClr val="bg1"/>
                </a:solidFill>
              </a:rPr>
              <a:t> support, finding files quickly and easily</a:t>
            </a:r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F80B562-EECE-4D09-80D4-06931EB0940A}"/>
              </a:ext>
            </a:extLst>
          </p:cNvPr>
          <p:cNvSpPr/>
          <p:nvPr/>
        </p:nvSpPr>
        <p:spPr>
          <a:xfrm>
            <a:off x="2066358" y="2290766"/>
            <a:ext cx="24761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b="1">
                <a:solidFill>
                  <a:srgbClr val="250C3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Filter by file type </a:t>
            </a:r>
            <a:r>
              <a:rPr lang="zh-TW" altLang="en-US" sz="1600" b="1">
                <a:solidFill>
                  <a:srgbClr val="250C3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en-US" altLang="zh-TW" sz="1600" b="1">
                <a:solidFill>
                  <a:srgbClr val="250C3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Music, Video, Photo</a:t>
            </a:r>
            <a:r>
              <a:rPr lang="zh-TW" altLang="en-US" sz="1600" b="1">
                <a:solidFill>
                  <a:srgbClr val="250C3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EAD2BF7-4708-47DE-B206-99479A287B01}"/>
              </a:ext>
            </a:extLst>
          </p:cNvPr>
          <p:cNvSpPr/>
          <p:nvPr/>
        </p:nvSpPr>
        <p:spPr>
          <a:xfrm>
            <a:off x="2054232" y="3784749"/>
            <a:ext cx="23797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b="1">
                <a:solidFill>
                  <a:srgbClr val="250C3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Full or limited folder search</a:t>
            </a:r>
            <a:endParaRPr lang="zh-TW" altLang="en-US" sz="1600" b="1">
              <a:solidFill>
                <a:srgbClr val="250C34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BAD6366-1E67-43C8-9A10-E9257460AC0A}"/>
              </a:ext>
            </a:extLst>
          </p:cNvPr>
          <p:cNvSpPr/>
          <p:nvPr/>
        </p:nvSpPr>
        <p:spPr>
          <a:xfrm>
            <a:off x="2060235" y="5282586"/>
            <a:ext cx="23737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b="1">
                <a:solidFill>
                  <a:srgbClr val="250C3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Search by file modification date</a:t>
            </a:r>
            <a:endParaRPr lang="zh-TW" altLang="en-US" sz="1600" b="1">
              <a:solidFill>
                <a:srgbClr val="250C34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7F78810-F27E-42C4-9142-5CD0E245F143}"/>
              </a:ext>
            </a:extLst>
          </p:cNvPr>
          <p:cNvSpPr/>
          <p:nvPr/>
        </p:nvSpPr>
        <p:spPr>
          <a:xfrm>
            <a:off x="8221541" y="2301867"/>
            <a:ext cx="211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b="1">
                <a:solidFill>
                  <a:srgbClr val="250C3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Search by singer information</a:t>
            </a:r>
            <a:endParaRPr lang="zh-TW" altLang="en-US" sz="1600" b="1">
              <a:solidFill>
                <a:srgbClr val="250C34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F3DFFE0-5F46-4B9D-B710-057D7F3FC16C}"/>
              </a:ext>
            </a:extLst>
          </p:cNvPr>
          <p:cNvSpPr/>
          <p:nvPr/>
        </p:nvSpPr>
        <p:spPr>
          <a:xfrm>
            <a:off x="8448198" y="3737806"/>
            <a:ext cx="17643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b="1">
                <a:solidFill>
                  <a:srgbClr val="250C3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Search by keywords</a:t>
            </a:r>
            <a:endParaRPr lang="zh-TW" altLang="en-US" sz="1600" b="1">
              <a:solidFill>
                <a:srgbClr val="250C34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CBBC2FD0-0F88-4C3C-9DF3-36F46DA81B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54" y="1657973"/>
            <a:ext cx="1094618" cy="1078579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1C62370B-232D-4C17-A0A3-A722579296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308" y="1941540"/>
            <a:ext cx="605188" cy="392989"/>
          </a:xfrm>
          <a:prstGeom prst="rect">
            <a:avLst/>
          </a:prstGeom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144A7700-01B8-4416-B84B-9DAAE7D4A1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284" y="4958629"/>
            <a:ext cx="450372" cy="401144"/>
          </a:xfrm>
          <a:prstGeom prst="rect">
            <a:avLst/>
          </a:prstGeom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9AC2B374-10D3-4720-8FF7-A385F01CF5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788" y="3431305"/>
            <a:ext cx="511857" cy="383538"/>
          </a:xfrm>
          <a:prstGeom prst="rect">
            <a:avLst/>
          </a:prstGeom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91BD9F04-01D5-4420-9EF1-A1E5F7957A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628" y="3112978"/>
            <a:ext cx="1094618" cy="1078579"/>
          </a:xfrm>
          <a:prstGeom prst="rect">
            <a:avLst/>
          </a:prstGeom>
        </p:spPr>
      </p:pic>
      <p:pic>
        <p:nvPicPr>
          <p:cNvPr id="40" name="圖片 39">
            <a:extLst>
              <a:ext uri="{FF2B5EF4-FFF2-40B4-BE49-F238E27FC236}">
                <a16:creationId xmlns:a16="http://schemas.microsoft.com/office/drawing/2014/main" id="{8883686F-19DD-43D8-8465-CAD586DF2F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628" y="1657973"/>
            <a:ext cx="1094618" cy="1078579"/>
          </a:xfrm>
          <a:prstGeom prst="rect">
            <a:avLst/>
          </a:prstGeom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28B526D6-D5B9-4206-8BBC-0BD19218DD8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550" y="3520364"/>
            <a:ext cx="573633" cy="174905"/>
          </a:xfrm>
          <a:prstGeom prst="rect">
            <a:avLst/>
          </a:prstGeom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722B2FC6-E8DD-4963-B33B-356A2600D0B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4321" y="1945956"/>
            <a:ext cx="431275" cy="432055"/>
          </a:xfrm>
          <a:prstGeom prst="rect">
            <a:avLst/>
          </a:prstGeom>
        </p:spPr>
      </p:pic>
      <p:pic>
        <p:nvPicPr>
          <p:cNvPr id="3" name="圖片 9" descr="一張含有 監視器, 螢幕擷取畫面, 黑色, 室外 的圖片&#10;&#10;描述是以非常高的可信度產生">
            <a:extLst>
              <a:ext uri="{FF2B5EF4-FFF2-40B4-BE49-F238E27FC236}">
                <a16:creationId xmlns:a16="http://schemas.microsoft.com/office/drawing/2014/main" id="{1D9B172B-51D3-4B5B-91E8-9C1E44BDB1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68029" y="1452074"/>
            <a:ext cx="2760863" cy="521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0567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EC44A072-9CB9-488D-BEBB-ABDC86A598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660" y="1898886"/>
            <a:ext cx="6341531" cy="3390508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9B7AE220-C140-43E4-A0CA-95754FDE6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solidFill>
                  <a:schemeClr val="bg1"/>
                </a:solidFill>
              </a:rPr>
              <a:t>Cinema28 Device Wizard </a:t>
            </a:r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FE87354B-6B46-442E-A4B9-76706E9EA1C9}"/>
              </a:ext>
            </a:extLst>
          </p:cNvPr>
          <p:cNvSpPr txBox="1"/>
          <p:nvPr/>
        </p:nvSpPr>
        <p:spPr>
          <a:xfrm>
            <a:off x="1080053" y="5718313"/>
            <a:ext cx="658633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zh-TW" altLang="en-US" b="1">
              <a:ea typeface="新細明體"/>
              <a:cs typeface="Calibri"/>
            </a:endParaRPr>
          </a:p>
        </p:txBody>
      </p: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8C23C6BC-DAC7-4BCC-8C80-FBBAD1C3D6D1}"/>
              </a:ext>
            </a:extLst>
          </p:cNvPr>
          <p:cNvGrpSpPr/>
          <p:nvPr/>
        </p:nvGrpSpPr>
        <p:grpSpPr>
          <a:xfrm>
            <a:off x="491101" y="4850297"/>
            <a:ext cx="5158819" cy="1902760"/>
            <a:chOff x="548609" y="4666901"/>
            <a:chExt cx="5158819" cy="1902760"/>
          </a:xfrm>
        </p:grpSpPr>
        <p:pic>
          <p:nvPicPr>
            <p:cNvPr id="25" name="圖片 24">
              <a:extLst>
                <a:ext uri="{FF2B5EF4-FFF2-40B4-BE49-F238E27FC236}">
                  <a16:creationId xmlns:a16="http://schemas.microsoft.com/office/drawing/2014/main" id="{FEA9632B-8A79-4290-877F-B9322789DF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609" y="4666901"/>
              <a:ext cx="5158819" cy="1902760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55A6F8C1-086C-4262-850D-51B895E48CC2}"/>
                </a:ext>
              </a:extLst>
            </p:cNvPr>
            <p:cNvSpPr/>
            <p:nvPr/>
          </p:nvSpPr>
          <p:spPr>
            <a:xfrm>
              <a:off x="1006071" y="4956552"/>
              <a:ext cx="4428386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1600" b="1">
                  <a:solidFill>
                    <a:srgbClr val="250C3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Display whether each type of device is successfully connected, and provide installation guidance mechanism to solve your various device settings troubles</a:t>
              </a:r>
              <a:endParaRPr lang="zh-TW" altLang="zh-TW" sz="1600" b="1">
                <a:solidFill>
                  <a:srgbClr val="250C3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pic>
        <p:nvPicPr>
          <p:cNvPr id="38" name="圖片 37">
            <a:extLst>
              <a:ext uri="{FF2B5EF4-FFF2-40B4-BE49-F238E27FC236}">
                <a16:creationId xmlns:a16="http://schemas.microsoft.com/office/drawing/2014/main" id="{72D53BA0-43B7-4B00-99C9-AB2B542F96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4230">
            <a:off x="6747943" y="3174634"/>
            <a:ext cx="1527797" cy="619592"/>
          </a:xfrm>
          <a:prstGeom prst="rect">
            <a:avLst/>
          </a:prstGeom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F338F724-C40E-44A2-B90F-9A0BBCA8C5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8505">
            <a:off x="6742227" y="4177280"/>
            <a:ext cx="1527797" cy="619592"/>
          </a:xfrm>
          <a:prstGeom prst="rect">
            <a:avLst/>
          </a:prstGeom>
        </p:spPr>
      </p:pic>
      <p:pic>
        <p:nvPicPr>
          <p:cNvPr id="8" name="圖片 8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86F315D7-4098-48F6-B5DA-956D33116C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6819" y="2029693"/>
            <a:ext cx="3483112" cy="2161149"/>
          </a:xfrm>
          <a:prstGeom prst="rect">
            <a:avLst/>
          </a:prstGeom>
        </p:spPr>
      </p:pic>
      <p:pic>
        <p:nvPicPr>
          <p:cNvPr id="16" name="圖片 16" descr="一張含有 螢幕擷取畫面, 文字 的圖片&#10;&#10;描述是以非常高的可信度產生">
            <a:extLst>
              <a:ext uri="{FF2B5EF4-FFF2-40B4-BE49-F238E27FC236}">
                <a16:creationId xmlns:a16="http://schemas.microsoft.com/office/drawing/2014/main" id="{9C436600-4B86-49EC-BA63-A341154347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7860" y="4215440"/>
            <a:ext cx="3494155" cy="2165404"/>
          </a:xfrm>
          <a:prstGeom prst="rect">
            <a:avLst/>
          </a:prstGeom>
        </p:spPr>
      </p:pic>
      <p:grpSp>
        <p:nvGrpSpPr>
          <p:cNvPr id="30" name="群組 29">
            <a:extLst>
              <a:ext uri="{FF2B5EF4-FFF2-40B4-BE49-F238E27FC236}">
                <a16:creationId xmlns:a16="http://schemas.microsoft.com/office/drawing/2014/main" id="{0B97DD8C-D6BC-4DA4-BD62-BC773E6343E7}"/>
              </a:ext>
            </a:extLst>
          </p:cNvPr>
          <p:cNvGrpSpPr/>
          <p:nvPr/>
        </p:nvGrpSpPr>
        <p:grpSpPr>
          <a:xfrm>
            <a:off x="8853845" y="1459541"/>
            <a:ext cx="2705933" cy="707211"/>
            <a:chOff x="6613913" y="1432869"/>
            <a:chExt cx="2705933" cy="707211"/>
          </a:xfrm>
        </p:grpSpPr>
        <p:pic>
          <p:nvPicPr>
            <p:cNvPr id="27" name="圖片 26">
              <a:extLst>
                <a:ext uri="{FF2B5EF4-FFF2-40B4-BE49-F238E27FC236}">
                  <a16:creationId xmlns:a16="http://schemas.microsoft.com/office/drawing/2014/main" id="{A17DADCD-AA67-4835-ADD5-85579673A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3913" y="1432869"/>
              <a:ext cx="2705933" cy="707211"/>
            </a:xfrm>
            <a:prstGeom prst="rect">
              <a:avLst/>
            </a:prstGeom>
          </p:spPr>
        </p:pic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5D4F40CE-0643-4110-9841-4E5B8BCD2823}"/>
                </a:ext>
              </a:extLst>
            </p:cNvPr>
            <p:cNvSpPr/>
            <p:nvPr/>
          </p:nvSpPr>
          <p:spPr>
            <a:xfrm>
              <a:off x="6972722" y="1432869"/>
              <a:ext cx="198831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600" b="1">
                  <a:solidFill>
                    <a:srgbClr val="250C3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Each device setting step guide</a:t>
              </a:r>
              <a:endParaRPr lang="zh-TW" altLang="en-US" sz="1600" b="1">
                <a:solidFill>
                  <a:srgbClr val="250C3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78851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676B875-9B41-47C0-A797-7722751DE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solidFill>
                  <a:schemeClr val="bg1"/>
                </a:solidFill>
              </a:rPr>
              <a:t>Quick drag and drop operation, easy to enjoy video streaming</a:t>
            </a:r>
          </a:p>
        </p:txBody>
      </p:sp>
      <p:pic>
        <p:nvPicPr>
          <p:cNvPr id="6" name="圖片 6" descr="一張含有 監視器, 螢幕, 黑色 的圖片&#10;&#10;描述是以非常高的可信度產生">
            <a:extLst>
              <a:ext uri="{FF2B5EF4-FFF2-40B4-BE49-F238E27FC236}">
                <a16:creationId xmlns:a16="http://schemas.microsoft.com/office/drawing/2014/main" id="{A4DD23A3-8C6C-4B31-942E-5BFD80E87F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79"/>
          <a:stretch/>
        </p:blipFill>
        <p:spPr>
          <a:xfrm>
            <a:off x="1565087" y="1641914"/>
            <a:ext cx="9411213" cy="402078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13" name="群組 12">
            <a:extLst>
              <a:ext uri="{FF2B5EF4-FFF2-40B4-BE49-F238E27FC236}">
                <a16:creationId xmlns:a16="http://schemas.microsoft.com/office/drawing/2014/main" id="{FC5D0354-CB2F-48E0-B913-8F6BD789CE5E}"/>
              </a:ext>
            </a:extLst>
          </p:cNvPr>
          <p:cNvGrpSpPr/>
          <p:nvPr/>
        </p:nvGrpSpPr>
        <p:grpSpPr>
          <a:xfrm>
            <a:off x="695898" y="5613349"/>
            <a:ext cx="5505903" cy="843246"/>
            <a:chOff x="598786" y="5470589"/>
            <a:chExt cx="5505903" cy="843246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AB503A1B-9005-43A6-9E2B-FB52D2192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786" y="5470589"/>
              <a:ext cx="5505903" cy="843246"/>
            </a:xfrm>
            <a:prstGeom prst="rect">
              <a:avLst/>
            </a:prstGeom>
          </p:spPr>
        </p:pic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C8B61FB3-E274-4CA5-BF25-FE4C5C283F30}"/>
                </a:ext>
              </a:extLst>
            </p:cNvPr>
            <p:cNvSpPr/>
            <p:nvPr/>
          </p:nvSpPr>
          <p:spPr>
            <a:xfrm>
              <a:off x="897061" y="5556655"/>
              <a:ext cx="490935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1600" b="1">
                  <a:solidFill>
                    <a:srgbClr val="250C3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Folder browsing mode, drag and drop the files and broadcasted, easy to operate!</a:t>
              </a:r>
              <a:endParaRPr lang="zh-TW" altLang="en-US" sz="1600" b="1">
                <a:solidFill>
                  <a:srgbClr val="250C3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pic>
        <p:nvPicPr>
          <p:cNvPr id="17" name="圖片 16">
            <a:extLst>
              <a:ext uri="{FF2B5EF4-FFF2-40B4-BE49-F238E27FC236}">
                <a16:creationId xmlns:a16="http://schemas.microsoft.com/office/drawing/2014/main" id="{17CFCDBC-DFFD-476D-B4C8-09A163A6E4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501" y="2588822"/>
            <a:ext cx="1971241" cy="145138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D4DA8E00-C25B-4B56-8A84-3C3EB627D9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830" y="3162608"/>
            <a:ext cx="1273456" cy="1254797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D9DFA311-E09E-4E39-997D-2E429D981E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7903"/>
          <a:stretch/>
        </p:blipFill>
        <p:spPr>
          <a:xfrm>
            <a:off x="9357674" y="3946110"/>
            <a:ext cx="2690076" cy="238645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33BF6180-46A2-4D4A-A48A-91AD73A3A3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994" y="3475130"/>
            <a:ext cx="505680" cy="502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1941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4" descr="一張含有 監視器, 螢幕, 電子用品, 行動電話 的圖片&#10;&#10;描述是以非常高的可信度產生">
            <a:extLst>
              <a:ext uri="{FF2B5EF4-FFF2-40B4-BE49-F238E27FC236}">
                <a16:creationId xmlns:a16="http://schemas.microsoft.com/office/drawing/2014/main" id="{3340EFB4-F12C-44A4-A362-05E3865A64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4640" y="1687903"/>
            <a:ext cx="2578339" cy="462279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2FC5B35-E790-4339-AB1A-0D32ACC62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solidFill>
                  <a:schemeClr val="bg1"/>
                </a:solidFill>
              </a:rPr>
              <a:t>An interface to easily monitor all the multimedia devices in your home</a:t>
            </a:r>
            <a:endParaRPr lang="zh-TW" altLang="en-US">
              <a:solidFill>
                <a:schemeClr val="bg1"/>
              </a:solidFill>
            </a:endParaRPr>
          </a:p>
        </p:txBody>
      </p: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F880886C-1245-4C80-8A81-1F401C2730BA}"/>
              </a:ext>
            </a:extLst>
          </p:cNvPr>
          <p:cNvCxnSpPr>
            <a:cxnSpLocks/>
          </p:cNvCxnSpPr>
          <p:nvPr/>
        </p:nvCxnSpPr>
        <p:spPr>
          <a:xfrm flipH="1">
            <a:off x="2564937" y="1889324"/>
            <a:ext cx="1023770" cy="0"/>
          </a:xfrm>
          <a:prstGeom prst="straightConnector1">
            <a:avLst/>
          </a:prstGeom>
          <a:noFill/>
          <a:ln w="12700">
            <a:solidFill>
              <a:schemeClr val="accent2">
                <a:lumMod val="20000"/>
                <a:lumOff val="80000"/>
              </a:schemeClr>
            </a:solidFill>
            <a:headEnd type="oval" w="med" len="med"/>
            <a:tailEnd type="triangle" w="med" len="med"/>
          </a:ln>
          <a:effectLst>
            <a:glow rad="38100">
              <a:srgbClr val="FF05B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A7EC259B-0B94-49AA-886E-4B790EC5CC74}"/>
              </a:ext>
            </a:extLst>
          </p:cNvPr>
          <p:cNvSpPr txBox="1"/>
          <p:nvPr/>
        </p:nvSpPr>
        <p:spPr>
          <a:xfrm>
            <a:off x="1118707" y="1689711"/>
            <a:ext cx="1388966" cy="30777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Device name</a:t>
            </a:r>
            <a:endParaRPr lang="zh-TW" altLang="en-US" sz="1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FDB1D272-6451-4B62-99A6-585FE3A1F744}"/>
              </a:ext>
            </a:extLst>
          </p:cNvPr>
          <p:cNvSpPr txBox="1"/>
          <p:nvPr/>
        </p:nvSpPr>
        <p:spPr>
          <a:xfrm>
            <a:off x="933983" y="2192188"/>
            <a:ext cx="1617023" cy="52322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User and application info</a:t>
            </a:r>
            <a:endParaRPr lang="zh-TW" altLang="en-US" sz="1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C49CFE2D-E07C-4740-ACFB-F8392ABF4C65}"/>
              </a:ext>
            </a:extLst>
          </p:cNvPr>
          <p:cNvSpPr txBox="1"/>
          <p:nvPr/>
        </p:nvSpPr>
        <p:spPr>
          <a:xfrm>
            <a:off x="1083520" y="3560034"/>
            <a:ext cx="1388965" cy="30777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File info</a:t>
            </a:r>
            <a:endParaRPr lang="zh-TW" altLang="en-US" sz="1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E749A34C-F2DE-45F1-B451-AFB5B3846248}"/>
              </a:ext>
            </a:extLst>
          </p:cNvPr>
          <p:cNvSpPr txBox="1"/>
          <p:nvPr/>
        </p:nvSpPr>
        <p:spPr>
          <a:xfrm>
            <a:off x="933983" y="4920688"/>
            <a:ext cx="2743200" cy="116955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Volume adjustment</a:t>
            </a:r>
          </a:p>
          <a:p>
            <a:pPr marL="285750" indent="-285750">
              <a:buFont typeface="Arial"/>
              <a:buChar char="•"/>
            </a:pP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Loop/Repeat</a:t>
            </a:r>
          </a:p>
          <a:p>
            <a:pPr marL="285750" indent="-285750">
              <a:buFont typeface="Arial"/>
              <a:buChar char="•"/>
            </a:pP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Shuffle Playback</a:t>
            </a:r>
          </a:p>
          <a:p>
            <a:pPr marL="285750" indent="-285750">
              <a:buFont typeface="Arial"/>
              <a:buChar char="•"/>
            </a:pPr>
            <a:r>
              <a:rPr lang="en-US" altLang="zh-TW" sz="1400" b="1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Stream to another device</a:t>
            </a:r>
          </a:p>
          <a:p>
            <a:pPr marL="285750" indent="-285750">
              <a:buFont typeface="Arial"/>
              <a:buChar char="•"/>
            </a:pP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Device info</a:t>
            </a:r>
            <a:endParaRPr lang="zh-TW" altLang="en-US" sz="1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BFC4DECA-ADE0-4C9F-AA38-8C0DCA5A1DEA}"/>
              </a:ext>
            </a:extLst>
          </p:cNvPr>
          <p:cNvSpPr txBox="1"/>
          <p:nvPr/>
        </p:nvSpPr>
        <p:spPr>
          <a:xfrm>
            <a:off x="9700305" y="2989255"/>
            <a:ext cx="2117540" cy="52322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algn="ctr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/>
              <a:t>Playlist status, sorting and management</a:t>
            </a:r>
            <a:endParaRPr lang="zh-TW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CA8E9861-62EB-4D79-8402-AA06DC7BFF7B}"/>
              </a:ext>
            </a:extLst>
          </p:cNvPr>
          <p:cNvSpPr/>
          <p:nvPr/>
        </p:nvSpPr>
        <p:spPr>
          <a:xfrm>
            <a:off x="1008126" y="1660045"/>
            <a:ext cx="1509606" cy="398993"/>
          </a:xfrm>
          <a:prstGeom prst="rect">
            <a:avLst/>
          </a:prstGeom>
          <a:noFill/>
          <a:ln w="12700">
            <a:solidFill>
              <a:schemeClr val="accent2">
                <a:lumMod val="20000"/>
                <a:lumOff val="80000"/>
              </a:schemeClr>
            </a:solidFill>
          </a:ln>
          <a:effectLst>
            <a:glow rad="38100">
              <a:srgbClr val="FF05B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0FB8A185-489F-402F-ADBD-657C9AAD05B7}"/>
              </a:ext>
            </a:extLst>
          </p:cNvPr>
          <p:cNvSpPr/>
          <p:nvPr/>
        </p:nvSpPr>
        <p:spPr>
          <a:xfrm>
            <a:off x="9681977" y="2901144"/>
            <a:ext cx="2117539" cy="729283"/>
          </a:xfrm>
          <a:prstGeom prst="rect">
            <a:avLst/>
          </a:prstGeom>
          <a:noFill/>
          <a:ln w="12700">
            <a:solidFill>
              <a:schemeClr val="accent2">
                <a:lumMod val="20000"/>
                <a:lumOff val="80000"/>
              </a:schemeClr>
            </a:solidFill>
          </a:ln>
          <a:effectLst>
            <a:glow rad="38100">
              <a:srgbClr val="FF05B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423BC6C0-1207-4EAE-8FC9-9762AC833F6F}"/>
              </a:ext>
            </a:extLst>
          </p:cNvPr>
          <p:cNvCxnSpPr>
            <a:cxnSpLocks/>
          </p:cNvCxnSpPr>
          <p:nvPr/>
        </p:nvCxnSpPr>
        <p:spPr>
          <a:xfrm flipH="1">
            <a:off x="2564937" y="2315209"/>
            <a:ext cx="1023770" cy="0"/>
          </a:xfrm>
          <a:prstGeom prst="straightConnector1">
            <a:avLst/>
          </a:prstGeom>
          <a:noFill/>
          <a:ln w="12700">
            <a:solidFill>
              <a:schemeClr val="accent2">
                <a:lumMod val="20000"/>
                <a:lumOff val="80000"/>
              </a:schemeClr>
            </a:solidFill>
            <a:headEnd type="oval" w="med" len="med"/>
            <a:tailEnd type="triangle" w="med" len="med"/>
          </a:ln>
          <a:effectLst>
            <a:glow rad="38100">
              <a:srgbClr val="FF05B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4" name="直線單箭頭接點 23">
            <a:extLst>
              <a:ext uri="{FF2B5EF4-FFF2-40B4-BE49-F238E27FC236}">
                <a16:creationId xmlns:a16="http://schemas.microsoft.com/office/drawing/2014/main" id="{7AA36E37-D647-43E9-8153-6C45A4329AAC}"/>
              </a:ext>
            </a:extLst>
          </p:cNvPr>
          <p:cNvCxnSpPr>
            <a:cxnSpLocks/>
          </p:cNvCxnSpPr>
          <p:nvPr/>
        </p:nvCxnSpPr>
        <p:spPr>
          <a:xfrm flipH="1">
            <a:off x="2564937" y="3718124"/>
            <a:ext cx="1211659" cy="0"/>
          </a:xfrm>
          <a:prstGeom prst="straightConnector1">
            <a:avLst/>
          </a:prstGeom>
          <a:noFill/>
          <a:ln w="12700">
            <a:solidFill>
              <a:schemeClr val="accent2">
                <a:lumMod val="20000"/>
                <a:lumOff val="80000"/>
              </a:schemeClr>
            </a:solidFill>
            <a:headEnd type="oval" w="med" len="med"/>
            <a:tailEnd type="triangle" w="med" len="med"/>
          </a:ln>
          <a:effectLst>
            <a:glow rad="38100">
              <a:srgbClr val="FF05B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041B7AFB-CA6F-489F-A07B-F40949CA5368}"/>
              </a:ext>
            </a:extLst>
          </p:cNvPr>
          <p:cNvCxnSpPr>
            <a:cxnSpLocks/>
          </p:cNvCxnSpPr>
          <p:nvPr/>
        </p:nvCxnSpPr>
        <p:spPr>
          <a:xfrm flipH="1">
            <a:off x="2564937" y="4649987"/>
            <a:ext cx="1437128" cy="0"/>
          </a:xfrm>
          <a:prstGeom prst="straightConnector1">
            <a:avLst/>
          </a:prstGeom>
          <a:noFill/>
          <a:ln w="12700">
            <a:solidFill>
              <a:schemeClr val="accent2">
                <a:lumMod val="20000"/>
                <a:lumOff val="80000"/>
              </a:schemeClr>
            </a:solidFill>
            <a:headEnd type="oval" w="med" len="med"/>
            <a:tailEnd type="triangle" w="med" len="med"/>
          </a:ln>
          <a:effectLst>
            <a:glow rad="38100">
              <a:srgbClr val="FF05B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0" name="矩形 29">
            <a:extLst>
              <a:ext uri="{FF2B5EF4-FFF2-40B4-BE49-F238E27FC236}">
                <a16:creationId xmlns:a16="http://schemas.microsoft.com/office/drawing/2014/main" id="{1A55C51C-1E94-4117-943F-0DC24BC81A7C}"/>
              </a:ext>
            </a:extLst>
          </p:cNvPr>
          <p:cNvSpPr/>
          <p:nvPr/>
        </p:nvSpPr>
        <p:spPr>
          <a:xfrm>
            <a:off x="1008126" y="3512475"/>
            <a:ext cx="1509606" cy="398993"/>
          </a:xfrm>
          <a:prstGeom prst="rect">
            <a:avLst/>
          </a:prstGeom>
          <a:noFill/>
          <a:ln w="12700">
            <a:solidFill>
              <a:schemeClr val="accent2">
                <a:lumMod val="20000"/>
                <a:lumOff val="80000"/>
              </a:schemeClr>
            </a:solidFill>
          </a:ln>
          <a:effectLst>
            <a:glow rad="38100">
              <a:srgbClr val="FF05B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4217C24E-7637-4583-9C10-C9FD4954A5FB}"/>
              </a:ext>
            </a:extLst>
          </p:cNvPr>
          <p:cNvSpPr/>
          <p:nvPr/>
        </p:nvSpPr>
        <p:spPr>
          <a:xfrm>
            <a:off x="1008126" y="2167176"/>
            <a:ext cx="1509606" cy="564381"/>
          </a:xfrm>
          <a:prstGeom prst="rect">
            <a:avLst/>
          </a:prstGeom>
          <a:noFill/>
          <a:ln w="12700">
            <a:solidFill>
              <a:schemeClr val="accent2">
                <a:lumMod val="20000"/>
                <a:lumOff val="80000"/>
              </a:schemeClr>
            </a:solidFill>
          </a:ln>
          <a:effectLst>
            <a:glow rad="38100">
              <a:srgbClr val="FF05B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9FBAF4A5-E7EF-4F45-9184-B2F9F4B4B7CD}"/>
              </a:ext>
            </a:extLst>
          </p:cNvPr>
          <p:cNvSpPr/>
          <p:nvPr/>
        </p:nvSpPr>
        <p:spPr>
          <a:xfrm>
            <a:off x="1008126" y="4466527"/>
            <a:ext cx="1509606" cy="398993"/>
          </a:xfrm>
          <a:prstGeom prst="rect">
            <a:avLst/>
          </a:prstGeom>
          <a:noFill/>
          <a:ln w="12700">
            <a:solidFill>
              <a:schemeClr val="accent2">
                <a:lumMod val="20000"/>
                <a:lumOff val="80000"/>
              </a:schemeClr>
            </a:solidFill>
          </a:ln>
          <a:effectLst>
            <a:glow rad="38100">
              <a:srgbClr val="FF05B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1B702D90-3F60-4113-94F0-ED926876DA58}"/>
              </a:ext>
            </a:extLst>
          </p:cNvPr>
          <p:cNvSpPr txBox="1"/>
          <p:nvPr/>
        </p:nvSpPr>
        <p:spPr>
          <a:xfrm>
            <a:off x="1118707" y="4518428"/>
            <a:ext cx="1388965" cy="30777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Operation</a:t>
            </a:r>
            <a:endParaRPr lang="zh-TW" altLang="en-US" sz="1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7" name="圖片 7" descr="一張含有 黑色, 螢幕擷取畫面, 電子用品 的圖片&#10;&#10;描述是以高可信度產生">
            <a:extLst>
              <a:ext uri="{FF2B5EF4-FFF2-40B4-BE49-F238E27FC236}">
                <a16:creationId xmlns:a16="http://schemas.microsoft.com/office/drawing/2014/main" id="{5905C910-DE61-4395-80C0-CD994231E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4453" y="1685402"/>
            <a:ext cx="2545883" cy="4622799"/>
          </a:xfrm>
          <a:prstGeom prst="rect">
            <a:avLst/>
          </a:prstGeom>
        </p:spPr>
      </p:pic>
      <p:cxnSp>
        <p:nvCxnSpPr>
          <p:cNvPr id="35" name="直線單箭頭接點 34">
            <a:extLst>
              <a:ext uri="{FF2B5EF4-FFF2-40B4-BE49-F238E27FC236}">
                <a16:creationId xmlns:a16="http://schemas.microsoft.com/office/drawing/2014/main" id="{4F6973CC-BB58-4A90-85D3-2420AC414654}"/>
              </a:ext>
            </a:extLst>
          </p:cNvPr>
          <p:cNvCxnSpPr>
            <a:cxnSpLocks/>
          </p:cNvCxnSpPr>
          <p:nvPr/>
        </p:nvCxnSpPr>
        <p:spPr>
          <a:xfrm>
            <a:off x="8727674" y="3267833"/>
            <a:ext cx="909868" cy="0"/>
          </a:xfrm>
          <a:prstGeom prst="straightConnector1">
            <a:avLst/>
          </a:prstGeom>
          <a:noFill/>
          <a:ln w="12700">
            <a:solidFill>
              <a:schemeClr val="accent2">
                <a:lumMod val="20000"/>
                <a:lumOff val="80000"/>
              </a:schemeClr>
            </a:solidFill>
            <a:headEnd type="oval" w="med" len="med"/>
            <a:tailEnd type="triangle" w="med" len="med"/>
          </a:ln>
          <a:effectLst>
            <a:glow rad="38100">
              <a:srgbClr val="FF05B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35332068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5" descr="一張含有 裝置 的圖片&#10;&#10;描述是以高可信度產生">
            <a:extLst>
              <a:ext uri="{FF2B5EF4-FFF2-40B4-BE49-F238E27FC236}">
                <a16:creationId xmlns:a16="http://schemas.microsoft.com/office/drawing/2014/main" id="{709A12E6-B041-42A8-A438-A65AD7FFC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157" y="5000086"/>
            <a:ext cx="1304925" cy="1257300"/>
          </a:xfrm>
          <a:prstGeom prst="rect">
            <a:avLst/>
          </a:prstGeom>
        </p:spPr>
      </p:pic>
      <p:pic>
        <p:nvPicPr>
          <p:cNvPr id="7" name="圖片 7">
            <a:extLst>
              <a:ext uri="{FF2B5EF4-FFF2-40B4-BE49-F238E27FC236}">
                <a16:creationId xmlns:a16="http://schemas.microsoft.com/office/drawing/2014/main" id="{7E0AB34A-3B31-467D-88D7-660FF8561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39" y="2389747"/>
            <a:ext cx="1943100" cy="923925"/>
          </a:xfrm>
          <a:prstGeom prst="rect">
            <a:avLst/>
          </a:prstGeom>
        </p:spPr>
      </p:pic>
      <p:pic>
        <p:nvPicPr>
          <p:cNvPr id="10" name="圖片 12" descr="一張含有 文字 的圖片&#10;&#10;描述是以高可信度產生">
            <a:extLst>
              <a:ext uri="{FF2B5EF4-FFF2-40B4-BE49-F238E27FC236}">
                <a16:creationId xmlns:a16="http://schemas.microsoft.com/office/drawing/2014/main" id="{3313A7C7-4BB2-4089-8C99-31DA27C6EB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6384" y="2415756"/>
            <a:ext cx="1838325" cy="24003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CB155313-78D0-4C33-AC77-4E68E9309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Quickly switch with one button to monitor the</a:t>
            </a:r>
            <a:r>
              <a:rPr lang="zh-TW" altLang="en-US"/>
              <a:t> </a:t>
            </a:r>
            <a:r>
              <a:rPr lang="en-US" altLang="zh-TW"/>
              <a:t>status of each device</a:t>
            </a:r>
          </a:p>
        </p:txBody>
      </p:sp>
      <p:pic>
        <p:nvPicPr>
          <p:cNvPr id="4" name="圖片 4">
            <a:extLst>
              <a:ext uri="{FF2B5EF4-FFF2-40B4-BE49-F238E27FC236}">
                <a16:creationId xmlns:a16="http://schemas.microsoft.com/office/drawing/2014/main" id="{CCE6C7C0-253A-4030-A30F-91F07C84136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919" y="2523067"/>
            <a:ext cx="7420737" cy="31924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20" name="群組 19">
            <a:extLst>
              <a:ext uri="{FF2B5EF4-FFF2-40B4-BE49-F238E27FC236}">
                <a16:creationId xmlns:a16="http://schemas.microsoft.com/office/drawing/2014/main" id="{1423E154-2CFA-4D8F-A83D-40FEA7E3B622}"/>
              </a:ext>
            </a:extLst>
          </p:cNvPr>
          <p:cNvGrpSpPr/>
          <p:nvPr/>
        </p:nvGrpSpPr>
        <p:grpSpPr>
          <a:xfrm>
            <a:off x="9719272" y="1814893"/>
            <a:ext cx="2471684" cy="645988"/>
            <a:chOff x="9190047" y="1688607"/>
            <a:chExt cx="2471684" cy="645988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408D688C-2F55-4DD1-9513-F168EE7FF3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9190047" y="1688607"/>
              <a:ext cx="2471684" cy="645988"/>
            </a:xfrm>
            <a:prstGeom prst="rect">
              <a:avLst/>
            </a:prstGeom>
          </p:spPr>
        </p:pic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D8F4F635-4187-4797-9745-A4F50BB74FB6}"/>
                </a:ext>
              </a:extLst>
            </p:cNvPr>
            <p:cNvSpPr/>
            <p:nvPr/>
          </p:nvSpPr>
          <p:spPr>
            <a:xfrm>
              <a:off x="9430099" y="1903175"/>
              <a:ext cx="190308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1400" b="1">
                  <a:solidFill>
                    <a:srgbClr val="250C3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Filter by device type</a:t>
              </a:r>
              <a:endParaRPr lang="zh-TW" altLang="en-US" sz="1400" b="1">
                <a:solidFill>
                  <a:srgbClr val="250C3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D43732E4-5CA2-49C4-8F98-743ADCD68CEC}"/>
              </a:ext>
            </a:extLst>
          </p:cNvPr>
          <p:cNvGrpSpPr/>
          <p:nvPr/>
        </p:nvGrpSpPr>
        <p:grpSpPr>
          <a:xfrm>
            <a:off x="77187" y="4491068"/>
            <a:ext cx="2302583" cy="645988"/>
            <a:chOff x="9190047" y="1688607"/>
            <a:chExt cx="2302583" cy="645988"/>
          </a:xfrm>
        </p:grpSpPr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482B7740-E3C7-4D39-9D98-98A95AB48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9190047" y="1688607"/>
              <a:ext cx="2302583" cy="645988"/>
            </a:xfrm>
            <a:prstGeom prst="rect">
              <a:avLst/>
            </a:prstGeom>
          </p:spPr>
        </p:pic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6EFF8326-DBF1-4CE7-A13F-E50B1660F067}"/>
                </a:ext>
              </a:extLst>
            </p:cNvPr>
            <p:cNvSpPr/>
            <p:nvPr/>
          </p:nvSpPr>
          <p:spPr>
            <a:xfrm>
              <a:off x="9276631" y="1912480"/>
              <a:ext cx="204908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1400" b="1">
                  <a:solidFill>
                    <a:srgbClr val="250C3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Filter by device status</a:t>
              </a:r>
              <a:endParaRPr lang="zh-TW" altLang="en-US" sz="1400" b="1">
                <a:solidFill>
                  <a:srgbClr val="250C3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2C280752-843D-4B7D-9C63-708A7375B896}"/>
              </a:ext>
            </a:extLst>
          </p:cNvPr>
          <p:cNvGrpSpPr/>
          <p:nvPr/>
        </p:nvGrpSpPr>
        <p:grpSpPr>
          <a:xfrm>
            <a:off x="122046" y="1927665"/>
            <a:ext cx="2011292" cy="632556"/>
            <a:chOff x="2167466" y="1473005"/>
            <a:chExt cx="2011292" cy="632556"/>
          </a:xfrm>
        </p:grpSpPr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F1EB6821-E917-4CA2-8091-8B7C311A1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7466" y="1473005"/>
              <a:ext cx="2011292" cy="632556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F23255B6-448E-49F2-AC63-A00C2EA36DC2}"/>
                </a:ext>
              </a:extLst>
            </p:cNvPr>
            <p:cNvSpPr/>
            <p:nvPr/>
          </p:nvSpPr>
          <p:spPr>
            <a:xfrm>
              <a:off x="2235349" y="1574332"/>
              <a:ext cx="175560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1400" b="1">
                  <a:solidFill>
                    <a:srgbClr val="250C3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Two Mode display</a:t>
              </a:r>
              <a:endParaRPr lang="zh-TW" altLang="en-US" sz="1400" b="1">
                <a:solidFill>
                  <a:srgbClr val="250C3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26" name="橢圓 25">
            <a:extLst>
              <a:ext uri="{FF2B5EF4-FFF2-40B4-BE49-F238E27FC236}">
                <a16:creationId xmlns:a16="http://schemas.microsoft.com/office/drawing/2014/main" id="{3614CDA6-1186-411E-8B24-1CA74D81FDB5}"/>
              </a:ext>
            </a:extLst>
          </p:cNvPr>
          <p:cNvSpPr/>
          <p:nvPr/>
        </p:nvSpPr>
        <p:spPr>
          <a:xfrm>
            <a:off x="2413944" y="2710123"/>
            <a:ext cx="306000" cy="306000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8" name="直線接點 27">
            <a:extLst>
              <a:ext uri="{FF2B5EF4-FFF2-40B4-BE49-F238E27FC236}">
                <a16:creationId xmlns:a16="http://schemas.microsoft.com/office/drawing/2014/main" id="{DE9D0FB2-0476-4B18-854A-B3A4A84A1446}"/>
              </a:ext>
            </a:extLst>
          </p:cNvPr>
          <p:cNvCxnSpPr>
            <a:cxnSpLocks/>
            <a:endCxn id="26" idx="7"/>
          </p:cNvCxnSpPr>
          <p:nvPr/>
        </p:nvCxnSpPr>
        <p:spPr>
          <a:xfrm>
            <a:off x="1989409" y="2028992"/>
            <a:ext cx="685722" cy="725944"/>
          </a:xfrm>
          <a:prstGeom prst="lin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0" name="橢圓 29">
            <a:extLst>
              <a:ext uri="{FF2B5EF4-FFF2-40B4-BE49-F238E27FC236}">
                <a16:creationId xmlns:a16="http://schemas.microsoft.com/office/drawing/2014/main" id="{80630BA3-7687-45FC-9226-D29570CD23E9}"/>
              </a:ext>
            </a:extLst>
          </p:cNvPr>
          <p:cNvSpPr/>
          <p:nvPr/>
        </p:nvSpPr>
        <p:spPr>
          <a:xfrm>
            <a:off x="2813712" y="2722070"/>
            <a:ext cx="306000" cy="306000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1" name="直線接點 30">
            <a:extLst>
              <a:ext uri="{FF2B5EF4-FFF2-40B4-BE49-F238E27FC236}">
                <a16:creationId xmlns:a16="http://schemas.microsoft.com/office/drawing/2014/main" id="{C94EF5C1-9135-41C1-8232-56F50A33F0BA}"/>
              </a:ext>
            </a:extLst>
          </p:cNvPr>
          <p:cNvCxnSpPr>
            <a:cxnSpLocks/>
            <a:stCxn id="30" idx="5"/>
          </p:cNvCxnSpPr>
          <p:nvPr/>
        </p:nvCxnSpPr>
        <p:spPr>
          <a:xfrm flipH="1">
            <a:off x="2152007" y="2983257"/>
            <a:ext cx="922892" cy="1617346"/>
          </a:xfrm>
          <a:prstGeom prst="lin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6" name="橢圓 35">
            <a:extLst>
              <a:ext uri="{FF2B5EF4-FFF2-40B4-BE49-F238E27FC236}">
                <a16:creationId xmlns:a16="http://schemas.microsoft.com/office/drawing/2014/main" id="{1FABD734-9A00-42D3-A33D-05F1BA7730C0}"/>
              </a:ext>
            </a:extLst>
          </p:cNvPr>
          <p:cNvSpPr/>
          <p:nvPr/>
        </p:nvSpPr>
        <p:spPr>
          <a:xfrm>
            <a:off x="3392011" y="2710123"/>
            <a:ext cx="306000" cy="306000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9" name="直線接點 38">
            <a:extLst>
              <a:ext uri="{FF2B5EF4-FFF2-40B4-BE49-F238E27FC236}">
                <a16:creationId xmlns:a16="http://schemas.microsoft.com/office/drawing/2014/main" id="{E8345880-6439-4A21-A4E2-20672E0A94C7}"/>
              </a:ext>
            </a:extLst>
          </p:cNvPr>
          <p:cNvCxnSpPr>
            <a:cxnSpLocks/>
          </p:cNvCxnSpPr>
          <p:nvPr/>
        </p:nvCxnSpPr>
        <p:spPr>
          <a:xfrm flipV="1">
            <a:off x="3518507" y="1981200"/>
            <a:ext cx="6267557" cy="728923"/>
          </a:xfrm>
          <a:prstGeom prst="lin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36050615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DD8018D5-464B-48E4-8D07-05E376DEBF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363" y="1000895"/>
            <a:ext cx="537864" cy="1754584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86E2D6F3-FD18-4E47-B9F3-9A0E549353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75168" y="401183"/>
            <a:ext cx="1621677" cy="162167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8F39B0BE-BCB8-455D-9C9E-8058F97B5736}"/>
              </a:ext>
            </a:extLst>
          </p:cNvPr>
          <p:cNvSpPr/>
          <p:nvPr/>
        </p:nvSpPr>
        <p:spPr>
          <a:xfrm>
            <a:off x="1458096" y="1000897"/>
            <a:ext cx="5856199" cy="2006225"/>
          </a:xfrm>
          <a:prstGeom prst="rect">
            <a:avLst/>
          </a:prstGeom>
          <a:solidFill>
            <a:srgbClr val="F5E8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7CC324B3-E1CA-4463-AFC3-79984CA21B94}"/>
              </a:ext>
            </a:extLst>
          </p:cNvPr>
          <p:cNvSpPr txBox="1">
            <a:spLocks/>
          </p:cNvSpPr>
          <p:nvPr/>
        </p:nvSpPr>
        <p:spPr>
          <a:xfrm>
            <a:off x="1458097" y="1173818"/>
            <a:ext cx="5856199" cy="1660381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algn="ctr"/>
            <a:r>
              <a:rPr lang="en-US" altLang="zh-TW">
                <a:solidFill>
                  <a:srgbClr val="250C34"/>
                </a:solidFill>
                <a:latin typeface="Arial"/>
                <a:ea typeface="微軟正黑體"/>
                <a:cs typeface="Arial"/>
              </a:rPr>
              <a:t>Cinema28 use cases with tutorial &amp; </a:t>
            </a:r>
            <a:endParaRPr lang="en-US" altLang="zh-TW">
              <a:solidFill>
                <a:srgbClr val="250C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TW">
                <a:solidFill>
                  <a:srgbClr val="250C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 Demo</a:t>
            </a:r>
            <a:endParaRPr lang="zh-TW" altLang="en-US">
              <a:solidFill>
                <a:srgbClr val="250C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圖片 4">
            <a:extLst>
              <a:ext uri="{FF2B5EF4-FFF2-40B4-BE49-F238E27FC236}">
                <a16:creationId xmlns:a16="http://schemas.microsoft.com/office/drawing/2014/main" id="{C8B3083E-6864-48AC-B29E-2D51A475DFF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643342" y="2419747"/>
            <a:ext cx="3608388" cy="2862263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9CB2DBCD-CC4B-4511-B431-3C8B7516D7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892" y="325307"/>
            <a:ext cx="1078829" cy="196289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39F292B2-E8A2-4A8F-AEFA-114A2331E0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424" y="245235"/>
            <a:ext cx="312410" cy="35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819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: 剪去單一角落 29">
            <a:extLst>
              <a:ext uri="{FF2B5EF4-FFF2-40B4-BE49-F238E27FC236}">
                <a16:creationId xmlns:a16="http://schemas.microsoft.com/office/drawing/2014/main" id="{5B0B8CFE-3523-45E8-ABA2-7A7ADC789CD5}"/>
              </a:ext>
            </a:extLst>
          </p:cNvPr>
          <p:cNvSpPr/>
          <p:nvPr/>
        </p:nvSpPr>
        <p:spPr>
          <a:xfrm rot="10800000">
            <a:off x="4501459" y="3238761"/>
            <a:ext cx="3235239" cy="2913533"/>
          </a:xfrm>
          <a:prstGeom prst="snip1Rect">
            <a:avLst>
              <a:gd name="adj" fmla="val 0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accent1">
                  <a:lumMod val="45000"/>
                  <a:lumOff val="55000"/>
                  <a:alpha val="45000"/>
                </a:schemeClr>
              </a:gs>
              <a:gs pos="100000">
                <a:schemeClr val="accent1">
                  <a:lumMod val="30000"/>
                  <a:lumOff val="70000"/>
                  <a:alpha val="6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: 剪去單一角落 30">
            <a:extLst>
              <a:ext uri="{FF2B5EF4-FFF2-40B4-BE49-F238E27FC236}">
                <a16:creationId xmlns:a16="http://schemas.microsoft.com/office/drawing/2014/main" id="{E684608D-F923-4BBA-A46B-F4043A198922}"/>
              </a:ext>
            </a:extLst>
          </p:cNvPr>
          <p:cNvSpPr/>
          <p:nvPr/>
        </p:nvSpPr>
        <p:spPr>
          <a:xfrm rot="10800000">
            <a:off x="8299916" y="3238761"/>
            <a:ext cx="3235239" cy="2913533"/>
          </a:xfrm>
          <a:prstGeom prst="snip1Rect">
            <a:avLst>
              <a:gd name="adj" fmla="val 0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accent1">
                  <a:lumMod val="45000"/>
                  <a:lumOff val="55000"/>
                  <a:alpha val="45000"/>
                </a:schemeClr>
              </a:gs>
              <a:gs pos="100000">
                <a:schemeClr val="accent1">
                  <a:lumMod val="30000"/>
                  <a:lumOff val="70000"/>
                  <a:alpha val="6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: 剪去單一角落 27">
            <a:extLst>
              <a:ext uri="{FF2B5EF4-FFF2-40B4-BE49-F238E27FC236}">
                <a16:creationId xmlns:a16="http://schemas.microsoft.com/office/drawing/2014/main" id="{5E4F65C1-A3C8-480A-9959-EECBF73D1255}"/>
              </a:ext>
            </a:extLst>
          </p:cNvPr>
          <p:cNvSpPr/>
          <p:nvPr/>
        </p:nvSpPr>
        <p:spPr>
          <a:xfrm rot="10800000">
            <a:off x="687880" y="3238761"/>
            <a:ext cx="3235239" cy="2913533"/>
          </a:xfrm>
          <a:prstGeom prst="snip1Rect">
            <a:avLst>
              <a:gd name="adj" fmla="val 0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accent1">
                  <a:lumMod val="45000"/>
                  <a:lumOff val="55000"/>
                  <a:alpha val="45000"/>
                </a:schemeClr>
              </a:gs>
              <a:gs pos="100000">
                <a:schemeClr val="accent1">
                  <a:lumMod val="30000"/>
                  <a:lumOff val="70000"/>
                  <a:alpha val="6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26BE993-4251-4249-B40A-7A39CE1375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08" y="1325563"/>
            <a:ext cx="3658018" cy="2001446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B2889B27-776C-4D6D-9011-A3296D7DDF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471" y="1326369"/>
            <a:ext cx="3658018" cy="1999834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4E5EC1F8-47F9-4433-8218-6EA927B35D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941" y="1329314"/>
            <a:ext cx="3658018" cy="199394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DB99966-4CDB-4895-9E1F-D1A057F77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Simple three-step, easy streaming audio and video files</a:t>
            </a:r>
            <a:endParaRPr lang="zh-TW" altLang="en-US"/>
          </a:p>
        </p:txBody>
      </p:sp>
      <p:pic>
        <p:nvPicPr>
          <p:cNvPr id="22" name="圖片 22" descr="一張含有 向量圖形 的圖片&#10;&#10;描述是以非常高的可信度產生">
            <a:extLst>
              <a:ext uri="{FF2B5EF4-FFF2-40B4-BE49-F238E27FC236}">
                <a16:creationId xmlns:a16="http://schemas.microsoft.com/office/drawing/2014/main" id="{BF2FA408-77CF-4F69-A2A9-E5F4463BB3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003" y="3677632"/>
            <a:ext cx="1061050" cy="1046672"/>
          </a:xfrm>
          <a:prstGeom prst="rect">
            <a:avLst/>
          </a:prstGeom>
        </p:spPr>
      </p:pic>
      <p:pic>
        <p:nvPicPr>
          <p:cNvPr id="25" name="圖片 25">
            <a:extLst>
              <a:ext uri="{FF2B5EF4-FFF2-40B4-BE49-F238E27FC236}">
                <a16:creationId xmlns:a16="http://schemas.microsoft.com/office/drawing/2014/main" id="{844F8BFB-1827-4958-8E81-1024A1761D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9127" y="3677018"/>
            <a:ext cx="1058216" cy="1068948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2ECFBE9-3417-479B-8838-DD45CD2B0FAC}"/>
              </a:ext>
            </a:extLst>
          </p:cNvPr>
          <p:cNvSpPr/>
          <p:nvPr/>
        </p:nvSpPr>
        <p:spPr>
          <a:xfrm>
            <a:off x="1090120" y="2448489"/>
            <a:ext cx="2520924" cy="73866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1400" b="1">
                <a:solidFill>
                  <a:srgbClr val="250C34"/>
                </a:solidFill>
                <a:latin typeface="Arial"/>
                <a:ea typeface="微軟正黑體"/>
                <a:cs typeface="Arial"/>
              </a:rPr>
              <a:t>Please Install </a:t>
            </a:r>
            <a:r>
              <a:rPr lang="zh-TW" altLang="zh-TW" sz="1400" b="1">
                <a:solidFill>
                  <a:srgbClr val="250C34"/>
                </a:solidFill>
                <a:latin typeface="Arial"/>
                <a:ea typeface="微軟正黑體"/>
                <a:cs typeface="Arial"/>
              </a:rPr>
              <a:t>Cinema28 &amp; Media Streaming Add-on</a:t>
            </a:r>
            <a:r>
              <a:rPr lang="en-US" altLang="zh-TW" sz="1400" b="1">
                <a:solidFill>
                  <a:srgbClr val="250C34"/>
                </a:solidFill>
                <a:latin typeface="Arial"/>
                <a:ea typeface="微軟正黑體"/>
                <a:cs typeface="Arial"/>
              </a:rPr>
              <a:t> on App Center.</a:t>
            </a:r>
            <a:endParaRPr lang="zh-TW" altLang="zh-TW" sz="1400" b="1">
              <a:solidFill>
                <a:srgbClr val="250C34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ED21012D-9A59-447C-B36B-AD1D52AAE6E5}"/>
              </a:ext>
            </a:extLst>
          </p:cNvPr>
          <p:cNvSpPr/>
          <p:nvPr/>
        </p:nvSpPr>
        <p:spPr>
          <a:xfrm>
            <a:off x="4919293" y="2448489"/>
            <a:ext cx="252594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 b="1">
                <a:solidFill>
                  <a:srgbClr val="250C3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Open device wizard in the Cinema28 to make sure the devices are connected</a:t>
            </a:r>
            <a:endParaRPr lang="zh-TW" altLang="en-US" sz="1400" b="1">
              <a:solidFill>
                <a:srgbClr val="250C34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E1691332-25F2-4E09-95E1-14A2227D000F}"/>
              </a:ext>
            </a:extLst>
          </p:cNvPr>
          <p:cNvSpPr/>
          <p:nvPr/>
        </p:nvSpPr>
        <p:spPr>
          <a:xfrm>
            <a:off x="8526309" y="2448489"/>
            <a:ext cx="299380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 b="1">
                <a:solidFill>
                  <a:srgbClr val="250C3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Find the file you want to play from the multimedia list and drag it onto the multimedia device.</a:t>
            </a:r>
            <a:endParaRPr lang="zh-TW" altLang="en-US" sz="1400" b="1">
              <a:solidFill>
                <a:srgbClr val="250C34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3" name="圖片 6" descr="一張含有 監視器, 螢幕擷取畫面, 黑色, 室外 的圖片&#10;&#10;描述是以非常高的可信度產生">
            <a:extLst>
              <a:ext uri="{FF2B5EF4-FFF2-40B4-BE49-F238E27FC236}">
                <a16:creationId xmlns:a16="http://schemas.microsoft.com/office/drawing/2014/main" id="{B6C12C48-001D-46C4-92F8-8B0DC443D4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68715" y="3218481"/>
            <a:ext cx="1440286" cy="2713617"/>
          </a:xfrm>
          <a:prstGeom prst="rect">
            <a:avLst/>
          </a:prstGeom>
        </p:spPr>
      </p:pic>
      <p:pic>
        <p:nvPicPr>
          <p:cNvPr id="8" name="圖片 8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B472CE35-38A3-40D2-BDBF-060E11BB0D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10664" y="3760754"/>
            <a:ext cx="2743200" cy="1464342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D76218E3-A29F-4544-A6D0-0540D0A6318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10332579" y="4452491"/>
            <a:ext cx="1546113" cy="1897679"/>
          </a:xfrm>
          <a:prstGeom prst="rect">
            <a:avLst/>
          </a:prstGeom>
        </p:spPr>
      </p:pic>
      <p:pic>
        <p:nvPicPr>
          <p:cNvPr id="7" name="圖片 8">
            <a:extLst>
              <a:ext uri="{FF2B5EF4-FFF2-40B4-BE49-F238E27FC236}">
                <a16:creationId xmlns:a16="http://schemas.microsoft.com/office/drawing/2014/main" id="{CE0C8263-9EA2-4FA9-9534-A6B7ACEF90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3643" y="4987416"/>
            <a:ext cx="1038225" cy="276225"/>
          </a:xfrm>
          <a:prstGeom prst="rect">
            <a:avLst/>
          </a:prstGeom>
        </p:spPr>
      </p:pic>
      <p:pic>
        <p:nvPicPr>
          <p:cNvPr id="24" name="圖片 8">
            <a:extLst>
              <a:ext uri="{FF2B5EF4-FFF2-40B4-BE49-F238E27FC236}">
                <a16:creationId xmlns:a16="http://schemas.microsoft.com/office/drawing/2014/main" id="{8B5AD3CA-D86C-4552-911F-2B5C377F7F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94143" y="4987415"/>
            <a:ext cx="1038225" cy="27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7629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3FC3E084-A412-437D-9046-5825B76C4C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892" y="325307"/>
            <a:ext cx="1078829" cy="196289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F8EA70A5-1329-47F6-B2AF-11DBA70FBD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424" y="245235"/>
            <a:ext cx="312410" cy="35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8701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F4709EB-EAC6-4245-A9B0-CC77858DA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178" y="0"/>
            <a:ext cx="10277622" cy="1325563"/>
          </a:xfrm>
        </p:spPr>
        <p:txBody>
          <a:bodyPr/>
          <a:lstStyle/>
          <a:p>
            <a:r>
              <a:rPr lang="en-US" altLang="zh-TW"/>
              <a:t>Quick</a:t>
            </a:r>
            <a:r>
              <a:rPr lang="en-US" altLang="zh-TW" err="1"/>
              <a:t>ly</a:t>
            </a:r>
            <a:r>
              <a:rPr lang="zh-TW" altLang="en-US"/>
              <a:t> </a:t>
            </a:r>
            <a:r>
              <a:rPr lang="en-US" altLang="zh-TW"/>
              <a:t>Review</a:t>
            </a:r>
            <a:r>
              <a:rPr lang="zh-TW" altLang="en-US"/>
              <a:t> </a:t>
            </a:r>
            <a:br>
              <a:rPr lang="zh-TW" altLang="en-US"/>
            </a:br>
            <a:r>
              <a:rPr lang="en-US" altLang="zh-TW"/>
              <a:t>Four Major Features of Cinema28 </a:t>
            </a:r>
            <a:endParaRPr lang="zh-TW" altLang="en-US"/>
          </a:p>
        </p:txBody>
      </p:sp>
      <p:pic>
        <p:nvPicPr>
          <p:cNvPr id="5" name="圖片 3" descr="一張含有 向量圖形 的圖片&#10;&#10;描述是以非常高的可信度產生">
            <a:extLst>
              <a:ext uri="{FF2B5EF4-FFF2-40B4-BE49-F238E27FC236}">
                <a16:creationId xmlns:a16="http://schemas.microsoft.com/office/drawing/2014/main" id="{6F0947FB-23FA-45DE-9E20-0192789EE1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938" y="2749761"/>
            <a:ext cx="1739747" cy="1739747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F3BD7B9F-8E04-4B5E-BF00-A378A685518A}"/>
              </a:ext>
            </a:extLst>
          </p:cNvPr>
          <p:cNvSpPr txBox="1"/>
          <p:nvPr/>
        </p:nvSpPr>
        <p:spPr>
          <a:xfrm>
            <a:off x="638211" y="4501866"/>
            <a:ext cx="1981200" cy="83099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Cinema28</a:t>
            </a:r>
          </a:p>
          <a:p>
            <a:pPr algn="ctr"/>
            <a:endParaRPr lang="zh-TW" altLang="en-US" sz="2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CF4A737D-7466-4D2F-A89A-D1887E74C777}"/>
              </a:ext>
            </a:extLst>
          </p:cNvPr>
          <p:cNvSpPr/>
          <p:nvPr/>
        </p:nvSpPr>
        <p:spPr>
          <a:xfrm>
            <a:off x="4094477" y="1814525"/>
            <a:ext cx="62676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interface monitors all device states</a:t>
            </a:r>
            <a:endParaRPr lang="zh-TW" altLang="en-US" sz="2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20FDA10D-CD6C-44E7-AFF3-D7024D66210F}"/>
              </a:ext>
            </a:extLst>
          </p:cNvPr>
          <p:cNvSpPr/>
          <p:nvPr/>
        </p:nvSpPr>
        <p:spPr>
          <a:xfrm>
            <a:off x="4055009" y="2997854"/>
            <a:ext cx="60079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Intuitive stream operation and device setup </a:t>
            </a:r>
            <a:endParaRPr lang="zh-TW" altLang="en-US" sz="2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99CF4A72-7471-4505-92B0-81ED86BB320D}"/>
              </a:ext>
            </a:extLst>
          </p:cNvPr>
          <p:cNvSpPr/>
          <p:nvPr/>
        </p:nvSpPr>
        <p:spPr>
          <a:xfrm>
            <a:off x="4047988" y="4150449"/>
            <a:ext cx="65432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Supports up to eight types of streaming protocols</a:t>
            </a:r>
            <a:endParaRPr lang="zh-TW" altLang="en-US" sz="2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E0014B76-86B5-4AEB-BB4D-2AEE42DF7F3C}"/>
              </a:ext>
            </a:extLst>
          </p:cNvPr>
          <p:cNvSpPr/>
          <p:nvPr/>
        </p:nvSpPr>
        <p:spPr>
          <a:xfrm>
            <a:off x="4109880" y="5388815"/>
            <a:ext cx="7189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support for three types of multimedia files </a:t>
            </a:r>
            <a:endParaRPr lang="zh-TW" altLang="en-US" sz="2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2A5B2C26-83A3-49AE-B7E6-901BE93F1D46}"/>
              </a:ext>
            </a:extLst>
          </p:cNvPr>
          <p:cNvGrpSpPr/>
          <p:nvPr/>
        </p:nvGrpSpPr>
        <p:grpSpPr>
          <a:xfrm>
            <a:off x="2766893" y="1537364"/>
            <a:ext cx="8752446" cy="4696612"/>
            <a:chOff x="994273" y="1537364"/>
            <a:chExt cx="8752446" cy="4696612"/>
          </a:xfrm>
        </p:grpSpPr>
        <p:grpSp>
          <p:nvGrpSpPr>
            <p:cNvPr id="34" name="群組 33">
              <a:extLst>
                <a:ext uri="{FF2B5EF4-FFF2-40B4-BE49-F238E27FC236}">
                  <a16:creationId xmlns:a16="http://schemas.microsoft.com/office/drawing/2014/main" id="{36815F90-596D-4ADE-B71D-76129C65CF60}"/>
                </a:ext>
              </a:extLst>
            </p:cNvPr>
            <p:cNvGrpSpPr/>
            <p:nvPr/>
          </p:nvGrpSpPr>
          <p:grpSpPr>
            <a:xfrm>
              <a:off x="2131174" y="2400341"/>
              <a:ext cx="6864546" cy="3833635"/>
              <a:chOff x="2356461" y="2426845"/>
              <a:chExt cx="5844363" cy="3833635"/>
            </a:xfrm>
          </p:grpSpPr>
          <p:sp>
            <p:nvSpPr>
              <p:cNvPr id="71" name="矩形 70">
                <a:extLst>
                  <a:ext uri="{FF2B5EF4-FFF2-40B4-BE49-F238E27FC236}">
                    <a16:creationId xmlns:a16="http://schemas.microsoft.com/office/drawing/2014/main" id="{CF8004EE-1FE0-4D3F-A88B-A9369CF48732}"/>
                  </a:ext>
                </a:extLst>
              </p:cNvPr>
              <p:cNvSpPr/>
              <p:nvPr/>
            </p:nvSpPr>
            <p:spPr>
              <a:xfrm>
                <a:off x="2356461" y="2426845"/>
                <a:ext cx="5844363" cy="285256"/>
              </a:xfrm>
              <a:prstGeom prst="rect">
                <a:avLst/>
              </a:prstGeom>
              <a:gradFill flip="none" rotWithShape="1">
                <a:gsLst>
                  <a:gs pos="0">
                    <a:schemeClr val="tx1">
                      <a:alpha val="0"/>
                    </a:schemeClr>
                  </a:gs>
                  <a:gs pos="100000">
                    <a:schemeClr val="tx1">
                      <a:alpha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2" name="矩形 71">
                <a:extLst>
                  <a:ext uri="{FF2B5EF4-FFF2-40B4-BE49-F238E27FC236}">
                    <a16:creationId xmlns:a16="http://schemas.microsoft.com/office/drawing/2014/main" id="{FEE93050-D87C-4C3D-AAB7-B81AB877544C}"/>
                  </a:ext>
                </a:extLst>
              </p:cNvPr>
              <p:cNvSpPr/>
              <p:nvPr/>
            </p:nvSpPr>
            <p:spPr>
              <a:xfrm>
                <a:off x="2356461" y="3601096"/>
                <a:ext cx="5844363" cy="285256"/>
              </a:xfrm>
              <a:prstGeom prst="rect">
                <a:avLst/>
              </a:prstGeom>
              <a:gradFill flip="none" rotWithShape="1">
                <a:gsLst>
                  <a:gs pos="0">
                    <a:schemeClr val="tx1">
                      <a:alpha val="0"/>
                    </a:schemeClr>
                  </a:gs>
                  <a:gs pos="100000">
                    <a:schemeClr val="tx1">
                      <a:alpha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3" name="矩形 72">
                <a:extLst>
                  <a:ext uri="{FF2B5EF4-FFF2-40B4-BE49-F238E27FC236}">
                    <a16:creationId xmlns:a16="http://schemas.microsoft.com/office/drawing/2014/main" id="{12EB83A8-7822-4749-A961-51AB9E65410A}"/>
                  </a:ext>
                </a:extLst>
              </p:cNvPr>
              <p:cNvSpPr/>
              <p:nvPr/>
            </p:nvSpPr>
            <p:spPr>
              <a:xfrm>
                <a:off x="2356461" y="4781030"/>
                <a:ext cx="5844363" cy="285256"/>
              </a:xfrm>
              <a:prstGeom prst="rect">
                <a:avLst/>
              </a:prstGeom>
              <a:gradFill flip="none" rotWithShape="1">
                <a:gsLst>
                  <a:gs pos="0">
                    <a:schemeClr val="tx1">
                      <a:alpha val="0"/>
                    </a:schemeClr>
                  </a:gs>
                  <a:gs pos="100000">
                    <a:schemeClr val="tx1">
                      <a:alpha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4" name="矩形 73">
                <a:extLst>
                  <a:ext uri="{FF2B5EF4-FFF2-40B4-BE49-F238E27FC236}">
                    <a16:creationId xmlns:a16="http://schemas.microsoft.com/office/drawing/2014/main" id="{05570560-CAE6-466D-A972-8D97E6C3BD10}"/>
                  </a:ext>
                </a:extLst>
              </p:cNvPr>
              <p:cNvSpPr/>
              <p:nvPr/>
            </p:nvSpPr>
            <p:spPr>
              <a:xfrm>
                <a:off x="2356461" y="5975224"/>
                <a:ext cx="5844363" cy="285256"/>
              </a:xfrm>
              <a:prstGeom prst="rect">
                <a:avLst/>
              </a:prstGeom>
              <a:gradFill flip="none" rotWithShape="1">
                <a:gsLst>
                  <a:gs pos="0">
                    <a:schemeClr val="tx1">
                      <a:alpha val="0"/>
                    </a:schemeClr>
                  </a:gs>
                  <a:gs pos="100000">
                    <a:schemeClr val="tx1">
                      <a:alpha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pic>
          <p:nvPicPr>
            <p:cNvPr id="35" name="圖片 34">
              <a:extLst>
                <a:ext uri="{FF2B5EF4-FFF2-40B4-BE49-F238E27FC236}">
                  <a16:creationId xmlns:a16="http://schemas.microsoft.com/office/drawing/2014/main" id="{7C5D4EE1-BDCE-446F-B729-C5469F35B5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4158" y="1583746"/>
              <a:ext cx="812561" cy="937066"/>
            </a:xfrm>
            <a:prstGeom prst="rect">
              <a:avLst/>
            </a:prstGeom>
          </p:spPr>
        </p:pic>
        <p:pic>
          <p:nvPicPr>
            <p:cNvPr id="36" name="圖片 35">
              <a:extLst>
                <a:ext uri="{FF2B5EF4-FFF2-40B4-BE49-F238E27FC236}">
                  <a16:creationId xmlns:a16="http://schemas.microsoft.com/office/drawing/2014/main" id="{3F94D545-9FCB-4A42-9CE3-4C4916E7B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188" y="1537364"/>
              <a:ext cx="1284370" cy="1071401"/>
            </a:xfrm>
            <a:prstGeom prst="rect">
              <a:avLst/>
            </a:prstGeom>
          </p:spPr>
        </p:pic>
        <p:sp>
          <p:nvSpPr>
            <p:cNvPr id="61" name="文字方塊 60">
              <a:extLst>
                <a:ext uri="{FF2B5EF4-FFF2-40B4-BE49-F238E27FC236}">
                  <a16:creationId xmlns:a16="http://schemas.microsoft.com/office/drawing/2014/main" id="{79102D49-279A-4703-B953-5396C6EB641D}"/>
                </a:ext>
              </a:extLst>
            </p:cNvPr>
            <p:cNvSpPr txBox="1"/>
            <p:nvPr/>
          </p:nvSpPr>
          <p:spPr>
            <a:xfrm>
              <a:off x="1280304" y="1705996"/>
              <a:ext cx="5323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600" b="1">
                  <a:solidFill>
                    <a:srgbClr val="250C34"/>
                  </a:solidFill>
                </a:rPr>
                <a:t>1</a:t>
              </a:r>
              <a:endParaRPr lang="zh-TW" altLang="en-US" sz="3600" b="1">
                <a:solidFill>
                  <a:srgbClr val="250C34"/>
                </a:solidFill>
              </a:endParaRPr>
            </a:p>
          </p:txBody>
        </p:sp>
        <p:pic>
          <p:nvPicPr>
            <p:cNvPr id="62" name="圖片 61">
              <a:extLst>
                <a:ext uri="{FF2B5EF4-FFF2-40B4-BE49-F238E27FC236}">
                  <a16:creationId xmlns:a16="http://schemas.microsoft.com/office/drawing/2014/main" id="{E18D6A8D-B526-4DE9-8CE5-ABC04AE1A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188" y="2708539"/>
              <a:ext cx="1277818" cy="1091060"/>
            </a:xfrm>
            <a:prstGeom prst="rect">
              <a:avLst/>
            </a:prstGeom>
          </p:spPr>
        </p:pic>
        <p:pic>
          <p:nvPicPr>
            <p:cNvPr id="63" name="圖片 62">
              <a:extLst>
                <a:ext uri="{FF2B5EF4-FFF2-40B4-BE49-F238E27FC236}">
                  <a16:creationId xmlns:a16="http://schemas.microsoft.com/office/drawing/2014/main" id="{0A017BC1-6F47-4F72-965C-092B79C92F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4158" y="2751499"/>
              <a:ext cx="812561" cy="937066"/>
            </a:xfrm>
            <a:prstGeom prst="rect">
              <a:avLst/>
            </a:prstGeom>
          </p:spPr>
        </p:pic>
        <p:sp>
          <p:nvSpPr>
            <p:cNvPr id="64" name="文字方塊 63">
              <a:extLst>
                <a:ext uri="{FF2B5EF4-FFF2-40B4-BE49-F238E27FC236}">
                  <a16:creationId xmlns:a16="http://schemas.microsoft.com/office/drawing/2014/main" id="{CF5188C1-0263-40AE-9C92-B0FF3F99A670}"/>
                </a:ext>
              </a:extLst>
            </p:cNvPr>
            <p:cNvSpPr txBox="1"/>
            <p:nvPr/>
          </p:nvSpPr>
          <p:spPr>
            <a:xfrm>
              <a:off x="1280304" y="2877172"/>
              <a:ext cx="5323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600" b="1">
                  <a:solidFill>
                    <a:srgbClr val="250C34"/>
                  </a:solidFill>
                </a:rPr>
                <a:t>2</a:t>
              </a:r>
              <a:endParaRPr lang="zh-TW" altLang="en-US" sz="3600" b="1">
                <a:solidFill>
                  <a:srgbClr val="250C34"/>
                </a:solidFill>
              </a:endParaRPr>
            </a:p>
          </p:txBody>
        </p:sp>
        <p:pic>
          <p:nvPicPr>
            <p:cNvPr id="65" name="圖片 64">
              <a:extLst>
                <a:ext uri="{FF2B5EF4-FFF2-40B4-BE49-F238E27FC236}">
                  <a16:creationId xmlns:a16="http://schemas.microsoft.com/office/drawing/2014/main" id="{192753F0-ED15-4737-93B8-85074DB7D5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273" y="3899373"/>
              <a:ext cx="1284371" cy="1091060"/>
            </a:xfrm>
            <a:prstGeom prst="rect">
              <a:avLst/>
            </a:prstGeom>
          </p:spPr>
        </p:pic>
        <p:pic>
          <p:nvPicPr>
            <p:cNvPr id="66" name="圖片 65">
              <a:extLst>
                <a:ext uri="{FF2B5EF4-FFF2-40B4-BE49-F238E27FC236}">
                  <a16:creationId xmlns:a16="http://schemas.microsoft.com/office/drawing/2014/main" id="{4CDD8403-5009-4999-B039-16A58384EF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4158" y="3929081"/>
              <a:ext cx="812561" cy="937066"/>
            </a:xfrm>
            <a:prstGeom prst="rect">
              <a:avLst/>
            </a:prstGeom>
          </p:spPr>
        </p:pic>
        <p:sp>
          <p:nvSpPr>
            <p:cNvPr id="67" name="文字方塊 66">
              <a:extLst>
                <a:ext uri="{FF2B5EF4-FFF2-40B4-BE49-F238E27FC236}">
                  <a16:creationId xmlns:a16="http://schemas.microsoft.com/office/drawing/2014/main" id="{D4E01DA7-CE88-4596-B58A-CF9B4948AA3E}"/>
                </a:ext>
              </a:extLst>
            </p:cNvPr>
            <p:cNvSpPr txBox="1"/>
            <p:nvPr/>
          </p:nvSpPr>
          <p:spPr>
            <a:xfrm>
              <a:off x="1280304" y="4068007"/>
              <a:ext cx="5323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600" b="1">
                  <a:solidFill>
                    <a:srgbClr val="250C34"/>
                  </a:solidFill>
                </a:rPr>
                <a:t>3</a:t>
              </a:r>
              <a:endParaRPr lang="zh-TW" altLang="en-US" sz="3600" b="1">
                <a:solidFill>
                  <a:srgbClr val="250C34"/>
                </a:solidFill>
              </a:endParaRPr>
            </a:p>
          </p:txBody>
        </p:sp>
        <p:pic>
          <p:nvPicPr>
            <p:cNvPr id="68" name="圖片 67">
              <a:extLst>
                <a:ext uri="{FF2B5EF4-FFF2-40B4-BE49-F238E27FC236}">
                  <a16:creationId xmlns:a16="http://schemas.microsoft.com/office/drawing/2014/main" id="{6597A6F4-B83C-430E-8273-8562DB0E4C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273" y="5090206"/>
              <a:ext cx="1281095" cy="1084507"/>
            </a:xfrm>
            <a:prstGeom prst="rect">
              <a:avLst/>
            </a:prstGeom>
          </p:spPr>
        </p:pic>
        <p:pic>
          <p:nvPicPr>
            <p:cNvPr id="69" name="圖片 68">
              <a:extLst>
                <a:ext uri="{FF2B5EF4-FFF2-40B4-BE49-F238E27FC236}">
                  <a16:creationId xmlns:a16="http://schemas.microsoft.com/office/drawing/2014/main" id="{33E3DB98-DF7D-480B-BF60-F8F7C8065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4158" y="5123263"/>
              <a:ext cx="812561" cy="937066"/>
            </a:xfrm>
            <a:prstGeom prst="rect">
              <a:avLst/>
            </a:prstGeom>
          </p:spPr>
        </p:pic>
        <p:sp>
          <p:nvSpPr>
            <p:cNvPr id="70" name="文字方塊 69">
              <a:extLst>
                <a:ext uri="{FF2B5EF4-FFF2-40B4-BE49-F238E27FC236}">
                  <a16:creationId xmlns:a16="http://schemas.microsoft.com/office/drawing/2014/main" id="{D9A0B025-CB3D-48B5-9B9E-840914BB5920}"/>
                </a:ext>
              </a:extLst>
            </p:cNvPr>
            <p:cNvSpPr txBox="1"/>
            <p:nvPr/>
          </p:nvSpPr>
          <p:spPr>
            <a:xfrm>
              <a:off x="1280304" y="5248965"/>
              <a:ext cx="5323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600" b="1">
                  <a:solidFill>
                    <a:srgbClr val="250C34"/>
                  </a:solidFill>
                </a:rPr>
                <a:t>4</a:t>
              </a:r>
              <a:endParaRPr lang="zh-TW" altLang="en-US" sz="3600" b="1">
                <a:solidFill>
                  <a:srgbClr val="250C3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1442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9D365C2F-8C76-42EF-83E7-09F8F78BEB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195" y="1867153"/>
            <a:ext cx="185150" cy="603984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5D04C184-0706-4E33-9DB0-1778850323ED}"/>
              </a:ext>
            </a:extLst>
          </p:cNvPr>
          <p:cNvSpPr/>
          <p:nvPr/>
        </p:nvSpPr>
        <p:spPr>
          <a:xfrm>
            <a:off x="901873" y="1952515"/>
            <a:ext cx="6764510" cy="524468"/>
          </a:xfrm>
          <a:prstGeom prst="rect">
            <a:avLst/>
          </a:prstGeom>
          <a:solidFill>
            <a:srgbClr val="F5E8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17A082E4-D359-4915-A30F-A830B4FAF61B}"/>
              </a:ext>
            </a:extLst>
          </p:cNvPr>
          <p:cNvSpPr/>
          <p:nvPr/>
        </p:nvSpPr>
        <p:spPr>
          <a:xfrm>
            <a:off x="901873" y="2844964"/>
            <a:ext cx="6764510" cy="524468"/>
          </a:xfrm>
          <a:prstGeom prst="rect">
            <a:avLst/>
          </a:prstGeom>
          <a:solidFill>
            <a:srgbClr val="F5E8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0D9719B9-2417-4069-830F-C2837ED08932}"/>
              </a:ext>
            </a:extLst>
          </p:cNvPr>
          <p:cNvSpPr/>
          <p:nvPr/>
        </p:nvSpPr>
        <p:spPr>
          <a:xfrm>
            <a:off x="901873" y="3737413"/>
            <a:ext cx="6764510" cy="524468"/>
          </a:xfrm>
          <a:prstGeom prst="rect">
            <a:avLst/>
          </a:prstGeom>
          <a:solidFill>
            <a:srgbClr val="F5E8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07B8429F-120D-4C28-A582-1DECA965AE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195" y="2747628"/>
            <a:ext cx="185150" cy="603984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82113D4D-B479-4F9D-AA6A-621698D187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195" y="3650417"/>
            <a:ext cx="185150" cy="60398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14EA4B0-5647-4E8A-9A0F-F49A1CD46B1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89397" y="458253"/>
            <a:ext cx="7696200" cy="130333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zh-TW" sz="3600" b="1" dirty="0">
                <a:latin typeface="Arial"/>
                <a:ea typeface="微軟正黑體"/>
                <a:cs typeface="Arial"/>
              </a:rPr>
              <a:t>Cinema28 Multi-</a:t>
            </a:r>
            <a:r>
              <a:rPr lang="en-US" altLang="zh-TW" sz="3600" dirty="0">
                <a:latin typeface="Arial"/>
                <a:ea typeface="微軟正黑體"/>
                <a:cs typeface="Arial"/>
              </a:rPr>
              <a:t>z</a:t>
            </a:r>
            <a:r>
              <a:rPr lang="zh-TW" sz="3600" b="1" dirty="0">
                <a:latin typeface="Arial"/>
                <a:ea typeface="微軟正黑體"/>
                <a:cs typeface="Arial"/>
              </a:rPr>
              <a:t>o</a:t>
            </a:r>
            <a:r>
              <a:rPr lang="en-US" altLang="zh-TW" sz="3600" dirty="0">
                <a:latin typeface="Arial"/>
                <a:ea typeface="微軟正黑體"/>
                <a:cs typeface="Arial"/>
              </a:rPr>
              <a:t>ne</a:t>
            </a:r>
            <a:r>
              <a:rPr lang="zh-TW" sz="3600" b="1" dirty="0">
                <a:latin typeface="Arial"/>
                <a:ea typeface="微軟正黑體"/>
                <a:cs typeface="Arial"/>
              </a:rPr>
              <a:t> Playback </a:t>
            </a:r>
            <a:r>
              <a:rPr lang="en-US" altLang="zh-TW" sz="3600" b="1" dirty="0">
                <a:latin typeface="Arial"/>
                <a:ea typeface="微軟正黑體"/>
                <a:cs typeface="Arial"/>
              </a:rPr>
              <a:t>S</a:t>
            </a:r>
            <a:r>
              <a:rPr lang="zh-TW" sz="3600" b="1" dirty="0">
                <a:latin typeface="Arial"/>
                <a:ea typeface="微軟正黑體"/>
                <a:cs typeface="Arial"/>
              </a:rPr>
              <a:t>ys</a:t>
            </a:r>
            <a:r>
              <a:rPr lang="en-US" altLang="zh-TW" sz="3600" b="1" dirty="0">
                <a:latin typeface="Arial"/>
                <a:ea typeface="微軟正黑體"/>
                <a:cs typeface="Arial"/>
              </a:rPr>
              <a:t>t</a:t>
            </a:r>
            <a:r>
              <a:rPr lang="zh-TW" sz="3600" b="1" dirty="0">
                <a:latin typeface="Arial"/>
                <a:ea typeface="微軟正黑體"/>
                <a:cs typeface="Arial"/>
              </a:rPr>
              <a:t>em</a:t>
            </a:r>
            <a:r>
              <a:rPr lang="zh-TW" altLang="en-US" sz="3600" b="1" dirty="0">
                <a:latin typeface="Arial"/>
                <a:ea typeface="微軟正黑體"/>
                <a:cs typeface="Arial"/>
              </a:rPr>
              <a:t> </a:t>
            </a:r>
            <a:r>
              <a:rPr lang="en-US" altLang="zh-TW" sz="3600" b="1" dirty="0">
                <a:latin typeface="Arial"/>
                <a:ea typeface="微軟正黑體"/>
                <a:cs typeface="Arial"/>
              </a:rPr>
              <a:t>-</a:t>
            </a:r>
            <a:r>
              <a:rPr lang="zh-TW" altLang="en-US" sz="3600" b="1" dirty="0">
                <a:latin typeface="Arial"/>
                <a:ea typeface="微軟正黑體"/>
                <a:cs typeface="Arial"/>
              </a:rPr>
              <a:t> </a:t>
            </a:r>
            <a:r>
              <a:rPr lang="en-US" altLang="en-US" sz="3600" dirty="0">
                <a:latin typeface="Arial"/>
                <a:ea typeface="微軟正黑體"/>
                <a:cs typeface="Arial"/>
              </a:rPr>
              <a:t>The </a:t>
            </a:r>
            <a:r>
              <a:rPr lang="zh-TW" sz="3600" b="1" dirty="0">
                <a:latin typeface="Arial"/>
                <a:ea typeface="微軟正黑體"/>
                <a:cs typeface="Arial"/>
              </a:rPr>
              <a:t>Wonder</a:t>
            </a:r>
            <a:r>
              <a:rPr lang="zh-TW" altLang="en-US" sz="3600" dirty="0">
                <a:latin typeface="Arial"/>
                <a:ea typeface="微軟正黑體"/>
                <a:cs typeface="Arial"/>
              </a:rPr>
              <a:t> </a:t>
            </a:r>
            <a:r>
              <a:rPr lang="zh-TW" sz="3600" b="1" dirty="0">
                <a:latin typeface="Arial"/>
                <a:ea typeface="微軟正黑體"/>
                <a:cs typeface="Arial"/>
              </a:rPr>
              <a:t>of your life</a:t>
            </a:r>
            <a:r>
              <a:rPr lang="zh-TW" altLang="en-US" sz="3600" b="1" dirty="0">
                <a:latin typeface="Arial"/>
                <a:ea typeface="微軟正黑體"/>
                <a:cs typeface="Arial"/>
              </a:rPr>
              <a:t>                           </a:t>
            </a:r>
            <a:endParaRPr lang="zh-TW" sz="3600" b="1" dirty="0">
              <a:latin typeface="Arial"/>
              <a:ea typeface="新細明體"/>
              <a:cs typeface="Arial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D2E96A8-DEBF-46D5-8615-41260707DFE8}"/>
              </a:ext>
            </a:extLst>
          </p:cNvPr>
          <p:cNvSpPr/>
          <p:nvPr/>
        </p:nvSpPr>
        <p:spPr>
          <a:xfrm flipV="1">
            <a:off x="0" y="6392825"/>
            <a:ext cx="12192000" cy="36000"/>
          </a:xfrm>
          <a:prstGeom prst="rect">
            <a:avLst/>
          </a:prstGeom>
          <a:solidFill>
            <a:srgbClr val="F5E8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3435E322-7BBF-4CCF-9E86-2F9D72B545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892" y="325307"/>
            <a:ext cx="1078829" cy="196289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CFB1EA44-4398-4324-845E-52916AB55E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424" y="245235"/>
            <a:ext cx="312410" cy="356432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53BCC3AF-93AB-436E-AA83-6CDF26B02C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1873" y="591365"/>
            <a:ext cx="559293" cy="559293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43BB8F57-4F54-4DBC-9F07-73F2807A2996}"/>
              </a:ext>
            </a:extLst>
          </p:cNvPr>
          <p:cNvSpPr/>
          <p:nvPr/>
        </p:nvSpPr>
        <p:spPr>
          <a:xfrm>
            <a:off x="972199" y="2005144"/>
            <a:ext cx="65069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>
                <a:solidFill>
                  <a:srgbClr val="250C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pain point of using video streaming in traditional way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F090E1A5-BB32-40A7-9123-D9147AB99FB3}"/>
              </a:ext>
            </a:extLst>
          </p:cNvPr>
          <p:cNvSpPr/>
          <p:nvPr/>
        </p:nvSpPr>
        <p:spPr>
          <a:xfrm>
            <a:off x="972199" y="2922532"/>
            <a:ext cx="4365298" cy="36933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TW" b="1">
                <a:solidFill>
                  <a:srgbClr val="250C34"/>
                </a:solidFill>
                <a:latin typeface="Arial"/>
                <a:ea typeface="新細明體"/>
                <a:cs typeface="Arial"/>
              </a:rPr>
              <a:t>Cinema28 brings whole new solutions</a:t>
            </a:r>
            <a:endParaRPr lang="zh-TW" altLang="en-US" b="1">
              <a:solidFill>
                <a:srgbClr val="250C34"/>
              </a:solidFill>
              <a:latin typeface="Arial"/>
              <a:ea typeface="新細明體"/>
              <a:cs typeface="Arial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CF682094-B083-4467-BEA6-E3AF39922E8F}"/>
              </a:ext>
            </a:extLst>
          </p:cNvPr>
          <p:cNvSpPr/>
          <p:nvPr/>
        </p:nvSpPr>
        <p:spPr>
          <a:xfrm>
            <a:off x="972199" y="3813394"/>
            <a:ext cx="5275803" cy="36933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TW" b="1">
                <a:solidFill>
                  <a:srgbClr val="250C34"/>
                </a:solidFill>
                <a:latin typeface="Arial"/>
                <a:ea typeface="新細明體"/>
                <a:cs typeface="Arial"/>
              </a:rPr>
              <a:t>Cinema28 use cases with tutorial &amp; Live Demo</a:t>
            </a:r>
            <a:endParaRPr lang="zh-TW" altLang="en-US" b="1">
              <a:solidFill>
                <a:srgbClr val="250C34"/>
              </a:solidFill>
              <a:latin typeface="Arial"/>
              <a:ea typeface="新細明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96787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副標題 16">
            <a:extLst>
              <a:ext uri="{FF2B5EF4-FFF2-40B4-BE49-F238E27FC236}">
                <a16:creationId xmlns:a16="http://schemas.microsoft.com/office/drawing/2014/main" id="{C058A2A2-E3A7-412F-954A-AD49030FA156}"/>
              </a:ext>
            </a:extLst>
          </p:cNvPr>
          <p:cNvSpPr txBox="1">
            <a:spLocks/>
          </p:cNvSpPr>
          <p:nvPr/>
        </p:nvSpPr>
        <p:spPr>
          <a:xfrm>
            <a:off x="7320968" y="6396252"/>
            <a:ext cx="4185143" cy="2470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2019 QNAP Systems, Inc. All rights reserved. QNAP® and other names of QNAP Products are proprietary marks or registered trademarks of QNAP Systems, Inc. Other products and company names mentioned herein are trademarks of their respective holders.</a:t>
            </a:r>
            <a:endParaRPr lang="zh-TW" altLang="en-US" sz="7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061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4F657A5-58A5-4505-800C-A898EC837C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944894" y="470077"/>
            <a:ext cx="1621677" cy="1621677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7CB94677-F3F5-45D1-BE75-1E5EB98D0B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416" y="1255263"/>
            <a:ext cx="537864" cy="1754584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5BE08B53-5CB2-476F-BB6E-529323ABEB04}"/>
              </a:ext>
            </a:extLst>
          </p:cNvPr>
          <p:cNvSpPr/>
          <p:nvPr/>
        </p:nvSpPr>
        <p:spPr>
          <a:xfrm>
            <a:off x="1771476" y="1255263"/>
            <a:ext cx="5238924" cy="1754584"/>
          </a:xfrm>
          <a:prstGeom prst="rect">
            <a:avLst/>
          </a:prstGeom>
          <a:solidFill>
            <a:srgbClr val="F5E8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/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39A36021-3D5A-4A67-9F0F-FFF82A5C3D5B}"/>
              </a:ext>
            </a:extLst>
          </p:cNvPr>
          <p:cNvSpPr txBox="1">
            <a:spLocks/>
          </p:cNvSpPr>
          <p:nvPr/>
        </p:nvSpPr>
        <p:spPr>
          <a:xfrm>
            <a:off x="1908313" y="1333864"/>
            <a:ext cx="5102087" cy="151029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3600">
                <a:solidFill>
                  <a:srgbClr val="250C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pain point of using video streaming in traditional way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3541282E-246C-4986-88E1-FAA6D32CFD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62" y="2360018"/>
            <a:ext cx="2620865" cy="3164118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5D11227B-E1CF-496E-8FBB-8377A932FB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892" y="325307"/>
            <a:ext cx="1078829" cy="196289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D5597B65-94DF-4044-84D2-ACE4F247EA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424" y="245235"/>
            <a:ext cx="312410" cy="35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945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剪去單一角落 11">
            <a:extLst>
              <a:ext uri="{FF2B5EF4-FFF2-40B4-BE49-F238E27FC236}">
                <a16:creationId xmlns:a16="http://schemas.microsoft.com/office/drawing/2014/main" id="{58CC8E39-5BC0-4458-967D-58DDCE5B8167}"/>
              </a:ext>
            </a:extLst>
          </p:cNvPr>
          <p:cNvSpPr/>
          <p:nvPr/>
        </p:nvSpPr>
        <p:spPr>
          <a:xfrm rot="10800000">
            <a:off x="6654021" y="2631715"/>
            <a:ext cx="4080875" cy="2819610"/>
          </a:xfrm>
          <a:prstGeom prst="snip1Rect">
            <a:avLst>
              <a:gd name="adj" fmla="val 0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accent1">
                  <a:lumMod val="45000"/>
                  <a:lumOff val="55000"/>
                  <a:alpha val="50000"/>
                </a:schemeClr>
              </a:gs>
              <a:gs pos="100000">
                <a:schemeClr val="accent1">
                  <a:lumMod val="30000"/>
                  <a:lumOff val="70000"/>
                  <a:alpha val="8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490046D1-A38F-4475-9D7E-E7B41C587B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60" y="1313211"/>
            <a:ext cx="4201140" cy="1659753"/>
          </a:xfrm>
          <a:prstGeom prst="rect">
            <a:avLst/>
          </a:prstGeom>
        </p:spPr>
      </p:pic>
      <p:sp>
        <p:nvSpPr>
          <p:cNvPr id="16" name="矩形: 剪去單一角落 15">
            <a:extLst>
              <a:ext uri="{FF2B5EF4-FFF2-40B4-BE49-F238E27FC236}">
                <a16:creationId xmlns:a16="http://schemas.microsoft.com/office/drawing/2014/main" id="{97587B60-A5EE-4266-9551-DF056D5DDA37}"/>
              </a:ext>
            </a:extLst>
          </p:cNvPr>
          <p:cNvSpPr/>
          <p:nvPr/>
        </p:nvSpPr>
        <p:spPr>
          <a:xfrm rot="10800000">
            <a:off x="1230649" y="2631715"/>
            <a:ext cx="4097001" cy="2819610"/>
          </a:xfrm>
          <a:prstGeom prst="snip1Rect">
            <a:avLst>
              <a:gd name="adj" fmla="val 0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accent1">
                  <a:lumMod val="45000"/>
                  <a:lumOff val="55000"/>
                  <a:alpha val="50000"/>
                </a:schemeClr>
              </a:gs>
              <a:gs pos="100000">
                <a:schemeClr val="accent1">
                  <a:lumMod val="30000"/>
                  <a:lumOff val="70000"/>
                  <a:alpha val="8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6E40BEF8-68FF-4587-A71A-E161D3D3DC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435" y="1312456"/>
            <a:ext cx="4201139" cy="1661164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FC35633B-3D21-4CC8-96CB-6ADC00BE1A4C}"/>
              </a:ext>
            </a:extLst>
          </p:cNvPr>
          <p:cNvSpPr txBox="1"/>
          <p:nvPr/>
        </p:nvSpPr>
        <p:spPr>
          <a:xfrm>
            <a:off x="1716089" y="2042236"/>
            <a:ext cx="3273968" cy="92333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b="1">
                <a:solidFill>
                  <a:srgbClr val="250C3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Each streaming device setting interface is different, so it is difficult to use!</a:t>
            </a:r>
            <a:endParaRPr lang="zh-TW" altLang="en-US" b="1">
              <a:solidFill>
                <a:srgbClr val="250C34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13ECCCD5-290B-4757-833C-D2BE500C3974}"/>
              </a:ext>
            </a:extLst>
          </p:cNvPr>
          <p:cNvSpPr txBox="1"/>
          <p:nvPr/>
        </p:nvSpPr>
        <p:spPr>
          <a:xfrm>
            <a:off x="7148036" y="2048032"/>
            <a:ext cx="3427880" cy="92333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algn="ctr">
              <a:defRPr b="1">
                <a:solidFill>
                  <a:srgbClr val="250C3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defRPr>
            </a:lvl1pPr>
          </a:lstStyle>
          <a:p>
            <a:pPr algn="l"/>
            <a:r>
              <a:rPr lang="en-US" altLang="zh-TW">
                <a:latin typeface="Arial"/>
                <a:ea typeface="微軟正黑體"/>
                <a:cs typeface="Arial"/>
              </a:rPr>
              <a:t>Willing to set up the video streaming device, but the environment is messed up!</a:t>
            </a:r>
            <a:endParaRPr lang="zh-TW" altLang="en-US">
              <a:latin typeface="Arial"/>
              <a:ea typeface="微軟正黑體"/>
              <a:cs typeface="Arial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FBCDD94-3E7B-49C7-9713-40B19C8C9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Have you ever had trouble with these video streams in the past?</a:t>
            </a:r>
            <a:endParaRPr lang="zh-TW" altLang="en-US"/>
          </a:p>
        </p:txBody>
      </p:sp>
      <p:pic>
        <p:nvPicPr>
          <p:cNvPr id="4" name="圖片 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64F36E75-5FDA-45E6-8D6A-72A8A85B012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1407583" y="2976563"/>
            <a:ext cx="3724275" cy="2111375"/>
          </a:xfrm>
          <a:prstGeom prst="rect">
            <a:avLst/>
          </a:prstGeom>
        </p:spPr>
      </p:pic>
      <p:pic>
        <p:nvPicPr>
          <p:cNvPr id="7" name="圖片 7" descr="一張含有 室內, 遙遠, 黑色, 電子用品 的圖片&#10;&#10;描述是以非常高的可信度產生">
            <a:extLst>
              <a:ext uri="{FF2B5EF4-FFF2-40B4-BE49-F238E27FC236}">
                <a16:creationId xmlns:a16="http://schemas.microsoft.com/office/drawing/2014/main" id="{FF701AD5-1A09-4670-B643-0C3E7273F5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36702">
            <a:off x="2916110" y="3885818"/>
            <a:ext cx="1139039" cy="1411236"/>
          </a:xfrm>
          <a:prstGeom prst="rect">
            <a:avLst/>
          </a:prstGeom>
        </p:spPr>
      </p:pic>
      <p:pic>
        <p:nvPicPr>
          <p:cNvPr id="5" name="圖片 5">
            <a:extLst>
              <a:ext uri="{FF2B5EF4-FFF2-40B4-BE49-F238E27FC236}">
                <a16:creationId xmlns:a16="http://schemas.microsoft.com/office/drawing/2014/main" id="{D49E6926-C084-4E0B-B748-F1C8E6E954F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5" r="5178"/>
          <a:stretch/>
        </p:blipFill>
        <p:spPr>
          <a:xfrm>
            <a:off x="6755821" y="2972482"/>
            <a:ext cx="3902971" cy="3083851"/>
          </a:xfrm>
          <a:prstGeom prst="rect">
            <a:avLst/>
          </a:prstGeom>
        </p:spPr>
      </p:pic>
      <p:pic>
        <p:nvPicPr>
          <p:cNvPr id="8" name="圖片 12" descr="一張含有 個人, 女性, 蛋糕, 室內 的圖片&#10;&#10;描述是以非常高的可信度產生">
            <a:extLst>
              <a:ext uri="{FF2B5EF4-FFF2-40B4-BE49-F238E27FC236}">
                <a16:creationId xmlns:a16="http://schemas.microsoft.com/office/drawing/2014/main" id="{152D43F1-0233-44F8-88D8-E0F7EFB1E0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6704" y="3892434"/>
            <a:ext cx="2206292" cy="201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1606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>
            <a:extLst>
              <a:ext uri="{FF2B5EF4-FFF2-40B4-BE49-F238E27FC236}">
                <a16:creationId xmlns:a16="http://schemas.microsoft.com/office/drawing/2014/main" id="{4B8A4ABF-7212-4146-BB02-B7C0C5A2F4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219" y="907554"/>
            <a:ext cx="4529783" cy="3590272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807AAE00-3AAD-40FF-B11C-79D2609B6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890" y="1313037"/>
            <a:ext cx="6596988" cy="457755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3D806EF-E7EA-4957-93A6-112CC3543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1083678" cy="1314980"/>
          </a:xfrm>
        </p:spPr>
        <p:txBody>
          <a:bodyPr/>
          <a:lstStyle/>
          <a:p>
            <a:r>
              <a:rPr lang="en-US" altLang="zh-TW"/>
              <a:t>The trouble of traditional video streaming...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AEC9DF96-74EE-43DE-AAE1-7A0A83D053FF}"/>
              </a:ext>
            </a:extLst>
          </p:cNvPr>
          <p:cNvSpPr/>
          <p:nvPr/>
        </p:nvSpPr>
        <p:spPr>
          <a:xfrm>
            <a:off x="3799348" y="2716116"/>
            <a:ext cx="5486695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2000" b="1" dirty="0">
                <a:solidFill>
                  <a:srgbClr val="250C34"/>
                </a:solidFill>
                <a:latin typeface="Arial"/>
                <a:ea typeface="微軟正黑體"/>
                <a:cs typeface="Arial"/>
              </a:rPr>
              <a:t>Cannot clearly grasp the status of devices</a:t>
            </a:r>
            <a:endParaRPr lang="en-US" altLang="zh-TW" sz="2400" b="1" dirty="0">
              <a:solidFill>
                <a:srgbClr val="250C34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0B7C95D6-120F-424F-B4A6-52DA313C6622}"/>
              </a:ext>
            </a:extLst>
          </p:cNvPr>
          <p:cNvSpPr/>
          <p:nvPr/>
        </p:nvSpPr>
        <p:spPr>
          <a:xfrm>
            <a:off x="3799349" y="3756536"/>
            <a:ext cx="48609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b="1" dirty="0">
                <a:solidFill>
                  <a:srgbClr val="250C3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Device operation management and setting are not easy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AF7442D-F718-441B-AA57-30351E9E508E}"/>
              </a:ext>
            </a:extLst>
          </p:cNvPr>
          <p:cNvSpPr/>
          <p:nvPr/>
        </p:nvSpPr>
        <p:spPr>
          <a:xfrm>
            <a:off x="3799348" y="5144853"/>
            <a:ext cx="58837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FFFF"/>
              </a:buClr>
              <a:buSzPct val="25000"/>
              <a:buFont typeface="Arial"/>
              <a:buNone/>
            </a:pPr>
            <a:r>
              <a:rPr lang="en-GB" altLang="zh-TW" sz="2000" b="1">
                <a:solidFill>
                  <a:srgbClr val="250C3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Likely to cause equipment usage conflict</a:t>
            </a: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A65E4388-08C2-4E7B-8CCE-713C4189C7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2"/>
          <a:stretch/>
        </p:blipFill>
        <p:spPr>
          <a:xfrm flipH="1">
            <a:off x="-1" y="4033381"/>
            <a:ext cx="2843532" cy="282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4608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>
            <a:extLst>
              <a:ext uri="{FF2B5EF4-FFF2-40B4-BE49-F238E27FC236}">
                <a16:creationId xmlns:a16="http://schemas.microsoft.com/office/drawing/2014/main" id="{CBC60401-B02F-4FD4-85FB-0A34157B29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75168" y="401183"/>
            <a:ext cx="1621677" cy="1621677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A8F3688B-A3F9-4820-99F9-B0C567B70E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114" y="1186369"/>
            <a:ext cx="537864" cy="1754584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E72B8836-4DFA-4720-B7A6-8E39BC8EA994}"/>
              </a:ext>
            </a:extLst>
          </p:cNvPr>
          <p:cNvSpPr/>
          <p:nvPr/>
        </p:nvSpPr>
        <p:spPr>
          <a:xfrm>
            <a:off x="1301749" y="1186369"/>
            <a:ext cx="5662267" cy="1754584"/>
          </a:xfrm>
          <a:prstGeom prst="rect">
            <a:avLst/>
          </a:prstGeom>
          <a:solidFill>
            <a:srgbClr val="F5E8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79E3B519-83E7-47A7-A8A2-73871D4FB0B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65253" y="1466737"/>
            <a:ext cx="5246216" cy="1325562"/>
          </a:xfrm>
          <a:prstGeom prst="rect">
            <a:avLst/>
          </a:prstGeom>
        </p:spPr>
        <p:txBody>
          <a:bodyPr anchor="t">
            <a:noAutofit/>
          </a:bodyPr>
          <a:lstStyle/>
          <a:p>
            <a:r>
              <a:rPr lang="en-US" altLang="zh-TW" dirty="0">
                <a:solidFill>
                  <a:srgbClr val="250C34"/>
                </a:solidFill>
                <a:latin typeface="Arial"/>
                <a:ea typeface="微軟正黑體"/>
                <a:cs typeface="Arial"/>
              </a:rPr>
              <a:t>Cinema28 brings whole new solutions</a:t>
            </a:r>
            <a:endParaRPr lang="zh-TW" altLang="en-US" dirty="0">
              <a:solidFill>
                <a:srgbClr val="250C34"/>
              </a:solidFill>
              <a:latin typeface="Arial"/>
              <a:ea typeface="微軟正黑體"/>
              <a:cs typeface="Arial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0EB514C-53D0-4A83-9EC5-62B17AF633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315" y="3154267"/>
            <a:ext cx="1657742" cy="1986694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A03644A7-6B7A-4104-A23D-DCD928D2F4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892" y="325307"/>
            <a:ext cx="1078829" cy="196289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0791A660-D101-46F4-81A6-5F9B3AA5BC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424" y="245235"/>
            <a:ext cx="312410" cy="35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884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4" descr="一張含有 室內, 牆, 相片 的圖片&#10;&#10;描述是以高可信度產生">
            <a:extLst>
              <a:ext uri="{FF2B5EF4-FFF2-40B4-BE49-F238E27FC236}">
                <a16:creationId xmlns:a16="http://schemas.microsoft.com/office/drawing/2014/main" id="{15F58083-9AA9-4DAE-B07A-F8F46BCD7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542" y="1802296"/>
            <a:ext cx="9487958" cy="4850296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0AF88FD7-A17A-44DB-9C26-013DBC50B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Arial"/>
                <a:ea typeface="微軟正黑體"/>
                <a:cs typeface="Arial"/>
              </a:rPr>
              <a:t>Cinema28 Multi-Zone Playback</a:t>
            </a:r>
            <a:endParaRPr lang="en-US" altLang="zh-TW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5A65CB9-9BE3-49A0-AF3B-EBDD5391C61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88441" y="1436895"/>
            <a:ext cx="4532308" cy="15367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altLang="zh-TW" sz="1800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Integrate multiple streaming devices and streaming protocols into a single interface for centralized management, allowing users to easily stream digital multimedia files to audio/video devices in every corner of the house.</a:t>
            </a:r>
            <a:endParaRPr lang="zh-TW" altLang="en-US" sz="1800">
              <a:solidFill>
                <a:schemeClr val="bg1"/>
              </a:solidFill>
              <a:latin typeface="Arial"/>
              <a:ea typeface="新細明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06933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57B0887-6FF5-48F5-A1C4-839619D92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Four Major Features of Cinema28 </a:t>
            </a:r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8A2E1C9E-C99E-4B47-B549-3F6B81832813}"/>
              </a:ext>
            </a:extLst>
          </p:cNvPr>
          <p:cNvSpPr/>
          <p:nvPr/>
        </p:nvSpPr>
        <p:spPr>
          <a:xfrm>
            <a:off x="2321857" y="1814525"/>
            <a:ext cx="77665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interface monitors all device states</a:t>
            </a:r>
            <a:endParaRPr lang="zh-TW" altLang="en-US" sz="2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D6F5DDD3-8E3A-4393-80B5-61E2A7D6EDF0}"/>
              </a:ext>
            </a:extLst>
          </p:cNvPr>
          <p:cNvSpPr/>
          <p:nvPr/>
        </p:nvSpPr>
        <p:spPr>
          <a:xfrm>
            <a:off x="2282389" y="2997854"/>
            <a:ext cx="74447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Intuitive stream operation and device setup </a:t>
            </a:r>
            <a:endParaRPr lang="zh-TW" altLang="en-US" sz="2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DDB4148-B024-420B-84F6-008A0DDDAEC4}"/>
              </a:ext>
            </a:extLst>
          </p:cNvPr>
          <p:cNvSpPr/>
          <p:nvPr/>
        </p:nvSpPr>
        <p:spPr>
          <a:xfrm>
            <a:off x="2275368" y="4150449"/>
            <a:ext cx="81080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Supports up to eight types of streaming protocols</a:t>
            </a:r>
            <a:endParaRPr lang="zh-TW" altLang="en-US" sz="2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F3AC0D7C-2E8A-4158-8ED6-2FB84797D650}"/>
              </a:ext>
            </a:extLst>
          </p:cNvPr>
          <p:cNvSpPr/>
          <p:nvPr/>
        </p:nvSpPr>
        <p:spPr>
          <a:xfrm>
            <a:off x="2337260" y="5388815"/>
            <a:ext cx="89092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support for three types of multimedia files </a:t>
            </a:r>
            <a:endParaRPr lang="zh-TW" altLang="en-US" sz="2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85FCCBD1-75BD-4526-AA02-EE2988D34C4D}"/>
              </a:ext>
            </a:extLst>
          </p:cNvPr>
          <p:cNvGrpSpPr/>
          <p:nvPr/>
        </p:nvGrpSpPr>
        <p:grpSpPr>
          <a:xfrm>
            <a:off x="994273" y="1537364"/>
            <a:ext cx="10087780" cy="4637349"/>
            <a:chOff x="994273" y="1537364"/>
            <a:chExt cx="10087780" cy="4637349"/>
          </a:xfrm>
        </p:grpSpPr>
        <p:grpSp>
          <p:nvGrpSpPr>
            <p:cNvPr id="4" name="群組 3">
              <a:extLst>
                <a:ext uri="{FF2B5EF4-FFF2-40B4-BE49-F238E27FC236}">
                  <a16:creationId xmlns:a16="http://schemas.microsoft.com/office/drawing/2014/main" id="{8928BB97-011C-4251-9D91-4BB5272E2710}"/>
                </a:ext>
              </a:extLst>
            </p:cNvPr>
            <p:cNvGrpSpPr/>
            <p:nvPr/>
          </p:nvGrpSpPr>
          <p:grpSpPr>
            <a:xfrm>
              <a:off x="2131173" y="2400341"/>
              <a:ext cx="8252241" cy="3740927"/>
              <a:chOff x="2356460" y="2426845"/>
              <a:chExt cx="7025824" cy="3740927"/>
            </a:xfrm>
          </p:grpSpPr>
          <p:sp>
            <p:nvSpPr>
              <p:cNvPr id="49" name="矩形 48">
                <a:extLst>
                  <a:ext uri="{FF2B5EF4-FFF2-40B4-BE49-F238E27FC236}">
                    <a16:creationId xmlns:a16="http://schemas.microsoft.com/office/drawing/2014/main" id="{658F94B9-58ED-4D06-A737-DFB26B2C7C5C}"/>
                  </a:ext>
                </a:extLst>
              </p:cNvPr>
              <p:cNvSpPr/>
              <p:nvPr/>
            </p:nvSpPr>
            <p:spPr>
              <a:xfrm>
                <a:off x="2356460" y="2426845"/>
                <a:ext cx="7025824" cy="192548"/>
              </a:xfrm>
              <a:prstGeom prst="rect">
                <a:avLst/>
              </a:prstGeom>
              <a:gradFill flip="none" rotWithShape="1">
                <a:gsLst>
                  <a:gs pos="0">
                    <a:schemeClr val="tx1">
                      <a:alpha val="0"/>
                    </a:schemeClr>
                  </a:gs>
                  <a:gs pos="100000">
                    <a:schemeClr val="tx1">
                      <a:alpha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0" name="矩形 49">
                <a:extLst>
                  <a:ext uri="{FF2B5EF4-FFF2-40B4-BE49-F238E27FC236}">
                    <a16:creationId xmlns:a16="http://schemas.microsoft.com/office/drawing/2014/main" id="{80DFAF9B-B6BA-49C8-8B74-1B745A05D62F}"/>
                  </a:ext>
                </a:extLst>
              </p:cNvPr>
              <p:cNvSpPr/>
              <p:nvPr/>
            </p:nvSpPr>
            <p:spPr>
              <a:xfrm>
                <a:off x="2356460" y="3601096"/>
                <a:ext cx="7025824" cy="192548"/>
              </a:xfrm>
              <a:prstGeom prst="rect">
                <a:avLst/>
              </a:prstGeom>
              <a:gradFill flip="none" rotWithShape="1">
                <a:gsLst>
                  <a:gs pos="0">
                    <a:schemeClr val="tx1">
                      <a:alpha val="0"/>
                    </a:schemeClr>
                  </a:gs>
                  <a:gs pos="100000">
                    <a:schemeClr val="tx1">
                      <a:alpha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1" name="矩形 50">
                <a:extLst>
                  <a:ext uri="{FF2B5EF4-FFF2-40B4-BE49-F238E27FC236}">
                    <a16:creationId xmlns:a16="http://schemas.microsoft.com/office/drawing/2014/main" id="{CBC233F6-DE62-413E-9C7C-6F61AD4EF400}"/>
                  </a:ext>
                </a:extLst>
              </p:cNvPr>
              <p:cNvSpPr/>
              <p:nvPr/>
            </p:nvSpPr>
            <p:spPr>
              <a:xfrm>
                <a:off x="2356460" y="4781030"/>
                <a:ext cx="7025824" cy="192548"/>
              </a:xfrm>
              <a:prstGeom prst="rect">
                <a:avLst/>
              </a:prstGeom>
              <a:gradFill flip="none" rotWithShape="1">
                <a:gsLst>
                  <a:gs pos="0">
                    <a:schemeClr val="tx1">
                      <a:alpha val="0"/>
                    </a:schemeClr>
                  </a:gs>
                  <a:gs pos="100000">
                    <a:schemeClr val="tx1">
                      <a:alpha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2" name="矩形 51">
                <a:extLst>
                  <a:ext uri="{FF2B5EF4-FFF2-40B4-BE49-F238E27FC236}">
                    <a16:creationId xmlns:a16="http://schemas.microsoft.com/office/drawing/2014/main" id="{008A6169-B15D-41A0-B187-D72A2E005437}"/>
                  </a:ext>
                </a:extLst>
              </p:cNvPr>
              <p:cNvSpPr/>
              <p:nvPr/>
            </p:nvSpPr>
            <p:spPr>
              <a:xfrm>
                <a:off x="2356460" y="5975224"/>
                <a:ext cx="7025824" cy="192548"/>
              </a:xfrm>
              <a:prstGeom prst="rect">
                <a:avLst/>
              </a:prstGeom>
              <a:gradFill flip="none" rotWithShape="1">
                <a:gsLst>
                  <a:gs pos="0">
                    <a:schemeClr val="tx1">
                      <a:alpha val="0"/>
                    </a:schemeClr>
                  </a:gs>
                  <a:gs pos="100000">
                    <a:schemeClr val="tx1">
                      <a:alpha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65FFAF79-E711-477A-B8DE-FDEA0DBDAF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9492" y="1583746"/>
              <a:ext cx="812561" cy="937066"/>
            </a:xfrm>
            <a:prstGeom prst="rect">
              <a:avLst/>
            </a:prstGeom>
          </p:spPr>
        </p:pic>
        <p:pic>
          <p:nvPicPr>
            <p:cNvPr id="40" name="圖片 39">
              <a:extLst>
                <a:ext uri="{FF2B5EF4-FFF2-40B4-BE49-F238E27FC236}">
                  <a16:creationId xmlns:a16="http://schemas.microsoft.com/office/drawing/2014/main" id="{55413B01-AB07-4189-ABA5-231907CDC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188" y="1537364"/>
              <a:ext cx="1284370" cy="1071401"/>
            </a:xfrm>
            <a:prstGeom prst="rect">
              <a:avLst/>
            </a:prstGeom>
          </p:spPr>
        </p:pic>
        <p:sp>
          <p:nvSpPr>
            <p:cNvPr id="44" name="文字方塊 43">
              <a:extLst>
                <a:ext uri="{FF2B5EF4-FFF2-40B4-BE49-F238E27FC236}">
                  <a16:creationId xmlns:a16="http://schemas.microsoft.com/office/drawing/2014/main" id="{58337E0C-5CE5-4D38-B0BD-B43B9A45AF68}"/>
                </a:ext>
              </a:extLst>
            </p:cNvPr>
            <p:cNvSpPr txBox="1"/>
            <p:nvPr/>
          </p:nvSpPr>
          <p:spPr>
            <a:xfrm>
              <a:off x="1280304" y="1705996"/>
              <a:ext cx="5323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600" b="1">
                  <a:solidFill>
                    <a:srgbClr val="250C34"/>
                  </a:solidFill>
                </a:rPr>
                <a:t>1</a:t>
              </a:r>
              <a:endParaRPr lang="zh-TW" altLang="en-US" sz="3600" b="1">
                <a:solidFill>
                  <a:srgbClr val="250C34"/>
                </a:solidFill>
              </a:endParaRPr>
            </a:p>
          </p:txBody>
        </p:sp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id="{052259F1-05B2-45AA-8B28-D857EBF0DA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188" y="2708539"/>
              <a:ext cx="1277818" cy="1091060"/>
            </a:xfrm>
            <a:prstGeom prst="rect">
              <a:avLst/>
            </a:prstGeom>
          </p:spPr>
        </p:pic>
        <p:pic>
          <p:nvPicPr>
            <p:cNvPr id="41" name="圖片 40">
              <a:extLst>
                <a:ext uri="{FF2B5EF4-FFF2-40B4-BE49-F238E27FC236}">
                  <a16:creationId xmlns:a16="http://schemas.microsoft.com/office/drawing/2014/main" id="{3FB46D8A-0B29-4653-884F-5333DB22E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9492" y="2751499"/>
              <a:ext cx="812561" cy="937066"/>
            </a:xfrm>
            <a:prstGeom prst="rect">
              <a:avLst/>
            </a:prstGeom>
          </p:spPr>
        </p:pic>
        <p:sp>
          <p:nvSpPr>
            <p:cNvPr id="45" name="文字方塊 44">
              <a:extLst>
                <a:ext uri="{FF2B5EF4-FFF2-40B4-BE49-F238E27FC236}">
                  <a16:creationId xmlns:a16="http://schemas.microsoft.com/office/drawing/2014/main" id="{F7204CCE-346F-4073-8283-9277684C1E4C}"/>
                </a:ext>
              </a:extLst>
            </p:cNvPr>
            <p:cNvSpPr txBox="1"/>
            <p:nvPr/>
          </p:nvSpPr>
          <p:spPr>
            <a:xfrm>
              <a:off x="1280304" y="2877172"/>
              <a:ext cx="5323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600" b="1">
                  <a:solidFill>
                    <a:srgbClr val="250C34"/>
                  </a:solidFill>
                </a:rPr>
                <a:t>2</a:t>
              </a:r>
              <a:endParaRPr lang="zh-TW" altLang="en-US" sz="3600" b="1">
                <a:solidFill>
                  <a:srgbClr val="250C34"/>
                </a:solidFill>
              </a:endParaRPr>
            </a:p>
          </p:txBody>
        </p:sp>
        <p:pic>
          <p:nvPicPr>
            <p:cNvPr id="34" name="圖片 33">
              <a:extLst>
                <a:ext uri="{FF2B5EF4-FFF2-40B4-BE49-F238E27FC236}">
                  <a16:creationId xmlns:a16="http://schemas.microsoft.com/office/drawing/2014/main" id="{4E0C91D4-CAD6-4755-B6EC-C0DD8A33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273" y="3899373"/>
              <a:ext cx="1284371" cy="1091060"/>
            </a:xfrm>
            <a:prstGeom prst="rect">
              <a:avLst/>
            </a:prstGeom>
          </p:spPr>
        </p:pic>
        <p:pic>
          <p:nvPicPr>
            <p:cNvPr id="42" name="圖片 41">
              <a:extLst>
                <a:ext uri="{FF2B5EF4-FFF2-40B4-BE49-F238E27FC236}">
                  <a16:creationId xmlns:a16="http://schemas.microsoft.com/office/drawing/2014/main" id="{8842A04A-33B6-479A-A873-18DE6A7167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9492" y="3929081"/>
              <a:ext cx="812561" cy="937066"/>
            </a:xfrm>
            <a:prstGeom prst="rect">
              <a:avLst/>
            </a:prstGeom>
          </p:spPr>
        </p:pic>
        <p:sp>
          <p:nvSpPr>
            <p:cNvPr id="46" name="文字方塊 45">
              <a:extLst>
                <a:ext uri="{FF2B5EF4-FFF2-40B4-BE49-F238E27FC236}">
                  <a16:creationId xmlns:a16="http://schemas.microsoft.com/office/drawing/2014/main" id="{FD70E47E-E1A9-42E8-B7EC-F76E50CAC3CA}"/>
                </a:ext>
              </a:extLst>
            </p:cNvPr>
            <p:cNvSpPr txBox="1"/>
            <p:nvPr/>
          </p:nvSpPr>
          <p:spPr>
            <a:xfrm>
              <a:off x="1280304" y="4068007"/>
              <a:ext cx="5323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600" b="1">
                  <a:solidFill>
                    <a:srgbClr val="250C34"/>
                  </a:solidFill>
                </a:rPr>
                <a:t>3</a:t>
              </a:r>
              <a:endParaRPr lang="zh-TW" altLang="en-US" sz="3600" b="1">
                <a:solidFill>
                  <a:srgbClr val="250C34"/>
                </a:solidFill>
              </a:endParaRPr>
            </a:p>
          </p:txBody>
        </p:sp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B982506A-508B-49C1-BFAD-9705F3C11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273" y="5090206"/>
              <a:ext cx="1281095" cy="1084507"/>
            </a:xfrm>
            <a:prstGeom prst="rect">
              <a:avLst/>
            </a:prstGeom>
          </p:spPr>
        </p:pic>
        <p:pic>
          <p:nvPicPr>
            <p:cNvPr id="43" name="圖片 42">
              <a:extLst>
                <a:ext uri="{FF2B5EF4-FFF2-40B4-BE49-F238E27FC236}">
                  <a16:creationId xmlns:a16="http://schemas.microsoft.com/office/drawing/2014/main" id="{96A8EEB4-3AF9-4627-8708-9B110CB11E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9492" y="5123263"/>
              <a:ext cx="812561" cy="937066"/>
            </a:xfrm>
            <a:prstGeom prst="rect">
              <a:avLst/>
            </a:prstGeom>
          </p:spPr>
        </p:pic>
        <p:sp>
          <p:nvSpPr>
            <p:cNvPr id="47" name="文字方塊 46">
              <a:extLst>
                <a:ext uri="{FF2B5EF4-FFF2-40B4-BE49-F238E27FC236}">
                  <a16:creationId xmlns:a16="http://schemas.microsoft.com/office/drawing/2014/main" id="{694CFE64-439F-454D-AE15-CC26F697EE8F}"/>
                </a:ext>
              </a:extLst>
            </p:cNvPr>
            <p:cNvSpPr txBox="1"/>
            <p:nvPr/>
          </p:nvSpPr>
          <p:spPr>
            <a:xfrm>
              <a:off x="1280304" y="5248965"/>
              <a:ext cx="5323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600" b="1">
                  <a:solidFill>
                    <a:srgbClr val="250C34"/>
                  </a:solidFill>
                </a:rPr>
                <a:t>4</a:t>
              </a:r>
              <a:endParaRPr lang="zh-TW" altLang="en-US" sz="3600" b="1">
                <a:solidFill>
                  <a:srgbClr val="250C3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67376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矩形: 剪去單一角落 74">
            <a:extLst>
              <a:ext uri="{FF2B5EF4-FFF2-40B4-BE49-F238E27FC236}">
                <a16:creationId xmlns:a16="http://schemas.microsoft.com/office/drawing/2014/main" id="{3D710359-C2F5-4A89-A039-90404B62242B}"/>
              </a:ext>
            </a:extLst>
          </p:cNvPr>
          <p:cNvSpPr/>
          <p:nvPr/>
        </p:nvSpPr>
        <p:spPr>
          <a:xfrm rot="10800000">
            <a:off x="6489062" y="2625601"/>
            <a:ext cx="3569917" cy="2913533"/>
          </a:xfrm>
          <a:prstGeom prst="snip1Rect">
            <a:avLst>
              <a:gd name="adj" fmla="val 0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accent1">
                  <a:lumMod val="45000"/>
                  <a:lumOff val="55000"/>
                  <a:alpha val="45000"/>
                </a:schemeClr>
              </a:gs>
              <a:gs pos="100000">
                <a:schemeClr val="accent1">
                  <a:lumMod val="30000"/>
                  <a:lumOff val="70000"/>
                  <a:alpha val="6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6" name="圖片 75">
            <a:extLst>
              <a:ext uri="{FF2B5EF4-FFF2-40B4-BE49-F238E27FC236}">
                <a16:creationId xmlns:a16="http://schemas.microsoft.com/office/drawing/2014/main" id="{ECA1C178-6337-4103-82F5-748C7036DB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881" y="1313071"/>
            <a:ext cx="3658018" cy="1445181"/>
          </a:xfrm>
          <a:prstGeom prst="rect">
            <a:avLst/>
          </a:prstGeom>
        </p:spPr>
      </p:pic>
      <p:pic>
        <p:nvPicPr>
          <p:cNvPr id="77" name="圖片 76">
            <a:extLst>
              <a:ext uri="{FF2B5EF4-FFF2-40B4-BE49-F238E27FC236}">
                <a16:creationId xmlns:a16="http://schemas.microsoft.com/office/drawing/2014/main" id="{969CE2ED-0DA7-4EC4-AC2F-F7FDBCF7C8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132" y="2890686"/>
            <a:ext cx="1002422" cy="987734"/>
          </a:xfrm>
          <a:prstGeom prst="rect">
            <a:avLst/>
          </a:prstGeom>
        </p:spPr>
      </p:pic>
      <p:pic>
        <p:nvPicPr>
          <p:cNvPr id="78" name="圖片 77">
            <a:extLst>
              <a:ext uri="{FF2B5EF4-FFF2-40B4-BE49-F238E27FC236}">
                <a16:creationId xmlns:a16="http://schemas.microsoft.com/office/drawing/2014/main" id="{71F976DB-C187-4F73-BB58-C5C598B49F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044" y="4319648"/>
            <a:ext cx="1002422" cy="987734"/>
          </a:xfrm>
          <a:prstGeom prst="rect">
            <a:avLst/>
          </a:prstGeom>
        </p:spPr>
      </p:pic>
      <p:pic>
        <p:nvPicPr>
          <p:cNvPr id="79" name="圖片 78">
            <a:extLst>
              <a:ext uri="{FF2B5EF4-FFF2-40B4-BE49-F238E27FC236}">
                <a16:creationId xmlns:a16="http://schemas.microsoft.com/office/drawing/2014/main" id="{7F760156-24EF-46D9-B196-8C298D2768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132" y="4319648"/>
            <a:ext cx="1002422" cy="987734"/>
          </a:xfrm>
          <a:prstGeom prst="rect">
            <a:avLst/>
          </a:prstGeom>
        </p:spPr>
      </p:pic>
      <p:pic>
        <p:nvPicPr>
          <p:cNvPr id="80" name="圖片 79">
            <a:extLst>
              <a:ext uri="{FF2B5EF4-FFF2-40B4-BE49-F238E27FC236}">
                <a16:creationId xmlns:a16="http://schemas.microsoft.com/office/drawing/2014/main" id="{5718543C-C84F-406A-ACDD-B14F2C7A22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044" y="2890686"/>
            <a:ext cx="1002422" cy="987734"/>
          </a:xfrm>
          <a:prstGeom prst="rect">
            <a:avLst/>
          </a:prstGeom>
        </p:spPr>
      </p:pic>
      <p:sp>
        <p:nvSpPr>
          <p:cNvPr id="83" name="文字方塊 82">
            <a:extLst>
              <a:ext uri="{FF2B5EF4-FFF2-40B4-BE49-F238E27FC236}">
                <a16:creationId xmlns:a16="http://schemas.microsoft.com/office/drawing/2014/main" id="{5C240726-61B7-42C5-A721-91703BA81115}"/>
              </a:ext>
            </a:extLst>
          </p:cNvPr>
          <p:cNvSpPr txBox="1"/>
          <p:nvPr/>
        </p:nvSpPr>
        <p:spPr>
          <a:xfrm>
            <a:off x="6762237" y="3873585"/>
            <a:ext cx="1864442" cy="30777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HDMI (HD Player)</a:t>
            </a:r>
          </a:p>
        </p:txBody>
      </p:sp>
      <p:sp>
        <p:nvSpPr>
          <p:cNvPr id="84" name="文字方塊 83">
            <a:extLst>
              <a:ext uri="{FF2B5EF4-FFF2-40B4-BE49-F238E27FC236}">
                <a16:creationId xmlns:a16="http://schemas.microsoft.com/office/drawing/2014/main" id="{E54E954E-2E5B-4E9F-87B7-0298C3C15211}"/>
              </a:ext>
            </a:extLst>
          </p:cNvPr>
          <p:cNvSpPr txBox="1"/>
          <p:nvPr/>
        </p:nvSpPr>
        <p:spPr>
          <a:xfrm>
            <a:off x="8716800" y="3878319"/>
            <a:ext cx="1414607" cy="30777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Chromecast</a:t>
            </a:r>
          </a:p>
        </p:txBody>
      </p:sp>
      <p:sp>
        <p:nvSpPr>
          <p:cNvPr id="87" name="Shape 248">
            <a:extLst>
              <a:ext uri="{FF2B5EF4-FFF2-40B4-BE49-F238E27FC236}">
                <a16:creationId xmlns:a16="http://schemas.microsoft.com/office/drawing/2014/main" id="{1ECDA850-0253-43E7-8CA6-B6FF1ED97949}"/>
              </a:ext>
            </a:extLst>
          </p:cNvPr>
          <p:cNvSpPr/>
          <p:nvPr/>
        </p:nvSpPr>
        <p:spPr>
          <a:xfrm>
            <a:off x="6935883" y="3090548"/>
            <a:ext cx="490010" cy="490010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91" name="群組 90">
            <a:extLst>
              <a:ext uri="{FF2B5EF4-FFF2-40B4-BE49-F238E27FC236}">
                <a16:creationId xmlns:a16="http://schemas.microsoft.com/office/drawing/2014/main" id="{A7975C92-123F-4E64-A437-57B759FF6D9B}"/>
              </a:ext>
            </a:extLst>
          </p:cNvPr>
          <p:cNvGrpSpPr/>
          <p:nvPr/>
        </p:nvGrpSpPr>
        <p:grpSpPr>
          <a:xfrm>
            <a:off x="6661924" y="3898890"/>
            <a:ext cx="97304" cy="234750"/>
            <a:chOff x="129732" y="2881546"/>
            <a:chExt cx="313151" cy="514399"/>
          </a:xfrm>
        </p:grpSpPr>
        <p:sp>
          <p:nvSpPr>
            <p:cNvPr id="92" name="矩形 91">
              <a:extLst>
                <a:ext uri="{FF2B5EF4-FFF2-40B4-BE49-F238E27FC236}">
                  <a16:creationId xmlns:a16="http://schemas.microsoft.com/office/drawing/2014/main" id="{ABE829AC-4CDC-45FC-BC69-E07BD2348FCC}"/>
                </a:ext>
              </a:extLst>
            </p:cNvPr>
            <p:cNvSpPr/>
            <p:nvPr/>
          </p:nvSpPr>
          <p:spPr>
            <a:xfrm rot="2093307">
              <a:off x="129732" y="2881546"/>
              <a:ext cx="313151" cy="45719"/>
            </a:xfrm>
            <a:prstGeom prst="rect">
              <a:avLst/>
            </a:prstGeom>
            <a:solidFill>
              <a:srgbClr val="F5E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矩形 92">
              <a:extLst>
                <a:ext uri="{FF2B5EF4-FFF2-40B4-BE49-F238E27FC236}">
                  <a16:creationId xmlns:a16="http://schemas.microsoft.com/office/drawing/2014/main" id="{4808F254-D737-44A5-8232-910F7F43F163}"/>
                </a:ext>
              </a:extLst>
            </p:cNvPr>
            <p:cNvSpPr/>
            <p:nvPr/>
          </p:nvSpPr>
          <p:spPr>
            <a:xfrm rot="2093307">
              <a:off x="129732" y="2975282"/>
              <a:ext cx="313151" cy="45719"/>
            </a:xfrm>
            <a:prstGeom prst="rect">
              <a:avLst/>
            </a:prstGeom>
            <a:solidFill>
              <a:srgbClr val="F5E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矩形 93">
              <a:extLst>
                <a:ext uri="{FF2B5EF4-FFF2-40B4-BE49-F238E27FC236}">
                  <a16:creationId xmlns:a16="http://schemas.microsoft.com/office/drawing/2014/main" id="{EED45239-303C-4390-8DA5-BD2BB9031659}"/>
                </a:ext>
              </a:extLst>
            </p:cNvPr>
            <p:cNvSpPr/>
            <p:nvPr/>
          </p:nvSpPr>
          <p:spPr>
            <a:xfrm rot="2093307">
              <a:off x="129732" y="3069018"/>
              <a:ext cx="313151" cy="45719"/>
            </a:xfrm>
            <a:prstGeom prst="rect">
              <a:avLst/>
            </a:prstGeom>
            <a:solidFill>
              <a:srgbClr val="F5E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矩形 94">
              <a:extLst>
                <a:ext uri="{FF2B5EF4-FFF2-40B4-BE49-F238E27FC236}">
                  <a16:creationId xmlns:a16="http://schemas.microsoft.com/office/drawing/2014/main" id="{E77F0C15-64F8-4F28-B8C0-32F976062BAC}"/>
                </a:ext>
              </a:extLst>
            </p:cNvPr>
            <p:cNvSpPr/>
            <p:nvPr/>
          </p:nvSpPr>
          <p:spPr>
            <a:xfrm rot="2093307">
              <a:off x="129732" y="3162754"/>
              <a:ext cx="313151" cy="45719"/>
            </a:xfrm>
            <a:prstGeom prst="rect">
              <a:avLst/>
            </a:prstGeom>
            <a:solidFill>
              <a:srgbClr val="F5E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" name="矩形 95">
              <a:extLst>
                <a:ext uri="{FF2B5EF4-FFF2-40B4-BE49-F238E27FC236}">
                  <a16:creationId xmlns:a16="http://schemas.microsoft.com/office/drawing/2014/main" id="{0DA43782-E8EB-492A-A03F-888A8C022AD8}"/>
                </a:ext>
              </a:extLst>
            </p:cNvPr>
            <p:cNvSpPr/>
            <p:nvPr/>
          </p:nvSpPr>
          <p:spPr>
            <a:xfrm rot="2093307">
              <a:off x="129732" y="3256490"/>
              <a:ext cx="313151" cy="45719"/>
            </a:xfrm>
            <a:prstGeom prst="rect">
              <a:avLst/>
            </a:prstGeom>
            <a:solidFill>
              <a:srgbClr val="F5E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矩形 96">
              <a:extLst>
                <a:ext uri="{FF2B5EF4-FFF2-40B4-BE49-F238E27FC236}">
                  <a16:creationId xmlns:a16="http://schemas.microsoft.com/office/drawing/2014/main" id="{CE23BD89-E08B-4665-835A-2692FF4F4FB4}"/>
                </a:ext>
              </a:extLst>
            </p:cNvPr>
            <p:cNvSpPr/>
            <p:nvPr/>
          </p:nvSpPr>
          <p:spPr>
            <a:xfrm rot="2093307">
              <a:off x="129732" y="3350226"/>
              <a:ext cx="313151" cy="45719"/>
            </a:xfrm>
            <a:prstGeom prst="rect">
              <a:avLst/>
            </a:prstGeom>
            <a:solidFill>
              <a:srgbClr val="F5E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8" name="群組 97">
            <a:extLst>
              <a:ext uri="{FF2B5EF4-FFF2-40B4-BE49-F238E27FC236}">
                <a16:creationId xmlns:a16="http://schemas.microsoft.com/office/drawing/2014/main" id="{95A9F0B7-2196-49F1-9791-5ECB762D4E2E}"/>
              </a:ext>
            </a:extLst>
          </p:cNvPr>
          <p:cNvGrpSpPr/>
          <p:nvPr/>
        </p:nvGrpSpPr>
        <p:grpSpPr>
          <a:xfrm>
            <a:off x="8669790" y="3898890"/>
            <a:ext cx="97304" cy="234750"/>
            <a:chOff x="129732" y="2881546"/>
            <a:chExt cx="313151" cy="514399"/>
          </a:xfrm>
        </p:grpSpPr>
        <p:sp>
          <p:nvSpPr>
            <p:cNvPr id="99" name="矩形 98">
              <a:extLst>
                <a:ext uri="{FF2B5EF4-FFF2-40B4-BE49-F238E27FC236}">
                  <a16:creationId xmlns:a16="http://schemas.microsoft.com/office/drawing/2014/main" id="{C2E42BAF-21F4-407C-8220-6E80D9650648}"/>
                </a:ext>
              </a:extLst>
            </p:cNvPr>
            <p:cNvSpPr/>
            <p:nvPr/>
          </p:nvSpPr>
          <p:spPr>
            <a:xfrm rot="2093307">
              <a:off x="129732" y="2881546"/>
              <a:ext cx="313151" cy="45719"/>
            </a:xfrm>
            <a:prstGeom prst="rect">
              <a:avLst/>
            </a:prstGeom>
            <a:solidFill>
              <a:srgbClr val="F5E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矩形 99">
              <a:extLst>
                <a:ext uri="{FF2B5EF4-FFF2-40B4-BE49-F238E27FC236}">
                  <a16:creationId xmlns:a16="http://schemas.microsoft.com/office/drawing/2014/main" id="{DE489D3B-3FB9-4E87-9370-6CDA5D7D12D3}"/>
                </a:ext>
              </a:extLst>
            </p:cNvPr>
            <p:cNvSpPr/>
            <p:nvPr/>
          </p:nvSpPr>
          <p:spPr>
            <a:xfrm rot="2093307">
              <a:off x="129732" y="2975282"/>
              <a:ext cx="313151" cy="45719"/>
            </a:xfrm>
            <a:prstGeom prst="rect">
              <a:avLst/>
            </a:prstGeom>
            <a:solidFill>
              <a:srgbClr val="F5E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" name="矩形 100">
              <a:extLst>
                <a:ext uri="{FF2B5EF4-FFF2-40B4-BE49-F238E27FC236}">
                  <a16:creationId xmlns:a16="http://schemas.microsoft.com/office/drawing/2014/main" id="{90B9DD53-27A6-47B1-AA85-A7D0B00BC0D2}"/>
                </a:ext>
              </a:extLst>
            </p:cNvPr>
            <p:cNvSpPr/>
            <p:nvPr/>
          </p:nvSpPr>
          <p:spPr>
            <a:xfrm rot="2093307">
              <a:off x="129732" y="3069018"/>
              <a:ext cx="313151" cy="45719"/>
            </a:xfrm>
            <a:prstGeom prst="rect">
              <a:avLst/>
            </a:prstGeom>
            <a:solidFill>
              <a:srgbClr val="F5E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" name="矩形 101">
              <a:extLst>
                <a:ext uri="{FF2B5EF4-FFF2-40B4-BE49-F238E27FC236}">
                  <a16:creationId xmlns:a16="http://schemas.microsoft.com/office/drawing/2014/main" id="{E769650D-5F6C-4AA0-A540-0B073D250497}"/>
                </a:ext>
              </a:extLst>
            </p:cNvPr>
            <p:cNvSpPr/>
            <p:nvPr/>
          </p:nvSpPr>
          <p:spPr>
            <a:xfrm rot="2093307">
              <a:off x="129732" y="3162754"/>
              <a:ext cx="313151" cy="45719"/>
            </a:xfrm>
            <a:prstGeom prst="rect">
              <a:avLst/>
            </a:prstGeom>
            <a:solidFill>
              <a:srgbClr val="F5E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矩形 102">
              <a:extLst>
                <a:ext uri="{FF2B5EF4-FFF2-40B4-BE49-F238E27FC236}">
                  <a16:creationId xmlns:a16="http://schemas.microsoft.com/office/drawing/2014/main" id="{152DF678-380C-4B08-A982-734E77E01AF2}"/>
                </a:ext>
              </a:extLst>
            </p:cNvPr>
            <p:cNvSpPr/>
            <p:nvPr/>
          </p:nvSpPr>
          <p:spPr>
            <a:xfrm rot="2093307">
              <a:off x="129732" y="3256490"/>
              <a:ext cx="313151" cy="45719"/>
            </a:xfrm>
            <a:prstGeom prst="rect">
              <a:avLst/>
            </a:prstGeom>
            <a:solidFill>
              <a:srgbClr val="F5E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矩形 103">
              <a:extLst>
                <a:ext uri="{FF2B5EF4-FFF2-40B4-BE49-F238E27FC236}">
                  <a16:creationId xmlns:a16="http://schemas.microsoft.com/office/drawing/2014/main" id="{5D925A54-F77A-4294-B55E-778C8B5BD55E}"/>
                </a:ext>
              </a:extLst>
            </p:cNvPr>
            <p:cNvSpPr/>
            <p:nvPr/>
          </p:nvSpPr>
          <p:spPr>
            <a:xfrm rot="2093307">
              <a:off x="129732" y="3350226"/>
              <a:ext cx="313151" cy="45719"/>
            </a:xfrm>
            <a:prstGeom prst="rect">
              <a:avLst/>
            </a:prstGeom>
            <a:solidFill>
              <a:srgbClr val="F5E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5" name="群組 104">
            <a:extLst>
              <a:ext uri="{FF2B5EF4-FFF2-40B4-BE49-F238E27FC236}">
                <a16:creationId xmlns:a16="http://schemas.microsoft.com/office/drawing/2014/main" id="{A3ED727F-5E62-4CE0-84C2-A9FAC55AEA67}"/>
              </a:ext>
            </a:extLst>
          </p:cNvPr>
          <p:cNvGrpSpPr/>
          <p:nvPr/>
        </p:nvGrpSpPr>
        <p:grpSpPr>
          <a:xfrm>
            <a:off x="6690746" y="5278431"/>
            <a:ext cx="97304" cy="234750"/>
            <a:chOff x="129732" y="2881546"/>
            <a:chExt cx="313151" cy="514399"/>
          </a:xfrm>
        </p:grpSpPr>
        <p:sp>
          <p:nvSpPr>
            <p:cNvPr id="106" name="矩形 105">
              <a:extLst>
                <a:ext uri="{FF2B5EF4-FFF2-40B4-BE49-F238E27FC236}">
                  <a16:creationId xmlns:a16="http://schemas.microsoft.com/office/drawing/2014/main" id="{340A5BE6-5557-4A6E-918C-A6FC3FCF9F9D}"/>
                </a:ext>
              </a:extLst>
            </p:cNvPr>
            <p:cNvSpPr/>
            <p:nvPr/>
          </p:nvSpPr>
          <p:spPr>
            <a:xfrm rot="2093307">
              <a:off x="129732" y="2881546"/>
              <a:ext cx="313151" cy="45719"/>
            </a:xfrm>
            <a:prstGeom prst="rect">
              <a:avLst/>
            </a:prstGeom>
            <a:solidFill>
              <a:srgbClr val="F5E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" name="矩形 106">
              <a:extLst>
                <a:ext uri="{FF2B5EF4-FFF2-40B4-BE49-F238E27FC236}">
                  <a16:creationId xmlns:a16="http://schemas.microsoft.com/office/drawing/2014/main" id="{93049F89-2B87-4EB7-9C87-837ED887EA2E}"/>
                </a:ext>
              </a:extLst>
            </p:cNvPr>
            <p:cNvSpPr/>
            <p:nvPr/>
          </p:nvSpPr>
          <p:spPr>
            <a:xfrm rot="2093307">
              <a:off x="129732" y="2975282"/>
              <a:ext cx="313151" cy="45719"/>
            </a:xfrm>
            <a:prstGeom prst="rect">
              <a:avLst/>
            </a:prstGeom>
            <a:solidFill>
              <a:srgbClr val="F5E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" name="矩形 107">
              <a:extLst>
                <a:ext uri="{FF2B5EF4-FFF2-40B4-BE49-F238E27FC236}">
                  <a16:creationId xmlns:a16="http://schemas.microsoft.com/office/drawing/2014/main" id="{A1F1B9A8-FD5D-4726-802B-2BFEFF598C8A}"/>
                </a:ext>
              </a:extLst>
            </p:cNvPr>
            <p:cNvSpPr/>
            <p:nvPr/>
          </p:nvSpPr>
          <p:spPr>
            <a:xfrm rot="2093307">
              <a:off x="129732" y="3069018"/>
              <a:ext cx="313151" cy="45719"/>
            </a:xfrm>
            <a:prstGeom prst="rect">
              <a:avLst/>
            </a:prstGeom>
            <a:solidFill>
              <a:srgbClr val="F5E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" name="矩形 108">
              <a:extLst>
                <a:ext uri="{FF2B5EF4-FFF2-40B4-BE49-F238E27FC236}">
                  <a16:creationId xmlns:a16="http://schemas.microsoft.com/office/drawing/2014/main" id="{D714BC80-9E3E-495C-BDF5-2CCEC06C0842}"/>
                </a:ext>
              </a:extLst>
            </p:cNvPr>
            <p:cNvSpPr/>
            <p:nvPr/>
          </p:nvSpPr>
          <p:spPr>
            <a:xfrm rot="2093307">
              <a:off x="129732" y="3162754"/>
              <a:ext cx="313151" cy="45719"/>
            </a:xfrm>
            <a:prstGeom prst="rect">
              <a:avLst/>
            </a:prstGeom>
            <a:solidFill>
              <a:srgbClr val="F5E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矩形 109">
              <a:extLst>
                <a:ext uri="{FF2B5EF4-FFF2-40B4-BE49-F238E27FC236}">
                  <a16:creationId xmlns:a16="http://schemas.microsoft.com/office/drawing/2014/main" id="{AA1FE333-CADE-408E-8AD0-A722FA84C2ED}"/>
                </a:ext>
              </a:extLst>
            </p:cNvPr>
            <p:cNvSpPr/>
            <p:nvPr/>
          </p:nvSpPr>
          <p:spPr>
            <a:xfrm rot="2093307">
              <a:off x="129732" y="3256490"/>
              <a:ext cx="313151" cy="45719"/>
            </a:xfrm>
            <a:prstGeom prst="rect">
              <a:avLst/>
            </a:prstGeom>
            <a:solidFill>
              <a:srgbClr val="F5E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" name="矩形 110">
              <a:extLst>
                <a:ext uri="{FF2B5EF4-FFF2-40B4-BE49-F238E27FC236}">
                  <a16:creationId xmlns:a16="http://schemas.microsoft.com/office/drawing/2014/main" id="{FAD656E5-59D3-4D4E-A592-5D131B0504A5}"/>
                </a:ext>
              </a:extLst>
            </p:cNvPr>
            <p:cNvSpPr/>
            <p:nvPr/>
          </p:nvSpPr>
          <p:spPr>
            <a:xfrm rot="2093307">
              <a:off x="129732" y="3350226"/>
              <a:ext cx="313151" cy="45719"/>
            </a:xfrm>
            <a:prstGeom prst="rect">
              <a:avLst/>
            </a:prstGeom>
            <a:solidFill>
              <a:srgbClr val="F5E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2" name="群組 111">
            <a:extLst>
              <a:ext uri="{FF2B5EF4-FFF2-40B4-BE49-F238E27FC236}">
                <a16:creationId xmlns:a16="http://schemas.microsoft.com/office/drawing/2014/main" id="{CE00008D-732F-4D54-AE33-A3D6B9B806C9}"/>
              </a:ext>
            </a:extLst>
          </p:cNvPr>
          <p:cNvGrpSpPr/>
          <p:nvPr/>
        </p:nvGrpSpPr>
        <p:grpSpPr>
          <a:xfrm>
            <a:off x="8669790" y="5278431"/>
            <a:ext cx="97304" cy="234750"/>
            <a:chOff x="129732" y="2881546"/>
            <a:chExt cx="313151" cy="514399"/>
          </a:xfrm>
        </p:grpSpPr>
        <p:sp>
          <p:nvSpPr>
            <p:cNvPr id="113" name="矩形 112">
              <a:extLst>
                <a:ext uri="{FF2B5EF4-FFF2-40B4-BE49-F238E27FC236}">
                  <a16:creationId xmlns:a16="http://schemas.microsoft.com/office/drawing/2014/main" id="{D919A4C6-1DD2-412A-B5B9-19A907B76FE6}"/>
                </a:ext>
              </a:extLst>
            </p:cNvPr>
            <p:cNvSpPr/>
            <p:nvPr/>
          </p:nvSpPr>
          <p:spPr>
            <a:xfrm rot="2093307">
              <a:off x="129732" y="2881546"/>
              <a:ext cx="313151" cy="45719"/>
            </a:xfrm>
            <a:prstGeom prst="rect">
              <a:avLst/>
            </a:prstGeom>
            <a:solidFill>
              <a:srgbClr val="F5E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" name="矩形 113">
              <a:extLst>
                <a:ext uri="{FF2B5EF4-FFF2-40B4-BE49-F238E27FC236}">
                  <a16:creationId xmlns:a16="http://schemas.microsoft.com/office/drawing/2014/main" id="{EB60743B-8048-40C4-B2FC-CFDD8844814A}"/>
                </a:ext>
              </a:extLst>
            </p:cNvPr>
            <p:cNvSpPr/>
            <p:nvPr/>
          </p:nvSpPr>
          <p:spPr>
            <a:xfrm rot="2093307">
              <a:off x="129732" y="2975282"/>
              <a:ext cx="313151" cy="45719"/>
            </a:xfrm>
            <a:prstGeom prst="rect">
              <a:avLst/>
            </a:prstGeom>
            <a:solidFill>
              <a:srgbClr val="F5E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矩形 114">
              <a:extLst>
                <a:ext uri="{FF2B5EF4-FFF2-40B4-BE49-F238E27FC236}">
                  <a16:creationId xmlns:a16="http://schemas.microsoft.com/office/drawing/2014/main" id="{37F4C4F7-2295-4044-B5B1-C55581E8D171}"/>
                </a:ext>
              </a:extLst>
            </p:cNvPr>
            <p:cNvSpPr/>
            <p:nvPr/>
          </p:nvSpPr>
          <p:spPr>
            <a:xfrm rot="2093307">
              <a:off x="129732" y="3069018"/>
              <a:ext cx="313151" cy="45719"/>
            </a:xfrm>
            <a:prstGeom prst="rect">
              <a:avLst/>
            </a:prstGeom>
            <a:solidFill>
              <a:srgbClr val="F5E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" name="矩形 115">
              <a:extLst>
                <a:ext uri="{FF2B5EF4-FFF2-40B4-BE49-F238E27FC236}">
                  <a16:creationId xmlns:a16="http://schemas.microsoft.com/office/drawing/2014/main" id="{123E577C-D543-4657-9637-CBF8CB896084}"/>
                </a:ext>
              </a:extLst>
            </p:cNvPr>
            <p:cNvSpPr/>
            <p:nvPr/>
          </p:nvSpPr>
          <p:spPr>
            <a:xfrm rot="2093307">
              <a:off x="129732" y="3162754"/>
              <a:ext cx="313151" cy="45719"/>
            </a:xfrm>
            <a:prstGeom prst="rect">
              <a:avLst/>
            </a:prstGeom>
            <a:solidFill>
              <a:srgbClr val="F5E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" name="矩形 116">
              <a:extLst>
                <a:ext uri="{FF2B5EF4-FFF2-40B4-BE49-F238E27FC236}">
                  <a16:creationId xmlns:a16="http://schemas.microsoft.com/office/drawing/2014/main" id="{00BEC3E2-E280-4F56-B94E-06EFB073952E}"/>
                </a:ext>
              </a:extLst>
            </p:cNvPr>
            <p:cNvSpPr/>
            <p:nvPr/>
          </p:nvSpPr>
          <p:spPr>
            <a:xfrm rot="2093307">
              <a:off x="129732" y="3256490"/>
              <a:ext cx="313151" cy="45719"/>
            </a:xfrm>
            <a:prstGeom prst="rect">
              <a:avLst/>
            </a:prstGeom>
            <a:solidFill>
              <a:srgbClr val="F5E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" name="矩形 117">
              <a:extLst>
                <a:ext uri="{FF2B5EF4-FFF2-40B4-BE49-F238E27FC236}">
                  <a16:creationId xmlns:a16="http://schemas.microsoft.com/office/drawing/2014/main" id="{CF290567-0330-41BE-A9B6-AC20D8E7457D}"/>
                </a:ext>
              </a:extLst>
            </p:cNvPr>
            <p:cNvSpPr/>
            <p:nvPr/>
          </p:nvSpPr>
          <p:spPr>
            <a:xfrm rot="2093307">
              <a:off x="129732" y="3350226"/>
              <a:ext cx="313151" cy="45719"/>
            </a:xfrm>
            <a:prstGeom prst="rect">
              <a:avLst/>
            </a:prstGeom>
            <a:solidFill>
              <a:srgbClr val="F5E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0" name="矩形: 剪去單一角落 69">
            <a:extLst>
              <a:ext uri="{FF2B5EF4-FFF2-40B4-BE49-F238E27FC236}">
                <a16:creationId xmlns:a16="http://schemas.microsoft.com/office/drawing/2014/main" id="{2750BBAC-29D9-4A3E-BB4A-639E3BA518CF}"/>
              </a:ext>
            </a:extLst>
          </p:cNvPr>
          <p:cNvSpPr/>
          <p:nvPr/>
        </p:nvSpPr>
        <p:spPr>
          <a:xfrm rot="10800000">
            <a:off x="1922743" y="2625601"/>
            <a:ext cx="3569917" cy="2913533"/>
          </a:xfrm>
          <a:prstGeom prst="snip1Rect">
            <a:avLst>
              <a:gd name="adj" fmla="val 0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accent1">
                  <a:lumMod val="45000"/>
                  <a:lumOff val="55000"/>
                  <a:alpha val="45000"/>
                </a:schemeClr>
              </a:gs>
              <a:gs pos="100000">
                <a:schemeClr val="accent1">
                  <a:lumMod val="30000"/>
                  <a:lumOff val="70000"/>
                  <a:alpha val="6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1" name="圖片 70">
            <a:extLst>
              <a:ext uri="{FF2B5EF4-FFF2-40B4-BE49-F238E27FC236}">
                <a16:creationId xmlns:a16="http://schemas.microsoft.com/office/drawing/2014/main" id="{CB2793CC-35C3-41FD-AE3F-1F230A4653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562" y="1312457"/>
            <a:ext cx="3658018" cy="1446410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4D08A1FF-94A2-4184-A91E-8CE74D2AC1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813" y="2890686"/>
            <a:ext cx="1002422" cy="987734"/>
          </a:xfrm>
          <a:prstGeom prst="rect">
            <a:avLst/>
          </a:prstGeom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F2DFC058-414D-494F-96AE-BDF190C8B5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031" y="4319648"/>
            <a:ext cx="1002422" cy="987734"/>
          </a:xfrm>
          <a:prstGeom prst="rect">
            <a:avLst/>
          </a:prstGeom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86078986-FACF-428C-9887-E30471881F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813" y="4319648"/>
            <a:ext cx="1002422" cy="987734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7DC18CB1-73C3-4CA2-8ADD-2F67BC97D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031" y="2890686"/>
            <a:ext cx="1002422" cy="98773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8830B9E4-D948-493F-B273-0FC791CF2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solidFill>
                  <a:schemeClr val="bg1"/>
                </a:solidFill>
              </a:rPr>
              <a:t>Support for up to </a:t>
            </a:r>
            <a:br>
              <a:rPr lang="en-US" altLang="zh-TW">
                <a:solidFill>
                  <a:schemeClr val="bg1"/>
                </a:solidFill>
              </a:rPr>
            </a:br>
            <a:r>
              <a:rPr lang="en-US" altLang="zh-TW">
                <a:solidFill>
                  <a:schemeClr val="bg1"/>
                </a:solidFill>
              </a:rPr>
              <a:t>eight types of streaming protocols</a:t>
            </a:r>
            <a:endParaRPr lang="zh-TW" altLang="en-US">
              <a:solidFill>
                <a:schemeClr val="bg1"/>
              </a:solidFill>
            </a:endParaRPr>
          </a:p>
        </p:txBody>
      </p:sp>
      <p:pic>
        <p:nvPicPr>
          <p:cNvPr id="11" name="圖片 11">
            <a:extLst>
              <a:ext uri="{FF2B5EF4-FFF2-40B4-BE49-F238E27FC236}">
                <a16:creationId xmlns:a16="http://schemas.microsoft.com/office/drawing/2014/main" id="{8D028963-F3BB-4B37-ADE5-1BF2A566682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888" y="1995691"/>
            <a:ext cx="865187" cy="708025"/>
          </a:xfrm>
          <a:prstGeom prst="rect">
            <a:avLst/>
          </a:prstGeom>
        </p:spPr>
      </p:pic>
      <p:pic>
        <p:nvPicPr>
          <p:cNvPr id="6" name="圖片 6">
            <a:extLst>
              <a:ext uri="{FF2B5EF4-FFF2-40B4-BE49-F238E27FC236}">
                <a16:creationId xmlns:a16="http://schemas.microsoft.com/office/drawing/2014/main" id="{871DAA27-52E9-402E-921B-454E4EED1D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2430759" y="1996197"/>
            <a:ext cx="1031370" cy="692216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A4639D5E-878F-4AC9-AA8B-35C5D5778369}"/>
              </a:ext>
            </a:extLst>
          </p:cNvPr>
          <p:cNvSpPr txBox="1"/>
          <p:nvPr/>
        </p:nvSpPr>
        <p:spPr>
          <a:xfrm>
            <a:off x="3271724" y="2129577"/>
            <a:ext cx="2207684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2000" b="1">
                <a:solidFill>
                  <a:srgbClr val="250C3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Audio Output</a:t>
            </a:r>
            <a:endParaRPr lang="zh-TW" altLang="en-US" sz="2000" b="1">
              <a:solidFill>
                <a:srgbClr val="250C34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F3A57B07-6501-42C9-9DD0-1A59AD35752D}"/>
              </a:ext>
            </a:extLst>
          </p:cNvPr>
          <p:cNvSpPr txBox="1"/>
          <p:nvPr/>
        </p:nvSpPr>
        <p:spPr>
          <a:xfrm>
            <a:off x="8022193" y="2131361"/>
            <a:ext cx="2023533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algn="ctr">
              <a:defRPr b="1">
                <a:solidFill>
                  <a:srgbClr val="250C3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defRPr>
            </a:lvl1pPr>
          </a:lstStyle>
          <a:p>
            <a:r>
              <a:rPr lang="en-US" altLang="zh-TW" sz="2000">
                <a:latin typeface="Arial" panose="020B0604020202020204" pitchFamily="34" charset="0"/>
                <a:cs typeface="Arial" panose="020B0604020202020204" pitchFamily="34" charset="0"/>
              </a:rPr>
              <a:t>Video Output</a:t>
            </a:r>
            <a:endParaRPr lang="zh-TW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98FA6B3-BFA0-4930-B6E7-C1096968BAB6}"/>
              </a:ext>
            </a:extLst>
          </p:cNvPr>
          <p:cNvSpPr txBox="1"/>
          <p:nvPr/>
        </p:nvSpPr>
        <p:spPr>
          <a:xfrm>
            <a:off x="2298924" y="3873585"/>
            <a:ext cx="1528417" cy="30777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HDMI-Audio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3DCC8CA8-FA91-442E-A5E2-FBD806181ABB}"/>
              </a:ext>
            </a:extLst>
          </p:cNvPr>
          <p:cNvSpPr txBox="1"/>
          <p:nvPr/>
        </p:nvSpPr>
        <p:spPr>
          <a:xfrm>
            <a:off x="4176847" y="3878319"/>
            <a:ext cx="1175026" cy="30777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Line Out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2A627EED-EF4F-4C36-9164-FC0AEB2F5091}"/>
              </a:ext>
            </a:extLst>
          </p:cNvPr>
          <p:cNvSpPr txBox="1"/>
          <p:nvPr/>
        </p:nvSpPr>
        <p:spPr>
          <a:xfrm>
            <a:off x="4176847" y="5253347"/>
            <a:ext cx="1175026" cy="30777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Bluetooth</a:t>
            </a:r>
            <a:endParaRPr lang="zh-TW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E5247920-AD5F-4479-A9DD-4DD8720C8CDE}"/>
              </a:ext>
            </a:extLst>
          </p:cNvPr>
          <p:cNvSpPr txBox="1"/>
          <p:nvPr/>
        </p:nvSpPr>
        <p:spPr>
          <a:xfrm>
            <a:off x="2298924" y="5253347"/>
            <a:ext cx="1175026" cy="30777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USB</a:t>
            </a:r>
            <a:endParaRPr lang="zh-TW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81560CB0-CE5F-4D41-AD45-7FE7396C6178}"/>
              </a:ext>
            </a:extLst>
          </p:cNvPr>
          <p:cNvSpPr txBox="1"/>
          <p:nvPr/>
        </p:nvSpPr>
        <p:spPr>
          <a:xfrm>
            <a:off x="8716800" y="5254309"/>
            <a:ext cx="749346" cy="30777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DLNA</a:t>
            </a:r>
            <a:endParaRPr lang="zh-TW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635748EE-2D73-447F-A68B-AD0F99FA5D62}"/>
              </a:ext>
            </a:extLst>
          </p:cNvPr>
          <p:cNvSpPr txBox="1"/>
          <p:nvPr/>
        </p:nvSpPr>
        <p:spPr>
          <a:xfrm>
            <a:off x="6762237" y="5254309"/>
            <a:ext cx="1030044" cy="30777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Airplay</a:t>
            </a:r>
            <a:endParaRPr lang="zh-TW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96A68876-62E6-4858-82BD-AB25CE7D1576}"/>
              </a:ext>
            </a:extLst>
          </p:cNvPr>
          <p:cNvSpPr txBox="1"/>
          <p:nvPr/>
        </p:nvSpPr>
        <p:spPr>
          <a:xfrm>
            <a:off x="1922741" y="5677420"/>
            <a:ext cx="8410569" cy="102092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0">
              <a:lnSpc>
                <a:spcPct val="115000"/>
              </a:lnSpc>
              <a:buClr>
                <a:schemeClr val="dk1"/>
              </a:buClr>
              <a:buSzPct val="25000"/>
            </a:pPr>
            <a:r>
              <a:rPr lang="en-GB" altLang="zh-TW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From the point of view of operating different audio and video devices, Cinema28 aims to enhance your </a:t>
            </a:r>
            <a:r>
              <a:rPr lang="en-GB" altLang="zh-TW" sz="1600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multi-room</a:t>
            </a:r>
            <a:r>
              <a:rPr lang="en-GB" altLang="zh-TW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 streaming experience. Cinema28 can also stream files to </a:t>
            </a:r>
            <a:r>
              <a:rPr lang="en-GB" altLang="zh-TW" b="1">
                <a:solidFill>
                  <a:srgbClr val="FFFF00"/>
                </a:solidFill>
                <a:latin typeface="Arial"/>
                <a:ea typeface="新細明體"/>
                <a:cs typeface="Arial"/>
              </a:rPr>
              <a:t>eight different streaming protocol devices</a:t>
            </a:r>
            <a:r>
              <a:rPr lang="en-GB" altLang="zh-TW" b="1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.</a:t>
            </a:r>
          </a:p>
        </p:txBody>
      </p:sp>
      <p:sp>
        <p:nvSpPr>
          <p:cNvPr id="27" name="Shape 248">
            <a:extLst>
              <a:ext uri="{FF2B5EF4-FFF2-40B4-BE49-F238E27FC236}">
                <a16:creationId xmlns:a16="http://schemas.microsoft.com/office/drawing/2014/main" id="{0D4F97AE-5C92-46CE-813F-632C2183B29A}"/>
              </a:ext>
            </a:extLst>
          </p:cNvPr>
          <p:cNvSpPr/>
          <p:nvPr/>
        </p:nvSpPr>
        <p:spPr>
          <a:xfrm>
            <a:off x="2432870" y="3090548"/>
            <a:ext cx="490010" cy="490010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8" name="Shape 249">
            <a:extLst>
              <a:ext uri="{FF2B5EF4-FFF2-40B4-BE49-F238E27FC236}">
                <a16:creationId xmlns:a16="http://schemas.microsoft.com/office/drawing/2014/main" id="{2950EAF3-E5FD-4D3F-91A1-CEFE7634DE69}"/>
              </a:ext>
            </a:extLst>
          </p:cNvPr>
          <p:cNvSpPr/>
          <p:nvPr/>
        </p:nvSpPr>
        <p:spPr>
          <a:xfrm>
            <a:off x="4493738" y="3126778"/>
            <a:ext cx="428700" cy="428700"/>
          </a:xfrm>
          <a:prstGeom prst="ellipse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0" name="Shape 251">
            <a:extLst>
              <a:ext uri="{FF2B5EF4-FFF2-40B4-BE49-F238E27FC236}">
                <a16:creationId xmlns:a16="http://schemas.microsoft.com/office/drawing/2014/main" id="{C81D4F61-DB16-4C7F-810C-A022F314B223}"/>
              </a:ext>
            </a:extLst>
          </p:cNvPr>
          <p:cNvSpPr/>
          <p:nvPr/>
        </p:nvSpPr>
        <p:spPr>
          <a:xfrm>
            <a:off x="2403525" y="4501057"/>
            <a:ext cx="548700" cy="548700"/>
          </a:xfrm>
          <a:prstGeom prst="ellipse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2" name="Shape 252">
            <a:extLst>
              <a:ext uri="{FF2B5EF4-FFF2-40B4-BE49-F238E27FC236}">
                <a16:creationId xmlns:a16="http://schemas.microsoft.com/office/drawing/2014/main" id="{CB68CA1C-581A-4EA4-9172-DF21D1CA71E8}"/>
              </a:ext>
            </a:extLst>
          </p:cNvPr>
          <p:cNvSpPr/>
          <p:nvPr/>
        </p:nvSpPr>
        <p:spPr>
          <a:xfrm>
            <a:off x="4438388" y="4489445"/>
            <a:ext cx="539400" cy="539400"/>
          </a:xfrm>
          <a:prstGeom prst="ellipse">
            <a:avLst/>
          </a:pr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Shape 253">
            <a:extLst>
              <a:ext uri="{FF2B5EF4-FFF2-40B4-BE49-F238E27FC236}">
                <a16:creationId xmlns:a16="http://schemas.microsoft.com/office/drawing/2014/main" id="{59D7DE39-DCAB-42A2-AA6A-2A5402CD4B76}"/>
              </a:ext>
            </a:extLst>
          </p:cNvPr>
          <p:cNvSpPr/>
          <p:nvPr/>
        </p:nvSpPr>
        <p:spPr>
          <a:xfrm>
            <a:off x="6931845" y="4517467"/>
            <a:ext cx="525446" cy="525446"/>
          </a:xfrm>
          <a:prstGeom prst="ellipse">
            <a:avLst/>
          </a:pr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7" name="Shape 255">
            <a:extLst>
              <a:ext uri="{FF2B5EF4-FFF2-40B4-BE49-F238E27FC236}">
                <a16:creationId xmlns:a16="http://schemas.microsoft.com/office/drawing/2014/main" id="{81457B4E-222F-4D62-B407-06D0FD0BD02D}"/>
              </a:ext>
            </a:extLst>
          </p:cNvPr>
          <p:cNvSpPr/>
          <p:nvPr/>
        </p:nvSpPr>
        <p:spPr>
          <a:xfrm>
            <a:off x="8983852" y="3054822"/>
            <a:ext cx="574044" cy="574044"/>
          </a:xfrm>
          <a:prstGeom prst="ellipse">
            <a:avLst/>
          </a:pr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9" name="Shape 254">
            <a:extLst>
              <a:ext uri="{FF2B5EF4-FFF2-40B4-BE49-F238E27FC236}">
                <a16:creationId xmlns:a16="http://schemas.microsoft.com/office/drawing/2014/main" id="{F1398B5C-AADD-42A4-BEA2-77D0B4533BB4}"/>
              </a:ext>
            </a:extLst>
          </p:cNvPr>
          <p:cNvSpPr/>
          <p:nvPr/>
        </p:nvSpPr>
        <p:spPr>
          <a:xfrm>
            <a:off x="9013290" y="4513206"/>
            <a:ext cx="516469" cy="516469"/>
          </a:xfrm>
          <a:prstGeom prst="ellipse">
            <a:avLst/>
          </a:prstGeom>
          <a:blipFill rotWithShape="1">
            <a:blip r:embed="rId13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48" name="群組 47">
            <a:extLst>
              <a:ext uri="{FF2B5EF4-FFF2-40B4-BE49-F238E27FC236}">
                <a16:creationId xmlns:a16="http://schemas.microsoft.com/office/drawing/2014/main" id="{7A0084FB-BA03-453B-B658-0122FD33772C}"/>
              </a:ext>
            </a:extLst>
          </p:cNvPr>
          <p:cNvGrpSpPr/>
          <p:nvPr/>
        </p:nvGrpSpPr>
        <p:grpSpPr>
          <a:xfrm>
            <a:off x="2185415" y="3898890"/>
            <a:ext cx="97304" cy="234750"/>
            <a:chOff x="129732" y="2881546"/>
            <a:chExt cx="313151" cy="514399"/>
          </a:xfrm>
        </p:grpSpPr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C408689D-FB5E-46A1-9AED-187224AD5D83}"/>
                </a:ext>
              </a:extLst>
            </p:cNvPr>
            <p:cNvSpPr/>
            <p:nvPr/>
          </p:nvSpPr>
          <p:spPr>
            <a:xfrm rot="2093307">
              <a:off x="129732" y="2881546"/>
              <a:ext cx="313151" cy="45719"/>
            </a:xfrm>
            <a:prstGeom prst="rect">
              <a:avLst/>
            </a:prstGeom>
            <a:solidFill>
              <a:srgbClr val="F5E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254F64DC-793A-4C03-A81F-263BEBD56E22}"/>
                </a:ext>
              </a:extLst>
            </p:cNvPr>
            <p:cNvSpPr/>
            <p:nvPr/>
          </p:nvSpPr>
          <p:spPr>
            <a:xfrm rot="2093307">
              <a:off x="129732" y="2975282"/>
              <a:ext cx="313151" cy="45719"/>
            </a:xfrm>
            <a:prstGeom prst="rect">
              <a:avLst/>
            </a:prstGeom>
            <a:solidFill>
              <a:srgbClr val="F5E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1743D324-9EC5-45AE-BC36-B011A0CBD6EE}"/>
                </a:ext>
              </a:extLst>
            </p:cNvPr>
            <p:cNvSpPr/>
            <p:nvPr/>
          </p:nvSpPr>
          <p:spPr>
            <a:xfrm rot="2093307">
              <a:off x="129732" y="3069018"/>
              <a:ext cx="313151" cy="45719"/>
            </a:xfrm>
            <a:prstGeom prst="rect">
              <a:avLst/>
            </a:prstGeom>
            <a:solidFill>
              <a:srgbClr val="F5E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0B2512A6-2A1B-432E-8006-AEBACAB8A439}"/>
                </a:ext>
              </a:extLst>
            </p:cNvPr>
            <p:cNvSpPr/>
            <p:nvPr/>
          </p:nvSpPr>
          <p:spPr>
            <a:xfrm rot="2093307">
              <a:off x="129732" y="3162754"/>
              <a:ext cx="313151" cy="45719"/>
            </a:xfrm>
            <a:prstGeom prst="rect">
              <a:avLst/>
            </a:prstGeom>
            <a:solidFill>
              <a:srgbClr val="F5E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4F7292B3-9938-4C9A-B49D-FB083CAAF1F3}"/>
                </a:ext>
              </a:extLst>
            </p:cNvPr>
            <p:cNvSpPr/>
            <p:nvPr/>
          </p:nvSpPr>
          <p:spPr>
            <a:xfrm rot="2093307">
              <a:off x="129732" y="3256490"/>
              <a:ext cx="313151" cy="45719"/>
            </a:xfrm>
            <a:prstGeom prst="rect">
              <a:avLst/>
            </a:prstGeom>
            <a:solidFill>
              <a:srgbClr val="F5E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A5980E92-FF3F-419E-91E1-75ADBD23135A}"/>
                </a:ext>
              </a:extLst>
            </p:cNvPr>
            <p:cNvSpPr/>
            <p:nvPr/>
          </p:nvSpPr>
          <p:spPr>
            <a:xfrm rot="2093307">
              <a:off x="129732" y="3350226"/>
              <a:ext cx="313151" cy="45719"/>
            </a:xfrm>
            <a:prstGeom prst="rect">
              <a:avLst/>
            </a:prstGeom>
            <a:solidFill>
              <a:srgbClr val="F5E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群組 48">
            <a:extLst>
              <a:ext uri="{FF2B5EF4-FFF2-40B4-BE49-F238E27FC236}">
                <a16:creationId xmlns:a16="http://schemas.microsoft.com/office/drawing/2014/main" id="{EA8C99F1-7A7F-4929-9D50-91B8BFF0A7DE}"/>
              </a:ext>
            </a:extLst>
          </p:cNvPr>
          <p:cNvGrpSpPr/>
          <p:nvPr/>
        </p:nvGrpSpPr>
        <p:grpSpPr>
          <a:xfrm>
            <a:off x="4103471" y="3898890"/>
            <a:ext cx="97304" cy="234750"/>
            <a:chOff x="129732" y="2881546"/>
            <a:chExt cx="313151" cy="514399"/>
          </a:xfrm>
        </p:grpSpPr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1074651D-0AFF-4103-9F53-981D3E90AEFF}"/>
                </a:ext>
              </a:extLst>
            </p:cNvPr>
            <p:cNvSpPr/>
            <p:nvPr/>
          </p:nvSpPr>
          <p:spPr>
            <a:xfrm rot="2093307">
              <a:off x="129732" y="2881546"/>
              <a:ext cx="313151" cy="45719"/>
            </a:xfrm>
            <a:prstGeom prst="rect">
              <a:avLst/>
            </a:prstGeom>
            <a:solidFill>
              <a:srgbClr val="F5E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C19B9902-1347-4AC7-B69A-E2658FBB23B8}"/>
                </a:ext>
              </a:extLst>
            </p:cNvPr>
            <p:cNvSpPr/>
            <p:nvPr/>
          </p:nvSpPr>
          <p:spPr>
            <a:xfrm rot="2093307">
              <a:off x="129732" y="2975282"/>
              <a:ext cx="313151" cy="45719"/>
            </a:xfrm>
            <a:prstGeom prst="rect">
              <a:avLst/>
            </a:prstGeom>
            <a:solidFill>
              <a:srgbClr val="F5E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91B836FA-CC29-40E2-9982-EB81E0E783AD}"/>
                </a:ext>
              </a:extLst>
            </p:cNvPr>
            <p:cNvSpPr/>
            <p:nvPr/>
          </p:nvSpPr>
          <p:spPr>
            <a:xfrm rot="2093307">
              <a:off x="129732" y="3069018"/>
              <a:ext cx="313151" cy="45719"/>
            </a:xfrm>
            <a:prstGeom prst="rect">
              <a:avLst/>
            </a:prstGeom>
            <a:solidFill>
              <a:srgbClr val="F5E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4EA01267-1836-410F-AD5F-AA07639E3D70}"/>
                </a:ext>
              </a:extLst>
            </p:cNvPr>
            <p:cNvSpPr/>
            <p:nvPr/>
          </p:nvSpPr>
          <p:spPr>
            <a:xfrm rot="2093307">
              <a:off x="129732" y="3162754"/>
              <a:ext cx="313151" cy="45719"/>
            </a:xfrm>
            <a:prstGeom prst="rect">
              <a:avLst/>
            </a:prstGeom>
            <a:solidFill>
              <a:srgbClr val="F5E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2E38B898-8CC6-40CE-84BC-8D3B19487F37}"/>
                </a:ext>
              </a:extLst>
            </p:cNvPr>
            <p:cNvSpPr/>
            <p:nvPr/>
          </p:nvSpPr>
          <p:spPr>
            <a:xfrm rot="2093307">
              <a:off x="129732" y="3256490"/>
              <a:ext cx="313151" cy="45719"/>
            </a:xfrm>
            <a:prstGeom prst="rect">
              <a:avLst/>
            </a:prstGeom>
            <a:solidFill>
              <a:srgbClr val="F5E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979C00BB-D196-43F7-88F0-BCF5FCD8523E}"/>
                </a:ext>
              </a:extLst>
            </p:cNvPr>
            <p:cNvSpPr/>
            <p:nvPr/>
          </p:nvSpPr>
          <p:spPr>
            <a:xfrm rot="2093307">
              <a:off x="129732" y="3350226"/>
              <a:ext cx="313151" cy="45719"/>
            </a:xfrm>
            <a:prstGeom prst="rect">
              <a:avLst/>
            </a:prstGeom>
            <a:solidFill>
              <a:srgbClr val="F5E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6" name="群組 55">
            <a:extLst>
              <a:ext uri="{FF2B5EF4-FFF2-40B4-BE49-F238E27FC236}">
                <a16:creationId xmlns:a16="http://schemas.microsoft.com/office/drawing/2014/main" id="{158358F4-EC3B-4A9B-997F-799DCEBE7D14}"/>
              </a:ext>
            </a:extLst>
          </p:cNvPr>
          <p:cNvGrpSpPr/>
          <p:nvPr/>
        </p:nvGrpSpPr>
        <p:grpSpPr>
          <a:xfrm>
            <a:off x="2214237" y="5278431"/>
            <a:ext cx="97304" cy="234750"/>
            <a:chOff x="129732" y="2881546"/>
            <a:chExt cx="313151" cy="514399"/>
          </a:xfrm>
        </p:grpSpPr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60EB02FF-87A6-47A1-A2C9-F2F0612A0AF6}"/>
                </a:ext>
              </a:extLst>
            </p:cNvPr>
            <p:cNvSpPr/>
            <p:nvPr/>
          </p:nvSpPr>
          <p:spPr>
            <a:xfrm rot="2093307">
              <a:off x="129732" y="2881546"/>
              <a:ext cx="313151" cy="45719"/>
            </a:xfrm>
            <a:prstGeom prst="rect">
              <a:avLst/>
            </a:prstGeom>
            <a:solidFill>
              <a:srgbClr val="F5E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矩形 57">
              <a:extLst>
                <a:ext uri="{FF2B5EF4-FFF2-40B4-BE49-F238E27FC236}">
                  <a16:creationId xmlns:a16="http://schemas.microsoft.com/office/drawing/2014/main" id="{7FDF0682-FE92-4D1A-8F44-B6A7A22C1F66}"/>
                </a:ext>
              </a:extLst>
            </p:cNvPr>
            <p:cNvSpPr/>
            <p:nvPr/>
          </p:nvSpPr>
          <p:spPr>
            <a:xfrm rot="2093307">
              <a:off x="129732" y="2975282"/>
              <a:ext cx="313151" cy="45719"/>
            </a:xfrm>
            <a:prstGeom prst="rect">
              <a:avLst/>
            </a:prstGeom>
            <a:solidFill>
              <a:srgbClr val="F5E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矩形 58">
              <a:extLst>
                <a:ext uri="{FF2B5EF4-FFF2-40B4-BE49-F238E27FC236}">
                  <a16:creationId xmlns:a16="http://schemas.microsoft.com/office/drawing/2014/main" id="{A83A2DB4-C625-41A8-95FE-2EC792AE02BD}"/>
                </a:ext>
              </a:extLst>
            </p:cNvPr>
            <p:cNvSpPr/>
            <p:nvPr/>
          </p:nvSpPr>
          <p:spPr>
            <a:xfrm rot="2093307">
              <a:off x="129732" y="3069018"/>
              <a:ext cx="313151" cy="45719"/>
            </a:xfrm>
            <a:prstGeom prst="rect">
              <a:avLst/>
            </a:prstGeom>
            <a:solidFill>
              <a:srgbClr val="F5E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矩形 59">
              <a:extLst>
                <a:ext uri="{FF2B5EF4-FFF2-40B4-BE49-F238E27FC236}">
                  <a16:creationId xmlns:a16="http://schemas.microsoft.com/office/drawing/2014/main" id="{D98D4DB6-1515-4316-9AC6-468B5FCE8FC1}"/>
                </a:ext>
              </a:extLst>
            </p:cNvPr>
            <p:cNvSpPr/>
            <p:nvPr/>
          </p:nvSpPr>
          <p:spPr>
            <a:xfrm rot="2093307">
              <a:off x="129732" y="3162754"/>
              <a:ext cx="313151" cy="45719"/>
            </a:xfrm>
            <a:prstGeom prst="rect">
              <a:avLst/>
            </a:prstGeom>
            <a:solidFill>
              <a:srgbClr val="F5E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D5185343-F52D-4537-A4FE-024CBD047D9B}"/>
                </a:ext>
              </a:extLst>
            </p:cNvPr>
            <p:cNvSpPr/>
            <p:nvPr/>
          </p:nvSpPr>
          <p:spPr>
            <a:xfrm rot="2093307">
              <a:off x="129732" y="3256490"/>
              <a:ext cx="313151" cy="45719"/>
            </a:xfrm>
            <a:prstGeom prst="rect">
              <a:avLst/>
            </a:prstGeom>
            <a:solidFill>
              <a:srgbClr val="F5E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矩形 61">
              <a:extLst>
                <a:ext uri="{FF2B5EF4-FFF2-40B4-BE49-F238E27FC236}">
                  <a16:creationId xmlns:a16="http://schemas.microsoft.com/office/drawing/2014/main" id="{B8257A9D-0A6A-4304-B9D3-56775996EA96}"/>
                </a:ext>
              </a:extLst>
            </p:cNvPr>
            <p:cNvSpPr/>
            <p:nvPr/>
          </p:nvSpPr>
          <p:spPr>
            <a:xfrm rot="2093307">
              <a:off x="129732" y="3350226"/>
              <a:ext cx="313151" cy="45719"/>
            </a:xfrm>
            <a:prstGeom prst="rect">
              <a:avLst/>
            </a:prstGeom>
            <a:solidFill>
              <a:srgbClr val="F5E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3" name="群組 62">
            <a:extLst>
              <a:ext uri="{FF2B5EF4-FFF2-40B4-BE49-F238E27FC236}">
                <a16:creationId xmlns:a16="http://schemas.microsoft.com/office/drawing/2014/main" id="{503449F4-727D-4A71-B31D-DEA74F7FA893}"/>
              </a:ext>
            </a:extLst>
          </p:cNvPr>
          <p:cNvGrpSpPr/>
          <p:nvPr/>
        </p:nvGrpSpPr>
        <p:grpSpPr>
          <a:xfrm>
            <a:off x="4103471" y="5278431"/>
            <a:ext cx="97304" cy="234750"/>
            <a:chOff x="129732" y="2881546"/>
            <a:chExt cx="313151" cy="514399"/>
          </a:xfrm>
        </p:grpSpPr>
        <p:sp>
          <p:nvSpPr>
            <p:cNvPr id="64" name="矩形 63">
              <a:extLst>
                <a:ext uri="{FF2B5EF4-FFF2-40B4-BE49-F238E27FC236}">
                  <a16:creationId xmlns:a16="http://schemas.microsoft.com/office/drawing/2014/main" id="{2F13E9C6-BA23-4538-8267-4C699861EE46}"/>
                </a:ext>
              </a:extLst>
            </p:cNvPr>
            <p:cNvSpPr/>
            <p:nvPr/>
          </p:nvSpPr>
          <p:spPr>
            <a:xfrm rot="2093307">
              <a:off x="129732" y="2881546"/>
              <a:ext cx="313151" cy="45719"/>
            </a:xfrm>
            <a:prstGeom prst="rect">
              <a:avLst/>
            </a:prstGeom>
            <a:solidFill>
              <a:srgbClr val="F5E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矩形 64">
              <a:extLst>
                <a:ext uri="{FF2B5EF4-FFF2-40B4-BE49-F238E27FC236}">
                  <a16:creationId xmlns:a16="http://schemas.microsoft.com/office/drawing/2014/main" id="{291E2A37-90B2-4172-8526-0E6C3B3F8A1D}"/>
                </a:ext>
              </a:extLst>
            </p:cNvPr>
            <p:cNvSpPr/>
            <p:nvPr/>
          </p:nvSpPr>
          <p:spPr>
            <a:xfrm rot="2093307">
              <a:off x="129732" y="2975282"/>
              <a:ext cx="313151" cy="45719"/>
            </a:xfrm>
            <a:prstGeom prst="rect">
              <a:avLst/>
            </a:prstGeom>
            <a:solidFill>
              <a:srgbClr val="F5E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矩形 65">
              <a:extLst>
                <a:ext uri="{FF2B5EF4-FFF2-40B4-BE49-F238E27FC236}">
                  <a16:creationId xmlns:a16="http://schemas.microsoft.com/office/drawing/2014/main" id="{3C4E2308-CCA5-4644-98EB-89EF0CA172E6}"/>
                </a:ext>
              </a:extLst>
            </p:cNvPr>
            <p:cNvSpPr/>
            <p:nvPr/>
          </p:nvSpPr>
          <p:spPr>
            <a:xfrm rot="2093307">
              <a:off x="129732" y="3069018"/>
              <a:ext cx="313151" cy="45719"/>
            </a:xfrm>
            <a:prstGeom prst="rect">
              <a:avLst/>
            </a:prstGeom>
            <a:solidFill>
              <a:srgbClr val="F5E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矩形 66">
              <a:extLst>
                <a:ext uri="{FF2B5EF4-FFF2-40B4-BE49-F238E27FC236}">
                  <a16:creationId xmlns:a16="http://schemas.microsoft.com/office/drawing/2014/main" id="{C3701958-3179-4B4C-BD91-D45534CF3326}"/>
                </a:ext>
              </a:extLst>
            </p:cNvPr>
            <p:cNvSpPr/>
            <p:nvPr/>
          </p:nvSpPr>
          <p:spPr>
            <a:xfrm rot="2093307">
              <a:off x="129732" y="3162754"/>
              <a:ext cx="313151" cy="45719"/>
            </a:xfrm>
            <a:prstGeom prst="rect">
              <a:avLst/>
            </a:prstGeom>
            <a:solidFill>
              <a:srgbClr val="F5E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矩形 67">
              <a:extLst>
                <a:ext uri="{FF2B5EF4-FFF2-40B4-BE49-F238E27FC236}">
                  <a16:creationId xmlns:a16="http://schemas.microsoft.com/office/drawing/2014/main" id="{2CDA94EB-BF78-4CA9-A6B6-1E5D1033B027}"/>
                </a:ext>
              </a:extLst>
            </p:cNvPr>
            <p:cNvSpPr/>
            <p:nvPr/>
          </p:nvSpPr>
          <p:spPr>
            <a:xfrm rot="2093307">
              <a:off x="129732" y="3256490"/>
              <a:ext cx="313151" cy="45719"/>
            </a:xfrm>
            <a:prstGeom prst="rect">
              <a:avLst/>
            </a:prstGeom>
            <a:solidFill>
              <a:srgbClr val="F5E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矩形 68">
              <a:extLst>
                <a:ext uri="{FF2B5EF4-FFF2-40B4-BE49-F238E27FC236}">
                  <a16:creationId xmlns:a16="http://schemas.microsoft.com/office/drawing/2014/main" id="{4D5788CE-4DC6-4D55-B56B-4F6B1255E1B1}"/>
                </a:ext>
              </a:extLst>
            </p:cNvPr>
            <p:cNvSpPr/>
            <p:nvPr/>
          </p:nvSpPr>
          <p:spPr>
            <a:xfrm rot="2093307">
              <a:off x="129732" y="3350226"/>
              <a:ext cx="313151" cy="45719"/>
            </a:xfrm>
            <a:prstGeom prst="rect">
              <a:avLst/>
            </a:prstGeom>
            <a:solidFill>
              <a:srgbClr val="F5E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637232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572</Words>
  <Application>Microsoft Office PowerPoint</Application>
  <PresentationFormat>寬螢幕</PresentationFormat>
  <Paragraphs>85</Paragraphs>
  <Slides>20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20</vt:i4>
      </vt:variant>
    </vt:vector>
  </HeadingPairs>
  <TitlesOfParts>
    <vt:vector size="25" baseType="lpstr">
      <vt:lpstr>微軟正黑體</vt:lpstr>
      <vt:lpstr>新細明體</vt:lpstr>
      <vt:lpstr>Arial</vt:lpstr>
      <vt:lpstr>Calibri</vt:lpstr>
      <vt:lpstr>1_Office 佈景主題</vt:lpstr>
      <vt:lpstr>PowerPoint 簡報</vt:lpstr>
      <vt:lpstr>Cinema28 Multi-zone Playback System - The Wonder of your life                           </vt:lpstr>
      <vt:lpstr>PowerPoint 簡報</vt:lpstr>
      <vt:lpstr>Have you ever had trouble with these video streams in the past?</vt:lpstr>
      <vt:lpstr>The trouble of traditional video streaming...</vt:lpstr>
      <vt:lpstr>Cinema28 brings whole new solutions</vt:lpstr>
      <vt:lpstr>Cinema28 Multi-Zone Playback</vt:lpstr>
      <vt:lpstr>Four Major Features of Cinema28 </vt:lpstr>
      <vt:lpstr>Support for up to  eight types of streaming protocols</vt:lpstr>
      <vt:lpstr>Support your major mainstream speakers</vt:lpstr>
      <vt:lpstr>Qsirch support, finding files quickly and easily</vt:lpstr>
      <vt:lpstr>Cinema28 Device Wizard </vt:lpstr>
      <vt:lpstr>Quick drag and drop operation, easy to enjoy video streaming</vt:lpstr>
      <vt:lpstr>An interface to easily monitor all the multimedia devices in your home</vt:lpstr>
      <vt:lpstr>Quickly switch with one button to monitor the status of each device</vt:lpstr>
      <vt:lpstr>PowerPoint 簡報</vt:lpstr>
      <vt:lpstr>Simple three-step, easy streaming audio and video files</vt:lpstr>
      <vt:lpstr>PowerPoint 簡報</vt:lpstr>
      <vt:lpstr>Quickly Review  Four Major Features of Cinema28 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Yvonne Tsai</dc:creator>
  <cp:lastModifiedBy>亞彣 蔡</cp:lastModifiedBy>
  <cp:revision>2</cp:revision>
  <dcterms:created xsi:type="dcterms:W3CDTF">2012-07-30T21:28:29Z</dcterms:created>
  <dcterms:modified xsi:type="dcterms:W3CDTF">2019-03-19T08:03:49Z</dcterms:modified>
</cp:coreProperties>
</file>