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60" r:id="rId9"/>
    <p:sldId id="277" r:id="rId10"/>
    <p:sldId id="261" r:id="rId11"/>
    <p:sldId id="262" r:id="rId12"/>
    <p:sldId id="278" r:id="rId13"/>
    <p:sldId id="279" r:id="rId14"/>
    <p:sldId id="25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4660"/>
  </p:normalViewPr>
  <p:slideViewPr>
    <p:cSldViewPr snapToGrid="0">
      <p:cViewPr>
        <p:scale>
          <a:sx n="80" d="100"/>
          <a:sy n="80" d="100"/>
        </p:scale>
        <p:origin x="20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微軟正黑體" panose="020B0604030504040204" pitchFamily="34" charset="-120"/>
        <a:ea typeface="微軟正黑體" panose="020B0604030504040204" pitchFamily="34" charset="-12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err="1">
                <a:solidFill>
                  <a:schemeClr val="dk1"/>
                </a:solidFill>
              </a:rPr>
              <a:t>在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DICOM</a:t>
            </a:r>
            <a:r>
              <a:rPr lang="en-US" sz="2000" err="1">
                <a:solidFill>
                  <a:schemeClr val="dk1"/>
                </a:solidFill>
              </a:rPr>
              <a:t>資料結構中，訂出四個層級來管理病患影像資料</a:t>
            </a:r>
            <a:r>
              <a:rPr lang="en-US" sz="2000">
                <a:solidFill>
                  <a:schemeClr val="dk1"/>
                </a:solidFill>
              </a:rPr>
              <a:t>。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err="1">
                <a:solidFill>
                  <a:schemeClr val="dk1"/>
                </a:solidFill>
              </a:rPr>
              <a:t>分別為</a:t>
            </a:r>
            <a:r>
              <a:rPr lang="en-US" sz="2000">
                <a:solidFill>
                  <a:schemeClr val="dk1"/>
                </a:solidFill>
              </a:rPr>
              <a:t>：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	1. </a:t>
            </a:r>
            <a:r>
              <a:rPr lang="en-US" sz="2000" err="1">
                <a:solidFill>
                  <a:schemeClr val="dk1"/>
                </a:solidFill>
              </a:rPr>
              <a:t>病患層</a:t>
            </a:r>
            <a:r>
              <a:rPr lang="en-US" sz="2000">
                <a:solidFill>
                  <a:schemeClr val="dk1"/>
                </a:solidFill>
              </a:rPr>
              <a:t> (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Level 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	2. </a:t>
            </a:r>
            <a:r>
              <a:rPr lang="en-US" sz="2000" err="1">
                <a:solidFill>
                  <a:schemeClr val="dk1"/>
                </a:solidFill>
              </a:rPr>
              <a:t>檢查層</a:t>
            </a:r>
            <a:r>
              <a:rPr lang="en-US" sz="2000">
                <a:solidFill>
                  <a:schemeClr val="dk1"/>
                </a:solidFill>
              </a:rPr>
              <a:t> (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  Level 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	3. </a:t>
            </a:r>
            <a:r>
              <a:rPr lang="en-US" sz="2000" err="1">
                <a:solidFill>
                  <a:schemeClr val="dk1"/>
                </a:solidFill>
              </a:rPr>
              <a:t>系列層</a:t>
            </a:r>
            <a:r>
              <a:rPr lang="en-US" sz="2000">
                <a:solidFill>
                  <a:schemeClr val="dk1"/>
                </a:solidFill>
              </a:rPr>
              <a:t> (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Series  Level 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	4. </a:t>
            </a:r>
            <a:r>
              <a:rPr lang="en-US" sz="2000" err="1">
                <a:solidFill>
                  <a:schemeClr val="dk1"/>
                </a:solidFill>
              </a:rPr>
              <a:t>影像層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Image  Level 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例：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一個病患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(Patient L.)</a:t>
            </a:r>
            <a:r>
              <a:rPr lang="en-US" sz="2000" err="1">
                <a:solidFill>
                  <a:schemeClr val="dk1"/>
                </a:solidFill>
              </a:rPr>
              <a:t>到醫院就診，醫師根據症狀會指定不同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err="1">
                <a:solidFill>
                  <a:schemeClr val="dk1"/>
                </a:solidFill>
              </a:rPr>
              <a:t>的檢查</a:t>
            </a:r>
            <a:r>
              <a:rPr lang="en-US" sz="2000">
                <a:solidFill>
                  <a:schemeClr val="dk1"/>
                </a:solidFill>
              </a:rPr>
              <a:t>(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L.)</a:t>
            </a:r>
            <a:r>
              <a:rPr lang="en-US" sz="2000">
                <a:solidFill>
                  <a:schemeClr val="dk1"/>
                </a:solidFill>
              </a:rPr>
              <a:t>，</a:t>
            </a:r>
            <a:r>
              <a:rPr lang="en-US" sz="2000" err="1">
                <a:solidFill>
                  <a:schemeClr val="dk1"/>
                </a:solidFill>
              </a:rPr>
              <a:t>檢查的儀器會產生一系列</a:t>
            </a:r>
            <a:r>
              <a:rPr lang="en-US" sz="2000">
                <a:solidFill>
                  <a:schemeClr val="dk1"/>
                </a:solidFill>
              </a:rPr>
              <a:t>(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Series L.)</a:t>
            </a:r>
            <a:r>
              <a:rPr lang="en-US" sz="2000" err="1">
                <a:solidFill>
                  <a:schemeClr val="dk1"/>
                </a:solidFill>
              </a:rPr>
              <a:t>的數張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err="1">
                <a:solidFill>
                  <a:schemeClr val="dk1"/>
                </a:solidFill>
              </a:rPr>
              <a:t>影像</a:t>
            </a:r>
            <a:r>
              <a:rPr lang="en-US" sz="2000">
                <a:solidFill>
                  <a:schemeClr val="dk1"/>
                </a:solidFill>
              </a:rPr>
              <a:t>(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L.)</a:t>
            </a:r>
            <a:r>
              <a:rPr lang="en-US" sz="2000">
                <a:solidFill>
                  <a:schemeClr val="dk1"/>
                </a:solidFill>
              </a:rPr>
              <a:t>。</a:t>
            </a:r>
            <a:r>
              <a:rPr lang="en-US" sz="2000" err="1">
                <a:solidFill>
                  <a:schemeClr val="dk1"/>
                </a:solidFill>
              </a:rPr>
              <a:t>我們有不同需求可經不同層級</a:t>
            </a:r>
            <a:r>
              <a:rPr lang="en-US" sz="2000">
                <a:solidFill>
                  <a:schemeClr val="dk1"/>
                </a:solidFill>
              </a:rPr>
              <a:t>(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Level)</a:t>
            </a:r>
            <a:r>
              <a:rPr lang="en-US" sz="2000" err="1">
                <a:solidFill>
                  <a:schemeClr val="dk1"/>
                </a:solidFill>
              </a:rPr>
              <a:t>很輕易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err="1">
                <a:solidFill>
                  <a:schemeClr val="dk1"/>
                </a:solidFill>
              </a:rPr>
              <a:t>的來調閱我們需要的影像</a:t>
            </a:r>
            <a:r>
              <a:rPr lang="en-US" sz="2000">
                <a:solidFill>
                  <a:schemeClr val="dk1"/>
                </a:solidFill>
              </a:rPr>
              <a:t>。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9292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11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D3B1379-DD8B-4387-815F-A7EF45419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91616B-88EF-456B-9DA9-068114AA2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6C622B0-AA99-4C10-B88A-653C2224D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430379" y="592974"/>
            <a:ext cx="5578642" cy="100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24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E2851F4-3834-4740-8EC0-77C4771B1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73505" y="1600200"/>
            <a:ext cx="5935579" cy="111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73505" y="3139282"/>
            <a:ext cx="5935579" cy="1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67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7E2864-A9A5-453F-BF94-4F1B4ABF6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35405" y="1200904"/>
            <a:ext cx="919914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35405" y="2267704"/>
            <a:ext cx="7160795" cy="338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65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F335AE7-8D8F-42D5-B74D-BE3921BF7E6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0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311442"/>
            <a:ext cx="10515600" cy="486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0" r:id="rId3"/>
    <p:sldLayoutId id="2147483661" r:id="rId4"/>
    <p:sldLayoutId id="2147483663" r:id="rId5"/>
    <p:sldLayoutId id="214748364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85825" y="91281"/>
            <a:ext cx="10515600" cy="114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err="1">
                <a:latin typeface="+mn-lt"/>
                <a:ea typeface="微軟正黑體" panose="020B0604030504040204" pitchFamily="34" charset="-120"/>
              </a:rPr>
              <a:t>系統整合商</a:t>
            </a:r>
            <a:r>
              <a:rPr lang="en-US" b="1">
                <a:latin typeface="+mn-lt"/>
                <a:ea typeface="微軟正黑體" panose="020B0604030504040204" pitchFamily="34" charset="-120"/>
              </a:rPr>
              <a:t> (SI's)</a:t>
            </a:r>
            <a:endParaRPr b="1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24530" y="1961184"/>
            <a:ext cx="6380747" cy="44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10000"/>
              </a:lnSpc>
              <a:buSzPts val="2210"/>
              <a:buFont typeface="Wingdings"/>
              <a:buChar char="Ø"/>
            </a:pPr>
            <a:r>
              <a:rPr lang="en-US" sz="1800" b="1">
                <a:latin typeface="+mn-lt"/>
              </a:rPr>
              <a:t>SI </a:t>
            </a:r>
            <a:r>
              <a:rPr lang="zh-TW" altLang="en-US" sz="1800" b="1"/>
              <a:t>需要提供合適的解決方案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TW" altLang="en-US" sz="1800"/>
              <a:t>有些醫院</a:t>
            </a:r>
            <a:r>
              <a:rPr lang="en-US" altLang="zh-TW" sz="1800"/>
              <a:t>(</a:t>
            </a:r>
            <a:r>
              <a:rPr lang="en-US" altLang="zh-CN" sz="1800"/>
              <a:t>e.g.</a:t>
            </a:r>
            <a:r>
              <a:rPr lang="zh-TW" altLang="en-US" sz="1800"/>
              <a:t>小型醫院或是診所</a:t>
            </a:r>
            <a:r>
              <a:rPr lang="en-US" altLang="zh-TW" sz="1800"/>
              <a:t>)</a:t>
            </a:r>
            <a:r>
              <a:rPr lang="zh-TW" altLang="en-US" sz="1800"/>
              <a:t>並不需要一套大的</a:t>
            </a:r>
            <a:r>
              <a:rPr lang="en-US" altLang="zh-CN" sz="1800"/>
              <a:t>PACS </a:t>
            </a:r>
            <a:r>
              <a:rPr lang="zh-TW" altLang="en-US" sz="1800"/>
              <a:t>系統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TW" altLang="en-US" sz="1800"/>
              <a:t>需要</a:t>
            </a:r>
            <a:r>
              <a:rPr lang="en-US" altLang="zh-CN" sz="1800"/>
              <a:t>SI</a:t>
            </a:r>
            <a:r>
              <a:rPr lang="zh-TW" altLang="en-US" sz="1800"/>
              <a:t>協助規劃輕量型系統</a:t>
            </a:r>
          </a:p>
          <a:p>
            <a:pPr marL="800100" lvl="1">
              <a:lnSpc>
                <a:spcPct val="110000"/>
              </a:lnSpc>
              <a:buSzPts val="2210"/>
            </a:pPr>
            <a:endParaRPr lang="zh-TW" altLang="en-US" sz="1800"/>
          </a:p>
          <a:p>
            <a:pPr marL="342900">
              <a:lnSpc>
                <a:spcPct val="110000"/>
              </a:lnSpc>
              <a:buSzPts val="2210"/>
              <a:buFont typeface="Wingdings"/>
              <a:buChar char="Ø"/>
            </a:pPr>
            <a:r>
              <a:rPr lang="en-US" altLang="zh-TW" sz="1800" b="1">
                <a:latin typeface="+mn-lt"/>
              </a:rPr>
              <a:t>DICOM </a:t>
            </a:r>
            <a:r>
              <a:rPr lang="zh-TW" altLang="en-US" sz="1800" b="1"/>
              <a:t>檔案需要備份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TW" altLang="en-US" sz="1800"/>
              <a:t>病毒與惡意軟體潛在威脅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TW" altLang="en-US" sz="1800"/>
              <a:t>如果 </a:t>
            </a:r>
            <a:r>
              <a:rPr lang="en-US" altLang="zh-TW" sz="1800"/>
              <a:t>DICOM </a:t>
            </a:r>
            <a:r>
              <a:rPr lang="zh-TW" altLang="en-US" sz="1800"/>
              <a:t>毀損或是被清除需災難復原</a:t>
            </a:r>
          </a:p>
          <a:p>
            <a:pPr marL="800100" lvl="1">
              <a:lnSpc>
                <a:spcPct val="110000"/>
              </a:lnSpc>
              <a:buSzPts val="2210"/>
            </a:pPr>
            <a:endParaRPr lang="zh-TW" altLang="en-US" sz="1800"/>
          </a:p>
          <a:p>
            <a:pPr marL="342900">
              <a:lnSpc>
                <a:spcPct val="110000"/>
              </a:lnSpc>
              <a:buSzPts val="2210"/>
              <a:buFont typeface="Wingdings"/>
              <a:buChar char="Ø"/>
            </a:pPr>
            <a:r>
              <a:rPr lang="zh-TW" altLang="en-US" sz="1800" b="1"/>
              <a:t>不同伺服器系統串接的資安疑慮</a:t>
            </a:r>
          </a:p>
        </p:txBody>
      </p:sp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96DF9DFC-5F57-4D69-AC8F-56F899CDF67D}"/>
              </a:ext>
            </a:extLst>
          </p:cNvPr>
          <p:cNvSpPr/>
          <p:nvPr/>
        </p:nvSpPr>
        <p:spPr>
          <a:xfrm>
            <a:off x="465221" y="1496204"/>
            <a:ext cx="1860884" cy="404786"/>
          </a:xfrm>
          <a:prstGeom prst="homePlate">
            <a:avLst/>
          </a:prstGeom>
          <a:gradFill>
            <a:gsLst>
              <a:gs pos="15000">
                <a:srgbClr val="FFC000">
                  <a:alpha val="0"/>
                </a:srgbClr>
              </a:gs>
              <a:gs pos="5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痛點</a:t>
            </a:r>
            <a:endParaRPr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2ACA8C7-1587-496E-B22F-747ED5E576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525" y="1239330"/>
            <a:ext cx="6380747" cy="4785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50106" y="174625"/>
            <a:ext cx="10515600" cy="106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研究員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b="1" err="1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科學家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778669" y="1900990"/>
            <a:ext cx="5214899" cy="508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有太多影像來源跟格式</a:t>
            </a:r>
          </a:p>
          <a:p>
            <a:pPr marL="285750" lvl="0" indent="-28575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妥善有效的存儲管理好難啊</a:t>
            </a: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需要安全的備份環境</a:t>
            </a:r>
            <a:endParaRPr lang="en-US" sz="1800">
              <a:latin typeface="+mn-lt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sz="1800">
                <a:latin typeface="+mn-lt"/>
                <a:ea typeface="微軟正黑體" panose="020B0604030504040204" pitchFamily="34" charset="-120"/>
              </a:rPr>
              <a:t>實驗室提供3D列印服務，醫院將檔案匯出成光碟郵寄實驗室收到光碟手動匯入，費時又麻煩</a:t>
            </a:r>
            <a:endParaRPr lang="zh-TW" altLang="en-US" sz="1800">
              <a:latin typeface="+mn-lt"/>
              <a:ea typeface="微軟正黑體" panose="020B0604030504040204" pitchFamily="34" charset="-12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sz="1800" err="1">
                <a:latin typeface="+mn-lt"/>
                <a:ea typeface="微軟正黑體" panose="020B0604030504040204" pitchFamily="34" charset="-120"/>
              </a:rPr>
              <a:t>公有雲存儲管理有資安疑慮無法採用</a:t>
            </a:r>
            <a:endParaRPr sz="180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9" name="Picture 6" descr="A desk with a computer in a room&#10;&#10;Description generated with very high confidence">
            <a:extLst>
              <a:ext uri="{FF2B5EF4-FFF2-40B4-BE49-F238E27FC236}">
                <a16:creationId xmlns:a16="http://schemas.microsoft.com/office/drawing/2014/main" id="{5956AE8C-8676-4450-98CD-2C116B992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032" y="4790322"/>
            <a:ext cx="2449025" cy="1838437"/>
          </a:xfrm>
          <a:prstGeom prst="roundRect">
            <a:avLst>
              <a:gd name="adj" fmla="val 63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04AD990-7F5D-46FD-82B1-90A81DFEF1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89" y="4790322"/>
            <a:ext cx="2694311" cy="1836686"/>
          </a:xfrm>
          <a:prstGeom prst="roundRect">
            <a:avLst>
              <a:gd name="adj" fmla="val 6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5CE2F653-1781-4A1C-BF23-9646542F12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97573"/>
            <a:ext cx="5257800" cy="3235569"/>
          </a:xfrm>
          <a:prstGeom prst="roundRect">
            <a:avLst>
              <a:gd name="adj" fmla="val 5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E40ED351-FD6A-4F44-8BD0-CC1ED8174DB9}"/>
              </a:ext>
            </a:extLst>
          </p:cNvPr>
          <p:cNvSpPr/>
          <p:nvPr/>
        </p:nvSpPr>
        <p:spPr>
          <a:xfrm>
            <a:off x="465221" y="1496204"/>
            <a:ext cx="1860884" cy="404786"/>
          </a:xfrm>
          <a:prstGeom prst="homePlate">
            <a:avLst/>
          </a:prstGeom>
          <a:gradFill>
            <a:gsLst>
              <a:gs pos="15000">
                <a:srgbClr val="FFC000">
                  <a:alpha val="0"/>
                </a:srgbClr>
              </a:gs>
              <a:gs pos="5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痛點</a:t>
            </a:r>
            <a:endParaRPr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98BA31-A59A-4AB2-8A37-465DB33E8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>
                <a:latin typeface="+mn-lt"/>
                <a:ea typeface="微軟正黑體" panose="020B0604030504040204" pitchFamily="34" charset="-120"/>
              </a:rPr>
              <a:t>解決方案 - MediQPACS 於 QNAP NAS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A731CC-E12B-4EA9-82E5-F01C98C4A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2152501"/>
            <a:ext cx="6838950" cy="3525917"/>
          </a:xfrm>
        </p:spPr>
        <p:txBody>
          <a:bodyPr anchor="t"/>
          <a:lstStyle/>
          <a:p>
            <a:pPr algn="l">
              <a:lnSpc>
                <a:spcPct val="100000"/>
              </a:lnSpc>
              <a:buClr>
                <a:srgbClr val="FFC000"/>
              </a:buClr>
              <a:buFont typeface="Wingdings"/>
              <a:buChar char="Ø"/>
            </a:pPr>
            <a:r>
              <a:rPr lang="zh-TW" altLang="en-US" sz="1800" b="1">
                <a:solidFill>
                  <a:srgbClr val="FFC000"/>
                </a:solidFill>
              </a:rPr>
              <a:t>備份所有醫療影像以及病患資訊</a:t>
            </a:r>
          </a:p>
          <a:p>
            <a:pPr algn="l">
              <a:lnSpc>
                <a:spcPct val="100000"/>
              </a:lnSpc>
              <a:buClr>
                <a:srgbClr val="FFC000"/>
              </a:buClr>
              <a:buFont typeface="Wingdings"/>
              <a:buChar char="Ø"/>
            </a:pPr>
            <a:r>
              <a:rPr lang="zh-TW" altLang="en-US" sz="1800" b="1">
                <a:solidFill>
                  <a:srgbClr val="FFC000"/>
                </a:solidFill>
                <a:latin typeface="+mn-lt"/>
              </a:rPr>
              <a:t>QNAP NAS </a:t>
            </a:r>
            <a:r>
              <a:rPr lang="zh-TW" altLang="en-US" sz="1800" b="1">
                <a:solidFill>
                  <a:srgbClr val="FFC000"/>
                </a:solidFill>
              </a:rPr>
              <a:t>優點</a:t>
            </a:r>
          </a:p>
          <a:p>
            <a:pPr marL="628650" lvl="1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800"/>
              <a:t>儲存大型 DICOM 檔案、無限制的儲存容量</a:t>
            </a:r>
          </a:p>
          <a:p>
            <a:pPr marL="628650" lvl="1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800"/>
              <a:t>減少匯入時間</a:t>
            </a:r>
          </a:p>
          <a:p>
            <a:pPr marL="628650" lvl="1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800"/>
              <a:t>使診所/ 醫院/ 研究實驗室可有隱私的使用</a:t>
            </a:r>
          </a:p>
          <a:p>
            <a:pPr>
              <a:lnSpc>
                <a:spcPct val="100000"/>
              </a:lnSpc>
              <a:buClr>
                <a:srgbClr val="FFC000"/>
              </a:buClr>
              <a:buFont typeface="Wingdings"/>
              <a:buChar char="Ø"/>
            </a:pPr>
            <a:r>
              <a:rPr lang="zh-TW" altLang="en-US" sz="1800" b="1">
                <a:solidFill>
                  <a:srgbClr val="FFC000"/>
                </a:solidFill>
              </a:rPr>
              <a:t>簡易呈現以及可清楚與病患/ 放射科醫生/ 專家討論藉由操作平板或是手機</a:t>
            </a:r>
          </a:p>
          <a:p>
            <a:pPr marL="628650" lvl="1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800"/>
              <a:t>藉由 </a:t>
            </a:r>
            <a:r>
              <a:rPr lang="en-US" altLang="zh-TW" sz="1800" err="1"/>
              <a:t>myQNAPcloud</a:t>
            </a:r>
            <a:r>
              <a:rPr lang="en-US" altLang="zh-TW" sz="1800"/>
              <a:t>/</a:t>
            </a:r>
            <a:r>
              <a:rPr lang="en-US" altLang="zh-TW" sz="1800" err="1"/>
              <a:t>cloudlink</a:t>
            </a:r>
            <a:r>
              <a:rPr lang="en-US" altLang="zh-TW" sz="1800"/>
              <a:t> </a:t>
            </a:r>
            <a:r>
              <a:rPr lang="en-US" altLang="zh-TW" sz="1800" err="1"/>
              <a:t>與各專家放射科醫生分享</a:t>
            </a:r>
            <a:endParaRPr lang="en-US" altLang="zh-TW" sz="180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2795EAE-984D-46A7-A7AA-0BCF609A05ED}"/>
              </a:ext>
            </a:extLst>
          </p:cNvPr>
          <p:cNvSpPr txBox="1"/>
          <p:nvPr/>
        </p:nvSpPr>
        <p:spPr>
          <a:xfrm>
            <a:off x="10367579" y="3687177"/>
            <a:ext cx="11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TS-1277</a:t>
            </a:r>
          </a:p>
        </p:txBody>
      </p:sp>
    </p:spTree>
    <p:extLst>
      <p:ext uri="{BB962C8B-B14F-4D97-AF65-F5344CB8AC3E}">
        <p14:creationId xmlns:p14="http://schemas.microsoft.com/office/powerpoint/2010/main" val="161646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6DA0C4-DF01-4974-8B21-B60D0125C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>
                <a:latin typeface="+mn-lt"/>
                <a:ea typeface="微軟正黑體" panose="020B0604030504040204" pitchFamily="34" charset="-120"/>
              </a:rPr>
              <a:t>解決方案 </a:t>
            </a:r>
            <a:r>
              <a:rPr lang="en-US" altLang="zh-TW" b="1">
                <a:latin typeface="+mn-lt"/>
                <a:ea typeface="微軟正黑體" panose="020B0604030504040204" pitchFamily="34" charset="-120"/>
              </a:rPr>
              <a:t>- </a:t>
            </a:r>
            <a:r>
              <a:rPr lang="en-US" altLang="zh-TW" b="1" err="1">
                <a:latin typeface="+mn-lt"/>
                <a:ea typeface="微軟正黑體" panose="020B0604030504040204" pitchFamily="34" charset="-120"/>
              </a:rPr>
              <a:t>MediQPACS</a:t>
            </a:r>
            <a:r>
              <a:rPr lang="zh-TW" altLang="en-US" b="1">
                <a:latin typeface="+mn-lt"/>
                <a:ea typeface="微軟正黑體" panose="020B0604030504040204" pitchFamily="34" charset="-120"/>
              </a:rPr>
              <a:t> 於 </a:t>
            </a:r>
            <a:r>
              <a:rPr lang="en-US" altLang="zh-TW" b="1">
                <a:latin typeface="+mn-lt"/>
                <a:ea typeface="微軟正黑體" panose="020B0604030504040204" pitchFamily="34" charset="-120"/>
              </a:rPr>
              <a:t>QNAP</a:t>
            </a:r>
            <a:r>
              <a:rPr lang="zh-TW" altLang="en-US" b="1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latin typeface="+mn-lt"/>
                <a:ea typeface="微軟正黑體" panose="020B0604030504040204" pitchFamily="34" charset="-120"/>
              </a:rPr>
              <a:t>NAS</a:t>
            </a:r>
            <a:endParaRPr lang="zh-TW" altLang="en-US" b="1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2">
            <a:extLst>
              <a:ext uri="{FF2B5EF4-FFF2-40B4-BE49-F238E27FC236}">
                <a16:creationId xmlns:a16="http://schemas.microsoft.com/office/drawing/2014/main" id="{35F5590E-13C7-4021-9CA6-758E74CEC25D}"/>
              </a:ext>
            </a:extLst>
          </p:cNvPr>
          <p:cNvSpPr txBox="1">
            <a:spLocks/>
          </p:cNvSpPr>
          <p:nvPr/>
        </p:nvSpPr>
        <p:spPr>
          <a:xfrm>
            <a:off x="886326" y="2002843"/>
            <a:ext cx="67700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Clr>
                <a:srgbClr val="FFC000"/>
              </a:buClr>
              <a:buFont typeface="Wingdings"/>
              <a:buChar char="Ø"/>
            </a:pPr>
            <a:r>
              <a:rPr lang="zh-TW" altLang="en-US" sz="1800" b="1">
                <a:solidFill>
                  <a:srgbClr val="FFC000"/>
                </a:solidFill>
              </a:rPr>
              <a:t>簡易以及直覺的使用者介面</a:t>
            </a:r>
          </a:p>
          <a:p>
            <a:pPr marL="625475" lvl="1" indent="-176213">
              <a:lnSpc>
                <a:spcPct val="100000"/>
              </a:lnSpc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緊密結合連接應用程式</a:t>
            </a:r>
          </a:p>
          <a:p>
            <a:pPr marL="625475" lvl="1" indent="-176213">
              <a:lnSpc>
                <a:spcPct val="100000"/>
              </a:lnSpc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進階的 DICOM 檢視器與工具</a:t>
            </a:r>
          </a:p>
          <a:p>
            <a:pPr marL="625475" lvl="1" indent="-176213">
              <a:lnSpc>
                <a:spcPct val="100000"/>
              </a:lnSpc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提供快速分析</a:t>
            </a:r>
          </a:p>
          <a:p>
            <a:pPr>
              <a:lnSpc>
                <a:spcPct val="100000"/>
              </a:lnSpc>
              <a:buClr>
                <a:srgbClr val="FFC000"/>
              </a:buClr>
              <a:buFont typeface="Wingdings"/>
              <a:buChar char="Ø"/>
            </a:pPr>
            <a:r>
              <a:rPr lang="zh-TW" altLang="en-US" sz="1800" b="1">
                <a:solidFill>
                  <a:srgbClr val="FFC000"/>
                </a:solidFill>
              </a:rPr>
              <a:t>隱私與安全性</a:t>
            </a:r>
          </a:p>
          <a:p>
            <a:pPr marL="625475" lvl="1" indent="-176213">
              <a:lnSpc>
                <a:spcPct val="100000"/>
              </a:lnSpc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高安全性私有雲</a:t>
            </a:r>
          </a:p>
          <a:p>
            <a:pPr marL="625475" lvl="1" indent="-176213">
              <a:lnSpc>
                <a:spcPct val="100000"/>
              </a:lnSpc>
            </a:pPr>
            <a:r>
              <a:rPr lang="zh-TW" altLang="en-US" sz="1800">
                <a:latin typeface="+mn-lt"/>
                <a:ea typeface="微軟正黑體" panose="020B0604030504040204" pitchFamily="34" charset="-120"/>
              </a:rPr>
              <a:t>避免病毒、惡意程式的攻擊</a:t>
            </a:r>
          </a:p>
          <a:p>
            <a:pPr>
              <a:lnSpc>
                <a:spcPct val="100000"/>
              </a:lnSpc>
              <a:buClr>
                <a:srgbClr val="FFC000"/>
              </a:buClr>
              <a:buFont typeface="Wingdings"/>
              <a:buChar char="Ø"/>
            </a:pPr>
            <a:r>
              <a:rPr lang="zh-TW" altLang="en-US" sz="1800" b="1">
                <a:solidFill>
                  <a:srgbClr val="FFC000"/>
                </a:solidFill>
                <a:latin typeface="+mn-lt"/>
              </a:rPr>
              <a:t>3D </a:t>
            </a:r>
            <a:r>
              <a:rPr lang="zh-TW" altLang="en-US" sz="1800" b="1">
                <a:solidFill>
                  <a:srgbClr val="FFC000"/>
                </a:solidFill>
              </a:rPr>
              <a:t>列印、簡易分享檔案</a:t>
            </a:r>
          </a:p>
          <a:p>
            <a:pPr>
              <a:lnSpc>
                <a:spcPct val="100000"/>
              </a:lnSpc>
              <a:buClr>
                <a:srgbClr val="FFC000"/>
              </a:buClr>
              <a:buFont typeface="Wingdings"/>
              <a:buChar char="Ø"/>
            </a:pPr>
            <a:r>
              <a:rPr lang="zh-TW" altLang="en-US" sz="1800" b="1">
                <a:solidFill>
                  <a:srgbClr val="FFC000"/>
                </a:solidFill>
              </a:rPr>
              <a:t>資料科學家可以將</a:t>
            </a:r>
            <a:r>
              <a:rPr lang="zh-TW" altLang="en-US" sz="1800" b="1">
                <a:solidFill>
                  <a:srgbClr val="FFC000"/>
                </a:solidFill>
                <a:latin typeface="+mn-lt"/>
              </a:rPr>
              <a:t> </a:t>
            </a:r>
            <a:r>
              <a:rPr lang="en-US" altLang="zh-TW" sz="1800" b="1" err="1">
                <a:solidFill>
                  <a:srgbClr val="FFC000"/>
                </a:solidFill>
                <a:latin typeface="+mn-lt"/>
              </a:rPr>
              <a:t>MediQPCAS</a:t>
            </a:r>
            <a:r>
              <a:rPr lang="en-US" altLang="zh-TW" sz="1800" b="1">
                <a:solidFill>
                  <a:srgbClr val="FFC000"/>
                </a:solidFill>
              </a:rPr>
              <a:t> </a:t>
            </a:r>
            <a:r>
              <a:rPr lang="zh-TW" altLang="en-US" sz="1800" b="1">
                <a:solidFill>
                  <a:srgbClr val="FFC000"/>
                </a:solidFill>
              </a:rPr>
              <a:t>收進</a:t>
            </a:r>
            <a:r>
              <a:rPr lang="zh-TW" altLang="en-US" sz="1800" b="1">
                <a:solidFill>
                  <a:srgbClr val="FFC000"/>
                </a:solidFill>
                <a:latin typeface="+mn-lt"/>
              </a:rPr>
              <a:t> </a:t>
            </a:r>
            <a:r>
              <a:rPr lang="en-US" altLang="zh-TW" sz="1800" b="1">
                <a:solidFill>
                  <a:srgbClr val="FFC000"/>
                </a:solidFill>
                <a:latin typeface="+mn-lt"/>
              </a:rPr>
              <a:t>NAS </a:t>
            </a:r>
            <a:r>
              <a:rPr lang="zh-TW" altLang="en-US" sz="1800" b="1">
                <a:solidFill>
                  <a:srgbClr val="FFC000"/>
                </a:solidFill>
              </a:rPr>
              <a:t>的影像拿來用在</a:t>
            </a:r>
            <a:r>
              <a:rPr lang="en-US" altLang="zh-TW" sz="1800" b="1">
                <a:solidFill>
                  <a:srgbClr val="FFC000"/>
                </a:solidFill>
                <a:latin typeface="+mn-lt"/>
              </a:rPr>
              <a:t> </a:t>
            </a:r>
            <a:r>
              <a:rPr lang="en-US" altLang="zh-TW" sz="1800" b="1" err="1">
                <a:solidFill>
                  <a:srgbClr val="FFC000"/>
                </a:solidFill>
                <a:latin typeface="+mn-lt"/>
              </a:rPr>
              <a:t>QuAI</a:t>
            </a:r>
            <a:r>
              <a:rPr lang="en-US" altLang="zh-TW" sz="1800" b="1">
                <a:solidFill>
                  <a:srgbClr val="FFC000"/>
                </a:solidFill>
              </a:rPr>
              <a:t> </a:t>
            </a:r>
            <a:r>
              <a:rPr lang="zh-TW" altLang="en-US" sz="1800" b="1">
                <a:solidFill>
                  <a:srgbClr val="FFC000"/>
                </a:solidFill>
              </a:rPr>
              <a:t>平台做</a:t>
            </a:r>
            <a:r>
              <a:rPr lang="en-US" altLang="zh-TW" sz="1800" b="1">
                <a:solidFill>
                  <a:srgbClr val="FFC000"/>
                </a:solidFill>
              </a:rPr>
              <a:t>AI</a:t>
            </a:r>
            <a:r>
              <a:rPr lang="zh-TW" altLang="en-US" sz="1800" b="1">
                <a:solidFill>
                  <a:srgbClr val="FFC000"/>
                </a:solidFill>
              </a:rPr>
              <a:t>模型訓練</a:t>
            </a:r>
            <a:r>
              <a:rPr lang="en-US" altLang="zh-TW" sz="1800">
                <a:latin typeface="+mn-lt"/>
                <a:ea typeface="微軟正黑體" panose="020B0604030504040204" pitchFamily="34" charset="-120"/>
              </a:rPr>
              <a:t> </a:t>
            </a:r>
            <a:endParaRPr lang="zh-TW" altLang="en-US" sz="180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46FA970-80E5-4E46-A3D9-F9B2E9982244}"/>
              </a:ext>
            </a:extLst>
          </p:cNvPr>
          <p:cNvSpPr txBox="1"/>
          <p:nvPr/>
        </p:nvSpPr>
        <p:spPr>
          <a:xfrm>
            <a:off x="10367579" y="3687177"/>
            <a:ext cx="11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TS-1277</a:t>
            </a:r>
          </a:p>
        </p:txBody>
      </p:sp>
    </p:spTree>
    <p:extLst>
      <p:ext uri="{BB962C8B-B14F-4D97-AF65-F5344CB8AC3E}">
        <p14:creationId xmlns:p14="http://schemas.microsoft.com/office/powerpoint/2010/main" val="380858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/>
            <a:r>
              <a:rPr lang="en-US" b="1" err="1">
                <a:latin typeface="+mn-lt"/>
                <a:ea typeface="微軟正黑體" panose="020B0604030504040204" pitchFamily="34" charset="-120"/>
              </a:rPr>
              <a:t>將你的</a:t>
            </a:r>
            <a:r>
              <a:rPr lang="en-US" b="1">
                <a:latin typeface="+mn-lt"/>
                <a:ea typeface="微軟正黑體" panose="020B0604030504040204" pitchFamily="34" charset="-120"/>
              </a:rPr>
              <a:t> NAS </a:t>
            </a:r>
            <a:r>
              <a:rPr lang="en-US" b="1" err="1">
                <a:latin typeface="+mn-lt"/>
                <a:ea typeface="微軟正黑體" panose="020B0604030504040204" pitchFamily="34" charset="-120"/>
              </a:rPr>
              <a:t>變身為微型</a:t>
            </a:r>
            <a:r>
              <a:rPr lang="en-US" b="1">
                <a:latin typeface="+mn-lt"/>
                <a:ea typeface="微軟正黑體" panose="020B0604030504040204" pitchFamily="34" charset="-120"/>
              </a:rPr>
              <a:t> PACS </a:t>
            </a:r>
            <a:r>
              <a:rPr lang="en-US" b="1" err="1">
                <a:latin typeface="+mn-lt"/>
                <a:ea typeface="微軟正黑體" panose="020B0604030504040204" pitchFamily="34" charset="-120"/>
              </a:rPr>
              <a:t>伺服器</a:t>
            </a:r>
            <a:endParaRPr b="1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786063" y="2131179"/>
            <a:ext cx="6761149" cy="338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FFC000"/>
                </a:solidFill>
                <a:latin typeface="+mn-lt"/>
              </a:rPr>
              <a:t>已有 QNAP NAS？</a:t>
            </a:r>
          </a:p>
          <a:p>
            <a:pPr marL="546100" lvl="1" indent="-273050" algn="l">
              <a:lnSpc>
                <a:spcPct val="100000"/>
              </a:lnSpc>
              <a:buSzPts val="2800"/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+mn-lt"/>
                <a:ea typeface="微軟正黑體"/>
              </a:rPr>
              <a:t>安裝 MediQPACS 於您的 QNAP NAS ，可以視為 PACS 伺服器於您的診所、醫院或是研究實驗室使用</a:t>
            </a:r>
            <a:endParaRPr lang="zh-TW" dirty="0">
              <a:latin typeface="+mn-lt"/>
              <a:ea typeface="微軟正黑體"/>
            </a:endParaRPr>
          </a:p>
          <a:p>
            <a:pPr marL="546100" lvl="1" indent="-273050" algn="l">
              <a:lnSpc>
                <a:spcPct val="100000"/>
              </a:lnSpc>
              <a:buSzPts val="2800"/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+mn-lt"/>
                <a:ea typeface="微軟正黑體"/>
              </a:rPr>
              <a:t>可增加應用程式並結合網路有效應用影像</a:t>
            </a:r>
          </a:p>
          <a:p>
            <a:pPr marL="285750" indent="-285750">
              <a:lnSpc>
                <a:spcPct val="10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1800" b="1" dirty="0">
                <a:solidFill>
                  <a:srgbClr val="FFC000"/>
                </a:solidFill>
                <a:latin typeface="+mn-lt"/>
              </a:rPr>
              <a:t>已有 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>PACS</a:t>
            </a:r>
            <a:r>
              <a:rPr lang="en-US" altLang="zh-TW" sz="18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zh-TW" altLang="en-US" sz="1800" b="1" dirty="0">
                <a:solidFill>
                  <a:srgbClr val="FFC000"/>
                </a:solidFill>
                <a:latin typeface="+mn-lt"/>
              </a:rPr>
              <a:t>伺服器了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>?</a:t>
            </a:r>
            <a:r>
              <a:rPr lang="en-US" altLang="zh-TW" sz="1800" b="1" dirty="0">
                <a:solidFill>
                  <a:srgbClr val="FFC000"/>
                </a:solidFill>
                <a:latin typeface="+mn-lt"/>
              </a:rPr>
              <a:t> </a:t>
            </a:r>
            <a:endParaRPr lang="zh-TW" altLang="en-US" sz="1800" b="1" dirty="0">
              <a:solidFill>
                <a:srgbClr val="FFC000"/>
              </a:solidFill>
              <a:latin typeface="+mn-lt"/>
            </a:endParaRPr>
          </a:p>
          <a:p>
            <a:pPr marL="546100" lvl="1" indent="-273050" algn="l">
              <a:lnSpc>
                <a:spcPct val="100000"/>
              </a:lnSpc>
              <a:buSzPts val="2800"/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+mn-lt"/>
                <a:ea typeface="微軟正黑體"/>
              </a:rPr>
              <a:t>購買 </a:t>
            </a:r>
            <a:r>
              <a:rPr lang="en-US" sz="1800" dirty="0">
                <a:latin typeface="+mn-lt"/>
                <a:ea typeface="微軟正黑體"/>
              </a:rPr>
              <a:t>QNAP NAS </a:t>
            </a:r>
            <a:r>
              <a:rPr lang="zh-TW" altLang="en-US" sz="1800" dirty="0">
                <a:latin typeface="+mn-lt"/>
                <a:ea typeface="微軟正黑體"/>
              </a:rPr>
              <a:t>讓原有的 </a:t>
            </a:r>
            <a:r>
              <a:rPr lang="en-US" sz="1800" dirty="0">
                <a:latin typeface="+mn-lt"/>
                <a:ea typeface="微軟正黑體"/>
              </a:rPr>
              <a:t>PACS</a:t>
            </a:r>
            <a:r>
              <a:rPr lang="en-US" altLang="zh-TW" sz="1800" dirty="0">
                <a:latin typeface="+mn-lt"/>
                <a:ea typeface="微軟正黑體"/>
              </a:rPr>
              <a:t> </a:t>
            </a:r>
            <a:r>
              <a:rPr lang="zh-TW" altLang="en-US" sz="1800" dirty="0">
                <a:latin typeface="+mn-lt"/>
                <a:ea typeface="微軟正黑體"/>
              </a:rPr>
              <a:t>伺服器提升安全等級，將重要醫療影像備份在私有雲</a:t>
            </a:r>
            <a:endParaRPr lang="en-US" sz="1800" dirty="0">
              <a:latin typeface="+mn-lt"/>
              <a:ea typeface="微軟正黑體"/>
            </a:endParaRPr>
          </a:p>
          <a:p>
            <a:pPr marL="546100" lvl="1" indent="-273050" algn="l">
              <a:lnSpc>
                <a:spcPct val="100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  <a:ea typeface="微軟正黑體"/>
              </a:rPr>
              <a:t>MediQPACS</a:t>
            </a:r>
            <a:r>
              <a:rPr lang="en-US" altLang="zh-TW" sz="1800" dirty="0">
                <a:latin typeface="+mn-lt"/>
                <a:ea typeface="微軟正黑體"/>
              </a:rPr>
              <a:t> </a:t>
            </a:r>
            <a:r>
              <a:rPr lang="zh-TW" altLang="en-US" sz="1800" dirty="0">
                <a:latin typeface="+mn-lt"/>
                <a:ea typeface="微軟正黑體"/>
              </a:rPr>
              <a:t>和 </a:t>
            </a:r>
            <a:r>
              <a:rPr lang="en-US" sz="1800" dirty="0" err="1">
                <a:latin typeface="+mn-lt"/>
                <a:ea typeface="微軟正黑體"/>
              </a:rPr>
              <a:t>Orthanc</a:t>
            </a:r>
            <a:r>
              <a:rPr lang="en-US" altLang="zh-TW" sz="1800" dirty="0">
                <a:latin typeface="+mn-lt"/>
                <a:ea typeface="微軟正黑體"/>
              </a:rPr>
              <a:t> </a:t>
            </a:r>
            <a:r>
              <a:rPr lang="zh-TW" altLang="en-US" sz="1800" dirty="0">
                <a:latin typeface="+mn-lt"/>
                <a:ea typeface="微軟正黑體"/>
              </a:rPr>
              <a:t>讓 </a:t>
            </a:r>
            <a:r>
              <a:rPr lang="en-US" sz="1800" dirty="0">
                <a:latin typeface="+mn-lt"/>
                <a:ea typeface="微軟正黑體"/>
              </a:rPr>
              <a:t>DICOM</a:t>
            </a:r>
            <a:r>
              <a:rPr lang="en-US" altLang="zh-TW" sz="1800" dirty="0">
                <a:latin typeface="+mn-lt"/>
                <a:ea typeface="微軟正黑體"/>
              </a:rPr>
              <a:t> </a:t>
            </a:r>
            <a:r>
              <a:rPr lang="zh-TW" altLang="en-US" sz="1800" dirty="0">
                <a:latin typeface="+mn-lt"/>
                <a:ea typeface="微軟正黑體"/>
              </a:rPr>
              <a:t>影像更容易匯入及調閱</a:t>
            </a:r>
            <a:endParaRPr lang="zh-TW" sz="1800" dirty="0">
              <a:latin typeface="+mn-lt"/>
              <a:ea typeface="微軟正黑體"/>
            </a:endParaRPr>
          </a:p>
          <a:p>
            <a:pPr marL="546100" lvl="1" indent="-273050" algn="l">
              <a:lnSpc>
                <a:spcPct val="100000"/>
              </a:lnSpc>
              <a:buSzPts val="2800"/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+mn-lt"/>
                <a:ea typeface="微軟正黑體"/>
              </a:rPr>
              <a:t>結合 </a:t>
            </a:r>
            <a:r>
              <a:rPr lang="en-US" sz="1800" dirty="0">
                <a:latin typeface="+mn-lt"/>
                <a:ea typeface="微軟正黑體"/>
              </a:rPr>
              <a:t>NAS</a:t>
            </a:r>
            <a:r>
              <a:rPr lang="en-US" altLang="zh-TW" sz="1800" dirty="0">
                <a:latin typeface="+mn-lt"/>
                <a:ea typeface="微軟正黑體"/>
              </a:rPr>
              <a:t> </a:t>
            </a:r>
            <a:r>
              <a:rPr lang="zh-TW" altLang="en-US" sz="1800" dirty="0">
                <a:latin typeface="+mn-lt"/>
                <a:ea typeface="微軟正黑體"/>
              </a:rPr>
              <a:t>影像相關應用軟體，增加生產力</a:t>
            </a:r>
            <a:r>
              <a:rPr lang="en-US" altLang="zh-TW" sz="1800" dirty="0">
                <a:latin typeface="微軟正黑體"/>
                <a:ea typeface="微軟正黑體"/>
              </a:rPr>
              <a:t> </a:t>
            </a:r>
            <a:endParaRPr lang="zh-TW" sz="1800" dirty="0">
              <a:latin typeface="微軟正黑體"/>
              <a:ea typeface="微軟正黑體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6CC825D-1683-4DCD-B8A9-33E3A7621D03}"/>
              </a:ext>
            </a:extLst>
          </p:cNvPr>
          <p:cNvSpPr txBox="1"/>
          <p:nvPr/>
        </p:nvSpPr>
        <p:spPr>
          <a:xfrm>
            <a:off x="10367579" y="3687177"/>
            <a:ext cx="11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TS-1277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ctrTitle"/>
          </p:nvPr>
        </p:nvSpPr>
        <p:spPr>
          <a:xfrm>
            <a:off x="573505" y="1588168"/>
            <a:ext cx="5935579" cy="116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err="1">
                <a:effectLst/>
                <a:latin typeface="+mj-lt"/>
                <a:ea typeface="微軟正黑體"/>
              </a:rPr>
              <a:t>MediQPACS</a:t>
            </a:r>
            <a:r>
              <a:rPr lang="en-US" b="1">
                <a:effectLst/>
                <a:latin typeface="+mj-lt"/>
                <a:ea typeface="微軟正黑體"/>
              </a:rPr>
              <a:t> </a:t>
            </a:r>
            <a:endParaRPr lang="zh-TW" altLang="en-US" b="1">
              <a:effectLst/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1"/>
          </p:nvPr>
        </p:nvSpPr>
        <p:spPr>
          <a:xfrm>
            <a:off x="1909011" y="3428999"/>
            <a:ext cx="4600072" cy="128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3" indent="-265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應用實體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(AE)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管理頁面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265113" indent="-265113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搜尋患者頁面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265113" indent="-265113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  <a:ea typeface="微軟正黑體" panose="020B0604030504040204" pitchFamily="34" charset="-120"/>
              </a:rPr>
              <a:t>DICOM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檢視器</a:t>
            </a:r>
            <a:endParaRPr sz="2000" b="1">
              <a:latin typeface="+mn-lt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907743" y="95693"/>
            <a:ext cx="9894133" cy="110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應用實體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(AE) </a:t>
            </a:r>
            <a:r>
              <a:rPr lang="en-US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管理頁面</a:t>
            </a: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0" name="Google Shape;180;p25" descr="A screenshot of a cell phone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5"/>
          <a:stretch/>
        </p:blipFill>
        <p:spPr>
          <a:xfrm>
            <a:off x="716357" y="1971433"/>
            <a:ext cx="7366521" cy="3592290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8389089" y="1971433"/>
            <a:ext cx="3519078" cy="338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應用實體</a:t>
            </a:r>
            <a:endParaRPr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18097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180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造影儀器</a:t>
            </a:r>
            <a:endParaRPr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18097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PACS </a:t>
            </a:r>
            <a:r>
              <a:rPr lang="en-US" sz="180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</a:t>
            </a:r>
            <a:endParaRPr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AE </a:t>
            </a:r>
            <a:endParaRPr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移除</a:t>
            </a:r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AE</a:t>
            </a:r>
            <a:endParaRPr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排程備份及立刻匯入</a:t>
            </a:r>
            <a:endParaRPr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29005318-1ABA-4096-A9A4-A6B53C4A1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應用實體 </a:t>
            </a:r>
            <a:r>
              <a:rPr lang="en-US" altLang="zh-TW" b="1">
                <a:latin typeface="+mj-lt"/>
                <a:ea typeface="微軟正黑體" panose="020B0604030504040204" pitchFamily="34" charset="-120"/>
              </a:rPr>
              <a:t>(AE)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管理頁面</a:t>
            </a:r>
            <a:endParaRPr lang="zh-TW" altLang="en-US"/>
          </a:p>
        </p:txBody>
      </p:sp>
      <p:sp>
        <p:nvSpPr>
          <p:cNvPr id="191" name="Google Shape;191;p26"/>
          <p:cNvSpPr txBox="1">
            <a:spLocks noGrp="1"/>
          </p:cNvSpPr>
          <p:nvPr>
            <p:ph type="subTitle" idx="1"/>
          </p:nvPr>
        </p:nvSpPr>
        <p:spPr>
          <a:xfrm>
            <a:off x="861563" y="3196774"/>
            <a:ext cx="5359462" cy="1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13" indent="-265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透過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MediQPACS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將 PACS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伺服器資料備份到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NAS 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265113" indent="-265113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排程匯入及立刻匯入</a:t>
            </a:r>
            <a:endParaRPr sz="2000" b="1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577BDA2D-7879-4991-96E5-DE65C73746BE}"/>
              </a:ext>
            </a:extLst>
          </p:cNvPr>
          <p:cNvSpPr/>
          <p:nvPr/>
        </p:nvSpPr>
        <p:spPr>
          <a:xfrm>
            <a:off x="1304010" y="5281658"/>
            <a:ext cx="4357315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A screenshot of a cell phone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48" y="1977692"/>
            <a:ext cx="6470758" cy="2751857"/>
          </a:xfrm>
          <a:prstGeom prst="roundRect">
            <a:avLst>
              <a:gd name="adj" fmla="val 43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Google Shape;179;p25">
            <a:extLst>
              <a:ext uri="{FF2B5EF4-FFF2-40B4-BE49-F238E27FC236}">
                <a16:creationId xmlns:a16="http://schemas.microsoft.com/office/drawing/2014/main" id="{5C953C24-B789-46CF-BDD7-570BA57EA163}"/>
              </a:ext>
            </a:extLst>
          </p:cNvPr>
          <p:cNvSpPr txBox="1">
            <a:spLocks/>
          </p:cNvSpPr>
          <p:nvPr/>
        </p:nvSpPr>
        <p:spPr>
          <a:xfrm>
            <a:off x="907743" y="95692"/>
            <a:ext cx="9894133" cy="108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搜尋患者頁面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( </a:t>
            </a:r>
            <a:r>
              <a:rPr lang="en-US" altLang="zh-TW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查詢及取得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 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83;p25">
            <a:extLst>
              <a:ext uri="{FF2B5EF4-FFF2-40B4-BE49-F238E27FC236}">
                <a16:creationId xmlns:a16="http://schemas.microsoft.com/office/drawing/2014/main" id="{7B30E5C7-2195-437A-9066-446D7A66A41B}"/>
              </a:ext>
            </a:extLst>
          </p:cNvPr>
          <p:cNvSpPr txBox="1">
            <a:spLocks/>
          </p:cNvSpPr>
          <p:nvPr/>
        </p:nvSpPr>
        <p:spPr>
          <a:xfrm>
            <a:off x="6969696" y="1544040"/>
            <a:ext cx="5029792" cy="531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TW" sz="2000" b="1" dirty="0" err="1">
                <a:latin typeface="+mn-lt"/>
                <a:ea typeface="微軟正黑體" panose="020B0604030504040204" pitchFamily="34" charset="-120"/>
              </a:rPr>
              <a:t>使用者必須選擇連線中的</a:t>
            </a:r>
            <a:r>
              <a:rPr lang="en-US" altLang="zh-TW" sz="2000" b="1" dirty="0">
                <a:latin typeface="+mn-lt"/>
                <a:ea typeface="微軟正黑體" panose="020B0604030504040204" pitchFamily="34" charset="-120"/>
              </a:rPr>
              <a:t> PACS </a:t>
            </a:r>
            <a:r>
              <a:rPr lang="en-US" altLang="zh-TW" sz="2000" b="1" dirty="0" err="1">
                <a:latin typeface="+mn-lt"/>
                <a:ea typeface="微軟正黑體" panose="020B0604030504040204" pitchFamily="34" charset="-120"/>
              </a:rPr>
              <a:t>伺服器</a:t>
            </a:r>
            <a:r>
              <a:rPr lang="en-US" altLang="zh-TW" sz="2000" b="1" dirty="0">
                <a:latin typeface="+mn-lt"/>
                <a:ea typeface="微軟正黑體" panose="020B0604030504040204" pitchFamily="34" charset="-120"/>
              </a:rPr>
              <a:t> </a:t>
            </a:r>
          </a:p>
          <a:p>
            <a:pPr marL="342900" lvl="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TW" sz="2000" b="1" dirty="0" err="1">
                <a:latin typeface="+mn-lt"/>
                <a:ea typeface="微軟正黑體" panose="020B0604030504040204" pitchFamily="34" charset="-120"/>
              </a:rPr>
              <a:t>搜尋及過濾條件</a:t>
            </a:r>
            <a:endParaRPr lang="zh-TW" altLang="en-US" sz="2000" b="1" dirty="0">
              <a:latin typeface="+mn-lt"/>
              <a:ea typeface="微軟正黑體" panose="020B0604030504040204" pitchFamily="34" charset="-120"/>
            </a:endParaRP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病患姓名</a:t>
            </a: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病患 </a:t>
            </a:r>
            <a:r>
              <a:rPr lang="en-US" altLang="zh-TW" sz="1800" dirty="0">
                <a:latin typeface="+mn-lt"/>
                <a:ea typeface="微軟正黑體" panose="020B0604030504040204" pitchFamily="34" charset="-120"/>
              </a:rPr>
              <a:t>ID</a:t>
            </a:r>
            <a:endParaRPr lang="zh-TW" altLang="en-US" sz="1800" dirty="0">
              <a:latin typeface="+mn-lt"/>
              <a:ea typeface="微軟正黑體" panose="020B0604030504040204" pitchFamily="34" charset="-120"/>
            </a:endParaRP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生日</a:t>
            </a: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年齡</a:t>
            </a: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性別</a:t>
            </a: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檢查 </a:t>
            </a:r>
            <a:r>
              <a:rPr lang="en-US" altLang="zh-TW" sz="1800" dirty="0">
                <a:latin typeface="+mn-lt"/>
                <a:ea typeface="微軟正黑體" panose="020B0604030504040204" pitchFamily="34" charset="-120"/>
              </a:rPr>
              <a:t>ID</a:t>
            </a:r>
            <a:endParaRPr lang="zh-TW" altLang="en-US" sz="1800" dirty="0">
              <a:latin typeface="+mn-lt"/>
              <a:ea typeface="微軟正黑體" panose="020B0604030504040204" pitchFamily="34" charset="-120"/>
            </a:endParaRP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描述</a:t>
            </a: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造影儀器種類</a:t>
            </a:r>
          </a:p>
          <a:p>
            <a:pPr marL="265113" lvl="1" indent="277813">
              <a:lnSpc>
                <a:spcPct val="100000"/>
              </a:lnSpc>
              <a:buSzPts val="2400"/>
            </a:pPr>
            <a:r>
              <a:rPr lang="zh-TW" altLang="en-US" sz="1800" dirty="0">
                <a:latin typeface="+mn-lt"/>
                <a:ea typeface="微軟正黑體" panose="020B0604030504040204" pitchFamily="34" charset="-120"/>
              </a:rPr>
              <a:t>申請序號</a:t>
            </a:r>
            <a:endParaRPr lang="en-US" altLang="zh-TW" sz="1800" dirty="0">
              <a:latin typeface="+mn-lt"/>
              <a:ea typeface="微軟正黑體" panose="020B0604030504040204" pitchFamily="34" charset="-120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+mn-lt"/>
                <a:ea typeface="微軟正黑體" panose="020B0604030504040204" pitchFamily="34" charset="-120"/>
              </a:rPr>
              <a:t>搜尋結果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+mn-lt"/>
                <a:ea typeface="微軟正黑體" panose="020B0604030504040204" pitchFamily="34" charset="-120"/>
                <a:sym typeface="Verdana"/>
              </a:rPr>
              <a:t>最近新增的患者研究</a:t>
            </a:r>
            <a:endParaRPr lang="zh-TW" altLang="en-US" sz="2000" b="1" dirty="0">
              <a:latin typeface="+mn-lt"/>
              <a:ea typeface="微軟正黑體" panose="020B0604030504040204" pitchFamily="34" charset="-120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+mn-lt"/>
                <a:ea typeface="微軟正黑體" panose="020B0604030504040204" pitchFamily="34" charset="-120"/>
              </a:rPr>
              <a:t>開啟 </a:t>
            </a:r>
            <a:r>
              <a:rPr lang="en-US" altLang="zh-TW" sz="2000" b="1" dirty="0">
                <a:latin typeface="+mn-lt"/>
                <a:ea typeface="微軟正黑體" panose="020B0604030504040204" pitchFamily="34" charset="-120"/>
              </a:rPr>
              <a:t>DICOM </a:t>
            </a:r>
            <a:r>
              <a:rPr lang="zh-TW" altLang="en-US" sz="2000" b="1" dirty="0">
                <a:latin typeface="+mn-lt"/>
                <a:ea typeface="微軟正黑體" panose="020B0604030504040204" pitchFamily="34" charset="-120"/>
              </a:rPr>
              <a:t>檢視器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34682CBB-6E00-4384-BA27-607F4FB847A3}"/>
              </a:ext>
            </a:extLst>
          </p:cNvPr>
          <p:cNvSpPr/>
          <p:nvPr/>
        </p:nvSpPr>
        <p:spPr>
          <a:xfrm>
            <a:off x="1304010" y="5281658"/>
            <a:ext cx="4357315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標題 6">
            <a:extLst>
              <a:ext uri="{FF2B5EF4-FFF2-40B4-BE49-F238E27FC236}">
                <a16:creationId xmlns:a16="http://schemas.microsoft.com/office/drawing/2014/main" id="{EDDED158-FBCF-4BF3-9135-4FA69C30DA6F}"/>
              </a:ext>
            </a:extLst>
          </p:cNvPr>
          <p:cNvSpPr txBox="1">
            <a:spLocks/>
          </p:cNvSpPr>
          <p:nvPr/>
        </p:nvSpPr>
        <p:spPr>
          <a:xfrm>
            <a:off x="573505" y="1600200"/>
            <a:ext cx="5935579" cy="111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搜尋患者頁面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191;p26">
            <a:extLst>
              <a:ext uri="{FF2B5EF4-FFF2-40B4-BE49-F238E27FC236}">
                <a16:creationId xmlns:a16="http://schemas.microsoft.com/office/drawing/2014/main" id="{026003A5-9507-4DCF-A56F-3B3279A685E6}"/>
              </a:ext>
            </a:extLst>
          </p:cNvPr>
          <p:cNvSpPr txBox="1">
            <a:spLocks/>
          </p:cNvSpPr>
          <p:nvPr/>
        </p:nvSpPr>
        <p:spPr>
          <a:xfrm>
            <a:off x="2030819" y="3196774"/>
            <a:ext cx="4190205" cy="1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5113" lvl="0" indent="-265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b="1">
                <a:latin typeface="+mn-lt"/>
                <a:ea typeface="微軟正黑體" panose="020B0604030504040204" pitchFamily="34" charset="-120"/>
              </a:rPr>
              <a:t>搜尋及新增搜尋條件</a:t>
            </a:r>
          </a:p>
          <a:p>
            <a:pPr marL="265113" lvl="0" indent="-265113" algn="l">
              <a:buFont typeface="Arial" panose="020B0604020202020204" pitchFamily="34" charset="0"/>
              <a:buChar char="•"/>
            </a:pPr>
            <a:r>
              <a:rPr lang="zh-TW" altLang="en-US" sz="2000" b="1">
                <a:latin typeface="+mn-lt"/>
                <a:ea typeface="微軟正黑體" panose="020B0604030504040204" pitchFamily="34" charset="-120"/>
              </a:rPr>
              <a:t>搜尋條件</a:t>
            </a:r>
            <a:r>
              <a:rPr lang="en-US" altLang="zh-TW" sz="2000" b="1">
                <a:latin typeface="+mn-lt"/>
                <a:ea typeface="微軟正黑體" panose="020B0604030504040204" pitchFamily="34" charset="-120"/>
              </a:rPr>
              <a:t>: </a:t>
            </a:r>
            <a:r>
              <a:rPr lang="zh-TW" altLang="en-US" sz="2000" b="1">
                <a:latin typeface="+mn-lt"/>
                <a:ea typeface="微軟正黑體" panose="020B0604030504040204" pitchFamily="34" charset="-120"/>
              </a:rPr>
              <a:t>從日期區間</a:t>
            </a:r>
          </a:p>
          <a:p>
            <a:pPr marL="265113" lvl="0" indent="-265113" algn="l">
              <a:buFont typeface="Arial" panose="020B0604020202020204" pitchFamily="34" charset="0"/>
              <a:buChar char="•"/>
            </a:pPr>
            <a:r>
              <a:rPr lang="zh-TW" altLang="en-US" sz="2000" b="1">
                <a:latin typeface="+mn-lt"/>
                <a:ea typeface="微軟正黑體" panose="020B0604030504040204" pitchFamily="34" charset="-120"/>
              </a:rPr>
              <a:t>最近新增的患者研究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1420691-C321-4B77-8103-0A05027897E9}"/>
              </a:ext>
            </a:extLst>
          </p:cNvPr>
          <p:cNvSpPr txBox="1"/>
          <p:nvPr/>
        </p:nvSpPr>
        <p:spPr>
          <a:xfrm>
            <a:off x="844607" y="1993321"/>
            <a:ext cx="72029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</a:rPr>
              <a:t>定義</a:t>
            </a:r>
            <a:r>
              <a:rPr lang="en-US" sz="2400" b="1">
                <a:solidFill>
                  <a:schemeClr val="bg1"/>
                </a:solidFill>
              </a:rPr>
              <a:t> – </a:t>
            </a:r>
            <a:r>
              <a:rPr lang="en-US" sz="2400" b="1" err="1">
                <a:solidFill>
                  <a:schemeClr val="bg1"/>
                </a:solidFill>
              </a:rPr>
              <a:t>什麼是</a:t>
            </a:r>
            <a:r>
              <a:rPr lang="en-US" sz="2400" b="1">
                <a:solidFill>
                  <a:schemeClr val="bg1"/>
                </a:solidFill>
              </a:rPr>
              <a:t> PACS、 DICOM、 AE、 Modality?</a:t>
            </a:r>
            <a:endParaRPr lang="zh-TW" altLang="en-US" sz="2400" b="1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197001C-7677-42A3-BB34-9286A51A880F}"/>
              </a:ext>
            </a:extLst>
          </p:cNvPr>
          <p:cNvSpPr txBox="1"/>
          <p:nvPr/>
        </p:nvSpPr>
        <p:spPr>
          <a:xfrm>
            <a:off x="844607" y="3158337"/>
            <a:ext cx="72029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</a:rPr>
              <a:t>使用情境</a:t>
            </a:r>
            <a:r>
              <a:rPr lang="en-US" sz="2400" b="1">
                <a:solidFill>
                  <a:schemeClr val="bg1"/>
                </a:solidFill>
              </a:rPr>
              <a:t> – </a:t>
            </a:r>
            <a:r>
              <a:rPr lang="en-US" sz="2400" b="1" err="1">
                <a:solidFill>
                  <a:schemeClr val="bg1"/>
                </a:solidFill>
              </a:rPr>
              <a:t>痛點及解決方案</a:t>
            </a:r>
            <a:endParaRPr lang="zh-TW" altLang="en-US" sz="2400" b="1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D7D68A6-9478-4998-ACDE-708CAC423DB4}"/>
              </a:ext>
            </a:extLst>
          </p:cNvPr>
          <p:cNvSpPr txBox="1"/>
          <p:nvPr/>
        </p:nvSpPr>
        <p:spPr>
          <a:xfrm>
            <a:off x="844607" y="4158457"/>
            <a:ext cx="72029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SzPts val="2800"/>
            </a:pPr>
            <a:r>
              <a:rPr lang="en-US" altLang="zh-TW" sz="2400" b="1" err="1">
                <a:solidFill>
                  <a:schemeClr val="bg1"/>
                </a:solidFill>
              </a:rPr>
              <a:t>MediQPACS</a:t>
            </a:r>
            <a:r>
              <a:rPr lang="en-US" altLang="zh-TW" sz="2400" b="1">
                <a:solidFill>
                  <a:schemeClr val="bg1"/>
                </a:solidFill>
              </a:rPr>
              <a:t> </a:t>
            </a:r>
            <a:r>
              <a:rPr lang="zh-TW" altLang="en-US" sz="2400" b="1">
                <a:solidFill>
                  <a:schemeClr val="bg1"/>
                </a:solidFill>
              </a:rPr>
              <a:t>使用說明</a:t>
            </a:r>
            <a:r>
              <a:rPr lang="en-US" altLang="zh-TW" sz="2400" b="1">
                <a:solidFill>
                  <a:schemeClr val="bg1"/>
                </a:solidFill>
              </a:rPr>
              <a:t>– AE title </a:t>
            </a:r>
            <a:r>
              <a:rPr lang="zh-TW" altLang="en-US" sz="2400" b="1">
                <a:solidFill>
                  <a:schemeClr val="bg1"/>
                </a:solidFill>
              </a:rPr>
              <a:t>設定管理</a:t>
            </a:r>
            <a:r>
              <a:rPr lang="en-US" altLang="zh-TW" sz="2400" b="1">
                <a:solidFill>
                  <a:schemeClr val="bg1"/>
                </a:solidFill>
              </a:rPr>
              <a:t>, Patient Search </a:t>
            </a:r>
            <a:r>
              <a:rPr lang="zh-TW" altLang="en-US" sz="2400" b="1">
                <a:solidFill>
                  <a:schemeClr val="bg1"/>
                </a:solidFill>
              </a:rPr>
              <a:t>搜尋功能</a:t>
            </a:r>
            <a:r>
              <a:rPr lang="en-US" altLang="zh-TW" sz="2400" b="1">
                <a:solidFill>
                  <a:schemeClr val="bg1"/>
                </a:solidFill>
              </a:rPr>
              <a:t>, </a:t>
            </a:r>
            <a:r>
              <a:rPr lang="zh-TW" altLang="en-US" sz="2400" b="1">
                <a:solidFill>
                  <a:schemeClr val="bg1"/>
                </a:solidFill>
              </a:rPr>
              <a:t>及 </a:t>
            </a:r>
            <a:r>
              <a:rPr lang="en-US" altLang="zh-TW" sz="2400" b="1">
                <a:solidFill>
                  <a:schemeClr val="bg1"/>
                </a:solidFill>
              </a:rPr>
              <a:t>DICOM </a:t>
            </a:r>
            <a:r>
              <a:rPr lang="zh-TW" altLang="en-US" sz="2400" b="1">
                <a:solidFill>
                  <a:schemeClr val="bg1"/>
                </a:solidFill>
              </a:rPr>
              <a:t>影像調閱</a:t>
            </a:r>
            <a:r>
              <a:rPr lang="en-US" altLang="zh-TW" sz="2400" b="1">
                <a:solidFill>
                  <a:schemeClr val="bg1"/>
                </a:solidFill>
              </a:rPr>
              <a:t>viewer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063BE54-53E2-4E25-8309-55648317E8DE}"/>
              </a:ext>
            </a:extLst>
          </p:cNvPr>
          <p:cNvSpPr txBox="1"/>
          <p:nvPr/>
        </p:nvSpPr>
        <p:spPr>
          <a:xfrm>
            <a:off x="844607" y="5511912"/>
            <a:ext cx="72029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ts val="2800"/>
            </a:pPr>
            <a:r>
              <a:rPr lang="zh-TW" altLang="en-US" sz="2400" b="1">
                <a:solidFill>
                  <a:schemeClr val="bg1"/>
                </a:solidFill>
              </a:rPr>
              <a:t>現場演示 </a:t>
            </a:r>
            <a:r>
              <a:rPr lang="en-US" altLang="zh-TW" sz="2400" b="1">
                <a:solidFill>
                  <a:schemeClr val="bg1"/>
                </a:solidFill>
              </a:rPr>
              <a:t>– </a:t>
            </a:r>
            <a:r>
              <a:rPr lang="zh-TW" altLang="en-US" sz="2400" b="1">
                <a:solidFill>
                  <a:schemeClr val="bg1"/>
                </a:solidFill>
              </a:rPr>
              <a:t>從 </a:t>
            </a:r>
            <a:r>
              <a:rPr lang="en-US" altLang="zh-TW" sz="2400" b="1">
                <a:solidFill>
                  <a:schemeClr val="bg1"/>
                </a:solidFill>
              </a:rPr>
              <a:t>PACS </a:t>
            </a:r>
            <a:r>
              <a:rPr lang="zh-TW" altLang="en-US" sz="2400" b="1">
                <a:solidFill>
                  <a:schemeClr val="bg1"/>
                </a:solidFill>
              </a:rPr>
              <a:t>伺服器備份</a:t>
            </a:r>
            <a:r>
              <a:rPr lang="en-US" altLang="zh-TW" sz="2400" b="1">
                <a:solidFill>
                  <a:schemeClr val="bg1"/>
                </a:solidFill>
              </a:rPr>
              <a:t>, </a:t>
            </a:r>
            <a:r>
              <a:rPr lang="zh-TW" altLang="en-US" sz="2400" b="1">
                <a:solidFill>
                  <a:schemeClr val="bg1"/>
                </a:solidFill>
              </a:rPr>
              <a:t>搜尋及影像調閱</a:t>
            </a:r>
          </a:p>
        </p:txBody>
      </p:sp>
      <p:sp>
        <p:nvSpPr>
          <p:cNvPr id="8" name="Google Shape;92;p14">
            <a:extLst>
              <a:ext uri="{FF2B5EF4-FFF2-40B4-BE49-F238E27FC236}">
                <a16:creationId xmlns:a16="http://schemas.microsoft.com/office/drawing/2014/main" id="{9CA3F570-F46A-417F-BF6C-3C8CC2D18D11}"/>
              </a:ext>
            </a:extLst>
          </p:cNvPr>
          <p:cNvSpPr txBox="1">
            <a:spLocks/>
          </p:cNvSpPr>
          <p:nvPr/>
        </p:nvSpPr>
        <p:spPr>
          <a:xfrm>
            <a:off x="240632" y="884423"/>
            <a:ext cx="7688717" cy="726013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70000">
                <a:schemeClr val="accent4">
                  <a:lumMod val="75000"/>
                </a:schemeClr>
              </a:gs>
              <a:gs pos="3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 </a:t>
            </a:r>
            <a:r>
              <a:rPr lang="en-US" altLang="zh-TW" sz="32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MediQPACS</a:t>
            </a:r>
            <a:r>
              <a:rPr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  </a:t>
            </a:r>
            <a:r>
              <a:rPr lang="en-US" altLang="zh-TW" sz="32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/>
              </a:rPr>
              <a:t>病患資訊與醫療影像</a:t>
            </a: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 descr="A screenshot of a cell phone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4" y="2030820"/>
            <a:ext cx="7222752" cy="3051544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8291736" y="2030820"/>
            <a:ext cx="3627063" cy="305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從造影序列中檢視影像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版面配置及移動工具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檢視及搜尋標籤</a:t>
            </a:r>
            <a:endParaRPr sz="2000" b="1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" name="Google Shape;179;p25">
            <a:extLst>
              <a:ext uri="{FF2B5EF4-FFF2-40B4-BE49-F238E27FC236}">
                <a16:creationId xmlns:a16="http://schemas.microsoft.com/office/drawing/2014/main" id="{8FE1292E-FA5C-4132-B7F7-781ED84FB9DD}"/>
              </a:ext>
            </a:extLst>
          </p:cNvPr>
          <p:cNvSpPr txBox="1">
            <a:spLocks/>
          </p:cNvSpPr>
          <p:nvPr/>
        </p:nvSpPr>
        <p:spPr>
          <a:xfrm>
            <a:off x="907743" y="95692"/>
            <a:ext cx="9894133" cy="111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b="1">
                <a:latin typeface="+mj-lt"/>
                <a:ea typeface="微軟正黑體" panose="020B0604030504040204" pitchFamily="34" charset="-120"/>
              </a:rPr>
              <a:t>DICOM </a:t>
            </a:r>
            <a:r>
              <a:rPr lang="en-US" altLang="zh-TW" b="1" err="1">
                <a:latin typeface="+mj-lt"/>
                <a:ea typeface="微軟正黑體" panose="020B0604030504040204" pitchFamily="34" charset="-120"/>
              </a:rPr>
              <a:t>檢視器</a:t>
            </a:r>
            <a:endParaRPr lang="zh-TW" altLang="en-US" b="1">
              <a:latin typeface="+mj-lt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body" idx="1"/>
          </p:nvPr>
        </p:nvSpPr>
        <p:spPr>
          <a:xfrm>
            <a:off x="7421525" y="1801305"/>
            <a:ext cx="4391247" cy="367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400" b="1">
                <a:latin typeface="+mn-lt"/>
                <a:ea typeface="微軟正黑體" panose="020B0604030504040204" pitchFamily="34" charset="-120"/>
              </a:rPr>
              <a:t>DICOM </a:t>
            </a:r>
            <a:r>
              <a:rPr lang="en-US" sz="2400" b="1" err="1">
                <a:latin typeface="+mn-lt"/>
                <a:ea typeface="微軟正黑體" panose="020B0604030504040204" pitchFamily="34" charset="-120"/>
              </a:rPr>
              <a:t>檢視器總覽</a:t>
            </a:r>
            <a:r>
              <a:rPr lang="en-US" sz="2400" b="1">
                <a:latin typeface="+mn-lt"/>
                <a:ea typeface="微軟正黑體" panose="020B0604030504040204" pitchFamily="34" charset="-120"/>
              </a:rPr>
              <a:t> </a:t>
            </a:r>
            <a:endParaRPr sz="2400" b="1">
              <a:latin typeface="+mn-lt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400" b="1">
                <a:latin typeface="+mn-lt"/>
                <a:ea typeface="微軟正黑體" panose="020B0604030504040204" pitchFamily="34" charset="-120"/>
              </a:rPr>
              <a:t>DICOM </a:t>
            </a:r>
            <a:r>
              <a:rPr lang="en-US" sz="2400" b="1" err="1">
                <a:latin typeface="+mn-lt"/>
                <a:ea typeface="微軟正黑體" panose="020B0604030504040204" pitchFamily="34" charset="-120"/>
              </a:rPr>
              <a:t>檢視器工具</a:t>
            </a:r>
            <a:endParaRPr sz="2400" b="1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7406B561-7E0D-4BC2-B2E1-DF0806DA2CE7}"/>
              </a:ext>
            </a:extLst>
          </p:cNvPr>
          <p:cNvSpPr/>
          <p:nvPr/>
        </p:nvSpPr>
        <p:spPr>
          <a:xfrm>
            <a:off x="-125676" y="280144"/>
            <a:ext cx="2518002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79;p25">
            <a:extLst>
              <a:ext uri="{FF2B5EF4-FFF2-40B4-BE49-F238E27FC236}">
                <a16:creationId xmlns:a16="http://schemas.microsoft.com/office/drawing/2014/main" id="{A44B27F8-09ED-49BE-8D3D-1F1AB0896A18}"/>
              </a:ext>
            </a:extLst>
          </p:cNvPr>
          <p:cNvSpPr txBox="1">
            <a:spLocks/>
          </p:cNvSpPr>
          <p:nvPr/>
        </p:nvSpPr>
        <p:spPr>
          <a:xfrm>
            <a:off x="2519916" y="95693"/>
            <a:ext cx="9672083" cy="10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b="1">
                <a:latin typeface="+mj-lt"/>
                <a:ea typeface="微軟正黑體" panose="020B0604030504040204" pitchFamily="34" charset="-120"/>
              </a:rPr>
              <a:t>DICOM </a:t>
            </a:r>
            <a:r>
              <a:rPr lang="en-US" altLang="zh-TW" b="1" err="1">
                <a:latin typeface="+mj-lt"/>
                <a:ea typeface="微軟正黑體" panose="020B0604030504040204" pitchFamily="34" charset="-120"/>
              </a:rPr>
              <a:t>檢視器</a:t>
            </a:r>
            <a:endParaRPr lang="zh-TW" altLang="en-US" b="1"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6" name="Google Shape;226;p3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A2ADD1-ED75-4840-8D7C-19D1A529FC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823" y="1801304"/>
            <a:ext cx="5376389" cy="3563037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ctrTitle"/>
          </p:nvPr>
        </p:nvSpPr>
        <p:spPr>
          <a:xfrm>
            <a:off x="573505" y="1613631"/>
            <a:ext cx="5935579" cy="111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altLang="en-US" b="1">
                <a:effectLst/>
                <a:latin typeface="+mj-lt"/>
                <a:ea typeface="微軟正黑體"/>
              </a:rPr>
              <a:t>實際</a:t>
            </a:r>
            <a:r>
              <a:rPr lang="zh-TW" altLang="en-US" b="1" err="1">
                <a:effectLst/>
                <a:latin typeface="+mj-lt"/>
                <a:ea typeface="微軟正黑體"/>
              </a:rPr>
              <a:t>演示</a:t>
            </a:r>
          </a:p>
        </p:txBody>
      </p:sp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691116" y="3251045"/>
            <a:ext cx="5817968" cy="12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3" lvl="0" indent="-265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  <a:ea typeface="微軟正黑體" panose="020B0604030504040204" pitchFamily="34" charset="-120"/>
              </a:rPr>
              <a:t>PACS server to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MediQPACS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in NAS backup 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265113" lvl="0" indent="-265113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搜尋及匯入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DICOM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檔案及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DICOM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標籤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265113" lvl="0" indent="-265113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  <a:ea typeface="微軟正黑體" panose="020B0604030504040204" pitchFamily="34" charset="-120"/>
              </a:rPr>
              <a:t>DICOM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檢視器中瀏覽系列層的影像</a:t>
            </a:r>
            <a:endParaRPr sz="2000" b="1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" name="箭號: 五邊形 1">
            <a:extLst>
              <a:ext uri="{FF2B5EF4-FFF2-40B4-BE49-F238E27FC236}">
                <a16:creationId xmlns:a16="http://schemas.microsoft.com/office/drawing/2014/main" id="{59054F29-577D-4832-A10E-ABE678CA1FAC}"/>
              </a:ext>
            </a:extLst>
          </p:cNvPr>
          <p:cNvSpPr/>
          <p:nvPr/>
        </p:nvSpPr>
        <p:spPr>
          <a:xfrm>
            <a:off x="1304010" y="5281658"/>
            <a:ext cx="4357315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3;p17">
            <a:extLst>
              <a:ext uri="{FF2B5EF4-FFF2-40B4-BE49-F238E27FC236}">
                <a16:creationId xmlns:a16="http://schemas.microsoft.com/office/drawing/2014/main" id="{C7CD1C9E-29EF-408F-AD96-1C9B41AE7167}"/>
              </a:ext>
            </a:extLst>
          </p:cNvPr>
          <p:cNvSpPr txBox="1"/>
          <p:nvPr/>
        </p:nvSpPr>
        <p:spPr>
          <a:xfrm>
            <a:off x="324101" y="3950346"/>
            <a:ext cx="5282616" cy="55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800" b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微軟正黑體" pitchFamily="34" charset="-120"/>
                <a:cs typeface="Arial"/>
              </a:rPr>
              <a:t>©2019 </a:t>
            </a:r>
            <a:r>
              <a:rPr lang="zh-TW" altLang="en-US" sz="800" b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微軟正黑體" pitchFamily="34" charset="-120"/>
                <a:cs typeface="Arial"/>
              </a:rPr>
              <a:t>著作權為威聯通科技股份有限公司所有。威聯通科技並保留所有權利。QNAP 是威聯通科技股份有限公司所使用或註冊之商標或標章。檔案中所提及之產品及公司名稱可能為其他公司所有之商標。</a:t>
            </a:r>
            <a:endParaRPr lang="zh-TW" altLang="zh-TW" sz="8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/>
          </p:nvPr>
        </p:nvSpPr>
        <p:spPr>
          <a:xfrm>
            <a:off x="573505" y="1591902"/>
            <a:ext cx="5935579" cy="111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altLang="en-US" b="1">
                <a:effectLst/>
                <a:latin typeface="+mj-lt"/>
                <a:ea typeface="微軟正黑體"/>
              </a:rPr>
              <a:t>定義</a:t>
            </a:r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449778" y="3199441"/>
            <a:ext cx="6113898" cy="130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 err="1">
                <a:solidFill>
                  <a:schemeClr val="bg1"/>
                </a:solidFill>
                <a:ea typeface="微軟正黑體"/>
              </a:rPr>
              <a:t>什麼是</a:t>
            </a:r>
            <a:r>
              <a:rPr lang="en-US" sz="2000" b="1">
                <a:solidFill>
                  <a:schemeClr val="bg1"/>
                </a:solidFill>
                <a:ea typeface="微軟正黑體"/>
              </a:rPr>
              <a:t> </a:t>
            </a:r>
            <a:r>
              <a:rPr lang="en-US" sz="2000" b="1">
                <a:solidFill>
                  <a:schemeClr val="bg1"/>
                </a:solidFill>
                <a:latin typeface="+mj-lt"/>
                <a:ea typeface="微軟正黑體"/>
              </a:rPr>
              <a:t>PACS、 DICOM、 AE、 Modality?</a:t>
            </a:r>
            <a:endParaRPr lang="en-US" sz="2000">
              <a:solidFill>
                <a:schemeClr val="bg1"/>
              </a:solidFill>
              <a:latin typeface="+mj-lt"/>
              <a:ea typeface="微軟正黑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 descr="A screenshot of a cell phone&#10;&#10;Description generated with high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27547" y="7664228"/>
            <a:ext cx="7058306" cy="4107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9;p25">
            <a:extLst>
              <a:ext uri="{FF2B5EF4-FFF2-40B4-BE49-F238E27FC236}">
                <a16:creationId xmlns:a16="http://schemas.microsoft.com/office/drawing/2014/main" id="{4ECF421D-C1DF-4986-B7DA-CBDCBF388A72}"/>
              </a:ext>
            </a:extLst>
          </p:cNvPr>
          <p:cNvSpPr txBox="1">
            <a:spLocks/>
          </p:cNvSpPr>
          <p:nvPr/>
        </p:nvSpPr>
        <p:spPr>
          <a:xfrm>
            <a:off x="907744" y="95693"/>
            <a:ext cx="7709636" cy="10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b="1" err="1">
                <a:latin typeface="+mn-lt"/>
                <a:ea typeface="微軟正黑體" panose="020B0604030504040204" pitchFamily="34" charset="-120"/>
              </a:rPr>
              <a:t>什麼是</a:t>
            </a:r>
            <a:r>
              <a:rPr lang="zh-TW" altLang="en-US" b="1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latin typeface="+mn-lt"/>
                <a:ea typeface="微軟正黑體" panose="020B0604030504040204" pitchFamily="34" charset="-120"/>
              </a:rPr>
              <a:t>PACS</a:t>
            </a:r>
            <a:r>
              <a:rPr lang="zh-TW" altLang="en-US" b="1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b="1" err="1">
                <a:latin typeface="+mn-lt"/>
                <a:ea typeface="微軟正黑體" panose="020B0604030504040204" pitchFamily="34" charset="-120"/>
              </a:rPr>
              <a:t>伺服器</a:t>
            </a:r>
            <a:r>
              <a:rPr lang="en-US" altLang="zh-TW" b="1">
                <a:latin typeface="+mn-lt"/>
                <a:ea typeface="微軟正黑體" panose="020B0604030504040204" pitchFamily="34" charset="-120"/>
              </a:rPr>
              <a:t> ?</a:t>
            </a:r>
            <a:endParaRPr lang="zh-TW" altLang="en-US" b="1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14F85D-D5E7-47A3-B2C3-C3CCCB4877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1396008"/>
            <a:ext cx="5556345" cy="4595833"/>
          </a:xfrm>
          <a:prstGeom prst="rect">
            <a:avLst/>
          </a:prstGeom>
        </p:spPr>
      </p:pic>
      <p:sp>
        <p:nvSpPr>
          <p:cNvPr id="10" name="矩形: 圓角化對角角落 9">
            <a:extLst>
              <a:ext uri="{FF2B5EF4-FFF2-40B4-BE49-F238E27FC236}">
                <a16:creationId xmlns:a16="http://schemas.microsoft.com/office/drawing/2014/main" id="{87EB5659-43EB-45F1-A579-2AB0A2087C83}"/>
              </a:ext>
            </a:extLst>
          </p:cNvPr>
          <p:cNvSpPr/>
          <p:nvPr/>
        </p:nvSpPr>
        <p:spPr>
          <a:xfrm>
            <a:off x="6952795" y="1396009"/>
            <a:ext cx="4364678" cy="4528541"/>
          </a:xfrm>
          <a:prstGeom prst="round2DiagRect">
            <a:avLst>
              <a:gd name="adj1" fmla="val 19272"/>
              <a:gd name="adj2" fmla="val 0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Clr>
                <a:srgbClr val="FFFFFF"/>
              </a:buClr>
              <a:buSzPts val="2000"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醫療影像擷取與傳輸系統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(PACS) </a:t>
            </a:r>
            <a:b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</a:br>
            <a:endParaRPr lang="zh-TW" altLang="en-US" sz="2000" b="1">
              <a:solidFill>
                <a:srgbClr val="FFFFFF"/>
              </a:solidFill>
              <a:ea typeface="微軟正黑體" panose="020B0604030504040204" pitchFamily="34" charset="-120"/>
            </a:endParaRPr>
          </a:p>
          <a:p>
            <a:pPr marL="228600" lvl="0" indent="-228600">
              <a:spcBef>
                <a:spcPts val="1000"/>
              </a:spcBef>
              <a:buClr>
                <a:srgbClr val="FFFFFF"/>
              </a:buClr>
              <a:buSzPts val="2000"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醫療攝影設備，諸如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X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光片掃描機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(X-film Scanner)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、電腦斷層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(CT)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、超音波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(US)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、核磁共振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(MR)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所拍攝下來的醫療影像資訊，都可透過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PACS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進行擷取與傳輸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, 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集中管理大部分醫院診所實驗室的病人醫療影像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descr="A close up of a logo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3740" y="8249860"/>
            <a:ext cx="3209925" cy="312420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58" name="Google Shape;158;p22" descr="A person standing in front of a computer&#10;&#10;Description generated with very high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87" y="2300267"/>
            <a:ext cx="3728337" cy="166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9" name="Google Shape;159;p22" descr="A close up of a sign&#10;&#10;Description generated with high confidenc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52"/>
          <a:stretch/>
        </p:blipFill>
        <p:spPr>
          <a:xfrm>
            <a:off x="8665440" y="823271"/>
            <a:ext cx="2618816" cy="733045"/>
          </a:xfrm>
          <a:prstGeom prst="roundRect">
            <a:avLst>
              <a:gd name="adj" fmla="val 117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179;p25">
            <a:extLst>
              <a:ext uri="{FF2B5EF4-FFF2-40B4-BE49-F238E27FC236}">
                <a16:creationId xmlns:a16="http://schemas.microsoft.com/office/drawing/2014/main" id="{E8CD0720-30C2-44DE-9D6A-1B064E1E5DE0}"/>
              </a:ext>
            </a:extLst>
          </p:cNvPr>
          <p:cNvSpPr txBox="1">
            <a:spLocks/>
          </p:cNvSpPr>
          <p:nvPr/>
        </p:nvSpPr>
        <p:spPr>
          <a:xfrm>
            <a:off x="907744" y="95693"/>
            <a:ext cx="7709636" cy="10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b="1" err="1">
                <a:latin typeface="+mn-lt"/>
                <a:ea typeface="微軟正黑體" panose="020B0604030504040204" pitchFamily="34" charset="-120"/>
              </a:rPr>
              <a:t>什麼是</a:t>
            </a:r>
            <a:r>
              <a:rPr lang="en-US" altLang="zh-TW" b="1">
                <a:latin typeface="+mn-lt"/>
                <a:ea typeface="微軟正黑體" panose="020B0604030504040204" pitchFamily="34" charset="-120"/>
              </a:rPr>
              <a:t> DICOM?</a:t>
            </a:r>
            <a:endParaRPr lang="zh-TW" altLang="en-US" b="1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9B69D7-8B45-48F8-A5D3-5D72E18079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163" y="1396009"/>
            <a:ext cx="3608879" cy="5182105"/>
          </a:xfrm>
          <a:prstGeom prst="rect">
            <a:avLst/>
          </a:prstGeom>
        </p:spPr>
      </p:pic>
      <p:sp>
        <p:nvSpPr>
          <p:cNvPr id="6" name="矩形: 圓角化對角角落 5">
            <a:extLst>
              <a:ext uri="{FF2B5EF4-FFF2-40B4-BE49-F238E27FC236}">
                <a16:creationId xmlns:a16="http://schemas.microsoft.com/office/drawing/2014/main" id="{D182C730-261F-420D-A0BB-16912D143A97}"/>
              </a:ext>
            </a:extLst>
          </p:cNvPr>
          <p:cNvSpPr/>
          <p:nvPr/>
        </p:nvSpPr>
        <p:spPr>
          <a:xfrm>
            <a:off x="7859792" y="1396010"/>
            <a:ext cx="4010476" cy="4561132"/>
          </a:xfrm>
          <a:prstGeom prst="round2DiagRect">
            <a:avLst>
              <a:gd name="adj1" fmla="val 19272"/>
              <a:gd name="adj2" fmla="val 0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Clr>
                <a:srgbClr val="FFFFFF"/>
              </a:buClr>
              <a:buSzPts val="2000"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醫療數位影像傳輸協定</a:t>
            </a: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"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。</a:t>
            </a:r>
            <a:b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</a:b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它是一組通用醫療影像的標準協定，它包含了病人資料及醫療影像</a:t>
            </a:r>
            <a:b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</a:br>
            <a:endParaRPr lang="zh-TW" altLang="en-US" sz="2000" b="1">
              <a:ea typeface="微軟正黑體" panose="020B0604030504040204" pitchFamily="34" charset="-120"/>
            </a:endParaRPr>
          </a:p>
          <a:p>
            <a:pPr marL="228600" lvl="0" indent="-228600">
              <a:spcBef>
                <a:spcPts val="1000"/>
              </a:spcBef>
              <a:buClr>
                <a:srgbClr val="FFFFFF"/>
              </a:buClr>
              <a:buSzPts val="2000"/>
              <a:buChar char="•"/>
            </a:pPr>
            <a:r>
              <a:rPr lang="en-US" altLang="zh-TW" sz="2000" b="1">
                <a:solidFill>
                  <a:srgbClr val="FFFFFF"/>
                </a:solidFill>
                <a:ea typeface="微軟正黑體" panose="020B0604030504040204" pitchFamily="34" charset="-120"/>
              </a:rPr>
              <a:t>DICOM</a:t>
            </a:r>
            <a: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  <a:t> 檔案定義四個層次 來管理病患影像資料</a:t>
            </a:r>
            <a:br>
              <a:rPr lang="zh-TW" altLang="en-US" sz="2000" b="1">
                <a:solidFill>
                  <a:srgbClr val="FFFFFF"/>
                </a:solidFill>
                <a:ea typeface="微軟正黑體" panose="020B0604030504040204" pitchFamily="34" charset="-120"/>
              </a:rPr>
            </a:br>
            <a:endParaRPr lang="zh-TW" altLang="en-US" sz="2000" b="1">
              <a:ea typeface="微軟正黑體" panose="020B0604030504040204" pitchFamily="34" charset="-120"/>
            </a:endParaRPr>
          </a:p>
          <a:p>
            <a:pPr marL="177800" lvl="0" indent="-4763">
              <a:spcBef>
                <a:spcPts val="500"/>
              </a:spcBef>
            </a:pP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1. 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病患層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( Patient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Level )</a:t>
            </a:r>
            <a:br>
              <a:rPr lang="en-US" altLang="zh-TW" sz="2000" b="1">
                <a:ea typeface="微軟正黑體" panose="020B0604030504040204" pitchFamily="34" charset="-120"/>
              </a:rPr>
            </a:b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2. 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檢查層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( Study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Level )</a:t>
            </a:r>
            <a:br>
              <a:rPr lang="en-US" altLang="zh-TW" sz="2000" b="1">
                <a:ea typeface="微軟正黑體" panose="020B0604030504040204" pitchFamily="34" charset="-120"/>
              </a:rPr>
            </a:b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3. 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系列層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( Series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Level )</a:t>
            </a:r>
            <a:br>
              <a:rPr lang="en-US" altLang="zh-TW" sz="2000" b="1">
                <a:ea typeface="微軟正黑體" panose="020B0604030504040204" pitchFamily="34" charset="-120"/>
              </a:rPr>
            </a:b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4. 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影像層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( Image</a:t>
            </a:r>
            <a:r>
              <a:rPr lang="zh-TW" altLang="en-US" sz="2000" b="1">
                <a:solidFill>
                  <a:srgbClr val="FFC000"/>
                </a:solidFill>
                <a:ea typeface="微軟正黑體"/>
              </a:rPr>
              <a:t> </a:t>
            </a:r>
            <a:r>
              <a:rPr lang="en-US" altLang="zh-TW" sz="2000" b="1">
                <a:solidFill>
                  <a:srgbClr val="FFC000"/>
                </a:solidFill>
                <a:ea typeface="微軟正黑體"/>
              </a:rPr>
              <a:t>Level )</a:t>
            </a:r>
            <a:endParaRPr lang="en-US" altLang="zh-TW" sz="2000" b="1">
              <a:solidFill>
                <a:srgbClr val="FFC000"/>
              </a:solidFill>
              <a:ea typeface="微軟正黑體"/>
              <a:cs typeface="Arial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85FE81E-C618-474F-8EC0-00FD6D3C5C4E}"/>
              </a:ext>
            </a:extLst>
          </p:cNvPr>
          <p:cNvSpPr/>
          <p:nvPr/>
        </p:nvSpPr>
        <p:spPr>
          <a:xfrm>
            <a:off x="4607874" y="1755743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1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C4F7BD3-0B0A-4225-A882-255535D97214}"/>
              </a:ext>
            </a:extLst>
          </p:cNvPr>
          <p:cNvSpPr/>
          <p:nvPr/>
        </p:nvSpPr>
        <p:spPr>
          <a:xfrm>
            <a:off x="4607874" y="3611733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2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4CE15DDE-00D9-4207-90EA-013A9A2D1616}"/>
              </a:ext>
            </a:extLst>
          </p:cNvPr>
          <p:cNvSpPr/>
          <p:nvPr/>
        </p:nvSpPr>
        <p:spPr>
          <a:xfrm>
            <a:off x="3512083" y="4919792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3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19D663DF-014C-4DEC-8F7F-10890155F8C1}"/>
              </a:ext>
            </a:extLst>
          </p:cNvPr>
          <p:cNvSpPr/>
          <p:nvPr/>
        </p:nvSpPr>
        <p:spPr>
          <a:xfrm>
            <a:off x="3512083" y="5957141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4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82F40EE-648D-4BF8-8DCA-DC1A96801571}"/>
              </a:ext>
            </a:extLst>
          </p:cNvPr>
          <p:cNvSpPr txBox="1"/>
          <p:nvPr/>
        </p:nvSpPr>
        <p:spPr>
          <a:xfrm>
            <a:off x="3997141" y="4892496"/>
            <a:ext cx="104746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0D59159-4C9A-48FE-9E94-F138C82B2FC0}"/>
              </a:ext>
            </a:extLst>
          </p:cNvPr>
          <p:cNvSpPr txBox="1"/>
          <p:nvPr/>
        </p:nvSpPr>
        <p:spPr>
          <a:xfrm>
            <a:off x="5298354" y="4892496"/>
            <a:ext cx="10064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B09BB01-0BD8-4244-A286-D3486D53DD4B}"/>
              </a:ext>
            </a:extLst>
          </p:cNvPr>
          <p:cNvSpPr txBox="1"/>
          <p:nvPr/>
        </p:nvSpPr>
        <p:spPr>
          <a:xfrm>
            <a:off x="6558600" y="4892496"/>
            <a:ext cx="10064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 descr="A person standing in a room&#10;&#10;Description generated with very high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23" y="1866836"/>
            <a:ext cx="6267093" cy="3646967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7138413" y="1866836"/>
            <a:ext cx="4669959" cy="364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Wingdings" panose="05000000000000000000" pitchFamily="2" charset="2"/>
              <a:buChar char="Ø"/>
            </a:pPr>
            <a:r>
              <a:rPr lang="zh-TW" altLang="en-US" sz="2000" b="1">
                <a:solidFill>
                  <a:srgbClr val="FFFFFF"/>
                </a:solidFill>
                <a:latin typeface="+mn-lt"/>
                <a:ea typeface="微軟正黑體"/>
              </a:rPr>
              <a:t>造影儀器</a:t>
            </a:r>
            <a:endParaRPr lang="zh-TW" sz="2000" b="1">
              <a:solidFill>
                <a:srgbClr val="FFFFFF"/>
              </a:solidFill>
              <a:latin typeface="+mn-lt"/>
              <a:ea typeface="微軟正黑體"/>
            </a:endParaRPr>
          </a:p>
          <a:p>
            <a:pPr marL="3619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1800" err="1">
                <a:solidFill>
                  <a:srgbClr val="FFFFFF"/>
                </a:solidFill>
                <a:latin typeface="+mn-lt"/>
                <a:ea typeface="微軟正黑體"/>
              </a:rPr>
              <a:t>造影儀器是用來擷取病人影像並產生DICOM檔的應用實體</a:t>
            </a:r>
            <a:r>
              <a:rPr lang="en-US" sz="1800">
                <a:solidFill>
                  <a:srgbClr val="FFFFFF"/>
                </a:solidFill>
                <a:latin typeface="+mn-lt"/>
                <a:ea typeface="微軟正黑體"/>
              </a:rPr>
              <a:t>, </a:t>
            </a:r>
            <a:r>
              <a:rPr lang="en-US" sz="1800" err="1">
                <a:solidFill>
                  <a:srgbClr val="FFFFFF"/>
                </a:solidFill>
                <a:latin typeface="+mn-lt"/>
                <a:ea typeface="微軟正黑體"/>
              </a:rPr>
              <a:t>例如</a:t>
            </a:r>
            <a:r>
              <a:rPr lang="en-US" sz="1800">
                <a:solidFill>
                  <a:srgbClr val="FFFFFF"/>
                </a:solidFill>
                <a:latin typeface="+mn-lt"/>
                <a:ea typeface="微軟正黑體"/>
              </a:rPr>
              <a:t> X-Ray , CT , MRI, etc.</a:t>
            </a:r>
          </a:p>
          <a:p>
            <a:pPr marL="361950" lvl="1" indent="0">
              <a:lnSpc>
                <a:spcPct val="100000"/>
              </a:lnSpc>
              <a:buClr>
                <a:srgbClr val="FFFFFF"/>
              </a:buClr>
              <a:buSzPts val="1700"/>
              <a:buNone/>
            </a:pPr>
            <a:endParaRPr lang="en-US" altLang="zh-TW" sz="1800" b="1">
              <a:solidFill>
                <a:srgbClr val="FFFFFF"/>
              </a:solidFill>
              <a:latin typeface="+mn-lt"/>
              <a:ea typeface="微軟正黑體" panose="020B0604030504040204" pitchFamily="34" charset="-120"/>
            </a:endParaRPr>
          </a:p>
          <a:p>
            <a:pPr marL="342900" indent="-28575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700"/>
              <a:buFont typeface="Wingdings,Sans-Serif"/>
              <a:buChar char="Ø"/>
            </a:pPr>
            <a:r>
              <a:rPr lang="en-US" sz="1800" b="1" err="1">
                <a:solidFill>
                  <a:srgbClr val="FFFFFF"/>
                </a:solidFill>
                <a:latin typeface="+mn-lt"/>
                <a:ea typeface="微軟正黑體"/>
                <a:cs typeface="Arial"/>
              </a:rPr>
              <a:t>應用實體</a:t>
            </a:r>
            <a:r>
              <a:rPr lang="en-US" sz="1800" b="1">
                <a:solidFill>
                  <a:srgbClr val="FFFFFF"/>
                </a:solidFill>
                <a:latin typeface="+mn-lt"/>
                <a:ea typeface="微軟正黑體"/>
                <a:cs typeface="Arial"/>
              </a:rPr>
              <a:t>(AE) </a:t>
            </a:r>
            <a:endParaRPr lang="en-US" sz="1800">
              <a:latin typeface="+mn-lt"/>
              <a:ea typeface="微軟正黑體"/>
              <a:cs typeface="Arial"/>
            </a:endParaRPr>
          </a:p>
          <a:p>
            <a:pPr marL="361950" lvl="2" indent="0">
              <a:lnSpc>
                <a:spcPct val="100000"/>
              </a:lnSpc>
              <a:buClr>
                <a:srgbClr val="FFFFFF"/>
              </a:buClr>
              <a:buSzPts val="1700"/>
              <a:buNone/>
            </a:pPr>
            <a:r>
              <a:rPr lang="en-US" sz="1800" err="1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  <a:cs typeface="Arial"/>
              </a:rPr>
              <a:t>在醫院</a:t>
            </a:r>
            <a:r>
              <a:rPr lang="en-US" sz="1800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  <a:cs typeface="Arial"/>
              </a:rPr>
              <a:t>(</a:t>
            </a:r>
            <a:r>
              <a:rPr lang="en-US" sz="1800" err="1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  <a:cs typeface="Arial"/>
              </a:rPr>
              <a:t>或診所或實驗室</a:t>
            </a:r>
            <a:r>
              <a:rPr lang="en-US" sz="1800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  <a:cs typeface="Arial"/>
              </a:rPr>
              <a:t>)</a:t>
            </a:r>
            <a:r>
              <a:rPr lang="en-US" sz="1800" err="1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  <a:cs typeface="Arial"/>
              </a:rPr>
              <a:t>網絡系統中,應用實體用來接收及傳送DICOM檔案</a:t>
            </a:r>
            <a:r>
              <a:rPr lang="en-US" sz="1800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  <a:cs typeface="Arial"/>
              </a:rPr>
              <a:t>, </a:t>
            </a:r>
            <a:r>
              <a:rPr lang="en-US" sz="1800" err="1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  <a:cs typeface="Arial"/>
              </a:rPr>
              <a:t>PACS伺服器跟造影儀器都是應用實體</a:t>
            </a:r>
            <a:endParaRPr lang="en-US" sz="1800">
              <a:latin typeface="+mn-lt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7" name="Google Shape;179;p25">
            <a:extLst>
              <a:ext uri="{FF2B5EF4-FFF2-40B4-BE49-F238E27FC236}">
                <a16:creationId xmlns:a16="http://schemas.microsoft.com/office/drawing/2014/main" id="{3388CE95-2849-49D8-9DDF-9959CA4AF327}"/>
              </a:ext>
            </a:extLst>
          </p:cNvPr>
          <p:cNvSpPr txBox="1">
            <a:spLocks/>
          </p:cNvSpPr>
          <p:nvPr/>
        </p:nvSpPr>
        <p:spPr>
          <a:xfrm>
            <a:off x="907743" y="95693"/>
            <a:ext cx="9894133" cy="10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更多定義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573505" y="1576136"/>
            <a:ext cx="5935579" cy="111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/>
            <a:r>
              <a:rPr lang="zh-TW" altLang="en-US" b="1">
                <a:effectLst/>
                <a:latin typeface="+mj-lt"/>
                <a:ea typeface="微軟正黑體"/>
              </a:rPr>
              <a:t> 案例分享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48586" y="3525890"/>
            <a:ext cx="5860498" cy="82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3" lvl="0" indent="-2651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為何說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QNAP NAS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是一台微型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PACS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伺服器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?</a:t>
            </a:r>
            <a:endParaRPr sz="2000" b="1">
              <a:latin typeface="+mn-lt"/>
              <a:ea typeface="微軟正黑體" panose="020B0604030504040204" pitchFamily="34" charset="-120"/>
            </a:endParaRPr>
          </a:p>
          <a:p>
            <a:pPr marL="265113" lvl="0" indent="-265113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MediQPACS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sz="2000" b="1" err="1">
                <a:latin typeface="+mn-lt"/>
                <a:ea typeface="微軟正黑體" panose="020B0604030504040204" pitchFamily="34" charset="-120"/>
              </a:rPr>
              <a:t>開發目的</a:t>
            </a:r>
            <a:r>
              <a:rPr lang="en-US" sz="2000" b="1">
                <a:latin typeface="+mn-lt"/>
                <a:ea typeface="微軟正黑體" panose="020B0604030504040204" pitchFamily="34" charset="-120"/>
              </a:rPr>
              <a:t>?</a:t>
            </a:r>
            <a:endParaRPr sz="2000">
              <a:latin typeface="+mn-lt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b="1" err="1"/>
              <a:t>MediQPACS</a:t>
            </a:r>
            <a:r>
              <a:rPr lang="en-US" b="1"/>
              <a:t> </a:t>
            </a:r>
            <a:r>
              <a:rPr lang="zh-TW" altLang="en-US" b="1"/>
              <a:t>用戶</a:t>
            </a:r>
            <a:endParaRPr lang="en-US" b="1"/>
          </a:p>
        </p:txBody>
      </p: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584CCE69-9C93-4C5B-AA49-CA1F253B8E14}"/>
              </a:ext>
            </a:extLst>
          </p:cNvPr>
          <p:cNvSpPr/>
          <p:nvPr/>
        </p:nvSpPr>
        <p:spPr>
          <a:xfrm>
            <a:off x="1225703" y="1547585"/>
            <a:ext cx="3882188" cy="535754"/>
          </a:xfrm>
          <a:prstGeom prst="homePlate">
            <a:avLst/>
          </a:prstGeom>
          <a:gradFill>
            <a:gsLst>
              <a:gs pos="10000">
                <a:srgbClr val="FFC000">
                  <a:alpha val="0"/>
                </a:srgbClr>
              </a:gs>
              <a:gs pos="35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b="1" err="1">
                <a:solidFill>
                  <a:srgbClr val="002060"/>
                </a:solidFill>
                <a:ea typeface="微軟正黑體" panose="020B0604030504040204" pitchFamily="34" charset="-120"/>
                <a:cs typeface="Calibri"/>
              </a:rPr>
              <a:t>MediQPACS</a:t>
            </a:r>
            <a:r>
              <a:rPr lang="en-US" altLang="zh-TW" sz="2000" b="1">
                <a:solidFill>
                  <a:srgbClr val="002060"/>
                </a:solidFill>
                <a:ea typeface="微軟正黑體" panose="020B0604030504040204" pitchFamily="34" charset="-120"/>
                <a:cs typeface="Calibri"/>
              </a:rPr>
              <a:t> </a:t>
            </a:r>
            <a:r>
              <a:rPr lang="en-US" altLang="zh-TW" sz="2000" b="1" err="1">
                <a:solidFill>
                  <a:srgbClr val="002060"/>
                </a:solidFill>
                <a:ea typeface="微軟正黑體" panose="020B0604030504040204" pitchFamily="34" charset="-120"/>
                <a:cs typeface="Calibri"/>
              </a:rPr>
              <a:t>主要用途</a:t>
            </a:r>
            <a:endParaRPr lang="en-US" altLang="zh-TW" sz="2000" b="1">
              <a:solidFill>
                <a:srgbClr val="002060"/>
              </a:solidFill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6AAB75A-24B6-48A6-80F7-B7640DFD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570" y="-4258"/>
            <a:ext cx="4475130" cy="223236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2C569CE-7DE1-4197-9DA2-149E91E2D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570" y="2321236"/>
            <a:ext cx="4475130" cy="22155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159A434-CFC1-4028-8FE4-4586C5F1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570" y="4629891"/>
            <a:ext cx="4475130" cy="22238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443526-9C2A-4FC5-B6D5-A798248BAA32}"/>
              </a:ext>
            </a:extLst>
          </p:cNvPr>
          <p:cNvSpPr txBox="1">
            <a:spLocks/>
          </p:cNvSpPr>
          <p:nvPr/>
        </p:nvSpPr>
        <p:spPr>
          <a:xfrm>
            <a:off x="2006730" y="2019541"/>
            <a:ext cx="5468840" cy="40285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46088" lvl="2" indent="-180975">
              <a:lnSpc>
                <a:spcPct val="150000"/>
              </a:lnSpc>
              <a:spcBef>
                <a:spcPts val="0"/>
              </a:spcBef>
              <a:buSzPts val="2590"/>
            </a:pPr>
            <a:r>
              <a:rPr lang="zh-CN" altLang="en-US" sz="1800" dirty="0">
                <a:solidFill>
                  <a:schemeClr val="bg1"/>
                </a:solidFill>
              </a:rPr>
              <a:t>醫生</a:t>
            </a:r>
            <a:r>
              <a:rPr lang="en-US" altLang="zh-CN" sz="1800" dirty="0">
                <a:solidFill>
                  <a:schemeClr val="bg1"/>
                </a:solidFill>
              </a:rPr>
              <a:t> / </a:t>
            </a:r>
            <a:r>
              <a:rPr lang="zh-CN" altLang="zh-TW" sz="1800" dirty="0">
                <a:solidFill>
                  <a:schemeClr val="bg1"/>
                </a:solidFill>
              </a:rPr>
              <a:t>放射科醫師</a:t>
            </a:r>
            <a:r>
              <a:rPr lang="en-US" altLang="zh-CN" sz="1800" dirty="0">
                <a:solidFill>
                  <a:schemeClr val="bg1"/>
                </a:solidFill>
              </a:rPr>
              <a:t> / </a:t>
            </a:r>
            <a:r>
              <a:rPr lang="zh-CN" altLang="zh-TW" sz="1800" dirty="0">
                <a:solidFill>
                  <a:schemeClr val="bg1"/>
                </a:solidFill>
              </a:rPr>
              <a:t>影像專家</a:t>
            </a:r>
          </a:p>
          <a:p>
            <a:pPr marL="446088" lvl="2" indent="-180975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zh-CN" altLang="en-US" sz="1800" dirty="0">
                <a:solidFill>
                  <a:schemeClr val="bg1"/>
                </a:solidFill>
              </a:rPr>
              <a:t>系統整合商</a:t>
            </a:r>
          </a:p>
          <a:p>
            <a:pPr marL="446088" lvl="2" indent="-180975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zh-CN" altLang="en-US" sz="1800" dirty="0">
                <a:solidFill>
                  <a:schemeClr val="bg1"/>
                </a:solidFill>
              </a:rPr>
              <a:t>研究員與科學家</a:t>
            </a:r>
          </a:p>
          <a:p>
            <a:pPr marL="446088" lvl="2" indent="-180975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zh-CN" altLang="en-US" sz="1800" dirty="0">
                <a:solidFill>
                  <a:schemeClr val="bg1"/>
                </a:solidFill>
              </a:rPr>
              <a:t>其他醫療專家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265112" lvl="2" indent="0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endParaRPr lang="en-US" altLang="zh-CN" sz="1800" dirty="0">
              <a:solidFill>
                <a:schemeClr val="bg1"/>
              </a:solidFill>
              <a:ea typeface="新細明體"/>
              <a:cs typeface="Arial"/>
            </a:endParaRPr>
          </a:p>
          <a:p>
            <a:pPr marL="265113" lvl="2" indent="-265113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/>
              </a:rPr>
              <a:t>使用 </a:t>
            </a:r>
            <a:r>
              <a:rPr lang="en-US" altLang="zh-CN" sz="1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/>
              </a:rPr>
              <a:t>QNAP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CN" sz="1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/>
              </a:rPr>
              <a:t>NAS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/>
              </a:rPr>
              <a:t> 場域</a:t>
            </a:r>
            <a:endParaRPr lang="zh-TW" altLang="en-US" sz="18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  <a:cs typeface="Arial"/>
            </a:endParaRPr>
          </a:p>
          <a:p>
            <a:pPr marL="446088" lvl="2" indent="-180975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zh-CN" altLang="en-US" sz="1800" dirty="0">
                <a:solidFill>
                  <a:schemeClr val="bg1"/>
                </a:solidFill>
              </a:rPr>
              <a:t>診所</a:t>
            </a:r>
          </a:p>
          <a:p>
            <a:pPr marL="446088" lvl="2" indent="-180975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zh-CN" altLang="en-US" sz="1800" dirty="0">
                <a:solidFill>
                  <a:schemeClr val="bg1"/>
                </a:solidFill>
              </a:rPr>
              <a:t>醫院 (中小型規模)</a:t>
            </a:r>
          </a:p>
          <a:p>
            <a:pPr marL="446088" lvl="2" indent="-180975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zh-CN" altLang="en-US" sz="1800" dirty="0">
                <a:solidFill>
                  <a:schemeClr val="bg1"/>
                </a:solidFill>
              </a:rPr>
              <a:t>研究實驗室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醫生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放射科醫師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影像專家</a:t>
            </a: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122948" y="2071464"/>
            <a:ext cx="6756852" cy="5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Wingdings"/>
              <a:buChar char="Ø"/>
            </a:pPr>
            <a:r>
              <a:rPr lang="zh-CN" altLang="en-US" sz="1800" b="1"/>
              <a:t>儲存於各自電腦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CN" sz="1800"/>
              <a:t>較大型的 DICOM 檔案、以及容量限制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CN" sz="1800"/>
              <a:t>備份到公有雲- 需要花費較多時間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CN" sz="1800"/>
              <a:t>較難分享給病患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endParaRPr lang="zh-CN" altLang="en-US" sz="1800" b="1"/>
          </a:p>
          <a:p>
            <a:pPr marL="342900">
              <a:lnSpc>
                <a:spcPct val="110000"/>
              </a:lnSpc>
              <a:spcBef>
                <a:spcPts val="0"/>
              </a:spcBef>
              <a:buSzPts val="2400"/>
              <a:buFont typeface="Wingdings"/>
              <a:buChar char="Ø"/>
            </a:pPr>
            <a:r>
              <a:rPr lang="zh-CN" altLang="en-US" sz="1800" b="1"/>
              <a:t>需要在各個診所問診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CN" altLang="en-US" sz="1800"/>
              <a:t>收到病患緊急通知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CN" altLang="en-US" sz="1800"/>
              <a:t>需要立即的協助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ts val="2400"/>
              <a:buNone/>
            </a:pPr>
            <a:endParaRPr lang="zh-CN" altLang="en-US" sz="1800" b="1"/>
          </a:p>
          <a:p>
            <a:pPr marL="342900">
              <a:lnSpc>
                <a:spcPct val="110000"/>
              </a:lnSpc>
              <a:spcBef>
                <a:spcPts val="0"/>
              </a:spcBef>
              <a:buSzPts val="2400"/>
              <a:buFont typeface="Wingdings"/>
              <a:buChar char="Ø"/>
            </a:pPr>
            <a:r>
              <a:rPr lang="zh-CN" altLang="en-US" sz="1800" b="1"/>
              <a:t>緊急的案例需要其他專家意見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CN" altLang="en-US" sz="1800"/>
              <a:t>放射線醫生/ 專家未必能夠同時在現場處理</a:t>
            </a:r>
          </a:p>
          <a:p>
            <a:pPr marL="722313" lvl="1" indent="-265113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zh-CN" altLang="en-US" sz="1800"/>
              <a:t>利用網路傳送病患資訊較不安全</a:t>
            </a:r>
            <a:endParaRPr lang="zh-CN" altLang="en-US" sz="1800" b="1"/>
          </a:p>
        </p:txBody>
      </p: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584CCE69-9C93-4C5B-AA49-CA1F253B8E14}"/>
              </a:ext>
            </a:extLst>
          </p:cNvPr>
          <p:cNvSpPr/>
          <p:nvPr/>
        </p:nvSpPr>
        <p:spPr>
          <a:xfrm>
            <a:off x="465221" y="1496204"/>
            <a:ext cx="1860884" cy="404786"/>
          </a:xfrm>
          <a:prstGeom prst="homePlate">
            <a:avLst/>
          </a:prstGeom>
          <a:gradFill>
            <a:gsLst>
              <a:gs pos="15000">
                <a:srgbClr val="FFC000">
                  <a:alpha val="0"/>
                </a:srgbClr>
              </a:gs>
              <a:gs pos="5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痛點</a:t>
            </a:r>
            <a:endParaRPr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7" name="Picture 4" descr="A person standing in front of a computer&#10;&#10;Description generated with high confidence">
            <a:extLst>
              <a:ext uri="{FF2B5EF4-FFF2-40B4-BE49-F238E27FC236}">
                <a16:creationId xmlns:a16="http://schemas.microsoft.com/office/drawing/2014/main" id="{10B4A336-712B-41D7-93C3-2A9B60E82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55568" y="1381740"/>
            <a:ext cx="3613485" cy="2422483"/>
          </a:xfrm>
          <a:prstGeom prst="roundRect">
            <a:avLst>
              <a:gd name="adj" fmla="val 5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8" descr="A person sitting in front of a computer&#10;&#10;Description generated with very high confidence">
            <a:extLst>
              <a:ext uri="{FF2B5EF4-FFF2-40B4-BE49-F238E27FC236}">
                <a16:creationId xmlns:a16="http://schemas.microsoft.com/office/drawing/2014/main" id="{805C496C-0E69-43CF-8061-B80BB6E0A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5567" y="3945120"/>
            <a:ext cx="3613485" cy="2587948"/>
          </a:xfrm>
          <a:prstGeom prst="roundRect">
            <a:avLst>
              <a:gd name="adj" fmla="val 67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69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594</Words>
  <Application>Microsoft Office PowerPoint</Application>
  <PresentationFormat>寬螢幕</PresentationFormat>
  <Paragraphs>162</Paragraphs>
  <Slides>23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Wingdings,Sans-Serif</vt:lpstr>
      <vt:lpstr>微軟正黑體</vt:lpstr>
      <vt:lpstr>Arial</vt:lpstr>
      <vt:lpstr>Calibri</vt:lpstr>
      <vt:lpstr>Times New Roman</vt:lpstr>
      <vt:lpstr>Verdana</vt:lpstr>
      <vt:lpstr>Wingdings</vt:lpstr>
      <vt:lpstr>Office Theme</vt:lpstr>
      <vt:lpstr>PowerPoint 簡報</vt:lpstr>
      <vt:lpstr>PowerPoint 簡報</vt:lpstr>
      <vt:lpstr>定義</vt:lpstr>
      <vt:lpstr>PowerPoint 簡報</vt:lpstr>
      <vt:lpstr>PowerPoint 簡報</vt:lpstr>
      <vt:lpstr>PowerPoint 簡報</vt:lpstr>
      <vt:lpstr> 案例分享</vt:lpstr>
      <vt:lpstr>MediQPACS 用戶</vt:lpstr>
      <vt:lpstr>醫生/放射科醫師 / 影像專家</vt:lpstr>
      <vt:lpstr>系統整合商 (SI's)</vt:lpstr>
      <vt:lpstr>研究員/科學家</vt:lpstr>
      <vt:lpstr>解決方案 - MediQPACS 於 QNAP NAS</vt:lpstr>
      <vt:lpstr>解決方案 - MediQPACS 於 QNAP NAS</vt:lpstr>
      <vt:lpstr>將你的 NAS 變身為微型 PACS 伺服器</vt:lpstr>
      <vt:lpstr>MediQPACS </vt:lpstr>
      <vt:lpstr>應用實體 (AE) 管理頁面</vt:lpstr>
      <vt:lpstr>應用實體 (AE) 管理頁面</vt:lpstr>
      <vt:lpstr>PowerPoint 簡報</vt:lpstr>
      <vt:lpstr>PowerPoint 簡報</vt:lpstr>
      <vt:lpstr>PowerPoint 簡報</vt:lpstr>
      <vt:lpstr>PowerPoint 簡報</vt:lpstr>
      <vt:lpstr>實際演示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</cp:revision>
  <dcterms:modified xsi:type="dcterms:W3CDTF">2019-03-14T03:18:38Z</dcterms:modified>
</cp:coreProperties>
</file>