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5"/>
  </p:notesMasterIdLst>
  <p:sldIdLst>
    <p:sldId id="256" r:id="rId2"/>
    <p:sldId id="270" r:id="rId3"/>
    <p:sldId id="263" r:id="rId4"/>
    <p:sldId id="286" r:id="rId5"/>
    <p:sldId id="287" r:id="rId6"/>
    <p:sldId id="288" r:id="rId7"/>
    <p:sldId id="272" r:id="rId8"/>
    <p:sldId id="271" r:id="rId9"/>
    <p:sldId id="258" r:id="rId10"/>
    <p:sldId id="273" r:id="rId11"/>
    <p:sldId id="274" r:id="rId12"/>
    <p:sldId id="283" r:id="rId13"/>
    <p:sldId id="295" r:id="rId14"/>
    <p:sldId id="296" r:id="rId15"/>
    <p:sldId id="261" r:id="rId16"/>
    <p:sldId id="289" r:id="rId17"/>
    <p:sldId id="290" r:id="rId18"/>
    <p:sldId id="291" r:id="rId19"/>
    <p:sldId id="292" r:id="rId20"/>
    <p:sldId id="293" r:id="rId21"/>
    <p:sldId id="294" r:id="rId22"/>
    <p:sldId id="262" r:id="rId23"/>
    <p:sldId id="282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E34A8-BB28-46EA-957B-0D4D0E00221B}" type="datetimeFigureOut">
              <a:rPr lang="en-GB"/>
              <a:t>14/03/2019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323AB-C5C0-4F02-A81E-7AC4AA721D29}" type="slidenum">
              <a:rPr lang="en-GB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9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323AB-C5C0-4F02-A81E-7AC4AA721D29}" type="slidenum">
              <a:rPr lang="en-GB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Doctors of small clinics store medical images and patient information in their computers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DICOM files are huge, storage is limited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Backing up time on the cloud takes a lot of time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Difficult to show and discuss with patients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Need to visit clinic for analysis, if emergency arise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call from patients when at home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Situations that needs immediate assistance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Doctors in small clinics or even hospitals sometimes need expert opinions in critical cases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Radiologists and Experts are not always available at one geographic location 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/>
              <a:t>Sending patient information over the internet is prone to hacking and lacks security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323AB-C5C0-4F02-A81E-7AC4AA721D29}" type="slidenum">
              <a:rPr lang="en-GB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Searching the imported DICOM files and DICOM tags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Viewing the series and instances in DICOM 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323AB-C5C0-4F02-A81E-7AC4AA721D29}" type="slidenum">
              <a:rPr lang="en-GB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E02BE10-2D55-4F24-8132-568344C1C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9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8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17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9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15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5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4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E2851F4-3834-4740-8EC0-77C4771B1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73505" y="1600200"/>
            <a:ext cx="5935579" cy="111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73505" y="3139282"/>
            <a:ext cx="5935579" cy="1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21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24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512AA1F-3D5A-412F-986D-D8C6177B5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EDC8EB8C-67FD-49D8-8040-437A49336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819150"/>
            <a:ext cx="7734300" cy="761999"/>
          </a:xfrm>
        </p:spPr>
        <p:txBody>
          <a:bodyPr anchor="b">
            <a:no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1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A587393-4F30-4EF7-9F23-5674A3F3E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0" y="1409699"/>
            <a:ext cx="6115050" cy="1368425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50" y="3251996"/>
            <a:ext cx="6115050" cy="1368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7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9C76D661-D3B1-4138-ACDA-F6530F885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537" y="1030850"/>
            <a:ext cx="9232231" cy="10080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7" y="2038912"/>
            <a:ext cx="9232231" cy="39167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2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9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8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508AB50-C7E4-48CF-BB79-8F8B4ED99B2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81113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3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34" r:id="rId2"/>
    <p:sldLayoutId id="2147483835" r:id="rId3"/>
    <p:sldLayoutId id="2147483836" r:id="rId4"/>
    <p:sldLayoutId id="2147483839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7" r:id="rId16"/>
    <p:sldLayoutId id="21474838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tech365.nl/qnap-lanceert-ts-x31-home-nas-serie-met-persoonlijke-cloud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tech365.nl/qnap-lanceert-ts-x31-home-nas-serie-met-persoonlijke-cloud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7957-CA35-4647-A65A-6692BB53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System Integrators (SI's)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31F6-5C74-4C80-A763-83958FCC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1997242"/>
            <a:ext cx="6704178" cy="397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SI's need to propose solutions</a:t>
            </a:r>
          </a:p>
          <a:p>
            <a:pPr marL="444500" lvl="1" indent="-179388">
              <a:lnSpc>
                <a:spcPct val="100000"/>
              </a:lnSpc>
            </a:pPr>
            <a:r>
              <a:rPr lang="en-US" sz="1800" b="0" dirty="0"/>
              <a:t>For Clinics and Hospitals </a:t>
            </a:r>
          </a:p>
          <a:p>
            <a:pPr marL="444500" lvl="1" indent="-179388">
              <a:lnSpc>
                <a:spcPct val="100000"/>
              </a:lnSpc>
            </a:pPr>
            <a:r>
              <a:rPr lang="en-US" sz="1800" b="0" dirty="0"/>
              <a:t>Needs a light-weight solution </a:t>
            </a:r>
          </a:p>
          <a:p>
            <a:pPr marL="444500" lvl="1" indent="-179388">
              <a:lnSpc>
                <a:spcPct val="100000"/>
              </a:lnSpc>
            </a:pPr>
            <a:r>
              <a:rPr lang="en-US" sz="1800" b="0" dirty="0"/>
              <a:t>Design and implementation is time consuming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b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Backup is required for DICOM files</a:t>
            </a:r>
            <a:r>
              <a:rPr lang="en-US" sz="1800" b="0" dirty="0"/>
              <a:t> </a:t>
            </a:r>
          </a:p>
          <a:p>
            <a:pPr marL="444500" lvl="1" indent="-179388">
              <a:lnSpc>
                <a:spcPct val="100000"/>
              </a:lnSpc>
            </a:pPr>
            <a:r>
              <a:rPr lang="en-US" sz="1800" b="0" dirty="0"/>
              <a:t>Potential threats from viruses and malwares</a:t>
            </a:r>
          </a:p>
          <a:p>
            <a:pPr marL="444500" lvl="1" indent="-179388">
              <a:lnSpc>
                <a:spcPct val="100000"/>
              </a:lnSpc>
            </a:pPr>
            <a:r>
              <a:rPr lang="en-US" sz="1800" b="0" dirty="0"/>
              <a:t>Disaster recovery if DICOM files are corrupted or erased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 b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Security concerns with public cloud servers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21E300-CF7A-4EF6-A815-7DB446B08B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6704" y="7767317"/>
            <a:ext cx="4086941" cy="255843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DB81B05-360B-4521-9CCE-C820109FA4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4777" y="6858000"/>
            <a:ext cx="1055330" cy="1489372"/>
          </a:xfrm>
          <a:prstGeom prst="rect">
            <a:avLst/>
          </a:prstGeom>
        </p:spPr>
      </p:pic>
      <p:pic>
        <p:nvPicPr>
          <p:cNvPr id="18" name="Picture 18" descr="A circuit board&#10;&#10;Description generated with very high confidence">
            <a:extLst>
              <a:ext uri="{FF2B5EF4-FFF2-40B4-BE49-F238E27FC236}">
                <a16:creationId xmlns:a16="http://schemas.microsoft.com/office/drawing/2014/main" id="{901F16F1-EC72-4533-9D26-17F7E79670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59628" y="10468621"/>
            <a:ext cx="3898489" cy="2417915"/>
          </a:xfrm>
          <a:prstGeom prst="rect">
            <a:avLst/>
          </a:prstGeom>
        </p:spPr>
      </p:pic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34CD4BFC-C1B2-44E6-93B0-1899AB856F2A}"/>
              </a:ext>
            </a:extLst>
          </p:cNvPr>
          <p:cNvSpPr/>
          <p:nvPr/>
        </p:nvSpPr>
        <p:spPr>
          <a:xfrm>
            <a:off x="1" y="1496204"/>
            <a:ext cx="2605304" cy="404786"/>
          </a:xfrm>
          <a:prstGeom prst="homePlate">
            <a:avLst/>
          </a:prstGeom>
          <a:gradFill>
            <a:gsLst>
              <a:gs pos="15000">
                <a:srgbClr val="FFC000">
                  <a:alpha val="0"/>
                </a:srgbClr>
              </a:gs>
              <a:gs pos="5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400" b="1">
                <a:solidFill>
                  <a:srgbClr val="002060"/>
                </a:solidFill>
                <a:cs typeface="Calibri"/>
              </a:rPr>
              <a:t>Pain points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50B1561-0020-4051-953E-F305D704D9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525" y="1239330"/>
            <a:ext cx="6380747" cy="47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5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7107-AB5F-4B0E-99B8-1A298700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Researchers and Scientists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4C9A1-DC05-4E3C-99C1-EE537893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2633494"/>
            <a:ext cx="4679889" cy="21568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/>
              <a:t>Too many Medical image sources</a:t>
            </a:r>
          </a:p>
          <a:p>
            <a:r>
              <a:rPr lang="en-US" sz="1800" b="0"/>
              <a:t>Difficult to store and manage efficiently</a:t>
            </a:r>
          </a:p>
          <a:p>
            <a:r>
              <a:rPr lang="en-US" sz="1800" b="0"/>
              <a:t>Need for a secure backup </a:t>
            </a:r>
          </a:p>
          <a:p>
            <a:r>
              <a:rPr lang="en-US" sz="1800" b="0"/>
              <a:t>Manually exporting images to send them as a CD for 3D printing  - QNAP customer</a:t>
            </a:r>
          </a:p>
          <a:p>
            <a:r>
              <a:rPr lang="en-US" sz="1800" b="0"/>
              <a:t>Public cloud storage is less secure</a:t>
            </a:r>
          </a:p>
        </p:txBody>
      </p:sp>
      <p:pic>
        <p:nvPicPr>
          <p:cNvPr id="6" name="Picture 6" descr="A desk with a computer in a room&#10;&#10;Description generated with very high confidence">
            <a:extLst>
              <a:ext uri="{FF2B5EF4-FFF2-40B4-BE49-F238E27FC236}">
                <a16:creationId xmlns:a16="http://schemas.microsoft.com/office/drawing/2014/main" id="{F40F34A7-701F-41D3-9C23-98130D2D39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032" y="4790322"/>
            <a:ext cx="2449025" cy="1838437"/>
          </a:xfrm>
          <a:prstGeom prst="roundRect">
            <a:avLst>
              <a:gd name="adj" fmla="val 63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箭號: 五邊形 8">
            <a:extLst>
              <a:ext uri="{FF2B5EF4-FFF2-40B4-BE49-F238E27FC236}">
                <a16:creationId xmlns:a16="http://schemas.microsoft.com/office/drawing/2014/main" id="{848FECFA-C06F-4B4E-8768-B0C903AA35A8}"/>
              </a:ext>
            </a:extLst>
          </p:cNvPr>
          <p:cNvSpPr/>
          <p:nvPr/>
        </p:nvSpPr>
        <p:spPr>
          <a:xfrm>
            <a:off x="1" y="2076327"/>
            <a:ext cx="2605304" cy="404786"/>
          </a:xfrm>
          <a:prstGeom prst="homePlate">
            <a:avLst/>
          </a:prstGeom>
          <a:gradFill>
            <a:gsLst>
              <a:gs pos="15000">
                <a:srgbClr val="FFC000">
                  <a:alpha val="0"/>
                </a:srgbClr>
              </a:gs>
              <a:gs pos="5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400" b="1">
                <a:solidFill>
                  <a:srgbClr val="002060"/>
                </a:solidFill>
                <a:cs typeface="Calibri"/>
              </a:rPr>
              <a:t>Pain points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3ED30C9-31DD-4E51-9BD7-CAD3B88BCC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489" y="4790322"/>
            <a:ext cx="2694311" cy="1836686"/>
          </a:xfrm>
          <a:prstGeom prst="roundRect">
            <a:avLst>
              <a:gd name="adj" fmla="val 63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10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DB8DDED8-E7C7-4392-A6C2-1D40585107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97573"/>
            <a:ext cx="5257800" cy="3235569"/>
          </a:xfrm>
          <a:prstGeom prst="roundRect">
            <a:avLst>
              <a:gd name="adj" fmla="val 5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3804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4F22-7CE6-4FA2-B1BA-8E7C707D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7616"/>
            <a:ext cx="9360567" cy="1008063"/>
          </a:xfrm>
        </p:spPr>
        <p:txBody>
          <a:bodyPr>
            <a:noAutofit/>
          </a:bodyPr>
          <a:lstStyle/>
          <a:p>
            <a:pPr algn="ctr"/>
            <a:r>
              <a:rPr lang="en-US"/>
              <a:t>Solution</a:t>
            </a:r>
            <a:r>
              <a:rPr lang="zh-TW" altLang="en-US"/>
              <a:t> </a:t>
            </a:r>
            <a:r>
              <a:rPr lang="en-US"/>
              <a:t>-</a:t>
            </a:r>
            <a:r>
              <a:rPr lang="zh-TW" altLang="en-US"/>
              <a:t> </a:t>
            </a:r>
            <a:r>
              <a:rPr lang="en-US" err="1"/>
              <a:t>MediQPACS</a:t>
            </a:r>
            <a:r>
              <a:rPr lang="en-US"/>
              <a:t> on QNAP 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2118-CD1C-4A40-BD92-8DEE3AD7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2129580"/>
            <a:ext cx="6958264" cy="35733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C000"/>
                </a:solidFill>
              </a:rPr>
              <a:t>Backup  all medical images and patient information</a:t>
            </a:r>
            <a:r>
              <a:rPr lang="en-US" sz="1800">
                <a:solidFill>
                  <a:srgbClr val="FFFFFF"/>
                </a:solidFill>
                <a:cs typeface="Calibri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C000"/>
                </a:solidFill>
              </a:rPr>
              <a:t>Benefits of QNAP NAS:</a:t>
            </a:r>
            <a:r>
              <a:rPr lang="en-US" sz="1800">
                <a:solidFill>
                  <a:srgbClr val="FFFFFF"/>
                </a:solidFill>
                <a:cs typeface="Calibri"/>
              </a:rPr>
              <a:t> </a:t>
            </a:r>
            <a:endParaRPr lang="en-US" sz="1800">
              <a:cs typeface="Calibri"/>
            </a:endParaRPr>
          </a:p>
          <a:p>
            <a:pPr marL="444500" lvl="1" indent="-179388">
              <a:spcBef>
                <a:spcPts val="1000"/>
              </a:spcBef>
            </a:pPr>
            <a:r>
              <a:rPr lang="en-US" sz="1800" b="0"/>
              <a:t>Store huge DICOM files, storage is almost unlimited 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sz="1800" b="0"/>
              <a:t>Lesser Importing time 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sz="1800" b="0"/>
              <a:t>Private to the clinic / hospital / lab</a:t>
            </a:r>
            <a:endParaRPr lang="en-US" sz="1800">
              <a:solidFill>
                <a:srgbClr val="FFFFFF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FFC000"/>
                </a:solidFill>
              </a:rPr>
              <a:t>Easy to show and discuss with patients and radiologists / experts</a:t>
            </a:r>
            <a:r>
              <a:rPr lang="en-US" sz="1800">
                <a:solidFill>
                  <a:srgbClr val="FFFFFF"/>
                </a:solidFill>
                <a:cs typeface="Calibri"/>
              </a:rPr>
              <a:t> 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sz="1800" b="0"/>
              <a:t>Using tablet or iPad or a cell phone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sz="1800" b="0"/>
              <a:t>Share using </a:t>
            </a:r>
            <a:r>
              <a:rPr lang="en-US" sz="1800" b="0" err="1"/>
              <a:t>myQNAPcloud</a:t>
            </a:r>
            <a:r>
              <a:rPr lang="en-US" sz="1800" b="0"/>
              <a:t>/</a:t>
            </a:r>
            <a:r>
              <a:rPr lang="en-US" sz="1800" b="0" err="1"/>
              <a:t>cloudlink</a:t>
            </a:r>
            <a:r>
              <a:rPr lang="en-US" sz="1800" b="0"/>
              <a:t> with the experts and radiologists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DD2A1-D348-4505-9B04-72C2D89E244F}"/>
              </a:ext>
            </a:extLst>
          </p:cNvPr>
          <p:cNvSpPr txBox="1"/>
          <p:nvPr/>
        </p:nvSpPr>
        <p:spPr>
          <a:xfrm>
            <a:off x="9718246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058098A-40CB-444E-A8FB-486EE02B771D}"/>
              </a:ext>
            </a:extLst>
          </p:cNvPr>
          <p:cNvSpPr txBox="1"/>
          <p:nvPr/>
        </p:nvSpPr>
        <p:spPr>
          <a:xfrm>
            <a:off x="10367579" y="3687177"/>
            <a:ext cx="11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TS-1277</a:t>
            </a:r>
          </a:p>
        </p:txBody>
      </p:sp>
    </p:spTree>
    <p:extLst>
      <p:ext uri="{BB962C8B-B14F-4D97-AF65-F5344CB8AC3E}">
        <p14:creationId xmlns:p14="http://schemas.microsoft.com/office/powerpoint/2010/main" val="166518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4F22-7CE6-4FA2-B1BA-8E7C707D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7616"/>
            <a:ext cx="9360567" cy="1008063"/>
          </a:xfrm>
        </p:spPr>
        <p:txBody>
          <a:bodyPr>
            <a:noAutofit/>
          </a:bodyPr>
          <a:lstStyle/>
          <a:p>
            <a:pPr algn="ctr"/>
            <a:r>
              <a:rPr lang="en-US"/>
              <a:t>Solution</a:t>
            </a:r>
            <a:r>
              <a:rPr lang="zh-TW" altLang="en-US"/>
              <a:t> </a:t>
            </a:r>
            <a:r>
              <a:rPr lang="en-US"/>
              <a:t>-</a:t>
            </a:r>
            <a:r>
              <a:rPr lang="zh-TW" altLang="en-US"/>
              <a:t> </a:t>
            </a:r>
            <a:r>
              <a:rPr lang="en-US" err="1"/>
              <a:t>MediQPACS</a:t>
            </a:r>
            <a:r>
              <a:rPr lang="en-US"/>
              <a:t> on QNAP 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2118-CD1C-4A40-BD92-8DEE3AD7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71" y="2069764"/>
            <a:ext cx="7186864" cy="35733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FFC000"/>
                </a:solidFill>
              </a:rPr>
              <a:t>Easy and intuitive to use interface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altLang="zh-TW" sz="1800" b="0" dirty="0"/>
              <a:t>Connect application entities in the network seamlessly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altLang="zh-TW" sz="1800" b="0" dirty="0"/>
              <a:t> Advanced DICOM viewer and tools 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altLang="zh-TW" sz="1800" b="0" dirty="0"/>
              <a:t>Quick analysis for experts</a:t>
            </a:r>
            <a:endParaRPr lang="en-US" altLang="zh-TW" sz="17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FFC000"/>
                </a:solidFill>
              </a:rPr>
              <a:t>Privacy and security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altLang="zh-TW" sz="1800" b="0" dirty="0"/>
              <a:t>highly secure private cloud for all the DICOM files</a:t>
            </a:r>
          </a:p>
          <a:p>
            <a:pPr marL="444500" lvl="1" indent="-179388">
              <a:spcBef>
                <a:spcPts val="1000"/>
              </a:spcBef>
            </a:pPr>
            <a:r>
              <a:rPr lang="en-US" altLang="zh-TW" sz="1800" b="0" dirty="0"/>
              <a:t>Safe from the threats of viruses, trojans and malwares</a:t>
            </a:r>
            <a:endParaRPr lang="en-US" altLang="zh-TW" sz="1600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FFC000"/>
                </a:solidFill>
              </a:rPr>
              <a:t>For 3D printing, easy sharing of files, less clutter of CDs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FFC000"/>
                </a:solidFill>
              </a:rPr>
              <a:t>Data Scientists can use data from </a:t>
            </a:r>
            <a:r>
              <a:rPr lang="en-US" altLang="zh-TW" sz="2000" dirty="0" err="1">
                <a:solidFill>
                  <a:srgbClr val="FFC000"/>
                </a:solidFill>
              </a:rPr>
              <a:t>MediQPACS</a:t>
            </a:r>
            <a:r>
              <a:rPr lang="en-US" altLang="zh-TW" sz="2000" dirty="0">
                <a:solidFill>
                  <a:srgbClr val="FFC000"/>
                </a:solidFill>
              </a:rPr>
              <a:t> in </a:t>
            </a:r>
            <a:r>
              <a:rPr lang="en-US" altLang="zh-TW" sz="2000" dirty="0" err="1">
                <a:solidFill>
                  <a:srgbClr val="FFC000"/>
                </a:solidFill>
              </a:rPr>
              <a:t>QuAI</a:t>
            </a:r>
            <a:r>
              <a:rPr lang="en-US" altLang="zh-TW" sz="2000" dirty="0">
                <a:solidFill>
                  <a:srgbClr val="FFC000"/>
                </a:solidFill>
              </a:rPr>
              <a:t> platform 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193649F-52BE-4047-AE4A-B67D6DCB6239}"/>
              </a:ext>
            </a:extLst>
          </p:cNvPr>
          <p:cNvSpPr txBox="1"/>
          <p:nvPr/>
        </p:nvSpPr>
        <p:spPr>
          <a:xfrm>
            <a:off x="10367579" y="3687177"/>
            <a:ext cx="11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TS-1277</a:t>
            </a:r>
          </a:p>
        </p:txBody>
      </p:sp>
    </p:spTree>
    <p:extLst>
      <p:ext uri="{BB962C8B-B14F-4D97-AF65-F5344CB8AC3E}">
        <p14:creationId xmlns:p14="http://schemas.microsoft.com/office/powerpoint/2010/main" val="415532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4F22-7CE6-4FA2-B1BA-8E7C707D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1" y="1217776"/>
            <a:ext cx="9132709" cy="1008063"/>
          </a:xfrm>
        </p:spPr>
        <p:txBody>
          <a:bodyPr>
            <a:noAutofit/>
          </a:bodyPr>
          <a:lstStyle/>
          <a:p>
            <a:pPr algn="ctr"/>
            <a:r>
              <a:rPr lang="en-US" altLang="zh-TW">
                <a:cs typeface="Calibri Light"/>
              </a:rPr>
              <a:t>Convert your QNAP NAS </a:t>
            </a:r>
            <a:br>
              <a:rPr lang="en-US" altLang="zh-TW">
                <a:cs typeface="Calibri Light"/>
              </a:rPr>
            </a:br>
            <a:r>
              <a:rPr lang="en-US" altLang="zh-TW">
                <a:cs typeface="Calibri Light"/>
              </a:rPr>
              <a:t>to PACS server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2118-CD1C-4A40-BD92-8DEE3AD7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7" y="2249900"/>
            <a:ext cx="6974212" cy="35733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FFC000"/>
                </a:solidFill>
                <a:latin typeface="Arial"/>
                <a:ea typeface="新細明體"/>
                <a:cs typeface="Arial"/>
              </a:rPr>
              <a:t>Already have a QNAP NAS?</a:t>
            </a:r>
            <a:r>
              <a:rPr lang="en-US" altLang="zh-TW" sz="2400" dirty="0">
                <a:latin typeface="Arial"/>
                <a:ea typeface="新細明體"/>
                <a:cs typeface="Calibri"/>
              </a:rPr>
              <a:t> </a:t>
            </a:r>
          </a:p>
          <a:p>
            <a:pPr marL="444500" lvl="1" indent="-179070">
              <a:spcBef>
                <a:spcPts val="1000"/>
              </a:spcBef>
            </a:pPr>
            <a:r>
              <a:rPr lang="en-US" altLang="zh-TW" sz="1800" b="0" dirty="0">
                <a:latin typeface="Arial"/>
                <a:ea typeface="新細明體"/>
                <a:cs typeface="Arial"/>
              </a:rPr>
              <a:t>Install </a:t>
            </a:r>
            <a:r>
              <a:rPr lang="en-US" altLang="zh-TW" sz="1800" b="0" dirty="0" err="1">
                <a:latin typeface="Arial"/>
                <a:ea typeface="新細明體"/>
                <a:cs typeface="Arial"/>
              </a:rPr>
              <a:t>MediQPACS</a:t>
            </a:r>
            <a:r>
              <a:rPr lang="en-US" altLang="zh-TW" sz="1800" b="0" dirty="0">
                <a:latin typeface="Arial"/>
                <a:ea typeface="新細明體"/>
                <a:cs typeface="Arial"/>
              </a:rPr>
              <a:t> in your QNAP NAS as a PACS server for your Clinic, hospital or your research laboratories</a:t>
            </a:r>
          </a:p>
          <a:p>
            <a:pPr marL="444500" lvl="1" indent="-179070">
              <a:spcBef>
                <a:spcPts val="1000"/>
              </a:spcBef>
            </a:pPr>
            <a:r>
              <a:rPr lang="en-US" altLang="zh-TW" sz="1800" b="0" dirty="0">
                <a:latin typeface="Arial"/>
                <a:ea typeface="新細明體"/>
                <a:cs typeface="Arial"/>
              </a:rPr>
              <a:t>Add Application entities and integrate your network</a:t>
            </a:r>
            <a:r>
              <a:rPr lang="en-US" altLang="zh-TW" sz="2000" dirty="0">
                <a:latin typeface="Arial"/>
                <a:ea typeface="新細明體"/>
                <a:cs typeface="Calibri"/>
              </a:rPr>
              <a:t> </a:t>
            </a:r>
            <a:endParaRPr lang="en-US" altLang="zh-TW" dirty="0">
              <a:latin typeface="Arial"/>
              <a:ea typeface="新細明體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FFC000"/>
                </a:solidFill>
                <a:latin typeface="Arial"/>
                <a:ea typeface="新細明體"/>
                <a:cs typeface="Arial"/>
              </a:rPr>
              <a:t>Already have a PACS server?</a:t>
            </a:r>
            <a:r>
              <a:rPr lang="en-US" altLang="zh-TW" sz="2400" dirty="0">
                <a:latin typeface="Arial"/>
                <a:ea typeface="新細明體"/>
                <a:cs typeface="Calibri"/>
              </a:rPr>
              <a:t> </a:t>
            </a:r>
          </a:p>
          <a:p>
            <a:pPr marL="444500" lvl="1" indent="-179070">
              <a:spcBef>
                <a:spcPts val="1000"/>
              </a:spcBef>
            </a:pPr>
            <a:r>
              <a:rPr lang="en-US" altLang="zh-TW" sz="1800" b="0" dirty="0">
                <a:latin typeface="Arial"/>
                <a:ea typeface="新細明體"/>
                <a:cs typeface="Arial"/>
              </a:rPr>
              <a:t>Purchase QNAP NAS  for more secure backup PACS server on your own private cloud</a:t>
            </a:r>
          </a:p>
          <a:p>
            <a:pPr marL="444500" lvl="1" indent="-179070">
              <a:spcBef>
                <a:spcPts val="1000"/>
              </a:spcBef>
            </a:pPr>
            <a:r>
              <a:rPr lang="en-US" altLang="zh-TW" sz="1800" b="0" dirty="0">
                <a:latin typeface="Arial"/>
                <a:ea typeface="新細明體"/>
                <a:cs typeface="Arial"/>
              </a:rPr>
              <a:t>Install </a:t>
            </a:r>
            <a:r>
              <a:rPr lang="en-US" altLang="zh-TW" sz="1800" b="0" dirty="0" err="1">
                <a:latin typeface="Arial"/>
                <a:ea typeface="新細明體"/>
                <a:cs typeface="Arial"/>
              </a:rPr>
              <a:t>MediQPACS</a:t>
            </a:r>
            <a:r>
              <a:rPr lang="en-US" altLang="zh-TW" sz="1800" b="0" dirty="0">
                <a:latin typeface="Arial"/>
                <a:ea typeface="新細明體"/>
                <a:cs typeface="Arial"/>
              </a:rPr>
              <a:t>  for easy import and easy access of all  DICOM files</a:t>
            </a:r>
          </a:p>
          <a:p>
            <a:pPr marL="444500" lvl="1" indent="-179070">
              <a:spcBef>
                <a:spcPts val="1000"/>
              </a:spcBef>
            </a:pPr>
            <a:r>
              <a:rPr lang="en-US" altLang="zh-TW" sz="1800" b="0" dirty="0"/>
              <a:t>Boost productivity with other NAS apps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DD2A1-D348-4505-9B04-72C2D89E244F}"/>
              </a:ext>
            </a:extLst>
          </p:cNvPr>
          <p:cNvSpPr txBox="1"/>
          <p:nvPr/>
        </p:nvSpPr>
        <p:spPr>
          <a:xfrm>
            <a:off x="9718246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EF49696-7271-46B8-991E-607875CF73D2}"/>
              </a:ext>
            </a:extLst>
          </p:cNvPr>
          <p:cNvSpPr txBox="1"/>
          <p:nvPr/>
        </p:nvSpPr>
        <p:spPr>
          <a:xfrm>
            <a:off x="10367579" y="3687177"/>
            <a:ext cx="11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TS-1277</a:t>
            </a:r>
          </a:p>
        </p:txBody>
      </p:sp>
    </p:spTree>
    <p:extLst>
      <p:ext uri="{BB962C8B-B14F-4D97-AF65-F5344CB8AC3E}">
        <p14:creationId xmlns:p14="http://schemas.microsoft.com/office/powerpoint/2010/main" val="320625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1C5D-3961-4D68-9053-83FF2F396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562100"/>
            <a:ext cx="6115050" cy="1216024"/>
          </a:xfrm>
        </p:spPr>
        <p:txBody>
          <a:bodyPr anchor="ctr"/>
          <a:lstStyle/>
          <a:p>
            <a:r>
              <a:rPr lang="en-US" altLang="zh-TW" err="1"/>
              <a:t>MediQPACS</a:t>
            </a:r>
            <a:r>
              <a:rPr lang="en-US" altLang="zh-TW"/>
              <a:t> App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3565F-922B-4C58-B711-DF397FD2A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3366296"/>
            <a:ext cx="4686300" cy="1368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AE Management page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Patient search page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DICOM viewer</a:t>
            </a:r>
          </a:p>
        </p:txBody>
      </p:sp>
    </p:spTree>
    <p:extLst>
      <p:ext uri="{BB962C8B-B14F-4D97-AF65-F5344CB8AC3E}">
        <p14:creationId xmlns:p14="http://schemas.microsoft.com/office/powerpoint/2010/main" val="129206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6FEBB-AB99-438F-9F60-BF5BF26E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Calibri Light"/>
              </a:rPr>
              <a:t>AE (Application entity) Management </a:t>
            </a:r>
            <a:endParaRPr lang="en-US" altLang="zh-TW"/>
          </a:p>
        </p:txBody>
      </p:sp>
      <p:pic>
        <p:nvPicPr>
          <p:cNvPr id="8" name="Google Shape;180;p2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321100D-FF22-4100-BB0D-88203A865816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5"/>
          <a:stretch/>
        </p:blipFill>
        <p:spPr>
          <a:xfrm>
            <a:off x="716357" y="1971433"/>
            <a:ext cx="7366521" cy="3592290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Google Shape;183;p25">
            <a:extLst>
              <a:ext uri="{FF2B5EF4-FFF2-40B4-BE49-F238E27FC236}">
                <a16:creationId xmlns:a16="http://schemas.microsoft.com/office/drawing/2014/main" id="{9890A70B-87FE-4807-BC53-B06F3B898E4D}"/>
              </a:ext>
            </a:extLst>
          </p:cNvPr>
          <p:cNvSpPr txBox="1">
            <a:spLocks/>
          </p:cNvSpPr>
          <p:nvPr/>
        </p:nvSpPr>
        <p:spPr>
          <a:xfrm>
            <a:off x="8389089" y="1971433"/>
            <a:ext cx="3519078" cy="33871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000">
                <a:solidFill>
                  <a:srgbClr val="FFFFFF"/>
                </a:solidFill>
              </a:rPr>
              <a:t>Application Entities: </a:t>
            </a:r>
          </a:p>
          <a:p>
            <a:pPr marL="265113" lvl="1" indent="192088">
              <a:lnSpc>
                <a:spcPct val="100000"/>
              </a:lnSpc>
            </a:pPr>
            <a:r>
              <a:rPr lang="en-US" altLang="zh-TW" sz="2000" b="0">
                <a:solidFill>
                  <a:srgbClr val="FFFFFF"/>
                </a:solidFill>
              </a:rPr>
              <a:t>Modalities</a:t>
            </a:r>
          </a:p>
          <a:p>
            <a:pPr marL="265113" lvl="1" indent="192088">
              <a:lnSpc>
                <a:spcPct val="100000"/>
              </a:lnSpc>
            </a:pPr>
            <a:r>
              <a:rPr lang="en-US" altLang="zh-TW" sz="2000" b="0">
                <a:solidFill>
                  <a:srgbClr val="FFFFFF"/>
                </a:solidFill>
              </a:rPr>
              <a:t>PACS servers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000">
                <a:solidFill>
                  <a:srgbClr val="FFFFFF"/>
                </a:solidFill>
              </a:rPr>
              <a:t>Adding New AE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000">
                <a:solidFill>
                  <a:srgbClr val="FFFFFF"/>
                </a:solidFill>
              </a:rPr>
              <a:t>Removing an AE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000">
                <a:solidFill>
                  <a:srgbClr val="FFFFFF"/>
                </a:solidFill>
              </a:rPr>
              <a:t>Scheduling backup and </a:t>
            </a:r>
            <a:br>
              <a:rPr lang="en-US" altLang="zh-TW" sz="2000">
                <a:solidFill>
                  <a:srgbClr val="FFFFFF"/>
                </a:solidFill>
              </a:rPr>
            </a:br>
            <a:r>
              <a:rPr lang="en-US" altLang="zh-TW" sz="2000">
                <a:solidFill>
                  <a:srgbClr val="FFFFFF"/>
                </a:solidFill>
              </a:rPr>
              <a:t>immediate import</a:t>
            </a:r>
          </a:p>
          <a:p>
            <a:pPr>
              <a:lnSpc>
                <a:spcPct val="100000"/>
              </a:lnSpc>
            </a:pPr>
            <a:endParaRPr lang="en-US" altLang="zh-TW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34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6FEBB-AB99-438F-9F60-BF5BF26E6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TW"/>
              <a:t>AE management page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6F6235-CF6E-406A-A7B5-0C89E4AF7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533" y="3251996"/>
            <a:ext cx="5506779" cy="1368425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PACS server to </a:t>
            </a:r>
            <a:r>
              <a:rPr lang="en-US" altLang="zh-TW" dirty="0" err="1"/>
              <a:t>MediQPACS</a:t>
            </a:r>
            <a:r>
              <a:rPr lang="en-US" altLang="zh-TW" dirty="0"/>
              <a:t> in QNAP NAS backup 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Scheduled Import and </a:t>
            </a:r>
            <a:r>
              <a:rPr lang="en-US" altLang="zh-TW" dirty="0" err="1"/>
              <a:t>immideate</a:t>
            </a:r>
            <a:r>
              <a:rPr lang="en-US" altLang="zh-TW" dirty="0"/>
              <a:t> import</a:t>
            </a:r>
          </a:p>
        </p:txBody>
      </p: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D969737F-2123-4328-B657-AB7313D7CC33}"/>
              </a:ext>
            </a:extLst>
          </p:cNvPr>
          <p:cNvSpPr/>
          <p:nvPr/>
        </p:nvSpPr>
        <p:spPr>
          <a:xfrm>
            <a:off x="1304010" y="5281658"/>
            <a:ext cx="4357315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zh-TW" alt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3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 descr="A screenshot of a cell phone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50" y="2111042"/>
            <a:ext cx="6470758" cy="2751857"/>
          </a:xfrm>
          <a:prstGeom prst="roundRect">
            <a:avLst>
              <a:gd name="adj" fmla="val 43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Google Shape;179;p25">
            <a:extLst>
              <a:ext uri="{FF2B5EF4-FFF2-40B4-BE49-F238E27FC236}">
                <a16:creationId xmlns:a16="http://schemas.microsoft.com/office/drawing/2014/main" id="{5C953C24-B789-46CF-BDD7-570BA57EA163}"/>
              </a:ext>
            </a:extLst>
          </p:cNvPr>
          <p:cNvSpPr txBox="1">
            <a:spLocks/>
          </p:cNvSpPr>
          <p:nvPr/>
        </p:nvSpPr>
        <p:spPr>
          <a:xfrm>
            <a:off x="907743" y="95692"/>
            <a:ext cx="9894133" cy="108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SzPts val="2400"/>
            </a:pPr>
            <a:r>
              <a:rPr lang="en-US" altLang="zh-TW" sz="4000" b="1">
                <a:solidFill>
                  <a:schemeClr val="tx1"/>
                </a:solidFill>
                <a:latin typeface="Arial" panose="020B0604020202020204" pitchFamily="34" charset="0"/>
                <a:ea typeface="+mj-ea"/>
              </a:rPr>
              <a:t>Patient search ( Query and retrieve) </a:t>
            </a:r>
            <a:endParaRPr lang="zh-TW" altLang="en-US" sz="4000" b="1">
              <a:solidFill>
                <a:schemeClr val="tx1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10" name="Google Shape;183;p25">
            <a:extLst>
              <a:ext uri="{FF2B5EF4-FFF2-40B4-BE49-F238E27FC236}">
                <a16:creationId xmlns:a16="http://schemas.microsoft.com/office/drawing/2014/main" id="{7B30E5C7-2195-437A-9066-446D7A66A41B}"/>
              </a:ext>
            </a:extLst>
          </p:cNvPr>
          <p:cNvSpPr txBox="1">
            <a:spLocks/>
          </p:cNvSpPr>
          <p:nvPr/>
        </p:nvSpPr>
        <p:spPr>
          <a:xfrm>
            <a:off x="6800109" y="1334491"/>
            <a:ext cx="5448892" cy="552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1950" indent="-2476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User needs to choose from the connected PACS server </a:t>
            </a:r>
          </a:p>
          <a:p>
            <a:pPr marL="361950" indent="-2476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 and Filter by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Patient Name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Patient ID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Date of Birth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Study ID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Modality type</a:t>
            </a:r>
          </a:p>
          <a:p>
            <a:pPr marL="627063" lvl="1" indent="-265113">
              <a:lnSpc>
                <a:spcPct val="70000"/>
              </a:lnSpc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Accession number</a:t>
            </a:r>
          </a:p>
          <a:p>
            <a:pPr marL="361950" indent="-2476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 Results table</a:t>
            </a:r>
          </a:p>
          <a:p>
            <a:pPr marL="361950" indent="-2476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Suggestions panel for recently added</a:t>
            </a:r>
          </a:p>
          <a:p>
            <a:pPr marL="361950" indent="-2476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Go to DICOM viewer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6">
            <a:extLst>
              <a:ext uri="{FF2B5EF4-FFF2-40B4-BE49-F238E27FC236}">
                <a16:creationId xmlns:a16="http://schemas.microsoft.com/office/drawing/2014/main" id="{EDDED158-FBCF-4BF3-9135-4FA69C30DA6F}"/>
              </a:ext>
            </a:extLst>
          </p:cNvPr>
          <p:cNvSpPr txBox="1">
            <a:spLocks/>
          </p:cNvSpPr>
          <p:nvPr/>
        </p:nvSpPr>
        <p:spPr>
          <a:xfrm>
            <a:off x="573505" y="1600200"/>
            <a:ext cx="5935579" cy="111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Patients search page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Google Shape;191;p26">
            <a:extLst>
              <a:ext uri="{FF2B5EF4-FFF2-40B4-BE49-F238E27FC236}">
                <a16:creationId xmlns:a16="http://schemas.microsoft.com/office/drawing/2014/main" id="{026003A5-9507-4DCF-A56F-3B3279A685E6}"/>
              </a:ext>
            </a:extLst>
          </p:cNvPr>
          <p:cNvSpPr txBox="1">
            <a:spLocks/>
          </p:cNvSpPr>
          <p:nvPr/>
        </p:nvSpPr>
        <p:spPr>
          <a:xfrm>
            <a:off x="990601" y="3113591"/>
            <a:ext cx="5230424" cy="146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and add filters to the search 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between dates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Recently added suggestions panel</a:t>
            </a: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987184CA-723E-4CDC-A9B0-80D25267C098}"/>
              </a:ext>
            </a:extLst>
          </p:cNvPr>
          <p:cNvSpPr/>
          <p:nvPr/>
        </p:nvSpPr>
        <p:spPr>
          <a:xfrm>
            <a:off x="1304010" y="5281658"/>
            <a:ext cx="4357315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zh-TW" alt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4">
            <a:extLst>
              <a:ext uri="{FF2B5EF4-FFF2-40B4-BE49-F238E27FC236}">
                <a16:creationId xmlns:a16="http://schemas.microsoft.com/office/drawing/2014/main" id="{CAD38527-E32B-4C8A-B472-B2EB2307D696}"/>
              </a:ext>
            </a:extLst>
          </p:cNvPr>
          <p:cNvSpPr txBox="1">
            <a:spLocks/>
          </p:cNvSpPr>
          <p:nvPr/>
        </p:nvSpPr>
        <p:spPr>
          <a:xfrm>
            <a:off x="240632" y="794084"/>
            <a:ext cx="7784431" cy="87830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70000">
                <a:schemeClr val="accent4">
                  <a:lumMod val="75000"/>
                </a:schemeClr>
              </a:gs>
              <a:gs pos="30000">
                <a:schemeClr val="accent4">
                  <a:lumMod val="75000"/>
                </a:schemeClr>
              </a:gs>
              <a:gs pos="100000">
                <a:schemeClr val="accent4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altLang="zh-TW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 </a:t>
            </a:r>
            <a:r>
              <a:rPr lang="en-US" altLang="zh-TW" sz="32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MediQPACS</a:t>
            </a:r>
            <a:r>
              <a:rPr lang="en-US" altLang="zh-TW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  </a:t>
            </a:r>
            <a:br>
              <a:rPr lang="en-US" altLang="zh-TW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en-US" altLang="zh-TW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Patient Information and Medical Images </a:t>
            </a:r>
            <a:endParaRPr lang="zh-TW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FE859BF-79BC-4D93-B6EA-2A5F3DFCF7FB}"/>
              </a:ext>
            </a:extLst>
          </p:cNvPr>
          <p:cNvSpPr txBox="1"/>
          <p:nvPr/>
        </p:nvSpPr>
        <p:spPr>
          <a:xfrm>
            <a:off x="861491" y="1808655"/>
            <a:ext cx="70460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400" b="1" dirty="0">
                <a:latin typeface="Arial"/>
                <a:ea typeface="新細明體"/>
                <a:cs typeface="Arial"/>
              </a:rPr>
              <a:t>Definitions and Abbreviations – PACS, DICOM, AE, Modality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FE9DD6B-2DF6-44B0-9A34-4B7E5685EF1C}"/>
              </a:ext>
            </a:extLst>
          </p:cNvPr>
          <p:cNvSpPr txBox="1"/>
          <p:nvPr/>
        </p:nvSpPr>
        <p:spPr>
          <a:xfrm>
            <a:off x="861491" y="3179118"/>
            <a:ext cx="63983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400" b="1">
                <a:latin typeface="Arial" panose="020B0604020202020204" pitchFamily="34" charset="0"/>
                <a:cs typeface="Arial" panose="020B0604020202020204" pitchFamily="34" charset="0"/>
              </a:rPr>
              <a:t>User Stories – Pain points and solution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95170A-DC31-453A-ABD2-909F637E0F35}"/>
              </a:ext>
            </a:extLst>
          </p:cNvPr>
          <p:cNvSpPr txBox="1"/>
          <p:nvPr/>
        </p:nvSpPr>
        <p:spPr>
          <a:xfrm>
            <a:off x="861491" y="4163710"/>
            <a:ext cx="704603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400" b="1" err="1">
                <a:latin typeface="Arial" panose="020B0604020202020204" pitchFamily="34" charset="0"/>
                <a:cs typeface="Arial" panose="020B0604020202020204" pitchFamily="34" charset="0"/>
              </a:rPr>
              <a:t>MediQPACS</a:t>
            </a:r>
            <a:r>
              <a:rPr lang="en-US" altLang="zh-TW" sz="2400" b="1">
                <a:latin typeface="Arial" panose="020B0604020202020204" pitchFamily="34" charset="0"/>
                <a:cs typeface="Arial" panose="020B0604020202020204" pitchFamily="34" charset="0"/>
              </a:rPr>
              <a:t> – AE management, Patient Search, and DICOM viewer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91F5142-7D1C-4049-82C5-988B3873E035}"/>
              </a:ext>
            </a:extLst>
          </p:cNvPr>
          <p:cNvSpPr txBox="1"/>
          <p:nvPr/>
        </p:nvSpPr>
        <p:spPr>
          <a:xfrm>
            <a:off x="861491" y="5350317"/>
            <a:ext cx="70540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400" b="1">
                <a:latin typeface="Arial" panose="020B0604020202020204" pitchFamily="34" charset="0"/>
                <a:cs typeface="Arial" panose="020B0604020202020204" pitchFamily="34" charset="0"/>
              </a:rPr>
              <a:t>Live Demo – Backup from PACS server, search and view</a:t>
            </a:r>
          </a:p>
        </p:txBody>
      </p:sp>
    </p:spTree>
    <p:extLst>
      <p:ext uri="{BB962C8B-B14F-4D97-AF65-F5344CB8AC3E}">
        <p14:creationId xmlns:p14="http://schemas.microsoft.com/office/powerpoint/2010/main" val="127357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 descr="A screenshot of a cell phone&#10;&#10;Description generated with very high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39" y="2030820"/>
            <a:ext cx="7222752" cy="3051544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7660076" y="2030820"/>
            <a:ext cx="4395564" cy="305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000">
                <a:cs typeface="Calibri"/>
              </a:rPr>
              <a:t>View instances from the Series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>
                <a:cs typeface="Calibri"/>
              </a:rPr>
              <a:t>Layering and Draw over tools </a:t>
            </a:r>
            <a:endParaRPr lang="en-US" altLang="zh-TW" sz="20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>
                <a:cs typeface="Calibri"/>
              </a:rPr>
              <a:t>View and search all DICOM tags</a:t>
            </a:r>
            <a:endParaRPr lang="en-US" altLang="zh-TW" sz="2000"/>
          </a:p>
        </p:txBody>
      </p:sp>
      <p:sp>
        <p:nvSpPr>
          <p:cNvPr id="7" name="Google Shape;179;p25">
            <a:extLst>
              <a:ext uri="{FF2B5EF4-FFF2-40B4-BE49-F238E27FC236}">
                <a16:creationId xmlns:a16="http://schemas.microsoft.com/office/drawing/2014/main" id="{8FE1292E-FA5C-4132-B7F7-781ED84FB9DD}"/>
              </a:ext>
            </a:extLst>
          </p:cNvPr>
          <p:cNvSpPr txBox="1">
            <a:spLocks/>
          </p:cNvSpPr>
          <p:nvPr/>
        </p:nvSpPr>
        <p:spPr>
          <a:xfrm>
            <a:off x="907743" y="95692"/>
            <a:ext cx="9894133" cy="111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SzPts val="2400"/>
            </a:pPr>
            <a:r>
              <a:rPr lang="en-US" altLang="zh-TW" sz="4000" b="1">
                <a:solidFill>
                  <a:schemeClr val="tx1"/>
                </a:solidFill>
                <a:latin typeface="Arial" panose="020B0604020202020204" pitchFamily="34" charset="0"/>
                <a:ea typeface="+mj-ea"/>
              </a:rPr>
              <a:t>DICOM viewer </a:t>
            </a:r>
            <a:endParaRPr lang="zh-TW" altLang="en-US" sz="4000" b="1">
              <a:solidFill>
                <a:schemeClr val="tx1"/>
              </a:solidFill>
              <a:latin typeface="Arial" panose="020B0604020202020204" pitchFamily="34" charset="0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body" idx="1"/>
          </p:nvPr>
        </p:nvSpPr>
        <p:spPr>
          <a:xfrm>
            <a:off x="7231025" y="1801305"/>
            <a:ext cx="4391247" cy="367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TW" sz="2400"/>
              <a:t>Overall DICOM viewer 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US" altLang="zh-TW" sz="2400"/>
              <a:t>DICOM viewer tools</a:t>
            </a:r>
          </a:p>
        </p:txBody>
      </p:sp>
      <p:pic>
        <p:nvPicPr>
          <p:cNvPr id="226" name="Google Shape;226;p30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9823" y="1801304"/>
            <a:ext cx="5376389" cy="3563037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7406B561-7E0D-4BC2-B2E1-DF0806DA2CE7}"/>
              </a:ext>
            </a:extLst>
          </p:cNvPr>
          <p:cNvSpPr/>
          <p:nvPr/>
        </p:nvSpPr>
        <p:spPr>
          <a:xfrm>
            <a:off x="-125676" y="280144"/>
            <a:ext cx="2518002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zh-TW" alt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79;p25">
            <a:extLst>
              <a:ext uri="{FF2B5EF4-FFF2-40B4-BE49-F238E27FC236}">
                <a16:creationId xmlns:a16="http://schemas.microsoft.com/office/drawing/2014/main" id="{A44B27F8-09ED-49BE-8D3D-1F1AB0896A18}"/>
              </a:ext>
            </a:extLst>
          </p:cNvPr>
          <p:cNvSpPr txBox="1">
            <a:spLocks/>
          </p:cNvSpPr>
          <p:nvPr/>
        </p:nvSpPr>
        <p:spPr>
          <a:xfrm>
            <a:off x="2519916" y="95693"/>
            <a:ext cx="9672083" cy="10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buSzPts val="2400"/>
            </a:pPr>
            <a:r>
              <a:rPr lang="en-US" altLang="zh-TW" sz="4000" b="1">
                <a:solidFill>
                  <a:schemeClr val="tx1"/>
                </a:solidFill>
                <a:latin typeface="Arial" panose="020B0604020202020204" pitchFamily="34" charset="0"/>
                <a:ea typeface="+mj-ea"/>
              </a:rPr>
              <a:t>DICOM viewer</a:t>
            </a:r>
            <a:endParaRPr lang="zh-TW" altLang="en-US" sz="4000" b="1">
              <a:solidFill>
                <a:schemeClr val="tx1"/>
              </a:solidFill>
              <a:latin typeface="Arial" panose="020B0604020202020204" pitchFamily="34" charset="0"/>
              <a:ea typeface="+mj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7EB4-59CC-4387-91BF-64DF3043B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543050"/>
            <a:ext cx="6115050" cy="1235074"/>
          </a:xfrm>
        </p:spPr>
        <p:txBody>
          <a:bodyPr anchor="ctr"/>
          <a:lstStyle/>
          <a:p>
            <a:r>
              <a:rPr lang="en-US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DDB9-7E51-4197-8B86-65E7AB2E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" y="3429000"/>
            <a:ext cx="5924550" cy="1235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Working demo for PACS server backup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Searching  &amp; Viewing the medical images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箭號: 五邊形 3">
            <a:extLst>
              <a:ext uri="{FF2B5EF4-FFF2-40B4-BE49-F238E27FC236}">
                <a16:creationId xmlns:a16="http://schemas.microsoft.com/office/drawing/2014/main" id="{3EB30D6C-4253-4A2E-BC3C-01F3EE87C3EC}"/>
              </a:ext>
            </a:extLst>
          </p:cNvPr>
          <p:cNvSpPr/>
          <p:nvPr/>
        </p:nvSpPr>
        <p:spPr>
          <a:xfrm>
            <a:off x="1304010" y="5281658"/>
            <a:ext cx="4357315" cy="657968"/>
          </a:xfrm>
          <a:prstGeom prst="homePlate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zh-TW" altLang="en-US" sz="3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83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3;p17">
            <a:extLst>
              <a:ext uri="{FF2B5EF4-FFF2-40B4-BE49-F238E27FC236}">
                <a16:creationId xmlns:a16="http://schemas.microsoft.com/office/drawing/2014/main" id="{16F5C37A-142E-4A7D-807B-7E52CA7071A8}"/>
              </a:ext>
            </a:extLst>
          </p:cNvPr>
          <p:cNvSpPr txBox="1"/>
          <p:nvPr/>
        </p:nvSpPr>
        <p:spPr>
          <a:xfrm>
            <a:off x="324101" y="3950346"/>
            <a:ext cx="5282616" cy="55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n-US" altLang="zh-TW" sz="800" b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ea typeface="微軟正黑體" pitchFamily="34" charset="-120"/>
                <a:cs typeface="Arial"/>
                <a:sym typeface="Arial"/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1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微軟正黑體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42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5585-A31A-45EC-B899-29FEAB847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543050"/>
            <a:ext cx="6115050" cy="1235074"/>
          </a:xfrm>
        </p:spPr>
        <p:txBody>
          <a:bodyPr anchor="ctr"/>
          <a:lstStyle/>
          <a:p>
            <a:r>
              <a:rPr lang="en-US">
                <a:cs typeface="Calibri Light"/>
              </a:rPr>
              <a:t>Definitions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80084-6B42-4904-AC70-3B2FD8D1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3366296"/>
            <a:ext cx="4876800" cy="1368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Calibri"/>
              </a:rPr>
              <a:t>What is DICOM? </a:t>
            </a:r>
            <a:endParaRPr lang="en-US">
              <a:cs typeface="Calibri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What is a PACS server? 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What is a modality &amp; AE?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6FEBB-AB99-438F-9F60-BF5BF26E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FFFF"/>
                </a:solidFill>
              </a:rPr>
              <a:t>What is  PACS Server?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015D3E8-2707-4BDE-8DA2-20015FAA9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27547" y="7503583"/>
            <a:ext cx="7058306" cy="410739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6712642-431A-466B-BC0B-87BFC7E4E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50" y="1396008"/>
            <a:ext cx="5556345" cy="4595833"/>
          </a:xfrm>
          <a:prstGeom prst="rect">
            <a:avLst/>
          </a:prstGeom>
        </p:spPr>
      </p:pic>
      <p:sp>
        <p:nvSpPr>
          <p:cNvPr id="11" name="矩形: 圓角化對角角落 10">
            <a:extLst>
              <a:ext uri="{FF2B5EF4-FFF2-40B4-BE49-F238E27FC236}">
                <a16:creationId xmlns:a16="http://schemas.microsoft.com/office/drawing/2014/main" id="{5C60AB78-C7B1-46E6-8C08-36B6F50BED3E}"/>
              </a:ext>
            </a:extLst>
          </p:cNvPr>
          <p:cNvSpPr/>
          <p:nvPr/>
        </p:nvSpPr>
        <p:spPr>
          <a:xfrm>
            <a:off x="6952795" y="1509830"/>
            <a:ext cx="4501263" cy="4107393"/>
          </a:xfrm>
          <a:prstGeom prst="round2DiagRect">
            <a:avLst>
              <a:gd name="adj1" fmla="val 19272"/>
              <a:gd name="adj2" fmla="val 0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data server in the picture archiving and communication system (PACS) </a:t>
            </a:r>
            <a:b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storage for most of the Hospital / Clinical / laboratory data for the patients' images from CT scan, X-ray, MRI, and other modalities</a:t>
            </a:r>
            <a:endParaRPr lang="en-US" altLang="zh-TW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0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6FEBB-AB99-438F-9F60-BF5BF26E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FFFF"/>
                </a:solidFill>
              </a:rPr>
              <a:t>What are the DICOM files?</a:t>
            </a:r>
          </a:p>
        </p:txBody>
      </p:sp>
      <p:pic>
        <p:nvPicPr>
          <p:cNvPr id="9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797F49-1B44-4816-8A4C-78BED5985A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75" y="7638021"/>
            <a:ext cx="320992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Google Shape;158;p22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id="{99A677B4-D676-40C1-9A9E-B27CA6B6008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30" y="2077364"/>
            <a:ext cx="3728337" cy="166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Google Shape;159;p22" descr="A close up of a sign&#10;&#10;Description generated with high confidence">
            <a:extLst>
              <a:ext uri="{FF2B5EF4-FFF2-40B4-BE49-F238E27FC236}">
                <a16:creationId xmlns:a16="http://schemas.microsoft.com/office/drawing/2014/main" id="{AF95FB8F-D2DF-4915-AED4-3EB621F3587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52"/>
          <a:stretch/>
        </p:blipFill>
        <p:spPr>
          <a:xfrm>
            <a:off x="8439429" y="877930"/>
            <a:ext cx="2618816" cy="733045"/>
          </a:xfrm>
          <a:prstGeom prst="roundRect">
            <a:avLst>
              <a:gd name="adj" fmla="val 117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0819751-5CEA-417C-9222-5ED502F3D3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780" y="1396009"/>
            <a:ext cx="3608879" cy="5182105"/>
          </a:xfrm>
          <a:prstGeom prst="rect">
            <a:avLst/>
          </a:prstGeom>
        </p:spPr>
      </p:pic>
      <p:sp>
        <p:nvSpPr>
          <p:cNvPr id="17" name="矩形: 圓角化對角角落 16">
            <a:extLst>
              <a:ext uri="{FF2B5EF4-FFF2-40B4-BE49-F238E27FC236}">
                <a16:creationId xmlns:a16="http://schemas.microsoft.com/office/drawing/2014/main" id="{5FEA986B-C14A-485F-86FE-CA246FD0AE40}"/>
              </a:ext>
            </a:extLst>
          </p:cNvPr>
          <p:cNvSpPr/>
          <p:nvPr/>
        </p:nvSpPr>
        <p:spPr>
          <a:xfrm>
            <a:off x="7437344" y="1396010"/>
            <a:ext cx="4449856" cy="4956916"/>
          </a:xfrm>
          <a:prstGeom prst="round2DiagRect">
            <a:avLst>
              <a:gd name="adj1" fmla="val 19272"/>
              <a:gd name="adj2" fmla="val 0"/>
            </a:avLst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Imaging and Communications in Medicine (DICOM) is a file format for patient information and medical images</a:t>
            </a:r>
            <a:b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 files are 4 layers of patient information: </a:t>
            </a:r>
            <a:br>
              <a:rPr lang="en-US" altLang="zh-TW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76225">
              <a:buFont typeface="+mj-lt"/>
              <a:buAutoNum type="arabicPeriod"/>
            </a:pP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information</a:t>
            </a:r>
          </a:p>
          <a:p>
            <a:pPr lvl="1" indent="-276225">
              <a:buFont typeface="+mj-lt"/>
              <a:buAutoNum type="arabicPeriod"/>
            </a:pP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  <a:p>
            <a:pPr lvl="1" indent="-276225">
              <a:buFont typeface="+mj-lt"/>
              <a:buAutoNum type="arabicPeriod"/>
            </a:pP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  <a:p>
            <a:pPr lvl="1" indent="-276225">
              <a:buFont typeface="+mj-lt"/>
              <a:buAutoNum type="arabicPeriod"/>
            </a:pPr>
            <a:r>
              <a:rPr lang="en-US" altLang="zh-TW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Instances (DICOM images)</a:t>
            </a:r>
            <a:r>
              <a:rPr lang="en-US" altLang="zh-TW" sz="2000">
                <a:solidFill>
                  <a:srgbClr val="FFFFFF"/>
                </a:solidFill>
              </a:rPr>
              <a:t> </a:t>
            </a:r>
            <a:endParaRPr lang="en-US" altLang="zh-TW" sz="2000">
              <a:cs typeface="Calibri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2B40403A-8C46-4162-A5BA-76EE36C4DBA3}"/>
              </a:ext>
            </a:extLst>
          </p:cNvPr>
          <p:cNvSpPr/>
          <p:nvPr/>
        </p:nvSpPr>
        <p:spPr>
          <a:xfrm>
            <a:off x="4268491" y="1755743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1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714EB282-ACDF-451F-8315-02059EA37AC4}"/>
              </a:ext>
            </a:extLst>
          </p:cNvPr>
          <p:cNvSpPr/>
          <p:nvPr/>
        </p:nvSpPr>
        <p:spPr>
          <a:xfrm>
            <a:off x="4268491" y="3611733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2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D54DAA7D-63D9-41CC-B6A5-3A03CD9273EC}"/>
              </a:ext>
            </a:extLst>
          </p:cNvPr>
          <p:cNvSpPr/>
          <p:nvPr/>
        </p:nvSpPr>
        <p:spPr>
          <a:xfrm>
            <a:off x="3172700" y="4919792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3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FE1F1C0B-2A69-47D7-85A0-9C3099690367}"/>
              </a:ext>
            </a:extLst>
          </p:cNvPr>
          <p:cNvSpPr/>
          <p:nvPr/>
        </p:nvSpPr>
        <p:spPr>
          <a:xfrm>
            <a:off x="3172700" y="5957141"/>
            <a:ext cx="395785" cy="39578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rgbClr val="002060"/>
                </a:solidFill>
              </a:rPr>
              <a:t>4</a:t>
            </a:r>
            <a:endParaRPr lang="zh-TW" altLang="en-US" sz="2000" b="1">
              <a:solidFill>
                <a:srgbClr val="00206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DEEC2AC-1D1D-416E-BEB8-9392CF3B1DA4}"/>
              </a:ext>
            </a:extLst>
          </p:cNvPr>
          <p:cNvSpPr txBox="1"/>
          <p:nvPr/>
        </p:nvSpPr>
        <p:spPr>
          <a:xfrm>
            <a:off x="3698725" y="4892496"/>
            <a:ext cx="10064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</a:rPr>
              <a:t>Series</a:t>
            </a:r>
            <a:endPara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BD70509-DB35-43CE-8D3F-F38D848CB13E}"/>
              </a:ext>
            </a:extLst>
          </p:cNvPr>
          <p:cNvSpPr txBox="1"/>
          <p:nvPr/>
        </p:nvSpPr>
        <p:spPr>
          <a:xfrm>
            <a:off x="4958971" y="4892496"/>
            <a:ext cx="10064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</a:rPr>
              <a:t>Series</a:t>
            </a:r>
            <a:endPara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279C45C-6C77-41AE-B8F0-386AE60944AB}"/>
              </a:ext>
            </a:extLst>
          </p:cNvPr>
          <p:cNvSpPr txBox="1"/>
          <p:nvPr/>
        </p:nvSpPr>
        <p:spPr>
          <a:xfrm>
            <a:off x="6219217" y="4892496"/>
            <a:ext cx="10064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/>
              </a:rPr>
              <a:t>Series</a:t>
            </a:r>
            <a:endParaRPr lang="zh-TW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04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6FEBB-AB99-438F-9F60-BF5BF26E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FFFF"/>
                </a:solidFill>
              </a:rPr>
              <a:t>More definitions</a:t>
            </a:r>
          </a:p>
        </p:txBody>
      </p:sp>
      <p:pic>
        <p:nvPicPr>
          <p:cNvPr id="25" name="Google Shape;166;p23" descr="A person standing in a room&#10;&#10;Description generated with very high confidence">
            <a:extLst>
              <a:ext uri="{FF2B5EF4-FFF2-40B4-BE49-F238E27FC236}">
                <a16:creationId xmlns:a16="http://schemas.microsoft.com/office/drawing/2014/main" id="{841C267A-FA37-4FF5-ACBF-093CA4EB4B7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89" y="1878868"/>
            <a:ext cx="6267093" cy="3646967"/>
          </a:xfrm>
          <a:prstGeom prst="roundRect">
            <a:avLst>
              <a:gd name="adj" fmla="val 35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Google Shape;168;p23">
            <a:extLst>
              <a:ext uri="{FF2B5EF4-FFF2-40B4-BE49-F238E27FC236}">
                <a16:creationId xmlns:a16="http://schemas.microsoft.com/office/drawing/2014/main" id="{64AD5361-F6B7-4DE0-B616-80BF64CC2C69}"/>
              </a:ext>
            </a:extLst>
          </p:cNvPr>
          <p:cNvSpPr txBox="1">
            <a:spLocks/>
          </p:cNvSpPr>
          <p:nvPr/>
        </p:nvSpPr>
        <p:spPr>
          <a:xfrm>
            <a:off x="7232983" y="1466850"/>
            <a:ext cx="4476749" cy="4324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altLang="zh-TW" sz="2000">
                <a:solidFill>
                  <a:srgbClr val="FFFFFF"/>
                </a:solidFill>
              </a:rPr>
              <a:t>Modalities</a:t>
            </a:r>
          </a:p>
          <a:p>
            <a:pPr marL="171450" lvl="1" indent="0">
              <a:buNone/>
            </a:pPr>
            <a:r>
              <a:rPr lang="en-US" altLang="zh-TW" sz="1800" b="0">
                <a:solidFill>
                  <a:srgbClr val="FFFFFF"/>
                </a:solidFill>
              </a:rPr>
              <a:t>Modalities are the type of AEs that capture the images of the patients and creates DICOM files. The modalities could  be X-Ray , CT , MRI, etc.</a:t>
            </a:r>
          </a:p>
          <a:p>
            <a:pPr marL="171450" indent="-171450"/>
            <a:endParaRPr lang="en-US" altLang="zh-TW" sz="2000">
              <a:solidFill>
                <a:srgbClr val="FFFFFF"/>
              </a:solidFill>
            </a:endParaRPr>
          </a:p>
          <a:p>
            <a:pPr marL="171450" indent="-171450"/>
            <a:r>
              <a:rPr lang="en-US" altLang="zh-TW" sz="2000">
                <a:solidFill>
                  <a:srgbClr val="FFFFFF"/>
                </a:solidFill>
              </a:rPr>
              <a:t>Application entities (AE) </a:t>
            </a:r>
          </a:p>
          <a:p>
            <a:pPr marL="171450" lvl="1" indent="0">
              <a:buNone/>
            </a:pPr>
            <a:r>
              <a:rPr lang="en-US" altLang="zh-TW" sz="1800" b="0">
                <a:solidFill>
                  <a:srgbClr val="FFFFFF"/>
                </a:solidFill>
              </a:rPr>
              <a:t>Application Entities are the components in a Hospital network (or clinical / laboratory) which can receive or transfer DICOM files.  PACS server and Modalities are Application Entities</a:t>
            </a:r>
          </a:p>
        </p:txBody>
      </p:sp>
    </p:spTree>
    <p:extLst>
      <p:ext uri="{BB962C8B-B14F-4D97-AF65-F5344CB8AC3E}">
        <p14:creationId xmlns:p14="http://schemas.microsoft.com/office/powerpoint/2010/main" val="353442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DE1D-F1C9-4CE7-8901-1AAF032E9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466849"/>
            <a:ext cx="6115050" cy="1368425"/>
          </a:xfrm>
        </p:spPr>
        <p:txBody>
          <a:bodyPr anchor="ctr"/>
          <a:lstStyle/>
          <a:p>
            <a:r>
              <a:rPr lang="en-US"/>
              <a:t>User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713D-CEBB-4F42-8CC4-936FE7B74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3309146"/>
            <a:ext cx="5715000" cy="1368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Why QNAP NAS a mini – PACS server?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Why </a:t>
            </a:r>
            <a:r>
              <a:rPr lang="en-US" err="1"/>
              <a:t>MediQPACS</a:t>
            </a:r>
            <a:r>
              <a:rPr lang="en-US"/>
              <a:t> was built?</a:t>
            </a:r>
            <a:r>
              <a:rPr lang="en-US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191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3D701F4B-1EFF-4F9C-AED2-5B8CC86F9F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570" y="-4258"/>
            <a:ext cx="4475130" cy="223236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2AB57BF-9C11-4EFC-8032-A1F4DBDBE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570" y="2321236"/>
            <a:ext cx="4475130" cy="221552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273D44A-B4F4-4FB1-B2F2-87E05A701F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570" y="4629891"/>
            <a:ext cx="4475130" cy="22238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A052-534D-42E9-A283-899BE9EC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293" y="2303444"/>
            <a:ext cx="6730276" cy="3712345"/>
          </a:xfrm>
        </p:spPr>
        <p:txBody>
          <a:bodyPr vert="horz" lIns="91440" tIns="45720" rIns="91440" bIns="45720" rtlCol="0">
            <a:normAutofit/>
          </a:bodyPr>
          <a:lstStyle/>
          <a:p>
            <a:pPr marL="541338" lvl="1" indent="-96838"/>
            <a:r>
              <a:rPr lang="en-US" sz="1800" b="0"/>
              <a:t> Doctors / Radiologists / experts</a:t>
            </a:r>
          </a:p>
          <a:p>
            <a:pPr marL="541338" lvl="1" indent="-96838"/>
            <a:r>
              <a:rPr lang="en-US" sz="1800" b="0"/>
              <a:t> System Integrators</a:t>
            </a:r>
          </a:p>
          <a:p>
            <a:pPr marL="541338" lvl="1" indent="-96838"/>
            <a:r>
              <a:rPr lang="en-US" sz="1800" b="0"/>
              <a:t> Researchers and scientists</a:t>
            </a:r>
          </a:p>
          <a:p>
            <a:pPr marL="541338" lvl="1" indent="-96838"/>
            <a:r>
              <a:rPr lang="en-US" sz="1800" b="0"/>
              <a:t> Other healthcare professionals</a:t>
            </a:r>
          </a:p>
          <a:p>
            <a:pPr marL="360363" lvl="1" indent="-144463"/>
            <a:endParaRPr lang="en-US" sz="1800" b="0"/>
          </a:p>
          <a:p>
            <a:pPr marL="369888" lvl="1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TW" sz="2000"/>
              <a:t>Target Institutions to have QNAP NAS</a:t>
            </a:r>
          </a:p>
          <a:p>
            <a:pPr marL="625475" lvl="1" indent="-180975">
              <a:lnSpc>
                <a:spcPct val="100000"/>
              </a:lnSpc>
            </a:pPr>
            <a:r>
              <a:rPr lang="en-US" altLang="zh-TW" sz="1800" b="0"/>
              <a:t>Clinics</a:t>
            </a:r>
          </a:p>
          <a:p>
            <a:pPr marL="625475" lvl="1" indent="-180975">
              <a:lnSpc>
                <a:spcPct val="100000"/>
              </a:lnSpc>
            </a:pPr>
            <a:r>
              <a:rPr lang="en-US" altLang="zh-TW" sz="1800" b="0"/>
              <a:t>Hospital (small to medium scale) </a:t>
            </a:r>
          </a:p>
          <a:p>
            <a:pPr marL="625475" lvl="1" indent="-180975">
              <a:lnSpc>
                <a:spcPct val="100000"/>
              </a:lnSpc>
            </a:pPr>
            <a:r>
              <a:rPr lang="en-US" altLang="zh-TW" sz="1800" b="0"/>
              <a:t>Research laboratories</a:t>
            </a:r>
          </a:p>
          <a:p>
            <a:pPr marL="360363" lvl="1" indent="-144463"/>
            <a:endParaRPr lang="en-US" sz="1800" b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237C41-39FA-47BE-8006-D7B2B43F58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26504" y="-2251735"/>
            <a:ext cx="1673798" cy="202418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0A9EC0F-2D40-4FA4-87B3-320379263F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31745" y="-2030532"/>
            <a:ext cx="3218425" cy="1581780"/>
          </a:xfrm>
          <a:prstGeom prst="rect">
            <a:avLst/>
          </a:prstGeom>
        </p:spPr>
      </p:pic>
      <p:pic>
        <p:nvPicPr>
          <p:cNvPr id="14" name="Picture 14" descr="A large white building&#10;&#10;Description generated with high confidence">
            <a:extLst>
              <a:ext uri="{FF2B5EF4-FFF2-40B4-BE49-F238E27FC236}">
                <a16:creationId xmlns:a16="http://schemas.microsoft.com/office/drawing/2014/main" id="{D11DC5BC-9229-4C00-834F-D5850DDAD0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0358" y="-2303853"/>
            <a:ext cx="3292167" cy="185440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DDDEC1F-B6DB-4262-AF05-F6ADCF3A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80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TW" err="1"/>
              <a:t>MediQPACS</a:t>
            </a:r>
            <a:r>
              <a:rPr lang="en-US" altLang="zh-TW"/>
              <a:t> Users</a:t>
            </a:r>
          </a:p>
        </p:txBody>
      </p:sp>
      <p:sp>
        <p:nvSpPr>
          <p:cNvPr id="20" name="箭號: 五邊形 19">
            <a:extLst>
              <a:ext uri="{FF2B5EF4-FFF2-40B4-BE49-F238E27FC236}">
                <a16:creationId xmlns:a16="http://schemas.microsoft.com/office/drawing/2014/main" id="{6E8EF00F-C812-4FA4-9A31-FBAB341B567C}"/>
              </a:ext>
            </a:extLst>
          </p:cNvPr>
          <p:cNvSpPr/>
          <p:nvPr/>
        </p:nvSpPr>
        <p:spPr>
          <a:xfrm>
            <a:off x="-1244844" y="1730562"/>
            <a:ext cx="7507705" cy="404786"/>
          </a:xfrm>
          <a:prstGeom prst="homePlate">
            <a:avLst/>
          </a:prstGeom>
          <a:gradFill>
            <a:gsLst>
              <a:gs pos="30000">
                <a:srgbClr val="FFC000">
                  <a:alpha val="0"/>
                </a:srgbClr>
              </a:gs>
              <a:gs pos="45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0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MediQPACS</a:t>
            </a:r>
            <a:r>
              <a:rPr lang="en-US" altLang="zh-TW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primarily meant for:</a:t>
            </a:r>
          </a:p>
        </p:txBody>
      </p:sp>
    </p:spTree>
    <p:extLst>
      <p:ext uri="{BB962C8B-B14F-4D97-AF65-F5344CB8AC3E}">
        <p14:creationId xmlns:p14="http://schemas.microsoft.com/office/powerpoint/2010/main" val="161482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9472-DE18-4117-8DB7-1090CA84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Doctors , Radiologists and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E80D-0D7C-45AC-83BD-B9E5EEF5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147"/>
            <a:ext cx="7041537" cy="4760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9888" indent="-285750">
              <a:buFont typeface="Wingdings" panose="05000000000000000000" pitchFamily="2" charset="2"/>
              <a:buChar char="Ø"/>
            </a:pPr>
            <a:r>
              <a:rPr lang="en-US" sz="2000"/>
              <a:t>Store in their computers</a:t>
            </a:r>
          </a:p>
          <a:p>
            <a:pPr marL="541338" lvl="1" indent="-180975"/>
            <a:r>
              <a:rPr lang="en-US" sz="1800" b="0">
                <a:cs typeface="Calibri"/>
              </a:rPr>
              <a:t>Huge DICOM files , limited storage </a:t>
            </a:r>
          </a:p>
          <a:p>
            <a:pPr marL="541338" lvl="1" indent="-180975"/>
            <a:r>
              <a:rPr lang="en-US" sz="1800" b="0">
                <a:cs typeface="Calibri"/>
              </a:rPr>
              <a:t>Backup to public clouds – time consuming </a:t>
            </a:r>
          </a:p>
          <a:p>
            <a:pPr marL="541338" lvl="1" indent="-180975"/>
            <a:r>
              <a:rPr lang="en-US" sz="1800" b="0"/>
              <a:t>Difficult to share with patients</a:t>
            </a:r>
            <a:br>
              <a:rPr lang="en-US" sz="1800" b="0"/>
            </a:br>
            <a:endParaRPr lang="en-US" sz="1800" b="0"/>
          </a:p>
          <a:p>
            <a:pPr marL="369888" indent="-285750">
              <a:buFont typeface="Wingdings" panose="05000000000000000000" pitchFamily="2" charset="2"/>
              <a:buChar char="Ø"/>
            </a:pPr>
            <a:r>
              <a:rPr lang="en-US" sz="2000"/>
              <a:t>Need to travel to clinic</a:t>
            </a:r>
            <a:r>
              <a:rPr lang="en-US" sz="1800" b="0"/>
              <a:t> </a:t>
            </a:r>
          </a:p>
          <a:p>
            <a:pPr marL="541338" lvl="1" indent="-180975"/>
            <a:r>
              <a:rPr lang="en-US" sz="1800" b="0"/>
              <a:t>Emergency call from patients </a:t>
            </a:r>
          </a:p>
          <a:p>
            <a:pPr marL="541338" lvl="1" indent="-180975"/>
            <a:r>
              <a:rPr lang="en-US" sz="1800" b="0"/>
              <a:t>Immediate assistance</a:t>
            </a:r>
            <a:br>
              <a:rPr lang="en-US" sz="1800" b="0"/>
            </a:br>
            <a:endParaRPr lang="en-US" sz="1800" b="0"/>
          </a:p>
          <a:p>
            <a:pPr marL="369888" indent="-285750">
              <a:buFont typeface="Wingdings" panose="05000000000000000000" pitchFamily="2" charset="2"/>
              <a:buChar char="Ø"/>
            </a:pPr>
            <a:r>
              <a:rPr lang="en-US" sz="2000"/>
              <a:t>Need expert opinions in critical cases</a:t>
            </a:r>
          </a:p>
          <a:p>
            <a:pPr marL="541338" lvl="1" indent="-180975"/>
            <a:r>
              <a:rPr lang="en-US" sz="1800" b="0"/>
              <a:t>Radiologists / Experts are not available at one location </a:t>
            </a:r>
          </a:p>
          <a:p>
            <a:pPr marL="541338" lvl="1" indent="-180975"/>
            <a:r>
              <a:rPr lang="en-US" sz="1800" b="0"/>
              <a:t>Sending patient information over the internet is unsafe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4" name="Picture 4" descr="A person standing in front of a computer&#10;&#10;Description generated with high confidence">
            <a:extLst>
              <a:ext uri="{FF2B5EF4-FFF2-40B4-BE49-F238E27FC236}">
                <a16:creationId xmlns:a16="http://schemas.microsoft.com/office/drawing/2014/main" id="{5BCA75A3-AF5A-4B97-BDA4-5ED24635EB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55568" y="1381740"/>
            <a:ext cx="3613485" cy="2422483"/>
          </a:xfrm>
          <a:prstGeom prst="roundRect">
            <a:avLst>
              <a:gd name="adj" fmla="val 56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356E205C-999E-4EE4-81E3-51E876704AA1}"/>
              </a:ext>
            </a:extLst>
          </p:cNvPr>
          <p:cNvSpPr/>
          <p:nvPr/>
        </p:nvSpPr>
        <p:spPr>
          <a:xfrm>
            <a:off x="1" y="1496204"/>
            <a:ext cx="2605304" cy="404786"/>
          </a:xfrm>
          <a:prstGeom prst="homePlate">
            <a:avLst/>
          </a:prstGeom>
          <a:gradFill>
            <a:gsLst>
              <a:gs pos="15000">
                <a:srgbClr val="FFC000">
                  <a:alpha val="0"/>
                </a:srgbClr>
              </a:gs>
              <a:gs pos="5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400" b="1">
                <a:solidFill>
                  <a:srgbClr val="002060"/>
                </a:solidFill>
                <a:cs typeface="Calibri"/>
              </a:rPr>
              <a:t>Pain points</a:t>
            </a:r>
          </a:p>
        </p:txBody>
      </p:sp>
      <p:pic>
        <p:nvPicPr>
          <p:cNvPr id="8" name="Picture 8" descr="A person sitting in front of a computer&#10;&#10;Description generated with very high confidence">
            <a:extLst>
              <a:ext uri="{FF2B5EF4-FFF2-40B4-BE49-F238E27FC236}">
                <a16:creationId xmlns:a16="http://schemas.microsoft.com/office/drawing/2014/main" id="{EE3AD368-F7E0-47FD-A363-BFDD284CE7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55567" y="3945120"/>
            <a:ext cx="3613485" cy="2587948"/>
          </a:xfrm>
          <a:prstGeom prst="roundRect">
            <a:avLst>
              <a:gd name="adj" fmla="val 67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67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Office PowerPoint</Application>
  <PresentationFormat>寬螢幕</PresentationFormat>
  <Paragraphs>172</Paragraphs>
  <Slides>23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微軟正黑體</vt:lpstr>
      <vt:lpstr>Arial</vt:lpstr>
      <vt:lpstr>Calibri</vt:lpstr>
      <vt:lpstr>Wingdings</vt:lpstr>
      <vt:lpstr>Office Theme</vt:lpstr>
      <vt:lpstr>PowerPoint 簡報</vt:lpstr>
      <vt:lpstr>PowerPoint 簡報</vt:lpstr>
      <vt:lpstr>Definitions</vt:lpstr>
      <vt:lpstr>What is  PACS Server?</vt:lpstr>
      <vt:lpstr>What are the DICOM files?</vt:lpstr>
      <vt:lpstr>More definitions</vt:lpstr>
      <vt:lpstr>User Stories</vt:lpstr>
      <vt:lpstr>MediQPACS Users</vt:lpstr>
      <vt:lpstr>Doctors , Radiologists and experts</vt:lpstr>
      <vt:lpstr>System Integrators (SI's)</vt:lpstr>
      <vt:lpstr>Researchers and Scientists</vt:lpstr>
      <vt:lpstr>Solution - MediQPACS on QNAP NAS</vt:lpstr>
      <vt:lpstr>Solution - MediQPACS on QNAP NAS</vt:lpstr>
      <vt:lpstr>Convert your QNAP NAS  to PACS server</vt:lpstr>
      <vt:lpstr>MediQPACS App</vt:lpstr>
      <vt:lpstr>AE (Application entity) Management </vt:lpstr>
      <vt:lpstr>AE management page</vt:lpstr>
      <vt:lpstr>PowerPoint 簡報</vt:lpstr>
      <vt:lpstr>PowerPoint 簡報</vt:lpstr>
      <vt:lpstr>PowerPoint 簡報</vt:lpstr>
      <vt:lpstr>PowerPoint 簡報</vt:lpstr>
      <vt:lpstr>Demo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QNAP_Mili Wang</dc:creator>
  <cp:lastModifiedBy>QNAP_Mili Wang</cp:lastModifiedBy>
  <cp:revision>2</cp:revision>
  <dcterms:created xsi:type="dcterms:W3CDTF">2019-03-12T06:12:59Z</dcterms:created>
  <dcterms:modified xsi:type="dcterms:W3CDTF">2019-03-14T03:22:33Z</dcterms:modified>
</cp:coreProperties>
</file>