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76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58" r:id="rId13"/>
    <p:sldId id="267" r:id="rId14"/>
    <p:sldId id="268" r:id="rId15"/>
    <p:sldId id="269" r:id="rId16"/>
    <p:sldId id="270" r:id="rId17"/>
    <p:sldId id="271" r:id="rId18"/>
    <p:sldId id="272" r:id="rId19"/>
    <p:sldId id="275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FF"/>
    <a:srgbClr val="FF26FF"/>
    <a:srgbClr val="00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080C08-E648-4947-876E-21F2C2D88ACB}" v="85" dt="2019-03-08T02:12:44.535"/>
    <p1510:client id="{6589C13F-B460-F935-BBA8-A5A48E5C2C24}" v="2" dt="2019-03-07T11:08:06.095"/>
    <p1510:client id="{4C9EB8E3-BF10-11D0-D010-CCE162A99AF6}" v="259" dt="2019-03-07T07:54:33.117"/>
    <p1510:client id="{5B85CA95-4F18-4F14-CCA9-57B19E39F9C6}" v="7" dt="2019-03-07T07:05:37.547"/>
    <p1510:client id="{AE73477B-2398-53FF-6F87-468D1F0D5A7C}" v="11" dt="2019-03-08T02:45:46.611"/>
    <p1510:client id="{289E1C48-564A-0B63-2893-5501DFE32B0F}" v="16" dt="2019-03-07T07:25:22.271"/>
    <p1510:client id="{8EF85D56-AE6C-3FFD-5136-BE55D653A41C}" v="9" dt="2019-03-07T10:33:26.239"/>
    <p1510:client id="{C3F73F07-9F02-C00F-FA17-BDA438D9A7E0}" v="448" dt="2019-03-07T10:35:58.896"/>
    <p1510:client id="{C47257F4-4A3E-EF17-3E63-D62A652C37D5}" v="14" dt="2019-03-08T01:54:34.383"/>
    <p1510:client id="{C9E8A228-1F2A-4D04-F3FD-2BB6E9737383}" v="2" dt="2019-03-08T03:27:22.783"/>
    <p1510:client id="" v="1" dt="2019-03-08T07:07:10.1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914" y="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F8589-FA6C-415B-98E7-9E545D7157E8}" type="datetimeFigureOut">
              <a:rPr lang="zh-TW" altLang="en-US" smtClean="0"/>
              <a:t>2019/3/8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E50FD-8151-4469-9FB1-2339D41D7C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404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0C81B13-26AB-4DF6-86E8-81CE0A43B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9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7CDAE31-5669-41DD-933B-AC7EF706B4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9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D9D725A-B2BE-47B8-AE71-ADD3552F6C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48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647953-CA65-41F2-A234-781410D4D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7E5D2E-8B73-46E4-AAA2-ACE8BB3A8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ECDDDA3-3BC2-423C-98F2-D80261B9B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FD814B1-F007-42AA-9177-A90D353FCE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70FA4-1477-4588-A07D-B9FFAADD314F}" type="datetimeFigureOut">
              <a:rPr lang="zh-TW" altLang="en-US" smtClean="0"/>
              <a:t>2019/3/8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6CDED86-18D5-4BDA-BBB7-431690971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6B6ED5A-394A-4A84-B044-BA8FB928F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3161B-D771-4EAF-9C39-40D62EAC48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2946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4A1AA5-01E8-46F9-A054-9BB0D0140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30E5085-F33A-49B6-A03E-3C5C9C8E3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C1F5AF3-5E78-4892-9B6C-7679001D8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17CD84-F1E3-428B-979E-2D7C867A5E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70FA4-1477-4588-A07D-B9FFAADD314F}" type="datetimeFigureOut">
              <a:rPr lang="zh-TW" altLang="en-US" smtClean="0"/>
              <a:t>2019/3/8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92C6F88-C7C5-45B3-8B47-44255DEB0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A2EFB5D-EDBF-4C65-A9CE-799B33CC9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3161B-D771-4EAF-9C39-40D62EAC48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595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F75BB61-548F-4590-94B1-85FB3DB512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56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A0DD374-C015-4E74-A963-7334D833CA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69BBF9C-2D07-4C42-92D2-5E14126071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80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04A785D-A5B4-437D-8A7D-9AF4BF420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6EF9D92-0447-4B21-9064-89034EE0C7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0DD6A53-529A-4DD0-AED8-F56991CC48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654" y="2543840"/>
            <a:ext cx="611539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0862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CE9A3F-5BE0-4DF7-BCB6-0D814000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F1937152-3A60-4271-BB15-886D530B4F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31132" y="4164658"/>
            <a:ext cx="9727660" cy="3058341"/>
          </a:xfrm>
          <a:prstGeom prst="rect">
            <a:avLst/>
          </a:prstGeom>
        </p:spPr>
      </p:pic>
      <p:pic>
        <p:nvPicPr>
          <p:cNvPr id="8" name="圖形 7" hidden="1">
            <a:extLst>
              <a:ext uri="{FF2B5EF4-FFF2-40B4-BE49-F238E27FC236}">
                <a16:creationId xmlns:a16="http://schemas.microsoft.com/office/drawing/2014/main" id="{58CA1D50-84A0-4F71-A1D8-C1C4026A9D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57200" y="2351314"/>
            <a:ext cx="13106399" cy="3664822"/>
          </a:xfrm>
          <a:prstGeom prst="rect">
            <a:avLst/>
          </a:prstGeom>
        </p:spPr>
      </p:pic>
      <p:pic>
        <p:nvPicPr>
          <p:cNvPr id="9" name="圖形 8" hidden="1">
            <a:extLst>
              <a:ext uri="{FF2B5EF4-FFF2-40B4-BE49-F238E27FC236}">
                <a16:creationId xmlns:a16="http://schemas.microsoft.com/office/drawing/2014/main" id="{89724A6B-9CB7-4A1D-BA15-D3F5D3CBF3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8975" y="365125"/>
            <a:ext cx="3063875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CE9A3F-5BE0-4DF7-BCB6-0D814000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F1937152-3A60-4271-BB15-886D530B4F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31132" y="4164658"/>
            <a:ext cx="9727660" cy="3058341"/>
          </a:xfrm>
          <a:prstGeom prst="rect">
            <a:avLst/>
          </a:prstGeom>
        </p:spPr>
      </p:pic>
      <p:pic>
        <p:nvPicPr>
          <p:cNvPr id="8" name="圖形 7" hidden="1">
            <a:extLst>
              <a:ext uri="{FF2B5EF4-FFF2-40B4-BE49-F238E27FC236}">
                <a16:creationId xmlns:a16="http://schemas.microsoft.com/office/drawing/2014/main" id="{58CA1D50-84A0-4F71-A1D8-C1C4026A9D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57200" y="2351314"/>
            <a:ext cx="13106399" cy="3664822"/>
          </a:xfrm>
          <a:prstGeom prst="rect">
            <a:avLst/>
          </a:prstGeom>
        </p:spPr>
      </p:pic>
      <p:pic>
        <p:nvPicPr>
          <p:cNvPr id="9" name="圖形 8" hidden="1">
            <a:extLst>
              <a:ext uri="{FF2B5EF4-FFF2-40B4-BE49-F238E27FC236}">
                <a16:creationId xmlns:a16="http://schemas.microsoft.com/office/drawing/2014/main" id="{89724A6B-9CB7-4A1D-BA15-D3F5D3CBF3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8975" y="365125"/>
            <a:ext cx="3063875" cy="306387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E7245A-C063-4F31-9C0B-877E84A40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E6977E4-4F46-4889-A58F-2E962DE48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F2B8B2D-6F59-4CF1-ADC3-9C0F6349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70FA4-1477-4588-A07D-B9FFAADD314F}" type="datetimeFigureOut">
              <a:rPr lang="zh-TW" altLang="en-US" smtClean="0"/>
              <a:t>2019/3/8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EA7868-69DE-4F26-8A74-A3E29FCC0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E02E2E3-E0BA-4315-A869-FC897B86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3161B-D771-4EAF-9C39-40D62EAC48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6333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29DE9F-767C-4447-896D-5726F2E29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32F1ACD-0F6A-4279-98E2-3AA469C26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041D00E-35DE-4F04-BF0A-6EC873849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F4F00C9-D668-4B8C-BF06-19952CC9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70FA4-1477-4588-A07D-B9FFAADD314F}" type="datetimeFigureOut">
              <a:rPr lang="zh-TW" altLang="en-US" smtClean="0"/>
              <a:t>2019/3/8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41E5043-47A5-4231-85FE-E41209074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621565B-1D0D-467C-89EF-DC8E3832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3161B-D771-4EAF-9C39-40D62EAC48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5659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9C59D2-EF15-4098-8CA7-D4B38E7C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EFB840-E24D-437D-A462-AFDC069A8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86200DB-AA17-48F7-A6C7-6828EAA69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273D3FC-FA56-42DB-9EA0-C4A1418B17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80A4E29-2702-4430-99C5-422D014736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A37E0DC-7754-4B7F-9878-3FEFD1B5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70FA4-1477-4588-A07D-B9FFAADD314F}" type="datetimeFigureOut">
              <a:rPr lang="zh-TW" altLang="en-US" smtClean="0"/>
              <a:t>2019/3/8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744F191-5A08-4AF0-8881-F95C83305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5D40AAE-C602-48B1-B5BC-1AFC2D93E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3161B-D771-4EAF-9C39-40D62EAC48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8679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34FB06-D618-40EC-AB5C-8694D3C48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7446C3F-8AC1-4817-90F0-1A3F93402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70FA4-1477-4588-A07D-B9FFAADD314F}" type="datetimeFigureOut">
              <a:rPr lang="zh-TW" altLang="en-US" smtClean="0"/>
              <a:t>2019/3/8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0D57149-B3E1-4814-A108-E11179D91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C68D8C4-E274-4E16-87BC-35EA307A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3161B-D771-4EAF-9C39-40D62EAC48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044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448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1D735CD-FD7B-4B20-86A0-52D59EE38C6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57BB762-C462-4E6E-8E52-341FC25E4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DFF6C7D-4439-4DDA-9607-72349C1AD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59264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2" r:id="rId3"/>
    <p:sldLayoutId id="2147483674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72" r:id="rId10"/>
    <p:sldLayoutId id="2147483671" r:id="rId11"/>
    <p:sldLayoutId id="2147483668" r:id="rId12"/>
    <p:sldLayoutId id="2147483669" r:id="rId13"/>
    <p:sldLayoutId id="2147483673" r:id="rId14"/>
    <p:sldLayoutId id="2147483650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2.png"/><Relationship Id="rId3" Type="http://schemas.openxmlformats.org/officeDocument/2006/relationships/image" Target="../media/image16.svg"/><Relationship Id="rId7" Type="http://schemas.openxmlformats.org/officeDocument/2006/relationships/image" Target="../media/image18.png"/><Relationship Id="rId12" Type="http://schemas.openxmlformats.org/officeDocument/2006/relationships/image" Target="../media/image6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60.png"/><Relationship Id="rId5" Type="http://schemas.openxmlformats.org/officeDocument/2006/relationships/image" Target="../media/image10.svg"/><Relationship Id="rId10" Type="http://schemas.openxmlformats.org/officeDocument/2006/relationships/image" Target="../media/image59.png"/><Relationship Id="rId4" Type="http://schemas.openxmlformats.org/officeDocument/2006/relationships/image" Target="../media/image9.pn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16.sv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67.png"/><Relationship Id="rId5" Type="http://schemas.openxmlformats.org/officeDocument/2006/relationships/image" Target="../media/image10.svg"/><Relationship Id="rId10" Type="http://schemas.openxmlformats.org/officeDocument/2006/relationships/image" Target="../media/image66.png"/><Relationship Id="rId4" Type="http://schemas.openxmlformats.org/officeDocument/2006/relationships/image" Target="../media/image9.png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6.svg"/><Relationship Id="rId7" Type="http://schemas.openxmlformats.org/officeDocument/2006/relationships/image" Target="../media/image7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10.svg"/><Relationship Id="rId10" Type="http://schemas.openxmlformats.org/officeDocument/2006/relationships/image" Target="../media/image74.png"/><Relationship Id="rId4" Type="http://schemas.openxmlformats.org/officeDocument/2006/relationships/image" Target="../media/image9.png"/><Relationship Id="rId9" Type="http://schemas.openxmlformats.org/officeDocument/2006/relationships/image" Target="../media/image7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sv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openxmlformats.org/officeDocument/2006/relationships/image" Target="../media/image27.svg"/><Relationship Id="rId3" Type="http://schemas.openxmlformats.org/officeDocument/2006/relationships/image" Target="../media/image21.svg"/><Relationship Id="rId7" Type="http://schemas.openxmlformats.org/officeDocument/2006/relationships/image" Target="../media/image10.svg"/><Relationship Id="rId12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25.jpeg"/><Relationship Id="rId5" Type="http://schemas.openxmlformats.org/officeDocument/2006/relationships/image" Target="../media/image16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3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.svg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10.svg"/><Relationship Id="rId10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svg"/><Relationship Id="rId7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10.svg"/><Relationship Id="rId10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3" Type="http://schemas.openxmlformats.org/officeDocument/2006/relationships/image" Target="../media/image16.svg"/><Relationship Id="rId21" Type="http://schemas.openxmlformats.org/officeDocument/2006/relationships/image" Target="../media/image53.svg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15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5" Type="http://schemas.openxmlformats.org/officeDocument/2006/relationships/image" Target="../media/image10.sv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9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5.jpeg"/><Relationship Id="rId18" Type="http://schemas.openxmlformats.org/officeDocument/2006/relationships/image" Target="../media/image48.png"/><Relationship Id="rId3" Type="http://schemas.openxmlformats.org/officeDocument/2006/relationships/image" Target="../media/image16.svg"/><Relationship Id="rId7" Type="http://schemas.openxmlformats.org/officeDocument/2006/relationships/image" Target="../media/image44.png"/><Relationship Id="rId12" Type="http://schemas.openxmlformats.org/officeDocument/2006/relationships/image" Target="../media/image53.svg"/><Relationship Id="rId17" Type="http://schemas.openxmlformats.org/officeDocument/2006/relationships/image" Target="../media/image47.svg"/><Relationship Id="rId2" Type="http://schemas.openxmlformats.org/officeDocument/2006/relationships/image" Target="../media/image15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52.png"/><Relationship Id="rId5" Type="http://schemas.openxmlformats.org/officeDocument/2006/relationships/image" Target="../media/image10.svg"/><Relationship Id="rId15" Type="http://schemas.openxmlformats.org/officeDocument/2006/relationships/image" Target="../media/image57.png"/><Relationship Id="rId10" Type="http://schemas.openxmlformats.org/officeDocument/2006/relationships/image" Target="../media/image32.png"/><Relationship Id="rId19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54.png"/><Relationship Id="rId14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66985D4D-6D03-493D-90E5-88D4EC9FF408}"/>
              </a:ext>
            </a:extLst>
          </p:cNvPr>
          <p:cNvSpPr txBox="1"/>
          <p:nvPr/>
        </p:nvSpPr>
        <p:spPr>
          <a:xfrm>
            <a:off x="1292876" y="1842991"/>
            <a:ext cx="4388059" cy="2123658"/>
          </a:xfrm>
          <a:prstGeom prst="rect">
            <a:avLst/>
          </a:prstGeom>
          <a:noFill/>
          <a:effectLst>
            <a:outerShdw blurRad="266700" sx="102000" sy="102000" algn="ctr" rotWithShape="0">
              <a:srgbClr val="7030A0">
                <a:alpha val="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000">
                <a:solidFill>
                  <a:schemeClr val="bg1"/>
                </a:solidFill>
                <a:effectLst>
                  <a:outerShdw blurRad="114300" sx="104000" sy="104000" algn="ctr" rotWithShape="0">
                    <a:srgbClr val="7030A0">
                      <a:alpha val="67000"/>
                    </a:srgbClr>
                  </a:outerShdw>
                </a:effectLst>
                <a:latin typeface="Arial Nova Light"/>
                <a:ea typeface="微軟正黑體"/>
                <a:cs typeface="Arial"/>
              </a:rPr>
              <a:t>Explore</a:t>
            </a:r>
            <a:endParaRPr lang="zh-TW" altLang="en-US" sz="4000">
              <a:solidFill>
                <a:schemeClr val="bg1"/>
              </a:solidFill>
              <a:latin typeface="Arial Nova Light"/>
              <a:ea typeface="微軟正黑體"/>
              <a:cs typeface="Arial"/>
            </a:endParaRPr>
          </a:p>
          <a:p>
            <a:pPr algn="ctr"/>
            <a:r>
              <a:rPr lang="en-US" altLang="zh-TW" sz="4400" b="1">
                <a:solidFill>
                  <a:schemeClr val="bg1"/>
                </a:solidFill>
                <a:effectLst>
                  <a:outerShdw blurRad="114300" sx="104000" sy="104000" algn="ctr" rotWithShape="0">
                    <a:srgbClr val="7030A0">
                      <a:alpha val="67000"/>
                    </a:srgbClr>
                  </a:outerShdw>
                </a:effectLst>
                <a:latin typeface="Arial"/>
                <a:ea typeface="微軟正黑體"/>
                <a:cs typeface="Arial"/>
              </a:rPr>
              <a:t>Virtualization</a:t>
            </a:r>
            <a:r>
              <a:rPr lang="zh-TW" altLang="en-US" sz="4400" b="1">
                <a:solidFill>
                  <a:schemeClr val="bg1"/>
                </a:solidFill>
                <a:effectLst>
                  <a:outerShdw blurRad="114300" sx="104000" sy="104000" algn="ctr" rotWithShape="0">
                    <a:srgbClr val="7030A0">
                      <a:alpha val="67000"/>
                    </a:srgbClr>
                  </a:outerShdw>
                </a:effectLst>
                <a:latin typeface="Arial"/>
                <a:ea typeface="微軟正黑體"/>
                <a:cs typeface="Arial"/>
              </a:rPr>
              <a:t> </a:t>
            </a:r>
            <a:r>
              <a:rPr lang="en-US" altLang="zh-TW" sz="4400" b="1">
                <a:solidFill>
                  <a:schemeClr val="bg1"/>
                </a:solidFill>
                <a:effectLst>
                  <a:outerShdw blurRad="114300" sx="104000" sy="104000" algn="ctr" rotWithShape="0">
                    <a:srgbClr val="7030A0">
                      <a:alpha val="67000"/>
                    </a:srgbClr>
                  </a:outerShdw>
                </a:effectLst>
                <a:latin typeface="Arial"/>
                <a:ea typeface="微軟正黑體"/>
                <a:cs typeface="Arial"/>
              </a:rPr>
              <a:t>Station 3.2</a:t>
            </a:r>
            <a:endParaRPr lang="zh-TW" altLang="en-US" sz="4400" b="1">
              <a:solidFill>
                <a:schemeClr val="bg1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8D710C37-47B7-4265-AB09-E683D0896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0200" y="1392849"/>
            <a:ext cx="1759112" cy="29953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FE48F0C-6DAB-4545-B640-DCB2A036620A}"/>
              </a:ext>
            </a:extLst>
          </p:cNvPr>
          <p:cNvSpPr txBox="1"/>
          <p:nvPr/>
        </p:nvSpPr>
        <p:spPr>
          <a:xfrm>
            <a:off x="1291902" y="4158761"/>
            <a:ext cx="4395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PCIe</a:t>
            </a:r>
            <a:r>
              <a:rPr lang="zh-TW" altLang="en-US" sz="2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pass-through</a:t>
            </a:r>
            <a:r>
              <a:rPr lang="zh-TW" altLang="en-US" sz="2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support</a:t>
            </a:r>
            <a:r>
              <a:rPr lang="zh-TW" altLang="en-US" sz="2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and</a:t>
            </a:r>
            <a:r>
              <a:rPr lang="zh-TW" altLang="en-US" sz="2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improved</a:t>
            </a:r>
            <a:r>
              <a:rPr lang="zh-TW" altLang="en-US" sz="2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VMware</a:t>
            </a:r>
            <a:r>
              <a:rPr lang="en-US" altLang="zh-TW" sz="2400" baseline="300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®</a:t>
            </a:r>
            <a:r>
              <a:rPr lang="zh-TW" altLang="en-US" sz="2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endParaRPr lang="en-US" altLang="zh-TW" sz="2400">
              <a:solidFill>
                <a:schemeClr val="bg1"/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pPr algn="ctr"/>
            <a:r>
              <a:rPr lang="en-US" altLang="zh-TW" sz="2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VM</a:t>
            </a:r>
            <a:r>
              <a:rPr lang="zh-TW" altLang="en-US" sz="2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import</a:t>
            </a:r>
            <a:r>
              <a:rPr lang="zh-TW" altLang="en-US" sz="2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compatibility </a:t>
            </a:r>
          </a:p>
        </p:txBody>
      </p:sp>
    </p:spTree>
    <p:extLst>
      <p:ext uri="{BB962C8B-B14F-4D97-AF65-F5344CB8AC3E}">
        <p14:creationId xmlns:p14="http://schemas.microsoft.com/office/powerpoint/2010/main" val="2117761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AAF05DE6-8235-4776-9E2C-AA0CB8B1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467"/>
            <a:ext cx="10515600" cy="1042485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How to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？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54D56FE5-C89F-4D7D-B024-AEE502FB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05560"/>
            <a:ext cx="12192000" cy="4919039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CDC7C246-77B5-40CD-B71C-BC36009E9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D41D924-A13D-4950-9A6B-6A6987871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49" y="1724335"/>
            <a:ext cx="429285" cy="147480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7DF7FC0-CC10-4F41-A72B-8C5FFBE53A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535" y="1711631"/>
            <a:ext cx="761636" cy="148865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4017818-223D-4B86-920B-1758EF897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945" y="1698928"/>
            <a:ext cx="803180" cy="15025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F1EE0FF-4BE8-4BED-9B7F-67561C3C9E10}"/>
              </a:ext>
            </a:extLst>
          </p:cNvPr>
          <p:cNvSpPr/>
          <p:nvPr/>
        </p:nvSpPr>
        <p:spPr>
          <a:xfrm>
            <a:off x="1053084" y="1698928"/>
            <a:ext cx="25017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Ensure </a:t>
            </a:r>
            <a:r>
              <a:rPr lang="en-US" altLang="zh-TW" sz="2400" b="1" err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PCIe</a:t>
            </a:r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devices can fit it in the NAS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51F10FB-D3F2-45C9-8658-873956D284B7}"/>
              </a:ext>
            </a:extLst>
          </p:cNvPr>
          <p:cNvSpPr/>
          <p:nvPr/>
        </p:nvSpPr>
        <p:spPr>
          <a:xfrm>
            <a:off x="4422995" y="1716857"/>
            <a:ext cx="31892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Select a </a:t>
            </a:r>
            <a:r>
              <a:rPr lang="en-US" altLang="zh-TW" sz="2400" b="1" err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PCIe</a:t>
            </a:r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device in Virtualization Station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A770377-FFAF-4E2C-9356-961196C545A6}"/>
              </a:ext>
            </a:extLst>
          </p:cNvPr>
          <p:cNvSpPr/>
          <p:nvPr/>
        </p:nvSpPr>
        <p:spPr>
          <a:xfrm>
            <a:off x="8289169" y="1698928"/>
            <a:ext cx="2868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Launch VM and install a device driver</a:t>
            </a: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2D519FFD-10F6-4BF0-B8ED-52356AA9FEC6}"/>
              </a:ext>
            </a:extLst>
          </p:cNvPr>
          <p:cNvGrpSpPr/>
          <p:nvPr/>
        </p:nvGrpSpPr>
        <p:grpSpPr>
          <a:xfrm>
            <a:off x="999815" y="2325966"/>
            <a:ext cx="12863208" cy="5046231"/>
            <a:chOff x="1365689" y="2427019"/>
            <a:chExt cx="11837859" cy="4643987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9FF38FB8-F6CF-4EF5-91A6-55617839F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66" y="4214102"/>
              <a:ext cx="4011018" cy="2856904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8C12185E-5EE1-4223-BDD3-2B4EBE7EB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5689" y="2427019"/>
              <a:ext cx="11837859" cy="1833945"/>
            </a:xfrm>
            <a:prstGeom prst="rect">
              <a:avLst/>
            </a:prstGeom>
          </p:spPr>
        </p:pic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701CF901-244A-490A-ACB7-DD82A8D8F5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126" y="2947782"/>
            <a:ext cx="3153762" cy="3445337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5103BB6-CA9E-4713-A1E1-912E56A48E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764" y="2975783"/>
            <a:ext cx="639951" cy="63995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A101965-1026-4AF6-870D-177B65865D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42" y="3581436"/>
            <a:ext cx="2358337" cy="241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9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4">
            <a:extLst>
              <a:ext uri="{FF2B5EF4-FFF2-40B4-BE49-F238E27FC236}">
                <a16:creationId xmlns:a16="http://schemas.microsoft.com/office/drawing/2014/main" id="{52D7251E-9DCD-4D41-ABA3-5604CCC0967E}"/>
              </a:ext>
            </a:extLst>
          </p:cNvPr>
          <p:cNvSpPr txBox="1">
            <a:spLocks/>
          </p:cNvSpPr>
          <p:nvPr/>
        </p:nvSpPr>
        <p:spPr>
          <a:xfrm>
            <a:off x="856129" y="630517"/>
            <a:ext cx="10515600" cy="1079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3DD6A5-06C3-494C-9DC9-383C69925920}"/>
              </a:ext>
            </a:extLst>
          </p:cNvPr>
          <p:cNvSpPr/>
          <p:nvPr/>
        </p:nvSpPr>
        <p:spPr>
          <a:xfrm>
            <a:off x="1760549" y="2938212"/>
            <a:ext cx="5538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Connect tape backup equipment to SAS/</a:t>
            </a:r>
            <a:r>
              <a:rPr lang="en-US" altLang="zh-TW" sz="2400" b="1" err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Fibre</a:t>
            </a:r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Channel adapter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47A895-4763-475D-AF6B-51CC5A3C2937}"/>
              </a:ext>
            </a:extLst>
          </p:cNvPr>
          <p:cNvSpPr/>
          <p:nvPr/>
        </p:nvSpPr>
        <p:spPr>
          <a:xfrm>
            <a:off x="1760550" y="3961845"/>
            <a:ext cx="5289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Connect </a:t>
            </a:r>
            <a:r>
              <a:rPr lang="en-US" altLang="zh-TW" sz="2400" b="1" err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iEI</a:t>
            </a:r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HDB 301 capture box to USB 3.1 expansion card</a:t>
            </a: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31265BDA-2018-4060-8149-6E86D34A8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670" y="2803741"/>
            <a:ext cx="731611" cy="731611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CE91F1F6-8CCF-4C6E-B113-3D2C853D3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4385" y="3805348"/>
            <a:ext cx="731611" cy="73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80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A176E46-791C-4F9E-BE34-3E25E5E89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035" y="2543840"/>
            <a:ext cx="6591845" cy="2387600"/>
          </a:xfrm>
        </p:spPr>
        <p:txBody>
          <a:bodyPr anchor="ctr">
            <a:normAutofit/>
          </a:bodyPr>
          <a:lstStyle/>
          <a:p>
            <a:r>
              <a:rPr lang="en-US" altLang="zh-TW" sz="5400">
                <a:latin typeface="Arial"/>
                <a:ea typeface="微軟正黑體"/>
                <a:cs typeface="Arial"/>
              </a:rPr>
              <a:t>Improved VMware</a:t>
            </a:r>
            <a:r>
              <a:rPr lang="en-US" altLang="zh-TW" sz="5400" baseline="30000">
                <a:latin typeface="Arial"/>
                <a:ea typeface="微軟正黑體"/>
                <a:cs typeface="Arial"/>
              </a:rPr>
              <a:t>®</a:t>
            </a:r>
            <a:r>
              <a:rPr lang="en-US" altLang="zh-TW" sz="5400">
                <a:latin typeface="Arial"/>
                <a:ea typeface="微軟正黑體"/>
                <a:cs typeface="Arial"/>
              </a:rPr>
              <a:t> </a:t>
            </a:r>
            <a:br>
              <a:rPr lang="en-US" altLang="zh-TW" sz="5400">
                <a:latin typeface="Arial"/>
              </a:rPr>
            </a:br>
            <a:r>
              <a:rPr lang="en-US" altLang="zh-TW" sz="5400">
                <a:latin typeface="Arial"/>
                <a:ea typeface="微軟正黑體"/>
                <a:cs typeface="Arial"/>
              </a:rPr>
              <a:t>VM import compatibility</a:t>
            </a:r>
            <a:endParaRPr lang="zh-TW" altLang="en-US" sz="5400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1927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FEEA34-441D-4B91-9AB9-8EBBF80E1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83740"/>
          </a:xfrm>
        </p:spPr>
        <p:txBody>
          <a:bodyPr>
            <a:noAutofit/>
          </a:bodyPr>
          <a:lstStyle/>
          <a:p>
            <a:r>
              <a:rPr lang="en-US" altLang="zh-TW" sz="5400">
                <a:latin typeface="Arial"/>
                <a:cs typeface="Arial"/>
              </a:rPr>
              <a:t>Virtual-to-Virtual (V2V)</a:t>
            </a:r>
            <a:endParaRPr lang="zh-TW" altLang="en-US" sz="5400">
              <a:latin typeface="Arial"/>
              <a:cs typeface="Arial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C7825B8B-3F14-4CE9-B2A5-F9CA8926D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28" y="1806778"/>
            <a:ext cx="12192000" cy="4537113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8C4272E1-3DAF-464D-83BE-C84437ABC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66F26D8-435F-4463-A54A-CDBA8BC0C0A7}"/>
              </a:ext>
            </a:extLst>
          </p:cNvPr>
          <p:cNvSpPr/>
          <p:nvPr/>
        </p:nvSpPr>
        <p:spPr>
          <a:xfrm>
            <a:off x="1101313" y="3146245"/>
            <a:ext cx="3228974" cy="206210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3200" b="1">
                <a:solidFill>
                  <a:srgbClr val="FFC9FF"/>
                </a:solidFill>
                <a:latin typeface="Arial"/>
                <a:ea typeface="微軟正黑體"/>
                <a:cs typeface="Arial"/>
              </a:rPr>
              <a:t>Import / Export </a:t>
            </a:r>
            <a:r>
              <a:rPr lang="en-US" altLang="zh-TW" sz="32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VMs to / from different hypervisors.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74A98F1F-4DE0-40B7-B6D9-81346E520B9D}"/>
              </a:ext>
            </a:extLst>
          </p:cNvPr>
          <p:cNvGrpSpPr/>
          <p:nvPr/>
        </p:nvGrpSpPr>
        <p:grpSpPr>
          <a:xfrm>
            <a:off x="4442350" y="2759151"/>
            <a:ext cx="1019412" cy="2813235"/>
            <a:chOff x="4340637" y="2831879"/>
            <a:chExt cx="1019412" cy="2813235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14E7F05F-2FE5-40B4-974A-86A6660E6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0637" y="2831879"/>
              <a:ext cx="1012830" cy="1006801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DA259A9-C107-4A20-BFD6-78BCFC06D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0637" y="3735096"/>
              <a:ext cx="1012830" cy="1006801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74F82B28-7388-4463-89A5-7FD595510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7219" y="4638313"/>
              <a:ext cx="1012830" cy="1006801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69DE0F23-3102-4066-8108-6BAAC8B9A0FE}"/>
              </a:ext>
            </a:extLst>
          </p:cNvPr>
          <p:cNvGrpSpPr/>
          <p:nvPr/>
        </p:nvGrpSpPr>
        <p:grpSpPr>
          <a:xfrm>
            <a:off x="8440093" y="2371500"/>
            <a:ext cx="1829833" cy="1012831"/>
            <a:chOff x="9419192" y="2544035"/>
            <a:chExt cx="1829833" cy="1012831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FD8AA1C-EF65-41D4-882E-453DF9D9F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9192" y="2544035"/>
              <a:ext cx="1012831" cy="1012831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A93B694-EB1D-494A-89E3-22FA1B7BA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6194" y="2544035"/>
              <a:ext cx="1012831" cy="1012831"/>
            </a:xfrm>
            <a:prstGeom prst="rect">
              <a:avLst/>
            </a:prstGeom>
          </p:spPr>
        </p:pic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16839C60-4BC4-453F-A5C2-785DBAC48A5D}"/>
              </a:ext>
            </a:extLst>
          </p:cNvPr>
          <p:cNvGrpSpPr/>
          <p:nvPr/>
        </p:nvGrpSpPr>
        <p:grpSpPr>
          <a:xfrm>
            <a:off x="8440093" y="3694422"/>
            <a:ext cx="1829833" cy="1018895"/>
            <a:chOff x="9419192" y="4000829"/>
            <a:chExt cx="1829833" cy="1018895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2E3C9E6E-5020-4AEF-AB2F-CBAA5BCC1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6194" y="4000829"/>
              <a:ext cx="1012831" cy="1018895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8AAAEDB4-C604-4632-B761-07EC46471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9192" y="4003861"/>
              <a:ext cx="1012831" cy="1012831"/>
            </a:xfrm>
            <a:prstGeom prst="rect">
              <a:avLst/>
            </a:prstGeom>
          </p:spPr>
        </p:pic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31CD5F3-A7C5-4620-ACF1-2B860781AB9F}"/>
              </a:ext>
            </a:extLst>
          </p:cNvPr>
          <p:cNvGrpSpPr/>
          <p:nvPr/>
        </p:nvGrpSpPr>
        <p:grpSpPr>
          <a:xfrm>
            <a:off x="8440093" y="4977228"/>
            <a:ext cx="1829833" cy="1012831"/>
            <a:chOff x="9419192" y="5211258"/>
            <a:chExt cx="1829833" cy="1012831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7D596C0B-C1B7-4B68-A105-8DD0DE999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6194" y="5211258"/>
              <a:ext cx="1012831" cy="1012831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7E577190-6402-424D-BFF0-750827FF4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9192" y="5211258"/>
              <a:ext cx="1012831" cy="1012831"/>
            </a:xfrm>
            <a:prstGeom prst="rect">
              <a:avLst/>
            </a:prstGeom>
          </p:spPr>
        </p:pic>
      </p:grpSp>
      <p:sp>
        <p:nvSpPr>
          <p:cNvPr id="28" name="TextBox 21">
            <a:extLst>
              <a:ext uri="{FF2B5EF4-FFF2-40B4-BE49-F238E27FC236}">
                <a16:creationId xmlns:a16="http://schemas.microsoft.com/office/drawing/2014/main" id="{0341F026-92B8-4417-A5DA-4B50751D106C}"/>
              </a:ext>
            </a:extLst>
          </p:cNvPr>
          <p:cNvSpPr txBox="1"/>
          <p:nvPr/>
        </p:nvSpPr>
        <p:spPr>
          <a:xfrm>
            <a:off x="10346257" y="2563860"/>
            <a:ext cx="14661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VMware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WorkStation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8FE6CABE-A79F-4FBA-87D6-CF190964E053}"/>
              </a:ext>
            </a:extLst>
          </p:cNvPr>
          <p:cNvSpPr txBox="1"/>
          <p:nvPr/>
        </p:nvSpPr>
        <p:spPr>
          <a:xfrm>
            <a:off x="10346257" y="4013303"/>
            <a:ext cx="1455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VMware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vSphere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6.x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2741A3DE-1074-4A80-8D6B-BD4423E74609}"/>
              </a:ext>
            </a:extLst>
          </p:cNvPr>
          <p:cNvSpPr txBox="1"/>
          <p:nvPr/>
        </p:nvSpPr>
        <p:spPr>
          <a:xfrm>
            <a:off x="10346257" y="5373639"/>
            <a:ext cx="1472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VirtualBox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5.x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1" name="圖形 30">
            <a:extLst>
              <a:ext uri="{FF2B5EF4-FFF2-40B4-BE49-F238E27FC236}">
                <a16:creationId xmlns:a16="http://schemas.microsoft.com/office/drawing/2014/main" id="{5DAC73A3-BD63-476E-A64E-8ADD332417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91368" y="2651889"/>
            <a:ext cx="3097302" cy="3029527"/>
          </a:xfrm>
          <a:prstGeom prst="rect">
            <a:avLst/>
          </a:prstGeom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B92B745B-E8F4-4A69-831D-4E920B9BB882}"/>
              </a:ext>
            </a:extLst>
          </p:cNvPr>
          <p:cNvSpPr txBox="1"/>
          <p:nvPr/>
        </p:nvSpPr>
        <p:spPr>
          <a:xfrm>
            <a:off x="5414859" y="4731738"/>
            <a:ext cx="239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Virtualization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BED7C284-C786-4DA3-A8BA-65306B33468B}"/>
              </a:ext>
            </a:extLst>
          </p:cNvPr>
          <p:cNvSpPr txBox="1"/>
          <p:nvPr/>
        </p:nvSpPr>
        <p:spPr>
          <a:xfrm>
            <a:off x="5745187" y="3186944"/>
            <a:ext cx="245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rgbClr val="FFC9FF"/>
                </a:solidFill>
                <a:latin typeface="Arial"/>
                <a:ea typeface="微軟正黑體" panose="020B0604030504040204" pitchFamily="34" charset="-120"/>
                <a:cs typeface="Arial"/>
              </a:rPr>
              <a:t>Import</a:t>
            </a:r>
            <a:r>
              <a:rPr lang="zh-TW" altLang="en-US" b="1">
                <a:solidFill>
                  <a:srgbClr val="FFC9FF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b="1">
                <a:solidFill>
                  <a:srgbClr val="FFC9FF"/>
                </a:solidFill>
                <a:latin typeface="Arial"/>
                <a:ea typeface="微軟正黑體" panose="020B0604030504040204" pitchFamily="34" charset="-120"/>
                <a:cs typeface="Arial"/>
              </a:rPr>
              <a:t>&amp;</a:t>
            </a:r>
            <a:r>
              <a:rPr lang="zh-TW" altLang="en-US" b="1">
                <a:solidFill>
                  <a:srgbClr val="FFC9FF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b="1">
                <a:solidFill>
                  <a:srgbClr val="FFC9FF"/>
                </a:solidFill>
                <a:latin typeface="Arial"/>
                <a:ea typeface="微軟正黑體" panose="020B0604030504040204" pitchFamily="34" charset="-120"/>
                <a:cs typeface="Arial"/>
              </a:rPr>
              <a:t>Export</a:t>
            </a:r>
            <a:endParaRPr lang="en-US" b="1">
              <a:solidFill>
                <a:srgbClr val="FFC9FF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FB207EE-2D28-497E-BB5E-B674BDAA13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430" y="3648286"/>
            <a:ext cx="1012831" cy="101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0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BD14F0D6-54A2-4E6F-9CA6-3FD27C364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5400">
                <a:latin typeface="Arial"/>
                <a:ea typeface="微軟正黑體"/>
                <a:cs typeface="Arial"/>
              </a:rPr>
              <a:t>Improved Compatibility!</a:t>
            </a:r>
            <a:endParaRPr lang="zh-TW" altLang="en-US" sz="5400">
              <a:latin typeface="Arial"/>
              <a:ea typeface="微軟正黑體"/>
              <a:cs typeface="Arial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59F700FC-5090-4792-A631-9EC17B357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690688"/>
            <a:ext cx="12192000" cy="4633911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72D4FDE7-A9AE-4264-9A42-972D85BD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8B1CD6DD-BC3A-4BFC-8F01-250B59F953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74443" y="2274512"/>
            <a:ext cx="4633681" cy="3657600"/>
          </a:xfrm>
          <a:prstGeom prst="rect">
            <a:avLst/>
          </a:pr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E99423DA-A8EF-42C5-83A1-FDABE764F9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0879" y="2274512"/>
            <a:ext cx="4404124" cy="3657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676377-2C42-4A04-A4CA-4AD495F85F51}"/>
              </a:ext>
            </a:extLst>
          </p:cNvPr>
          <p:cNvSpPr txBox="1">
            <a:spLocks/>
          </p:cNvSpPr>
          <p:nvPr/>
        </p:nvSpPr>
        <p:spPr>
          <a:xfrm>
            <a:off x="1367625" y="2640122"/>
            <a:ext cx="4137378" cy="14291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000" b="1">
                <a:latin typeface="Arial"/>
                <a:cs typeface="Arial"/>
              </a:rPr>
              <a:t>VMware</a:t>
            </a:r>
            <a:r>
              <a:rPr lang="zh-TW" altLang="en-US" sz="2000" b="1">
                <a:latin typeface="Arial"/>
                <a:cs typeface="Arial"/>
              </a:rPr>
              <a:t> </a:t>
            </a:r>
            <a:r>
              <a:rPr lang="en-US" altLang="zh-TW" sz="2000" b="1">
                <a:latin typeface="Arial"/>
                <a:cs typeface="Arial"/>
              </a:rPr>
              <a:t>vSphere</a:t>
            </a:r>
            <a:r>
              <a:rPr lang="zh-TW" altLang="en-US" sz="2000" b="1">
                <a:latin typeface="Arial"/>
                <a:cs typeface="Arial"/>
              </a:rPr>
              <a:t> </a:t>
            </a:r>
            <a:r>
              <a:rPr lang="en-US" altLang="zh-TW" sz="2000" b="1">
                <a:latin typeface="Arial"/>
                <a:cs typeface="Arial"/>
              </a:rPr>
              <a:t>5.0</a:t>
            </a:r>
            <a:r>
              <a:rPr lang="zh-TW" altLang="en-US" sz="2000" b="1">
                <a:latin typeface="Arial"/>
                <a:cs typeface="Arial"/>
              </a:rPr>
              <a:t> </a:t>
            </a:r>
            <a:r>
              <a:rPr lang="en-US" altLang="zh-TW" sz="2000" b="1">
                <a:latin typeface="Arial"/>
                <a:cs typeface="Arial"/>
              </a:rPr>
              <a:t>and</a:t>
            </a:r>
            <a:r>
              <a:rPr lang="zh-TW" altLang="en-US" sz="2000" b="1">
                <a:latin typeface="Arial"/>
                <a:cs typeface="Arial"/>
              </a:rPr>
              <a:t> </a:t>
            </a:r>
            <a:r>
              <a:rPr lang="en-US" altLang="zh-TW" sz="2000" b="1">
                <a:latin typeface="Arial"/>
                <a:cs typeface="Arial"/>
              </a:rPr>
              <a:t>below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000" b="1">
                <a:latin typeface="Arial"/>
                <a:cs typeface="Arial"/>
              </a:rPr>
              <a:t>VMware</a:t>
            </a:r>
            <a:r>
              <a:rPr lang="zh-TW" altLang="en-US" sz="2000" b="1">
                <a:latin typeface="Arial"/>
                <a:cs typeface="Arial"/>
              </a:rPr>
              <a:t> </a:t>
            </a:r>
            <a:r>
              <a:rPr lang="en-US" altLang="zh-TW" sz="2000" b="1">
                <a:latin typeface="Arial"/>
                <a:cs typeface="Arial"/>
              </a:rPr>
              <a:t>WorkStation</a:t>
            </a:r>
            <a:r>
              <a:rPr lang="zh-TW" altLang="en-US" sz="2000" b="1">
                <a:latin typeface="Arial"/>
                <a:cs typeface="Arial"/>
              </a:rPr>
              <a:t> </a:t>
            </a:r>
            <a:r>
              <a:rPr lang="en-US" altLang="zh-TW" sz="2000" b="1">
                <a:latin typeface="Arial"/>
                <a:cs typeface="Arial"/>
              </a:rPr>
              <a:t>8,</a:t>
            </a:r>
            <a:r>
              <a:rPr lang="zh-TW" altLang="en-US" sz="2000" b="1">
                <a:latin typeface="Arial"/>
                <a:cs typeface="Arial"/>
              </a:rPr>
              <a:t> </a:t>
            </a:r>
            <a:r>
              <a:rPr lang="en-US" altLang="zh-TW" sz="2000" b="1">
                <a:latin typeface="Arial"/>
                <a:cs typeface="Arial"/>
              </a:rPr>
              <a:t>9</a:t>
            </a:r>
            <a:r>
              <a:rPr lang="zh-TW" altLang="en-US" sz="2000" b="1">
                <a:latin typeface="Arial"/>
                <a:cs typeface="Arial"/>
              </a:rPr>
              <a:t> </a:t>
            </a:r>
            <a:r>
              <a:rPr lang="en-US" altLang="zh-TW" sz="2000" b="1">
                <a:latin typeface="Arial"/>
                <a:cs typeface="Arial"/>
              </a:rPr>
              <a:t>,10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000" b="1">
                <a:latin typeface="Arial"/>
                <a:cs typeface="Arial"/>
              </a:rPr>
              <a:t>VirtualBox</a:t>
            </a:r>
            <a:r>
              <a:rPr lang="zh-TW" altLang="en-US" sz="2000" b="1">
                <a:latin typeface="Arial"/>
                <a:cs typeface="Arial"/>
              </a:rPr>
              <a:t> </a:t>
            </a:r>
            <a:r>
              <a:rPr lang="en-US" altLang="zh-TW" sz="2000" b="1">
                <a:latin typeface="Arial"/>
                <a:cs typeface="Arial"/>
              </a:rPr>
              <a:t>4.x</a:t>
            </a:r>
            <a:r>
              <a:rPr lang="zh-TW" altLang="en-US" sz="2000" b="1">
                <a:latin typeface="Arial"/>
                <a:cs typeface="Arial"/>
              </a:rPr>
              <a:t> </a:t>
            </a:r>
            <a:endParaRPr lang="en-US" sz="2000" b="1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CF300-FF3C-41BD-BB60-568CE6B3B8D4}"/>
              </a:ext>
            </a:extLst>
          </p:cNvPr>
          <p:cNvSpPr txBox="1"/>
          <p:nvPr/>
        </p:nvSpPr>
        <p:spPr>
          <a:xfrm>
            <a:off x="1545166" y="1916152"/>
            <a:ext cx="197564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4000" b="1">
                <a:solidFill>
                  <a:srgbClr val="FF26FF"/>
                </a:solidFill>
                <a:latin typeface="Arial"/>
                <a:ea typeface="微軟正黑體"/>
                <a:cs typeface="Arial"/>
              </a:rPr>
              <a:t>Before</a:t>
            </a:r>
            <a:endParaRPr lang="en-US" sz="4000" b="1">
              <a:solidFill>
                <a:srgbClr val="FF26FF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1835D4-D13D-48A2-A59A-EEC1E2270569}"/>
              </a:ext>
            </a:extLst>
          </p:cNvPr>
          <p:cNvSpPr txBox="1"/>
          <p:nvPr/>
        </p:nvSpPr>
        <p:spPr>
          <a:xfrm>
            <a:off x="6820048" y="1916152"/>
            <a:ext cx="170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>
                <a:solidFill>
                  <a:srgbClr val="00AEFF"/>
                </a:solidFill>
                <a:latin typeface="Arial"/>
                <a:ea typeface="微軟正黑體" panose="020B0604030504040204" pitchFamily="34" charset="-120"/>
                <a:cs typeface="Arial"/>
              </a:rPr>
              <a:t>Now</a:t>
            </a:r>
            <a:endParaRPr lang="en-US" sz="4000" b="1">
              <a:solidFill>
                <a:srgbClr val="00AEFF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6EEEA6-A98D-4DF3-A842-3B8BFE4723D4}"/>
              </a:ext>
            </a:extLst>
          </p:cNvPr>
          <p:cNvSpPr txBox="1">
            <a:spLocks/>
          </p:cNvSpPr>
          <p:nvPr/>
        </p:nvSpPr>
        <p:spPr>
          <a:xfrm>
            <a:off x="6772025" y="2640122"/>
            <a:ext cx="4048164" cy="121509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The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latest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version: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VMware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vSphere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6.x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</a:t>
            </a:r>
            <a:endParaRPr lang="en-US" altLang="zh-TW" sz="2000" b="1">
              <a:solidFill>
                <a:schemeClr val="bg1"/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VMware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WorkStation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15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VirtualBox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5.x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</a:t>
            </a:r>
            <a:endParaRPr lang="en-US" sz="2000" b="1">
              <a:solidFill>
                <a:schemeClr val="bg1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18A51-5191-4F6D-9E7C-E383BF456C33}"/>
              </a:ext>
            </a:extLst>
          </p:cNvPr>
          <p:cNvSpPr txBox="1"/>
          <p:nvPr/>
        </p:nvSpPr>
        <p:spPr>
          <a:xfrm>
            <a:off x="1545166" y="4091771"/>
            <a:ext cx="2378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Reason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C5D25E-60F7-4ADF-BF99-7C6549059A38}"/>
              </a:ext>
            </a:extLst>
          </p:cNvPr>
          <p:cNvSpPr txBox="1">
            <a:spLocks/>
          </p:cNvSpPr>
          <p:nvPr/>
        </p:nvSpPr>
        <p:spPr>
          <a:xfrm>
            <a:off x="1367624" y="4811198"/>
            <a:ext cx="3876965" cy="9311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Supports Legacy BIOS only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Proprietary HDD drive image format upgrade (*.</a:t>
            </a:r>
            <a:r>
              <a:rPr lang="en-US" altLang="zh-TW" sz="2000" b="1" err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vmdk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1E061E-94DB-4EA3-A5AE-C433814D06E2}"/>
              </a:ext>
            </a:extLst>
          </p:cNvPr>
          <p:cNvSpPr txBox="1"/>
          <p:nvPr/>
        </p:nvSpPr>
        <p:spPr>
          <a:xfrm>
            <a:off x="6820048" y="4103312"/>
            <a:ext cx="2726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Improved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0B8BDA2-FAA2-4EBD-A1A1-ABEDFAEE6C67}"/>
              </a:ext>
            </a:extLst>
          </p:cNvPr>
          <p:cNvSpPr txBox="1">
            <a:spLocks/>
          </p:cNvSpPr>
          <p:nvPr/>
        </p:nvSpPr>
        <p:spPr>
          <a:xfrm>
            <a:off x="6772025" y="4822739"/>
            <a:ext cx="3876964" cy="9196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Supports Legacy BIOS and UEFI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Upgraded QEMU version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E2CE5249-99A3-4BD5-B651-A2CE834251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44590" y="3540871"/>
            <a:ext cx="1266154" cy="121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43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38C16E9-D74B-4B0F-A943-62F4AD906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More</a:t>
            </a:r>
            <a:br>
              <a:rPr lang="zh-TW" altLang="en-US">
                <a:latin typeface="Arial"/>
                <a:cs typeface="Arial"/>
              </a:rPr>
            </a:br>
            <a:r>
              <a:rPr lang="en-US" altLang="zh-TW" sz="2800">
                <a:latin typeface="Arial"/>
                <a:ea typeface="微軟正黑體"/>
                <a:cs typeface="Arial"/>
              </a:rPr>
              <a:t>VM</a:t>
            </a:r>
            <a:r>
              <a:rPr lang="zh-TW" altLang="en-US" sz="28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800">
                <a:latin typeface="Arial"/>
                <a:ea typeface="微軟正黑體"/>
                <a:cs typeface="Arial"/>
              </a:rPr>
              <a:t>image</a:t>
            </a:r>
            <a:r>
              <a:rPr lang="zh-TW" altLang="en-US" sz="28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800">
                <a:latin typeface="Arial"/>
                <a:ea typeface="微軟正黑體"/>
                <a:cs typeface="Arial"/>
              </a:rPr>
              <a:t>convert</a:t>
            </a:r>
            <a:r>
              <a:rPr lang="zh-TW" altLang="en-US" sz="28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800">
                <a:latin typeface="Arial"/>
                <a:ea typeface="微軟正黑體"/>
                <a:cs typeface="Arial"/>
              </a:rPr>
              <a:t>for</a:t>
            </a:r>
            <a:r>
              <a:rPr lang="zh-TW" altLang="en-US" sz="28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800">
                <a:latin typeface="Arial"/>
                <a:ea typeface="微軟正黑體"/>
                <a:cs typeface="Arial"/>
              </a:rPr>
              <a:t>Virtualization</a:t>
            </a:r>
            <a:r>
              <a:rPr lang="zh-TW" altLang="en-US" sz="28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800">
                <a:latin typeface="Arial"/>
                <a:ea typeface="微軟正黑體"/>
                <a:cs typeface="Arial"/>
              </a:rPr>
              <a:t>Station</a:t>
            </a:r>
            <a:r>
              <a:rPr lang="zh-TW" altLang="en-US" sz="28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800">
                <a:latin typeface="Arial"/>
                <a:ea typeface="微軟正黑體"/>
                <a:cs typeface="Arial"/>
              </a:rPr>
              <a:t>used</a:t>
            </a:r>
            <a:endParaRPr lang="zh-TW" altLang="en-US" sz="2800">
              <a:latin typeface="Arial"/>
              <a:ea typeface="微軟正黑體"/>
              <a:cs typeface="Arial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77770601-18B3-4E4F-B38E-84308FBD1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892300"/>
            <a:ext cx="12192000" cy="4432299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E2ABEECA-895A-4A3C-8A6B-79BEBDE88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D0F544E-63CE-4336-9082-A235B4C4D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883" y="1517462"/>
            <a:ext cx="7929005" cy="503559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EFC4CDB-C4E5-42DA-A21A-378209385F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36" y="2377189"/>
            <a:ext cx="429285" cy="147480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ACCA926-6184-485E-8CC1-CCE460C3FC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919" y="2364485"/>
            <a:ext cx="761636" cy="148865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25351DD-099C-48D7-AAA2-E33954CA595E}"/>
              </a:ext>
            </a:extLst>
          </p:cNvPr>
          <p:cNvSpPr/>
          <p:nvPr/>
        </p:nvSpPr>
        <p:spPr>
          <a:xfrm>
            <a:off x="1474124" y="2351782"/>
            <a:ext cx="3987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Supports *.</a:t>
            </a:r>
            <a:r>
              <a:rPr lang="en-US" altLang="zh-TW" sz="2800" b="1" err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vmdk</a:t>
            </a:r>
            <a:r>
              <a:rPr lang="en-US" altLang="zh-TW" sz="28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, *.</a:t>
            </a:r>
            <a:r>
              <a:rPr lang="en-US" altLang="zh-TW" sz="2800" b="1" err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vhd</a:t>
            </a:r>
            <a:r>
              <a:rPr lang="en-US" altLang="zh-TW" sz="28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, *.</a:t>
            </a:r>
            <a:r>
              <a:rPr lang="en-US" altLang="zh-TW" sz="2800" b="1" err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vhdx</a:t>
            </a:r>
            <a:r>
              <a:rPr lang="en-US" altLang="zh-TW" sz="28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and *.</a:t>
            </a:r>
            <a:r>
              <a:rPr lang="en-US" altLang="zh-TW" sz="2800" b="1" err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vdi</a:t>
            </a:r>
            <a:r>
              <a:rPr lang="en-US" altLang="zh-TW" sz="28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formats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AF800B6-0B16-4EEF-97AA-5E201819F053}"/>
              </a:ext>
            </a:extLst>
          </p:cNvPr>
          <p:cNvSpPr/>
          <p:nvPr/>
        </p:nvSpPr>
        <p:spPr>
          <a:xfrm>
            <a:off x="6977167" y="2333853"/>
            <a:ext cx="38877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Mount the converted VM images to existing VMs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78ABBF7-F37E-4C66-AE1F-711A17D58A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8250" y="3189096"/>
            <a:ext cx="9522122" cy="267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40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4">
            <a:extLst>
              <a:ext uri="{FF2B5EF4-FFF2-40B4-BE49-F238E27FC236}">
                <a16:creationId xmlns:a16="http://schemas.microsoft.com/office/drawing/2014/main" id="{4E602714-A253-4A74-9C64-305A5B6B07F2}"/>
              </a:ext>
            </a:extLst>
          </p:cNvPr>
          <p:cNvSpPr txBox="1">
            <a:spLocks/>
          </p:cNvSpPr>
          <p:nvPr/>
        </p:nvSpPr>
        <p:spPr>
          <a:xfrm>
            <a:off x="856129" y="630518"/>
            <a:ext cx="10515600" cy="1079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標題 2">
            <a:extLst>
              <a:ext uri="{FF2B5EF4-FFF2-40B4-BE49-F238E27FC236}">
                <a16:creationId xmlns:a16="http://schemas.microsoft.com/office/drawing/2014/main" id="{D352B632-9642-4390-B8DD-C6C1EC89FD02}"/>
              </a:ext>
            </a:extLst>
          </p:cNvPr>
          <p:cNvSpPr txBox="1">
            <a:spLocks/>
          </p:cNvSpPr>
          <p:nvPr/>
        </p:nvSpPr>
        <p:spPr>
          <a:xfrm>
            <a:off x="1722561" y="2725307"/>
            <a:ext cx="5754004" cy="130085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en-US" altLang="zh-TW" sz="2400">
                <a:latin typeface="Arial"/>
                <a:ea typeface="微軟正黑體"/>
                <a:cs typeface="Arial"/>
              </a:rPr>
              <a:t>Import VMware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ESXi / WorkStation VM to Virtualization Station</a:t>
            </a:r>
            <a:endParaRPr lang="zh-TW" altLang="en-US" sz="2400">
              <a:latin typeface="Arial"/>
              <a:ea typeface="微軟正黑體"/>
              <a:cs typeface="Arial"/>
            </a:endParaRPr>
          </a:p>
        </p:txBody>
      </p:sp>
      <p:pic>
        <p:nvPicPr>
          <p:cNvPr id="4" name="圖形 9">
            <a:extLst>
              <a:ext uri="{FF2B5EF4-FFF2-40B4-BE49-F238E27FC236}">
                <a16:creationId xmlns:a16="http://schemas.microsoft.com/office/drawing/2014/main" id="{31265BDA-2018-4060-8149-6E86D34A8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670" y="2803741"/>
            <a:ext cx="731611" cy="731611"/>
          </a:xfrm>
          <a:prstGeom prst="rect">
            <a:avLst/>
          </a:prstGeom>
        </p:spPr>
      </p:pic>
      <p:pic>
        <p:nvPicPr>
          <p:cNvPr id="5" name="圖形 10">
            <a:extLst>
              <a:ext uri="{FF2B5EF4-FFF2-40B4-BE49-F238E27FC236}">
                <a16:creationId xmlns:a16="http://schemas.microsoft.com/office/drawing/2014/main" id="{CE91F1F6-8CCF-4C6E-B113-3D2C853D3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4385" y="3877066"/>
            <a:ext cx="731611" cy="731611"/>
          </a:xfrm>
          <a:prstGeom prst="rect">
            <a:avLst/>
          </a:prstGeom>
        </p:spPr>
      </p:pic>
      <p:sp>
        <p:nvSpPr>
          <p:cNvPr id="8" name="標題 2">
            <a:extLst>
              <a:ext uri="{FF2B5EF4-FFF2-40B4-BE49-F238E27FC236}">
                <a16:creationId xmlns:a16="http://schemas.microsoft.com/office/drawing/2014/main" id="{D352B632-9642-4390-B8DD-C6C1EC89FD02}"/>
              </a:ext>
            </a:extLst>
          </p:cNvPr>
          <p:cNvSpPr txBox="1">
            <a:spLocks/>
          </p:cNvSpPr>
          <p:nvPr/>
        </p:nvSpPr>
        <p:spPr>
          <a:xfrm>
            <a:off x="1722561" y="3798632"/>
            <a:ext cx="5754004" cy="130085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en-US" altLang="zh-TW" sz="2400">
                <a:latin typeface="Arial"/>
                <a:cs typeface="Arial"/>
              </a:rPr>
              <a:t>Convert</a:t>
            </a:r>
            <a:r>
              <a:rPr lang="zh-TW" altLang="en-US" sz="2400">
                <a:latin typeface="Arial"/>
                <a:cs typeface="Arial"/>
              </a:rPr>
              <a:t> </a:t>
            </a:r>
            <a:r>
              <a:rPr lang="en-US" altLang="zh-TW" sz="2400">
                <a:latin typeface="Arial"/>
                <a:cs typeface="Arial"/>
              </a:rPr>
              <a:t>HDD</a:t>
            </a:r>
            <a:r>
              <a:rPr lang="zh-TW" altLang="en-US" sz="2400">
                <a:latin typeface="Arial"/>
                <a:cs typeface="Arial"/>
              </a:rPr>
              <a:t> </a:t>
            </a:r>
            <a:r>
              <a:rPr lang="en-US" altLang="zh-TW" sz="2400">
                <a:latin typeface="Arial"/>
                <a:cs typeface="Arial"/>
              </a:rPr>
              <a:t>images</a:t>
            </a:r>
            <a:r>
              <a:rPr lang="zh-TW" altLang="en-US" sz="2400">
                <a:latin typeface="Arial"/>
                <a:cs typeface="Arial"/>
              </a:rPr>
              <a:t> </a:t>
            </a:r>
            <a:r>
              <a:rPr lang="en-US" altLang="zh-TW" sz="2400">
                <a:latin typeface="Arial"/>
                <a:cs typeface="Arial"/>
              </a:rPr>
              <a:t>and</a:t>
            </a:r>
            <a:r>
              <a:rPr lang="zh-TW" altLang="en-US" sz="2400">
                <a:latin typeface="Arial"/>
                <a:cs typeface="Arial"/>
              </a:rPr>
              <a:t> </a:t>
            </a:r>
            <a:r>
              <a:rPr lang="en-US" altLang="zh-TW" sz="2400">
                <a:latin typeface="Arial"/>
                <a:cs typeface="Arial"/>
              </a:rPr>
              <a:t>use</a:t>
            </a:r>
            <a:r>
              <a:rPr lang="zh-TW" altLang="en-US" sz="2400">
                <a:latin typeface="Arial"/>
                <a:cs typeface="Arial"/>
              </a:rPr>
              <a:t> </a:t>
            </a:r>
            <a:r>
              <a:rPr lang="en-US" altLang="zh-TW" sz="2400">
                <a:latin typeface="Arial"/>
                <a:cs typeface="Arial"/>
              </a:rPr>
              <a:t>them</a:t>
            </a:r>
            <a:r>
              <a:rPr lang="zh-TW" altLang="en-US" sz="2400">
                <a:latin typeface="Arial"/>
                <a:cs typeface="Arial"/>
              </a:rPr>
              <a:t> </a:t>
            </a:r>
            <a:r>
              <a:rPr lang="en-US" altLang="zh-TW" sz="2400">
                <a:latin typeface="Arial"/>
                <a:cs typeface="Arial"/>
              </a:rPr>
              <a:t>in</a:t>
            </a:r>
            <a:r>
              <a:rPr lang="zh-TW" altLang="en-US" sz="2400">
                <a:latin typeface="Arial"/>
                <a:cs typeface="Arial"/>
              </a:rPr>
              <a:t> </a:t>
            </a:r>
            <a:r>
              <a:rPr lang="en-US" altLang="zh-TW" sz="2400">
                <a:latin typeface="Arial"/>
                <a:cs typeface="Arial"/>
              </a:rPr>
              <a:t>existing</a:t>
            </a:r>
            <a:r>
              <a:rPr lang="zh-TW" altLang="en-US" sz="2400">
                <a:latin typeface="Arial"/>
                <a:cs typeface="Arial"/>
              </a:rPr>
              <a:t> </a:t>
            </a:r>
            <a:r>
              <a:rPr lang="en-US" altLang="zh-TW" sz="2400">
                <a:latin typeface="Arial"/>
                <a:cs typeface="Arial"/>
              </a:rPr>
              <a:t>VMs</a:t>
            </a:r>
            <a:endParaRPr lang="zh-TW" altLang="en-US"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9672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FE9265BC-38A4-4EBD-B5C8-019E3BA0F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Recap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280370EA-2373-44AF-8426-CACEE82CE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739674"/>
            <a:ext cx="12192000" cy="4584925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CEA795C6-2920-4102-9435-CAEEC436E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747D320-A2B3-40CB-8257-2D18DA86D69E}"/>
              </a:ext>
            </a:extLst>
          </p:cNvPr>
          <p:cNvSpPr/>
          <p:nvPr/>
        </p:nvSpPr>
        <p:spPr>
          <a:xfrm>
            <a:off x="1184299" y="2246449"/>
            <a:ext cx="30974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err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PCIe</a:t>
            </a:r>
            <a:r>
              <a:rPr lang="en-US" altLang="zh-TW" sz="32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devices pass-through 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AF1BC7C-9949-4BB6-BE08-59D488A48C63}"/>
              </a:ext>
            </a:extLst>
          </p:cNvPr>
          <p:cNvSpPr txBox="1"/>
          <p:nvPr/>
        </p:nvSpPr>
        <p:spPr>
          <a:xfrm>
            <a:off x="900611" y="4212416"/>
            <a:ext cx="2869097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Managing NAS data throughout SAS / Fiber Channel</a:t>
            </a:r>
          </a:p>
          <a:p>
            <a:endParaRPr lang="en-US" altLang="zh-TW" sz="16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Streaming data to NAS via USB 3.1 expansion card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5A317A-D595-4668-90CF-6D08CB0BFF6B}"/>
              </a:ext>
            </a:extLst>
          </p:cNvPr>
          <p:cNvSpPr/>
          <p:nvPr/>
        </p:nvSpPr>
        <p:spPr>
          <a:xfrm>
            <a:off x="4800675" y="2246448"/>
            <a:ext cx="2996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Improved VM import </a:t>
            </a:r>
            <a:r>
              <a:rPr lang="zh-TW" altLang="en-US" sz="32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32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compatibility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DB9761D-AE65-4388-82D5-EBA238535060}"/>
              </a:ext>
            </a:extLst>
          </p:cNvPr>
          <p:cNvSpPr txBox="1"/>
          <p:nvPr/>
        </p:nvSpPr>
        <p:spPr>
          <a:xfrm>
            <a:off x="4539749" y="4218163"/>
            <a:ext cx="3254812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VMware </a:t>
            </a:r>
            <a:r>
              <a:rPr lang="en-US" altLang="zh-TW" sz="160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ESXi</a:t>
            </a: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6.x</a:t>
            </a:r>
          </a:p>
          <a:p>
            <a:endParaRPr lang="en-US" altLang="zh-TW" sz="16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VMware WorkStation Pro 15</a:t>
            </a:r>
            <a:endParaRPr lang="en-US" altLang="zh-TW" sz="1600">
              <a:solidFill>
                <a:schemeClr val="bg1"/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endParaRPr lang="en-US" altLang="zh-TW" sz="1600">
              <a:solidFill>
                <a:schemeClr val="bg1"/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VirtualBox 5.x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17CB377-CB47-4826-8A3E-A997A6495407}"/>
              </a:ext>
            </a:extLst>
          </p:cNvPr>
          <p:cNvSpPr/>
          <p:nvPr/>
        </p:nvSpPr>
        <p:spPr>
          <a:xfrm>
            <a:off x="8269192" y="2246449"/>
            <a:ext cx="3201817" cy="15696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Supports converting image formats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7A0DDEE1-C0EF-47B8-B2A1-DABFA36F5990}"/>
              </a:ext>
            </a:extLst>
          </p:cNvPr>
          <p:cNvCxnSpPr>
            <a:cxnSpLocks/>
          </p:cNvCxnSpPr>
          <p:nvPr/>
        </p:nvCxnSpPr>
        <p:spPr>
          <a:xfrm flipV="1">
            <a:off x="1276449" y="3997484"/>
            <a:ext cx="2642544" cy="1929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3E17F731-C40B-4708-9F91-2BF03799AF78}"/>
              </a:ext>
            </a:extLst>
          </p:cNvPr>
          <p:cNvCxnSpPr/>
          <p:nvPr/>
        </p:nvCxnSpPr>
        <p:spPr>
          <a:xfrm flipV="1">
            <a:off x="4853565" y="3988520"/>
            <a:ext cx="2732817" cy="896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89DE48CF-74EE-4E97-83C8-35006A31C1F6}"/>
              </a:ext>
            </a:extLst>
          </p:cNvPr>
          <p:cNvCxnSpPr>
            <a:cxnSpLocks/>
          </p:cNvCxnSpPr>
          <p:nvPr/>
        </p:nvCxnSpPr>
        <p:spPr>
          <a:xfrm>
            <a:off x="8387109" y="3988754"/>
            <a:ext cx="277392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">
            <a:extLst>
              <a:ext uri="{FF2B5EF4-FFF2-40B4-BE49-F238E27FC236}">
                <a16:creationId xmlns:a16="http://schemas.microsoft.com/office/drawing/2014/main" id="{AA0F0531-6947-4700-BC31-27B705308E73}"/>
              </a:ext>
            </a:extLst>
          </p:cNvPr>
          <p:cNvSpPr txBox="1"/>
          <p:nvPr/>
        </p:nvSpPr>
        <p:spPr>
          <a:xfrm>
            <a:off x="8038694" y="4218162"/>
            <a:ext cx="3315106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*.</a:t>
            </a:r>
            <a:r>
              <a:rPr lang="en-US" altLang="zh-TW" sz="160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vmdk</a:t>
            </a:r>
            <a:endParaRPr lang="en-US" altLang="zh-TW" sz="16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TW" sz="16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*.</a:t>
            </a:r>
            <a:r>
              <a:rPr lang="en-US" altLang="zh-TW" sz="160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vhd</a:t>
            </a: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, *.</a:t>
            </a:r>
            <a:r>
              <a:rPr lang="en-US" altLang="zh-TW" sz="160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vhdx</a:t>
            </a:r>
            <a:endParaRPr lang="en-US" altLang="zh-TW" sz="16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endParaRPr lang="en-US" altLang="zh-TW" sz="16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*.</a:t>
            </a:r>
            <a:r>
              <a:rPr lang="en-US" altLang="zh-TW" sz="160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vdi</a:t>
            </a:r>
            <a:endParaRPr lang="en-US" altLang="zh-TW" sz="16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0372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374C1D4-120D-4EB2-930F-238F0D34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cs typeface="Arial"/>
              </a:rPr>
              <a:t>Notice</a:t>
            </a:r>
            <a:endParaRPr lang="zh-TW" altLang="en-US">
              <a:latin typeface="Arial"/>
              <a:cs typeface="Arial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D7BFB84F-4920-48FA-8C37-9B929F500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739674"/>
            <a:ext cx="12192000" cy="4584925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0A83557A-4842-446B-9214-9E6E36D1A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A717B9C-8DD1-4368-98AB-09FDF2E639B0}"/>
              </a:ext>
            </a:extLst>
          </p:cNvPr>
          <p:cNvSpPr/>
          <p:nvPr/>
        </p:nvSpPr>
        <p:spPr>
          <a:xfrm>
            <a:off x="2679270" y="2246449"/>
            <a:ext cx="30974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Virtualization Station 3.2 	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3D892AF-81A6-437E-BFEE-899A702F9F4C}"/>
              </a:ext>
            </a:extLst>
          </p:cNvPr>
          <p:cNvSpPr txBox="1"/>
          <p:nvPr/>
        </p:nvSpPr>
        <p:spPr>
          <a:xfrm>
            <a:off x="2456183" y="3721691"/>
            <a:ext cx="2682782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Associated with QTS 4.4.0 or above</a:t>
            </a:r>
          </a:p>
          <a:p>
            <a:endParaRPr lang="en-US" altLang="zh-TW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Available in April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27148C8-E1D5-4D24-A196-D19DC433E3BF}"/>
              </a:ext>
            </a:extLst>
          </p:cNvPr>
          <p:cNvSpPr/>
          <p:nvPr/>
        </p:nvSpPr>
        <p:spPr>
          <a:xfrm>
            <a:off x="6572250" y="2301705"/>
            <a:ext cx="2202093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3200" b="1">
                <a:solidFill>
                  <a:srgbClr val="FF26FF"/>
                </a:solidFill>
                <a:latin typeface="Arial"/>
                <a:ea typeface="微軟正黑體"/>
                <a:cs typeface="Arial"/>
              </a:rPr>
              <a:t>Caution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DF83A7D-5408-49A4-802F-4BE781B64D99}"/>
              </a:ext>
            </a:extLst>
          </p:cNvPr>
          <p:cNvSpPr txBox="1"/>
          <p:nvPr/>
        </p:nvSpPr>
        <p:spPr>
          <a:xfrm>
            <a:off x="6306321" y="3268294"/>
            <a:ext cx="356075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Before purchasing PCIe devices, ensure your NAS is capable for install such as extra power required.</a:t>
            </a:r>
          </a:p>
          <a:p>
            <a:endParaRPr lang="en-US" altLang="zh-TW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Ensure there is a correspondent driver of PCIe devices for your guest OS.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2B4184FC-653B-4448-8149-A77987698A97}"/>
              </a:ext>
            </a:extLst>
          </p:cNvPr>
          <p:cNvCxnSpPr>
            <a:cxnSpLocks/>
          </p:cNvCxnSpPr>
          <p:nvPr/>
        </p:nvCxnSpPr>
        <p:spPr>
          <a:xfrm>
            <a:off x="2776981" y="3553625"/>
            <a:ext cx="259442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6FF6831E-82EC-469E-B070-8D88FA68A76D}"/>
              </a:ext>
            </a:extLst>
          </p:cNvPr>
          <p:cNvCxnSpPr/>
          <p:nvPr/>
        </p:nvCxnSpPr>
        <p:spPr>
          <a:xfrm>
            <a:off x="6674502" y="3110752"/>
            <a:ext cx="2514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504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FD28DD-76A3-40C9-B244-76A8CD95E3B6}"/>
              </a:ext>
            </a:extLst>
          </p:cNvPr>
          <p:cNvSpPr txBox="1"/>
          <p:nvPr/>
        </p:nvSpPr>
        <p:spPr>
          <a:xfrm>
            <a:off x="1156825" y="2752099"/>
            <a:ext cx="5181600" cy="21236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4400" b="1">
                <a:solidFill>
                  <a:srgbClr val="FFFFFF"/>
                </a:solidFill>
                <a:effectLst>
                  <a:outerShdw blurRad="177800" sx="102000" sy="102000" algn="ctr" rotWithShape="0">
                    <a:prstClr val="black">
                      <a:alpha val="38000"/>
                    </a:prstClr>
                  </a:outerShdw>
                </a:effectLst>
                <a:latin typeface="Arial"/>
                <a:ea typeface="新細明體"/>
                <a:cs typeface="Arial"/>
              </a:rPr>
              <a:t>Virtualization</a:t>
            </a:r>
            <a:endParaRPr lang="zh-TW" altLang="en-US" sz="4400" b="1">
              <a:solidFill>
                <a:srgbClr val="FFFFFF"/>
              </a:solidFill>
              <a:effectLst>
                <a:outerShdw blurRad="177800" sx="102000" sy="102000" algn="ctr" rotWithShape="0">
                  <a:prstClr val="black">
                    <a:alpha val="38000"/>
                  </a:prst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4400" b="1">
                <a:solidFill>
                  <a:srgbClr val="FFFFFF"/>
                </a:solidFill>
                <a:effectLst>
                  <a:outerShdw blurRad="177800" sx="102000" sy="102000" algn="ctr" rotWithShape="0">
                    <a:prstClr val="black">
                      <a:alpha val="38000"/>
                    </a:prstClr>
                  </a:outerShdw>
                </a:effectLst>
                <a:latin typeface="Arial"/>
                <a:ea typeface="新細明體"/>
                <a:cs typeface="Arial"/>
              </a:rPr>
              <a:t>Station 3.2 is Your Best Choice!</a:t>
            </a:r>
            <a:endParaRPr lang="en-US" sz="4400" b="1">
              <a:solidFill>
                <a:srgbClr val="FFFFFF"/>
              </a:solidFill>
              <a:effectLst>
                <a:outerShdw blurRad="177800" sx="102000" sy="102000" algn="ctr" rotWithShape="0">
                  <a:prstClr val="black">
                    <a:alpha val="38000"/>
                  </a:prst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0CC132EB-C4B2-4806-A97B-DDCEBEAB3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6713" y="1773842"/>
            <a:ext cx="1677987" cy="28746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94201C4-4035-4144-A53A-7770F60E0D21}"/>
              </a:ext>
            </a:extLst>
          </p:cNvPr>
          <p:cNvSpPr txBox="1"/>
          <p:nvPr/>
        </p:nvSpPr>
        <p:spPr>
          <a:xfrm>
            <a:off x="1072356" y="5394967"/>
            <a:ext cx="5346700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Copyright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©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2019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QNAP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Systems,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Inc.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All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rights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reserved.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QNAP®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and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other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names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of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QNAP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Products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are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proprietary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marks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or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registered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trademarks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of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QNAP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Systems,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Inc.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Other</a:t>
            </a:r>
            <a:r>
              <a:rPr lang="zh-TW" altLang="en-US" sz="90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900">
                <a:solidFill>
                  <a:srgbClr val="FFFFFF"/>
                </a:solidFill>
                <a:latin typeface="微軟正黑體"/>
                <a:ea typeface="微軟正黑體"/>
              </a:rPr>
              <a:t>prod</a:t>
            </a:r>
            <a:r>
              <a:rPr lang="zh-TW" sz="900">
                <a:solidFill>
                  <a:srgbClr val="FFFFFF"/>
                </a:solidFill>
                <a:latin typeface="微軟正黑體"/>
                <a:ea typeface="微軟正黑體"/>
              </a:rPr>
              <a:t>ucts and company names mentioned herein are trademarks of their respective holders.</a:t>
            </a:r>
            <a:endParaRPr 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6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8068D4A-6DCA-4D71-A812-CEFD2227B8AF}"/>
              </a:ext>
            </a:extLst>
          </p:cNvPr>
          <p:cNvSpPr/>
          <p:nvPr/>
        </p:nvSpPr>
        <p:spPr>
          <a:xfrm>
            <a:off x="0" y="1364344"/>
            <a:ext cx="12192000" cy="5493656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0A669F05-2A9C-4146-9CAB-F5A8C45A1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27200" y="1364344"/>
            <a:ext cx="15608300" cy="549365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9A62C9E-678E-4A45-834B-57227F628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087" y="1987300"/>
            <a:ext cx="429285" cy="147480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7D81968-B91F-4A60-A128-257F4792E3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527" y="1974596"/>
            <a:ext cx="761636" cy="148865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7D5742C-BF7A-42EF-AAF9-A692C953EF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5313" y="1961893"/>
            <a:ext cx="803180" cy="15025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52DFBDA-5C4A-48B9-9DF1-6C01783AB681}"/>
              </a:ext>
            </a:extLst>
          </p:cNvPr>
          <p:cNvSpPr/>
          <p:nvPr/>
        </p:nvSpPr>
        <p:spPr>
          <a:xfrm>
            <a:off x="1222881" y="2292353"/>
            <a:ext cx="2838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What </a:t>
            </a:r>
            <a:r>
              <a:rPr lang="en-US" altLang="zh-TW" sz="2400" b="1" err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PCIe</a:t>
            </a:r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device pass-through can do for you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319D23D-1689-44AD-BD49-E1378BEFED79}"/>
              </a:ext>
            </a:extLst>
          </p:cNvPr>
          <p:cNvSpPr/>
          <p:nvPr/>
        </p:nvSpPr>
        <p:spPr>
          <a:xfrm>
            <a:off x="4969279" y="2323196"/>
            <a:ext cx="2838016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Explores </a:t>
            </a:r>
            <a:r>
              <a:rPr lang="en-US" altLang="zh-TW" sz="2400" b="1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PCIe</a:t>
            </a:r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devices </a:t>
            </a:r>
            <a:endParaRPr lang="zh-TW" altLang="en-US">
              <a:solidFill>
                <a:schemeClr val="bg1"/>
              </a:solidFill>
              <a:ea typeface="微軟正黑體"/>
            </a:endParaRPr>
          </a:p>
          <a:p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pass-through</a:t>
            </a:r>
            <a:endParaRPr lang="en-US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0381E6A-4432-496D-A073-4FC4CD6C0CC6}"/>
              </a:ext>
            </a:extLst>
          </p:cNvPr>
          <p:cNvSpPr txBox="1"/>
          <p:nvPr/>
        </p:nvSpPr>
        <p:spPr>
          <a:xfrm>
            <a:off x="4642308" y="3897758"/>
            <a:ext cx="3369158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GPU – accelerates image processing </a:t>
            </a:r>
            <a:endParaRPr lang="en-US" altLang="zh-TW">
              <a:solidFill>
                <a:schemeClr val="bg1"/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endParaRPr lang="en-US" altLang="zh-TW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SAS / Fibre Channel –manages data efficiently</a:t>
            </a:r>
          </a:p>
          <a:p>
            <a:endParaRPr lang="en-US" altLang="zh-TW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USB – Stable streaming and offload CPU computing resource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B204A07-DDB8-4AE3-8820-F5DDE752E146}"/>
              </a:ext>
            </a:extLst>
          </p:cNvPr>
          <p:cNvSpPr/>
          <p:nvPr/>
        </p:nvSpPr>
        <p:spPr>
          <a:xfrm>
            <a:off x="8715678" y="2323196"/>
            <a:ext cx="2690160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VM import compatibility for </a:t>
            </a:r>
            <a:r>
              <a:rPr lang="en-US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VMware</a:t>
            </a:r>
            <a:r>
              <a:rPr lang="en-US" altLang="zh-TW" sz="2400" b="1" baseline="300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®</a:t>
            </a:r>
            <a:r>
              <a:rPr lang="en-US" altLang="zh-TW" sz="2400" baseline="300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</a:t>
            </a:r>
            <a:endParaRPr lang="en-US" sz="2400" b="1">
              <a:solidFill>
                <a:schemeClr val="bg1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1E74EEA-A20F-470C-BDC3-34EE4529D1D3}"/>
              </a:ext>
            </a:extLst>
          </p:cNvPr>
          <p:cNvSpPr txBox="1"/>
          <p:nvPr/>
        </p:nvSpPr>
        <p:spPr>
          <a:xfrm>
            <a:off x="8398774" y="3896673"/>
            <a:ext cx="301243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VMware </a:t>
            </a:r>
            <a:r>
              <a:rPr lang="en-US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ESXi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, VMware WorkStation  </a:t>
            </a:r>
            <a:b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</a:br>
            <a:endParaRPr lang="zh-TW" altLang="en-US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VirtualBox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17DAF922-0F6F-4430-8EE1-581240DBA1BB}"/>
              </a:ext>
            </a:extLst>
          </p:cNvPr>
          <p:cNvCxnSpPr/>
          <p:nvPr/>
        </p:nvCxnSpPr>
        <p:spPr>
          <a:xfrm>
            <a:off x="1335117" y="3626365"/>
            <a:ext cx="2514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BF8C0098-2C71-4EFB-93D4-6A2C963825D4}"/>
              </a:ext>
            </a:extLst>
          </p:cNvPr>
          <p:cNvCxnSpPr/>
          <p:nvPr/>
        </p:nvCxnSpPr>
        <p:spPr>
          <a:xfrm>
            <a:off x="5019138" y="3626365"/>
            <a:ext cx="2514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1EB9D3A4-8DE3-441D-ADC7-22D7E509D476}"/>
              </a:ext>
            </a:extLst>
          </p:cNvPr>
          <p:cNvCxnSpPr/>
          <p:nvPr/>
        </p:nvCxnSpPr>
        <p:spPr>
          <a:xfrm>
            <a:off x="8800683" y="3626365"/>
            <a:ext cx="2514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2" hidden="1">
            <a:extLst>
              <a:ext uri="{FF2B5EF4-FFF2-40B4-BE49-F238E27FC236}">
                <a16:creationId xmlns:a16="http://schemas.microsoft.com/office/drawing/2014/main" id="{BA39FCEA-7F4B-4150-8416-4C2C1A1FE6E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/>
              <a:t>大  綱</a:t>
            </a:r>
          </a:p>
        </p:txBody>
      </p:sp>
      <p:sp>
        <p:nvSpPr>
          <p:cNvPr id="19" name="文字方塊 1">
            <a:extLst>
              <a:ext uri="{FF2B5EF4-FFF2-40B4-BE49-F238E27FC236}">
                <a16:creationId xmlns:a16="http://schemas.microsoft.com/office/drawing/2014/main" id="{91D6B638-A870-485A-990C-C2FF94D25290}"/>
              </a:ext>
            </a:extLst>
          </p:cNvPr>
          <p:cNvSpPr txBox="1"/>
          <p:nvPr/>
        </p:nvSpPr>
        <p:spPr>
          <a:xfrm>
            <a:off x="899448" y="3876121"/>
            <a:ext cx="3544477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Offload CPU computing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TW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Directly connect external equipment to reduce network traffic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TW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Advanced environment for VM applications</a:t>
            </a:r>
          </a:p>
        </p:txBody>
      </p:sp>
    </p:spTree>
    <p:extLst>
      <p:ext uri="{BB962C8B-B14F-4D97-AF65-F5344CB8AC3E}">
        <p14:creationId xmlns:p14="http://schemas.microsoft.com/office/powerpoint/2010/main" val="3286861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A176E46-791C-4F9E-BE34-3E25E5E89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4301" y="3190093"/>
            <a:ext cx="4817060" cy="1886031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>
                <a:latin typeface="Arial"/>
                <a:ea typeface="微軟正黑體"/>
                <a:cs typeface="Arial"/>
              </a:rPr>
              <a:t>Explores </a:t>
            </a:r>
            <a:br>
              <a:rPr lang="en-US" sz="5400">
                <a:latin typeface="Arial"/>
                <a:ea typeface="微軟正黑體"/>
                <a:cs typeface="Arial"/>
              </a:rPr>
            </a:br>
            <a:r>
              <a:rPr lang="en-US" sz="5400">
                <a:latin typeface="Arial"/>
                <a:ea typeface="微軟正黑體"/>
                <a:cs typeface="Arial"/>
              </a:rPr>
              <a:t>PCIe Devices </a:t>
            </a:r>
            <a:endParaRPr lang="zh-TW" altLang="en-US" sz="5400" b="0">
              <a:latin typeface="Arial"/>
              <a:ea typeface="微軟正黑體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>
                <a:latin typeface="Arial"/>
                <a:ea typeface="微軟正黑體"/>
                <a:cs typeface="Arial"/>
              </a:rPr>
              <a:t>Pass-through</a:t>
            </a:r>
            <a:endParaRPr lang="en-US" sz="5400" b="0">
              <a:latin typeface="Arial"/>
              <a:ea typeface="微軟正黑體"/>
              <a:cs typeface="Arial"/>
            </a:endParaRPr>
          </a:p>
          <a:p>
            <a:endParaRPr lang="en-US" altLang="zh-TW" sz="5400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4270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39F2373D-020F-4372-BED1-E14211517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44875" y="517525"/>
            <a:ext cx="14329913" cy="674125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79102BD-4408-4FB4-9A81-2D8C6BFDF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6700">
                <a:latin typeface="Arial"/>
                <a:ea typeface="微軟正黑體"/>
                <a:cs typeface="Arial"/>
              </a:rPr>
              <a:t>VM Applications</a:t>
            </a:r>
            <a:br>
              <a:rPr lang="zh-TW" altLang="en-US">
                <a:latin typeface="Arial"/>
                <a:cs typeface="Arial"/>
              </a:rPr>
            </a:br>
            <a:r>
              <a:rPr lang="en-US" altLang="zh-TW" sz="3200">
                <a:latin typeface="Arial"/>
                <a:ea typeface="微軟正黑體"/>
                <a:cs typeface="Arial"/>
              </a:rPr>
              <a:t> Not</a:t>
            </a:r>
            <a:r>
              <a:rPr lang="zh-TW" altLang="en-US" sz="3200">
                <a:latin typeface="Arial"/>
                <a:ea typeface="微軟正黑體"/>
                <a:cs typeface="Arial"/>
              </a:rPr>
              <a:t> only </a:t>
            </a:r>
            <a:r>
              <a:rPr lang="en-US" altLang="zh-TW" sz="3200">
                <a:latin typeface="Arial"/>
                <a:ea typeface="微軟正黑體"/>
                <a:cs typeface="Arial"/>
              </a:rPr>
              <a:t>GPU</a:t>
            </a:r>
            <a:r>
              <a:rPr lang="zh-TW" altLang="en-US" sz="32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3200">
                <a:latin typeface="Arial"/>
                <a:ea typeface="微軟正黑體"/>
                <a:cs typeface="Arial"/>
              </a:rPr>
              <a:t>pass-through</a:t>
            </a:r>
            <a:r>
              <a:rPr lang="zh-TW" altLang="en-US" sz="32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3200">
                <a:latin typeface="Arial"/>
                <a:ea typeface="微軟正黑體"/>
                <a:cs typeface="Arial"/>
              </a:rPr>
              <a:t>but</a:t>
            </a:r>
            <a:r>
              <a:rPr lang="zh-TW" altLang="en-US" sz="3200">
                <a:latin typeface="Arial"/>
                <a:ea typeface="微軟正黑體"/>
                <a:cs typeface="Arial"/>
              </a:rPr>
              <a:t> much </a:t>
            </a:r>
            <a:r>
              <a:rPr lang="en-US" altLang="zh-TW" sz="3200">
                <a:latin typeface="Arial"/>
                <a:ea typeface="微軟正黑體"/>
                <a:cs typeface="Arial"/>
              </a:rPr>
              <a:t>more</a:t>
            </a:r>
            <a:endParaRPr lang="zh-TW" altLang="en-US" sz="3600">
              <a:latin typeface="Arial"/>
              <a:ea typeface="微軟正黑體"/>
              <a:cs typeface="Arial"/>
            </a:endParaRPr>
          </a:p>
        </p:txBody>
      </p:sp>
      <p:pic>
        <p:nvPicPr>
          <p:cNvPr id="27" name="圖形 26">
            <a:extLst>
              <a:ext uri="{FF2B5EF4-FFF2-40B4-BE49-F238E27FC236}">
                <a16:creationId xmlns:a16="http://schemas.microsoft.com/office/drawing/2014/main" id="{8D09AD5C-D906-45E7-884E-A123F8E72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888868"/>
            <a:ext cx="12192000" cy="4969131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4BC70D9F-7BAB-485A-9020-DD92A575E0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grpSp>
        <p:nvGrpSpPr>
          <p:cNvPr id="51" name="群組 50">
            <a:extLst>
              <a:ext uri="{FF2B5EF4-FFF2-40B4-BE49-F238E27FC236}">
                <a16:creationId xmlns:a16="http://schemas.microsoft.com/office/drawing/2014/main" id="{042AB5F0-A8EB-4AC5-9D81-210DB830B8E8}"/>
              </a:ext>
            </a:extLst>
          </p:cNvPr>
          <p:cNvGrpSpPr/>
          <p:nvPr/>
        </p:nvGrpSpPr>
        <p:grpSpPr>
          <a:xfrm>
            <a:off x="2502274" y="5772469"/>
            <a:ext cx="2878318" cy="646331"/>
            <a:chOff x="2502274" y="1972303"/>
            <a:chExt cx="2878318" cy="646331"/>
          </a:xfrm>
        </p:grpSpPr>
        <p:sp>
          <p:nvSpPr>
            <p:cNvPr id="29" name="TextBox 5">
              <a:extLst>
                <a:ext uri="{FF2B5EF4-FFF2-40B4-BE49-F238E27FC236}">
                  <a16:creationId xmlns:a16="http://schemas.microsoft.com/office/drawing/2014/main" id="{F1299637-42F6-4918-B49A-798834BE9634}"/>
                </a:ext>
              </a:extLst>
            </p:cNvPr>
            <p:cNvSpPr txBox="1"/>
            <p:nvPr/>
          </p:nvSpPr>
          <p:spPr>
            <a:xfrm>
              <a:off x="2502274" y="1972303"/>
              <a:ext cx="1136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>
                  <a:solidFill>
                    <a:srgbClr val="FF26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Past</a:t>
              </a:r>
              <a:endParaRPr lang="en-US" sz="3600" b="1">
                <a:solidFill>
                  <a:srgbClr val="FF2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A419A0E7-466C-4BC6-BB92-556AB7247905}"/>
                </a:ext>
              </a:extLst>
            </p:cNvPr>
            <p:cNvSpPr txBox="1"/>
            <p:nvPr/>
          </p:nvSpPr>
          <p:spPr>
            <a:xfrm>
              <a:off x="3531816" y="2022634"/>
              <a:ext cx="1848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GPU</a:t>
              </a:r>
            </a:p>
            <a:p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Pass-through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2070FB30-F0DA-4E09-B3A5-78F14679D96C}"/>
              </a:ext>
            </a:extLst>
          </p:cNvPr>
          <p:cNvGrpSpPr/>
          <p:nvPr/>
        </p:nvGrpSpPr>
        <p:grpSpPr>
          <a:xfrm>
            <a:off x="5813242" y="5759945"/>
            <a:ext cx="3193169" cy="1200329"/>
            <a:chOff x="6264818" y="1959779"/>
            <a:chExt cx="2878318" cy="120032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719ECC5-340E-4C90-A82A-E0D876C02AD8}"/>
                </a:ext>
              </a:extLst>
            </p:cNvPr>
            <p:cNvSpPr txBox="1"/>
            <p:nvPr/>
          </p:nvSpPr>
          <p:spPr>
            <a:xfrm>
              <a:off x="6264818" y="1959779"/>
              <a:ext cx="11360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>
                  <a:solidFill>
                    <a:srgbClr val="00AE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Now</a:t>
              </a:r>
              <a:endParaRPr lang="en-US" sz="3600" b="1">
                <a:solidFill>
                  <a:srgbClr val="00AE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48CEF17-4747-489A-A887-8BFDF6A3F963}"/>
                </a:ext>
              </a:extLst>
            </p:cNvPr>
            <p:cNvSpPr txBox="1"/>
            <p:nvPr/>
          </p:nvSpPr>
          <p:spPr>
            <a:xfrm>
              <a:off x="7294360" y="2010110"/>
              <a:ext cx="1848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PCIe Devices</a:t>
              </a:r>
            </a:p>
            <a:p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Pass-through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圖形 18">
            <a:extLst>
              <a:ext uri="{FF2B5EF4-FFF2-40B4-BE49-F238E27FC236}">
                <a16:creationId xmlns:a16="http://schemas.microsoft.com/office/drawing/2014/main" id="{1EF53BDE-62CB-4243-A435-4A0728401B97}"/>
              </a:ext>
            </a:extLst>
          </p:cNvPr>
          <p:cNvSpPr/>
          <p:nvPr/>
        </p:nvSpPr>
        <p:spPr>
          <a:xfrm>
            <a:off x="2628888" y="4182254"/>
            <a:ext cx="2295658" cy="1557232"/>
          </a:xfrm>
          <a:custGeom>
            <a:avLst/>
            <a:gdLst>
              <a:gd name="connsiteX0" fmla="*/ 2138918 w 2203286"/>
              <a:gd name="connsiteY0" fmla="*/ 1601823 h 1597670"/>
              <a:gd name="connsiteX1" fmla="*/ 69213 w 2203286"/>
              <a:gd name="connsiteY1" fmla="*/ 1601823 h 1597670"/>
              <a:gd name="connsiteX2" fmla="*/ 0 w 2203286"/>
              <a:gd name="connsiteY2" fmla="*/ 1532610 h 1597670"/>
              <a:gd name="connsiteX3" fmla="*/ 0 w 2203286"/>
              <a:gd name="connsiteY3" fmla="*/ 69213 h 1597670"/>
              <a:gd name="connsiteX4" fmla="*/ 69213 w 2203286"/>
              <a:gd name="connsiteY4" fmla="*/ 0 h 1597670"/>
              <a:gd name="connsiteX5" fmla="*/ 2138918 w 2203286"/>
              <a:gd name="connsiteY5" fmla="*/ 0 h 1597670"/>
              <a:gd name="connsiteX6" fmla="*/ 2208131 w 2203286"/>
              <a:gd name="connsiteY6" fmla="*/ 69213 h 1597670"/>
              <a:gd name="connsiteX7" fmla="*/ 2208131 w 2203286"/>
              <a:gd name="connsiteY7" fmla="*/ 1532610 h 1597670"/>
              <a:gd name="connsiteX8" fmla="*/ 2138918 w 2203286"/>
              <a:gd name="connsiteY8" fmla="*/ 1601823 h 159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3286" h="1597670">
                <a:moveTo>
                  <a:pt x="2138918" y="1601823"/>
                </a:moveTo>
                <a:lnTo>
                  <a:pt x="69213" y="1601823"/>
                </a:lnTo>
                <a:cubicBezTo>
                  <a:pt x="30973" y="1601823"/>
                  <a:pt x="0" y="1570850"/>
                  <a:pt x="0" y="1532610"/>
                </a:cubicBezTo>
                <a:lnTo>
                  <a:pt x="0" y="69213"/>
                </a:lnTo>
                <a:cubicBezTo>
                  <a:pt x="0" y="30973"/>
                  <a:pt x="30973" y="0"/>
                  <a:pt x="69213" y="0"/>
                </a:cubicBezTo>
                <a:lnTo>
                  <a:pt x="2138918" y="0"/>
                </a:lnTo>
                <a:cubicBezTo>
                  <a:pt x="2177158" y="0"/>
                  <a:pt x="2208131" y="30973"/>
                  <a:pt x="2208131" y="69213"/>
                </a:cubicBezTo>
                <a:lnTo>
                  <a:pt x="2208131" y="1532610"/>
                </a:lnTo>
                <a:cubicBezTo>
                  <a:pt x="2208131" y="1570850"/>
                  <a:pt x="2177158" y="1601823"/>
                  <a:pt x="2138918" y="160182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574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pic>
        <p:nvPicPr>
          <p:cNvPr id="56" name="Picture 4">
            <a:extLst>
              <a:ext uri="{FF2B5EF4-FFF2-40B4-BE49-F238E27FC236}">
                <a16:creationId xmlns:a16="http://schemas.microsoft.com/office/drawing/2014/main" id="{5945F7CD-4C46-4FF0-A000-039E568DB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239" y="4247425"/>
            <a:ext cx="1498581" cy="1131446"/>
          </a:xfrm>
          <a:prstGeom prst="rect">
            <a:avLst/>
          </a:prstGeom>
        </p:spPr>
      </p:pic>
      <p:sp>
        <p:nvSpPr>
          <p:cNvPr id="57" name="TextBox 24">
            <a:extLst>
              <a:ext uri="{FF2B5EF4-FFF2-40B4-BE49-F238E27FC236}">
                <a16:creationId xmlns:a16="http://schemas.microsoft.com/office/drawing/2014/main" id="{D51AB378-C036-45AF-BE03-06095AD6A45D}"/>
              </a:ext>
            </a:extLst>
          </p:cNvPr>
          <p:cNvSpPr txBox="1"/>
          <p:nvPr/>
        </p:nvSpPr>
        <p:spPr>
          <a:xfrm>
            <a:off x="2886527" y="5273676"/>
            <a:ext cx="186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>
                <a:solidFill>
                  <a:srgbClr val="FF26FF"/>
                </a:solidFill>
              </a:rPr>
              <a:t>Discrete</a:t>
            </a:r>
            <a:r>
              <a:rPr lang="zh-TW" altLang="en-US" sz="2400">
                <a:solidFill>
                  <a:srgbClr val="FF26FF"/>
                </a:solidFill>
              </a:rPr>
              <a:t> </a:t>
            </a:r>
            <a:r>
              <a:rPr lang="en-US" altLang="zh-TW" sz="2400">
                <a:solidFill>
                  <a:srgbClr val="FF26FF"/>
                </a:solidFill>
              </a:rPr>
              <a:t>GPU</a:t>
            </a:r>
            <a:endParaRPr lang="en-US" sz="2400">
              <a:solidFill>
                <a:srgbClr val="FF26FF"/>
              </a:solidFill>
            </a:endParaRPr>
          </a:p>
        </p:txBody>
      </p:sp>
      <p:sp>
        <p:nvSpPr>
          <p:cNvPr id="59" name="圖形 19">
            <a:extLst>
              <a:ext uri="{FF2B5EF4-FFF2-40B4-BE49-F238E27FC236}">
                <a16:creationId xmlns:a16="http://schemas.microsoft.com/office/drawing/2014/main" id="{5BF3E963-0F14-4A86-BE60-3A9BB6B19728}"/>
              </a:ext>
            </a:extLst>
          </p:cNvPr>
          <p:cNvSpPr/>
          <p:nvPr/>
        </p:nvSpPr>
        <p:spPr>
          <a:xfrm>
            <a:off x="5152059" y="4182254"/>
            <a:ext cx="4633382" cy="1557232"/>
          </a:xfrm>
          <a:custGeom>
            <a:avLst/>
            <a:gdLst>
              <a:gd name="connsiteX0" fmla="*/ 4378541 w 4446946"/>
              <a:gd name="connsiteY0" fmla="*/ 1601823 h 1597670"/>
              <a:gd name="connsiteX1" fmla="*/ 69213 w 4446946"/>
              <a:gd name="connsiteY1" fmla="*/ 1601823 h 1597670"/>
              <a:gd name="connsiteX2" fmla="*/ 0 w 4446946"/>
              <a:gd name="connsiteY2" fmla="*/ 1532610 h 1597670"/>
              <a:gd name="connsiteX3" fmla="*/ 0 w 4446946"/>
              <a:gd name="connsiteY3" fmla="*/ 69213 h 1597670"/>
              <a:gd name="connsiteX4" fmla="*/ 69213 w 4446946"/>
              <a:gd name="connsiteY4" fmla="*/ 0 h 1597670"/>
              <a:gd name="connsiteX5" fmla="*/ 4378541 w 4446946"/>
              <a:gd name="connsiteY5" fmla="*/ 0 h 1597670"/>
              <a:gd name="connsiteX6" fmla="*/ 4447754 w 4446946"/>
              <a:gd name="connsiteY6" fmla="*/ 69213 h 1597670"/>
              <a:gd name="connsiteX7" fmla="*/ 4447754 w 4446946"/>
              <a:gd name="connsiteY7" fmla="*/ 1532610 h 1597670"/>
              <a:gd name="connsiteX8" fmla="*/ 4378541 w 4446946"/>
              <a:gd name="connsiteY8" fmla="*/ 1601823 h 159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6946" h="1597670">
                <a:moveTo>
                  <a:pt x="4378541" y="1601823"/>
                </a:moveTo>
                <a:lnTo>
                  <a:pt x="69213" y="1601823"/>
                </a:lnTo>
                <a:cubicBezTo>
                  <a:pt x="30973" y="1601823"/>
                  <a:pt x="0" y="1570850"/>
                  <a:pt x="0" y="1532610"/>
                </a:cubicBezTo>
                <a:lnTo>
                  <a:pt x="0" y="69213"/>
                </a:lnTo>
                <a:cubicBezTo>
                  <a:pt x="0" y="30973"/>
                  <a:pt x="30973" y="0"/>
                  <a:pt x="69213" y="0"/>
                </a:cubicBezTo>
                <a:lnTo>
                  <a:pt x="4378541" y="0"/>
                </a:lnTo>
                <a:cubicBezTo>
                  <a:pt x="4416781" y="0"/>
                  <a:pt x="4447754" y="30973"/>
                  <a:pt x="4447754" y="69213"/>
                </a:cubicBezTo>
                <a:lnTo>
                  <a:pt x="4447754" y="1532610"/>
                </a:lnTo>
                <a:cubicBezTo>
                  <a:pt x="4447754" y="1570850"/>
                  <a:pt x="4416723" y="1601823"/>
                  <a:pt x="4378541" y="1601823"/>
                </a:cubicBezTo>
                <a:close/>
              </a:path>
            </a:pathLst>
          </a:custGeom>
          <a:solidFill>
            <a:srgbClr val="FFFFFF"/>
          </a:solidFill>
          <a:ln w="575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60" name="TextBox 24">
            <a:extLst>
              <a:ext uri="{FF2B5EF4-FFF2-40B4-BE49-F238E27FC236}">
                <a16:creationId xmlns:a16="http://schemas.microsoft.com/office/drawing/2014/main" id="{53AD75E1-749B-407D-A437-A9DAA0174F8E}"/>
              </a:ext>
            </a:extLst>
          </p:cNvPr>
          <p:cNvSpPr txBox="1"/>
          <p:nvPr/>
        </p:nvSpPr>
        <p:spPr>
          <a:xfrm>
            <a:off x="5387060" y="5273677"/>
            <a:ext cx="4159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>
                <a:solidFill>
                  <a:srgbClr val="00AEFF"/>
                </a:solidFill>
              </a:rPr>
              <a:t>Attached PCIe Devices</a:t>
            </a:r>
            <a:endParaRPr lang="en-US" sz="2400">
              <a:solidFill>
                <a:srgbClr val="00AEFF"/>
              </a:solidFill>
            </a:endParaRPr>
          </a:p>
        </p:txBody>
      </p: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6E17D6DD-CD54-4586-967C-D346818909AF}"/>
              </a:ext>
            </a:extLst>
          </p:cNvPr>
          <p:cNvGrpSpPr/>
          <p:nvPr/>
        </p:nvGrpSpPr>
        <p:grpSpPr>
          <a:xfrm>
            <a:off x="5210009" y="4358540"/>
            <a:ext cx="1358017" cy="815999"/>
            <a:chOff x="5240799" y="2835985"/>
            <a:chExt cx="1358017" cy="815999"/>
          </a:xfrm>
        </p:grpSpPr>
        <p:pic>
          <p:nvPicPr>
            <p:cNvPr id="69" name="Picture 4" descr="mage result for SAS 12G">
              <a:extLst>
                <a:ext uri="{FF2B5EF4-FFF2-40B4-BE49-F238E27FC236}">
                  <a16:creationId xmlns:a16="http://schemas.microsoft.com/office/drawing/2014/main" id="{4CB5C37A-9DFE-4F54-BF1A-7F7AED4C9C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499" y="2835985"/>
              <a:ext cx="608617" cy="608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12">
              <a:extLst>
                <a:ext uri="{FF2B5EF4-FFF2-40B4-BE49-F238E27FC236}">
                  <a16:creationId xmlns:a16="http://schemas.microsoft.com/office/drawing/2014/main" id="{58AD7584-0122-40F2-A147-1935E6775227}"/>
                </a:ext>
              </a:extLst>
            </p:cNvPr>
            <p:cNvSpPr txBox="1"/>
            <p:nvPr/>
          </p:nvSpPr>
          <p:spPr>
            <a:xfrm>
              <a:off x="5240799" y="3398068"/>
              <a:ext cx="135801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>
                  <a:latin typeface="Arial" panose="020B0604020202020204" pitchFamily="34" charset="0"/>
                  <a:cs typeface="Arial" panose="020B0604020202020204" pitchFamily="34" charset="0"/>
                </a:rPr>
                <a:t>SAS</a:t>
              </a:r>
              <a:r>
                <a:rPr lang="zh-TW" altLang="en-US" sz="105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>
                  <a:latin typeface="Arial" panose="020B0604020202020204" pitchFamily="34" charset="0"/>
                  <a:cs typeface="Arial" panose="020B0604020202020204" pitchFamily="34" charset="0"/>
                </a:rPr>
                <a:t>12G</a:t>
              </a:r>
              <a:r>
                <a:rPr lang="zh-TW" altLang="en-US" sz="105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>
                  <a:latin typeface="Arial" panose="020B0604020202020204" pitchFamily="34" charset="0"/>
                  <a:cs typeface="Arial" panose="020B0604020202020204" pitchFamily="34" charset="0"/>
                </a:rPr>
                <a:t>adapter</a:t>
              </a:r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9AF40F4F-B972-4447-A026-6CCD8E278228}"/>
              </a:ext>
            </a:extLst>
          </p:cNvPr>
          <p:cNvGrpSpPr/>
          <p:nvPr/>
        </p:nvGrpSpPr>
        <p:grpSpPr>
          <a:xfrm>
            <a:off x="7782936" y="4318267"/>
            <a:ext cx="1401400" cy="847279"/>
            <a:chOff x="7936305" y="2795712"/>
            <a:chExt cx="1401400" cy="847279"/>
          </a:xfrm>
        </p:grpSpPr>
        <p:pic>
          <p:nvPicPr>
            <p:cNvPr id="67" name="Picture 6" descr="mage result for QNAP USB 3.1">
              <a:extLst>
                <a:ext uri="{FF2B5EF4-FFF2-40B4-BE49-F238E27FC236}">
                  <a16:creationId xmlns:a16="http://schemas.microsoft.com/office/drawing/2014/main" id="{C0073A1C-7F8D-46A7-A164-5B7378A99B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120" y="2795712"/>
              <a:ext cx="1028364" cy="64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17">
              <a:extLst>
                <a:ext uri="{FF2B5EF4-FFF2-40B4-BE49-F238E27FC236}">
                  <a16:creationId xmlns:a16="http://schemas.microsoft.com/office/drawing/2014/main" id="{9BFC6983-9721-4156-9AA3-568C4F3A5A40}"/>
                </a:ext>
              </a:extLst>
            </p:cNvPr>
            <p:cNvSpPr txBox="1"/>
            <p:nvPr/>
          </p:nvSpPr>
          <p:spPr>
            <a:xfrm>
              <a:off x="7936305" y="3389075"/>
              <a:ext cx="14014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>
                  <a:latin typeface="Arial" panose="020B0604020202020204" pitchFamily="34" charset="0"/>
                  <a:cs typeface="Arial" panose="020B0604020202020204" pitchFamily="34" charset="0"/>
                </a:rPr>
                <a:t>USB</a:t>
              </a:r>
              <a:r>
                <a:rPr lang="zh-TW" altLang="en-US" sz="105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>
                  <a:latin typeface="Arial" panose="020B0604020202020204" pitchFamily="34" charset="0"/>
                  <a:cs typeface="Arial" panose="020B0604020202020204" pitchFamily="34" charset="0"/>
                </a:rPr>
                <a:t>3.1</a:t>
              </a:r>
              <a:r>
                <a:rPr lang="zh-TW" altLang="en-US" sz="105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>
                  <a:latin typeface="Arial" panose="020B0604020202020204" pitchFamily="34" charset="0"/>
                  <a:cs typeface="Arial" panose="020B0604020202020204" pitchFamily="34" charset="0"/>
                </a:rPr>
                <a:t>expansion</a:t>
              </a:r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FF7E49BB-D18A-4654-9A04-B2ABF55FED62}"/>
              </a:ext>
            </a:extLst>
          </p:cNvPr>
          <p:cNvGrpSpPr/>
          <p:nvPr/>
        </p:nvGrpSpPr>
        <p:grpSpPr>
          <a:xfrm>
            <a:off x="6575348" y="4350627"/>
            <a:ext cx="1236843" cy="976500"/>
            <a:chOff x="6643007" y="2828072"/>
            <a:chExt cx="1236843" cy="976500"/>
          </a:xfrm>
        </p:grpSpPr>
        <p:pic>
          <p:nvPicPr>
            <p:cNvPr id="65" name="Picture 10" descr="mage result for fibre channel">
              <a:extLst>
                <a:ext uri="{FF2B5EF4-FFF2-40B4-BE49-F238E27FC236}">
                  <a16:creationId xmlns:a16="http://schemas.microsoft.com/office/drawing/2014/main" id="{64753C1A-8755-43C4-B882-214F26706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732" y="2828072"/>
              <a:ext cx="901392" cy="600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18">
              <a:extLst>
                <a:ext uri="{FF2B5EF4-FFF2-40B4-BE49-F238E27FC236}">
                  <a16:creationId xmlns:a16="http://schemas.microsoft.com/office/drawing/2014/main" id="{291A10A1-C7DB-4355-8D35-2043A6D23B39}"/>
                </a:ext>
              </a:extLst>
            </p:cNvPr>
            <p:cNvSpPr txBox="1"/>
            <p:nvPr/>
          </p:nvSpPr>
          <p:spPr>
            <a:xfrm>
              <a:off x="6643007" y="3389074"/>
              <a:ext cx="123684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err="1">
                  <a:latin typeface="Arial" panose="020B0604020202020204" pitchFamily="34" charset="0"/>
                  <a:cs typeface="Arial" panose="020B0604020202020204" pitchFamily="34" charset="0"/>
                </a:rPr>
                <a:t>Fibre</a:t>
              </a:r>
              <a:r>
                <a:rPr lang="zh-TW" altLang="en-US" sz="105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>
                  <a:latin typeface="Arial" panose="020B0604020202020204" pitchFamily="34" charset="0"/>
                  <a:cs typeface="Arial" panose="020B0604020202020204" pitchFamily="34" charset="0"/>
                </a:rPr>
                <a:t>Channel</a:t>
              </a:r>
              <a:r>
                <a:rPr lang="zh-TW" altLang="en-US" sz="105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>
                  <a:latin typeface="Arial" panose="020B0604020202020204" pitchFamily="34" charset="0"/>
                  <a:cs typeface="Arial" panose="020B0604020202020204" pitchFamily="34" charset="0"/>
                </a:rPr>
                <a:t>adapter</a:t>
              </a:r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TextBox 19">
            <a:extLst>
              <a:ext uri="{FF2B5EF4-FFF2-40B4-BE49-F238E27FC236}">
                <a16:creationId xmlns:a16="http://schemas.microsoft.com/office/drawing/2014/main" id="{4C4F15E4-9D4B-4A8B-8503-36025822804E}"/>
              </a:ext>
            </a:extLst>
          </p:cNvPr>
          <p:cNvSpPr txBox="1"/>
          <p:nvPr/>
        </p:nvSpPr>
        <p:spPr>
          <a:xfrm>
            <a:off x="9098491" y="4589776"/>
            <a:ext cx="592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altLang="zh-TW"/>
              <a:t>…</a:t>
            </a:r>
            <a:endParaRPr lang="en-US"/>
          </a:p>
        </p:txBody>
      </p:sp>
      <p:sp>
        <p:nvSpPr>
          <p:cNvPr id="72" name="圖形 17">
            <a:extLst>
              <a:ext uri="{FF2B5EF4-FFF2-40B4-BE49-F238E27FC236}">
                <a16:creationId xmlns:a16="http://schemas.microsoft.com/office/drawing/2014/main" id="{58B33AA8-F145-4E91-AF59-49BFAC5D9743}"/>
              </a:ext>
            </a:extLst>
          </p:cNvPr>
          <p:cNvSpPr/>
          <p:nvPr/>
        </p:nvSpPr>
        <p:spPr>
          <a:xfrm>
            <a:off x="2628887" y="3497174"/>
            <a:ext cx="7156554" cy="569828"/>
          </a:xfrm>
          <a:custGeom>
            <a:avLst/>
            <a:gdLst>
              <a:gd name="connsiteX0" fmla="*/ 6787894 w 6858000"/>
              <a:gd name="connsiteY0" fmla="*/ 548874 h 546056"/>
              <a:gd name="connsiteX1" fmla="*/ 70459 w 6858000"/>
              <a:gd name="connsiteY1" fmla="*/ 548874 h 546056"/>
              <a:gd name="connsiteX2" fmla="*/ 0 w 6858000"/>
              <a:gd name="connsiteY2" fmla="*/ 478416 h 546056"/>
              <a:gd name="connsiteX3" fmla="*/ 0 w 6858000"/>
              <a:gd name="connsiteY3" fmla="*/ 70459 h 546056"/>
              <a:gd name="connsiteX4" fmla="*/ 70459 w 6858000"/>
              <a:gd name="connsiteY4" fmla="*/ 0 h 546056"/>
              <a:gd name="connsiteX5" fmla="*/ 6787894 w 6858000"/>
              <a:gd name="connsiteY5" fmla="*/ 0 h 546056"/>
              <a:gd name="connsiteX6" fmla="*/ 6858353 w 6858000"/>
              <a:gd name="connsiteY6" fmla="*/ 70459 h 546056"/>
              <a:gd name="connsiteX7" fmla="*/ 6858353 w 6858000"/>
              <a:gd name="connsiteY7" fmla="*/ 478416 h 546056"/>
              <a:gd name="connsiteX8" fmla="*/ 6787894 w 6858000"/>
              <a:gd name="connsiteY8" fmla="*/ 548874 h 54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546056">
                <a:moveTo>
                  <a:pt x="6787894" y="548874"/>
                </a:moveTo>
                <a:lnTo>
                  <a:pt x="70459" y="548874"/>
                </a:lnTo>
                <a:cubicBezTo>
                  <a:pt x="31530" y="548874"/>
                  <a:pt x="0" y="517344"/>
                  <a:pt x="0" y="478416"/>
                </a:cubicBezTo>
                <a:lnTo>
                  <a:pt x="0" y="70459"/>
                </a:lnTo>
                <a:cubicBezTo>
                  <a:pt x="0" y="31530"/>
                  <a:pt x="31530" y="0"/>
                  <a:pt x="70459" y="0"/>
                </a:cubicBezTo>
                <a:lnTo>
                  <a:pt x="6787894" y="0"/>
                </a:lnTo>
                <a:cubicBezTo>
                  <a:pt x="6826822" y="0"/>
                  <a:pt x="6858353" y="31530"/>
                  <a:pt x="6858353" y="70459"/>
                </a:cubicBezTo>
                <a:lnTo>
                  <a:pt x="6858353" y="478416"/>
                </a:lnTo>
                <a:cubicBezTo>
                  <a:pt x="6858353" y="517344"/>
                  <a:pt x="6826822" y="548874"/>
                  <a:pt x="6787894" y="548874"/>
                </a:cubicBezTo>
                <a:close/>
              </a:path>
            </a:pathLst>
          </a:custGeom>
          <a:solidFill>
            <a:srgbClr val="FF26FF">
              <a:alpha val="80000"/>
            </a:srgbClr>
          </a:solidFill>
          <a:ln w="5872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3DD10C0E-E940-4E5E-A17F-D2C1F1D637D0}"/>
              </a:ext>
            </a:extLst>
          </p:cNvPr>
          <p:cNvSpPr txBox="1"/>
          <p:nvPr/>
        </p:nvSpPr>
        <p:spPr>
          <a:xfrm>
            <a:off x="2861319" y="3584599"/>
            <a:ext cx="653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KVM / VFIO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圖形 16">
            <a:extLst>
              <a:ext uri="{FF2B5EF4-FFF2-40B4-BE49-F238E27FC236}">
                <a16:creationId xmlns:a16="http://schemas.microsoft.com/office/drawing/2014/main" id="{176BAF37-1297-4EF9-A0B6-9C109B6C3682}"/>
              </a:ext>
            </a:extLst>
          </p:cNvPr>
          <p:cNvSpPr/>
          <p:nvPr/>
        </p:nvSpPr>
        <p:spPr>
          <a:xfrm>
            <a:off x="2628887" y="2812096"/>
            <a:ext cx="7156554" cy="569828"/>
          </a:xfrm>
          <a:custGeom>
            <a:avLst/>
            <a:gdLst>
              <a:gd name="connsiteX0" fmla="*/ 6787894 w 6858000"/>
              <a:gd name="connsiteY0" fmla="*/ 548874 h 546056"/>
              <a:gd name="connsiteX1" fmla="*/ 70459 w 6858000"/>
              <a:gd name="connsiteY1" fmla="*/ 548874 h 546056"/>
              <a:gd name="connsiteX2" fmla="*/ 0 w 6858000"/>
              <a:gd name="connsiteY2" fmla="*/ 478416 h 546056"/>
              <a:gd name="connsiteX3" fmla="*/ 0 w 6858000"/>
              <a:gd name="connsiteY3" fmla="*/ 70459 h 546056"/>
              <a:gd name="connsiteX4" fmla="*/ 70459 w 6858000"/>
              <a:gd name="connsiteY4" fmla="*/ 0 h 546056"/>
              <a:gd name="connsiteX5" fmla="*/ 6787894 w 6858000"/>
              <a:gd name="connsiteY5" fmla="*/ 0 h 546056"/>
              <a:gd name="connsiteX6" fmla="*/ 6858353 w 6858000"/>
              <a:gd name="connsiteY6" fmla="*/ 70459 h 546056"/>
              <a:gd name="connsiteX7" fmla="*/ 6858353 w 6858000"/>
              <a:gd name="connsiteY7" fmla="*/ 478416 h 546056"/>
              <a:gd name="connsiteX8" fmla="*/ 6787894 w 6858000"/>
              <a:gd name="connsiteY8" fmla="*/ 548874 h 54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546056">
                <a:moveTo>
                  <a:pt x="6787894" y="548874"/>
                </a:moveTo>
                <a:lnTo>
                  <a:pt x="70459" y="548874"/>
                </a:lnTo>
                <a:cubicBezTo>
                  <a:pt x="31530" y="548874"/>
                  <a:pt x="0" y="517344"/>
                  <a:pt x="0" y="478416"/>
                </a:cubicBezTo>
                <a:lnTo>
                  <a:pt x="0" y="70459"/>
                </a:lnTo>
                <a:cubicBezTo>
                  <a:pt x="0" y="31530"/>
                  <a:pt x="31530" y="0"/>
                  <a:pt x="70459" y="0"/>
                </a:cubicBezTo>
                <a:lnTo>
                  <a:pt x="6787894" y="0"/>
                </a:lnTo>
                <a:cubicBezTo>
                  <a:pt x="6826822" y="0"/>
                  <a:pt x="6858353" y="31530"/>
                  <a:pt x="6858353" y="70459"/>
                </a:cubicBezTo>
                <a:lnTo>
                  <a:pt x="6858353" y="478416"/>
                </a:lnTo>
                <a:cubicBezTo>
                  <a:pt x="6858353" y="517344"/>
                  <a:pt x="6826822" y="548874"/>
                  <a:pt x="6787894" y="548874"/>
                </a:cubicBezTo>
                <a:close/>
              </a:path>
            </a:pathLst>
          </a:custGeom>
          <a:solidFill>
            <a:srgbClr val="9E5AFF">
              <a:alpha val="80000"/>
            </a:srgbClr>
          </a:solidFill>
          <a:ln w="5872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177959BE-E901-47E5-89E7-073A6C9DB458}"/>
              </a:ext>
            </a:extLst>
          </p:cNvPr>
          <p:cNvSpPr txBox="1"/>
          <p:nvPr/>
        </p:nvSpPr>
        <p:spPr>
          <a:xfrm>
            <a:off x="2845843" y="2926850"/>
            <a:ext cx="653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Virtualization Station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圖形 15">
            <a:extLst>
              <a:ext uri="{FF2B5EF4-FFF2-40B4-BE49-F238E27FC236}">
                <a16:creationId xmlns:a16="http://schemas.microsoft.com/office/drawing/2014/main" id="{5180185F-2F4F-4B98-AD16-075C455C20BA}"/>
              </a:ext>
            </a:extLst>
          </p:cNvPr>
          <p:cNvSpPr/>
          <p:nvPr/>
        </p:nvSpPr>
        <p:spPr>
          <a:xfrm>
            <a:off x="2628887" y="2127018"/>
            <a:ext cx="7156554" cy="569828"/>
          </a:xfrm>
          <a:custGeom>
            <a:avLst/>
            <a:gdLst>
              <a:gd name="connsiteX0" fmla="*/ 6787894 w 6858000"/>
              <a:gd name="connsiteY0" fmla="*/ 548874 h 546056"/>
              <a:gd name="connsiteX1" fmla="*/ 70459 w 6858000"/>
              <a:gd name="connsiteY1" fmla="*/ 548874 h 546056"/>
              <a:gd name="connsiteX2" fmla="*/ 0 w 6858000"/>
              <a:gd name="connsiteY2" fmla="*/ 478416 h 546056"/>
              <a:gd name="connsiteX3" fmla="*/ 0 w 6858000"/>
              <a:gd name="connsiteY3" fmla="*/ 70459 h 546056"/>
              <a:gd name="connsiteX4" fmla="*/ 70459 w 6858000"/>
              <a:gd name="connsiteY4" fmla="*/ 0 h 546056"/>
              <a:gd name="connsiteX5" fmla="*/ 6787894 w 6858000"/>
              <a:gd name="connsiteY5" fmla="*/ 0 h 546056"/>
              <a:gd name="connsiteX6" fmla="*/ 6858353 w 6858000"/>
              <a:gd name="connsiteY6" fmla="*/ 70459 h 546056"/>
              <a:gd name="connsiteX7" fmla="*/ 6858353 w 6858000"/>
              <a:gd name="connsiteY7" fmla="*/ 478416 h 546056"/>
              <a:gd name="connsiteX8" fmla="*/ 6787894 w 6858000"/>
              <a:gd name="connsiteY8" fmla="*/ 548874 h 54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546056">
                <a:moveTo>
                  <a:pt x="6787894" y="548874"/>
                </a:moveTo>
                <a:lnTo>
                  <a:pt x="70459" y="548874"/>
                </a:lnTo>
                <a:cubicBezTo>
                  <a:pt x="31530" y="548874"/>
                  <a:pt x="0" y="517344"/>
                  <a:pt x="0" y="478416"/>
                </a:cubicBezTo>
                <a:lnTo>
                  <a:pt x="0" y="70459"/>
                </a:lnTo>
                <a:cubicBezTo>
                  <a:pt x="0" y="31530"/>
                  <a:pt x="31530" y="0"/>
                  <a:pt x="70459" y="0"/>
                </a:cubicBezTo>
                <a:lnTo>
                  <a:pt x="6787894" y="0"/>
                </a:lnTo>
                <a:cubicBezTo>
                  <a:pt x="6826822" y="0"/>
                  <a:pt x="6858353" y="31530"/>
                  <a:pt x="6858353" y="70459"/>
                </a:cubicBezTo>
                <a:lnTo>
                  <a:pt x="6858353" y="478416"/>
                </a:lnTo>
                <a:cubicBezTo>
                  <a:pt x="6858353" y="517344"/>
                  <a:pt x="6826822" y="548874"/>
                  <a:pt x="6787894" y="548874"/>
                </a:cubicBezTo>
                <a:close/>
              </a:path>
            </a:pathLst>
          </a:custGeom>
          <a:solidFill>
            <a:srgbClr val="00AEFF">
              <a:alpha val="80000"/>
            </a:srgbClr>
          </a:solidFill>
          <a:ln w="5872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2E5A76B3-ABCB-4CC1-9203-DB58A816BB42}"/>
              </a:ext>
            </a:extLst>
          </p:cNvPr>
          <p:cNvSpPr txBox="1"/>
          <p:nvPr/>
        </p:nvSpPr>
        <p:spPr>
          <a:xfrm>
            <a:off x="2820133" y="2227266"/>
            <a:ext cx="653354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VM Applications / Guest OS</a:t>
            </a:r>
            <a:endParaRPr lang="zh-TW" altLang="en-US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31E3D4C6-609F-4566-AC4C-E71887328A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8200" y="2319338"/>
            <a:ext cx="2854878" cy="3507043"/>
          </a:xfrm>
          <a:prstGeom prst="rect">
            <a:avLst/>
          </a:prstGeom>
        </p:spPr>
      </p:pic>
      <p:pic>
        <p:nvPicPr>
          <p:cNvPr id="80" name="圖形 79">
            <a:extLst>
              <a:ext uri="{FF2B5EF4-FFF2-40B4-BE49-F238E27FC236}">
                <a16:creationId xmlns:a16="http://schemas.microsoft.com/office/drawing/2014/main" id="{476D44EC-3EA8-4065-A0B5-176F65D0F2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50034" y="2319336"/>
            <a:ext cx="2854878" cy="350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05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9360DD1E-7181-42DA-9C36-9FF236FE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750" y="381591"/>
            <a:ext cx="8674100" cy="1603375"/>
          </a:xfrm>
        </p:spPr>
        <p:txBody>
          <a:bodyPr>
            <a:noAutofit/>
          </a:bodyPr>
          <a:lstStyle/>
          <a:p>
            <a:r>
              <a:rPr lang="en-US" altLang="zh-TW" sz="4800">
                <a:latin typeface="Arial"/>
                <a:ea typeface="微軟正黑體"/>
                <a:cs typeface="Arial"/>
              </a:rPr>
              <a:t>3 Reasons for Using PCIe Devices Pass-through</a:t>
            </a:r>
            <a:endParaRPr lang="zh-TW" altLang="en-US" sz="4800">
              <a:latin typeface="Arial"/>
              <a:ea typeface="微軟正黑體"/>
              <a:cs typeface="Arial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5512AB50-3A4F-4E96-A633-F9651DBF1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42443"/>
            <a:ext cx="12192000" cy="3945520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1BECC8C5-FCD8-4110-AC88-644BE74C4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918B17C-7C29-4DC4-BF98-13C9A1ED2B37}"/>
              </a:ext>
            </a:extLst>
          </p:cNvPr>
          <p:cNvSpPr/>
          <p:nvPr/>
        </p:nvSpPr>
        <p:spPr>
          <a:xfrm>
            <a:off x="2187895" y="2599643"/>
            <a:ext cx="7831417" cy="30469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Offload CPU computing resources to evaluate devices in VMs. </a:t>
            </a:r>
            <a:endParaRPr lang="en-US" altLang="zh-TW" sz="2400" b="1">
              <a:solidFill>
                <a:schemeClr val="bg1"/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	</a:t>
            </a:r>
          </a:p>
          <a:p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Directly connected to external equipment to reduce network traffic and boost efficiency of data transfer. </a:t>
            </a:r>
            <a:endParaRPr lang="en-US" altLang="zh-TW" sz="2400" b="1">
              <a:solidFill>
                <a:schemeClr val="bg1"/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endParaRPr lang="en-US" altLang="zh-TW" sz="2400" b="1">
              <a:solidFill>
                <a:schemeClr val="bg1"/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Provides hardware acceleration for applications running in VMs.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488E8D86-3DFE-4FAD-BDF0-2AE4A3A40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26612" y="2476969"/>
            <a:ext cx="731611" cy="731611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23799578-91B1-4588-9C6A-6A892E5C6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17647" y="3576474"/>
            <a:ext cx="731611" cy="731611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BD291ED6-1103-4DBC-A57C-9245C3B1E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17647" y="4677077"/>
            <a:ext cx="731611" cy="73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93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E819E0D-C1CA-44CE-9874-37268FBA3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53" y="38141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4800">
                <a:latin typeface="Arial"/>
                <a:ea typeface="微軟正黑體"/>
                <a:cs typeface="Arial"/>
              </a:rPr>
              <a:t>Explores</a:t>
            </a:r>
            <a:r>
              <a:rPr lang="zh-TW" altLang="en-US" sz="48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4800">
                <a:latin typeface="Arial"/>
                <a:ea typeface="微軟正黑體"/>
                <a:cs typeface="Arial"/>
              </a:rPr>
              <a:t>More</a:t>
            </a:r>
            <a:r>
              <a:rPr lang="zh-TW" altLang="en-US" sz="48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4800">
                <a:latin typeface="Arial"/>
                <a:ea typeface="微軟正黑體"/>
                <a:cs typeface="Arial"/>
              </a:rPr>
              <a:t>Applications</a:t>
            </a:r>
            <a:r>
              <a:rPr lang="zh-TW" altLang="en-US" sz="4800">
                <a:latin typeface="Arial"/>
                <a:ea typeface="微軟正黑體"/>
                <a:cs typeface="Arial"/>
              </a:rPr>
              <a:t> </a:t>
            </a:r>
            <a:br>
              <a:rPr lang="zh-TW" altLang="en-US" sz="4800">
                <a:latin typeface="Arial"/>
                <a:cs typeface="Arial"/>
              </a:rPr>
            </a:br>
            <a:r>
              <a:rPr lang="en-US" altLang="zh-TW" sz="3000">
                <a:latin typeface="Arial"/>
                <a:ea typeface="微軟正黑體"/>
                <a:cs typeface="Arial"/>
              </a:rPr>
              <a:t>managing</a:t>
            </a:r>
            <a:r>
              <a:rPr lang="zh-TW" altLang="en-US" sz="30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3000">
                <a:latin typeface="Arial"/>
                <a:ea typeface="微軟正黑體"/>
                <a:cs typeface="Arial"/>
              </a:rPr>
              <a:t>NAS</a:t>
            </a:r>
            <a:r>
              <a:rPr lang="zh-TW" altLang="en-US" sz="30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3000">
                <a:latin typeface="Arial"/>
                <a:ea typeface="微軟正黑體"/>
                <a:cs typeface="Arial"/>
              </a:rPr>
              <a:t>data</a:t>
            </a:r>
            <a:r>
              <a:rPr lang="zh-TW" altLang="en-US" sz="30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3000">
                <a:latin typeface="Arial"/>
                <a:ea typeface="微軟正黑體"/>
                <a:cs typeface="Arial"/>
              </a:rPr>
              <a:t>efficiently</a:t>
            </a:r>
            <a:endParaRPr lang="zh-TW" altLang="en-US" sz="3000">
              <a:latin typeface="Arial"/>
              <a:ea typeface="微軟正黑體"/>
              <a:cs typeface="Arial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15B3BC23-9199-4FDB-96F2-3D9B32330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247456"/>
            <a:ext cx="12192000" cy="4610543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56C88335-3F3A-4985-B076-979D2BC9C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E5D90E9-20B1-43E2-AF50-FDD21DD5808B}"/>
              </a:ext>
            </a:extLst>
          </p:cNvPr>
          <p:cNvSpPr/>
          <p:nvPr/>
        </p:nvSpPr>
        <p:spPr>
          <a:xfrm>
            <a:off x="1193264" y="3239509"/>
            <a:ext cx="18069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Discrete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GPU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4B16070-66F3-4580-82A5-35C3648475EF}"/>
              </a:ext>
            </a:extLst>
          </p:cNvPr>
          <p:cNvSpPr txBox="1"/>
          <p:nvPr/>
        </p:nvSpPr>
        <p:spPr>
          <a:xfrm>
            <a:off x="952936" y="4294047"/>
            <a:ext cx="2508122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Transcoding (e.g. Adobe Premiere)</a:t>
            </a:r>
          </a:p>
          <a:p>
            <a:endParaRPr lang="en-US" altLang="zh-TW" sz="16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AI model training (e.g. TensorFlow, Caffe..)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42FF801-8738-411F-9290-23EDF075AE8E}"/>
              </a:ext>
            </a:extLst>
          </p:cNvPr>
          <p:cNvSpPr/>
          <p:nvPr/>
        </p:nvSpPr>
        <p:spPr>
          <a:xfrm>
            <a:off x="4472725" y="2807545"/>
            <a:ext cx="3019115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Connected storage equipment throughout SAS / </a:t>
            </a:r>
            <a:r>
              <a:rPr lang="en-US" altLang="zh-TW" sz="2000" b="1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Fibre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Channel adapters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B7CCCB9-C58B-409F-9E2E-1AE4B8B23F34}"/>
              </a:ext>
            </a:extLst>
          </p:cNvPr>
          <p:cNvSpPr txBox="1"/>
          <p:nvPr/>
        </p:nvSpPr>
        <p:spPr>
          <a:xfrm>
            <a:off x="4198670" y="4316053"/>
            <a:ext cx="3302816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Directly access data from storage equipment</a:t>
            </a:r>
          </a:p>
          <a:p>
            <a:endParaRPr lang="en-US" altLang="zh-TW" sz="16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Leverages CDM (Copy Data Management) application to snapshot/copy LUN stored in the NAS and results in network traffic reduce.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3DE604D-B985-4A9C-8F95-3FC87FF2117D}"/>
              </a:ext>
            </a:extLst>
          </p:cNvPr>
          <p:cNvSpPr/>
          <p:nvPr/>
        </p:nvSpPr>
        <p:spPr>
          <a:xfrm>
            <a:off x="8269193" y="2817191"/>
            <a:ext cx="2690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Connected screen capture device throughout USB interface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9F5D3DA-2219-4911-8D1B-44E6B366BE8C}"/>
              </a:ext>
            </a:extLst>
          </p:cNvPr>
          <p:cNvSpPr txBox="1"/>
          <p:nvPr/>
        </p:nvSpPr>
        <p:spPr>
          <a:xfrm>
            <a:off x="8012934" y="4322984"/>
            <a:ext cx="3032529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Offload CPU computing resource and use NAS storage capacity to save data.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A1F147E2-AED2-43FD-8E13-54459FF10B2B}"/>
              </a:ext>
            </a:extLst>
          </p:cNvPr>
          <p:cNvCxnSpPr/>
          <p:nvPr/>
        </p:nvCxnSpPr>
        <p:spPr>
          <a:xfrm>
            <a:off x="1310946" y="4223450"/>
            <a:ext cx="205161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192446F0-8292-4092-94AF-77DDFBA7B47C}"/>
              </a:ext>
            </a:extLst>
          </p:cNvPr>
          <p:cNvCxnSpPr/>
          <p:nvPr/>
        </p:nvCxnSpPr>
        <p:spPr>
          <a:xfrm flipV="1">
            <a:off x="4579405" y="4232656"/>
            <a:ext cx="2590062" cy="964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11154630-9169-4770-9DEC-2A38BEF2CF5C}"/>
              </a:ext>
            </a:extLst>
          </p:cNvPr>
          <p:cNvCxnSpPr/>
          <p:nvPr/>
        </p:nvCxnSpPr>
        <p:spPr>
          <a:xfrm>
            <a:off x="8357602" y="4228239"/>
            <a:ext cx="223487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E21BDCB-C608-45F0-82C0-051162A78818}"/>
              </a:ext>
            </a:extLst>
          </p:cNvPr>
          <p:cNvGrpSpPr/>
          <p:nvPr/>
        </p:nvGrpSpPr>
        <p:grpSpPr>
          <a:xfrm>
            <a:off x="1351444" y="1755223"/>
            <a:ext cx="1828566" cy="1006801"/>
            <a:chOff x="1174629" y="1561695"/>
            <a:chExt cx="2180054" cy="1200329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E78C348B-F979-4690-B0DA-E686E5D1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4629" y="1561695"/>
              <a:ext cx="1207517" cy="1200329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F1AC6B38-9A73-47E8-A20D-D1EF8FCC7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7166" y="1561695"/>
              <a:ext cx="1207517" cy="1200329"/>
            </a:xfrm>
            <a:prstGeom prst="rect">
              <a:avLst/>
            </a:prstGeom>
          </p:spPr>
        </p:pic>
      </p:grpSp>
      <p:pic>
        <p:nvPicPr>
          <p:cNvPr id="30" name="圖片 29">
            <a:extLst>
              <a:ext uri="{FF2B5EF4-FFF2-40B4-BE49-F238E27FC236}">
                <a16:creationId xmlns:a16="http://schemas.microsoft.com/office/drawing/2014/main" id="{4AF5B30C-64BD-4ECD-8EEB-B65E84590A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032" y="2181466"/>
            <a:ext cx="192158" cy="192158"/>
          </a:xfrm>
          <a:prstGeom prst="rect">
            <a:avLst/>
          </a:prstGeom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D8624F43-3A46-462E-B8FF-886A5029BFBF}"/>
              </a:ext>
            </a:extLst>
          </p:cNvPr>
          <p:cNvGrpSpPr/>
          <p:nvPr/>
        </p:nvGrpSpPr>
        <p:grpSpPr>
          <a:xfrm>
            <a:off x="4449522" y="1745577"/>
            <a:ext cx="2706789" cy="1006801"/>
            <a:chOff x="4678193" y="1561695"/>
            <a:chExt cx="3227090" cy="1200329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BB26BF5F-1BA2-4DA9-BD8A-7E330010F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1276" y="1561695"/>
              <a:ext cx="1200329" cy="1200329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BB4B02B8-A803-49A9-8E69-B71923283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7766" y="1561695"/>
              <a:ext cx="1207517" cy="1200329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642CD4AE-13C5-485C-88C0-D49986C3B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8193" y="1561695"/>
              <a:ext cx="1207517" cy="1200329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CA52751F-CB90-4B05-8459-756132BBC957}"/>
              </a:ext>
            </a:extLst>
          </p:cNvPr>
          <p:cNvGrpSpPr/>
          <p:nvPr/>
        </p:nvGrpSpPr>
        <p:grpSpPr>
          <a:xfrm>
            <a:off x="8299996" y="1745453"/>
            <a:ext cx="1847304" cy="1016571"/>
            <a:chOff x="8299996" y="1550047"/>
            <a:chExt cx="2202394" cy="1211977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D9B6BB9C-DC74-4979-B6FF-D15423887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2061" y="1561695"/>
              <a:ext cx="1200329" cy="1200329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B5C82ED3-4186-480F-A0CB-AB74B5A68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9996" y="1550047"/>
              <a:ext cx="1207517" cy="1200329"/>
            </a:xfrm>
            <a:prstGeom prst="rect">
              <a:avLst/>
            </a:prstGeom>
          </p:spPr>
        </p:pic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A69A17B3-7AAB-4DC1-B2CB-65C2BEEF66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543" y="2171820"/>
            <a:ext cx="192158" cy="192158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911C4B45-5B4C-4221-AB8A-755565610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0499" y="2181225"/>
            <a:ext cx="192158" cy="19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26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775E3B4B-181B-400C-BD76-16CE11D32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44881"/>
          </a:xfrm>
        </p:spPr>
        <p:txBody>
          <a:bodyPr>
            <a:normAutofit fontScale="90000"/>
          </a:bodyPr>
          <a:lstStyle/>
          <a:p>
            <a:r>
              <a:rPr lang="en-US" altLang="zh-TW" sz="6700" err="1">
                <a:latin typeface="Arial"/>
                <a:ea typeface="微軟正黑體"/>
                <a:cs typeface="Arial"/>
              </a:rPr>
              <a:t>PCIe</a:t>
            </a:r>
            <a:r>
              <a:rPr lang="en-US" altLang="zh-TW" sz="6700">
                <a:latin typeface="Arial"/>
                <a:ea typeface="微軟正黑體"/>
                <a:cs typeface="Arial"/>
              </a:rPr>
              <a:t> Pass-through</a:t>
            </a:r>
            <a:br>
              <a:rPr lang="zh-TW" altLang="en-US">
                <a:latin typeface="Arial"/>
                <a:cs typeface="Arial"/>
              </a:rPr>
            </a:br>
            <a:r>
              <a:rPr lang="en-US" altLang="zh-TW" sz="3200">
                <a:latin typeface="Arial"/>
                <a:ea typeface="微軟正黑體"/>
                <a:cs typeface="Arial"/>
              </a:rPr>
              <a:t>Discrete</a:t>
            </a:r>
            <a:r>
              <a:rPr lang="zh-TW" altLang="en-US" sz="32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3200">
                <a:latin typeface="Arial"/>
                <a:ea typeface="微軟正黑體"/>
                <a:cs typeface="Arial"/>
              </a:rPr>
              <a:t>GPU</a:t>
            </a:r>
            <a:endParaRPr lang="zh-TW" altLang="en-US" sz="3200">
              <a:latin typeface="Arial"/>
              <a:ea typeface="微軟正黑體"/>
              <a:cs typeface="Arial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2469C2CA-BFBD-48D7-802C-4A8C2617E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739674"/>
            <a:ext cx="12192000" cy="4753201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92E8367E-4A8F-42DD-8EB5-DA1F5DF2A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2E33AC0-AE57-4040-B606-B68BB01979B8}"/>
              </a:ext>
            </a:extLst>
          </p:cNvPr>
          <p:cNvSpPr txBox="1"/>
          <p:nvPr/>
        </p:nvSpPr>
        <p:spPr>
          <a:xfrm>
            <a:off x="952500" y="1929798"/>
            <a:ext cx="4557806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During image processing or transcoding without GPU: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146EBB5-B8C5-4761-80B1-F67EE51061C4}"/>
              </a:ext>
            </a:extLst>
          </p:cNvPr>
          <p:cNvSpPr txBox="1"/>
          <p:nvPr/>
        </p:nvSpPr>
        <p:spPr>
          <a:xfrm>
            <a:off x="6502400" y="1929798"/>
            <a:ext cx="47371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With</a:t>
            </a:r>
            <a:r>
              <a:rPr lang="zh-TW" altLang="en-US" sz="32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32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GPU</a:t>
            </a:r>
            <a:r>
              <a:rPr lang="zh-TW" altLang="en-US" sz="32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：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F7C919AC-C7B9-4422-9DEF-9520FF7E6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71" y="3436388"/>
            <a:ext cx="3121830" cy="2663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BFC6A9AB-CBAA-4623-8ECC-048A4C748A88}"/>
              </a:ext>
            </a:extLst>
          </p:cNvPr>
          <p:cNvSpPr/>
          <p:nvPr/>
        </p:nvSpPr>
        <p:spPr>
          <a:xfrm>
            <a:off x="4354924" y="5182232"/>
            <a:ext cx="1536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rgbClr val="FF26FF"/>
                </a:solidFill>
                <a:latin typeface="Arial"/>
                <a:ea typeface="微軟正黑體" pitchFamily="34" charset="-120"/>
                <a:cs typeface="Arial"/>
              </a:rPr>
              <a:t>CPU heavy loading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7BE7B8E0-4C42-4E82-A8C3-4169164B704B}"/>
              </a:ext>
            </a:extLst>
          </p:cNvPr>
          <p:cNvSpPr/>
          <p:nvPr/>
        </p:nvSpPr>
        <p:spPr>
          <a:xfrm>
            <a:off x="2163658" y="5149109"/>
            <a:ext cx="303096" cy="265813"/>
          </a:xfrm>
          <a:prstGeom prst="rect">
            <a:avLst/>
          </a:prstGeom>
          <a:noFill/>
          <a:ln w="28575">
            <a:solidFill>
              <a:srgbClr val="FF2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26FF"/>
              </a:solidFill>
              <a:latin typeface="Arial"/>
              <a:cs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9E4380-CFDC-460C-B03A-486C0AA7A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870" y="3436388"/>
            <a:ext cx="3313590" cy="2698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EBDE2936-60BF-4926-8142-75BE191D4640}"/>
              </a:ext>
            </a:extLst>
          </p:cNvPr>
          <p:cNvSpPr/>
          <p:nvPr/>
        </p:nvSpPr>
        <p:spPr>
          <a:xfrm>
            <a:off x="7834356" y="5149108"/>
            <a:ext cx="303096" cy="265813"/>
          </a:xfrm>
          <a:prstGeom prst="rect">
            <a:avLst/>
          </a:prstGeom>
          <a:noFill/>
          <a:ln w="28575">
            <a:solidFill>
              <a:srgbClr val="00A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26FF"/>
              </a:solidFill>
              <a:latin typeface="Arial"/>
              <a:cs typeface="Arial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E9B3015-73AA-40A0-8127-78B0C1ECD179}"/>
              </a:ext>
            </a:extLst>
          </p:cNvPr>
          <p:cNvSpPr txBox="1"/>
          <p:nvPr/>
        </p:nvSpPr>
        <p:spPr>
          <a:xfrm>
            <a:off x="7862794" y="2513643"/>
            <a:ext cx="2933572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1.</a:t>
            </a:r>
            <a:r>
              <a:rPr lang="zh-TW" altLang="en-US" sz="1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RAW file processing</a:t>
            </a:r>
            <a:endParaRPr lang="zh-TW" altLang="en-US" sz="14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r>
              <a:rPr lang="en-US" altLang="zh-TW" sz="1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2.</a:t>
            </a:r>
            <a:r>
              <a:rPr lang="zh-TW" altLang="en-US" sz="1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AI Model Training</a:t>
            </a:r>
          </a:p>
          <a:p>
            <a:r>
              <a:rPr lang="en-US" altLang="zh-TW" sz="1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3.</a:t>
            </a:r>
            <a:r>
              <a:rPr lang="zh-TW" altLang="en-US" sz="1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OpenGL, DirectX </a:t>
            </a:r>
            <a:endParaRPr lang="en-US" altLang="zh-TW" sz="1400" b="1">
              <a:solidFill>
                <a:schemeClr val="bg1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77679374-E442-4DE5-8DB2-334ED731F963}"/>
              </a:ext>
            </a:extLst>
          </p:cNvPr>
          <p:cNvSpPr/>
          <p:nvPr/>
        </p:nvSpPr>
        <p:spPr>
          <a:xfrm>
            <a:off x="10109828" y="5191196"/>
            <a:ext cx="15715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rgbClr val="00AEFF"/>
                </a:solidFill>
                <a:latin typeface="Arial"/>
                <a:ea typeface="微軟正黑體" pitchFamily="34" charset="-120"/>
                <a:cs typeface="Arial"/>
              </a:rPr>
              <a:t>Offload CPU and utilize GPU</a:t>
            </a: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961F9988-9214-4C21-A447-9CB2CC8C39AD}"/>
              </a:ext>
            </a:extLst>
          </p:cNvPr>
          <p:cNvGrpSpPr/>
          <p:nvPr/>
        </p:nvGrpSpPr>
        <p:grpSpPr>
          <a:xfrm>
            <a:off x="10141277" y="3303588"/>
            <a:ext cx="1828566" cy="1006801"/>
            <a:chOff x="10198243" y="3303588"/>
            <a:chExt cx="1828566" cy="1006801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037AD366-785B-4747-A2EC-883A70D68F21}"/>
                </a:ext>
              </a:extLst>
            </p:cNvPr>
            <p:cNvGrpSpPr/>
            <p:nvPr/>
          </p:nvGrpSpPr>
          <p:grpSpPr>
            <a:xfrm>
              <a:off x="10198243" y="3303588"/>
              <a:ext cx="1828566" cy="1006801"/>
              <a:chOff x="1174629" y="1561695"/>
              <a:chExt cx="2180054" cy="1200329"/>
            </a:xfrm>
          </p:grpSpPr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240C795F-D586-435C-91B8-0E6904ECD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74629" y="1561695"/>
                <a:ext cx="1207517" cy="1200329"/>
              </a:xfrm>
              <a:prstGeom prst="rect">
                <a:avLst/>
              </a:prstGeom>
            </p:spPr>
          </p:pic>
          <p:pic>
            <p:nvPicPr>
              <p:cNvPr id="27" name="圖片 26">
                <a:extLst>
                  <a:ext uri="{FF2B5EF4-FFF2-40B4-BE49-F238E27FC236}">
                    <a16:creationId xmlns:a16="http://schemas.microsoft.com/office/drawing/2014/main" id="{86688AB0-1A76-49E8-8E6F-8305DA257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47166" y="1561695"/>
                <a:ext cx="1207517" cy="1200329"/>
              </a:xfrm>
              <a:prstGeom prst="rect">
                <a:avLst/>
              </a:prstGeom>
            </p:spPr>
          </p:pic>
        </p:grp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B29F323F-5129-40B3-900F-298E9CAE0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8831" y="3729831"/>
              <a:ext cx="192158" cy="192158"/>
            </a:xfrm>
            <a:prstGeom prst="rect">
              <a:avLst/>
            </a:prstGeom>
          </p:spPr>
        </p:pic>
      </p:grpSp>
      <p:pic>
        <p:nvPicPr>
          <p:cNvPr id="30" name="圖片 29">
            <a:extLst>
              <a:ext uri="{FF2B5EF4-FFF2-40B4-BE49-F238E27FC236}">
                <a16:creationId xmlns:a16="http://schemas.microsoft.com/office/drawing/2014/main" id="{AF23D30E-A3DA-4E19-8030-2732304E7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838" y="3325367"/>
            <a:ext cx="1012830" cy="1006801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4DC98207-1D1A-4BA9-B153-FF7EC3CC7CBE}"/>
              </a:ext>
            </a:extLst>
          </p:cNvPr>
          <p:cNvSpPr txBox="1"/>
          <p:nvPr/>
        </p:nvSpPr>
        <p:spPr>
          <a:xfrm>
            <a:off x="4312965" y="4325700"/>
            <a:ext cx="1861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>
                <a:solidFill>
                  <a:srgbClr val="FF26FF"/>
                </a:solidFill>
                <a:latin typeface="Arial Narrow"/>
                <a:cs typeface="Arial"/>
              </a:rPr>
              <a:t>68%</a:t>
            </a:r>
            <a:endParaRPr lang="zh-TW" altLang="en-US" sz="6000" b="1">
              <a:solidFill>
                <a:srgbClr val="FF26FF"/>
              </a:solidFill>
              <a:latin typeface="Arial Narrow"/>
              <a:cs typeface="Arial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3E489DBD-252A-45C5-AB7B-9E83A61F7225}"/>
              </a:ext>
            </a:extLst>
          </p:cNvPr>
          <p:cNvSpPr txBox="1"/>
          <p:nvPr/>
        </p:nvSpPr>
        <p:spPr>
          <a:xfrm>
            <a:off x="10109828" y="4327735"/>
            <a:ext cx="1825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>
                <a:solidFill>
                  <a:srgbClr val="00AEFF"/>
                </a:solidFill>
                <a:latin typeface="Arial Narrow"/>
                <a:cs typeface="Arial"/>
              </a:rPr>
              <a:t>21%</a:t>
            </a:r>
            <a:endParaRPr lang="zh-TW" altLang="en-US" sz="6000" b="1">
              <a:solidFill>
                <a:srgbClr val="00AEFF"/>
              </a:solidFill>
              <a:latin typeface="Arial Narrow"/>
              <a:cs typeface="Arial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2BF3A88-6B9B-4FA7-B210-EA91377F0B4A}"/>
              </a:ext>
            </a:extLst>
          </p:cNvPr>
          <p:cNvSpPr txBox="1"/>
          <p:nvPr/>
        </p:nvSpPr>
        <p:spPr>
          <a:xfrm>
            <a:off x="6580094" y="2680447"/>
            <a:ext cx="1219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rial"/>
              </a:rPr>
              <a:t>Good for</a:t>
            </a:r>
            <a:endParaRPr lang="zh-TW" b="1">
              <a:solidFill>
                <a:srgbClr val="FFFFFF"/>
              </a:solidFill>
              <a:ea typeface="新細明體"/>
              <a:cs typeface="Calibri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8612914C-F8A7-4A10-BBC2-37C8CB0CE8F3}"/>
              </a:ext>
            </a:extLst>
          </p:cNvPr>
          <p:cNvSpPr/>
          <p:nvPr/>
        </p:nvSpPr>
        <p:spPr>
          <a:xfrm>
            <a:off x="6579534" y="2657475"/>
            <a:ext cx="1156446" cy="394446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1429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DF9FEF4-ABD4-4D74-86F7-FAFF13C9E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23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6700" err="1">
                <a:latin typeface="Arial"/>
                <a:ea typeface="微軟正黑體"/>
                <a:cs typeface="Arial"/>
              </a:rPr>
              <a:t>PCIe</a:t>
            </a:r>
            <a:r>
              <a:rPr lang="en-US" altLang="zh-TW" sz="6700">
                <a:latin typeface="Arial"/>
                <a:ea typeface="微軟正黑體"/>
                <a:cs typeface="Arial"/>
              </a:rPr>
              <a:t> Pass-through</a:t>
            </a:r>
            <a:br>
              <a:rPr lang="zh-TW" altLang="en-US">
                <a:latin typeface="Arial"/>
                <a:cs typeface="Arial"/>
              </a:rPr>
            </a:br>
            <a:r>
              <a:rPr lang="en-US" altLang="zh-TW" sz="3600">
                <a:latin typeface="Arial"/>
                <a:ea typeface="微軟正黑體"/>
                <a:cs typeface="Arial"/>
              </a:rPr>
              <a:t>SAS / Fiber Channel adapters</a:t>
            </a:r>
            <a:endParaRPr lang="zh-TW" altLang="en-US" sz="3600">
              <a:latin typeface="Arial"/>
              <a:ea typeface="微軟正黑體"/>
              <a:cs typeface="Arial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23B46E24-FBD9-445F-8A54-F8563CA7A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888868"/>
            <a:ext cx="12192000" cy="4604007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71D1226C-B9B5-4EEC-8C86-05D33D8D9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D28ECD9E-E9A4-4AC8-B191-F9099A4EC5F2}"/>
              </a:ext>
            </a:extLst>
          </p:cNvPr>
          <p:cNvSpPr txBox="1"/>
          <p:nvPr/>
        </p:nvSpPr>
        <p:spPr>
          <a:xfrm>
            <a:off x="9971487" y="4165862"/>
            <a:ext cx="1793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7">
            <a:extLst>
              <a:ext uri="{FF2B5EF4-FFF2-40B4-BE49-F238E27FC236}">
                <a16:creationId xmlns:a16="http://schemas.microsoft.com/office/drawing/2014/main" id="{32E2EB6C-6CFC-4EE0-8A72-EBB15DF36B80}"/>
              </a:ext>
            </a:extLst>
          </p:cNvPr>
          <p:cNvSpPr txBox="1"/>
          <p:nvPr/>
        </p:nvSpPr>
        <p:spPr>
          <a:xfrm>
            <a:off x="857827" y="2403727"/>
            <a:ext cx="116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Server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CFA01998-5379-4D0D-90DC-7C581E3AF5EE}"/>
              </a:ext>
            </a:extLst>
          </p:cNvPr>
          <p:cNvSpPr txBox="1"/>
          <p:nvPr/>
        </p:nvSpPr>
        <p:spPr>
          <a:xfrm>
            <a:off x="3735088" y="2403727"/>
            <a:ext cx="83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41">
            <a:extLst>
              <a:ext uri="{FF2B5EF4-FFF2-40B4-BE49-F238E27FC236}">
                <a16:creationId xmlns:a16="http://schemas.microsoft.com/office/drawing/2014/main" id="{E953E9E1-6ADD-46A0-975D-AFB501667A2A}"/>
              </a:ext>
            </a:extLst>
          </p:cNvPr>
          <p:cNvSpPr txBox="1"/>
          <p:nvPr/>
        </p:nvSpPr>
        <p:spPr>
          <a:xfrm>
            <a:off x="8510827" y="3036162"/>
            <a:ext cx="83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42">
            <a:extLst>
              <a:ext uri="{FF2B5EF4-FFF2-40B4-BE49-F238E27FC236}">
                <a16:creationId xmlns:a16="http://schemas.microsoft.com/office/drawing/2014/main" id="{F8068985-548E-44E0-ABEB-90E0D08F4FE6}"/>
              </a:ext>
            </a:extLst>
          </p:cNvPr>
          <p:cNvSpPr txBox="1"/>
          <p:nvPr/>
        </p:nvSpPr>
        <p:spPr>
          <a:xfrm>
            <a:off x="9454467" y="3036162"/>
            <a:ext cx="83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52">
            <a:extLst>
              <a:ext uri="{FF2B5EF4-FFF2-40B4-BE49-F238E27FC236}">
                <a16:creationId xmlns:a16="http://schemas.microsoft.com/office/drawing/2014/main" id="{458FF9DB-F556-4C13-A860-8943D95C9B43}"/>
              </a:ext>
            </a:extLst>
          </p:cNvPr>
          <p:cNvSpPr txBox="1"/>
          <p:nvPr/>
        </p:nvSpPr>
        <p:spPr>
          <a:xfrm>
            <a:off x="2636778" y="3036162"/>
            <a:ext cx="83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74">
            <a:extLst>
              <a:ext uri="{FF2B5EF4-FFF2-40B4-BE49-F238E27FC236}">
                <a16:creationId xmlns:a16="http://schemas.microsoft.com/office/drawing/2014/main" id="{B86CE44D-CF7D-483A-84A6-3BC9495D9C7C}"/>
              </a:ext>
            </a:extLst>
          </p:cNvPr>
          <p:cNvSpPr txBox="1"/>
          <p:nvPr/>
        </p:nvSpPr>
        <p:spPr>
          <a:xfrm>
            <a:off x="3653201" y="4712442"/>
            <a:ext cx="99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Folders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77">
            <a:extLst>
              <a:ext uri="{FF2B5EF4-FFF2-40B4-BE49-F238E27FC236}">
                <a16:creationId xmlns:a16="http://schemas.microsoft.com/office/drawing/2014/main" id="{753A44E2-259A-4392-A56A-EF4116FAC2D6}"/>
              </a:ext>
            </a:extLst>
          </p:cNvPr>
          <p:cNvSpPr txBox="1"/>
          <p:nvPr/>
        </p:nvSpPr>
        <p:spPr>
          <a:xfrm>
            <a:off x="1024813" y="4712442"/>
            <a:ext cx="83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4114">
            <a:extLst>
              <a:ext uri="{FF2B5EF4-FFF2-40B4-BE49-F238E27FC236}">
                <a16:creationId xmlns:a16="http://schemas.microsoft.com/office/drawing/2014/main" id="{40295D9D-2E3D-48E6-BFEB-B6EAE5BF2314}"/>
              </a:ext>
            </a:extLst>
          </p:cNvPr>
          <p:cNvSpPr txBox="1"/>
          <p:nvPr/>
        </p:nvSpPr>
        <p:spPr>
          <a:xfrm>
            <a:off x="1021051" y="5448988"/>
            <a:ext cx="254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Data store via iSCSI LUN, SAMBA or NFS. </a:t>
            </a:r>
          </a:p>
        </p:txBody>
      </p:sp>
      <p:sp>
        <p:nvSpPr>
          <p:cNvPr id="17" name="TextBox 115">
            <a:extLst>
              <a:ext uri="{FF2B5EF4-FFF2-40B4-BE49-F238E27FC236}">
                <a16:creationId xmlns:a16="http://schemas.microsoft.com/office/drawing/2014/main" id="{F0C37E4B-F1B2-44CC-9AE6-8027C1B9C105}"/>
              </a:ext>
            </a:extLst>
          </p:cNvPr>
          <p:cNvSpPr txBox="1"/>
          <p:nvPr/>
        </p:nvSpPr>
        <p:spPr>
          <a:xfrm>
            <a:off x="3606287" y="5437782"/>
            <a:ext cx="44715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Accesses NAS data efficiently throughout Virtual Switch and uses applications installed in VM to process data or communicate with external equipment.</a:t>
            </a:r>
          </a:p>
        </p:txBody>
      </p:sp>
      <p:sp>
        <p:nvSpPr>
          <p:cNvPr id="18" name="TextBox 117">
            <a:extLst>
              <a:ext uri="{FF2B5EF4-FFF2-40B4-BE49-F238E27FC236}">
                <a16:creationId xmlns:a16="http://schemas.microsoft.com/office/drawing/2014/main" id="{61BDC284-BF4D-40DC-9336-912E3F68399F}"/>
              </a:ext>
            </a:extLst>
          </p:cNvPr>
          <p:cNvSpPr txBox="1"/>
          <p:nvPr/>
        </p:nvSpPr>
        <p:spPr>
          <a:xfrm>
            <a:off x="8370107" y="5437782"/>
            <a:ext cx="339519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Directly access / store data in the connected equipment as well as DAS.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A02F7838-90FD-4FE4-809E-0CC362771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516" y="1999048"/>
            <a:ext cx="1006801" cy="1006801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A0C5B14-D1B7-4659-B51B-10AB5E6A50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6894" y="1999048"/>
            <a:ext cx="1012830" cy="1006801"/>
          </a:xfrm>
          <a:prstGeom prst="rect">
            <a:avLst/>
          </a:prstGeom>
        </p:spPr>
      </p:pic>
      <p:sp>
        <p:nvSpPr>
          <p:cNvPr id="21" name="TextBox 74">
            <a:extLst>
              <a:ext uri="{FF2B5EF4-FFF2-40B4-BE49-F238E27FC236}">
                <a16:creationId xmlns:a16="http://schemas.microsoft.com/office/drawing/2014/main" id="{11D617E3-D637-48C7-947C-A632E8692D58}"/>
              </a:ext>
            </a:extLst>
          </p:cNvPr>
          <p:cNvSpPr txBox="1"/>
          <p:nvPr/>
        </p:nvSpPr>
        <p:spPr>
          <a:xfrm>
            <a:off x="4994830" y="3842987"/>
            <a:ext cx="993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圖形 40">
            <a:extLst>
              <a:ext uri="{FF2B5EF4-FFF2-40B4-BE49-F238E27FC236}">
                <a16:creationId xmlns:a16="http://schemas.microsoft.com/office/drawing/2014/main" id="{89F2349D-0B39-4CDD-BD82-F192FE145F36}"/>
              </a:ext>
            </a:extLst>
          </p:cNvPr>
          <p:cNvSpPr/>
          <p:nvPr/>
        </p:nvSpPr>
        <p:spPr>
          <a:xfrm>
            <a:off x="3046915" y="2196198"/>
            <a:ext cx="5115083" cy="3039972"/>
          </a:xfrm>
          <a:custGeom>
            <a:avLst/>
            <a:gdLst>
              <a:gd name="connsiteX0" fmla="*/ 0 w 5115083"/>
              <a:gd name="connsiteY0" fmla="*/ 791715 h 3039972"/>
              <a:gd name="connsiteX1" fmla="*/ 0 w 5115083"/>
              <a:gd name="connsiteY1" fmla="*/ 308689 h 3039972"/>
              <a:gd name="connsiteX2" fmla="*/ 308689 w 5115083"/>
              <a:gd name="connsiteY2" fmla="*/ 0 h 3039972"/>
              <a:gd name="connsiteX3" fmla="*/ 4810624 w 5115083"/>
              <a:gd name="connsiteY3" fmla="*/ 0 h 3039972"/>
              <a:gd name="connsiteX4" fmla="*/ 5119313 w 5115083"/>
              <a:gd name="connsiteY4" fmla="*/ 308689 h 3039972"/>
              <a:gd name="connsiteX5" fmla="*/ 5119313 w 5115083"/>
              <a:gd name="connsiteY5" fmla="*/ 2735182 h 3039972"/>
              <a:gd name="connsiteX6" fmla="*/ 4810624 w 5115083"/>
              <a:gd name="connsiteY6" fmla="*/ 3043871 h 3039972"/>
              <a:gd name="connsiteX7" fmla="*/ 308689 w 5115083"/>
              <a:gd name="connsiteY7" fmla="*/ 3043871 h 3039972"/>
              <a:gd name="connsiteX8" fmla="*/ 0 w 5115083"/>
              <a:gd name="connsiteY8" fmla="*/ 2735182 h 3039972"/>
              <a:gd name="connsiteX9" fmla="*/ 0 w 5115083"/>
              <a:gd name="connsiteY9" fmla="*/ 1271898 h 303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15083" h="3039972">
                <a:moveTo>
                  <a:pt x="0" y="791715"/>
                </a:moveTo>
                <a:lnTo>
                  <a:pt x="0" y="308689"/>
                </a:lnTo>
                <a:cubicBezTo>
                  <a:pt x="0" y="138187"/>
                  <a:pt x="138187" y="0"/>
                  <a:pt x="308689" y="0"/>
                </a:cubicBezTo>
                <a:lnTo>
                  <a:pt x="4810624" y="0"/>
                </a:lnTo>
                <a:cubicBezTo>
                  <a:pt x="4981126" y="0"/>
                  <a:pt x="5119313" y="138187"/>
                  <a:pt x="5119313" y="308689"/>
                </a:cubicBezTo>
                <a:lnTo>
                  <a:pt x="5119313" y="2735182"/>
                </a:lnTo>
                <a:cubicBezTo>
                  <a:pt x="5119313" y="2905685"/>
                  <a:pt x="4981126" y="3043871"/>
                  <a:pt x="4810624" y="3043871"/>
                </a:cubicBezTo>
                <a:lnTo>
                  <a:pt x="308689" y="3043871"/>
                </a:lnTo>
                <a:cubicBezTo>
                  <a:pt x="138187" y="3043871"/>
                  <a:pt x="0" y="2905685"/>
                  <a:pt x="0" y="2735182"/>
                </a:cubicBezTo>
                <a:lnTo>
                  <a:pt x="0" y="1271898"/>
                </a:lnTo>
              </a:path>
            </a:pathLst>
          </a:custGeom>
          <a:noFill/>
          <a:ln w="33032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96871DFD-C3DD-4D1E-849C-A386A49A0D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783" y="2708340"/>
            <a:ext cx="1758162" cy="239438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D14BC04-F549-45AF-B518-CFC747CD03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139" y="2805671"/>
            <a:ext cx="1035568" cy="1035568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31B8C8E-14C7-48DF-83BA-99F2C0AE9D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139" y="3648078"/>
            <a:ext cx="1035568" cy="103556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5A76C4D7-265F-4569-AFA1-3D5A688083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969" y="1999048"/>
            <a:ext cx="1035568" cy="1035568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0F5A7ABC-4873-4293-9550-08882F968F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414" y="2805671"/>
            <a:ext cx="1035568" cy="1035568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B72F2638-8111-4440-A555-75DCA68FF2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414" y="3648078"/>
            <a:ext cx="1035568" cy="1035568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1CC61970-67D2-4ED1-A7E4-B2D4ADAABB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72789" y="2964179"/>
            <a:ext cx="1859395" cy="714643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866AE692-9708-4C16-B995-4BA8DE74B4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830" y="2807419"/>
            <a:ext cx="1035568" cy="1035568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07547848-4286-4D67-ABFB-C3CC89A0A3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902019" y="3390624"/>
            <a:ext cx="1338848" cy="701920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7B9A8F9F-E589-464A-AE6A-3412ECEFF19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658" y="3165791"/>
            <a:ext cx="1035568" cy="1035568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A212D58B-5E89-4AAC-B040-75EEAC6653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099015" y="3279185"/>
            <a:ext cx="2258810" cy="869643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8923B948-5974-483D-8990-C4205B8D6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445" y="1993533"/>
            <a:ext cx="1012830" cy="1006801"/>
          </a:xfrm>
          <a:prstGeom prst="rect">
            <a:avLst/>
          </a:prstGeom>
        </p:spPr>
      </p:pic>
      <p:sp>
        <p:nvSpPr>
          <p:cNvPr id="46" name="TextBox 9">
            <a:extLst>
              <a:ext uri="{FF2B5EF4-FFF2-40B4-BE49-F238E27FC236}">
                <a16:creationId xmlns:a16="http://schemas.microsoft.com/office/drawing/2014/main" id="{D984AF91-0794-4119-906E-2537C0791060}"/>
              </a:ext>
            </a:extLst>
          </p:cNvPr>
          <p:cNvSpPr txBox="1"/>
          <p:nvPr/>
        </p:nvSpPr>
        <p:spPr>
          <a:xfrm>
            <a:off x="8129158" y="3556909"/>
            <a:ext cx="225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 connected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32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2F90F3E1-0BC4-450E-A689-1C0CDE550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16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6700" err="1">
                <a:latin typeface="Arial"/>
                <a:ea typeface="微軟正黑體"/>
                <a:cs typeface="Arial"/>
              </a:rPr>
              <a:t>PCIe</a:t>
            </a:r>
            <a:r>
              <a:rPr lang="en-US" altLang="zh-TW" sz="6700">
                <a:latin typeface="Arial"/>
                <a:ea typeface="微軟正黑體"/>
                <a:cs typeface="Arial"/>
              </a:rPr>
              <a:t> Pass-through</a:t>
            </a:r>
            <a:br>
              <a:rPr lang="zh-TW" altLang="en-US">
                <a:latin typeface="Arial"/>
                <a:cs typeface="Arial"/>
              </a:rPr>
            </a:br>
            <a:r>
              <a:rPr lang="en-US" altLang="zh-TW" sz="3600">
                <a:latin typeface="Arial"/>
                <a:ea typeface="微軟正黑體"/>
                <a:cs typeface="Arial"/>
              </a:rPr>
              <a:t>USB 3.1</a:t>
            </a:r>
            <a:r>
              <a:rPr lang="zh-TW" altLang="en-US" sz="36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3600">
                <a:latin typeface="Arial"/>
                <a:ea typeface="微軟正黑體"/>
                <a:cs typeface="Arial"/>
              </a:rPr>
              <a:t>expansion</a:t>
            </a:r>
            <a:r>
              <a:rPr lang="zh-TW" altLang="en-US" sz="36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3600">
                <a:latin typeface="Arial"/>
                <a:ea typeface="微軟正黑體"/>
                <a:cs typeface="Arial"/>
              </a:rPr>
              <a:t>card</a:t>
            </a:r>
            <a:endParaRPr lang="zh-TW" altLang="en-US" sz="3600">
              <a:latin typeface="Arial"/>
              <a:ea typeface="微軟正黑體"/>
              <a:cs typeface="Arial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11697D42-EB4F-40B2-BF9B-9F8FFE62C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888868"/>
            <a:ext cx="12192000" cy="4604007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0EC2F307-875D-4D7A-A181-C100F216E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9532D85-8316-47DB-A416-B90A949FDA48}"/>
              </a:ext>
            </a:extLst>
          </p:cNvPr>
          <p:cNvSpPr txBox="1"/>
          <p:nvPr/>
        </p:nvSpPr>
        <p:spPr>
          <a:xfrm>
            <a:off x="2175280" y="2403727"/>
            <a:ext cx="83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52">
            <a:extLst>
              <a:ext uri="{FF2B5EF4-FFF2-40B4-BE49-F238E27FC236}">
                <a16:creationId xmlns:a16="http://schemas.microsoft.com/office/drawing/2014/main" id="{1FF796AE-D625-4C9F-AA52-FBD8EBA907D7}"/>
              </a:ext>
            </a:extLst>
          </p:cNvPr>
          <p:cNvSpPr txBox="1"/>
          <p:nvPr/>
        </p:nvSpPr>
        <p:spPr>
          <a:xfrm>
            <a:off x="1076970" y="3036162"/>
            <a:ext cx="83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74">
            <a:extLst>
              <a:ext uri="{FF2B5EF4-FFF2-40B4-BE49-F238E27FC236}">
                <a16:creationId xmlns:a16="http://schemas.microsoft.com/office/drawing/2014/main" id="{3A0F3BDF-100D-41DB-9AC4-4B2F57A0F4D6}"/>
              </a:ext>
            </a:extLst>
          </p:cNvPr>
          <p:cNvSpPr txBox="1"/>
          <p:nvPr/>
        </p:nvSpPr>
        <p:spPr>
          <a:xfrm>
            <a:off x="2093393" y="4712442"/>
            <a:ext cx="99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Folders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74">
            <a:extLst>
              <a:ext uri="{FF2B5EF4-FFF2-40B4-BE49-F238E27FC236}">
                <a16:creationId xmlns:a16="http://schemas.microsoft.com/office/drawing/2014/main" id="{994E952D-CA25-4FF0-9090-1C0835990747}"/>
              </a:ext>
            </a:extLst>
          </p:cNvPr>
          <p:cNvSpPr txBox="1"/>
          <p:nvPr/>
        </p:nvSpPr>
        <p:spPr>
          <a:xfrm>
            <a:off x="3516952" y="3842987"/>
            <a:ext cx="993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圖形 40">
            <a:extLst>
              <a:ext uri="{FF2B5EF4-FFF2-40B4-BE49-F238E27FC236}">
                <a16:creationId xmlns:a16="http://schemas.microsoft.com/office/drawing/2014/main" id="{2578283D-CC00-4C0E-9BFA-AC3460BDD5EE}"/>
              </a:ext>
            </a:extLst>
          </p:cNvPr>
          <p:cNvSpPr/>
          <p:nvPr/>
        </p:nvSpPr>
        <p:spPr>
          <a:xfrm>
            <a:off x="1487107" y="2196198"/>
            <a:ext cx="5115083" cy="3039972"/>
          </a:xfrm>
          <a:custGeom>
            <a:avLst/>
            <a:gdLst>
              <a:gd name="connsiteX0" fmla="*/ 0 w 5115083"/>
              <a:gd name="connsiteY0" fmla="*/ 791715 h 3039972"/>
              <a:gd name="connsiteX1" fmla="*/ 0 w 5115083"/>
              <a:gd name="connsiteY1" fmla="*/ 308689 h 3039972"/>
              <a:gd name="connsiteX2" fmla="*/ 308689 w 5115083"/>
              <a:gd name="connsiteY2" fmla="*/ 0 h 3039972"/>
              <a:gd name="connsiteX3" fmla="*/ 4810624 w 5115083"/>
              <a:gd name="connsiteY3" fmla="*/ 0 h 3039972"/>
              <a:gd name="connsiteX4" fmla="*/ 5119313 w 5115083"/>
              <a:gd name="connsiteY4" fmla="*/ 308689 h 3039972"/>
              <a:gd name="connsiteX5" fmla="*/ 5119313 w 5115083"/>
              <a:gd name="connsiteY5" fmla="*/ 2735182 h 3039972"/>
              <a:gd name="connsiteX6" fmla="*/ 4810624 w 5115083"/>
              <a:gd name="connsiteY6" fmla="*/ 3043871 h 3039972"/>
              <a:gd name="connsiteX7" fmla="*/ 308689 w 5115083"/>
              <a:gd name="connsiteY7" fmla="*/ 3043871 h 3039972"/>
              <a:gd name="connsiteX8" fmla="*/ 0 w 5115083"/>
              <a:gd name="connsiteY8" fmla="*/ 2735182 h 3039972"/>
              <a:gd name="connsiteX9" fmla="*/ 0 w 5115083"/>
              <a:gd name="connsiteY9" fmla="*/ 1271898 h 303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15083" h="3039972">
                <a:moveTo>
                  <a:pt x="0" y="791715"/>
                </a:moveTo>
                <a:lnTo>
                  <a:pt x="0" y="308689"/>
                </a:lnTo>
                <a:cubicBezTo>
                  <a:pt x="0" y="138187"/>
                  <a:pt x="138187" y="0"/>
                  <a:pt x="308689" y="0"/>
                </a:cubicBezTo>
                <a:lnTo>
                  <a:pt x="4810624" y="0"/>
                </a:lnTo>
                <a:cubicBezTo>
                  <a:pt x="4981126" y="0"/>
                  <a:pt x="5119313" y="138187"/>
                  <a:pt x="5119313" y="308689"/>
                </a:cubicBezTo>
                <a:lnTo>
                  <a:pt x="5119313" y="2735182"/>
                </a:lnTo>
                <a:cubicBezTo>
                  <a:pt x="5119313" y="2905685"/>
                  <a:pt x="4981126" y="3043871"/>
                  <a:pt x="4810624" y="3043871"/>
                </a:cubicBezTo>
                <a:lnTo>
                  <a:pt x="308689" y="3043871"/>
                </a:lnTo>
                <a:cubicBezTo>
                  <a:pt x="138187" y="3043871"/>
                  <a:pt x="0" y="2905685"/>
                  <a:pt x="0" y="2735182"/>
                </a:cubicBezTo>
                <a:lnTo>
                  <a:pt x="0" y="1271898"/>
                </a:lnTo>
              </a:path>
            </a:pathLst>
          </a:custGeom>
          <a:noFill/>
          <a:ln w="33032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>
              <a:latin typeface="Arial"/>
              <a:cs typeface="Arial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838AFABB-0F0E-415D-AD6B-E022F4C5D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61" y="1999048"/>
            <a:ext cx="1035568" cy="103556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1E0C4A8-E86F-44D0-AEB2-17DB365A1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606" y="2805671"/>
            <a:ext cx="1035568" cy="1035568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C0E94F0-B5D2-44FA-85FD-FA843D3F77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606" y="3648078"/>
            <a:ext cx="1035568" cy="1035568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21071276-2933-4799-991B-2A38FC991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441" y="2393947"/>
            <a:ext cx="1443747" cy="2687827"/>
          </a:xfrm>
          <a:prstGeom prst="rect">
            <a:avLst/>
          </a:prstGeom>
          <a:ln w="28575">
            <a:noFill/>
          </a:ln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89E21296-1CE4-4419-8CBB-0968E4F499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637" y="1993533"/>
            <a:ext cx="1012830" cy="1006801"/>
          </a:xfrm>
          <a:prstGeom prst="rect">
            <a:avLst/>
          </a:prstGeom>
        </p:spPr>
      </p:pic>
      <p:sp>
        <p:nvSpPr>
          <p:cNvPr id="31" name="圖形 29">
            <a:extLst>
              <a:ext uri="{FF2B5EF4-FFF2-40B4-BE49-F238E27FC236}">
                <a16:creationId xmlns:a16="http://schemas.microsoft.com/office/drawing/2014/main" id="{7C020F46-A154-4D91-8ACA-396C488276D6}"/>
              </a:ext>
            </a:extLst>
          </p:cNvPr>
          <p:cNvSpPr/>
          <p:nvPr/>
        </p:nvSpPr>
        <p:spPr>
          <a:xfrm>
            <a:off x="8680754" y="2196199"/>
            <a:ext cx="2091087" cy="3039972"/>
          </a:xfrm>
          <a:custGeom>
            <a:avLst/>
            <a:gdLst>
              <a:gd name="connsiteX0" fmla="*/ 2545080 w 2971800"/>
              <a:gd name="connsiteY0" fmla="*/ 4387120 h 4381500"/>
              <a:gd name="connsiteX1" fmla="*/ 431483 w 2971800"/>
              <a:gd name="connsiteY1" fmla="*/ 4387120 h 4381500"/>
              <a:gd name="connsiteX2" fmla="*/ 0 w 2971800"/>
              <a:gd name="connsiteY2" fmla="*/ 3955637 h 4381500"/>
              <a:gd name="connsiteX3" fmla="*/ 0 w 2971800"/>
              <a:gd name="connsiteY3" fmla="*/ 431387 h 4381500"/>
              <a:gd name="connsiteX4" fmla="*/ 431483 w 2971800"/>
              <a:gd name="connsiteY4" fmla="*/ 0 h 4381500"/>
              <a:gd name="connsiteX5" fmla="*/ 2545080 w 2971800"/>
              <a:gd name="connsiteY5" fmla="*/ 0 h 4381500"/>
              <a:gd name="connsiteX6" fmla="*/ 2976563 w 2971800"/>
              <a:gd name="connsiteY6" fmla="*/ 431483 h 4381500"/>
              <a:gd name="connsiteX7" fmla="*/ 2976563 w 2971800"/>
              <a:gd name="connsiteY7" fmla="*/ 3955733 h 4381500"/>
              <a:gd name="connsiteX8" fmla="*/ 2545080 w 2971800"/>
              <a:gd name="connsiteY8" fmla="*/ 4387120 h 438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1800" h="4381500">
                <a:moveTo>
                  <a:pt x="2545080" y="4387120"/>
                </a:moveTo>
                <a:lnTo>
                  <a:pt x="431483" y="4387120"/>
                </a:lnTo>
                <a:cubicBezTo>
                  <a:pt x="193167" y="4387120"/>
                  <a:pt x="0" y="4193953"/>
                  <a:pt x="0" y="3955637"/>
                </a:cubicBezTo>
                <a:lnTo>
                  <a:pt x="0" y="431387"/>
                </a:lnTo>
                <a:cubicBezTo>
                  <a:pt x="0" y="193167"/>
                  <a:pt x="193167" y="0"/>
                  <a:pt x="431483" y="0"/>
                </a:cubicBezTo>
                <a:lnTo>
                  <a:pt x="2545080" y="0"/>
                </a:lnTo>
                <a:cubicBezTo>
                  <a:pt x="2783396" y="0"/>
                  <a:pt x="2976563" y="193167"/>
                  <a:pt x="2976563" y="431483"/>
                </a:cubicBezTo>
                <a:lnTo>
                  <a:pt x="2976563" y="3955733"/>
                </a:lnTo>
                <a:cubicBezTo>
                  <a:pt x="2976563" y="4193953"/>
                  <a:pt x="2783396" y="4387120"/>
                  <a:pt x="2545080" y="438712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latin typeface="Arial"/>
              <a:cs typeface="Arial"/>
            </a:endParaRPr>
          </a:p>
        </p:txBody>
      </p:sp>
      <p:sp>
        <p:nvSpPr>
          <p:cNvPr id="32" name="TextBox 115">
            <a:extLst>
              <a:ext uri="{FF2B5EF4-FFF2-40B4-BE49-F238E27FC236}">
                <a16:creationId xmlns:a16="http://schemas.microsoft.com/office/drawing/2014/main" id="{E4BF15E1-841A-4667-A20E-F644F9D686E6}"/>
              </a:ext>
            </a:extLst>
          </p:cNvPr>
          <p:cNvSpPr txBox="1"/>
          <p:nvPr/>
        </p:nvSpPr>
        <p:spPr>
          <a:xfrm>
            <a:off x="2371545" y="5437782"/>
            <a:ext cx="339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Runs applications installed in VM and save the data throughout Virtual Switch.</a:t>
            </a:r>
          </a:p>
        </p:txBody>
      </p:sp>
      <p:sp>
        <p:nvSpPr>
          <p:cNvPr id="33" name="TextBox 117">
            <a:extLst>
              <a:ext uri="{FF2B5EF4-FFF2-40B4-BE49-F238E27FC236}">
                <a16:creationId xmlns:a16="http://schemas.microsoft.com/office/drawing/2014/main" id="{27434075-2D9C-42AD-A16A-A2D8EA381D32}"/>
              </a:ext>
            </a:extLst>
          </p:cNvPr>
          <p:cNvSpPr txBox="1"/>
          <p:nvPr/>
        </p:nvSpPr>
        <p:spPr>
          <a:xfrm>
            <a:off x="6647633" y="5437782"/>
            <a:ext cx="4066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Streaming data transferred through USB 3.1 card to offload CPU loading and keep the stability.</a:t>
            </a:r>
          </a:p>
        </p:txBody>
      </p:sp>
      <p:pic>
        <p:nvPicPr>
          <p:cNvPr id="34" name="圖形 33">
            <a:extLst>
              <a:ext uri="{FF2B5EF4-FFF2-40B4-BE49-F238E27FC236}">
                <a16:creationId xmlns:a16="http://schemas.microsoft.com/office/drawing/2014/main" id="{B5F247CF-B451-41F8-AF3D-43ED261D2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23055" y="3279185"/>
            <a:ext cx="2258810" cy="869643"/>
          </a:xfrm>
          <a:prstGeom prst="rect">
            <a:avLst/>
          </a:prstGeom>
        </p:spPr>
      </p:pic>
      <p:sp>
        <p:nvSpPr>
          <p:cNvPr id="35" name="TextBox 9">
            <a:extLst>
              <a:ext uri="{FF2B5EF4-FFF2-40B4-BE49-F238E27FC236}">
                <a16:creationId xmlns:a16="http://schemas.microsoft.com/office/drawing/2014/main" id="{838402CA-F5FE-439F-9030-9166DA81D822}"/>
              </a:ext>
            </a:extLst>
          </p:cNvPr>
          <p:cNvSpPr txBox="1"/>
          <p:nvPr/>
        </p:nvSpPr>
        <p:spPr>
          <a:xfrm>
            <a:off x="6553198" y="3565874"/>
            <a:ext cx="225881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Directly connected</a:t>
            </a:r>
            <a:endParaRPr lang="en-US" sz="14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E17B9F44-4DC1-4D90-922F-2F4D39E85F73}"/>
              </a:ext>
            </a:extLst>
          </p:cNvPr>
          <p:cNvGrpSpPr/>
          <p:nvPr/>
        </p:nvGrpSpPr>
        <p:grpSpPr>
          <a:xfrm>
            <a:off x="8932064" y="2196198"/>
            <a:ext cx="1659434" cy="3003863"/>
            <a:chOff x="8872249" y="2303911"/>
            <a:chExt cx="1574049" cy="2849301"/>
          </a:xfrm>
        </p:grpSpPr>
        <p:pic>
          <p:nvPicPr>
            <p:cNvPr id="37" name="Picture 2" descr="mage result for IEI HDB 301">
              <a:extLst>
                <a:ext uri="{FF2B5EF4-FFF2-40B4-BE49-F238E27FC236}">
                  <a16:creationId xmlns:a16="http://schemas.microsoft.com/office/drawing/2014/main" id="{68AFC0A3-F844-4C9C-9F10-E0249805B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9740" y="2303911"/>
              <a:ext cx="1179067" cy="1179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mage result for USB DAC">
              <a:extLst>
                <a:ext uri="{FF2B5EF4-FFF2-40B4-BE49-F238E27FC236}">
                  <a16:creationId xmlns:a16="http://schemas.microsoft.com/office/drawing/2014/main" id="{C2E5A667-84B4-409B-9C39-599B2309B4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3982" y="3962630"/>
              <a:ext cx="1190582" cy="11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mage result for VIVE">
              <a:extLst>
                <a:ext uri="{FF2B5EF4-FFF2-40B4-BE49-F238E27FC236}">
                  <a16:creationId xmlns:a16="http://schemas.microsoft.com/office/drawing/2014/main" id="{9439AA25-8010-4C99-A7A6-B913B6371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2249" y="3169227"/>
              <a:ext cx="1574049" cy="1001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圖形 26">
            <a:extLst>
              <a:ext uri="{FF2B5EF4-FFF2-40B4-BE49-F238E27FC236}">
                <a16:creationId xmlns:a16="http://schemas.microsoft.com/office/drawing/2014/main" id="{6046DC5C-94E6-4018-8935-527FBE006B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12982" y="2940229"/>
            <a:ext cx="2042612" cy="78506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A0880540-1B45-4AE3-A094-603A7D4370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952" y="2807419"/>
            <a:ext cx="1035568" cy="1035568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723F1045-680D-42B8-A8F1-B964CCBB393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571" y="2013431"/>
            <a:ext cx="1006801" cy="1006801"/>
          </a:xfrm>
          <a:prstGeom prst="rect">
            <a:avLst/>
          </a:prstGeom>
        </p:spPr>
      </p:pic>
      <p:sp>
        <p:nvSpPr>
          <p:cNvPr id="42" name="TextBox 42">
            <a:extLst>
              <a:ext uri="{FF2B5EF4-FFF2-40B4-BE49-F238E27FC236}">
                <a16:creationId xmlns:a16="http://schemas.microsoft.com/office/drawing/2014/main" id="{4616CCA6-86A8-4CA0-92C5-6481E8F806DB}"/>
              </a:ext>
            </a:extLst>
          </p:cNvPr>
          <p:cNvSpPr txBox="1"/>
          <p:nvPr/>
        </p:nvSpPr>
        <p:spPr>
          <a:xfrm>
            <a:off x="7254505" y="3036162"/>
            <a:ext cx="83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466506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659</Words>
  <Application>Microsoft Office PowerPoint</Application>
  <PresentationFormat>寬螢幕</PresentationFormat>
  <Paragraphs>158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6" baseType="lpstr">
      <vt:lpstr>微軟正黑體</vt:lpstr>
      <vt:lpstr>Arial</vt:lpstr>
      <vt:lpstr>Arial Narrow</vt:lpstr>
      <vt:lpstr>Arial Nova Light</vt:lpstr>
      <vt:lpstr>Calibri</vt:lpstr>
      <vt:lpstr>Wingdings</vt:lpstr>
      <vt:lpstr>自訂設計</vt:lpstr>
      <vt:lpstr>PowerPoint 簡報</vt:lpstr>
      <vt:lpstr>PowerPoint 簡報</vt:lpstr>
      <vt:lpstr>Explores  PCIe Devices  Pass-through </vt:lpstr>
      <vt:lpstr>VM Applications  Not only GPU pass-through but much more</vt:lpstr>
      <vt:lpstr>3 Reasons for Using PCIe Devices Pass-through</vt:lpstr>
      <vt:lpstr>Explores More Applications  managing NAS data efficiently</vt:lpstr>
      <vt:lpstr>PCIe Pass-through Discrete GPU</vt:lpstr>
      <vt:lpstr>PCIe Pass-through SAS / Fiber Channel adapters</vt:lpstr>
      <vt:lpstr>PCIe Pass-through USB 3.1 expansion card</vt:lpstr>
      <vt:lpstr>How to？</vt:lpstr>
      <vt:lpstr>PowerPoint 簡報</vt:lpstr>
      <vt:lpstr>Improved VMware®  VM import compatibility</vt:lpstr>
      <vt:lpstr>Virtual-to-Virtual (V2V)</vt:lpstr>
      <vt:lpstr>Improved Compatibility!</vt:lpstr>
      <vt:lpstr>More VM image convert for Virtualization Station used</vt:lpstr>
      <vt:lpstr>PowerPoint 簡報</vt:lpstr>
      <vt:lpstr>Recap</vt:lpstr>
      <vt:lpstr>Notice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QNAP_Lucas Lin</dc:creator>
  <cp:lastModifiedBy>QNAP_Lucas Lin</cp:lastModifiedBy>
  <cp:revision>1</cp:revision>
  <dcterms:created xsi:type="dcterms:W3CDTF">2019-03-06T01:52:27Z</dcterms:created>
  <dcterms:modified xsi:type="dcterms:W3CDTF">2019-03-08T07:07:12Z</dcterms:modified>
</cp:coreProperties>
</file>