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76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58" r:id="rId13"/>
    <p:sldId id="267" r:id="rId14"/>
    <p:sldId id="268" r:id="rId15"/>
    <p:sldId id="269" r:id="rId16"/>
    <p:sldId id="270" r:id="rId17"/>
    <p:sldId id="271" r:id="rId18"/>
    <p:sldId id="272" r:id="rId19"/>
    <p:sldId id="275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FF"/>
    <a:srgbClr val="FF26FF"/>
    <a:srgbClr val="00A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28C6AC-2AC6-4DAD-9294-3839ED007C6F}" v="90" dt="2019-03-08T05:32:21.890"/>
    <p1510:client id="{15DD3CD6-0B8A-1DA2-E390-10DBABEBF077}" v="117" dt="2019-03-07T07:51:39.260"/>
    <p1510:client id="{C6403849-D2D5-494D-9983-6E818787CA25}" v="218" dt="2019-03-08T02:21:21.186"/>
    <p1510:client id="{D0D7F2E1-EBF8-6A39-36E5-BC2338CE3B06}" v="633" dt="2019-03-07T10:34:48.036"/>
    <p1510:client id="{0EADF4CA-8EE1-42F9-1D61-56C3EE6E61BB}" v="32" dt="2019-03-07T10:25:03.565"/>
    <p1510:client id="{1D8895CB-435A-F1FF-A013-0904F6784C8E}" v="7" dt="2019-03-07T10:33:33.135"/>
    <p1510:client id="{5E8716EF-2FF0-9506-B561-A29DF6019813}" v="31" dt="2019-03-07T10:56:03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284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F8589-FA6C-415B-98E7-9E545D7157E8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E50FD-8151-4469-9FB1-2339D41D7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047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0C81B13-26AB-4DF6-86E8-81CE0A43B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1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D9D725A-B2BE-47B8-AE71-ADD3552F6C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48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647953-CA65-41F2-A234-781410D4D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7E5D2E-8B73-46E4-AAA2-ACE8BB3A8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ECDDDA3-3BC2-423C-98F2-D80261B9B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FD814B1-F007-42AA-9177-A90D353FCE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6CDED86-18D5-4BDA-BBB7-43169097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6B6ED5A-394A-4A84-B044-BA8FB928F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946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4A1AA5-01E8-46F9-A054-9BB0D0140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30E5085-F33A-49B6-A03E-3C5C9C8E31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C1F5AF3-5E78-4892-9B6C-7679001D8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717CD84-F1E3-428B-979E-2D7C867A5E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2C6F88-C7C5-45B3-8B47-44255DEB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A2EFB5D-EDBF-4C65-A9CE-799B33CC9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595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F75BB61-548F-4590-94B1-85FB3DB512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56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A0DD374-C015-4E74-A963-7334D833CA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69BBF9C-2D07-4C42-92D2-5E14126071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8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04A785D-A5B4-437D-8A7D-9AF4BF420B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6EF9D92-0447-4B21-9064-89034EE0C7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0DD6A53-529A-4DD0-AED8-F56991CC4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654" y="2543840"/>
            <a:ext cx="611539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60862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CE9A3F-5BE0-4DF7-BCB6-0D814000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F1937152-3A60-4271-BB15-886D530B4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31132" y="4164658"/>
            <a:ext cx="9727660" cy="3058341"/>
          </a:xfrm>
          <a:prstGeom prst="rect">
            <a:avLst/>
          </a:prstGeom>
        </p:spPr>
      </p:pic>
      <p:pic>
        <p:nvPicPr>
          <p:cNvPr id="8" name="圖形 7" hidden="1">
            <a:extLst>
              <a:ext uri="{FF2B5EF4-FFF2-40B4-BE49-F238E27FC236}">
                <a16:creationId xmlns:a16="http://schemas.microsoft.com/office/drawing/2014/main" id="{58CA1D50-84A0-4F71-A1D8-C1C4026A9D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57200" y="2351314"/>
            <a:ext cx="13106399" cy="3664822"/>
          </a:xfrm>
          <a:prstGeom prst="rect">
            <a:avLst/>
          </a:prstGeom>
        </p:spPr>
      </p:pic>
      <p:pic>
        <p:nvPicPr>
          <p:cNvPr id="9" name="圖形 8" hidden="1">
            <a:extLst>
              <a:ext uri="{FF2B5EF4-FFF2-40B4-BE49-F238E27FC236}">
                <a16:creationId xmlns:a16="http://schemas.microsoft.com/office/drawing/2014/main" id="{89724A6B-9CB7-4A1D-BA15-D3F5D3CBF3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48975" y="365125"/>
            <a:ext cx="3063875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E7245A-C063-4F31-9C0B-877E84A4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E6977E4-4F46-4889-A58F-2E962DE48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2B8B2D-6F59-4CF1-ADC3-9C0F6349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6EA7868-69DE-4F26-8A74-A3E29FCC0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02E2E3-E0BA-4315-A869-FC897B86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33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29DE9F-767C-4447-896D-5726F2E29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2F1ACD-0F6A-4279-98E2-3AA469C26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041D00E-35DE-4F04-BF0A-6EC873849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F4F00C9-D668-4B8C-BF06-19952CC90B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41E5043-47A5-4231-85FE-E41209074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621565B-1D0D-467C-89EF-DC8E3832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565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9C59D2-EF15-4098-8CA7-D4B38E7C7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CEFB840-E24D-437D-A462-AFDC069A8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86200DB-AA17-48F7-A6C7-6828EAA69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273D3FC-FA56-42DB-9EA0-C4A1418B1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80A4E29-2702-4430-99C5-422D01473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A37E0DC-7754-4B7F-9878-3FEFD1B5D2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744F191-5A08-4AF0-8881-F95C83305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5D40AAE-C602-48B1-B5BC-1AFC2D93E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867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34FB06-D618-40EC-AB5C-8694D3C4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7446C3F-8AC1-4817-90F0-1A3F9340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B70FA4-1477-4588-A07D-B9FFAADD314F}" type="datetimeFigureOut">
              <a:rPr lang="zh-TW" altLang="en-US" smtClean="0"/>
              <a:t>2019/3/7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D57149-B3E1-4814-A108-E11179D91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C68D8C4-E274-4E16-87BC-35EA307AC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3161B-D771-4EAF-9C39-40D62EAC48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442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448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7CDAE31-5669-41DD-933B-AC7EF706B4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9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1D735CD-FD7B-4B20-86A0-52D59EE38C6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7BB762-C462-4E6E-8E52-341FC25E4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DFF6C7D-4439-4DDA-9607-72349C1AD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59264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72" r:id="rId9"/>
    <p:sldLayoutId id="2147483671" r:id="rId10"/>
    <p:sldLayoutId id="2147483668" r:id="rId11"/>
    <p:sldLayoutId id="2147483669" r:id="rId12"/>
    <p:sldLayoutId id="2147483673" r:id="rId13"/>
    <p:sldLayoutId id="2147483650" r:id="rId1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63.png"/><Relationship Id="rId3" Type="http://schemas.openxmlformats.org/officeDocument/2006/relationships/image" Target="../media/image16.svg"/><Relationship Id="rId7" Type="http://schemas.openxmlformats.org/officeDocument/2006/relationships/image" Target="../media/image18.png"/><Relationship Id="rId12" Type="http://schemas.openxmlformats.org/officeDocument/2006/relationships/image" Target="../media/image6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61.png"/><Relationship Id="rId5" Type="http://schemas.openxmlformats.org/officeDocument/2006/relationships/image" Target="../media/image10.svg"/><Relationship Id="rId10" Type="http://schemas.openxmlformats.org/officeDocument/2006/relationships/image" Target="../media/image60.png"/><Relationship Id="rId4" Type="http://schemas.openxmlformats.org/officeDocument/2006/relationships/image" Target="../media/image9.png"/><Relationship Id="rId9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16.sv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68.png"/><Relationship Id="rId5" Type="http://schemas.openxmlformats.org/officeDocument/2006/relationships/image" Target="../media/image10.svg"/><Relationship Id="rId10" Type="http://schemas.openxmlformats.org/officeDocument/2006/relationships/image" Target="../media/image67.png"/><Relationship Id="rId4" Type="http://schemas.openxmlformats.org/officeDocument/2006/relationships/image" Target="../media/image9.png"/><Relationship Id="rId9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6.svg"/><Relationship Id="rId7" Type="http://schemas.openxmlformats.org/officeDocument/2006/relationships/image" Target="../media/image72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11" Type="http://schemas.openxmlformats.org/officeDocument/2006/relationships/image" Target="../media/image76.svg"/><Relationship Id="rId5" Type="http://schemas.openxmlformats.org/officeDocument/2006/relationships/image" Target="../media/image10.svg"/><Relationship Id="rId10" Type="http://schemas.openxmlformats.org/officeDocument/2006/relationships/image" Target="../media/image75.png"/><Relationship Id="rId4" Type="http://schemas.openxmlformats.org/officeDocument/2006/relationships/image" Target="../media/image9.png"/><Relationship Id="rId9" Type="http://schemas.openxmlformats.org/officeDocument/2006/relationships/image" Target="../media/image7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6.sv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jpe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12" Type="http://schemas.openxmlformats.org/officeDocument/2006/relationships/image" Target="../media/image27.tif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10.svg"/><Relationship Id="rId5" Type="http://schemas.openxmlformats.org/officeDocument/2006/relationships/image" Target="../media/image16.svg"/><Relationship Id="rId15" Type="http://schemas.openxmlformats.org/officeDocument/2006/relationships/image" Target="../media/image30.jpeg"/><Relationship Id="rId10" Type="http://schemas.openxmlformats.org/officeDocument/2006/relationships/image" Target="../media/image26.png"/><Relationship Id="rId4" Type="http://schemas.openxmlformats.org/officeDocument/2006/relationships/image" Target="../media/image15.png"/><Relationship Id="rId9" Type="http://schemas.openxmlformats.org/officeDocument/2006/relationships/image" Target="../media/image25.sv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32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6.svg"/><Relationship Id="rId7" Type="http://schemas.openxmlformats.org/officeDocument/2006/relationships/image" Target="../media/image3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10.svg"/><Relationship Id="rId10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6.svg"/><Relationship Id="rId7" Type="http://schemas.openxmlformats.org/officeDocument/2006/relationships/image" Target="../media/image4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10.svg"/><Relationship Id="rId10" Type="http://schemas.openxmlformats.org/officeDocument/2006/relationships/image" Target="../media/image35.png"/><Relationship Id="rId4" Type="http://schemas.openxmlformats.org/officeDocument/2006/relationships/image" Target="../media/image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svg"/><Relationship Id="rId3" Type="http://schemas.openxmlformats.org/officeDocument/2006/relationships/image" Target="../media/image16.svg"/><Relationship Id="rId21" Type="http://schemas.openxmlformats.org/officeDocument/2006/relationships/image" Target="../media/image54.svg"/><Relationship Id="rId7" Type="http://schemas.openxmlformats.org/officeDocument/2006/relationships/image" Target="../media/image37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15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4.png"/><Relationship Id="rId5" Type="http://schemas.openxmlformats.org/officeDocument/2006/relationships/image" Target="../media/image10.svg"/><Relationship Id="rId15" Type="http://schemas.openxmlformats.org/officeDocument/2006/relationships/image" Target="../media/image48.sv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9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6.jpeg"/><Relationship Id="rId18" Type="http://schemas.openxmlformats.org/officeDocument/2006/relationships/image" Target="../media/image49.png"/><Relationship Id="rId3" Type="http://schemas.openxmlformats.org/officeDocument/2006/relationships/image" Target="../media/image16.svg"/><Relationship Id="rId7" Type="http://schemas.openxmlformats.org/officeDocument/2006/relationships/image" Target="../media/image45.png"/><Relationship Id="rId12" Type="http://schemas.openxmlformats.org/officeDocument/2006/relationships/image" Target="../media/image54.svg"/><Relationship Id="rId17" Type="http://schemas.openxmlformats.org/officeDocument/2006/relationships/image" Target="../media/image48.svg"/><Relationship Id="rId2" Type="http://schemas.openxmlformats.org/officeDocument/2006/relationships/image" Target="../media/image15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53.png"/><Relationship Id="rId5" Type="http://schemas.openxmlformats.org/officeDocument/2006/relationships/image" Target="../media/image10.svg"/><Relationship Id="rId15" Type="http://schemas.openxmlformats.org/officeDocument/2006/relationships/image" Target="../media/image58.png"/><Relationship Id="rId10" Type="http://schemas.openxmlformats.org/officeDocument/2006/relationships/image" Target="../media/image33.png"/><Relationship Id="rId19" Type="http://schemas.openxmlformats.org/officeDocument/2006/relationships/image" Target="../media/image38.png"/><Relationship Id="rId4" Type="http://schemas.openxmlformats.org/officeDocument/2006/relationships/image" Target="../media/image9.png"/><Relationship Id="rId9" Type="http://schemas.openxmlformats.org/officeDocument/2006/relationships/image" Target="../media/image55.png"/><Relationship Id="rId14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66985D4D-6D03-493D-90E5-88D4EC9FF408}"/>
              </a:ext>
            </a:extLst>
          </p:cNvPr>
          <p:cNvSpPr txBox="1"/>
          <p:nvPr/>
        </p:nvSpPr>
        <p:spPr>
          <a:xfrm>
            <a:off x="1392572" y="2122414"/>
            <a:ext cx="4395832" cy="1569660"/>
          </a:xfrm>
          <a:prstGeom prst="rect">
            <a:avLst/>
          </a:prstGeom>
          <a:noFill/>
          <a:effectLst>
            <a:outerShdw blurRad="266700" sx="102000" sy="102000" algn="ctr" rotWithShape="0">
              <a:srgbClr val="7030A0">
                <a:alpha val="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4800" b="1">
                <a:solidFill>
                  <a:schemeClr val="bg1"/>
                </a:solidFill>
                <a:effectLst>
                  <a:outerShdw blurRad="114300" sx="104000" sy="104000" algn="ctr" rotWithShape="0">
                    <a:srgbClr val="7030A0">
                      <a:alpha val="67000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 </a:t>
            </a:r>
          </a:p>
          <a:p>
            <a:r>
              <a:rPr lang="en-US" altLang="zh-TW" sz="4800" b="1">
                <a:solidFill>
                  <a:schemeClr val="bg1"/>
                </a:solidFill>
                <a:effectLst>
                  <a:outerShdw blurRad="114300" sx="104000" sy="104000" algn="ctr" rotWithShape="0">
                    <a:srgbClr val="7030A0">
                      <a:alpha val="67000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 3.2 </a:t>
            </a:r>
            <a:r>
              <a:rPr lang="zh-TW" altLang="en-US" sz="3200" b="1">
                <a:solidFill>
                  <a:schemeClr val="bg1"/>
                </a:solidFill>
                <a:effectLst>
                  <a:outerShdw blurRad="114300" sx="104000" sy="104000" algn="ctr" rotWithShape="0">
                    <a:srgbClr val="7030A0">
                      <a:alpha val="67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升級 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8D710C37-47B7-4265-AB09-E683D0896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0200" y="1392849"/>
            <a:ext cx="1759112" cy="299539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FE48F0C-6DAB-4545-B640-DCB2A036620A}"/>
              </a:ext>
            </a:extLst>
          </p:cNvPr>
          <p:cNvSpPr txBox="1"/>
          <p:nvPr/>
        </p:nvSpPr>
        <p:spPr>
          <a:xfrm>
            <a:off x="943828" y="4158761"/>
            <a:ext cx="544005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</a:rPr>
              <a:t>支援 </a:t>
            </a:r>
            <a:r>
              <a:rPr lang="en-US" altLang="zh-TW" sz="2400" b="1">
                <a:solidFill>
                  <a:schemeClr val="bg1"/>
                </a:solidFill>
                <a:latin typeface="微軟正黑體"/>
                <a:ea typeface="微軟正黑體"/>
              </a:rPr>
              <a:t>PCIe </a:t>
            </a:r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</a:rPr>
              <a:t>裝置 </a:t>
            </a:r>
            <a:r>
              <a:rPr lang="en-US" altLang="zh-TW" sz="2400" b="1">
                <a:solidFill>
                  <a:schemeClr val="bg1"/>
                </a:solidFill>
                <a:latin typeface="微軟正黑體"/>
                <a:ea typeface="微軟正黑體"/>
              </a:rPr>
              <a:t>Passthrough </a:t>
            </a:r>
            <a:br>
              <a:rPr lang="en-US" altLang="zh-TW" sz="2400" b="1">
                <a:solidFill>
                  <a:schemeClr val="bg1"/>
                </a:solidFill>
                <a:latin typeface="微軟正黑體"/>
                <a:ea typeface="微軟正黑體"/>
              </a:rPr>
            </a:br>
            <a:r>
              <a:rPr lang="en-US" altLang="zh-TW" sz="800" b="1">
                <a:solidFill>
                  <a:schemeClr val="bg1"/>
                </a:solidFill>
                <a:latin typeface="微軟正黑體"/>
                <a:ea typeface="微軟正黑體"/>
              </a:rPr>
              <a:t>  </a:t>
            </a:r>
          </a:p>
          <a:p>
            <a:pPr algn="ctr"/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</a:rPr>
              <a:t>全面提升 </a:t>
            </a:r>
            <a:r>
              <a:rPr lang="en-US" altLang="zh-TW" sz="2400" b="1">
                <a:solidFill>
                  <a:schemeClr val="bg1"/>
                </a:solidFill>
                <a:latin typeface="微軟正黑體"/>
                <a:ea typeface="微軟正黑體"/>
              </a:rPr>
              <a:t>VMware </a:t>
            </a:r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</a:rPr>
              <a:t>虛擬機匯入相容性</a:t>
            </a:r>
            <a:endParaRPr lang="en-US" altLang="zh-TW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7761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AAF05DE6-8235-4776-9E2C-AA0CB8B1F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885"/>
            <a:ext cx="10515600" cy="1042485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How to?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4D56FE5-C89F-4D7D-B024-AEE502FB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405560"/>
            <a:ext cx="12192000" cy="4919039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CDC7C246-77B5-40CD-B71C-BC36009E9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6D41D924-A13D-4950-9A6B-6A6987871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049" y="1724335"/>
            <a:ext cx="429285" cy="147480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7DF7FC0-CC10-4F41-A72B-8C5FFBE53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7535" y="1711631"/>
            <a:ext cx="761636" cy="148865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4017818-223D-4B86-920B-1758EF897B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945" y="1698928"/>
            <a:ext cx="803180" cy="15025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F1EE0FF-4BE8-4BED-9B7F-67561C3C9E10}"/>
              </a:ext>
            </a:extLst>
          </p:cNvPr>
          <p:cNvSpPr/>
          <p:nvPr/>
        </p:nvSpPr>
        <p:spPr>
          <a:xfrm>
            <a:off x="1053084" y="1698928"/>
            <a:ext cx="210346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確認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</a:p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裝置尺寸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51F10FB-D3F2-45C9-8658-873956D284B7}"/>
              </a:ext>
            </a:extLst>
          </p:cNvPr>
          <p:cNvSpPr/>
          <p:nvPr/>
        </p:nvSpPr>
        <p:spPr>
          <a:xfrm>
            <a:off x="4422995" y="1698928"/>
            <a:ext cx="31085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進入虛擬機工作站選擇裝置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A770377-FFAF-4E2C-9356-961196C545A6}"/>
              </a:ext>
            </a:extLst>
          </p:cNvPr>
          <p:cNvSpPr/>
          <p:nvPr/>
        </p:nvSpPr>
        <p:spPr>
          <a:xfrm>
            <a:off x="8289169" y="1698928"/>
            <a:ext cx="28684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開啟虛擬機安裝驅動程式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7C125C0-A05D-44A2-B4C7-4A1A2680D6CA}"/>
              </a:ext>
            </a:extLst>
          </p:cNvPr>
          <p:cNvGrpSpPr/>
          <p:nvPr/>
        </p:nvGrpSpPr>
        <p:grpSpPr>
          <a:xfrm>
            <a:off x="999815" y="2325966"/>
            <a:ext cx="12863208" cy="5040869"/>
            <a:chOff x="999815" y="2325966"/>
            <a:chExt cx="12863208" cy="5040869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F67970BA-5EFB-4B29-9580-D96E25E8D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2139" y="4225266"/>
              <a:ext cx="4400965" cy="3141569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8C12185E-5EE1-4223-BDD3-2B4EBE7EB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815" y="2325966"/>
              <a:ext cx="12863208" cy="1992794"/>
            </a:xfrm>
            <a:prstGeom prst="rect">
              <a:avLst/>
            </a:prstGeom>
          </p:spPr>
        </p:pic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701CF901-244A-490A-ACB7-DD82A8D8F5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50" y="2947782"/>
            <a:ext cx="3153762" cy="3445337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F5103BB6-CA9E-4713-A1E1-912E56A48E8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764" y="2975783"/>
            <a:ext cx="639951" cy="63995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A101965-1026-4AF6-870D-177B65865D8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42" y="3581436"/>
            <a:ext cx="2358337" cy="241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59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4">
            <a:extLst>
              <a:ext uri="{FF2B5EF4-FFF2-40B4-BE49-F238E27FC236}">
                <a16:creationId xmlns:a16="http://schemas.microsoft.com/office/drawing/2014/main" id="{52D7251E-9DCD-4D41-ABA3-5604CCC0967E}"/>
              </a:ext>
            </a:extLst>
          </p:cNvPr>
          <p:cNvSpPr txBox="1">
            <a:spLocks/>
          </p:cNvSpPr>
          <p:nvPr/>
        </p:nvSpPr>
        <p:spPr>
          <a:xfrm>
            <a:off x="838200" y="406400"/>
            <a:ext cx="10515600" cy="1079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7200" dirty="0"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endParaRPr lang="zh-TW" alt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3DD6A5-06C3-494C-9DC9-383C69925920}"/>
              </a:ext>
            </a:extLst>
          </p:cNvPr>
          <p:cNvSpPr/>
          <p:nvPr/>
        </p:nvSpPr>
        <p:spPr>
          <a:xfrm>
            <a:off x="1451113" y="3030626"/>
            <a:ext cx="6601471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/>
                <a:ea typeface="微軟正黑體"/>
              </a:rPr>
              <a:t>連接 </a:t>
            </a:r>
            <a:r>
              <a:rPr lang="en-US" altLang="zh-TW" sz="3200" b="1" dirty="0">
                <a:solidFill>
                  <a:schemeClr val="bg1"/>
                </a:solidFill>
                <a:latin typeface="微軟正黑體"/>
                <a:ea typeface="微軟正黑體"/>
              </a:rPr>
              <a:t>SAS / FC </a:t>
            </a:r>
            <a:r>
              <a:rPr lang="zh-TW" altLang="en-US" sz="3200" b="1" dirty="0">
                <a:solidFill>
                  <a:schemeClr val="bg1"/>
                </a:solidFill>
                <a:latin typeface="微軟正黑體"/>
                <a:ea typeface="微軟正黑體"/>
              </a:rPr>
              <a:t>裝置 </a:t>
            </a:r>
            <a:r>
              <a:rPr lang="en-US" altLang="zh-TW" sz="3200" b="1" dirty="0">
                <a:solidFill>
                  <a:schemeClr val="bg1"/>
                </a:solidFill>
                <a:latin typeface="微軟正黑體"/>
                <a:ea typeface="微軟正黑體"/>
              </a:rPr>
              <a:t>+ </a:t>
            </a:r>
            <a:r>
              <a:rPr lang="zh-TW" altLang="en-US" sz="3200" b="1" dirty="0">
                <a:solidFill>
                  <a:schemeClr val="bg1"/>
                </a:solidFill>
                <a:latin typeface="微軟正黑體"/>
                <a:ea typeface="微軟正黑體"/>
              </a:rPr>
              <a:t>磁帶備份機</a:t>
            </a:r>
            <a:endParaRPr lang="en-US" altLang="zh-TW" sz="3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347A895-4763-475D-AF6B-51CC5A3C2937}"/>
              </a:ext>
            </a:extLst>
          </p:cNvPr>
          <p:cNvSpPr/>
          <p:nvPr/>
        </p:nvSpPr>
        <p:spPr>
          <a:xfrm>
            <a:off x="1451113" y="3827374"/>
            <a:ext cx="54104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連接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影像擷取盒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31265BDA-2018-4060-8149-6E86D34A8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1" y="2949752"/>
            <a:ext cx="731611" cy="731611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CE91F1F6-8CCF-4C6E-B113-3D2C853D3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762237"/>
            <a:ext cx="731611" cy="7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8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A176E46-791C-4F9E-BE34-3E25E5E89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449" y="2543840"/>
            <a:ext cx="4719551" cy="2387600"/>
          </a:xfrm>
        </p:spPr>
        <p:txBody>
          <a:bodyPr anchor="ctr">
            <a:normAutofit fontScale="90000"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全面提升虛擬機匯入相容性</a:t>
            </a:r>
          </a:p>
        </p:txBody>
      </p:sp>
    </p:spTree>
    <p:extLst>
      <p:ext uri="{BB962C8B-B14F-4D97-AF65-F5344CB8AC3E}">
        <p14:creationId xmlns:p14="http://schemas.microsoft.com/office/powerpoint/2010/main" val="3101927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FEEA34-441D-4B91-9AB9-8EBBF80E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9575"/>
          </a:xfrm>
        </p:spPr>
        <p:txBody>
          <a:bodyPr>
            <a:noAutofit/>
          </a:bodyPr>
          <a:lstStyle/>
          <a:p>
            <a:r>
              <a:rPr lang="en-US" altLang="zh-TW"/>
              <a:t>Virtual-to-Virtual </a:t>
            </a:r>
            <a:br>
              <a:rPr lang="en-US" altLang="zh-TW"/>
            </a:br>
            <a:r>
              <a:rPr lang="en-US" altLang="zh-TW"/>
              <a:t>(V2V) </a:t>
            </a:r>
            <a:r>
              <a:rPr lang="zh-TW" altLang="en-US"/>
              <a:t>匯入與匯出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C7825B8B-3F14-4CE9-B2A5-F9CA8926D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298700"/>
            <a:ext cx="12192000" cy="4025899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8C4272E1-3DAF-464D-83BE-C84437ABC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66F26D8-435F-4463-A54A-CDBA8BC0C0A7}"/>
              </a:ext>
            </a:extLst>
          </p:cNvPr>
          <p:cNvSpPr/>
          <p:nvPr/>
        </p:nvSpPr>
        <p:spPr>
          <a:xfrm>
            <a:off x="1053085" y="3233055"/>
            <a:ext cx="32289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zh-TW" altLang="en-US" sz="3200" b="1">
                <a:solidFill>
                  <a:srgbClr val="F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匯入匯出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的功能，將虛擬機運行在不同的虛擬化應用平台上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4A98F1F-4DE0-40B7-B6D9-81346E520B9D}"/>
              </a:ext>
            </a:extLst>
          </p:cNvPr>
          <p:cNvGrpSpPr/>
          <p:nvPr/>
        </p:nvGrpSpPr>
        <p:grpSpPr>
          <a:xfrm>
            <a:off x="4394122" y="2845960"/>
            <a:ext cx="1019412" cy="2813235"/>
            <a:chOff x="4340637" y="2831879"/>
            <a:chExt cx="1019412" cy="281323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4E7F05F-2FE5-40B4-974A-86A6660E6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0637" y="2831879"/>
              <a:ext cx="1012830" cy="100680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DA259A9-C107-4A20-BFD6-78BCFC06D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0637" y="3735096"/>
              <a:ext cx="1012830" cy="1006801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74F82B28-7388-4463-89A5-7FD595510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7219" y="4638313"/>
              <a:ext cx="1012830" cy="1006801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69DE0F23-3102-4066-8108-6BAAC8B9A0FE}"/>
              </a:ext>
            </a:extLst>
          </p:cNvPr>
          <p:cNvGrpSpPr/>
          <p:nvPr/>
        </p:nvGrpSpPr>
        <p:grpSpPr>
          <a:xfrm>
            <a:off x="8391865" y="2458310"/>
            <a:ext cx="1829833" cy="1012831"/>
            <a:chOff x="9419192" y="2544035"/>
            <a:chExt cx="1829833" cy="1012831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BFD8AA1C-EF65-41D4-882E-453DF9D9F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9192" y="2544035"/>
              <a:ext cx="1012831" cy="1012831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6A93B694-EB1D-494A-89E3-22FA1B7BA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6194" y="2544035"/>
              <a:ext cx="1012831" cy="1012831"/>
            </a:xfrm>
            <a:prstGeom prst="rect">
              <a:avLst/>
            </a:prstGeom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16839C60-4BC4-453F-A5C2-785DBAC48A5D}"/>
              </a:ext>
            </a:extLst>
          </p:cNvPr>
          <p:cNvGrpSpPr/>
          <p:nvPr/>
        </p:nvGrpSpPr>
        <p:grpSpPr>
          <a:xfrm>
            <a:off x="8391865" y="3781232"/>
            <a:ext cx="1829833" cy="1018895"/>
            <a:chOff x="9419192" y="4000829"/>
            <a:chExt cx="1829833" cy="1018895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2E3C9E6E-5020-4AEF-AB2F-CBAA5BCC1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6194" y="4000829"/>
              <a:ext cx="1012831" cy="1018895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8AAAEDB4-C604-4632-B761-07EC46471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9192" y="4003861"/>
              <a:ext cx="1012831" cy="1012831"/>
            </a:xfrm>
            <a:prstGeom prst="rect">
              <a:avLst/>
            </a:prstGeom>
          </p:spPr>
        </p:pic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31CD5F3-A7C5-4620-ACF1-2B860781AB9F}"/>
              </a:ext>
            </a:extLst>
          </p:cNvPr>
          <p:cNvGrpSpPr/>
          <p:nvPr/>
        </p:nvGrpSpPr>
        <p:grpSpPr>
          <a:xfrm>
            <a:off x="8391865" y="5064038"/>
            <a:ext cx="1829833" cy="1012831"/>
            <a:chOff x="9419192" y="5211258"/>
            <a:chExt cx="1829833" cy="1012831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7D596C0B-C1B7-4B68-A105-8DD0DE999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6194" y="5211258"/>
              <a:ext cx="1012831" cy="1012831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7E577190-6402-424D-BFF0-750827FF4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9192" y="5211258"/>
              <a:ext cx="1012831" cy="1012831"/>
            </a:xfrm>
            <a:prstGeom prst="rect">
              <a:avLst/>
            </a:prstGeom>
          </p:spPr>
        </p:pic>
      </p:grpSp>
      <p:sp>
        <p:nvSpPr>
          <p:cNvPr id="28" name="TextBox 21">
            <a:extLst>
              <a:ext uri="{FF2B5EF4-FFF2-40B4-BE49-F238E27FC236}">
                <a16:creationId xmlns:a16="http://schemas.microsoft.com/office/drawing/2014/main" id="{0341F026-92B8-4417-A5DA-4B50751D106C}"/>
              </a:ext>
            </a:extLst>
          </p:cNvPr>
          <p:cNvSpPr txBox="1"/>
          <p:nvPr/>
        </p:nvSpPr>
        <p:spPr>
          <a:xfrm>
            <a:off x="10298029" y="2650670"/>
            <a:ext cx="14661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WorkStation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8FE6CABE-A79F-4FBA-87D6-CF190964E053}"/>
              </a:ext>
            </a:extLst>
          </p:cNvPr>
          <p:cNvSpPr txBox="1"/>
          <p:nvPr/>
        </p:nvSpPr>
        <p:spPr>
          <a:xfrm>
            <a:off x="10298029" y="4100113"/>
            <a:ext cx="1455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vSphere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6.x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2741A3DE-1074-4A80-8D6B-BD4423E74609}"/>
              </a:ext>
            </a:extLst>
          </p:cNvPr>
          <p:cNvSpPr txBox="1"/>
          <p:nvPr/>
        </p:nvSpPr>
        <p:spPr>
          <a:xfrm>
            <a:off x="10298029" y="5460448"/>
            <a:ext cx="1472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VirtualBox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5.x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5DAC73A3-BD63-476E-A64E-8ADD332417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43140" y="2738698"/>
            <a:ext cx="3097302" cy="3029527"/>
          </a:xfrm>
          <a:prstGeom prst="rect">
            <a:avLst/>
          </a:prstGeom>
        </p:spPr>
      </p:pic>
      <p:sp>
        <p:nvSpPr>
          <p:cNvPr id="26" name="TextBox 7">
            <a:extLst>
              <a:ext uri="{FF2B5EF4-FFF2-40B4-BE49-F238E27FC236}">
                <a16:creationId xmlns:a16="http://schemas.microsoft.com/office/drawing/2014/main" id="{B92B745B-E8F4-4A69-831D-4E920B9BB882}"/>
              </a:ext>
            </a:extLst>
          </p:cNvPr>
          <p:cNvSpPr txBox="1"/>
          <p:nvPr/>
        </p:nvSpPr>
        <p:spPr>
          <a:xfrm>
            <a:off x="5366631" y="4818547"/>
            <a:ext cx="239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BED7C284-C786-4DA3-A8BA-65306B33468B}"/>
              </a:ext>
            </a:extLst>
          </p:cNvPr>
          <p:cNvSpPr txBox="1"/>
          <p:nvPr/>
        </p:nvSpPr>
        <p:spPr>
          <a:xfrm>
            <a:off x="5864599" y="3273753"/>
            <a:ext cx="1466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F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匯入 </a:t>
            </a:r>
            <a:r>
              <a:rPr lang="en-US" altLang="zh-TW" b="1">
                <a:solidFill>
                  <a:srgbClr val="F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b="1">
                <a:solidFill>
                  <a:srgbClr val="FF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匯出</a:t>
            </a:r>
            <a:endParaRPr lang="en-US" b="1">
              <a:solidFill>
                <a:srgbClr val="FFC9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FB207EE-2D28-497E-BB5E-B674BDAA13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202" y="3735096"/>
            <a:ext cx="1012831" cy="101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0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D14F0D6-54A2-4E6F-9CA6-3FD27C364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虛擬機相容性提升！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9F700FC-5090-4792-A631-9EC17B357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90688"/>
            <a:ext cx="12192000" cy="4633911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72D4FDE7-A9AE-4264-9A42-972D85BD1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663AF2D2-939E-4A4C-9C3D-3F3D1E3BC2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2071" y="2274512"/>
            <a:ext cx="4460474" cy="36576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8B1CD6DD-BC3A-4BFC-8F01-250B59F953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74443" y="2274512"/>
            <a:ext cx="4633681" cy="36576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D676377-2C42-4A04-A4CA-4AD495F85F51}"/>
              </a:ext>
            </a:extLst>
          </p:cNvPr>
          <p:cNvSpPr txBox="1">
            <a:spLocks/>
          </p:cNvSpPr>
          <p:nvPr/>
        </p:nvSpPr>
        <p:spPr>
          <a:xfrm>
            <a:off x="1545168" y="2640122"/>
            <a:ext cx="4137378" cy="1429177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zh-TW" altLang="en-US" sz="2000" b="1"/>
              <a:t>僅支援：</a:t>
            </a:r>
            <a:endParaRPr lang="en-US" altLang="zh-TW" sz="2000" b="1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VMware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vSphere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5.0</a:t>
            </a:r>
            <a:r>
              <a:rPr lang="zh-TW" altLang="en-US" sz="2000" b="1">
                <a:latin typeface="微軟正黑體"/>
                <a:ea typeface="微軟正黑體"/>
              </a:rPr>
              <a:t> 以下</a:t>
            </a:r>
            <a:endParaRPr lang="en-US" altLang="zh-TW" sz="2000" b="1">
              <a:latin typeface="微軟正黑體"/>
              <a:ea typeface="微軟正黑體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VMware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WorkStation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10</a:t>
            </a:r>
            <a:r>
              <a:rPr lang="zh-TW" altLang="en-US" sz="2000" b="1">
                <a:latin typeface="微軟正黑體"/>
                <a:ea typeface="微軟正黑體"/>
              </a:rPr>
              <a:t> 以下</a:t>
            </a:r>
            <a:endParaRPr lang="en-US" altLang="zh-TW" sz="2000" b="1">
              <a:latin typeface="微軟正黑體"/>
              <a:ea typeface="微軟正黑體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latin typeface="Arial"/>
                <a:ea typeface="微軟正黑體"/>
                <a:cs typeface="Arial"/>
              </a:rPr>
              <a:t>VirtualBox</a:t>
            </a:r>
            <a:r>
              <a:rPr lang="zh-TW" altLang="en-US" sz="2000" b="1">
                <a:latin typeface="Arial"/>
                <a:cs typeface="Arial"/>
              </a:rPr>
              <a:t> 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4.x</a:t>
            </a:r>
            <a:r>
              <a:rPr lang="zh-TW" altLang="en-US" sz="2000" b="1">
                <a:latin typeface="微軟正黑體"/>
                <a:ea typeface="微軟正黑體"/>
              </a:rPr>
              <a:t> 以下</a:t>
            </a:r>
            <a:endParaRPr lang="en-US" sz="2000" b="1">
              <a:latin typeface="微軟正黑體"/>
              <a:ea typeface="微軟正黑體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0CF300-FF3C-41BD-BB60-568CE6B3B8D4}"/>
              </a:ext>
            </a:extLst>
          </p:cNvPr>
          <p:cNvSpPr txBox="1"/>
          <p:nvPr/>
        </p:nvSpPr>
        <p:spPr>
          <a:xfrm>
            <a:off x="1545167" y="1898223"/>
            <a:ext cx="170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>
                <a:solidFill>
                  <a:srgbClr val="FF2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 去</a:t>
            </a:r>
            <a:endParaRPr lang="en-US" sz="4000" b="1">
              <a:solidFill>
                <a:srgbClr val="FF26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1835D4-D13D-48A2-A59A-EEC1E2270569}"/>
              </a:ext>
            </a:extLst>
          </p:cNvPr>
          <p:cNvSpPr txBox="1"/>
          <p:nvPr/>
        </p:nvSpPr>
        <p:spPr>
          <a:xfrm>
            <a:off x="6721436" y="1898223"/>
            <a:ext cx="170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>
                <a:solidFill>
                  <a:srgbClr val="00A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 在</a:t>
            </a:r>
            <a:endParaRPr lang="en-US" sz="4000" b="1">
              <a:solidFill>
                <a:srgbClr val="00AE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6EEEA6-A98D-4DF3-A842-3B8BFE4723D4}"/>
              </a:ext>
            </a:extLst>
          </p:cNvPr>
          <p:cNvSpPr txBox="1">
            <a:spLocks/>
          </p:cNvSpPr>
          <p:nvPr/>
        </p:nvSpPr>
        <p:spPr>
          <a:xfrm>
            <a:off x="6721436" y="2640122"/>
            <a:ext cx="4048164" cy="12150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vSphere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6.x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以下 </a:t>
            </a:r>
            <a:endParaRPr lang="en-US" altLang="zh-TW" sz="2000" b="1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WorkStation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15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以下</a:t>
            </a:r>
            <a:endParaRPr lang="en-US" altLang="zh-TW" sz="20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VirtualBox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5.x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以下</a:t>
            </a:r>
            <a:endParaRPr lang="en-US" sz="20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618A51-5191-4F6D-9E7C-E383BF456C33}"/>
              </a:ext>
            </a:extLst>
          </p:cNvPr>
          <p:cNvSpPr txBox="1"/>
          <p:nvPr/>
        </p:nvSpPr>
        <p:spPr>
          <a:xfrm>
            <a:off x="1545167" y="4091771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原因</a:t>
            </a:r>
            <a:endParaRPr lang="en-US" altLang="zh-TW" sz="4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BC5D25E-60F7-4ADF-BF99-7C6549059A38}"/>
              </a:ext>
            </a:extLst>
          </p:cNvPr>
          <p:cNvSpPr txBox="1">
            <a:spLocks/>
          </p:cNvSpPr>
          <p:nvPr/>
        </p:nvSpPr>
        <p:spPr>
          <a:xfrm>
            <a:off x="1545167" y="4811198"/>
            <a:ext cx="3876965" cy="93115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選用支援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Legacy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BIOS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相關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Hypervisor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 升級自有映像檔格式</a:t>
            </a:r>
            <a:endParaRPr lang="en-US" altLang="zh-TW" sz="20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1E061E-94DB-4EA3-A5AE-C433814D06E2}"/>
              </a:ext>
            </a:extLst>
          </p:cNvPr>
          <p:cNvSpPr txBox="1"/>
          <p:nvPr/>
        </p:nvSpPr>
        <p:spPr>
          <a:xfrm>
            <a:off x="6721436" y="4103312"/>
            <a:ext cx="1489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改善</a:t>
            </a:r>
            <a:endParaRPr lang="en-US" altLang="zh-TW" sz="4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B8BDA2-FAA2-4EBD-A1A1-ABEDFAEE6C67}"/>
              </a:ext>
            </a:extLst>
          </p:cNvPr>
          <p:cNvSpPr txBox="1">
            <a:spLocks/>
          </p:cNvSpPr>
          <p:nvPr/>
        </p:nvSpPr>
        <p:spPr>
          <a:xfrm>
            <a:off x="6721436" y="4822739"/>
            <a:ext cx="3876964" cy="91961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支援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UEFI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 開機</a:t>
            </a:r>
            <a:endParaRPr lang="en-US" altLang="zh-TW" sz="2000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升級 </a:t>
            </a:r>
            <a:r>
              <a:rPr lang="en-US" altLang="zh-TW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QEMU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提升相關硬體模擬相容性</a:t>
            </a:r>
            <a:endParaRPr lang="en-US" altLang="zh-TW" sz="20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E2CE5249-99A3-4BD5-B651-A2CE834251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46324" y="3540871"/>
            <a:ext cx="1164419" cy="121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43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38C16E9-D74B-4B0F-A943-62F4AD90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同場加映 </a:t>
            </a:r>
            <a:br>
              <a:rPr lang="zh-TW" altLang="en-US"/>
            </a:br>
            <a:r>
              <a:rPr lang="zh-TW" altLang="en-US" sz="2800">
                <a:latin typeface="Arial" panose="020B0604020202020204" pitchFamily="34" charset="0"/>
                <a:cs typeface="Arial" panose="020B0604020202020204" pitchFamily="34" charset="0"/>
              </a:rPr>
              <a:t>映像檔轉檔掛載</a:t>
            </a:r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77770601-18B3-4E4F-B38E-84308FBD1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92300"/>
            <a:ext cx="12192000" cy="4432299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E2ABEECA-895A-4A3C-8A6B-79BEBDE88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EFC4CDB-C4E5-42DA-A21A-37820938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236" y="2377189"/>
            <a:ext cx="429285" cy="147480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ACCA926-6184-485E-8CC1-CCE460C3FC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919" y="2364485"/>
            <a:ext cx="761636" cy="148865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25351DD-099C-48D7-AAA2-E33954CA595E}"/>
              </a:ext>
            </a:extLst>
          </p:cNvPr>
          <p:cNvSpPr/>
          <p:nvPr/>
        </p:nvSpPr>
        <p:spPr>
          <a:xfrm>
            <a:off x="1474124" y="2351782"/>
            <a:ext cx="3987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*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3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vmdk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*.</a:t>
            </a:r>
            <a:r>
              <a:rPr lang="en-US" altLang="zh-TW" sz="3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vhd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*.</a:t>
            </a:r>
            <a:r>
              <a:rPr lang="en-US" altLang="zh-TW" sz="3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vhdx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 *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3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vdi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映像檔轉檔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AF800B6-0B16-4EEF-97AA-5E201819F053}"/>
              </a:ext>
            </a:extLst>
          </p:cNvPr>
          <p:cNvSpPr/>
          <p:nvPr/>
        </p:nvSpPr>
        <p:spPr>
          <a:xfrm>
            <a:off x="6923379" y="2351782"/>
            <a:ext cx="31085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轉檔後直接於虛擬機掛載使用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96D53DB-F020-4559-B222-9EBC79BC57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998" y="1262273"/>
            <a:ext cx="8071305" cy="516731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6CA7A2B-8A08-472E-8C0E-74F796C14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2819" y="3042666"/>
            <a:ext cx="9522122" cy="267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40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4">
            <a:extLst>
              <a:ext uri="{FF2B5EF4-FFF2-40B4-BE49-F238E27FC236}">
                <a16:creationId xmlns:a16="http://schemas.microsoft.com/office/drawing/2014/main" id="{4E602714-A253-4A74-9C64-305A5B6B07F2}"/>
              </a:ext>
            </a:extLst>
          </p:cNvPr>
          <p:cNvSpPr txBox="1">
            <a:spLocks/>
          </p:cNvSpPr>
          <p:nvPr/>
        </p:nvSpPr>
        <p:spPr>
          <a:xfrm>
            <a:off x="838200" y="406400"/>
            <a:ext cx="10515600" cy="1079500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7200" dirty="0">
                <a:latin typeface="Arial"/>
                <a:ea typeface="微軟正黑體"/>
                <a:cs typeface="Arial"/>
              </a:rPr>
              <a:t>Demo</a:t>
            </a:r>
            <a:endParaRPr lang="zh-TW" altLang="en-US" sz="7200" dirty="0">
              <a:latin typeface="Arial"/>
              <a:ea typeface="微軟正黑體"/>
              <a:cs typeface="Arial"/>
            </a:endParaRPr>
          </a:p>
        </p:txBody>
      </p:sp>
      <p:sp>
        <p:nvSpPr>
          <p:cNvPr id="7" name="標題 2">
            <a:extLst>
              <a:ext uri="{FF2B5EF4-FFF2-40B4-BE49-F238E27FC236}">
                <a16:creationId xmlns:a16="http://schemas.microsoft.com/office/drawing/2014/main" id="{D352B632-9642-4390-B8DD-C6C1EC89FD02}"/>
              </a:ext>
            </a:extLst>
          </p:cNvPr>
          <p:cNvSpPr txBox="1">
            <a:spLocks/>
          </p:cNvSpPr>
          <p:nvPr/>
        </p:nvSpPr>
        <p:spPr>
          <a:xfrm>
            <a:off x="1467296" y="2839376"/>
            <a:ext cx="4754993" cy="102308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>
                <a:latin typeface="微軟正黑體"/>
                <a:ea typeface="微軟正黑體"/>
              </a:rPr>
              <a:t>磁碟映像檔轉檔與掛載</a:t>
            </a:r>
            <a:endParaRPr lang="zh-TW" sz="3200">
              <a:latin typeface="微軟正黑體"/>
              <a:ea typeface="微軟正黑體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12C440E2-B1F0-46FC-AE35-9B6E0E5DE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8672" y="2949752"/>
            <a:ext cx="731611" cy="731611"/>
          </a:xfrm>
          <a:prstGeom prst="rect">
            <a:avLst/>
          </a:prstGeom>
        </p:spPr>
      </p:pic>
      <p:sp>
        <p:nvSpPr>
          <p:cNvPr id="8" name="標題 2">
            <a:extLst>
              <a:ext uri="{FF2B5EF4-FFF2-40B4-BE49-F238E27FC236}">
                <a16:creationId xmlns:a16="http://schemas.microsoft.com/office/drawing/2014/main" id="{5FBE1068-4E28-432D-BF13-6322F3BAE990}"/>
              </a:ext>
            </a:extLst>
          </p:cNvPr>
          <p:cNvSpPr txBox="1">
            <a:spLocks/>
          </p:cNvSpPr>
          <p:nvPr/>
        </p:nvSpPr>
        <p:spPr>
          <a:xfrm>
            <a:off x="1378691" y="3661044"/>
            <a:ext cx="4754993" cy="102308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>
                <a:latin typeface="微軟正黑體"/>
                <a:ea typeface="微軟正黑體"/>
              </a:rPr>
              <a:t>匯入 VMware 虛擬機</a:t>
            </a:r>
            <a:endParaRPr lang="zh-TW" altLang="en-US" sz="3200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9D1A4825-73DF-4A22-8E87-50072D0B0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6393" y="3782636"/>
            <a:ext cx="731611" cy="7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72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FE9265BC-38A4-4EBD-B5C8-019E3BA0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重點回顧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80370EA-2373-44AF-8426-CACEE82CE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39674"/>
            <a:ext cx="12192000" cy="45849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CEA795C6-2920-4102-9435-CAEEC436E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747D320-A2B3-40CB-8257-2D18DA86D69E}"/>
              </a:ext>
            </a:extLst>
          </p:cNvPr>
          <p:cNvSpPr/>
          <p:nvPr/>
        </p:nvSpPr>
        <p:spPr>
          <a:xfrm>
            <a:off x="1184299" y="2246449"/>
            <a:ext cx="3097415" cy="10772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PCIe</a:t>
            </a:r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 裝置連接至虛擬機使用</a:t>
            </a:r>
            <a:endParaRPr lang="en-US" altLang="zh-TW" sz="32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AF1BC7C-9949-4BB6-BE08-59D488A48C63}"/>
              </a:ext>
            </a:extLst>
          </p:cNvPr>
          <p:cNvSpPr txBox="1"/>
          <p:nvPr/>
        </p:nvSpPr>
        <p:spPr>
          <a:xfrm>
            <a:off x="990388" y="3750628"/>
            <a:ext cx="3108880" cy="1438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l"/>
            </a:pPr>
            <a:r>
              <a:rPr lang="en-US" altLang="zh-TW" sz="16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透過</a:t>
            </a:r>
            <a:r>
              <a:rPr lang="en-US" altLang="zh-TW" sz="160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SAS, Fiber Channel</a:t>
            </a:r>
            <a:r>
              <a:rPr lang="en-US" altLang="zh-TW" sz="160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6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存取外部儲存裝置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spcAft>
                <a:spcPts val="300"/>
              </a:spcAft>
            </a:pP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en-US" altLang="zh-TW" sz="16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使用</a:t>
            </a:r>
            <a:r>
              <a:rPr lang="en-US" altLang="zh-TW" sz="160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USB 3.1</a:t>
            </a:r>
            <a:r>
              <a:rPr lang="en-US" altLang="zh-TW" sz="160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6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取得穩定的串流檔案傳輸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F5A317A-D595-4668-90CF-6D08CB0BFF6B}"/>
              </a:ext>
            </a:extLst>
          </p:cNvPr>
          <p:cNvSpPr/>
          <p:nvPr/>
        </p:nvSpPr>
        <p:spPr>
          <a:xfrm>
            <a:off x="4800675" y="2246448"/>
            <a:ext cx="2996803" cy="206210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相容於新版 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</a:t>
            </a:r>
            <a:r>
              <a:rPr lang="en-US" altLang="zh-TW" sz="32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與 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VirtualBox</a:t>
            </a:r>
            <a:r>
              <a:rPr lang="en-US" altLang="zh-TW" sz="32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所匯出的虛擬機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DB9761D-AE65-4388-82D5-EBA238535060}"/>
              </a:ext>
            </a:extLst>
          </p:cNvPr>
          <p:cNvSpPr txBox="1"/>
          <p:nvPr/>
        </p:nvSpPr>
        <p:spPr>
          <a:xfrm>
            <a:off x="8238356" y="4223140"/>
            <a:ext cx="3315106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*.</a:t>
            </a:r>
            <a:r>
              <a:rPr lang="en-US" altLang="zh-TW" sz="1600" b="1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vmdk</a:t>
            </a:r>
            <a:endParaRPr lang="en-US" altLang="zh-TW" sz="16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16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*.</a:t>
            </a:r>
            <a:r>
              <a:rPr lang="en-US" altLang="zh-TW" sz="1600" b="1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vhd</a:t>
            </a: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, *.</a:t>
            </a:r>
            <a:r>
              <a:rPr lang="en-US" altLang="zh-TW" sz="1600" b="1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vhdx</a:t>
            </a:r>
            <a:endParaRPr lang="en-US" altLang="zh-TW" sz="16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endParaRPr lang="en-US" altLang="zh-TW" sz="16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*.</a:t>
            </a:r>
            <a:r>
              <a:rPr lang="en-US" altLang="zh-TW" sz="1600" b="1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vdi</a:t>
            </a:r>
            <a:endParaRPr lang="en-US" altLang="zh-TW" sz="16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17CB377-CB47-4826-8A3E-A997A6495407}"/>
              </a:ext>
            </a:extLst>
          </p:cNvPr>
          <p:cNvSpPr/>
          <p:nvPr/>
        </p:nvSpPr>
        <p:spPr>
          <a:xfrm>
            <a:off x="8414815" y="2246449"/>
            <a:ext cx="2775244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/>
                <a:ea typeface="微軟正黑體"/>
              </a:rPr>
              <a:t>支援多種</a:t>
            </a:r>
            <a:endParaRPr lang="en-US" altLang="zh-TW" sz="3200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磁碟</a:t>
            </a:r>
            <a:r>
              <a:rPr lang="zh-TW" altLang="en-US" sz="3200" b="1" dirty="0">
                <a:solidFill>
                  <a:schemeClr val="bg1"/>
                </a:solidFill>
                <a:latin typeface="微軟正黑體"/>
                <a:ea typeface="微軟正黑體"/>
              </a:rPr>
              <a:t>映像檔格式轉檔掛載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A0DDEE1-C0EF-47B8-B2A1-DABFA36F5990}"/>
              </a:ext>
            </a:extLst>
          </p:cNvPr>
          <p:cNvCxnSpPr>
            <a:cxnSpLocks/>
          </p:cNvCxnSpPr>
          <p:nvPr/>
        </p:nvCxnSpPr>
        <p:spPr>
          <a:xfrm>
            <a:off x="1342493" y="3525370"/>
            <a:ext cx="274558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3E17F731-C40B-4708-9F91-2BF03799AF78}"/>
              </a:ext>
            </a:extLst>
          </p:cNvPr>
          <p:cNvCxnSpPr/>
          <p:nvPr/>
        </p:nvCxnSpPr>
        <p:spPr>
          <a:xfrm>
            <a:off x="4897708" y="4435394"/>
            <a:ext cx="2626943" cy="116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89DE48CF-74EE-4E97-83C8-35006A31C1F6}"/>
              </a:ext>
            </a:extLst>
          </p:cNvPr>
          <p:cNvCxnSpPr>
            <a:cxnSpLocks/>
          </p:cNvCxnSpPr>
          <p:nvPr/>
        </p:nvCxnSpPr>
        <p:spPr>
          <a:xfrm>
            <a:off x="8544853" y="4014393"/>
            <a:ext cx="206197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CF0E5CD-4954-4AB3-8535-41E96D5A9C94}"/>
              </a:ext>
            </a:extLst>
          </p:cNvPr>
          <p:cNvSpPr txBox="1"/>
          <p:nvPr/>
        </p:nvSpPr>
        <p:spPr>
          <a:xfrm>
            <a:off x="4553626" y="4723498"/>
            <a:ext cx="3315106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 </a:t>
            </a:r>
            <a:r>
              <a:rPr lang="en-US" altLang="zh-TW" sz="1600" b="1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ESXi</a:t>
            </a: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6.x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16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 WorkStation Pro 15</a:t>
            </a:r>
          </a:p>
          <a:p>
            <a:endParaRPr lang="en-US" altLang="zh-TW" sz="160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VirtualBox 5.x</a:t>
            </a:r>
          </a:p>
        </p:txBody>
      </p:sp>
    </p:spTree>
    <p:extLst>
      <p:ext uri="{BB962C8B-B14F-4D97-AF65-F5344CB8AC3E}">
        <p14:creationId xmlns:p14="http://schemas.microsoft.com/office/powerpoint/2010/main" val="2520372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374C1D4-120D-4EB2-930F-238F0D347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搭配版本與注意事項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D7BFB84F-4920-48FA-8C37-9B929F500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39674"/>
            <a:ext cx="12192000" cy="4584925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0A83557A-4842-446B-9214-9E6E36D1AF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A717B9C-8DD1-4368-98AB-09FDF2E639B0}"/>
              </a:ext>
            </a:extLst>
          </p:cNvPr>
          <p:cNvSpPr/>
          <p:nvPr/>
        </p:nvSpPr>
        <p:spPr>
          <a:xfrm>
            <a:off x="2679270" y="2246449"/>
            <a:ext cx="30974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Virtualization Station 3.2 	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3D892AF-81A6-437E-BFEE-899A702F9F4C}"/>
              </a:ext>
            </a:extLst>
          </p:cNvPr>
          <p:cNvSpPr txBox="1"/>
          <p:nvPr/>
        </p:nvSpPr>
        <p:spPr>
          <a:xfrm>
            <a:off x="2465829" y="3740982"/>
            <a:ext cx="3222365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</a:rPr>
              <a:t>搭配 </a:t>
            </a: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QTS 4.4.0 </a:t>
            </a: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</a:rPr>
              <a:t>或以上版本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</a:rPr>
              <a:t>預計 2019年 </a:t>
            </a: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4 </a:t>
            </a: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</a:rPr>
              <a:t>月上線至 </a:t>
            </a: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QNAP App Center 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27148C8-E1D5-4D24-A196-D19DC433E3BF}"/>
              </a:ext>
            </a:extLst>
          </p:cNvPr>
          <p:cNvSpPr/>
          <p:nvPr/>
        </p:nvSpPr>
        <p:spPr>
          <a:xfrm>
            <a:off x="6473524" y="2241732"/>
            <a:ext cx="25526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FF2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 意 事 項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DF83A7D-5408-49A4-802F-4BE781B64D99}"/>
              </a:ext>
            </a:extLst>
          </p:cNvPr>
          <p:cNvSpPr txBox="1"/>
          <p:nvPr/>
        </p:nvSpPr>
        <p:spPr>
          <a:xfrm>
            <a:off x="6403798" y="3327401"/>
            <a:ext cx="30974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確認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內部有足夠的空間與額外的電源能安裝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確認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裝置是否有提供驅動程式於您所使用的客體作業系統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(Guest OS)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2B4184FC-653B-4448-8149-A77987698A97}"/>
              </a:ext>
            </a:extLst>
          </p:cNvPr>
          <p:cNvCxnSpPr>
            <a:cxnSpLocks/>
          </p:cNvCxnSpPr>
          <p:nvPr/>
        </p:nvCxnSpPr>
        <p:spPr>
          <a:xfrm>
            <a:off x="2865153" y="3534334"/>
            <a:ext cx="26799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FF6831E-82EC-469E-B070-8D88FA68A76D}"/>
              </a:ext>
            </a:extLst>
          </p:cNvPr>
          <p:cNvCxnSpPr>
            <a:cxnSpLocks/>
          </p:cNvCxnSpPr>
          <p:nvPr/>
        </p:nvCxnSpPr>
        <p:spPr>
          <a:xfrm>
            <a:off x="6800916" y="3121631"/>
            <a:ext cx="248278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504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6FD28DD-76A3-40C9-B244-76A8CD95E3B6}"/>
              </a:ext>
            </a:extLst>
          </p:cNvPr>
          <p:cNvSpPr txBox="1"/>
          <p:nvPr/>
        </p:nvSpPr>
        <p:spPr>
          <a:xfrm>
            <a:off x="1156826" y="2712495"/>
            <a:ext cx="5181600" cy="21236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4400" b="1">
                <a:solidFill>
                  <a:schemeClr val="bg1"/>
                </a:solidFill>
                <a:effectLst>
                  <a:outerShdw blurRad="177800" sx="102000" sy="102000" algn="ctr" rotWithShape="0">
                    <a:prstClr val="black">
                      <a:alpha val="38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Virtualization </a:t>
            </a:r>
          </a:p>
          <a:p>
            <a:pPr algn="ctr"/>
            <a:r>
              <a:rPr lang="en-US" altLang="zh-TW" sz="4400" b="1">
                <a:solidFill>
                  <a:schemeClr val="bg1"/>
                </a:solidFill>
                <a:effectLst>
                  <a:outerShdw blurRad="177800" sx="102000" sy="102000" algn="ctr" rotWithShape="0">
                    <a:prstClr val="black">
                      <a:alpha val="38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Station 3.2</a:t>
            </a:r>
          </a:p>
          <a:p>
            <a:pPr algn="ctr"/>
            <a:r>
              <a:rPr lang="zh-TW" altLang="en-US" sz="4400" b="1">
                <a:solidFill>
                  <a:schemeClr val="bg1"/>
                </a:solidFill>
                <a:effectLst>
                  <a:outerShdw blurRad="177800" sx="102000" sy="102000" algn="ctr" rotWithShape="0">
                    <a:prstClr val="black">
                      <a:alpha val="38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是您最好的選擇！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0CC132EB-C4B2-4806-A97B-DDCEBEAB3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6713" y="1773842"/>
            <a:ext cx="1677987" cy="28746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94201C4-4035-4144-A53A-7770F60E0D21}"/>
              </a:ext>
            </a:extLst>
          </p:cNvPr>
          <p:cNvSpPr txBox="1"/>
          <p:nvPr/>
        </p:nvSpPr>
        <p:spPr>
          <a:xfrm>
            <a:off x="1072356" y="5484614"/>
            <a:ext cx="534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</p:spTree>
    <p:extLst>
      <p:ext uri="{BB962C8B-B14F-4D97-AF65-F5344CB8AC3E}">
        <p14:creationId xmlns:p14="http://schemas.microsoft.com/office/powerpoint/2010/main" val="18400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19DABF18-C1B0-47E6-9DA0-5662D2D585CB}"/>
              </a:ext>
            </a:extLst>
          </p:cNvPr>
          <p:cNvSpPr/>
          <p:nvPr/>
        </p:nvSpPr>
        <p:spPr>
          <a:xfrm>
            <a:off x="0" y="1364344"/>
            <a:ext cx="12192000" cy="5493656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0A669F05-2A9C-4146-9CAB-F5A8C45A1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727200" y="1364344"/>
            <a:ext cx="15608300" cy="5493656"/>
          </a:xfrm>
          <a:prstGeom prst="rect">
            <a:avLst/>
          </a:prstGeom>
        </p:spPr>
      </p:pic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A3A90CCF-7EAA-4D5B-8D53-B0BF86D70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727200" y="1354937"/>
            <a:ext cx="15608300" cy="549365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9A62C9E-678E-4A45-834B-57227F628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087" y="1987300"/>
            <a:ext cx="429285" cy="147480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7D81968-B91F-4A60-A128-257F4792E3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5527" y="1974596"/>
            <a:ext cx="761636" cy="148865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7D5742C-BF7A-42EF-AAF9-A692C953EF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5313" y="1961893"/>
            <a:ext cx="803180" cy="15025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52DFBDA-5C4A-48B9-9DF1-6C01783AB681}"/>
              </a:ext>
            </a:extLst>
          </p:cNvPr>
          <p:cNvSpPr/>
          <p:nvPr/>
        </p:nvSpPr>
        <p:spPr>
          <a:xfrm>
            <a:off x="1184299" y="2002986"/>
            <a:ext cx="28380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為何需要 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Passthrough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319D23D-1689-44AD-BD49-E1378BEFED79}"/>
              </a:ext>
            </a:extLst>
          </p:cNvPr>
          <p:cNvSpPr/>
          <p:nvPr/>
        </p:nvSpPr>
        <p:spPr>
          <a:xfrm>
            <a:off x="4841050" y="2033829"/>
            <a:ext cx="3241426" cy="10772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支援 </a:t>
            </a:r>
            <a:r>
              <a:rPr lang="en-US" altLang="zh-TW" sz="3200" b="1">
                <a:solidFill>
                  <a:schemeClr val="bg1"/>
                </a:solidFill>
                <a:latin typeface="微軟正黑體"/>
                <a:ea typeface="微軟正黑體"/>
              </a:rPr>
              <a:t>PCIe</a:t>
            </a:r>
            <a:br>
              <a:rPr lang="en-US" altLang="zh-TW" sz="3200" b="1">
                <a:solidFill>
                  <a:schemeClr val="bg1"/>
                </a:solidFill>
                <a:latin typeface="微軟正黑體"/>
                <a:ea typeface="微軟正黑體"/>
              </a:rPr>
            </a:br>
            <a:r>
              <a:rPr lang="en-US" altLang="zh-TW" sz="3200" b="1">
                <a:solidFill>
                  <a:schemeClr val="bg1"/>
                </a:solidFill>
                <a:latin typeface="微軟正黑體"/>
                <a:ea typeface="微軟正黑體"/>
              </a:rPr>
              <a:t>Passthrough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0381E6A-4432-496D-A073-4FC4CD6C0CC6}"/>
              </a:ext>
            </a:extLst>
          </p:cNvPr>
          <p:cNvSpPr txBox="1"/>
          <p:nvPr/>
        </p:nvSpPr>
        <p:spPr>
          <a:xfrm>
            <a:off x="4537999" y="3876122"/>
            <a:ext cx="3544477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GPU –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影像運算加速</a:t>
            </a:r>
          </a:p>
          <a:p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SAS / 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Fibre</a:t>
            </a: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 Channel – </a:t>
            </a: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</a:rPr>
              <a:t>檔案儲存存取效率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USB – </a:t>
            </a:r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</a:rPr>
              <a:t>高效穩定的傳輸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204A07-DDB8-4AE3-8820-F5DDE752E146}"/>
              </a:ext>
            </a:extLst>
          </p:cNvPr>
          <p:cNvSpPr/>
          <p:nvPr/>
        </p:nvSpPr>
        <p:spPr>
          <a:xfrm>
            <a:off x="8677096" y="2033829"/>
            <a:ext cx="2510866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改善</a:t>
            </a:r>
            <a:endParaRPr lang="zh-TW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zh-TW" altLang="en-US" sz="3200" b="1">
                <a:solidFill>
                  <a:schemeClr val="bg1"/>
                </a:solidFill>
                <a:latin typeface="微軟正黑體"/>
                <a:ea typeface="微軟正黑體"/>
              </a:rPr>
              <a:t>虛擬機匯入相容性</a:t>
            </a:r>
            <a:endParaRPr lang="zh-TW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1E74EEA-A20F-470C-BDC3-34EE4529D1D3}"/>
              </a:ext>
            </a:extLst>
          </p:cNvPr>
          <p:cNvSpPr txBox="1"/>
          <p:nvPr/>
        </p:nvSpPr>
        <p:spPr>
          <a:xfrm>
            <a:off x="8448977" y="3872693"/>
            <a:ext cx="311600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VMware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ESXi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, VMware WorkStation  </a:t>
            </a:r>
            <a:b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</a:br>
            <a:endParaRPr lang="zh-TW" altLang="en-US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VirtualBox</a:t>
            </a:r>
            <a:endParaRPr lang="en-US">
              <a:solidFill>
                <a:schemeClr val="bg1"/>
              </a:solidFill>
              <a:ea typeface="微軟正黑體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17DAF922-0F6F-4430-8EE1-581240DBA1BB}"/>
              </a:ext>
            </a:extLst>
          </p:cNvPr>
          <p:cNvCxnSpPr/>
          <p:nvPr/>
        </p:nvCxnSpPr>
        <p:spPr>
          <a:xfrm flipV="1">
            <a:off x="1332280" y="3718724"/>
            <a:ext cx="2552615" cy="2065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BF8C0098-2C71-4EFB-93D4-6A2C963825D4}"/>
              </a:ext>
            </a:extLst>
          </p:cNvPr>
          <p:cNvCxnSpPr/>
          <p:nvPr/>
        </p:nvCxnSpPr>
        <p:spPr>
          <a:xfrm flipV="1">
            <a:off x="4914285" y="3673462"/>
            <a:ext cx="2926750" cy="68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1EB9D3A4-8DE3-441D-ADC7-22D7E509D476}"/>
              </a:ext>
            </a:extLst>
          </p:cNvPr>
          <p:cNvCxnSpPr/>
          <p:nvPr/>
        </p:nvCxnSpPr>
        <p:spPr>
          <a:xfrm flipV="1">
            <a:off x="8793648" y="3660081"/>
            <a:ext cx="2514032" cy="199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標題 2" hidden="1">
            <a:extLst>
              <a:ext uri="{FF2B5EF4-FFF2-40B4-BE49-F238E27FC236}">
                <a16:creationId xmlns:a16="http://schemas.microsoft.com/office/drawing/2014/main" id="{BA39FCEA-7F4B-4150-8416-4C2C1A1FE6E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大  綱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5C8B7D4-AFC8-4EC4-B75B-D2AF1E36A312}"/>
              </a:ext>
            </a:extLst>
          </p:cNvPr>
          <p:cNvSpPr txBox="1"/>
          <p:nvPr/>
        </p:nvSpPr>
        <p:spPr>
          <a:xfrm>
            <a:off x="899448" y="3876121"/>
            <a:ext cx="3544477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利用硬體運算減少</a:t>
            </a:r>
            <a:r>
              <a:rPr lang="en-US" altLang="zh-TW" b="1" dirty="0">
                <a:solidFill>
                  <a:schemeClr val="bg1"/>
                </a:solidFill>
                <a:latin typeface="微軟正黑體"/>
                <a:ea typeface="微軟正黑體"/>
              </a:rPr>
              <a:t> CPU 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負載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直連外接設備，減少網路足跡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提供虛擬機應用更佳營運環境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28686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A176E46-791C-4F9E-BE34-3E25E5E89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427" y="2543840"/>
            <a:ext cx="5820217" cy="2387600"/>
          </a:xfrm>
        </p:spPr>
        <p:txBody>
          <a:bodyPr anchor="ctr">
            <a:normAutofit/>
          </a:bodyPr>
          <a:lstStyle/>
          <a:p>
            <a:pPr algn="l"/>
            <a:r>
              <a:rPr lang="zh-TW" dirty="0">
                <a:latin typeface="微軟正黑體"/>
                <a:ea typeface="微軟正黑體"/>
              </a:rPr>
              <a:t>支援 </a:t>
            </a:r>
            <a:r>
              <a:rPr lang="en-US" altLang="zh-TW" dirty="0">
                <a:latin typeface="微軟正黑體"/>
                <a:ea typeface="微軟正黑體"/>
              </a:rPr>
              <a:t>PCIe </a:t>
            </a:r>
            <a:r>
              <a:rPr lang="zh-TW" dirty="0">
                <a:latin typeface="微軟正黑體"/>
                <a:ea typeface="微軟正黑體"/>
              </a:rPr>
              <a:t>裝置 </a:t>
            </a:r>
            <a:br>
              <a:rPr lang="zh-TW" altLang="en-US" dirty="0">
                <a:latin typeface="微軟正黑體"/>
                <a:ea typeface="微軟正黑體"/>
              </a:rPr>
            </a:br>
            <a:r>
              <a:rPr lang="en-US" altLang="zh-TW" dirty="0">
                <a:latin typeface="微軟正黑體"/>
                <a:ea typeface="微軟正黑體"/>
              </a:rPr>
              <a:t>Passthrough</a:t>
            </a:r>
            <a:endParaRPr lang="zh-TW" altLang="en-US" dirty="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5797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 hidden="1">
            <a:extLst>
              <a:ext uri="{FF2B5EF4-FFF2-40B4-BE49-F238E27FC236}">
                <a16:creationId xmlns:a16="http://schemas.microsoft.com/office/drawing/2014/main" id="{39F2373D-020F-4372-BED1-E14211517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944875" y="517525"/>
            <a:ext cx="14329913" cy="6741257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9242208B-1171-4561-A427-5DC17205B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1888868"/>
            <a:ext cx="12192000" cy="4969131"/>
          </a:xfrm>
          <a:prstGeom prst="rect">
            <a:avLst/>
          </a:prstGeom>
        </p:spPr>
      </p:pic>
      <p:pic>
        <p:nvPicPr>
          <p:cNvPr id="54" name="圖形 53">
            <a:extLst>
              <a:ext uri="{FF2B5EF4-FFF2-40B4-BE49-F238E27FC236}">
                <a16:creationId xmlns:a16="http://schemas.microsoft.com/office/drawing/2014/main" id="{737484BE-CDFE-4584-85DE-EC2CD9D477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" y="2319338"/>
            <a:ext cx="2854878" cy="3507043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B67E573E-64EE-4C3F-B16C-9285AB0B36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50034" y="2319336"/>
            <a:ext cx="2854878" cy="3507043"/>
          </a:xfrm>
          <a:prstGeom prst="rect">
            <a:avLst/>
          </a:prstGeom>
        </p:spPr>
      </p:pic>
      <p:pic>
        <p:nvPicPr>
          <p:cNvPr id="56" name="圖形 55">
            <a:extLst>
              <a:ext uri="{FF2B5EF4-FFF2-40B4-BE49-F238E27FC236}">
                <a16:creationId xmlns:a16="http://schemas.microsoft.com/office/drawing/2014/main" id="{522FB708-5E26-4356-9D1C-8FDA393AF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58" name="圖形 18">
            <a:extLst>
              <a:ext uri="{FF2B5EF4-FFF2-40B4-BE49-F238E27FC236}">
                <a16:creationId xmlns:a16="http://schemas.microsoft.com/office/drawing/2014/main" id="{090679A7-BDE8-4694-AB25-ACDF05884BC3}"/>
              </a:ext>
            </a:extLst>
          </p:cNvPr>
          <p:cNvSpPr/>
          <p:nvPr/>
        </p:nvSpPr>
        <p:spPr>
          <a:xfrm>
            <a:off x="2628888" y="4182254"/>
            <a:ext cx="2295658" cy="1557232"/>
          </a:xfrm>
          <a:custGeom>
            <a:avLst/>
            <a:gdLst>
              <a:gd name="connsiteX0" fmla="*/ 2138918 w 2203286"/>
              <a:gd name="connsiteY0" fmla="*/ 1601823 h 1597670"/>
              <a:gd name="connsiteX1" fmla="*/ 69213 w 2203286"/>
              <a:gd name="connsiteY1" fmla="*/ 1601823 h 1597670"/>
              <a:gd name="connsiteX2" fmla="*/ 0 w 2203286"/>
              <a:gd name="connsiteY2" fmla="*/ 1532610 h 1597670"/>
              <a:gd name="connsiteX3" fmla="*/ 0 w 2203286"/>
              <a:gd name="connsiteY3" fmla="*/ 69213 h 1597670"/>
              <a:gd name="connsiteX4" fmla="*/ 69213 w 2203286"/>
              <a:gd name="connsiteY4" fmla="*/ 0 h 1597670"/>
              <a:gd name="connsiteX5" fmla="*/ 2138918 w 2203286"/>
              <a:gd name="connsiteY5" fmla="*/ 0 h 1597670"/>
              <a:gd name="connsiteX6" fmla="*/ 2208131 w 2203286"/>
              <a:gd name="connsiteY6" fmla="*/ 69213 h 1597670"/>
              <a:gd name="connsiteX7" fmla="*/ 2208131 w 2203286"/>
              <a:gd name="connsiteY7" fmla="*/ 1532610 h 1597670"/>
              <a:gd name="connsiteX8" fmla="*/ 2138918 w 2203286"/>
              <a:gd name="connsiteY8" fmla="*/ 1601823 h 159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03286" h="1597670">
                <a:moveTo>
                  <a:pt x="2138918" y="1601823"/>
                </a:moveTo>
                <a:lnTo>
                  <a:pt x="69213" y="1601823"/>
                </a:lnTo>
                <a:cubicBezTo>
                  <a:pt x="30973" y="1601823"/>
                  <a:pt x="0" y="1570850"/>
                  <a:pt x="0" y="1532610"/>
                </a:cubicBezTo>
                <a:lnTo>
                  <a:pt x="0" y="69213"/>
                </a:lnTo>
                <a:cubicBezTo>
                  <a:pt x="0" y="30973"/>
                  <a:pt x="30973" y="0"/>
                  <a:pt x="69213" y="0"/>
                </a:cubicBezTo>
                <a:lnTo>
                  <a:pt x="2138918" y="0"/>
                </a:lnTo>
                <a:cubicBezTo>
                  <a:pt x="2177158" y="0"/>
                  <a:pt x="2208131" y="30973"/>
                  <a:pt x="2208131" y="69213"/>
                </a:cubicBezTo>
                <a:lnTo>
                  <a:pt x="2208131" y="1532610"/>
                </a:lnTo>
                <a:cubicBezTo>
                  <a:pt x="2208131" y="1570850"/>
                  <a:pt x="2177158" y="1601823"/>
                  <a:pt x="2138918" y="160182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574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59" name="Picture 4">
            <a:extLst>
              <a:ext uri="{FF2B5EF4-FFF2-40B4-BE49-F238E27FC236}">
                <a16:creationId xmlns:a16="http://schemas.microsoft.com/office/drawing/2014/main" id="{FF8723BA-60B0-40BA-AA08-214AA364C0A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9239" y="4247425"/>
            <a:ext cx="1498581" cy="1131446"/>
          </a:xfrm>
          <a:prstGeom prst="rect">
            <a:avLst/>
          </a:prstGeom>
        </p:spPr>
      </p:pic>
      <p:sp>
        <p:nvSpPr>
          <p:cNvPr id="60" name="TextBox 24">
            <a:extLst>
              <a:ext uri="{FF2B5EF4-FFF2-40B4-BE49-F238E27FC236}">
                <a16:creationId xmlns:a16="http://schemas.microsoft.com/office/drawing/2014/main" id="{00553201-53A1-41F0-BDA8-F5911635A9F3}"/>
              </a:ext>
            </a:extLst>
          </p:cNvPr>
          <p:cNvSpPr txBox="1"/>
          <p:nvPr/>
        </p:nvSpPr>
        <p:spPr>
          <a:xfrm>
            <a:off x="2820133" y="5273676"/>
            <a:ext cx="193149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2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擴充</a:t>
            </a:r>
            <a:r>
              <a:rPr lang="zh-TW" altLang="en-US" sz="2400" dirty="0">
                <a:solidFill>
                  <a:srgbClr val="FF26FF"/>
                </a:solidFill>
                <a:latin typeface="Arial"/>
                <a:ea typeface="新細明體"/>
                <a:cs typeface="Arial"/>
              </a:rPr>
              <a:t> </a:t>
            </a:r>
            <a:r>
              <a:rPr lang="en-US" altLang="zh-TW" sz="2400" dirty="0">
                <a:solidFill>
                  <a:srgbClr val="FF26FF"/>
                </a:solidFill>
                <a:latin typeface="Arial"/>
                <a:ea typeface="新細明體"/>
                <a:cs typeface="Arial"/>
              </a:rPr>
              <a:t>GPU</a:t>
            </a:r>
            <a:endParaRPr lang="en-US" sz="2400" dirty="0">
              <a:solidFill>
                <a:srgbClr val="FF26FF"/>
              </a:solidFill>
              <a:latin typeface="Arial"/>
              <a:ea typeface="新細明體"/>
              <a:cs typeface="Arial"/>
            </a:endParaRPr>
          </a:p>
        </p:txBody>
      </p: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F7A38C39-EE49-43A1-89F4-8CB1F75868E8}"/>
              </a:ext>
            </a:extLst>
          </p:cNvPr>
          <p:cNvGrpSpPr/>
          <p:nvPr/>
        </p:nvGrpSpPr>
        <p:grpSpPr>
          <a:xfrm>
            <a:off x="2579177" y="5791845"/>
            <a:ext cx="2878318" cy="646331"/>
            <a:chOff x="2502274" y="1972303"/>
            <a:chExt cx="2878318" cy="646331"/>
          </a:xfrm>
        </p:grpSpPr>
        <p:sp>
          <p:nvSpPr>
            <p:cNvPr id="62" name="TextBox 5">
              <a:extLst>
                <a:ext uri="{FF2B5EF4-FFF2-40B4-BE49-F238E27FC236}">
                  <a16:creationId xmlns:a16="http://schemas.microsoft.com/office/drawing/2014/main" id="{95FD62DF-148C-4C2C-B6D1-C115ADED45AD}"/>
                </a:ext>
              </a:extLst>
            </p:cNvPr>
            <p:cNvSpPr txBox="1"/>
            <p:nvPr/>
          </p:nvSpPr>
          <p:spPr>
            <a:xfrm>
              <a:off x="2502274" y="1972303"/>
              <a:ext cx="11360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>
                  <a:solidFill>
                    <a:srgbClr val="FF26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過去</a:t>
              </a:r>
              <a:endParaRPr lang="en-US" sz="3600" b="1">
                <a:solidFill>
                  <a:srgbClr val="FF26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76113414-FB00-4E73-B51A-DF702536185A}"/>
                </a:ext>
              </a:extLst>
            </p:cNvPr>
            <p:cNvSpPr txBox="1"/>
            <p:nvPr/>
          </p:nvSpPr>
          <p:spPr>
            <a:xfrm>
              <a:off x="3531816" y="2022634"/>
              <a:ext cx="18487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GPU</a:t>
              </a:r>
            </a:p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Passthrough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52C244C4-1BB2-4EDF-8BF8-62D2CFA26221}"/>
              </a:ext>
            </a:extLst>
          </p:cNvPr>
          <p:cNvGrpSpPr/>
          <p:nvPr/>
        </p:nvGrpSpPr>
        <p:grpSpPr>
          <a:xfrm>
            <a:off x="6128093" y="5779321"/>
            <a:ext cx="2878318" cy="646331"/>
            <a:chOff x="6264818" y="1959779"/>
            <a:chExt cx="2878318" cy="646331"/>
          </a:xfrm>
        </p:grpSpPr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8D0F3834-19EA-4E5F-88A8-3F6E97156474}"/>
                </a:ext>
              </a:extLst>
            </p:cNvPr>
            <p:cNvSpPr txBox="1"/>
            <p:nvPr/>
          </p:nvSpPr>
          <p:spPr>
            <a:xfrm>
              <a:off x="6264818" y="1959779"/>
              <a:ext cx="11360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>
                  <a:solidFill>
                    <a:srgbClr val="00AE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現在</a:t>
              </a:r>
              <a:endParaRPr lang="en-US" sz="3600" b="1">
                <a:solidFill>
                  <a:srgbClr val="00A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64CFAEC1-5E19-49FC-B641-B58C7166C8F9}"/>
                </a:ext>
              </a:extLst>
            </p:cNvPr>
            <p:cNvSpPr txBox="1"/>
            <p:nvPr/>
          </p:nvSpPr>
          <p:spPr>
            <a:xfrm>
              <a:off x="7294360" y="2010110"/>
              <a:ext cx="18487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PCIe</a:t>
              </a:r>
              <a:b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Passthrough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圖形 19">
            <a:extLst>
              <a:ext uri="{FF2B5EF4-FFF2-40B4-BE49-F238E27FC236}">
                <a16:creationId xmlns:a16="http://schemas.microsoft.com/office/drawing/2014/main" id="{E4A89EB6-DD86-42BE-9890-76EB5D65F014}"/>
              </a:ext>
            </a:extLst>
          </p:cNvPr>
          <p:cNvSpPr/>
          <p:nvPr/>
        </p:nvSpPr>
        <p:spPr>
          <a:xfrm>
            <a:off x="5152059" y="4182254"/>
            <a:ext cx="4633382" cy="1557232"/>
          </a:xfrm>
          <a:custGeom>
            <a:avLst/>
            <a:gdLst>
              <a:gd name="connsiteX0" fmla="*/ 4378541 w 4446946"/>
              <a:gd name="connsiteY0" fmla="*/ 1601823 h 1597670"/>
              <a:gd name="connsiteX1" fmla="*/ 69213 w 4446946"/>
              <a:gd name="connsiteY1" fmla="*/ 1601823 h 1597670"/>
              <a:gd name="connsiteX2" fmla="*/ 0 w 4446946"/>
              <a:gd name="connsiteY2" fmla="*/ 1532610 h 1597670"/>
              <a:gd name="connsiteX3" fmla="*/ 0 w 4446946"/>
              <a:gd name="connsiteY3" fmla="*/ 69213 h 1597670"/>
              <a:gd name="connsiteX4" fmla="*/ 69213 w 4446946"/>
              <a:gd name="connsiteY4" fmla="*/ 0 h 1597670"/>
              <a:gd name="connsiteX5" fmla="*/ 4378541 w 4446946"/>
              <a:gd name="connsiteY5" fmla="*/ 0 h 1597670"/>
              <a:gd name="connsiteX6" fmla="*/ 4447754 w 4446946"/>
              <a:gd name="connsiteY6" fmla="*/ 69213 h 1597670"/>
              <a:gd name="connsiteX7" fmla="*/ 4447754 w 4446946"/>
              <a:gd name="connsiteY7" fmla="*/ 1532610 h 1597670"/>
              <a:gd name="connsiteX8" fmla="*/ 4378541 w 4446946"/>
              <a:gd name="connsiteY8" fmla="*/ 1601823 h 159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46946" h="1597670">
                <a:moveTo>
                  <a:pt x="4378541" y="1601823"/>
                </a:moveTo>
                <a:lnTo>
                  <a:pt x="69213" y="1601823"/>
                </a:lnTo>
                <a:cubicBezTo>
                  <a:pt x="30973" y="1601823"/>
                  <a:pt x="0" y="1570850"/>
                  <a:pt x="0" y="1532610"/>
                </a:cubicBezTo>
                <a:lnTo>
                  <a:pt x="0" y="69213"/>
                </a:lnTo>
                <a:cubicBezTo>
                  <a:pt x="0" y="30973"/>
                  <a:pt x="30973" y="0"/>
                  <a:pt x="69213" y="0"/>
                </a:cubicBezTo>
                <a:lnTo>
                  <a:pt x="4378541" y="0"/>
                </a:lnTo>
                <a:cubicBezTo>
                  <a:pt x="4416781" y="0"/>
                  <a:pt x="4447754" y="30973"/>
                  <a:pt x="4447754" y="69213"/>
                </a:cubicBezTo>
                <a:lnTo>
                  <a:pt x="4447754" y="1532610"/>
                </a:lnTo>
                <a:cubicBezTo>
                  <a:pt x="4447754" y="1570850"/>
                  <a:pt x="4416723" y="1601823"/>
                  <a:pt x="4378541" y="1601823"/>
                </a:cubicBezTo>
                <a:close/>
              </a:path>
            </a:pathLst>
          </a:custGeom>
          <a:solidFill>
            <a:srgbClr val="FFFFFF"/>
          </a:solidFill>
          <a:ln w="575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69" name="TextBox 24">
            <a:extLst>
              <a:ext uri="{FF2B5EF4-FFF2-40B4-BE49-F238E27FC236}">
                <a16:creationId xmlns:a16="http://schemas.microsoft.com/office/drawing/2014/main" id="{0E6FEFBA-654B-4E01-9EC2-A235F6063FF8}"/>
              </a:ext>
            </a:extLst>
          </p:cNvPr>
          <p:cNvSpPr txBox="1"/>
          <p:nvPr/>
        </p:nvSpPr>
        <p:spPr>
          <a:xfrm>
            <a:off x="5387060" y="5273677"/>
            <a:ext cx="415987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00A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擴充</a:t>
            </a:r>
            <a:r>
              <a:rPr lang="en-US" altLang="zh-TW" sz="2400" dirty="0">
                <a:solidFill>
                  <a:srgbClr val="00AEFF"/>
                </a:solidFill>
                <a:latin typeface="Arial"/>
                <a:ea typeface="新細明體"/>
                <a:cs typeface="Arial"/>
              </a:rPr>
              <a:t> PCIe </a:t>
            </a:r>
            <a:r>
              <a:rPr lang="en-US" altLang="zh-TW" sz="2400" b="1" dirty="0" err="1">
                <a:solidFill>
                  <a:srgbClr val="00AE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裝置</a:t>
            </a:r>
            <a:endParaRPr lang="en-US" sz="2400" b="1" dirty="0">
              <a:solidFill>
                <a:srgbClr val="00AE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D3D1297B-1718-4F94-8DFD-61F3845B42A8}"/>
              </a:ext>
            </a:extLst>
          </p:cNvPr>
          <p:cNvGrpSpPr/>
          <p:nvPr/>
        </p:nvGrpSpPr>
        <p:grpSpPr>
          <a:xfrm>
            <a:off x="5210009" y="4358540"/>
            <a:ext cx="1358017" cy="815999"/>
            <a:chOff x="5240799" y="2835985"/>
            <a:chExt cx="1358017" cy="815999"/>
          </a:xfrm>
        </p:grpSpPr>
        <p:pic>
          <p:nvPicPr>
            <p:cNvPr id="78" name="Picture 4" descr="mage result for SAS 12G">
              <a:extLst>
                <a:ext uri="{FF2B5EF4-FFF2-40B4-BE49-F238E27FC236}">
                  <a16:creationId xmlns:a16="http://schemas.microsoft.com/office/drawing/2014/main" id="{399B920B-1928-4AFF-90E5-2E82601E3F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499" y="2835985"/>
              <a:ext cx="608617" cy="608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TextBox 12">
              <a:extLst>
                <a:ext uri="{FF2B5EF4-FFF2-40B4-BE49-F238E27FC236}">
                  <a16:creationId xmlns:a16="http://schemas.microsoft.com/office/drawing/2014/main" id="{0CE21AB9-0C48-4DE9-8892-6814E64C6330}"/>
                </a:ext>
              </a:extLst>
            </p:cNvPr>
            <p:cNvSpPr txBox="1"/>
            <p:nvPr/>
          </p:nvSpPr>
          <p:spPr>
            <a:xfrm>
              <a:off x="5240799" y="3398068"/>
              <a:ext cx="135801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SAS</a:t>
              </a:r>
              <a:r>
                <a:rPr lang="zh-TW" alt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adapter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48495519-CE9D-4170-8CAC-8D1DF3D363B3}"/>
              </a:ext>
            </a:extLst>
          </p:cNvPr>
          <p:cNvGrpSpPr/>
          <p:nvPr/>
        </p:nvGrpSpPr>
        <p:grpSpPr>
          <a:xfrm>
            <a:off x="7819512" y="4318267"/>
            <a:ext cx="1236843" cy="847279"/>
            <a:chOff x="7972881" y="2795712"/>
            <a:chExt cx="1236843" cy="847279"/>
          </a:xfrm>
        </p:grpSpPr>
        <p:pic>
          <p:nvPicPr>
            <p:cNvPr id="76" name="Picture 6" descr="mage result for QNAP USB 3.1">
              <a:extLst>
                <a:ext uri="{FF2B5EF4-FFF2-40B4-BE49-F238E27FC236}">
                  <a16:creationId xmlns:a16="http://schemas.microsoft.com/office/drawing/2014/main" id="{B3F0213E-0905-4974-942F-A1C025479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120" y="2795712"/>
              <a:ext cx="1028364" cy="64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TextBox 17">
              <a:extLst>
                <a:ext uri="{FF2B5EF4-FFF2-40B4-BE49-F238E27FC236}">
                  <a16:creationId xmlns:a16="http://schemas.microsoft.com/office/drawing/2014/main" id="{3B9A7AB5-C60C-42CC-95A8-4D5BB73ACCBB}"/>
                </a:ext>
              </a:extLst>
            </p:cNvPr>
            <p:cNvSpPr txBox="1"/>
            <p:nvPr/>
          </p:nvSpPr>
          <p:spPr>
            <a:xfrm>
              <a:off x="7972881" y="3389075"/>
              <a:ext cx="123684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USB</a:t>
              </a:r>
              <a:r>
                <a:rPr lang="zh-TW" alt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3.1</a:t>
              </a:r>
              <a:r>
                <a:rPr lang="zh-TW" alt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adapter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356A207D-063A-42BE-851D-4F266CF47BF2}"/>
              </a:ext>
            </a:extLst>
          </p:cNvPr>
          <p:cNvGrpSpPr/>
          <p:nvPr/>
        </p:nvGrpSpPr>
        <p:grpSpPr>
          <a:xfrm>
            <a:off x="6575348" y="4350627"/>
            <a:ext cx="1236843" cy="976500"/>
            <a:chOff x="6643007" y="2828072"/>
            <a:chExt cx="1236843" cy="976500"/>
          </a:xfrm>
        </p:grpSpPr>
        <p:pic>
          <p:nvPicPr>
            <p:cNvPr id="74" name="Picture 10" descr="mage result for fibre channel">
              <a:extLst>
                <a:ext uri="{FF2B5EF4-FFF2-40B4-BE49-F238E27FC236}">
                  <a16:creationId xmlns:a16="http://schemas.microsoft.com/office/drawing/2014/main" id="{0C32D0CD-BF2B-48B4-A00E-44167BE918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732" y="2828072"/>
              <a:ext cx="901392" cy="600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id="{A34C0AE0-F356-472F-8842-30AD52CBBA5D}"/>
                </a:ext>
              </a:extLst>
            </p:cNvPr>
            <p:cNvSpPr txBox="1"/>
            <p:nvPr/>
          </p:nvSpPr>
          <p:spPr>
            <a:xfrm>
              <a:off x="6643007" y="3389074"/>
              <a:ext cx="1236843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Fiber</a:t>
              </a:r>
              <a:r>
                <a:rPr lang="zh-TW" alt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Channel</a:t>
              </a:r>
              <a:r>
                <a:rPr lang="zh-TW" altLang="en-US" sz="105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TW" sz="1050" dirty="0">
                  <a:latin typeface="Arial" panose="020B0604020202020204" pitchFamily="34" charset="0"/>
                  <a:cs typeface="Arial" panose="020B0604020202020204" pitchFamily="34" charset="0"/>
                </a:rPr>
                <a:t>adapter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TextBox 19">
            <a:extLst>
              <a:ext uri="{FF2B5EF4-FFF2-40B4-BE49-F238E27FC236}">
                <a16:creationId xmlns:a16="http://schemas.microsoft.com/office/drawing/2014/main" id="{D60F9A35-41E6-428F-8478-140147D23360}"/>
              </a:ext>
            </a:extLst>
          </p:cNvPr>
          <p:cNvSpPr txBox="1"/>
          <p:nvPr/>
        </p:nvSpPr>
        <p:spPr>
          <a:xfrm>
            <a:off x="9098491" y="4589776"/>
            <a:ext cx="592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altLang="zh-TW" dirty="0"/>
              <a:t>…</a:t>
            </a:r>
            <a:endParaRPr lang="en-US" dirty="0"/>
          </a:p>
        </p:txBody>
      </p:sp>
      <p:sp>
        <p:nvSpPr>
          <p:cNvPr id="81" name="圖形 17">
            <a:extLst>
              <a:ext uri="{FF2B5EF4-FFF2-40B4-BE49-F238E27FC236}">
                <a16:creationId xmlns:a16="http://schemas.microsoft.com/office/drawing/2014/main" id="{6728F09D-2B96-435F-8C84-5BB30193A134}"/>
              </a:ext>
            </a:extLst>
          </p:cNvPr>
          <p:cNvSpPr/>
          <p:nvPr/>
        </p:nvSpPr>
        <p:spPr>
          <a:xfrm>
            <a:off x="2628887" y="3497174"/>
            <a:ext cx="7156554" cy="569828"/>
          </a:xfrm>
          <a:custGeom>
            <a:avLst/>
            <a:gdLst>
              <a:gd name="connsiteX0" fmla="*/ 6787894 w 6858000"/>
              <a:gd name="connsiteY0" fmla="*/ 548874 h 546056"/>
              <a:gd name="connsiteX1" fmla="*/ 70459 w 6858000"/>
              <a:gd name="connsiteY1" fmla="*/ 548874 h 546056"/>
              <a:gd name="connsiteX2" fmla="*/ 0 w 6858000"/>
              <a:gd name="connsiteY2" fmla="*/ 478416 h 546056"/>
              <a:gd name="connsiteX3" fmla="*/ 0 w 6858000"/>
              <a:gd name="connsiteY3" fmla="*/ 70459 h 546056"/>
              <a:gd name="connsiteX4" fmla="*/ 70459 w 6858000"/>
              <a:gd name="connsiteY4" fmla="*/ 0 h 546056"/>
              <a:gd name="connsiteX5" fmla="*/ 6787894 w 6858000"/>
              <a:gd name="connsiteY5" fmla="*/ 0 h 546056"/>
              <a:gd name="connsiteX6" fmla="*/ 6858353 w 6858000"/>
              <a:gd name="connsiteY6" fmla="*/ 70459 h 546056"/>
              <a:gd name="connsiteX7" fmla="*/ 6858353 w 6858000"/>
              <a:gd name="connsiteY7" fmla="*/ 478416 h 546056"/>
              <a:gd name="connsiteX8" fmla="*/ 6787894 w 6858000"/>
              <a:gd name="connsiteY8" fmla="*/ 548874 h 54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46056">
                <a:moveTo>
                  <a:pt x="6787894" y="548874"/>
                </a:moveTo>
                <a:lnTo>
                  <a:pt x="70459" y="548874"/>
                </a:lnTo>
                <a:cubicBezTo>
                  <a:pt x="31530" y="548874"/>
                  <a:pt x="0" y="517344"/>
                  <a:pt x="0" y="478416"/>
                </a:cubicBezTo>
                <a:lnTo>
                  <a:pt x="0" y="70459"/>
                </a:lnTo>
                <a:cubicBezTo>
                  <a:pt x="0" y="31530"/>
                  <a:pt x="31530" y="0"/>
                  <a:pt x="70459" y="0"/>
                </a:cubicBezTo>
                <a:lnTo>
                  <a:pt x="6787894" y="0"/>
                </a:lnTo>
                <a:cubicBezTo>
                  <a:pt x="6826822" y="0"/>
                  <a:pt x="6858353" y="31530"/>
                  <a:pt x="6858353" y="70459"/>
                </a:cubicBezTo>
                <a:lnTo>
                  <a:pt x="6858353" y="478416"/>
                </a:lnTo>
                <a:cubicBezTo>
                  <a:pt x="6858353" y="517344"/>
                  <a:pt x="6826822" y="548874"/>
                  <a:pt x="6787894" y="548874"/>
                </a:cubicBezTo>
                <a:close/>
              </a:path>
            </a:pathLst>
          </a:custGeom>
          <a:solidFill>
            <a:srgbClr val="FF26FF">
              <a:alpha val="80000"/>
            </a:srgbClr>
          </a:solidFill>
          <a:ln w="5872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5BA385DA-1BC5-44F2-948B-B07120A1252F}"/>
              </a:ext>
            </a:extLst>
          </p:cNvPr>
          <p:cNvSpPr txBox="1"/>
          <p:nvPr/>
        </p:nvSpPr>
        <p:spPr>
          <a:xfrm>
            <a:off x="2861319" y="3584599"/>
            <a:ext cx="6701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KVM / VFIO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圖形 16">
            <a:extLst>
              <a:ext uri="{FF2B5EF4-FFF2-40B4-BE49-F238E27FC236}">
                <a16:creationId xmlns:a16="http://schemas.microsoft.com/office/drawing/2014/main" id="{01623652-5D7C-464E-94FA-478171C76932}"/>
              </a:ext>
            </a:extLst>
          </p:cNvPr>
          <p:cNvSpPr/>
          <p:nvPr/>
        </p:nvSpPr>
        <p:spPr>
          <a:xfrm>
            <a:off x="2628887" y="2812096"/>
            <a:ext cx="7156554" cy="569828"/>
          </a:xfrm>
          <a:custGeom>
            <a:avLst/>
            <a:gdLst>
              <a:gd name="connsiteX0" fmla="*/ 6787894 w 6858000"/>
              <a:gd name="connsiteY0" fmla="*/ 548874 h 546056"/>
              <a:gd name="connsiteX1" fmla="*/ 70459 w 6858000"/>
              <a:gd name="connsiteY1" fmla="*/ 548874 h 546056"/>
              <a:gd name="connsiteX2" fmla="*/ 0 w 6858000"/>
              <a:gd name="connsiteY2" fmla="*/ 478416 h 546056"/>
              <a:gd name="connsiteX3" fmla="*/ 0 w 6858000"/>
              <a:gd name="connsiteY3" fmla="*/ 70459 h 546056"/>
              <a:gd name="connsiteX4" fmla="*/ 70459 w 6858000"/>
              <a:gd name="connsiteY4" fmla="*/ 0 h 546056"/>
              <a:gd name="connsiteX5" fmla="*/ 6787894 w 6858000"/>
              <a:gd name="connsiteY5" fmla="*/ 0 h 546056"/>
              <a:gd name="connsiteX6" fmla="*/ 6858353 w 6858000"/>
              <a:gd name="connsiteY6" fmla="*/ 70459 h 546056"/>
              <a:gd name="connsiteX7" fmla="*/ 6858353 w 6858000"/>
              <a:gd name="connsiteY7" fmla="*/ 478416 h 546056"/>
              <a:gd name="connsiteX8" fmla="*/ 6787894 w 6858000"/>
              <a:gd name="connsiteY8" fmla="*/ 548874 h 54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46056">
                <a:moveTo>
                  <a:pt x="6787894" y="548874"/>
                </a:moveTo>
                <a:lnTo>
                  <a:pt x="70459" y="548874"/>
                </a:lnTo>
                <a:cubicBezTo>
                  <a:pt x="31530" y="548874"/>
                  <a:pt x="0" y="517344"/>
                  <a:pt x="0" y="478416"/>
                </a:cubicBezTo>
                <a:lnTo>
                  <a:pt x="0" y="70459"/>
                </a:lnTo>
                <a:cubicBezTo>
                  <a:pt x="0" y="31530"/>
                  <a:pt x="31530" y="0"/>
                  <a:pt x="70459" y="0"/>
                </a:cubicBezTo>
                <a:lnTo>
                  <a:pt x="6787894" y="0"/>
                </a:lnTo>
                <a:cubicBezTo>
                  <a:pt x="6826822" y="0"/>
                  <a:pt x="6858353" y="31530"/>
                  <a:pt x="6858353" y="70459"/>
                </a:cubicBezTo>
                <a:lnTo>
                  <a:pt x="6858353" y="478416"/>
                </a:lnTo>
                <a:cubicBezTo>
                  <a:pt x="6858353" y="517344"/>
                  <a:pt x="6826822" y="548874"/>
                  <a:pt x="6787894" y="548874"/>
                </a:cubicBezTo>
                <a:close/>
              </a:path>
            </a:pathLst>
          </a:custGeom>
          <a:solidFill>
            <a:srgbClr val="9E5AFF">
              <a:alpha val="80000"/>
            </a:srgbClr>
          </a:solidFill>
          <a:ln w="5872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0ACC244F-D5C2-4982-B741-05FCE4053D4F}"/>
              </a:ext>
            </a:extLst>
          </p:cNvPr>
          <p:cNvSpPr txBox="1"/>
          <p:nvPr/>
        </p:nvSpPr>
        <p:spPr>
          <a:xfrm>
            <a:off x="2845843" y="2926850"/>
            <a:ext cx="671727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虛擬機工作站</a:t>
            </a:r>
            <a:endParaRPr lang="zh-TW" altLang="en-US" b="1" dirty="0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87" name="圖形 15">
            <a:extLst>
              <a:ext uri="{FF2B5EF4-FFF2-40B4-BE49-F238E27FC236}">
                <a16:creationId xmlns:a16="http://schemas.microsoft.com/office/drawing/2014/main" id="{FAD6872E-037A-41CC-AF64-D7BC3DDAF8A4}"/>
              </a:ext>
            </a:extLst>
          </p:cNvPr>
          <p:cNvSpPr/>
          <p:nvPr/>
        </p:nvSpPr>
        <p:spPr>
          <a:xfrm>
            <a:off x="2628887" y="2127018"/>
            <a:ext cx="7156554" cy="569828"/>
          </a:xfrm>
          <a:custGeom>
            <a:avLst/>
            <a:gdLst>
              <a:gd name="connsiteX0" fmla="*/ 6787894 w 6858000"/>
              <a:gd name="connsiteY0" fmla="*/ 548874 h 546056"/>
              <a:gd name="connsiteX1" fmla="*/ 70459 w 6858000"/>
              <a:gd name="connsiteY1" fmla="*/ 548874 h 546056"/>
              <a:gd name="connsiteX2" fmla="*/ 0 w 6858000"/>
              <a:gd name="connsiteY2" fmla="*/ 478416 h 546056"/>
              <a:gd name="connsiteX3" fmla="*/ 0 w 6858000"/>
              <a:gd name="connsiteY3" fmla="*/ 70459 h 546056"/>
              <a:gd name="connsiteX4" fmla="*/ 70459 w 6858000"/>
              <a:gd name="connsiteY4" fmla="*/ 0 h 546056"/>
              <a:gd name="connsiteX5" fmla="*/ 6787894 w 6858000"/>
              <a:gd name="connsiteY5" fmla="*/ 0 h 546056"/>
              <a:gd name="connsiteX6" fmla="*/ 6858353 w 6858000"/>
              <a:gd name="connsiteY6" fmla="*/ 70459 h 546056"/>
              <a:gd name="connsiteX7" fmla="*/ 6858353 w 6858000"/>
              <a:gd name="connsiteY7" fmla="*/ 478416 h 546056"/>
              <a:gd name="connsiteX8" fmla="*/ 6787894 w 6858000"/>
              <a:gd name="connsiteY8" fmla="*/ 548874 h 54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8000" h="546056">
                <a:moveTo>
                  <a:pt x="6787894" y="548874"/>
                </a:moveTo>
                <a:lnTo>
                  <a:pt x="70459" y="548874"/>
                </a:lnTo>
                <a:cubicBezTo>
                  <a:pt x="31530" y="548874"/>
                  <a:pt x="0" y="517344"/>
                  <a:pt x="0" y="478416"/>
                </a:cubicBezTo>
                <a:lnTo>
                  <a:pt x="0" y="70459"/>
                </a:lnTo>
                <a:cubicBezTo>
                  <a:pt x="0" y="31530"/>
                  <a:pt x="31530" y="0"/>
                  <a:pt x="70459" y="0"/>
                </a:cubicBezTo>
                <a:lnTo>
                  <a:pt x="6787894" y="0"/>
                </a:lnTo>
                <a:cubicBezTo>
                  <a:pt x="6826822" y="0"/>
                  <a:pt x="6858353" y="31530"/>
                  <a:pt x="6858353" y="70459"/>
                </a:cubicBezTo>
                <a:lnTo>
                  <a:pt x="6858353" y="478416"/>
                </a:lnTo>
                <a:cubicBezTo>
                  <a:pt x="6858353" y="517344"/>
                  <a:pt x="6826822" y="548874"/>
                  <a:pt x="6787894" y="548874"/>
                </a:cubicBezTo>
                <a:close/>
              </a:path>
            </a:pathLst>
          </a:custGeom>
          <a:solidFill>
            <a:srgbClr val="00AEFF">
              <a:alpha val="80000"/>
            </a:srgbClr>
          </a:solidFill>
          <a:ln w="5872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C9B0D76D-6D30-499B-B474-093ABFEEFBD0}"/>
              </a:ext>
            </a:extLst>
          </p:cNvPr>
          <p:cNvSpPr txBox="1"/>
          <p:nvPr/>
        </p:nvSpPr>
        <p:spPr>
          <a:xfrm>
            <a:off x="2820133" y="2227266"/>
            <a:ext cx="6726806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dirty="0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應用程式</a:t>
            </a:r>
            <a:r>
              <a:rPr lang="en-US" altLang="zh-TW" b="1" dirty="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 / </a:t>
            </a:r>
            <a:r>
              <a:rPr lang="en-US" altLang="zh-TW" b="1" dirty="0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客體作業系統</a:t>
            </a:r>
            <a:endParaRPr lang="zh-TW" altLang="en-US" b="1" dirty="0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89" name="標題 1">
            <a:extLst>
              <a:ext uri="{FF2B5EF4-FFF2-40B4-BE49-F238E27FC236}">
                <a16:creationId xmlns:a16="http://schemas.microsoft.com/office/drawing/2014/main" id="{0752A026-305F-4388-9B10-0E3683E84C5E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6700"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r>
              <a:rPr lang="en-US" altLang="zh-TW" sz="6700"/>
              <a:t> </a:t>
            </a:r>
            <a:r>
              <a:rPr lang="zh-TW" altLang="en-US" sz="6700"/>
              <a:t>應用延伸</a:t>
            </a:r>
            <a:br>
              <a:rPr lang="zh-TW" altLang="en-US"/>
            </a:br>
            <a:r>
              <a:rPr lang="zh-TW" altLang="en-US" sz="3600"/>
              <a:t>不再只是擴充 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GPU</a:t>
            </a:r>
            <a:r>
              <a:rPr lang="en-US" altLang="zh-TW" sz="3600"/>
              <a:t> </a:t>
            </a:r>
            <a:r>
              <a:rPr lang="zh-TW" altLang="en-US" sz="3600"/>
              <a:t>加速運算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2190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360DD1E-7181-42DA-9C36-9FF236FE1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850" y="365125"/>
            <a:ext cx="6972300" cy="1908175"/>
          </a:xfrm>
        </p:spPr>
        <p:txBody>
          <a:bodyPr>
            <a:no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為何需要 </a:t>
            </a:r>
            <a:r>
              <a:rPr lang="en-US" altLang="zh-TW">
                <a:latin typeface="Arial"/>
                <a:ea typeface="微軟正黑體"/>
                <a:cs typeface="Arial"/>
              </a:rPr>
              <a:t>PCIe Passthrough </a:t>
            </a:r>
            <a:r>
              <a:rPr lang="zh-TW" altLang="en-US">
                <a:latin typeface="微軟正黑體"/>
                <a:ea typeface="微軟正黑體"/>
              </a:rPr>
              <a:t>功能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512AB50-3A4F-4E96-A633-F9651DBF1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451101"/>
            <a:ext cx="12192000" cy="3771900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1BECC8C5-FCD8-4110-AC88-644BE74C4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918B17C-7C29-4DC4-BF98-13C9A1ED2B37}"/>
              </a:ext>
            </a:extLst>
          </p:cNvPr>
          <p:cNvSpPr/>
          <p:nvPr/>
        </p:nvSpPr>
        <p:spPr>
          <a:xfrm>
            <a:off x="1758950" y="2828836"/>
            <a:ext cx="86741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降低主機 </a:t>
            </a:r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(Hypervisor)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模擬虛擬機中的裝置導致額外的 </a:t>
            </a:r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CPU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運算。</a:t>
            </a:r>
            <a:endParaRPr lang="en-US" altLang="zh-TW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</a:p>
          <a:p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透過連入的 </a:t>
            </a:r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裝置直接存取外接的設備，降低網路流量足跡。</a:t>
            </a:r>
            <a:endParaRPr lang="en-US" altLang="zh-TW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讓運行在 </a:t>
            </a:r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VM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中的應用程式更有效率，例如硬體加速。</a:t>
            </a:r>
            <a:endParaRPr lang="en-US" altLang="zh-TW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488E8D86-3DFE-4FAD-BDF0-2AE4A3A40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8672" y="2710089"/>
            <a:ext cx="731611" cy="731611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23799578-91B1-4588-9C6A-6A892E5C6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8672" y="4017301"/>
            <a:ext cx="731611" cy="731611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BD291ED6-1103-4DBC-A57C-9245C3B1E9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8672" y="5309709"/>
            <a:ext cx="731611" cy="7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09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5E819E0D-C1CA-44CE-9874-37268FBA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700"/>
              <a:t>搭配更多應用 </a:t>
            </a:r>
            <a:br>
              <a:rPr lang="zh-TW" altLang="en-US" sz="6700"/>
            </a:br>
            <a:r>
              <a:rPr lang="zh-TW" altLang="en-US" sz="3600"/>
              <a:t>高效使用 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n-US" altLang="zh-TW" sz="3600"/>
              <a:t> </a:t>
            </a:r>
            <a:r>
              <a:rPr lang="zh-TW" altLang="en-US" sz="3600"/>
              <a:t>檔案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5B3BC23-9199-4FDB-96F2-3D9B32330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181071"/>
            <a:ext cx="12192000" cy="4676928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56C88335-3F3A-4985-B076-979D2BC9C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BE5D90E9-20B1-43E2-AF50-FDD21DD5808B}"/>
              </a:ext>
            </a:extLst>
          </p:cNvPr>
          <p:cNvSpPr/>
          <p:nvPr/>
        </p:nvSpPr>
        <p:spPr>
          <a:xfrm>
            <a:off x="1184299" y="3246932"/>
            <a:ext cx="1983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 </a:t>
            </a: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GPU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4B16070-66F3-4580-82A5-35C3648475EF}"/>
              </a:ext>
            </a:extLst>
          </p:cNvPr>
          <p:cNvSpPr txBox="1"/>
          <p:nvPr/>
        </p:nvSpPr>
        <p:spPr>
          <a:xfrm>
            <a:off x="943290" y="4203700"/>
            <a:ext cx="28667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影像轉檔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Adobe Premiere)</a:t>
            </a:r>
          </a:p>
          <a:p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Framework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支援模型訓練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TensorFlow, Caffe..)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42FF801-8738-411F-9290-23EDF075AE8E}"/>
              </a:ext>
            </a:extLst>
          </p:cNvPr>
          <p:cNvSpPr/>
          <p:nvPr/>
        </p:nvSpPr>
        <p:spPr>
          <a:xfrm>
            <a:off x="4646345" y="2983255"/>
            <a:ext cx="269016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SAS, FC </a:t>
            </a:r>
          </a:p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介面儲存裝置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7CCCB9-C58B-409F-9E2E-1AE4B8B23F34}"/>
              </a:ext>
            </a:extLst>
          </p:cNvPr>
          <p:cNvSpPr txBox="1"/>
          <p:nvPr/>
        </p:nvSpPr>
        <p:spPr>
          <a:xfrm>
            <a:off x="4362644" y="4244997"/>
            <a:ext cx="29174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直接掛載外部儲存設備，快速存取檔案</a:t>
            </a:r>
          </a:p>
          <a:p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運行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CDM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應用程式，直接存取掛載於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上的區塊資料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(LUN)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並直接備份至連接的儲存設備，減少網路流量足跡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DE604D-B985-4A9C-8F95-3FC87FF2117D}"/>
              </a:ext>
            </a:extLst>
          </p:cNvPr>
          <p:cNvSpPr/>
          <p:nvPr/>
        </p:nvSpPr>
        <p:spPr>
          <a:xfrm>
            <a:off x="8269193" y="2973610"/>
            <a:ext cx="2690160" cy="1079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介面串流裝置</a:t>
            </a:r>
            <a:endParaRPr lang="en-US" altLang="zh-TW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9F5D3DA-2219-4911-8D1B-44E6B366BE8C}"/>
              </a:ext>
            </a:extLst>
          </p:cNvPr>
          <p:cNvSpPr txBox="1"/>
          <p:nvPr/>
        </p:nvSpPr>
        <p:spPr>
          <a:xfrm>
            <a:off x="8041870" y="4203700"/>
            <a:ext cx="3032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降低資料串流額外使用的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CPU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資源與提升穩定度</a:t>
            </a:r>
          </a:p>
          <a:p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儲存大量檔案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1F147E2-AED2-43FD-8E13-54459FF10B2B}"/>
              </a:ext>
            </a:extLst>
          </p:cNvPr>
          <p:cNvCxnSpPr/>
          <p:nvPr/>
        </p:nvCxnSpPr>
        <p:spPr>
          <a:xfrm>
            <a:off x="1295400" y="4133850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192446F0-8292-4092-94AF-77DDFBA7B47C}"/>
              </a:ext>
            </a:extLst>
          </p:cNvPr>
          <p:cNvCxnSpPr/>
          <p:nvPr/>
        </p:nvCxnSpPr>
        <p:spPr>
          <a:xfrm>
            <a:off x="4684371" y="4124445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11154630-9169-4770-9DEC-2A38BEF2CF5C}"/>
              </a:ext>
            </a:extLst>
          </p:cNvPr>
          <p:cNvCxnSpPr/>
          <p:nvPr/>
        </p:nvCxnSpPr>
        <p:spPr>
          <a:xfrm>
            <a:off x="8382000" y="4102100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E21BDCB-C608-45F0-82C0-051162A78818}"/>
              </a:ext>
            </a:extLst>
          </p:cNvPr>
          <p:cNvGrpSpPr/>
          <p:nvPr/>
        </p:nvGrpSpPr>
        <p:grpSpPr>
          <a:xfrm>
            <a:off x="1351444" y="1870970"/>
            <a:ext cx="1828566" cy="1006801"/>
            <a:chOff x="1174629" y="1561695"/>
            <a:chExt cx="2180054" cy="1200329"/>
          </a:xfrm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E78C348B-F979-4690-B0DA-E686E5D18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4629" y="1561695"/>
              <a:ext cx="1207517" cy="1200329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F1AC6B38-9A73-47E8-A20D-D1EF8FCC7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7166" y="1561695"/>
              <a:ext cx="1207517" cy="1200329"/>
            </a:xfrm>
            <a:prstGeom prst="rect">
              <a:avLst/>
            </a:prstGeom>
          </p:spPr>
        </p:pic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4AF5B30C-64BD-4ECD-8EEB-B65E84590A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969" y="2277922"/>
            <a:ext cx="192158" cy="192158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D8624F43-3A46-462E-B8FF-886A5029BFBF}"/>
              </a:ext>
            </a:extLst>
          </p:cNvPr>
          <p:cNvGrpSpPr/>
          <p:nvPr/>
        </p:nvGrpSpPr>
        <p:grpSpPr>
          <a:xfrm>
            <a:off x="4623142" y="1880615"/>
            <a:ext cx="2706789" cy="1006801"/>
            <a:chOff x="4678193" y="1561695"/>
            <a:chExt cx="3227090" cy="1200329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BB26BF5F-1BA2-4DA9-BD8A-7E330010F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1276" y="1561695"/>
              <a:ext cx="1200329" cy="1200329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BB4B02B8-A803-49A9-8E69-B71923283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7766" y="1561695"/>
              <a:ext cx="1207517" cy="1200329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642CD4AE-13C5-485C-88C0-D49986C3B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8193" y="1561695"/>
              <a:ext cx="1207517" cy="1200329"/>
            </a:xfrm>
            <a:prstGeom prst="rect">
              <a:avLst/>
            </a:prstGeom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A52751F-CB90-4B05-8459-756132BBC957}"/>
              </a:ext>
            </a:extLst>
          </p:cNvPr>
          <p:cNvGrpSpPr/>
          <p:nvPr/>
        </p:nvGrpSpPr>
        <p:grpSpPr>
          <a:xfrm>
            <a:off x="8299996" y="1861200"/>
            <a:ext cx="1847304" cy="1016571"/>
            <a:chOff x="8299996" y="1550047"/>
            <a:chExt cx="2202394" cy="1211977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D9B6BB9C-DC74-4979-B6FF-D15423887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2061" y="1561695"/>
              <a:ext cx="1200329" cy="1200329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B5C82ED3-4186-480F-A0CB-AB74B5A6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9996" y="1550047"/>
              <a:ext cx="1207517" cy="1200329"/>
            </a:xfrm>
            <a:prstGeom prst="rect">
              <a:avLst/>
            </a:prstGeom>
          </p:spPr>
        </p:pic>
      </p:grpSp>
      <p:pic>
        <p:nvPicPr>
          <p:cNvPr id="36" name="圖片 35">
            <a:extLst>
              <a:ext uri="{FF2B5EF4-FFF2-40B4-BE49-F238E27FC236}">
                <a16:creationId xmlns:a16="http://schemas.microsoft.com/office/drawing/2014/main" id="{A69A17B3-7AAB-4DC1-B2CB-65C2BEEF66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0517" y="2287567"/>
            <a:ext cx="192158" cy="192158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911C4B45-5B4C-4221-AB8A-7555656103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9790" y="2268035"/>
            <a:ext cx="192158" cy="19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26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775E3B4B-181B-400C-BD76-16CE11D32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6700"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en-US" altLang="zh-TW" sz="6700"/>
              <a:t> </a:t>
            </a:r>
            <a:r>
              <a:rPr lang="zh-TW" altLang="en-US" sz="6700"/>
              <a:t>裝置</a:t>
            </a:r>
            <a:br>
              <a:rPr lang="zh-TW" altLang="en-US"/>
            </a:b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GPU</a:t>
            </a:r>
            <a:r>
              <a:rPr lang="en-US" altLang="zh-TW" sz="3600"/>
              <a:t> </a:t>
            </a:r>
            <a:r>
              <a:rPr lang="zh-TW" altLang="en-US" sz="3600"/>
              <a:t>連接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469C2CA-BFBD-48D7-802C-4A8C2617E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39674"/>
            <a:ext cx="12192000" cy="4753201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92E8367E-4A8F-42DD-8EB5-DA1F5DF2A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2E33AC0-AE57-4040-B606-B68BB01979B8}"/>
              </a:ext>
            </a:extLst>
          </p:cNvPr>
          <p:cNvSpPr txBox="1"/>
          <p:nvPr/>
        </p:nvSpPr>
        <p:spPr>
          <a:xfrm>
            <a:off x="952500" y="1929798"/>
            <a:ext cx="4737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當虛擬機無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GPU 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執行影像轉檔或圖像運算時：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146EBB5-B8C5-4761-80B1-F67EE51061C4}"/>
              </a:ext>
            </a:extLst>
          </p:cNvPr>
          <p:cNvSpPr txBox="1"/>
          <p:nvPr/>
        </p:nvSpPr>
        <p:spPr>
          <a:xfrm>
            <a:off x="6502400" y="1929798"/>
            <a:ext cx="4737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當虛擬機有 </a:t>
            </a:r>
            <a:r>
              <a:rPr lang="en-US" altLang="zh-TW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GPU </a:t>
            </a:r>
            <a:r>
              <a:rPr lang="zh-TW" altLang="en-US" sz="3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時：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F7C919AC-C7B9-4422-9DEF-9520FF7E6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571" y="3436388"/>
            <a:ext cx="3121830" cy="2663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BFC6A9AB-CBAA-4623-8ECC-048A4C748A88}"/>
              </a:ext>
            </a:extLst>
          </p:cNvPr>
          <p:cNvSpPr/>
          <p:nvPr/>
        </p:nvSpPr>
        <p:spPr>
          <a:xfrm>
            <a:off x="4320289" y="5289808"/>
            <a:ext cx="17753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b="1">
                <a:solidFill>
                  <a:srgbClr val="FF26FF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CPU</a:t>
            </a:r>
            <a:r>
              <a:rPr lang="zh-TW" altLang="en-US" sz="2000" b="1">
                <a:solidFill>
                  <a:srgbClr val="FF26FF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負載高無硬體加速</a:t>
            </a:r>
            <a:endParaRPr lang="en-US" altLang="zh-TW" sz="2000" b="1">
              <a:solidFill>
                <a:srgbClr val="FF26FF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BE7B8E0-4C42-4E82-A8C3-4169164B704B}"/>
              </a:ext>
            </a:extLst>
          </p:cNvPr>
          <p:cNvSpPr/>
          <p:nvPr/>
        </p:nvSpPr>
        <p:spPr>
          <a:xfrm>
            <a:off x="2163658" y="5149109"/>
            <a:ext cx="303096" cy="265813"/>
          </a:xfrm>
          <a:prstGeom prst="rect">
            <a:avLst/>
          </a:prstGeom>
          <a:noFill/>
          <a:ln w="28575">
            <a:solidFill>
              <a:srgbClr val="FF2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26FF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9E4380-CFDC-460C-B03A-486C0AA7AD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9870" y="3436388"/>
            <a:ext cx="3313590" cy="2698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Rectangle 7">
            <a:extLst>
              <a:ext uri="{FF2B5EF4-FFF2-40B4-BE49-F238E27FC236}">
                <a16:creationId xmlns:a16="http://schemas.microsoft.com/office/drawing/2014/main" id="{EBDE2936-60BF-4926-8142-75BE191D4640}"/>
              </a:ext>
            </a:extLst>
          </p:cNvPr>
          <p:cNvSpPr/>
          <p:nvPr/>
        </p:nvSpPr>
        <p:spPr>
          <a:xfrm>
            <a:off x="7834356" y="5149108"/>
            <a:ext cx="303096" cy="265813"/>
          </a:xfrm>
          <a:prstGeom prst="rect">
            <a:avLst/>
          </a:prstGeom>
          <a:noFill/>
          <a:ln w="28575">
            <a:solidFill>
              <a:srgbClr val="00A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26FF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E9B3015-73AA-40A0-8127-78B0C1ECD179}"/>
              </a:ext>
            </a:extLst>
          </p:cNvPr>
          <p:cNvSpPr txBox="1"/>
          <p:nvPr/>
        </p:nvSpPr>
        <p:spPr>
          <a:xfrm>
            <a:off x="7073900" y="2526194"/>
            <a:ext cx="31218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RAW </a:t>
            </a: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檔案轉檔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AI Model Training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需求 </a:t>
            </a:r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OpenGL, DirectX </a:t>
            </a: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應用程式</a:t>
            </a:r>
          </a:p>
          <a:p>
            <a:endParaRPr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FDA2F4F3-A69A-4A4D-9B44-DAA5FD7E2241}"/>
              </a:ext>
            </a:extLst>
          </p:cNvPr>
          <p:cNvGrpSpPr/>
          <p:nvPr/>
        </p:nvGrpSpPr>
        <p:grpSpPr>
          <a:xfrm>
            <a:off x="6635506" y="2536976"/>
            <a:ext cx="374478" cy="699498"/>
            <a:chOff x="6635506" y="2601319"/>
            <a:chExt cx="374478" cy="699498"/>
          </a:xfrm>
        </p:grpSpPr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E614858C-6FCC-4265-A462-7EBF8615D55D}"/>
                </a:ext>
              </a:extLst>
            </p:cNvPr>
            <p:cNvSpPr txBox="1"/>
            <p:nvPr/>
          </p:nvSpPr>
          <p:spPr>
            <a:xfrm>
              <a:off x="6635506" y="2627902"/>
              <a:ext cx="3629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適合</a:t>
              </a: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D5E7DC8F-951F-4CF3-BD52-12CFFC85E413}"/>
                </a:ext>
              </a:extLst>
            </p:cNvPr>
            <p:cNvSpPr/>
            <p:nvPr/>
          </p:nvSpPr>
          <p:spPr>
            <a:xfrm>
              <a:off x="6647066" y="2601319"/>
              <a:ext cx="362918" cy="699498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Rectangle 9">
            <a:extLst>
              <a:ext uri="{FF2B5EF4-FFF2-40B4-BE49-F238E27FC236}">
                <a16:creationId xmlns:a16="http://schemas.microsoft.com/office/drawing/2014/main" id="{77679374-E442-4DE5-8DB2-334ED731F963}"/>
              </a:ext>
            </a:extLst>
          </p:cNvPr>
          <p:cNvSpPr/>
          <p:nvPr/>
        </p:nvSpPr>
        <p:spPr>
          <a:xfrm>
            <a:off x="10127548" y="5289808"/>
            <a:ext cx="18374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b="1">
                <a:solidFill>
                  <a:srgbClr val="00AEFF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CPU</a:t>
            </a:r>
            <a:r>
              <a:rPr lang="zh-TW" altLang="en-US" sz="2000" b="1">
                <a:solidFill>
                  <a:srgbClr val="00AEFF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負載高無硬體加速</a:t>
            </a:r>
            <a:endParaRPr lang="en-US" altLang="zh-TW" sz="2000" b="1">
              <a:solidFill>
                <a:srgbClr val="00AEFF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961F9988-9214-4C21-A447-9CB2CC8C39AD}"/>
              </a:ext>
            </a:extLst>
          </p:cNvPr>
          <p:cNvGrpSpPr/>
          <p:nvPr/>
        </p:nvGrpSpPr>
        <p:grpSpPr>
          <a:xfrm>
            <a:off x="10141277" y="3303588"/>
            <a:ext cx="1828566" cy="1006801"/>
            <a:chOff x="10198243" y="3303588"/>
            <a:chExt cx="1828566" cy="1006801"/>
          </a:xfrm>
        </p:grpSpPr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037AD366-785B-4747-A2EC-883A70D68F21}"/>
                </a:ext>
              </a:extLst>
            </p:cNvPr>
            <p:cNvGrpSpPr/>
            <p:nvPr/>
          </p:nvGrpSpPr>
          <p:grpSpPr>
            <a:xfrm>
              <a:off x="10198243" y="3303588"/>
              <a:ext cx="1828566" cy="1006801"/>
              <a:chOff x="1174629" y="1561695"/>
              <a:chExt cx="2180054" cy="1200329"/>
            </a:xfrm>
          </p:grpSpPr>
          <p:pic>
            <p:nvPicPr>
              <p:cNvPr id="26" name="圖片 25">
                <a:extLst>
                  <a:ext uri="{FF2B5EF4-FFF2-40B4-BE49-F238E27FC236}">
                    <a16:creationId xmlns:a16="http://schemas.microsoft.com/office/drawing/2014/main" id="{240C795F-D586-435C-91B8-0E6904ECD7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74629" y="1561695"/>
                <a:ext cx="1207517" cy="1200329"/>
              </a:xfrm>
              <a:prstGeom prst="rect">
                <a:avLst/>
              </a:prstGeom>
            </p:spPr>
          </p:pic>
          <p:pic>
            <p:nvPicPr>
              <p:cNvPr id="27" name="圖片 26">
                <a:extLst>
                  <a:ext uri="{FF2B5EF4-FFF2-40B4-BE49-F238E27FC236}">
                    <a16:creationId xmlns:a16="http://schemas.microsoft.com/office/drawing/2014/main" id="{86688AB0-1A76-49E8-8E6F-8305DA2570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166" y="1561695"/>
                <a:ext cx="1207517" cy="1200329"/>
              </a:xfrm>
              <a:prstGeom prst="rect">
                <a:avLst/>
              </a:prstGeom>
            </p:spPr>
          </p:pic>
        </p:grp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B29F323F-5129-40B3-900F-298E9CAE0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8831" y="3729831"/>
              <a:ext cx="192158" cy="192158"/>
            </a:xfrm>
            <a:prstGeom prst="rect">
              <a:avLst/>
            </a:prstGeom>
          </p:spPr>
        </p:pic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AF23D30E-A3DA-4E19-8030-2732304E7E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838" y="3325367"/>
            <a:ext cx="1012830" cy="1006801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4DC98207-1D1A-4BA9-B153-FF7EC3CC7CBE}"/>
              </a:ext>
            </a:extLst>
          </p:cNvPr>
          <p:cNvSpPr txBox="1"/>
          <p:nvPr/>
        </p:nvSpPr>
        <p:spPr>
          <a:xfrm>
            <a:off x="4312965" y="4307771"/>
            <a:ext cx="15296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>
                <a:solidFill>
                  <a:srgbClr val="FF26FF"/>
                </a:solidFill>
                <a:latin typeface="Arial Narrow" panose="020B0606020202030204" pitchFamily="34" charset="0"/>
              </a:rPr>
              <a:t>68%</a:t>
            </a:r>
            <a:endParaRPr lang="zh-TW" altLang="en-US" sz="6000" b="1">
              <a:solidFill>
                <a:srgbClr val="FF26FF"/>
              </a:solidFill>
              <a:latin typeface="Arial Narrow" panose="020B060602020203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E489DBD-252A-45C5-AB7B-9E83A61F7225}"/>
              </a:ext>
            </a:extLst>
          </p:cNvPr>
          <p:cNvSpPr txBox="1"/>
          <p:nvPr/>
        </p:nvSpPr>
        <p:spPr>
          <a:xfrm>
            <a:off x="10109828" y="4318771"/>
            <a:ext cx="15296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>
                <a:solidFill>
                  <a:srgbClr val="00AEFF"/>
                </a:solidFill>
                <a:latin typeface="Arial Narrow" panose="020B0606020202030204" pitchFamily="34" charset="0"/>
              </a:rPr>
              <a:t>21%</a:t>
            </a:r>
            <a:endParaRPr lang="zh-TW" altLang="en-US" sz="6000" b="1">
              <a:solidFill>
                <a:srgbClr val="00AE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429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5DF9FEF4-ABD4-4D74-86F7-FAFF13C9E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6700" dirty="0"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en-US" altLang="zh-TW" sz="6700" dirty="0"/>
              <a:t> </a:t>
            </a:r>
            <a:r>
              <a:rPr lang="zh-TW" altLang="en-US" sz="6700" dirty="0"/>
              <a:t>裝置</a:t>
            </a:r>
            <a:br>
              <a:rPr lang="zh-TW" altLang="en-US" dirty="0"/>
            </a:b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SAS / </a:t>
            </a:r>
            <a:r>
              <a:rPr lang="en-US" altLang="zh-TW" sz="3600" dirty="0" err="1"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 Channel </a:t>
            </a:r>
            <a:r>
              <a:rPr lang="zh-TW" altLang="en-US" sz="3600" dirty="0"/>
              <a:t>連接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23B46E24-FBD9-445F-8A54-F8563CA7A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88868"/>
            <a:ext cx="12192000" cy="460400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71D1226C-B9B5-4EEC-8C86-05D33D8D9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D28ECD9E-E9A4-4AC8-B191-F9099A4EC5F2}"/>
              </a:ext>
            </a:extLst>
          </p:cNvPr>
          <p:cNvSpPr txBox="1"/>
          <p:nvPr/>
        </p:nvSpPr>
        <p:spPr>
          <a:xfrm>
            <a:off x="9913614" y="4271963"/>
            <a:ext cx="179381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儲存設備</a:t>
            </a: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32E2EB6C-6CFC-4EE0-8A72-EBB15DF36B80}"/>
              </a:ext>
            </a:extLst>
          </p:cNvPr>
          <p:cNvSpPr txBox="1"/>
          <p:nvPr/>
        </p:nvSpPr>
        <p:spPr>
          <a:xfrm>
            <a:off x="857827" y="2403727"/>
            <a:ext cx="1164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伺服器</a:t>
            </a:r>
          </a:p>
        </p:txBody>
      </p:sp>
      <p:sp>
        <p:nvSpPr>
          <p:cNvPr id="10" name="TextBox 36">
            <a:extLst>
              <a:ext uri="{FF2B5EF4-FFF2-40B4-BE49-F238E27FC236}">
                <a16:creationId xmlns:a16="http://schemas.microsoft.com/office/drawing/2014/main" id="{CFA01998-5379-4D0D-90DC-7C581E3AF5EE}"/>
              </a:ext>
            </a:extLst>
          </p:cNvPr>
          <p:cNvSpPr txBox="1"/>
          <p:nvPr/>
        </p:nvSpPr>
        <p:spPr>
          <a:xfrm>
            <a:off x="3628762" y="2403727"/>
            <a:ext cx="1166918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區塊檔案</a:t>
            </a:r>
            <a:endParaRPr lang="en-US" sz="1600" err="1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1" name="TextBox 41">
            <a:extLst>
              <a:ext uri="{FF2B5EF4-FFF2-40B4-BE49-F238E27FC236}">
                <a16:creationId xmlns:a16="http://schemas.microsoft.com/office/drawing/2014/main" id="{E953E9E1-6ADD-46A0-975D-AFB501667A2A}"/>
              </a:ext>
            </a:extLst>
          </p:cNvPr>
          <p:cNvSpPr txBox="1"/>
          <p:nvPr/>
        </p:nvSpPr>
        <p:spPr>
          <a:xfrm>
            <a:off x="8421180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42">
            <a:extLst>
              <a:ext uri="{FF2B5EF4-FFF2-40B4-BE49-F238E27FC236}">
                <a16:creationId xmlns:a16="http://schemas.microsoft.com/office/drawing/2014/main" id="{F8068985-548E-44E0-ABEB-90E0D08F4FE6}"/>
              </a:ext>
            </a:extLst>
          </p:cNvPr>
          <p:cNvSpPr txBox="1"/>
          <p:nvPr/>
        </p:nvSpPr>
        <p:spPr>
          <a:xfrm>
            <a:off x="9364820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52">
            <a:extLst>
              <a:ext uri="{FF2B5EF4-FFF2-40B4-BE49-F238E27FC236}">
                <a16:creationId xmlns:a16="http://schemas.microsoft.com/office/drawing/2014/main" id="{458FF9DB-F556-4C13-A860-8943D95C9B43}"/>
              </a:ext>
            </a:extLst>
          </p:cNvPr>
          <p:cNvSpPr txBox="1"/>
          <p:nvPr/>
        </p:nvSpPr>
        <p:spPr>
          <a:xfrm>
            <a:off x="2636778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4">
            <a:extLst>
              <a:ext uri="{FF2B5EF4-FFF2-40B4-BE49-F238E27FC236}">
                <a16:creationId xmlns:a16="http://schemas.microsoft.com/office/drawing/2014/main" id="{B86CE44D-CF7D-483A-84A6-3BC9495D9C7C}"/>
              </a:ext>
            </a:extLst>
          </p:cNvPr>
          <p:cNvSpPr txBox="1"/>
          <p:nvPr/>
        </p:nvSpPr>
        <p:spPr>
          <a:xfrm>
            <a:off x="3653201" y="4712442"/>
            <a:ext cx="99399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檔案夾</a:t>
            </a:r>
            <a:endParaRPr lang="en-US" altLang="zh-TW" sz="1600" err="1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5" name="TextBox 77">
            <a:extLst>
              <a:ext uri="{FF2B5EF4-FFF2-40B4-BE49-F238E27FC236}">
                <a16:creationId xmlns:a16="http://schemas.microsoft.com/office/drawing/2014/main" id="{753A44E2-259A-4392-A56A-EF4116FAC2D6}"/>
              </a:ext>
            </a:extLst>
          </p:cNvPr>
          <p:cNvSpPr txBox="1"/>
          <p:nvPr/>
        </p:nvSpPr>
        <p:spPr>
          <a:xfrm>
            <a:off x="1024813" y="471244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4114">
            <a:extLst>
              <a:ext uri="{FF2B5EF4-FFF2-40B4-BE49-F238E27FC236}">
                <a16:creationId xmlns:a16="http://schemas.microsoft.com/office/drawing/2014/main" id="{40295D9D-2E3D-48E6-BFEB-B6EAE5BF2314}"/>
              </a:ext>
            </a:extLst>
          </p:cNvPr>
          <p:cNvSpPr txBox="1"/>
          <p:nvPr/>
        </p:nvSpPr>
        <p:spPr>
          <a:xfrm>
            <a:off x="1281028" y="5437782"/>
            <a:ext cx="2543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iSCSI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LUN,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SAMBA,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NFS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方式集中儲存至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 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TextBox 115">
            <a:extLst>
              <a:ext uri="{FF2B5EF4-FFF2-40B4-BE49-F238E27FC236}">
                <a16:creationId xmlns:a16="http://schemas.microsoft.com/office/drawing/2014/main" id="{F0C37E4B-F1B2-44CC-9AE6-8027C1B9C105}"/>
              </a:ext>
            </a:extLst>
          </p:cNvPr>
          <p:cNvSpPr txBox="1"/>
          <p:nvPr/>
        </p:nvSpPr>
        <p:spPr>
          <a:xfrm>
            <a:off x="4528253" y="5437782"/>
            <a:ext cx="3395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透過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Virtual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高速存取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，利用虛擬機安裝的應用程式進行例如運算、轉檔、備份至儲存設備等。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TextBox 117">
            <a:extLst>
              <a:ext uri="{FF2B5EF4-FFF2-40B4-BE49-F238E27FC236}">
                <a16:creationId xmlns:a16="http://schemas.microsoft.com/office/drawing/2014/main" id="{61BDC284-BF4D-40DC-9336-912E3F68399F}"/>
              </a:ext>
            </a:extLst>
          </p:cNvPr>
          <p:cNvSpPr txBox="1"/>
          <p:nvPr/>
        </p:nvSpPr>
        <p:spPr>
          <a:xfrm>
            <a:off x="8299034" y="5437782"/>
            <a:ext cx="3395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如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DAS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般，直接在虛擬機上存取儲存設備上的檔案進行運算或管理。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A02F7838-90FD-4FE4-809E-0CC3627710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7869" y="1999048"/>
            <a:ext cx="1006801" cy="100680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A0C5B14-D1B7-4659-B51B-10AB5E6A50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247" y="1999048"/>
            <a:ext cx="1012830" cy="1006801"/>
          </a:xfrm>
          <a:prstGeom prst="rect">
            <a:avLst/>
          </a:prstGeom>
        </p:spPr>
      </p:pic>
      <p:sp>
        <p:nvSpPr>
          <p:cNvPr id="21" name="TextBox 74">
            <a:extLst>
              <a:ext uri="{FF2B5EF4-FFF2-40B4-BE49-F238E27FC236}">
                <a16:creationId xmlns:a16="http://schemas.microsoft.com/office/drawing/2014/main" id="{11D617E3-D637-48C7-947C-A632E8692D58}"/>
              </a:ext>
            </a:extLst>
          </p:cNvPr>
          <p:cNvSpPr txBox="1"/>
          <p:nvPr/>
        </p:nvSpPr>
        <p:spPr>
          <a:xfrm>
            <a:off x="4994830" y="3842987"/>
            <a:ext cx="9939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虛擬</a:t>
            </a:r>
          </a:p>
          <a:p>
            <a:pPr algn="ctr"/>
            <a:r>
              <a:rPr lang="en-US" altLang="zh-TW" sz="160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交換器</a:t>
            </a:r>
          </a:p>
        </p:txBody>
      </p:sp>
      <p:sp>
        <p:nvSpPr>
          <p:cNvPr id="42" name="圖形 40">
            <a:extLst>
              <a:ext uri="{FF2B5EF4-FFF2-40B4-BE49-F238E27FC236}">
                <a16:creationId xmlns:a16="http://schemas.microsoft.com/office/drawing/2014/main" id="{89F2349D-0B39-4CDD-BD82-F192FE145F36}"/>
              </a:ext>
            </a:extLst>
          </p:cNvPr>
          <p:cNvSpPr/>
          <p:nvPr/>
        </p:nvSpPr>
        <p:spPr>
          <a:xfrm>
            <a:off x="3046915" y="2196198"/>
            <a:ext cx="5115083" cy="3039972"/>
          </a:xfrm>
          <a:custGeom>
            <a:avLst/>
            <a:gdLst>
              <a:gd name="connsiteX0" fmla="*/ 0 w 5115083"/>
              <a:gd name="connsiteY0" fmla="*/ 791715 h 3039972"/>
              <a:gd name="connsiteX1" fmla="*/ 0 w 5115083"/>
              <a:gd name="connsiteY1" fmla="*/ 308689 h 3039972"/>
              <a:gd name="connsiteX2" fmla="*/ 308689 w 5115083"/>
              <a:gd name="connsiteY2" fmla="*/ 0 h 3039972"/>
              <a:gd name="connsiteX3" fmla="*/ 4810624 w 5115083"/>
              <a:gd name="connsiteY3" fmla="*/ 0 h 3039972"/>
              <a:gd name="connsiteX4" fmla="*/ 5119313 w 5115083"/>
              <a:gd name="connsiteY4" fmla="*/ 308689 h 3039972"/>
              <a:gd name="connsiteX5" fmla="*/ 5119313 w 5115083"/>
              <a:gd name="connsiteY5" fmla="*/ 2735182 h 3039972"/>
              <a:gd name="connsiteX6" fmla="*/ 4810624 w 5115083"/>
              <a:gd name="connsiteY6" fmla="*/ 3043871 h 3039972"/>
              <a:gd name="connsiteX7" fmla="*/ 308689 w 5115083"/>
              <a:gd name="connsiteY7" fmla="*/ 3043871 h 3039972"/>
              <a:gd name="connsiteX8" fmla="*/ 0 w 5115083"/>
              <a:gd name="connsiteY8" fmla="*/ 2735182 h 3039972"/>
              <a:gd name="connsiteX9" fmla="*/ 0 w 5115083"/>
              <a:gd name="connsiteY9" fmla="*/ 1271898 h 303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15083" h="3039972">
                <a:moveTo>
                  <a:pt x="0" y="791715"/>
                </a:moveTo>
                <a:lnTo>
                  <a:pt x="0" y="308689"/>
                </a:lnTo>
                <a:cubicBezTo>
                  <a:pt x="0" y="138187"/>
                  <a:pt x="138187" y="0"/>
                  <a:pt x="308689" y="0"/>
                </a:cubicBezTo>
                <a:lnTo>
                  <a:pt x="4810624" y="0"/>
                </a:lnTo>
                <a:cubicBezTo>
                  <a:pt x="4981126" y="0"/>
                  <a:pt x="5119313" y="138187"/>
                  <a:pt x="5119313" y="308689"/>
                </a:cubicBezTo>
                <a:lnTo>
                  <a:pt x="5119313" y="2735182"/>
                </a:lnTo>
                <a:cubicBezTo>
                  <a:pt x="5119313" y="2905685"/>
                  <a:pt x="4981126" y="3043871"/>
                  <a:pt x="4810624" y="3043871"/>
                </a:cubicBezTo>
                <a:lnTo>
                  <a:pt x="308689" y="3043871"/>
                </a:lnTo>
                <a:cubicBezTo>
                  <a:pt x="138187" y="3043871"/>
                  <a:pt x="0" y="2905685"/>
                  <a:pt x="0" y="2735182"/>
                </a:cubicBezTo>
                <a:lnTo>
                  <a:pt x="0" y="1271898"/>
                </a:lnTo>
              </a:path>
            </a:pathLst>
          </a:custGeom>
          <a:noFill/>
          <a:ln w="33032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96871DFD-C3DD-4D1E-849C-A386A49A0D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783" y="2708340"/>
            <a:ext cx="1758162" cy="239438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D14BC04-F549-45AF-B518-CFC747CD03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39" y="2805671"/>
            <a:ext cx="1035568" cy="103556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31B8C8E-14C7-48DF-83BA-99F2C0AE9D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39" y="3648078"/>
            <a:ext cx="1035568" cy="103556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5A76C4D7-265F-4569-AFA1-3D5A688083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2969" y="1999048"/>
            <a:ext cx="1035568" cy="1035568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F5A7ABC-4873-4293-9550-08882F968F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414" y="2805671"/>
            <a:ext cx="1035568" cy="1035568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B72F2638-8111-4440-A555-75DCA68FF2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414" y="3648078"/>
            <a:ext cx="1035568" cy="1035568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1CC61970-67D2-4ED1-A7E4-B2D4ADAABB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72789" y="2964179"/>
            <a:ext cx="1859395" cy="714643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866AE692-9708-4C16-B995-4BA8DE74B4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830" y="2807419"/>
            <a:ext cx="1035568" cy="1035568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07547848-4286-4D67-ABFB-C3CC89A0A39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02019" y="3390624"/>
            <a:ext cx="1338848" cy="701920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7B9A8F9F-E589-464A-AE6A-3412ECEFF19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9658" y="3165791"/>
            <a:ext cx="1035568" cy="1035568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A212D58B-5E89-4AAC-B040-75EEAC6653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109143" y="3279185"/>
            <a:ext cx="2258810" cy="869643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8923B948-5974-483D-8990-C4205B8D6C1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445" y="1993533"/>
            <a:ext cx="1012830" cy="1006801"/>
          </a:xfrm>
          <a:prstGeom prst="rect">
            <a:avLst/>
          </a:prstGeom>
        </p:spPr>
      </p:pic>
      <p:sp>
        <p:nvSpPr>
          <p:cNvPr id="46" name="TextBox 9">
            <a:extLst>
              <a:ext uri="{FF2B5EF4-FFF2-40B4-BE49-F238E27FC236}">
                <a16:creationId xmlns:a16="http://schemas.microsoft.com/office/drawing/2014/main" id="{D984AF91-0794-4119-906E-2537C0791060}"/>
              </a:ext>
            </a:extLst>
          </p:cNvPr>
          <p:cNvSpPr txBox="1"/>
          <p:nvPr/>
        </p:nvSpPr>
        <p:spPr>
          <a:xfrm>
            <a:off x="8139286" y="3523093"/>
            <a:ext cx="225881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b="1" err="1">
                <a:solidFill>
                  <a:schemeClr val="bg1"/>
                </a:solidFill>
                <a:latin typeface="Microsoft JhengHei"/>
                <a:ea typeface="Microsoft JhengHei"/>
                <a:cs typeface="Arial" panose="020B0604020202020204" pitchFamily="34" charset="0"/>
              </a:rPr>
              <a:t>直接連結</a:t>
            </a:r>
          </a:p>
        </p:txBody>
      </p:sp>
    </p:spTree>
    <p:extLst>
      <p:ext uri="{BB962C8B-B14F-4D97-AF65-F5344CB8AC3E}">
        <p14:creationId xmlns:p14="http://schemas.microsoft.com/office/powerpoint/2010/main" val="2126132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2F90F3E1-0BC4-450E-A689-1C0CDE550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6700">
                <a:latin typeface="Arial" panose="020B0604020202020204" pitchFamily="34" charset="0"/>
                <a:cs typeface="Arial" panose="020B0604020202020204" pitchFamily="34" charset="0"/>
              </a:rPr>
              <a:t>PCIe</a:t>
            </a:r>
            <a:r>
              <a:rPr lang="en-US" altLang="zh-TW" sz="6700"/>
              <a:t> </a:t>
            </a:r>
            <a:r>
              <a:rPr lang="zh-TW" altLang="en-US" sz="6700"/>
              <a:t>裝置</a:t>
            </a:r>
            <a:br>
              <a:rPr lang="zh-TW" altLang="en-US"/>
            </a:b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USB</a:t>
            </a:r>
            <a:r>
              <a:rPr lang="en-US" altLang="zh-TW" sz="3600"/>
              <a:t> </a:t>
            </a:r>
            <a:r>
              <a:rPr lang="zh-TW" altLang="en-US" sz="3600"/>
              <a:t>連接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1697D42-EB4F-40B2-BF9B-9F8FFE62C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88868"/>
            <a:ext cx="12192000" cy="4604007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0EC2F307-875D-4D7A-A181-C100F216E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209" y="414111"/>
            <a:ext cx="3228974" cy="3228974"/>
          </a:xfrm>
          <a:prstGeom prst="rect">
            <a:avLst/>
          </a:prstGeom>
        </p:spPr>
      </p:pic>
      <p:sp>
        <p:nvSpPr>
          <p:cNvPr id="18" name="TextBox 36">
            <a:extLst>
              <a:ext uri="{FF2B5EF4-FFF2-40B4-BE49-F238E27FC236}">
                <a16:creationId xmlns:a16="http://schemas.microsoft.com/office/drawing/2014/main" id="{69532D85-8316-47DB-A416-B90A949FDA48}"/>
              </a:ext>
            </a:extLst>
          </p:cNvPr>
          <p:cNvSpPr txBox="1"/>
          <p:nvPr/>
        </p:nvSpPr>
        <p:spPr>
          <a:xfrm>
            <a:off x="1992014" y="2394082"/>
            <a:ext cx="1254626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區塊檔案</a:t>
            </a:r>
            <a:endParaRPr lang="en-US" sz="1600">
              <a:latin typeface="Microsoft JhengHei"/>
              <a:ea typeface="Microsoft JhengHei"/>
              <a:cs typeface="Arial"/>
            </a:endParaRPr>
          </a:p>
          <a:p>
            <a:pPr algn="ctr"/>
            <a:endParaRPr lang="en-US" altLang="zh-TW" sz="1600">
              <a:solidFill>
                <a:schemeClr val="bg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9" name="TextBox 52">
            <a:extLst>
              <a:ext uri="{FF2B5EF4-FFF2-40B4-BE49-F238E27FC236}">
                <a16:creationId xmlns:a16="http://schemas.microsoft.com/office/drawing/2014/main" id="{1FF796AE-D625-4C9F-AA52-FBD8EBA907D7}"/>
              </a:ext>
            </a:extLst>
          </p:cNvPr>
          <p:cNvSpPr txBox="1"/>
          <p:nvPr/>
        </p:nvSpPr>
        <p:spPr>
          <a:xfrm>
            <a:off x="1076970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74">
            <a:extLst>
              <a:ext uri="{FF2B5EF4-FFF2-40B4-BE49-F238E27FC236}">
                <a16:creationId xmlns:a16="http://schemas.microsoft.com/office/drawing/2014/main" id="{3A0F3BDF-100D-41DB-9AC4-4B2F57A0F4D6}"/>
              </a:ext>
            </a:extLst>
          </p:cNvPr>
          <p:cNvSpPr txBox="1"/>
          <p:nvPr/>
        </p:nvSpPr>
        <p:spPr>
          <a:xfrm>
            <a:off x="2093393" y="4712442"/>
            <a:ext cx="99399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檔案夾</a:t>
            </a:r>
            <a:endParaRPr lang="zh-TW" altLang="en-US" sz="1600">
              <a:latin typeface="Microsoft JhengHei"/>
              <a:ea typeface="Microsoft JhengHei"/>
            </a:endParaRPr>
          </a:p>
        </p:txBody>
      </p:sp>
      <p:sp>
        <p:nvSpPr>
          <p:cNvPr id="21" name="TextBox 74">
            <a:extLst>
              <a:ext uri="{FF2B5EF4-FFF2-40B4-BE49-F238E27FC236}">
                <a16:creationId xmlns:a16="http://schemas.microsoft.com/office/drawing/2014/main" id="{994E952D-CA25-4FF0-9090-1C0835990747}"/>
              </a:ext>
            </a:extLst>
          </p:cNvPr>
          <p:cNvSpPr txBox="1"/>
          <p:nvPr/>
        </p:nvSpPr>
        <p:spPr>
          <a:xfrm>
            <a:off x="3516952" y="3842987"/>
            <a:ext cx="99399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虛擬</a:t>
            </a:r>
            <a:endParaRPr lang="en-US" sz="1600">
              <a:latin typeface="Microsoft JhengHei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交換器</a:t>
            </a:r>
            <a:endParaRPr lang="en-US" sz="1600">
              <a:latin typeface="Microsoft JhengHei"/>
              <a:ea typeface="Microsoft JhengHei"/>
            </a:endParaRPr>
          </a:p>
        </p:txBody>
      </p:sp>
      <p:sp>
        <p:nvSpPr>
          <p:cNvPr id="22" name="圖形 40">
            <a:extLst>
              <a:ext uri="{FF2B5EF4-FFF2-40B4-BE49-F238E27FC236}">
                <a16:creationId xmlns:a16="http://schemas.microsoft.com/office/drawing/2014/main" id="{2578283D-CC00-4C0E-9BFA-AC3460BDD5EE}"/>
              </a:ext>
            </a:extLst>
          </p:cNvPr>
          <p:cNvSpPr/>
          <p:nvPr/>
        </p:nvSpPr>
        <p:spPr>
          <a:xfrm>
            <a:off x="1487107" y="2196198"/>
            <a:ext cx="5115083" cy="3039972"/>
          </a:xfrm>
          <a:custGeom>
            <a:avLst/>
            <a:gdLst>
              <a:gd name="connsiteX0" fmla="*/ 0 w 5115083"/>
              <a:gd name="connsiteY0" fmla="*/ 791715 h 3039972"/>
              <a:gd name="connsiteX1" fmla="*/ 0 w 5115083"/>
              <a:gd name="connsiteY1" fmla="*/ 308689 h 3039972"/>
              <a:gd name="connsiteX2" fmla="*/ 308689 w 5115083"/>
              <a:gd name="connsiteY2" fmla="*/ 0 h 3039972"/>
              <a:gd name="connsiteX3" fmla="*/ 4810624 w 5115083"/>
              <a:gd name="connsiteY3" fmla="*/ 0 h 3039972"/>
              <a:gd name="connsiteX4" fmla="*/ 5119313 w 5115083"/>
              <a:gd name="connsiteY4" fmla="*/ 308689 h 3039972"/>
              <a:gd name="connsiteX5" fmla="*/ 5119313 w 5115083"/>
              <a:gd name="connsiteY5" fmla="*/ 2735182 h 3039972"/>
              <a:gd name="connsiteX6" fmla="*/ 4810624 w 5115083"/>
              <a:gd name="connsiteY6" fmla="*/ 3043871 h 3039972"/>
              <a:gd name="connsiteX7" fmla="*/ 308689 w 5115083"/>
              <a:gd name="connsiteY7" fmla="*/ 3043871 h 3039972"/>
              <a:gd name="connsiteX8" fmla="*/ 0 w 5115083"/>
              <a:gd name="connsiteY8" fmla="*/ 2735182 h 3039972"/>
              <a:gd name="connsiteX9" fmla="*/ 0 w 5115083"/>
              <a:gd name="connsiteY9" fmla="*/ 1271898 h 303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15083" h="3039972">
                <a:moveTo>
                  <a:pt x="0" y="791715"/>
                </a:moveTo>
                <a:lnTo>
                  <a:pt x="0" y="308689"/>
                </a:lnTo>
                <a:cubicBezTo>
                  <a:pt x="0" y="138187"/>
                  <a:pt x="138187" y="0"/>
                  <a:pt x="308689" y="0"/>
                </a:cubicBezTo>
                <a:lnTo>
                  <a:pt x="4810624" y="0"/>
                </a:lnTo>
                <a:cubicBezTo>
                  <a:pt x="4981126" y="0"/>
                  <a:pt x="5119313" y="138187"/>
                  <a:pt x="5119313" y="308689"/>
                </a:cubicBezTo>
                <a:lnTo>
                  <a:pt x="5119313" y="2735182"/>
                </a:lnTo>
                <a:cubicBezTo>
                  <a:pt x="5119313" y="2905685"/>
                  <a:pt x="4981126" y="3043871"/>
                  <a:pt x="4810624" y="3043871"/>
                </a:cubicBezTo>
                <a:lnTo>
                  <a:pt x="308689" y="3043871"/>
                </a:lnTo>
                <a:cubicBezTo>
                  <a:pt x="138187" y="3043871"/>
                  <a:pt x="0" y="2905685"/>
                  <a:pt x="0" y="2735182"/>
                </a:cubicBezTo>
                <a:lnTo>
                  <a:pt x="0" y="1271898"/>
                </a:lnTo>
              </a:path>
            </a:pathLst>
          </a:custGeom>
          <a:noFill/>
          <a:ln w="33032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838AFABB-0F0E-415D-AD6B-E022F4C5DE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161" y="1999048"/>
            <a:ext cx="1035568" cy="1035568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1E0C4A8-E86F-44D0-AEB2-17DB365A1F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06" y="2805671"/>
            <a:ext cx="1035568" cy="1035568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3C0E94F0-B5D2-44FA-85FD-FA843D3F77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06" y="3648078"/>
            <a:ext cx="1035568" cy="1035568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21071276-2933-4799-991B-2A38FC991E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441" y="2393947"/>
            <a:ext cx="1443747" cy="2687827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9E21296-1CE4-4419-8CBB-0968E4F499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0637" y="1993533"/>
            <a:ext cx="1012830" cy="1006801"/>
          </a:xfrm>
          <a:prstGeom prst="rect">
            <a:avLst/>
          </a:prstGeom>
        </p:spPr>
      </p:pic>
      <p:sp>
        <p:nvSpPr>
          <p:cNvPr id="31" name="圖形 29">
            <a:extLst>
              <a:ext uri="{FF2B5EF4-FFF2-40B4-BE49-F238E27FC236}">
                <a16:creationId xmlns:a16="http://schemas.microsoft.com/office/drawing/2014/main" id="{7C020F46-A154-4D91-8ACA-396C488276D6}"/>
              </a:ext>
            </a:extLst>
          </p:cNvPr>
          <p:cNvSpPr/>
          <p:nvPr/>
        </p:nvSpPr>
        <p:spPr>
          <a:xfrm>
            <a:off x="8680754" y="2196199"/>
            <a:ext cx="2091087" cy="3039972"/>
          </a:xfrm>
          <a:custGeom>
            <a:avLst/>
            <a:gdLst>
              <a:gd name="connsiteX0" fmla="*/ 2545080 w 2971800"/>
              <a:gd name="connsiteY0" fmla="*/ 4387120 h 4381500"/>
              <a:gd name="connsiteX1" fmla="*/ 431483 w 2971800"/>
              <a:gd name="connsiteY1" fmla="*/ 4387120 h 4381500"/>
              <a:gd name="connsiteX2" fmla="*/ 0 w 2971800"/>
              <a:gd name="connsiteY2" fmla="*/ 3955637 h 4381500"/>
              <a:gd name="connsiteX3" fmla="*/ 0 w 2971800"/>
              <a:gd name="connsiteY3" fmla="*/ 431387 h 4381500"/>
              <a:gd name="connsiteX4" fmla="*/ 431483 w 2971800"/>
              <a:gd name="connsiteY4" fmla="*/ 0 h 4381500"/>
              <a:gd name="connsiteX5" fmla="*/ 2545080 w 2971800"/>
              <a:gd name="connsiteY5" fmla="*/ 0 h 4381500"/>
              <a:gd name="connsiteX6" fmla="*/ 2976563 w 2971800"/>
              <a:gd name="connsiteY6" fmla="*/ 431483 h 4381500"/>
              <a:gd name="connsiteX7" fmla="*/ 2976563 w 2971800"/>
              <a:gd name="connsiteY7" fmla="*/ 3955733 h 4381500"/>
              <a:gd name="connsiteX8" fmla="*/ 2545080 w 2971800"/>
              <a:gd name="connsiteY8" fmla="*/ 4387120 h 438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1800" h="4381500">
                <a:moveTo>
                  <a:pt x="2545080" y="4387120"/>
                </a:moveTo>
                <a:lnTo>
                  <a:pt x="431483" y="4387120"/>
                </a:lnTo>
                <a:cubicBezTo>
                  <a:pt x="193167" y="4387120"/>
                  <a:pt x="0" y="4193953"/>
                  <a:pt x="0" y="3955637"/>
                </a:cubicBezTo>
                <a:lnTo>
                  <a:pt x="0" y="431387"/>
                </a:lnTo>
                <a:cubicBezTo>
                  <a:pt x="0" y="193167"/>
                  <a:pt x="193167" y="0"/>
                  <a:pt x="431483" y="0"/>
                </a:cubicBezTo>
                <a:lnTo>
                  <a:pt x="2545080" y="0"/>
                </a:lnTo>
                <a:cubicBezTo>
                  <a:pt x="2783396" y="0"/>
                  <a:pt x="2976563" y="193167"/>
                  <a:pt x="2976563" y="431483"/>
                </a:cubicBezTo>
                <a:lnTo>
                  <a:pt x="2976563" y="3955733"/>
                </a:lnTo>
                <a:cubicBezTo>
                  <a:pt x="2976563" y="4193953"/>
                  <a:pt x="2783396" y="4387120"/>
                  <a:pt x="2545080" y="438712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32" name="TextBox 115">
            <a:extLst>
              <a:ext uri="{FF2B5EF4-FFF2-40B4-BE49-F238E27FC236}">
                <a16:creationId xmlns:a16="http://schemas.microsoft.com/office/drawing/2014/main" id="{E4BF15E1-841A-4667-A20E-F644F9D686E6}"/>
              </a:ext>
            </a:extLst>
          </p:cNvPr>
          <p:cNvSpPr txBox="1"/>
          <p:nvPr/>
        </p:nvSpPr>
        <p:spPr>
          <a:xfrm>
            <a:off x="2371545" y="5437782"/>
            <a:ext cx="3395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虛擬機上安裝相關應用程式，並透過內部虛擬機交換器高速存取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sp>
        <p:nvSpPr>
          <p:cNvPr id="33" name="TextBox 117">
            <a:extLst>
              <a:ext uri="{FF2B5EF4-FFF2-40B4-BE49-F238E27FC236}">
                <a16:creationId xmlns:a16="http://schemas.microsoft.com/office/drawing/2014/main" id="{27434075-2D9C-42AD-A16A-A2D8EA381D32}"/>
              </a:ext>
            </a:extLst>
          </p:cNvPr>
          <p:cNvSpPr txBox="1"/>
          <p:nvPr/>
        </p:nvSpPr>
        <p:spPr>
          <a:xfrm>
            <a:off x="6647633" y="5437782"/>
            <a:ext cx="4066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時時存取的檔案串流，直接與虛擬機互動，免去經過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轉發。節省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 CPU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運算與確保時效性的檔案傳輸。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4" name="圖形 33">
            <a:extLst>
              <a:ext uri="{FF2B5EF4-FFF2-40B4-BE49-F238E27FC236}">
                <a16:creationId xmlns:a16="http://schemas.microsoft.com/office/drawing/2014/main" id="{B5F247CF-B451-41F8-AF3D-43ED261D22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23055" y="3279185"/>
            <a:ext cx="2258810" cy="869643"/>
          </a:xfrm>
          <a:prstGeom prst="rect">
            <a:avLst/>
          </a:prstGeom>
        </p:spPr>
      </p:pic>
      <p:sp>
        <p:nvSpPr>
          <p:cNvPr id="35" name="TextBox 9">
            <a:extLst>
              <a:ext uri="{FF2B5EF4-FFF2-40B4-BE49-F238E27FC236}">
                <a16:creationId xmlns:a16="http://schemas.microsoft.com/office/drawing/2014/main" id="{838402CA-F5FE-439F-9030-9166DA81D822}"/>
              </a:ext>
            </a:extLst>
          </p:cNvPr>
          <p:cNvSpPr txBox="1"/>
          <p:nvPr/>
        </p:nvSpPr>
        <p:spPr>
          <a:xfrm>
            <a:off x="6553198" y="3531786"/>
            <a:ext cx="225881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直接連結</a:t>
            </a:r>
            <a:endParaRPr lang="zh-TW" altLang="en-US" b="1"/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E17B9F44-4DC1-4D90-922F-2F4D39E85F73}"/>
              </a:ext>
            </a:extLst>
          </p:cNvPr>
          <p:cNvGrpSpPr/>
          <p:nvPr/>
        </p:nvGrpSpPr>
        <p:grpSpPr>
          <a:xfrm>
            <a:off x="8932064" y="2196198"/>
            <a:ext cx="1659434" cy="3003863"/>
            <a:chOff x="8872249" y="2303911"/>
            <a:chExt cx="1574049" cy="2849301"/>
          </a:xfrm>
        </p:grpSpPr>
        <p:pic>
          <p:nvPicPr>
            <p:cNvPr id="37" name="Picture 2" descr="mage result for IEI HDB 301">
              <a:extLst>
                <a:ext uri="{FF2B5EF4-FFF2-40B4-BE49-F238E27FC236}">
                  <a16:creationId xmlns:a16="http://schemas.microsoft.com/office/drawing/2014/main" id="{68AFC0A3-F844-4C9C-9F10-E0249805BF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9740" y="2303911"/>
              <a:ext cx="1179067" cy="1179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" descr="mage result for USB DAC">
              <a:extLst>
                <a:ext uri="{FF2B5EF4-FFF2-40B4-BE49-F238E27FC236}">
                  <a16:creationId xmlns:a16="http://schemas.microsoft.com/office/drawing/2014/main" id="{C2E5A667-84B4-409B-9C39-599B2309B4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3982" y="3962630"/>
              <a:ext cx="1190582" cy="1190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6" descr="mage result for VIVE">
              <a:extLst>
                <a:ext uri="{FF2B5EF4-FFF2-40B4-BE49-F238E27FC236}">
                  <a16:creationId xmlns:a16="http://schemas.microsoft.com/office/drawing/2014/main" id="{9439AA25-8010-4C99-A7A6-B913B63714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2249" y="3169227"/>
              <a:ext cx="1574049" cy="1001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圖形 26">
            <a:extLst>
              <a:ext uri="{FF2B5EF4-FFF2-40B4-BE49-F238E27FC236}">
                <a16:creationId xmlns:a16="http://schemas.microsoft.com/office/drawing/2014/main" id="{6046DC5C-94E6-4018-8935-527FBE006BD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12982" y="2940229"/>
            <a:ext cx="2042612" cy="78506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A0880540-1B45-4AE3-A094-603A7D4370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952" y="2807419"/>
            <a:ext cx="1035568" cy="1035568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723F1045-680D-42B8-A8F1-B964CCBB393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571" y="2013431"/>
            <a:ext cx="1006801" cy="1006801"/>
          </a:xfrm>
          <a:prstGeom prst="rect">
            <a:avLst/>
          </a:prstGeom>
        </p:spPr>
      </p:pic>
      <p:sp>
        <p:nvSpPr>
          <p:cNvPr id="42" name="TextBox 42">
            <a:extLst>
              <a:ext uri="{FF2B5EF4-FFF2-40B4-BE49-F238E27FC236}">
                <a16:creationId xmlns:a16="http://schemas.microsoft.com/office/drawing/2014/main" id="{4616CCA6-86A8-4CA0-92C5-6481E8F806DB}"/>
              </a:ext>
            </a:extLst>
          </p:cNvPr>
          <p:cNvSpPr txBox="1"/>
          <p:nvPr/>
        </p:nvSpPr>
        <p:spPr>
          <a:xfrm>
            <a:off x="7254505" y="3036162"/>
            <a:ext cx="8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466506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730</Words>
  <Application>Microsoft Office PowerPoint</Application>
  <PresentationFormat>寬螢幕</PresentationFormat>
  <Paragraphs>162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微軟正黑體</vt:lpstr>
      <vt:lpstr>微軟正黑體</vt:lpstr>
      <vt:lpstr>Arial</vt:lpstr>
      <vt:lpstr>Arial Narrow</vt:lpstr>
      <vt:lpstr>Calibri</vt:lpstr>
      <vt:lpstr>Wingdings</vt:lpstr>
      <vt:lpstr>自訂設計</vt:lpstr>
      <vt:lpstr>PowerPoint 簡報</vt:lpstr>
      <vt:lpstr>PowerPoint 簡報</vt:lpstr>
      <vt:lpstr>支援 PCIe 裝置  Passthrough</vt:lpstr>
      <vt:lpstr>PowerPoint 簡報</vt:lpstr>
      <vt:lpstr>為何需要 PCIe Passthrough 功能</vt:lpstr>
      <vt:lpstr>搭配更多應用  高效使用 NAS 檔案</vt:lpstr>
      <vt:lpstr>PCIe 裝置 GPU 連接</vt:lpstr>
      <vt:lpstr>PCIe 裝置 SAS / Fibre Channel 連接</vt:lpstr>
      <vt:lpstr>PCIe 裝置 USB 連接</vt:lpstr>
      <vt:lpstr>How to?</vt:lpstr>
      <vt:lpstr>PowerPoint 簡報</vt:lpstr>
      <vt:lpstr>全面提升虛擬機匯入相容性</vt:lpstr>
      <vt:lpstr>Virtual-to-Virtual  (V2V) 匯入與匯出</vt:lpstr>
      <vt:lpstr>虛擬機相容性提升！</vt:lpstr>
      <vt:lpstr>同場加映  映像檔轉檔掛載</vt:lpstr>
      <vt:lpstr>PowerPoint 簡報</vt:lpstr>
      <vt:lpstr>重點回顧</vt:lpstr>
      <vt:lpstr>搭配版本與注意事項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QNAP_Lucas Lin</dc:creator>
  <cp:lastModifiedBy>QNAP_Lucas Lin</cp:lastModifiedBy>
  <cp:revision>1</cp:revision>
  <dcterms:created xsi:type="dcterms:W3CDTF">2019-03-06T01:52:27Z</dcterms:created>
  <dcterms:modified xsi:type="dcterms:W3CDTF">2019-03-08T05:32:22Z</dcterms:modified>
</cp:coreProperties>
</file>