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4"/>
  </p:notesMasterIdLst>
  <p:sldIdLst>
    <p:sldId id="256" r:id="rId2"/>
    <p:sldId id="337" r:id="rId3"/>
    <p:sldId id="316" r:id="rId4"/>
    <p:sldId id="310" r:id="rId5"/>
    <p:sldId id="308" r:id="rId6"/>
    <p:sldId id="259" r:id="rId7"/>
    <p:sldId id="335" r:id="rId8"/>
    <p:sldId id="264" r:id="rId9"/>
    <p:sldId id="266" r:id="rId10"/>
    <p:sldId id="311" r:id="rId11"/>
    <p:sldId id="292" r:id="rId12"/>
    <p:sldId id="318" r:id="rId13"/>
    <p:sldId id="267" r:id="rId14"/>
    <p:sldId id="315" r:id="rId15"/>
    <p:sldId id="293" r:id="rId16"/>
    <p:sldId id="284" r:id="rId17"/>
    <p:sldId id="305" r:id="rId18"/>
    <p:sldId id="321" r:id="rId19"/>
    <p:sldId id="291" r:id="rId20"/>
    <p:sldId id="320" r:id="rId21"/>
    <p:sldId id="298" r:id="rId22"/>
    <p:sldId id="322" r:id="rId23"/>
    <p:sldId id="299" r:id="rId24"/>
    <p:sldId id="302" r:id="rId25"/>
    <p:sldId id="301" r:id="rId26"/>
    <p:sldId id="271" r:id="rId27"/>
    <p:sldId id="303" r:id="rId28"/>
    <p:sldId id="304" r:id="rId29"/>
    <p:sldId id="285" r:id="rId30"/>
    <p:sldId id="323" r:id="rId31"/>
    <p:sldId id="325" r:id="rId32"/>
    <p:sldId id="327" r:id="rId33"/>
    <p:sldId id="272" r:id="rId34"/>
    <p:sldId id="273" r:id="rId35"/>
    <p:sldId id="274" r:id="rId36"/>
    <p:sldId id="276" r:id="rId37"/>
    <p:sldId id="329" r:id="rId38"/>
    <p:sldId id="313" r:id="rId39"/>
    <p:sldId id="338" r:id="rId40"/>
    <p:sldId id="339" r:id="rId41"/>
    <p:sldId id="331" r:id="rId42"/>
    <p:sldId id="330" r:id="rId4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0082B0"/>
    <a:srgbClr val="BF27BB"/>
    <a:srgbClr val="08C481"/>
    <a:srgbClr val="9B9B9B"/>
    <a:srgbClr val="2862CA"/>
    <a:srgbClr val="43682A"/>
    <a:srgbClr val="548235"/>
    <a:srgbClr val="B4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E69257-71AA-1A4C-B3FC-EB35A0D36205}" v="341" dt="2019-03-07T06:54:09.734"/>
    <p1510:client id="{93EEA38C-8C00-F2E4-2463-E5096DB4A645}" v="99" dt="2019-03-07T08:33:56.269"/>
    <p1510:client id="{479BDE3E-E1A3-BD05-C635-FB1B0F0447A9}" v="14" dt="2019-03-07T04:44:57.583"/>
    <p1510:client id="{6BDAC5C2-7A35-4BF5-A18B-E3A0AC6DE0A5}" v="756" dt="2019-03-07T08:09:32.496"/>
    <p1510:client id="{EB6F3D34-FD1E-42DC-9114-EB79B5FC355A}" v="26" dt="2019-03-07T04:49:47.113"/>
    <p1510:client id="{C82600EF-8DA1-F669-4F5B-821A343C9F91}" v="7" dt="2019-03-07T06:02:58.1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9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6395C8-9F0D-3242-88FA-DCA7225012A1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09725E-2CA6-B846-9C53-208E0590A9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68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725E-2CA6-B846-9C53-208E0590A9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643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8" name="Shape 3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200">
                <a:latin typeface="Corbel"/>
                <a:sym typeface="Corbel"/>
              </a:rPr>
              <a:t>\</a:t>
            </a:r>
            <a:endParaRPr lang="zh-TW" altLang="en-US"/>
          </a:p>
        </p:txBody>
      </p:sp>
      <p:sp>
        <p:nvSpPr>
          <p:cNvPr id="399" name="Shape 39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42889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790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53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075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9247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18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等线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286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575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642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lang="zh-TW" dirty="0">
              <a:ea typeface="新細明體"/>
              <a:cs typeface="Calibri"/>
            </a:endParaRPr>
          </a:p>
        </p:txBody>
      </p:sp>
      <p:sp>
        <p:nvSpPr>
          <p:cNvPr id="713" name="Shape 7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9588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725E-2CA6-B846-9C53-208E0590A9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7281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0" name="Shape 5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01" name="Shape 50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00845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altLang="zh-TW" dirty="0">
              <a:ea typeface="新細明體"/>
              <a:cs typeface="Calibri"/>
            </a:endParaRPr>
          </a:p>
        </p:txBody>
      </p:sp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13526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hape 6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5" name="Shape 6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656" name="Shape 65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z="12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sz="12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747922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Shape 74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Shape 7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zh-TW" dirty="0">
              <a:ea typeface="新細明體"/>
              <a:cs typeface="Calibri"/>
            </a:endParaRPr>
          </a:p>
        </p:txBody>
      </p:sp>
      <p:sp>
        <p:nvSpPr>
          <p:cNvPr id="742" name="Shape 7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0313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Shape 7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Shape 7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21770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94776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Shape 7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661139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852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Shape 7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8074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725E-2CA6-B846-9C53-208E0590A9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366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ea typeface="等线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725E-2CA6-B846-9C53-208E0590A9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736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16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52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09725E-2CA6-B846-9C53-208E0590A90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40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C443F8-AFCF-9242-9784-03C51074279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2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511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內容版面配置區 4">
            <a:extLst>
              <a:ext uri="{FF2B5EF4-FFF2-40B4-BE49-F238E27FC236}">
                <a16:creationId xmlns:a16="http://schemas.microsoft.com/office/drawing/2014/main" id="{90E5E1B5-EAEE-4AA3-8A38-DAC78BC9A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76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TW" altLang="en-US"/>
              <a:t>按一下圖示以新增圖片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36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249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69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6" y="0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07" y="1232296"/>
            <a:ext cx="78867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66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牆, 電子用品, 監視器 的圖片&#10;&#10;描述是以高可信度產生">
            <a:extLst>
              <a:ext uri="{FF2B5EF4-FFF2-40B4-BE49-F238E27FC236}">
                <a16:creationId xmlns:a16="http://schemas.microsoft.com/office/drawing/2014/main" id="{84F77299-28A2-438F-B848-F4254A45AA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1456" y="0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07" y="1232296"/>
            <a:ext cx="78867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181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40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888" y="0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277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503" y="2381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63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181" y="9525"/>
            <a:ext cx="7886700" cy="99417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48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73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068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5D286-4CDC-5F4C-87A4-9B612CEFC193}" type="datetimeFigureOut">
              <a:rPr lang="en-US" smtClean="0"/>
              <a:t>3/8/2019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A9A2D-AC65-5F4B-BA58-523BA3D04FC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EEAB8491-604A-4FF1-91C8-729515590F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8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7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image" Target="../media/image74.jpeg"/><Relationship Id="rId21" Type="http://schemas.openxmlformats.org/officeDocument/2006/relationships/image" Target="../media/image91.png"/><Relationship Id="rId7" Type="http://schemas.openxmlformats.org/officeDocument/2006/relationships/image" Target="../media/image35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1.svg"/><Relationship Id="rId24" Type="http://schemas.openxmlformats.org/officeDocument/2006/relationships/image" Target="../media/image94.png"/><Relationship Id="rId5" Type="http://schemas.openxmlformats.org/officeDocument/2006/relationships/image" Target="../media/image76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7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9.tiff"/><Relationship Id="rId7" Type="http://schemas.openxmlformats.org/officeDocument/2006/relationships/image" Target="../media/image6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10" Type="http://schemas.openxmlformats.org/officeDocument/2006/relationships/image" Target="../media/image42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3.png"/><Relationship Id="rId7" Type="http://schemas.openxmlformats.org/officeDocument/2006/relationships/image" Target="../media/image120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0.png"/><Relationship Id="rId4" Type="http://schemas.openxmlformats.org/officeDocument/2006/relationships/image" Target="../media/image1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15.png"/><Relationship Id="rId4" Type="http://schemas.openxmlformats.org/officeDocument/2006/relationships/image" Target="../media/image1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6.png"/><Relationship Id="rId4" Type="http://schemas.openxmlformats.org/officeDocument/2006/relationships/image" Target="../media/image1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3.png"/><Relationship Id="rId7" Type="http://schemas.openxmlformats.org/officeDocument/2006/relationships/image" Target="../media/image1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Relationship Id="rId9" Type="http://schemas.openxmlformats.org/officeDocument/2006/relationships/image" Target="../media/image1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1.jpeg"/><Relationship Id="rId21" Type="http://schemas.openxmlformats.org/officeDocument/2006/relationships/image" Target="../media/image29.sv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25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19" Type="http://schemas.openxmlformats.org/officeDocument/2006/relationships/image" Target="../media/image27.sv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55.tiff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4.tiff"/><Relationship Id="rId5" Type="http://schemas.openxmlformats.org/officeDocument/2006/relationships/image" Target="../media/image153.tiff"/><Relationship Id="rId4" Type="http://schemas.openxmlformats.org/officeDocument/2006/relationships/image" Target="../media/image15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6.png"/><Relationship Id="rId7" Type="http://schemas.openxmlformats.org/officeDocument/2006/relationships/image" Target="../media/image15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10" Type="http://schemas.openxmlformats.org/officeDocument/2006/relationships/image" Target="../media/image118.png"/><Relationship Id="rId4" Type="http://schemas.openxmlformats.org/officeDocument/2006/relationships/image" Target="../media/image64.png"/><Relationship Id="rId9" Type="http://schemas.openxmlformats.org/officeDocument/2006/relationships/image" Target="../media/image16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3" Type="http://schemas.openxmlformats.org/officeDocument/2006/relationships/image" Target="../media/image162.png"/><Relationship Id="rId7" Type="http://schemas.openxmlformats.org/officeDocument/2006/relationships/image" Target="../media/image166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5.png"/><Relationship Id="rId11" Type="http://schemas.openxmlformats.org/officeDocument/2006/relationships/image" Target="../media/image170.png"/><Relationship Id="rId5" Type="http://schemas.openxmlformats.org/officeDocument/2006/relationships/image" Target="../media/image164.png"/><Relationship Id="rId10" Type="http://schemas.openxmlformats.org/officeDocument/2006/relationships/image" Target="../media/image169.png"/><Relationship Id="rId4" Type="http://schemas.openxmlformats.org/officeDocument/2006/relationships/image" Target="../media/image163.png"/><Relationship Id="rId9" Type="http://schemas.openxmlformats.org/officeDocument/2006/relationships/image" Target="../media/image1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png"/><Relationship Id="rId13" Type="http://schemas.openxmlformats.org/officeDocument/2006/relationships/image" Target="../media/image180.png"/><Relationship Id="rId18" Type="http://schemas.openxmlformats.org/officeDocument/2006/relationships/image" Target="../media/image185.png"/><Relationship Id="rId3" Type="http://schemas.openxmlformats.org/officeDocument/2006/relationships/image" Target="../media/image156.png"/><Relationship Id="rId7" Type="http://schemas.openxmlformats.org/officeDocument/2006/relationships/image" Target="../media/image174.png"/><Relationship Id="rId12" Type="http://schemas.openxmlformats.org/officeDocument/2006/relationships/image" Target="../media/image179.png"/><Relationship Id="rId17" Type="http://schemas.openxmlformats.org/officeDocument/2006/relationships/image" Target="../media/image184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83.png"/><Relationship Id="rId20" Type="http://schemas.openxmlformats.org/officeDocument/2006/relationships/image" Target="../media/image1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5" Type="http://schemas.openxmlformats.org/officeDocument/2006/relationships/image" Target="../media/image182.png"/><Relationship Id="rId10" Type="http://schemas.openxmlformats.org/officeDocument/2006/relationships/image" Target="../media/image177.png"/><Relationship Id="rId19" Type="http://schemas.openxmlformats.org/officeDocument/2006/relationships/image" Target="../media/image186.tiff"/><Relationship Id="rId4" Type="http://schemas.openxmlformats.org/officeDocument/2006/relationships/image" Target="../media/image171.png"/><Relationship Id="rId9" Type="http://schemas.openxmlformats.org/officeDocument/2006/relationships/image" Target="../media/image176.png"/><Relationship Id="rId14" Type="http://schemas.openxmlformats.org/officeDocument/2006/relationships/image" Target="../media/image18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97.png"/><Relationship Id="rId3" Type="http://schemas.openxmlformats.org/officeDocument/2006/relationships/image" Target="../media/image161.png"/><Relationship Id="rId7" Type="http://schemas.openxmlformats.org/officeDocument/2006/relationships/image" Target="../media/image191.png"/><Relationship Id="rId12" Type="http://schemas.openxmlformats.org/officeDocument/2006/relationships/image" Target="../media/image19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11" Type="http://schemas.openxmlformats.org/officeDocument/2006/relationships/image" Target="../media/image195.png"/><Relationship Id="rId5" Type="http://schemas.openxmlformats.org/officeDocument/2006/relationships/image" Target="../media/image189.png"/><Relationship Id="rId10" Type="http://schemas.openxmlformats.org/officeDocument/2006/relationships/image" Target="../media/image194.png"/><Relationship Id="rId4" Type="http://schemas.openxmlformats.org/officeDocument/2006/relationships/image" Target="../media/image188.png"/><Relationship Id="rId9" Type="http://schemas.openxmlformats.org/officeDocument/2006/relationships/image" Target="../media/image193.png"/><Relationship Id="rId14" Type="http://schemas.openxmlformats.org/officeDocument/2006/relationships/image" Target="../media/image19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99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0.png"/><Relationship Id="rId4" Type="http://schemas.openxmlformats.org/officeDocument/2006/relationships/image" Target="../media/image19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5" Type="http://schemas.openxmlformats.org/officeDocument/2006/relationships/image" Target="../media/image205.png"/><Relationship Id="rId4" Type="http://schemas.openxmlformats.org/officeDocument/2006/relationships/image" Target="../media/image204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13" Type="http://schemas.openxmlformats.org/officeDocument/2006/relationships/image" Target="../media/image212.png"/><Relationship Id="rId3" Type="http://schemas.openxmlformats.org/officeDocument/2006/relationships/image" Target="../media/image206.png"/><Relationship Id="rId7" Type="http://schemas.openxmlformats.org/officeDocument/2006/relationships/image" Target="../media/image167.png"/><Relationship Id="rId12" Type="http://schemas.openxmlformats.org/officeDocument/2006/relationships/image" Target="../media/image2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11" Type="http://schemas.openxmlformats.org/officeDocument/2006/relationships/image" Target="../media/image210.png"/><Relationship Id="rId5" Type="http://schemas.openxmlformats.org/officeDocument/2006/relationships/image" Target="../media/image205.png"/><Relationship Id="rId10" Type="http://schemas.openxmlformats.org/officeDocument/2006/relationships/image" Target="../media/image209.png"/><Relationship Id="rId4" Type="http://schemas.microsoft.com/office/2007/relationships/hdphoto" Target="../media/hdphoto1.wdp"/><Relationship Id="rId9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13" Type="http://schemas.openxmlformats.org/officeDocument/2006/relationships/image" Target="../media/image67.png"/><Relationship Id="rId3" Type="http://schemas.openxmlformats.org/officeDocument/2006/relationships/image" Target="../media/image31.jpeg"/><Relationship Id="rId7" Type="http://schemas.openxmlformats.org/officeDocument/2006/relationships/image" Target="../media/image215.png"/><Relationship Id="rId12" Type="http://schemas.openxmlformats.org/officeDocument/2006/relationships/image" Target="../media/image2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218.png"/><Relationship Id="rId5" Type="http://schemas.openxmlformats.org/officeDocument/2006/relationships/image" Target="../media/image213.png"/><Relationship Id="rId10" Type="http://schemas.openxmlformats.org/officeDocument/2006/relationships/image" Target="../media/image217.png"/><Relationship Id="rId4" Type="http://schemas.openxmlformats.org/officeDocument/2006/relationships/image" Target="../media/image151.png"/><Relationship Id="rId9" Type="http://schemas.openxmlformats.org/officeDocument/2006/relationships/image" Target="../media/image190.png"/><Relationship Id="rId14" Type="http://schemas.openxmlformats.org/officeDocument/2006/relationships/image" Target="../media/image22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tiff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microsoft.com/office/2007/relationships/hdphoto" Target="../media/hdphoto1.wdp"/><Relationship Id="rId4" Type="http://schemas.openxmlformats.org/officeDocument/2006/relationships/image" Target="../media/image20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svg"/><Relationship Id="rId3" Type="http://schemas.openxmlformats.org/officeDocument/2006/relationships/image" Target="../media/image31.jpeg"/><Relationship Id="rId7" Type="http://schemas.openxmlformats.org/officeDocument/2006/relationships/image" Target="../media/image34.tiff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tiff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15.png"/><Relationship Id="rId9" Type="http://schemas.openxmlformats.org/officeDocument/2006/relationships/image" Target="../media/image3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tiff"/><Relationship Id="rId3" Type="http://schemas.openxmlformats.org/officeDocument/2006/relationships/image" Target="../media/image133.png"/><Relationship Id="rId7" Type="http://schemas.openxmlformats.org/officeDocument/2006/relationships/image" Target="../media/image2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7.png"/><Relationship Id="rId4" Type="http://schemas.openxmlformats.org/officeDocument/2006/relationships/image" Target="../media/image54.png"/><Relationship Id="rId9" Type="http://schemas.openxmlformats.org/officeDocument/2006/relationships/image" Target="../media/image16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4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svg"/><Relationship Id="rId7" Type="http://schemas.openxmlformats.org/officeDocument/2006/relationships/image" Target="../media/image57.tiff"/><Relationship Id="rId12" Type="http://schemas.openxmlformats.org/officeDocument/2006/relationships/image" Target="../media/image62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04498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0BC529D2-DE36-4AC7-847A-C478AC95E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6E5316A1-C2D5-4A7F-A04B-33F19AF01B71}"/>
              </a:ext>
            </a:extLst>
          </p:cNvPr>
          <p:cNvSpPr/>
          <p:nvPr/>
        </p:nvSpPr>
        <p:spPr>
          <a:xfrm>
            <a:off x="5318805" y="1627818"/>
            <a:ext cx="3456710" cy="1767826"/>
          </a:xfrm>
          <a:prstGeom prst="roundRect">
            <a:avLst>
              <a:gd name="adj" fmla="val 6221"/>
            </a:avLst>
          </a:prstGeom>
          <a:solidFill>
            <a:srgbClr val="8A97AE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3636C315-5653-4954-9935-311A44F94A76}"/>
              </a:ext>
            </a:extLst>
          </p:cNvPr>
          <p:cNvSpPr/>
          <p:nvPr/>
        </p:nvSpPr>
        <p:spPr>
          <a:xfrm>
            <a:off x="251013" y="1632803"/>
            <a:ext cx="4798292" cy="1767826"/>
          </a:xfrm>
          <a:prstGeom prst="roundRect">
            <a:avLst>
              <a:gd name="adj" fmla="val 6221"/>
            </a:avLst>
          </a:prstGeom>
          <a:solidFill>
            <a:srgbClr val="8A97AE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 sz="1013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EDAF1A-0F9B-D045-884D-07A40079D2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Package contents and accessories</a:t>
            </a:r>
            <a:endParaRPr lang="en-US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ECA0FA-3B4E-3141-9A44-E0602DE92CDB}"/>
              </a:ext>
            </a:extLst>
          </p:cNvPr>
          <p:cNvSpPr txBox="1"/>
          <p:nvPr/>
        </p:nvSpPr>
        <p:spPr>
          <a:xfrm>
            <a:off x="432416" y="3510697"/>
            <a:ext cx="1459545" cy="940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QNA-UC5G1T </a:t>
            </a:r>
          </a:p>
          <a:p>
            <a:pPr>
              <a:lnSpc>
                <a:spcPts val="1725"/>
              </a:lnSpc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 to</a:t>
            </a: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5G/2.5G/1G/100M</a:t>
            </a:r>
            <a:r>
              <a:rPr lang="zh-TW" alt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network adapter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1DAC0-ECEE-3542-8B89-00D8A78FF9F6}"/>
              </a:ext>
            </a:extLst>
          </p:cNvPr>
          <p:cNvSpPr txBox="1"/>
          <p:nvPr/>
        </p:nvSpPr>
        <p:spPr>
          <a:xfrm>
            <a:off x="2062947" y="3510697"/>
            <a:ext cx="1609538" cy="9407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725"/>
              </a:lnSpc>
            </a:pP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20cm</a:t>
            </a:r>
            <a:r>
              <a:rPr lang="zh-CN" alt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 Type-C to Type-A  cable</a:t>
            </a:r>
          </a:p>
          <a:p>
            <a:pPr>
              <a:lnSpc>
                <a:spcPts val="1725"/>
              </a:lnSpc>
            </a:pP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Ordering P/N</a:t>
            </a:r>
            <a:r>
              <a:rPr lang="zh-CN" alt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：</a:t>
            </a:r>
            <a:endParaRPr lang="en-US" altLang="zh-CN" sz="10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725"/>
              </a:lnSpc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CAB-U35G02MAC</a:t>
            </a:r>
            <a:endParaRPr lang="en-US" altLang="zh-CN" sz="10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5B7468-5098-DC4D-98FA-2490087310ED}"/>
              </a:ext>
            </a:extLst>
          </p:cNvPr>
          <p:cNvSpPr txBox="1"/>
          <p:nvPr/>
        </p:nvSpPr>
        <p:spPr>
          <a:xfrm>
            <a:off x="3853103" y="3510697"/>
            <a:ext cx="1090283" cy="7225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725"/>
              </a:lnSpc>
            </a:pP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Quick installation guide (QIG)</a:t>
            </a:r>
            <a:endParaRPr lang="en-US" sz="10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0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A52F4D86-FF47-4DAC-99C4-D38B910EFB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3149" y="1970416"/>
            <a:ext cx="1219038" cy="12170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8C0BDF6E-802F-4874-81F5-7284E1FD15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6036" y="1970416"/>
            <a:ext cx="1219038" cy="12170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坐 的圖片&#10;&#10;描述是以高可信度產生">
            <a:extLst>
              <a:ext uri="{FF2B5EF4-FFF2-40B4-BE49-F238E27FC236}">
                <a16:creationId xmlns:a16="http://schemas.microsoft.com/office/drawing/2014/main" id="{D533B95C-E202-40EF-9817-A1FAABFA84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3799" y="1981537"/>
            <a:ext cx="871409" cy="12132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C627E703-E9EC-47E7-B2D3-AD04495CB3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17" y="1974068"/>
            <a:ext cx="1219038" cy="12170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7354AB86-A833-4334-AEF9-32ADB4E441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35" y="2072639"/>
            <a:ext cx="1206635" cy="9671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DF8E15C7-ABB5-1A40-9FF6-2FB49E310D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818" y="1993169"/>
            <a:ext cx="1219038" cy="12170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FD466CE0-A0EE-144E-8B55-ED06CD27D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7643" y="1993169"/>
            <a:ext cx="1219038" cy="12170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D897DF4-6A93-9F47-B94F-4557F1F90602}"/>
              </a:ext>
            </a:extLst>
          </p:cNvPr>
          <p:cNvSpPr txBox="1"/>
          <p:nvPr/>
        </p:nvSpPr>
        <p:spPr>
          <a:xfrm>
            <a:off x="5471517" y="3510697"/>
            <a:ext cx="1714565" cy="844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100cm</a:t>
            </a:r>
            <a:r>
              <a:rPr lang="zh-CN" alt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 Type-C to Type-A  cable</a:t>
            </a:r>
          </a:p>
          <a:p>
            <a:pPr>
              <a:lnSpc>
                <a:spcPts val="1500"/>
              </a:lnSpc>
            </a:pP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Ordering P/N</a:t>
            </a:r>
            <a:r>
              <a:rPr lang="zh-CN" alt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：</a:t>
            </a:r>
            <a:endParaRPr lang="en-US" altLang="zh-CN" sz="10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CAB-U35G10MAC</a:t>
            </a:r>
            <a:endParaRPr lang="en-US" altLang="zh-CN" sz="10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6D6631-5098-C34F-BA86-B70F506F6676}"/>
              </a:ext>
            </a:extLst>
          </p:cNvPr>
          <p:cNvSpPr txBox="1"/>
          <p:nvPr/>
        </p:nvSpPr>
        <p:spPr>
          <a:xfrm>
            <a:off x="7176366" y="3500308"/>
            <a:ext cx="1808747" cy="844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100cm</a:t>
            </a:r>
            <a:r>
              <a:rPr lang="zh-CN" alt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3.1 Gen2 Type-C to Type-C  cable</a:t>
            </a:r>
          </a:p>
          <a:p>
            <a:pPr>
              <a:lnSpc>
                <a:spcPts val="1500"/>
              </a:lnSpc>
            </a:pPr>
            <a:r>
              <a:rPr lang="en-US" altLang="zh-CN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Ordering P/N</a:t>
            </a:r>
            <a:r>
              <a:rPr lang="zh-CN" alt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：</a:t>
            </a:r>
            <a:endParaRPr lang="en-US" altLang="zh-CN" sz="10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sz="1050" b="1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CAB-U310G10MCC</a:t>
            </a:r>
            <a:endParaRPr lang="en-US" altLang="zh-CN" sz="1050" b="1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5" name="圖片 24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57D77220-0246-48CB-B788-D56E3A86B65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733" y="1380358"/>
            <a:ext cx="1502256" cy="465716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B82F2A95-A261-4122-BFD9-5FBCAA60E7B6}"/>
              </a:ext>
            </a:extLst>
          </p:cNvPr>
          <p:cNvSpPr/>
          <p:nvPr/>
        </p:nvSpPr>
        <p:spPr>
          <a:xfrm>
            <a:off x="655458" y="1426082"/>
            <a:ext cx="1112805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25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Included</a:t>
            </a:r>
            <a:endParaRPr lang="zh-TW" altLang="en-US" sz="1725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27" name="圖片 26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516B1F66-C5B8-4644-B92E-00846BB6574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2490" y="1380358"/>
            <a:ext cx="1502256" cy="465716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5DF81D92-598A-4F6F-9961-3EABDE002947}"/>
              </a:ext>
            </a:extLst>
          </p:cNvPr>
          <p:cNvSpPr/>
          <p:nvPr/>
        </p:nvSpPr>
        <p:spPr>
          <a:xfrm>
            <a:off x="5725997" y="1426082"/>
            <a:ext cx="1119217" cy="3577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725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Optional</a:t>
            </a:r>
            <a:endParaRPr lang="zh-CN" altLang="en-US" sz="1725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CCC6FBF4-BD40-419C-98B7-FEC65506A9B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125" y="2010236"/>
            <a:ext cx="1213373" cy="1213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9A702455-4F89-4476-BCD2-D0EA5DC875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285" y="2006518"/>
            <a:ext cx="1199373" cy="11993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ABE8473-CA65-4E4D-9ABA-87329F5D9B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3709" y="2068608"/>
            <a:ext cx="657084" cy="100628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2841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50D96ED8-71B3-4B79-B1D9-31E6538A2B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914" y="1519109"/>
            <a:ext cx="3338037" cy="12872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70E58-2DD5-FE49-936A-EBEF3945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244" y="48721"/>
            <a:ext cx="8092485" cy="793979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No extra power supply needed</a:t>
            </a:r>
            <a:endParaRPr lang="zh-CN" altLang="en-US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4DDADF44-0B76-4AE5-A233-97301D5B289B}"/>
              </a:ext>
            </a:extLst>
          </p:cNvPr>
          <p:cNvSpPr/>
          <p:nvPr/>
        </p:nvSpPr>
        <p:spPr>
          <a:xfrm>
            <a:off x="423936" y="1591926"/>
            <a:ext cx="3297924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5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1E0C15C9-9E4D-4CB3-ABAF-83A64014CAF1}"/>
              </a:ext>
            </a:extLst>
          </p:cNvPr>
          <p:cNvSpPr txBox="1"/>
          <p:nvPr/>
        </p:nvSpPr>
        <p:spPr>
          <a:xfrm>
            <a:off x="304244" y="3045871"/>
            <a:ext cx="4848342" cy="127746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13995" indent="-213995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US" altLang="zh-CN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Save cost and easily build</a:t>
            </a:r>
            <a:r>
              <a:rPr lang="zh-CN" alt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CN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5GbE/2.5GbE environment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3995" indent="-213995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sz="1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Portable size for productivity </a:t>
            </a:r>
            <a:r>
              <a:rPr lang="en-US" sz="1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anywhere </a:t>
            </a:r>
            <a:endParaRPr lang="zh-TW" altLang="en-US" sz="15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 marL="213995" indent="-213995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altLang="zh-CN" sz="15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Clean design to fit in any environment</a:t>
            </a:r>
            <a:endParaRPr lang="en-US" altLang="zh-TW" sz="15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0C6E27B-59A7-4C9D-AC79-B9349322258D}"/>
              </a:ext>
            </a:extLst>
          </p:cNvPr>
          <p:cNvSpPr/>
          <p:nvPr/>
        </p:nvSpPr>
        <p:spPr>
          <a:xfrm>
            <a:off x="468779" y="2176620"/>
            <a:ext cx="291618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7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 </a:t>
            </a:r>
            <a:r>
              <a:rPr lang="en-US" altLang="zh-CN" sz="27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to 5GbE</a:t>
            </a:r>
            <a:endParaRPr lang="en-US" altLang="zh-TW" sz="27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77342CFE-8F39-4E03-B53E-C9BA94EC5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9747" y="1371733"/>
            <a:ext cx="4810009" cy="318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08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F3B269-405B-BB4C-9F83-A7BD50075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858" y="1792313"/>
            <a:ext cx="1337365" cy="1342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E4A9AFF4-89F1-4AE4-A2E2-EF31E1784A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866" y="2587938"/>
            <a:ext cx="2437049" cy="1933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4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687DB1A6-8E21-403A-8C4F-88CC73BA3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692" y="2831079"/>
            <a:ext cx="1533935" cy="74569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B2E5535-6296-4CD4-A690-66AFF50B1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4924" y="1071141"/>
            <a:ext cx="1440643" cy="3700156"/>
          </a:xfrm>
          <a:prstGeom prst="rect">
            <a:avLst/>
          </a:prstGeom>
        </p:spPr>
      </p:pic>
      <p:pic>
        <p:nvPicPr>
          <p:cNvPr id="36" name="圖片 35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2B03B668-4C7D-4C5A-AC05-AF757F6880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7658" y="1110404"/>
            <a:ext cx="2687933" cy="623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19C3A4-8626-A74F-BEDF-FDF29368D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560" y="34889"/>
            <a:ext cx="8721090" cy="9336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AQC111U</a:t>
            </a:r>
            <a:r>
              <a:rPr lang="zh-TW" altLang="en-US"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USB and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5G single chip solution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370DA5-211F-264F-A70C-B1B74CAA50F6}"/>
              </a:ext>
            </a:extLst>
          </p:cNvPr>
          <p:cNvSpPr/>
          <p:nvPr/>
        </p:nvSpPr>
        <p:spPr>
          <a:xfrm>
            <a:off x="1097580" y="4916303"/>
            <a:ext cx="637710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700">
                <a:solidFill>
                  <a:schemeClr val="bg2">
                    <a:lumMod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Source </a:t>
            </a:r>
            <a:r>
              <a:rPr lang="en-US" sz="7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https://s3-us-west-1.amazonaws.com/</a:t>
            </a:r>
            <a:r>
              <a:rPr lang="en-US" sz="7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aquantia</a:t>
            </a:r>
            <a:r>
              <a:rPr lang="en-US" sz="7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-staging/</a:t>
            </a:r>
            <a:r>
              <a:rPr lang="en-US" sz="700" err="1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wp</a:t>
            </a:r>
            <a:r>
              <a:rPr lang="en-US" sz="70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-content/uploads/2018/06/Product-Brief-AQC111U-AQC112U-June-1-2018.pdf</a:t>
            </a:r>
          </a:p>
        </p:txBody>
      </p:sp>
      <p:pic>
        <p:nvPicPr>
          <p:cNvPr id="11" name="Shape 271">
            <a:extLst>
              <a:ext uri="{FF2B5EF4-FFF2-40B4-BE49-F238E27FC236}">
                <a16:creationId xmlns:a16="http://schemas.microsoft.com/office/drawing/2014/main" id="{1864F47F-B8B3-F846-BAAF-72D2BF0E00F9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</a:blip>
          <a:srcRect/>
          <a:stretch/>
        </p:blipFill>
        <p:spPr>
          <a:xfrm>
            <a:off x="236560" y="1189426"/>
            <a:ext cx="1873268" cy="417362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34137B9E-5E24-4BB0-BB8A-FADED2023EE2}"/>
              </a:ext>
            </a:extLst>
          </p:cNvPr>
          <p:cNvSpPr/>
          <p:nvPr/>
        </p:nvSpPr>
        <p:spPr>
          <a:xfrm>
            <a:off x="-1341004" y="-353576"/>
            <a:ext cx="1408814" cy="578411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D84185FC-BDC7-40EF-9376-3A1F46703C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23474" y="908926"/>
            <a:ext cx="3186610" cy="4196482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DB3F84FC-9D44-4E50-93D9-E460B8F42BC0}"/>
              </a:ext>
            </a:extLst>
          </p:cNvPr>
          <p:cNvGrpSpPr/>
          <p:nvPr/>
        </p:nvGrpSpPr>
        <p:grpSpPr>
          <a:xfrm>
            <a:off x="2669301" y="1161041"/>
            <a:ext cx="3564684" cy="3686523"/>
            <a:chOff x="2549827" y="1189425"/>
            <a:chExt cx="3624143" cy="3748012"/>
          </a:xfrm>
        </p:grpSpPr>
        <p:sp>
          <p:nvSpPr>
            <p:cNvPr id="80" name="矩形 79">
              <a:extLst>
                <a:ext uri="{FF2B5EF4-FFF2-40B4-BE49-F238E27FC236}">
                  <a16:creationId xmlns:a16="http://schemas.microsoft.com/office/drawing/2014/main" id="{6E680D99-AD46-4A04-AC90-64B344C611AF}"/>
                </a:ext>
              </a:extLst>
            </p:cNvPr>
            <p:cNvSpPr/>
            <p:nvPr/>
          </p:nvSpPr>
          <p:spPr>
            <a:xfrm>
              <a:off x="5396221" y="3981023"/>
              <a:ext cx="777749" cy="4380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TW" sz="11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GEN3</a:t>
              </a:r>
            </a:p>
            <a:p>
              <a:r>
                <a:rPr lang="en-US" altLang="zh-TW" sz="110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rPr>
                <a:t>PHY</a:t>
              </a:r>
              <a:endParaRPr lang="zh-TW" altLang="en-US" sz="11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0" name="群組 9">
              <a:extLst>
                <a:ext uri="{FF2B5EF4-FFF2-40B4-BE49-F238E27FC236}">
                  <a16:creationId xmlns:a16="http://schemas.microsoft.com/office/drawing/2014/main" id="{A312E8A9-5492-4A49-B925-6D6D51F229FF}"/>
                </a:ext>
              </a:extLst>
            </p:cNvPr>
            <p:cNvGrpSpPr/>
            <p:nvPr/>
          </p:nvGrpSpPr>
          <p:grpSpPr>
            <a:xfrm>
              <a:off x="2549827" y="1189425"/>
              <a:ext cx="2893840" cy="3748012"/>
              <a:chOff x="2549827" y="1189425"/>
              <a:chExt cx="2893840" cy="3748012"/>
            </a:xfrm>
          </p:grpSpPr>
          <p:sp>
            <p:nvSpPr>
              <p:cNvPr id="40" name="矩形: 圓角 39">
                <a:extLst>
                  <a:ext uri="{FF2B5EF4-FFF2-40B4-BE49-F238E27FC236}">
                    <a16:creationId xmlns:a16="http://schemas.microsoft.com/office/drawing/2014/main" id="{BCE448A5-BEE4-443C-A632-42BCF2AA0413}"/>
                  </a:ext>
                </a:extLst>
              </p:cNvPr>
              <p:cNvSpPr/>
              <p:nvPr/>
            </p:nvSpPr>
            <p:spPr>
              <a:xfrm>
                <a:off x="2645520" y="1189425"/>
                <a:ext cx="2485340" cy="352295"/>
              </a:xfrm>
              <a:prstGeom prst="roundRect">
                <a:avLst>
                  <a:gd name="adj" fmla="val 0"/>
                </a:avLst>
              </a:prstGeom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  <a:lin ang="0" scaled="0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矩形 6">
                <a:extLst>
                  <a:ext uri="{FF2B5EF4-FFF2-40B4-BE49-F238E27FC236}">
                    <a16:creationId xmlns:a16="http://schemas.microsoft.com/office/drawing/2014/main" id="{A834BC46-42CF-48CB-840A-FE8F74DC1428}"/>
                  </a:ext>
                </a:extLst>
              </p:cNvPr>
              <p:cNvSpPr/>
              <p:nvPr/>
            </p:nvSpPr>
            <p:spPr>
              <a:xfrm>
                <a:off x="2652277" y="1209869"/>
                <a:ext cx="2485340" cy="36378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2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Software Driver</a:t>
                </a:r>
              </a:p>
            </p:txBody>
          </p:sp>
          <p:sp>
            <p:nvSpPr>
              <p:cNvPr id="61" name="矩形 6">
                <a:extLst>
                  <a:ext uri="{FF2B5EF4-FFF2-40B4-BE49-F238E27FC236}">
                    <a16:creationId xmlns:a16="http://schemas.microsoft.com/office/drawing/2014/main" id="{09FD5F31-2E6E-4608-ABE7-AA60B56E698B}"/>
                  </a:ext>
                </a:extLst>
              </p:cNvPr>
              <p:cNvSpPr/>
              <p:nvPr/>
            </p:nvSpPr>
            <p:spPr>
              <a:xfrm>
                <a:off x="2645520" y="2174695"/>
                <a:ext cx="2485340" cy="363785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USB</a:t>
                </a:r>
                <a:r>
                  <a:rPr lang="zh-TW" altLang="en-US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 </a:t>
                </a:r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3.1 Gen 1 PHY</a:t>
                </a:r>
              </a:p>
            </p:txBody>
          </p:sp>
          <p:sp>
            <p:nvSpPr>
              <p:cNvPr id="62" name="矩形 6">
                <a:extLst>
                  <a:ext uri="{FF2B5EF4-FFF2-40B4-BE49-F238E27FC236}">
                    <a16:creationId xmlns:a16="http://schemas.microsoft.com/office/drawing/2014/main" id="{C917A8D6-91A8-4E28-AE45-86662D89E1D0}"/>
                  </a:ext>
                </a:extLst>
              </p:cNvPr>
              <p:cNvSpPr/>
              <p:nvPr/>
            </p:nvSpPr>
            <p:spPr>
              <a:xfrm>
                <a:off x="2645520" y="3687115"/>
                <a:ext cx="2456709" cy="25472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Ethernet MAC</a:t>
                </a:r>
              </a:p>
            </p:txBody>
          </p:sp>
          <p:sp>
            <p:nvSpPr>
              <p:cNvPr id="63" name="矩形 6">
                <a:extLst>
                  <a:ext uri="{FF2B5EF4-FFF2-40B4-BE49-F238E27FC236}">
                    <a16:creationId xmlns:a16="http://schemas.microsoft.com/office/drawing/2014/main" id="{C459B458-12F1-40BE-88B7-374B4E051E69}"/>
                  </a:ext>
                </a:extLst>
              </p:cNvPr>
              <p:cNvSpPr/>
              <p:nvPr/>
            </p:nvSpPr>
            <p:spPr>
              <a:xfrm>
                <a:off x="2637124" y="3992241"/>
                <a:ext cx="2463058" cy="375019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5G/2.5G/1G/100M</a:t>
                </a:r>
              </a:p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4-Speed Ethernet PHY</a:t>
                </a:r>
              </a:p>
            </p:txBody>
          </p:sp>
          <p:sp>
            <p:nvSpPr>
              <p:cNvPr id="64" name="矩形 6">
                <a:extLst>
                  <a:ext uri="{FF2B5EF4-FFF2-40B4-BE49-F238E27FC236}">
                    <a16:creationId xmlns:a16="http://schemas.microsoft.com/office/drawing/2014/main" id="{01C4068A-F898-4DBB-915F-FD0E8A8B8945}"/>
                  </a:ext>
                </a:extLst>
              </p:cNvPr>
              <p:cNvSpPr/>
              <p:nvPr/>
            </p:nvSpPr>
            <p:spPr>
              <a:xfrm>
                <a:off x="2645520" y="2598721"/>
                <a:ext cx="870429" cy="26510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 err="1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SMBus</a:t>
                </a:r>
                <a:endParaRPr lang="en-US" altLang="zh-TW" sz="10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endParaRPr>
              </a:p>
            </p:txBody>
          </p:sp>
          <p:sp>
            <p:nvSpPr>
              <p:cNvPr id="65" name="矩形 6">
                <a:extLst>
                  <a:ext uri="{FF2B5EF4-FFF2-40B4-BE49-F238E27FC236}">
                    <a16:creationId xmlns:a16="http://schemas.microsoft.com/office/drawing/2014/main" id="{7D8E57B0-9915-45FB-B677-EEBCBE507DD2}"/>
                  </a:ext>
                </a:extLst>
              </p:cNvPr>
              <p:cNvSpPr/>
              <p:nvPr/>
            </p:nvSpPr>
            <p:spPr>
              <a:xfrm>
                <a:off x="3561781" y="2601369"/>
                <a:ext cx="1554683" cy="26510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USB3.1 Controller</a:t>
                </a:r>
              </a:p>
            </p:txBody>
          </p:sp>
          <p:sp>
            <p:nvSpPr>
              <p:cNvPr id="66" name="矩形 6">
                <a:extLst>
                  <a:ext uri="{FF2B5EF4-FFF2-40B4-BE49-F238E27FC236}">
                    <a16:creationId xmlns:a16="http://schemas.microsoft.com/office/drawing/2014/main" id="{73A08433-CFE9-4F81-9C70-F14B946A4ED8}"/>
                  </a:ext>
                </a:extLst>
              </p:cNvPr>
              <p:cNvSpPr/>
              <p:nvPr/>
            </p:nvSpPr>
            <p:spPr>
              <a:xfrm>
                <a:off x="3547546" y="3383515"/>
                <a:ext cx="1554683" cy="26510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Packet Filter</a:t>
                </a:r>
              </a:p>
            </p:txBody>
          </p:sp>
          <p:sp>
            <p:nvSpPr>
              <p:cNvPr id="67" name="矩形 6">
                <a:extLst>
                  <a:ext uri="{FF2B5EF4-FFF2-40B4-BE49-F238E27FC236}">
                    <a16:creationId xmlns:a16="http://schemas.microsoft.com/office/drawing/2014/main" id="{1130DCA9-5ECE-47CD-93B6-9E430171332C}"/>
                  </a:ext>
                </a:extLst>
              </p:cNvPr>
              <p:cNvSpPr/>
              <p:nvPr/>
            </p:nvSpPr>
            <p:spPr>
              <a:xfrm>
                <a:off x="2645520" y="3383515"/>
                <a:ext cx="877187" cy="265108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SPI</a:t>
                </a:r>
              </a:p>
            </p:txBody>
          </p:sp>
          <p:sp>
            <p:nvSpPr>
              <p:cNvPr id="68" name="矩形 6">
                <a:extLst>
                  <a:ext uri="{FF2B5EF4-FFF2-40B4-BE49-F238E27FC236}">
                    <a16:creationId xmlns:a16="http://schemas.microsoft.com/office/drawing/2014/main" id="{7C3FE9D0-0694-41BF-8D4C-06FF89B4014B}"/>
                  </a:ext>
                </a:extLst>
              </p:cNvPr>
              <p:cNvSpPr/>
              <p:nvPr/>
            </p:nvSpPr>
            <p:spPr>
              <a:xfrm>
                <a:off x="3561781" y="2914776"/>
                <a:ext cx="747734" cy="20085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RX DMA</a:t>
                </a:r>
              </a:p>
            </p:txBody>
          </p:sp>
          <p:sp>
            <p:nvSpPr>
              <p:cNvPr id="70" name="矩形 6">
                <a:extLst>
                  <a:ext uri="{FF2B5EF4-FFF2-40B4-BE49-F238E27FC236}">
                    <a16:creationId xmlns:a16="http://schemas.microsoft.com/office/drawing/2014/main" id="{27979007-DC64-4921-9802-0FDAFD096548}"/>
                  </a:ext>
                </a:extLst>
              </p:cNvPr>
              <p:cNvSpPr/>
              <p:nvPr/>
            </p:nvSpPr>
            <p:spPr>
              <a:xfrm>
                <a:off x="3561314" y="3145069"/>
                <a:ext cx="748201" cy="2033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RX Offloads</a:t>
                </a:r>
              </a:p>
            </p:txBody>
          </p:sp>
          <p:sp>
            <p:nvSpPr>
              <p:cNvPr id="72" name="矩形 6">
                <a:extLst>
                  <a:ext uri="{FF2B5EF4-FFF2-40B4-BE49-F238E27FC236}">
                    <a16:creationId xmlns:a16="http://schemas.microsoft.com/office/drawing/2014/main" id="{18055B03-D655-4AF5-8E33-8083F17764C5}"/>
                  </a:ext>
                </a:extLst>
              </p:cNvPr>
              <p:cNvSpPr/>
              <p:nvPr/>
            </p:nvSpPr>
            <p:spPr>
              <a:xfrm>
                <a:off x="2866752" y="2912326"/>
                <a:ext cx="662487" cy="2033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 err="1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Instr.RAM</a:t>
                </a:r>
                <a:endParaRPr lang="en-US" altLang="zh-TW" sz="8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endParaRPr>
              </a:p>
            </p:txBody>
          </p:sp>
          <p:sp>
            <p:nvSpPr>
              <p:cNvPr id="73" name="矩形 6">
                <a:extLst>
                  <a:ext uri="{FF2B5EF4-FFF2-40B4-BE49-F238E27FC236}">
                    <a16:creationId xmlns:a16="http://schemas.microsoft.com/office/drawing/2014/main" id="{A3AAD752-DCE8-43AB-9C76-C856B71FA222}"/>
                  </a:ext>
                </a:extLst>
              </p:cNvPr>
              <p:cNvSpPr/>
              <p:nvPr/>
            </p:nvSpPr>
            <p:spPr>
              <a:xfrm>
                <a:off x="2866285" y="3142619"/>
                <a:ext cx="681261" cy="200551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 err="1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Data.RAM</a:t>
                </a:r>
                <a:endParaRPr lang="en-US" altLang="zh-TW" sz="800">
                  <a:latin typeface="Arial" panose="020B0604020202020204" pitchFamily="34" charset="0"/>
                  <a:ea typeface="微軟正黑體"/>
                  <a:cs typeface="Arial" panose="020B0604020202020204" pitchFamily="34" charset="0"/>
                </a:endParaRPr>
              </a:p>
            </p:txBody>
          </p:sp>
          <p:sp>
            <p:nvSpPr>
              <p:cNvPr id="74" name="矩形 6">
                <a:extLst>
                  <a:ext uri="{FF2B5EF4-FFF2-40B4-BE49-F238E27FC236}">
                    <a16:creationId xmlns:a16="http://schemas.microsoft.com/office/drawing/2014/main" id="{ED69C81E-4EE5-4F86-8F53-07B589A54B60}"/>
                  </a:ext>
                </a:extLst>
              </p:cNvPr>
              <p:cNvSpPr/>
              <p:nvPr/>
            </p:nvSpPr>
            <p:spPr>
              <a:xfrm>
                <a:off x="2645521" y="2915450"/>
                <a:ext cx="196246" cy="42772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10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UC</a:t>
                </a:r>
              </a:p>
            </p:txBody>
          </p:sp>
          <p:sp>
            <p:nvSpPr>
              <p:cNvPr id="75" name="矩形 6">
                <a:extLst>
                  <a:ext uri="{FF2B5EF4-FFF2-40B4-BE49-F238E27FC236}">
                    <a16:creationId xmlns:a16="http://schemas.microsoft.com/office/drawing/2014/main" id="{258AB21E-E22C-4E5C-8EEC-B07B2178740B}"/>
                  </a:ext>
                </a:extLst>
              </p:cNvPr>
              <p:cNvSpPr/>
              <p:nvPr/>
            </p:nvSpPr>
            <p:spPr>
              <a:xfrm>
                <a:off x="4352448" y="2913283"/>
                <a:ext cx="747734" cy="20085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TX DMA</a:t>
                </a:r>
              </a:p>
            </p:txBody>
          </p:sp>
          <p:sp>
            <p:nvSpPr>
              <p:cNvPr id="76" name="矩形 6">
                <a:extLst>
                  <a:ext uri="{FF2B5EF4-FFF2-40B4-BE49-F238E27FC236}">
                    <a16:creationId xmlns:a16="http://schemas.microsoft.com/office/drawing/2014/main" id="{3C8FBACE-A800-46D3-A793-BC67E9F662D0}"/>
                  </a:ext>
                </a:extLst>
              </p:cNvPr>
              <p:cNvSpPr/>
              <p:nvPr/>
            </p:nvSpPr>
            <p:spPr>
              <a:xfrm>
                <a:off x="4351981" y="3143576"/>
                <a:ext cx="748201" cy="203300"/>
              </a:xfrm>
              <a:prstGeom prst="rect">
                <a:avLst/>
              </a:prstGeom>
              <a:solidFill>
                <a:schemeClr val="accent5">
                  <a:lumMod val="50000"/>
                </a:schemeClr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TW" sz="800"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TX Offloads</a:t>
                </a:r>
              </a:p>
            </p:txBody>
          </p:sp>
          <p:sp>
            <p:nvSpPr>
              <p:cNvPr id="78" name="矩形 77">
                <a:extLst>
                  <a:ext uri="{FF2B5EF4-FFF2-40B4-BE49-F238E27FC236}">
                    <a16:creationId xmlns:a16="http://schemas.microsoft.com/office/drawing/2014/main" id="{F96CF6D0-7D61-48D8-B482-DBF64E24423D}"/>
                  </a:ext>
                </a:extLst>
              </p:cNvPr>
              <p:cNvSpPr/>
              <p:nvPr/>
            </p:nvSpPr>
            <p:spPr>
              <a:xfrm>
                <a:off x="3638376" y="1571223"/>
                <a:ext cx="606542" cy="281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Host</a:t>
                </a:r>
                <a:endParaRPr lang="zh-TW" alt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6165D396-3485-40B9-97AC-6E171E6B0F4C}"/>
                  </a:ext>
                </a:extLst>
              </p:cNvPr>
              <p:cNvSpPr/>
              <p:nvPr/>
            </p:nvSpPr>
            <p:spPr>
              <a:xfrm>
                <a:off x="3553030" y="4655818"/>
                <a:ext cx="777749" cy="2816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>
                    <a:solidFill>
                      <a:schemeClr val="bg1"/>
                    </a:solidFill>
                    <a:latin typeface="Arial" panose="020B0604020202020204" pitchFamily="34" charset="0"/>
                    <a:ea typeface="微軟正黑體"/>
                    <a:cs typeface="Arial" panose="020B0604020202020204" pitchFamily="34" charset="0"/>
                  </a:rPr>
                  <a:t>Network</a:t>
                </a:r>
                <a:endParaRPr lang="zh-TW" alt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82" name="直線單箭頭接點 81">
                <a:extLst>
                  <a:ext uri="{FF2B5EF4-FFF2-40B4-BE49-F238E27FC236}">
                    <a16:creationId xmlns:a16="http://schemas.microsoft.com/office/drawing/2014/main" id="{0C74AED3-57B2-429E-803D-E52F0B0D14A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8605" y="1800937"/>
                <a:ext cx="1448" cy="230522"/>
              </a:xfrm>
              <a:prstGeom prst="straightConnector1">
                <a:avLst/>
              </a:prstGeom>
              <a:ln w="12700"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線單箭頭接點 85">
                <a:extLst>
                  <a:ext uri="{FF2B5EF4-FFF2-40B4-BE49-F238E27FC236}">
                    <a16:creationId xmlns:a16="http://schemas.microsoft.com/office/drawing/2014/main" id="{A880D01C-48A9-4C82-AA1C-D4BB2B364A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86742" y="4483867"/>
                <a:ext cx="1448" cy="230522"/>
              </a:xfrm>
              <a:prstGeom prst="straightConnector1">
                <a:avLst/>
              </a:prstGeom>
              <a:ln w="12700"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87" name="圖形 86">
                <a:extLst>
                  <a:ext uri="{FF2B5EF4-FFF2-40B4-BE49-F238E27FC236}">
                    <a16:creationId xmlns:a16="http://schemas.microsoft.com/office/drawing/2014/main" id="{0883DC82-D4AE-4AD4-A695-1386805F38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5266569" y="3977829"/>
                <a:ext cx="177098" cy="426644"/>
              </a:xfrm>
              <a:prstGeom prst="rect">
                <a:avLst/>
              </a:prstGeom>
            </p:spPr>
          </p:pic>
          <p:sp>
            <p:nvSpPr>
              <p:cNvPr id="77" name="矩形 76">
                <a:extLst>
                  <a:ext uri="{FF2B5EF4-FFF2-40B4-BE49-F238E27FC236}">
                    <a16:creationId xmlns:a16="http://schemas.microsoft.com/office/drawing/2014/main" id="{D6146962-A690-4E3E-B05D-31CA25BD192A}"/>
                  </a:ext>
                </a:extLst>
              </p:cNvPr>
              <p:cNvSpPr/>
              <p:nvPr/>
            </p:nvSpPr>
            <p:spPr>
              <a:xfrm>
                <a:off x="2549827" y="2068671"/>
                <a:ext cx="2680451" cy="2386371"/>
              </a:xfrm>
              <a:prstGeom prst="rect">
                <a:avLst/>
              </a:prstGeom>
              <a:noFill/>
              <a:ln w="9525">
                <a:solidFill>
                  <a:schemeClr val="accent5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48" name="圖片 47">
            <a:extLst>
              <a:ext uri="{FF2B5EF4-FFF2-40B4-BE49-F238E27FC236}">
                <a16:creationId xmlns:a16="http://schemas.microsoft.com/office/drawing/2014/main" id="{F9A08DA9-A43B-4D5E-BBCA-D2BD278B613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2417" y="2446044"/>
            <a:ext cx="3434085" cy="148895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46">
            <a:extLst>
              <a:ext uri="{FF2B5EF4-FFF2-40B4-BE49-F238E27FC236}">
                <a16:creationId xmlns:a16="http://schemas.microsoft.com/office/drawing/2014/main" id="{413264F0-0720-4240-B8A6-04B9EC258B9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9422" y="1193751"/>
            <a:ext cx="3434085" cy="123189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7" name="Shape 275">
            <a:extLst>
              <a:ext uri="{FF2B5EF4-FFF2-40B4-BE49-F238E27FC236}">
                <a16:creationId xmlns:a16="http://schemas.microsoft.com/office/drawing/2014/main" id="{C61609B3-4CC4-AB48-B777-59F0AD5BCE38}"/>
              </a:ext>
            </a:extLst>
          </p:cNvPr>
          <p:cNvSpPr/>
          <p:nvPr/>
        </p:nvSpPr>
        <p:spPr>
          <a:xfrm>
            <a:off x="5818408" y="2538071"/>
            <a:ext cx="2232806" cy="2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4" tIns="25710" rIns="51434" bIns="25710" anchor="t" anchorCtr="0">
            <a:noAutofit/>
          </a:bodyPr>
          <a:lstStyle/>
          <a:p>
            <a:r>
              <a:rPr lang="en-US" altLang="zh-TW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Multi-Gig supporters</a:t>
            </a:r>
            <a:endParaRPr sz="12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8" name="Shape 281">
            <a:extLst>
              <a:ext uri="{FF2B5EF4-FFF2-40B4-BE49-F238E27FC236}">
                <a16:creationId xmlns:a16="http://schemas.microsoft.com/office/drawing/2014/main" id="{3962710A-B570-A74E-9217-D38485D2C207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5950" y="1823129"/>
            <a:ext cx="605121" cy="35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282">
            <a:extLst>
              <a:ext uri="{FF2B5EF4-FFF2-40B4-BE49-F238E27FC236}">
                <a16:creationId xmlns:a16="http://schemas.microsoft.com/office/drawing/2014/main" id="{B30A14E9-52AD-CE4F-845A-D3C8087F88C3}"/>
              </a:ext>
            </a:extLst>
          </p:cNvPr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15522" y="1819016"/>
            <a:ext cx="639834" cy="373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Shape 283">
            <a:extLst>
              <a:ext uri="{FF2B5EF4-FFF2-40B4-BE49-F238E27FC236}">
                <a16:creationId xmlns:a16="http://schemas.microsoft.com/office/drawing/2014/main" id="{E2692771-9C07-0942-9642-AFACCFBC720A}"/>
              </a:ext>
            </a:extLst>
          </p:cNvPr>
          <p:cNvPicPr preferRelativeResize="0"/>
          <p:nvPr/>
        </p:nvPicPr>
        <p:blipFill rotWithShape="1">
          <a:blip r:embed="rId1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4465" y="1839083"/>
            <a:ext cx="612484" cy="35797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Shape 285">
            <a:extLst>
              <a:ext uri="{FF2B5EF4-FFF2-40B4-BE49-F238E27FC236}">
                <a16:creationId xmlns:a16="http://schemas.microsoft.com/office/drawing/2014/main" id="{BDCE460A-49BA-8849-93E4-DC27FA81F6F9}"/>
              </a:ext>
            </a:extLst>
          </p:cNvPr>
          <p:cNvSpPr/>
          <p:nvPr/>
        </p:nvSpPr>
        <p:spPr>
          <a:xfrm>
            <a:off x="5818406" y="1370043"/>
            <a:ext cx="2365647" cy="208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434" tIns="25710" rIns="51434" bIns="25710" anchor="t" anchorCtr="0">
            <a:noAutofit/>
          </a:bodyPr>
          <a:lstStyle/>
          <a:p>
            <a:r>
              <a:rPr lang="en-US" altLang="zh-TW" sz="12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NBASE-T Alliance</a:t>
            </a:r>
            <a:endParaRPr sz="12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22" name="Shape 286">
            <a:extLst>
              <a:ext uri="{FF2B5EF4-FFF2-40B4-BE49-F238E27FC236}">
                <a16:creationId xmlns:a16="http://schemas.microsoft.com/office/drawing/2014/main" id="{25F1001C-BFFB-8346-8E7A-C4DCBE89F00B}"/>
              </a:ext>
            </a:extLst>
          </p:cNvPr>
          <p:cNvPicPr preferRelativeResize="0"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3399" y="2921219"/>
            <a:ext cx="536050" cy="448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287">
            <a:extLst>
              <a:ext uri="{FF2B5EF4-FFF2-40B4-BE49-F238E27FC236}">
                <a16:creationId xmlns:a16="http://schemas.microsoft.com/office/drawing/2014/main" id="{1C6E27A2-0E79-5846-B822-FA9D1509FDB9}"/>
              </a:ext>
            </a:extLst>
          </p:cNvPr>
          <p:cNvPicPr preferRelativeResize="0"/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053" y="2971490"/>
            <a:ext cx="756084" cy="294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289">
            <a:extLst>
              <a:ext uri="{FF2B5EF4-FFF2-40B4-BE49-F238E27FC236}">
                <a16:creationId xmlns:a16="http://schemas.microsoft.com/office/drawing/2014/main" id="{9CEF5249-637B-D049-90CA-1F0455FB66F2}"/>
              </a:ext>
            </a:extLst>
          </p:cNvPr>
          <p:cNvPicPr preferRelativeResize="0"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414" y="3562225"/>
            <a:ext cx="756084" cy="96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Shape 290">
            <a:extLst>
              <a:ext uri="{FF2B5EF4-FFF2-40B4-BE49-F238E27FC236}">
                <a16:creationId xmlns:a16="http://schemas.microsoft.com/office/drawing/2014/main" id="{3B953C1F-0CBF-4D4C-A48D-C0B03601FD62}"/>
              </a:ext>
            </a:extLst>
          </p:cNvPr>
          <p:cNvPicPr preferRelativeResize="0"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459" y="3087386"/>
            <a:ext cx="812294" cy="113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Shape 280">
            <a:extLst>
              <a:ext uri="{FF2B5EF4-FFF2-40B4-BE49-F238E27FC236}">
                <a16:creationId xmlns:a16="http://schemas.microsoft.com/office/drawing/2014/main" id="{ECEF0E66-725E-2B4E-8A0E-804A8B7C31EF}"/>
              </a:ext>
            </a:extLst>
          </p:cNvPr>
          <p:cNvPicPr preferRelativeResize="0"/>
          <p:nvPr/>
        </p:nvPicPr>
        <p:blipFill rotWithShape="1">
          <a:blip r:embed="rId2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357" y="1795094"/>
            <a:ext cx="715310" cy="41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Shape 284">
            <a:extLst>
              <a:ext uri="{FF2B5EF4-FFF2-40B4-BE49-F238E27FC236}">
                <a16:creationId xmlns:a16="http://schemas.microsoft.com/office/drawing/2014/main" id="{6360C213-CB55-9346-BF72-94EFE5DE573E}"/>
              </a:ext>
            </a:extLst>
          </p:cNvPr>
          <p:cNvPicPr preferRelativeResize="0"/>
          <p:nvPr/>
        </p:nvPicPr>
        <p:blipFill rotWithShape="1">
          <a:blip r:embed="rId2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75315" y="1831050"/>
            <a:ext cx="594066" cy="347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288">
            <a:extLst>
              <a:ext uri="{FF2B5EF4-FFF2-40B4-BE49-F238E27FC236}">
                <a16:creationId xmlns:a16="http://schemas.microsoft.com/office/drawing/2014/main" id="{0C2A8785-5374-1944-9C49-A349CFBCEADA}"/>
              </a:ext>
            </a:extLst>
          </p:cNvPr>
          <p:cNvPicPr preferRelativeResize="0"/>
          <p:nvPr/>
        </p:nvPicPr>
        <p:blipFill>
          <a:blip r:embed="rId2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33021" y="3453875"/>
            <a:ext cx="604072" cy="317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Shape 291">
            <a:extLst>
              <a:ext uri="{FF2B5EF4-FFF2-40B4-BE49-F238E27FC236}">
                <a16:creationId xmlns:a16="http://schemas.microsoft.com/office/drawing/2014/main" id="{57709DF3-A994-F64A-A40A-46BF33F00972}"/>
              </a:ext>
            </a:extLst>
          </p:cNvPr>
          <p:cNvPicPr preferRelativeResize="0"/>
          <p:nvPr/>
        </p:nvPicPr>
        <p:blipFill>
          <a:blip r:embed="rId2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6766" y="3543476"/>
            <a:ext cx="739121" cy="1277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9944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群組 15">
            <a:extLst>
              <a:ext uri="{FF2B5EF4-FFF2-40B4-BE49-F238E27FC236}">
                <a16:creationId xmlns:a16="http://schemas.microsoft.com/office/drawing/2014/main" id="{C532DE4F-4D39-4F63-9CE7-F7034BD7744C}"/>
              </a:ext>
            </a:extLst>
          </p:cNvPr>
          <p:cNvGrpSpPr/>
          <p:nvPr/>
        </p:nvGrpSpPr>
        <p:grpSpPr>
          <a:xfrm>
            <a:off x="6229814" y="1819518"/>
            <a:ext cx="1615179" cy="1969667"/>
            <a:chOff x="6170502" y="1756701"/>
            <a:chExt cx="1615179" cy="19696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" name="圖片 12" descr="一張含有 外殼 的圖片&#10;&#10;描述是以高可信度產生">
              <a:extLst>
                <a:ext uri="{FF2B5EF4-FFF2-40B4-BE49-F238E27FC236}">
                  <a16:creationId xmlns:a16="http://schemas.microsoft.com/office/drawing/2014/main" id="{06544F4D-2AAC-4A08-B0E0-0D793B832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70502" y="1756701"/>
              <a:ext cx="1615179" cy="1969667"/>
            </a:xfrm>
            <a:prstGeom prst="rect">
              <a:avLst/>
            </a:prstGeom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238E89DE-C64C-4310-A48F-BB0EF289D26A}"/>
                </a:ext>
              </a:extLst>
            </p:cNvPr>
            <p:cNvSpPr/>
            <p:nvPr/>
          </p:nvSpPr>
          <p:spPr>
            <a:xfrm>
              <a:off x="6550790" y="2869587"/>
              <a:ext cx="85360" cy="68821"/>
            </a:xfrm>
            <a:prstGeom prst="rect">
              <a:avLst/>
            </a:prstGeom>
            <a:solidFill>
              <a:srgbClr val="85B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09BEFFBE-80CE-4E2A-B53E-00C778FBFEE5}"/>
                </a:ext>
              </a:extLst>
            </p:cNvPr>
            <p:cNvSpPr/>
            <p:nvPr/>
          </p:nvSpPr>
          <p:spPr>
            <a:xfrm>
              <a:off x="7228337" y="2869588"/>
              <a:ext cx="85360" cy="68821"/>
            </a:xfrm>
            <a:prstGeom prst="rect">
              <a:avLst/>
            </a:prstGeom>
            <a:solidFill>
              <a:srgbClr val="85B2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9F3D9106-4285-4404-B535-770C01D8F21D}"/>
              </a:ext>
            </a:extLst>
          </p:cNvPr>
          <p:cNvCxnSpPr>
            <a:cxnSpLocks/>
          </p:cNvCxnSpPr>
          <p:nvPr/>
        </p:nvCxnSpPr>
        <p:spPr>
          <a:xfrm>
            <a:off x="7343296" y="2975439"/>
            <a:ext cx="501697" cy="1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70DE593E-AD9D-4347-8735-A5BCF05C2380}"/>
              </a:ext>
            </a:extLst>
          </p:cNvPr>
          <p:cNvSpPr/>
          <p:nvPr/>
        </p:nvSpPr>
        <p:spPr>
          <a:xfrm>
            <a:off x="7750744" y="2700453"/>
            <a:ext cx="1217766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20E23A2B-8D96-4760-9CF8-B59D18D770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399" y="1756409"/>
            <a:ext cx="4299414" cy="85789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3FAA3792-390C-4948-A7FA-0D3F9E3EA5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35" y="2837473"/>
            <a:ext cx="3618142" cy="166460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A9B9B7-CA2D-AF49-A653-A31785ECE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5" y="0"/>
            <a:ext cx="9677661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2950">
                <a:latin typeface="Arial" panose="020B0604020202020204" pitchFamily="34" charset="0"/>
                <a:cs typeface="Arial" panose="020B0604020202020204" pitchFamily="34" charset="0"/>
              </a:rPr>
              <a:t>Upgrade to 2.5G &amp;</a:t>
            </a:r>
            <a:r>
              <a:rPr lang="en-US" altLang="zh-CN" sz="295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950">
                <a:latin typeface="Arial" panose="020B0604020202020204" pitchFamily="34" charset="0"/>
                <a:cs typeface="Arial" panose="020B0604020202020204" pitchFamily="34" charset="0"/>
              </a:rPr>
              <a:t>5G with existing cable wiring</a:t>
            </a:r>
            <a:endParaRPr lang="en-US" sz="29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內容版面配置區 4">
            <a:extLst>
              <a:ext uri="{FF2B5EF4-FFF2-40B4-BE49-F238E27FC236}">
                <a16:creationId xmlns:a16="http://schemas.microsoft.com/office/drawing/2014/main" id="{1C6F752E-050C-7C42-BEC8-8526B04B59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601" y="1816766"/>
            <a:ext cx="6172200" cy="699816"/>
          </a:xfrm>
        </p:spPr>
        <p:txBody>
          <a:bodyPr>
            <a:noAutofit/>
          </a:bodyPr>
          <a:lstStyle/>
          <a:p>
            <a:pPr indent="0">
              <a:lnSpc>
                <a:spcPts val="1950"/>
              </a:lnSpc>
              <a:buNone/>
            </a:pPr>
            <a:r>
              <a:rPr lang="en-US" altLang="zh-TW" sz="1800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Your existing cables already support</a:t>
            </a:r>
          </a:p>
          <a:p>
            <a:pPr indent="0">
              <a:lnSpc>
                <a:spcPts val="1950"/>
              </a:lnSpc>
              <a:buNone/>
            </a:pPr>
            <a:r>
              <a:rPr lang="en-US" altLang="zh-TW" sz="18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Multi-Gigabit </a:t>
            </a:r>
            <a:r>
              <a:rPr lang="en-US" altLang="zh-TW" sz="1800" b="1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NBASE-T </a:t>
            </a:r>
            <a:r>
              <a:rPr lang="en-US" altLang="zh-TW" sz="1800">
                <a:solidFill>
                  <a:srgbClr val="C0000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standard</a:t>
            </a:r>
            <a:endParaRPr lang="zh-TW" altLang="en-US" sz="1800">
              <a:solidFill>
                <a:srgbClr val="C0000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6" name="Picture 2" descr="C:\Users\user\Desktop\21_PPT對稿QNAP AQC107 10G網卡\29384737_xxl.png">
            <a:extLst>
              <a:ext uri="{FF2B5EF4-FFF2-40B4-BE49-F238E27FC236}">
                <a16:creationId xmlns:a16="http://schemas.microsoft.com/office/drawing/2014/main" id="{7C5DD19B-2267-4E45-87BA-BB8B1041F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4015" y="3669776"/>
            <a:ext cx="1866430" cy="17288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7" name="Shape 253">
            <a:extLst>
              <a:ext uri="{FF2B5EF4-FFF2-40B4-BE49-F238E27FC236}">
                <a16:creationId xmlns:a16="http://schemas.microsoft.com/office/drawing/2014/main" id="{96F51E72-CF3A-EE42-992C-B7D9F374B7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075380"/>
              </p:ext>
            </p:extLst>
          </p:nvPr>
        </p:nvGraphicFramePr>
        <p:xfrm>
          <a:off x="745317" y="2967306"/>
          <a:ext cx="3402378" cy="14049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672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60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8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6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098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100" b="1">
                        <a:solidFill>
                          <a:schemeClr val="dk1"/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5e</a:t>
                      </a:r>
                      <a:endParaRPr lang="en-US" sz="11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</a:t>
                      </a:r>
                      <a:endParaRPr lang="en-US" sz="11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CAT 6A</a:t>
                      </a:r>
                      <a:endParaRPr lang="en-US" sz="1100" b="1"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100M</a:t>
                      </a:r>
                      <a:endParaRPr 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1G</a:t>
                      </a:r>
                      <a:endParaRPr 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2.5G</a:t>
                      </a:r>
                      <a:endParaRPr 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098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5G</a:t>
                      </a:r>
                      <a:endParaRPr 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800"/>
                        <a:buFont typeface="Corbel"/>
                        <a:buNone/>
                      </a:pPr>
                      <a:r>
                        <a:rPr lang="zh-TW" altLang="en-US" sz="1100" b="1">
                          <a:latin typeface="Arial" pitchFamily="34" charset="0"/>
                          <a:cs typeface="Arial" pitchFamily="34" charset="0"/>
                          <a:sym typeface="Microsoft JhengHei"/>
                        </a:rPr>
                        <a:t>✔</a:t>
                      </a:r>
                      <a:endParaRPr lang="zh-TW" altLang="en-US" sz="1100" b="1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Arial" pitchFamily="34" charset="0"/>
                        <a:ea typeface="Microsoft JhengHei"/>
                        <a:cs typeface="Arial" pitchFamily="34" charset="0"/>
                        <a:sym typeface="Microsoft JhengHei"/>
                      </a:endParaRPr>
                    </a:p>
                  </a:txBody>
                  <a:tcPr marL="49959" marR="49959" marT="24980" marB="2498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Shape 249">
            <a:extLst>
              <a:ext uri="{FF2B5EF4-FFF2-40B4-BE49-F238E27FC236}">
                <a16:creationId xmlns:a16="http://schemas.microsoft.com/office/drawing/2014/main" id="{51048553-D254-8D4C-A632-3F3B0566D8AA}"/>
              </a:ext>
            </a:extLst>
          </p:cNvPr>
          <p:cNvSpPr txBox="1"/>
          <p:nvPr/>
        </p:nvSpPr>
        <p:spPr>
          <a:xfrm>
            <a:off x="621677" y="1054529"/>
            <a:ext cx="6960669" cy="699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000000"/>
              </a:buClr>
              <a:buSzPts val="1700"/>
            </a:pPr>
            <a:r>
              <a:rPr lang="en-US" altLang="zh-TW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No need to re-wire your cables, the existing wiring already support up to 5Gbps.</a:t>
            </a:r>
            <a:endParaRPr lang="en-US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  <a:p>
            <a:pPr>
              <a:buClr>
                <a:schemeClr val="lt1"/>
              </a:buClr>
              <a:buSzPts val="1800"/>
            </a:pPr>
            <a:endParaRPr lang="en-US" sz="20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E1FCBAE7-9ACD-4F0C-A25C-EB9D74AF417B}"/>
              </a:ext>
            </a:extLst>
          </p:cNvPr>
          <p:cNvCxnSpPr>
            <a:cxnSpLocks/>
          </p:cNvCxnSpPr>
          <p:nvPr/>
        </p:nvCxnSpPr>
        <p:spPr>
          <a:xfrm>
            <a:off x="6151085" y="2966815"/>
            <a:ext cx="501697" cy="1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9C8233B6-B523-434F-9A98-AF11A8876010}"/>
              </a:ext>
            </a:extLst>
          </p:cNvPr>
          <p:cNvSpPr/>
          <p:nvPr/>
        </p:nvSpPr>
        <p:spPr>
          <a:xfrm>
            <a:off x="4493435" y="2704997"/>
            <a:ext cx="1746613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106D996-62E1-4D99-A87B-6E280ADC010C}"/>
              </a:ext>
            </a:extLst>
          </p:cNvPr>
          <p:cNvSpPr/>
          <p:nvPr/>
        </p:nvSpPr>
        <p:spPr>
          <a:xfrm>
            <a:off x="4606792" y="2702420"/>
            <a:ext cx="188291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Speed:</a:t>
            </a:r>
          </a:p>
          <a:p>
            <a:pPr>
              <a:lnSpc>
                <a:spcPts val="1500"/>
              </a:lnSpc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5</a:t>
            </a: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 = 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Green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zh-TW" altLang="en-US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2.5G/1G/100M =</a:t>
            </a: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Amber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F175BF1-0440-4EB8-A50A-420E92F82286}"/>
              </a:ext>
            </a:extLst>
          </p:cNvPr>
          <p:cNvSpPr/>
          <p:nvPr/>
        </p:nvSpPr>
        <p:spPr>
          <a:xfrm>
            <a:off x="7950869" y="2746854"/>
            <a:ext cx="831731" cy="531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Link/Act LED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204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圓角 2">
            <a:extLst>
              <a:ext uri="{FF2B5EF4-FFF2-40B4-BE49-F238E27FC236}">
                <a16:creationId xmlns:a16="http://schemas.microsoft.com/office/drawing/2014/main" id="{3EDE5FA0-B436-468A-AA54-45B3B049F101}"/>
              </a:ext>
            </a:extLst>
          </p:cNvPr>
          <p:cNvSpPr/>
          <p:nvPr/>
        </p:nvSpPr>
        <p:spPr>
          <a:xfrm>
            <a:off x="7330929" y="1524260"/>
            <a:ext cx="1730701" cy="3083136"/>
          </a:xfrm>
          <a:prstGeom prst="roundRect">
            <a:avLst>
              <a:gd name="adj" fmla="val 7376"/>
            </a:avLst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A1BEF23D-6113-416E-9BE0-194613899B20}"/>
              </a:ext>
            </a:extLst>
          </p:cNvPr>
          <p:cNvCxnSpPr>
            <a:cxnSpLocks/>
          </p:cNvCxnSpPr>
          <p:nvPr/>
        </p:nvCxnSpPr>
        <p:spPr>
          <a:xfrm>
            <a:off x="3748371" y="2935465"/>
            <a:ext cx="1562100" cy="2277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接點 33">
            <a:extLst>
              <a:ext uri="{FF2B5EF4-FFF2-40B4-BE49-F238E27FC236}">
                <a16:creationId xmlns:a16="http://schemas.microsoft.com/office/drawing/2014/main" id="{1333C3C7-3F5A-449E-8B4C-6539EEE3A537}"/>
              </a:ext>
            </a:extLst>
          </p:cNvPr>
          <p:cNvCxnSpPr>
            <a:cxnSpLocks/>
          </p:cNvCxnSpPr>
          <p:nvPr/>
        </p:nvCxnSpPr>
        <p:spPr>
          <a:xfrm>
            <a:off x="1843371" y="2935465"/>
            <a:ext cx="1562100" cy="2277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B2ACC4DF-809F-46A2-B0A7-95403B884686}"/>
              </a:ext>
            </a:extLst>
          </p:cNvPr>
          <p:cNvCxnSpPr>
            <a:cxnSpLocks/>
          </p:cNvCxnSpPr>
          <p:nvPr/>
        </p:nvCxnSpPr>
        <p:spPr>
          <a:xfrm>
            <a:off x="5553599" y="3056332"/>
            <a:ext cx="2426198" cy="461432"/>
          </a:xfrm>
          <a:prstGeom prst="bentConnector3">
            <a:avLst>
              <a:gd name="adj1" fmla="val 9694"/>
            </a:avLst>
          </a:prstGeom>
          <a:ln w="38100">
            <a:gradFill>
              <a:gsLst>
                <a:gs pos="2000">
                  <a:srgbClr val="4ED7FD"/>
                </a:gs>
                <a:gs pos="100000">
                  <a:srgbClr val="2A69CD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接點: 肘形 8">
            <a:extLst>
              <a:ext uri="{FF2B5EF4-FFF2-40B4-BE49-F238E27FC236}">
                <a16:creationId xmlns:a16="http://schemas.microsoft.com/office/drawing/2014/main" id="{D311BDD3-08F0-4BB6-9F91-8F4D380D0FC2}"/>
              </a:ext>
            </a:extLst>
          </p:cNvPr>
          <p:cNvCxnSpPr>
            <a:cxnSpLocks/>
          </p:cNvCxnSpPr>
          <p:nvPr/>
        </p:nvCxnSpPr>
        <p:spPr>
          <a:xfrm flipV="1">
            <a:off x="5553599" y="2314310"/>
            <a:ext cx="2426198" cy="613251"/>
          </a:xfrm>
          <a:prstGeom prst="bentConnector3">
            <a:avLst>
              <a:gd name="adj1" fmla="val 9171"/>
            </a:avLst>
          </a:prstGeom>
          <a:ln w="38100">
            <a:gradFill>
              <a:gsLst>
                <a:gs pos="0">
                  <a:srgbClr val="4ED7FD"/>
                </a:gs>
                <a:gs pos="100000">
                  <a:srgbClr val="2C6DCF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4BCA312-48F3-BF43-B387-C43386AC6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Application:</a:t>
            </a:r>
            <a:r>
              <a:rPr lang="zh-CN" altLang="en-US" sz="32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USB to 5GbE backup 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02A9F35-2566-F24C-8F9D-55BA0E28AF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07" y="2201208"/>
            <a:ext cx="2653670" cy="13725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DBCF97C2-56DB-4306-AD1C-B68CA0A70A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3146" y="1757547"/>
            <a:ext cx="1658580" cy="12456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8">
            <a:extLst>
              <a:ext uri="{FF2B5EF4-FFF2-40B4-BE49-F238E27FC236}">
                <a16:creationId xmlns:a16="http://schemas.microsoft.com/office/drawing/2014/main" id="{08FA4056-9AA5-4E95-8E2B-2934EE256D7F}"/>
              </a:ext>
            </a:extLst>
          </p:cNvPr>
          <p:cNvSpPr txBox="1"/>
          <p:nvPr/>
        </p:nvSpPr>
        <p:spPr>
          <a:xfrm>
            <a:off x="7759689" y="2975910"/>
            <a:ext cx="901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TS-963X</a:t>
            </a:r>
          </a:p>
        </p:txBody>
      </p:sp>
      <p:pic>
        <p:nvPicPr>
          <p:cNvPr id="21" name="Picture 9">
            <a:extLst>
              <a:ext uri="{FF2B5EF4-FFF2-40B4-BE49-F238E27FC236}">
                <a16:creationId xmlns:a16="http://schemas.microsoft.com/office/drawing/2014/main" id="{ACDC5F3D-AFC1-4D70-B33A-90015C04D9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1491" y="3209830"/>
            <a:ext cx="1081890" cy="11531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10">
            <a:extLst>
              <a:ext uri="{FF2B5EF4-FFF2-40B4-BE49-F238E27FC236}">
                <a16:creationId xmlns:a16="http://schemas.microsoft.com/office/drawing/2014/main" id="{9A639CDE-149D-4AB1-BA6A-D267CD758668}"/>
              </a:ext>
            </a:extLst>
          </p:cNvPr>
          <p:cNvSpPr txBox="1"/>
          <p:nvPr/>
        </p:nvSpPr>
        <p:spPr>
          <a:xfrm>
            <a:off x="7759689" y="4345079"/>
            <a:ext cx="9017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TS-332X</a:t>
            </a:r>
          </a:p>
        </p:txBody>
      </p:sp>
      <p:pic>
        <p:nvPicPr>
          <p:cNvPr id="23" name="Picture 5">
            <a:extLst>
              <a:ext uri="{FF2B5EF4-FFF2-40B4-BE49-F238E27FC236}">
                <a16:creationId xmlns:a16="http://schemas.microsoft.com/office/drawing/2014/main" id="{37DD9BCF-2671-2E47-AD5B-E4F8B9EBA1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5566" y="2593913"/>
            <a:ext cx="2320026" cy="6102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42" name="直線接點 41">
            <a:extLst>
              <a:ext uri="{FF2B5EF4-FFF2-40B4-BE49-F238E27FC236}">
                <a16:creationId xmlns:a16="http://schemas.microsoft.com/office/drawing/2014/main" id="{07C8CD24-F176-41DB-9DE5-7459AB4D8F8E}"/>
              </a:ext>
            </a:extLst>
          </p:cNvPr>
          <p:cNvCxnSpPr/>
          <p:nvPr/>
        </p:nvCxnSpPr>
        <p:spPr>
          <a:xfrm>
            <a:off x="2830132" y="2935465"/>
            <a:ext cx="0" cy="957440"/>
          </a:xfrm>
          <a:prstGeom prst="line">
            <a:avLst/>
          </a:prstGeom>
          <a:ln w="9525">
            <a:solidFill>
              <a:srgbClr val="7030A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91D173CA-36A0-481E-8786-7F4E4A9EEDE3}"/>
              </a:ext>
            </a:extLst>
          </p:cNvPr>
          <p:cNvCxnSpPr/>
          <p:nvPr/>
        </p:nvCxnSpPr>
        <p:spPr>
          <a:xfrm>
            <a:off x="4798632" y="2935465"/>
            <a:ext cx="0" cy="957440"/>
          </a:xfrm>
          <a:prstGeom prst="line">
            <a:avLst/>
          </a:prstGeom>
          <a:ln w="9525">
            <a:solidFill>
              <a:schemeClr val="accent6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圖片 30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F514FE90-FCB0-46D7-8798-BA9AB98FF9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3707" y="2035466"/>
            <a:ext cx="2067992" cy="1640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36C648C7-7495-4392-98CA-7818C7A0B02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50" y="1461225"/>
            <a:ext cx="1775617" cy="47692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D6ABB16-974F-45C6-AD42-8BCE23BCA61E}"/>
              </a:ext>
            </a:extLst>
          </p:cNvPr>
          <p:cNvSpPr/>
          <p:nvPr/>
        </p:nvSpPr>
        <p:spPr>
          <a:xfrm>
            <a:off x="531883" y="1524260"/>
            <a:ext cx="16095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editing PC</a:t>
            </a:r>
            <a:endParaRPr lang="en-US" altLang="zh-TW" sz="14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3" name="圖片 3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E12B8D88-DE52-4BD7-A185-9A61E84281C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299" y="1462033"/>
            <a:ext cx="2653670" cy="44515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78870CB6-176E-4280-A247-AE56881D16EE}"/>
              </a:ext>
            </a:extLst>
          </p:cNvPr>
          <p:cNvSpPr/>
          <p:nvPr/>
        </p:nvSpPr>
        <p:spPr>
          <a:xfrm>
            <a:off x="2706654" y="1501992"/>
            <a:ext cx="24769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Backup files over 5GbE</a:t>
            </a:r>
            <a:endParaRPr lang="en-US" altLang="zh-TW" sz="1600" b="1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7BB98EC0-FF65-401C-82F3-28B2EEBA0A8E}"/>
              </a:ext>
            </a:extLst>
          </p:cNvPr>
          <p:cNvSpPr/>
          <p:nvPr/>
        </p:nvSpPr>
        <p:spPr>
          <a:xfrm>
            <a:off x="2380169" y="3873109"/>
            <a:ext cx="880981" cy="2556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7030A0"/>
              </a:gs>
              <a:gs pos="100000">
                <a:srgbClr val="A162D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3AD2711-FFC0-4496-8E6B-49855ABAD07A}"/>
              </a:ext>
            </a:extLst>
          </p:cNvPr>
          <p:cNvSpPr/>
          <p:nvPr/>
        </p:nvSpPr>
        <p:spPr>
          <a:xfrm>
            <a:off x="2430758" y="3860481"/>
            <a:ext cx="7569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</a:t>
            </a: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0D468103-120A-42C7-9801-5D0B32035BCC}"/>
              </a:ext>
            </a:extLst>
          </p:cNvPr>
          <p:cNvSpPr/>
          <p:nvPr/>
        </p:nvSpPr>
        <p:spPr>
          <a:xfrm>
            <a:off x="4365674" y="3871176"/>
            <a:ext cx="880981" cy="2556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385723"/>
              </a:gs>
              <a:gs pos="100000">
                <a:srgbClr val="385723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029D35B8-0F46-4C63-A2A0-45B2AB530484}"/>
              </a:ext>
            </a:extLst>
          </p:cNvPr>
          <p:cNvSpPr/>
          <p:nvPr/>
        </p:nvSpPr>
        <p:spPr>
          <a:xfrm>
            <a:off x="4511307" y="3860481"/>
            <a:ext cx="57740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5GbE</a:t>
            </a:r>
          </a:p>
        </p:txBody>
      </p:sp>
      <p:pic>
        <p:nvPicPr>
          <p:cNvPr id="49" name="圖片 48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9C9A912E-7453-4B36-928C-DD220B4D895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6243" y="1224678"/>
            <a:ext cx="1705387" cy="54157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C2E48622-D59F-0F4F-8E2A-4CAFF5ADDCB3}"/>
              </a:ext>
            </a:extLst>
          </p:cNvPr>
          <p:cNvSpPr txBox="1"/>
          <p:nvPr/>
        </p:nvSpPr>
        <p:spPr>
          <a:xfrm>
            <a:off x="7318883" y="1254426"/>
            <a:ext cx="1730701" cy="436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400"/>
              </a:lnSpc>
            </a:pPr>
            <a:r>
              <a:rPr lang="en-US" altLang="zh-CN" sz="101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Backup to </a:t>
            </a:r>
          </a:p>
          <a:p>
            <a:pPr algn="ctr">
              <a:lnSpc>
                <a:spcPts val="1400"/>
              </a:lnSpc>
            </a:pPr>
            <a:r>
              <a:rPr lang="en-US" sz="1013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10GbE NAS</a:t>
            </a: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C52220C3-9A6D-483E-9248-E6419EBE65FE}"/>
              </a:ext>
            </a:extLst>
          </p:cNvPr>
          <p:cNvSpPr/>
          <p:nvPr/>
        </p:nvSpPr>
        <p:spPr>
          <a:xfrm>
            <a:off x="5742977" y="1910541"/>
            <a:ext cx="1478519" cy="2856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50B05B12-B7D6-4292-91F4-FCA514B63FC4}"/>
              </a:ext>
            </a:extLst>
          </p:cNvPr>
          <p:cNvSpPr txBox="1"/>
          <p:nvPr/>
        </p:nvSpPr>
        <p:spPr>
          <a:xfrm>
            <a:off x="5720435" y="1920307"/>
            <a:ext cx="1718567" cy="276999"/>
          </a:xfrm>
          <a:prstGeom prst="rect">
            <a:avLst/>
          </a:prstGeom>
          <a:noFill/>
          <a:ln w="15875">
            <a:noFill/>
          </a:ln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QNAP 10GbE NAS</a:t>
            </a: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31FA2332-4FAC-4A6A-A0FD-3778D93A69B5}"/>
              </a:ext>
            </a:extLst>
          </p:cNvPr>
          <p:cNvSpPr/>
          <p:nvPr/>
        </p:nvSpPr>
        <p:spPr>
          <a:xfrm>
            <a:off x="5765477" y="3609262"/>
            <a:ext cx="770455" cy="28562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EC83B1-1EA6-A94B-886B-88499B76953E}"/>
              </a:ext>
            </a:extLst>
          </p:cNvPr>
          <p:cNvSpPr txBox="1"/>
          <p:nvPr/>
        </p:nvSpPr>
        <p:spPr>
          <a:xfrm>
            <a:off x="5808162" y="3613766"/>
            <a:ext cx="8576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</a:t>
            </a:r>
          </a:p>
        </p:txBody>
      </p:sp>
    </p:spTree>
    <p:extLst>
      <p:ext uri="{BB962C8B-B14F-4D97-AF65-F5344CB8AC3E}">
        <p14:creationId xmlns:p14="http://schemas.microsoft.com/office/powerpoint/2010/main" val="7332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77EE4395-0571-4BAE-97A1-48B7551BB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 descr="一張含有 電路, 玩具 的圖片&#10;&#10;描述是以高可信度產生">
            <a:extLst>
              <a:ext uri="{FF2B5EF4-FFF2-40B4-BE49-F238E27FC236}">
                <a16:creationId xmlns:a16="http://schemas.microsoft.com/office/drawing/2014/main" id="{0BFB0179-5ACA-4619-A2AA-CD7DC0BA2C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24" y="1272025"/>
            <a:ext cx="8578857" cy="3417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F86734-2917-4542-87B5-F9EE35CE3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302" y="-6919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Up to 100M long distance at 5GbE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5C49C1-D5D6-E449-AA48-4A4A831B3B15}"/>
              </a:ext>
            </a:extLst>
          </p:cNvPr>
          <p:cNvSpPr txBox="1"/>
          <p:nvPr/>
        </p:nvSpPr>
        <p:spPr>
          <a:xfrm>
            <a:off x="1013920" y="4108693"/>
            <a:ext cx="4000500" cy="2308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900">
                <a:solidFill>
                  <a:srgbClr val="0082B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May also depend on the switch capability.</a:t>
            </a:r>
            <a:endParaRPr lang="en-US" sz="900">
              <a:solidFill>
                <a:srgbClr val="0082B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8544F19-7EB7-4FAF-88B8-05F6A73C5B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838" y="1185518"/>
            <a:ext cx="2460387" cy="9135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BF005BB1-F417-43AA-B6A1-BAB743B46D3D}"/>
              </a:ext>
            </a:extLst>
          </p:cNvPr>
          <p:cNvSpPr txBox="1"/>
          <p:nvPr/>
        </p:nvSpPr>
        <p:spPr>
          <a:xfrm>
            <a:off x="2149198" y="1267316"/>
            <a:ext cx="2553546" cy="7059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50"/>
              </a:lnSpc>
            </a:pPr>
            <a:r>
              <a:rPr lang="en-US" altLang="zh-CN" b="1">
                <a:latin typeface="Arial"/>
                <a:ea typeface="微軟正黑體"/>
                <a:cs typeface="Arial"/>
              </a:rPr>
              <a:t>40 </a:t>
            </a:r>
            <a:r>
              <a:rPr lang="en-US" b="1">
                <a:latin typeface="Arial"/>
                <a:cs typeface="Arial"/>
              </a:rPr>
              <a:t>°C (104 °F)</a:t>
            </a:r>
            <a:endParaRPr lang="en-US" altLang="zh-CN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  <a:p>
            <a:pPr>
              <a:lnSpc>
                <a:spcPts val="2450"/>
              </a:lnSpc>
            </a:pPr>
            <a:r>
              <a:rPr lang="en-US" altLang="zh-CN" b="1">
                <a:latin typeface="Arial"/>
                <a:ea typeface="微軟正黑體"/>
                <a:cs typeface="Arial"/>
              </a:rPr>
              <a:t>Up to</a:t>
            </a:r>
            <a:r>
              <a:rPr lang="zh-CN" altLang="en-US" b="1">
                <a:latin typeface="Arial"/>
                <a:ea typeface="微軟正黑體"/>
                <a:cs typeface="Arial"/>
              </a:rPr>
              <a:t> </a:t>
            </a:r>
            <a:r>
              <a:rPr lang="en-US" altLang="zh-CN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100M </a:t>
            </a:r>
            <a:r>
              <a:rPr lang="en-US" altLang="zh-CN" b="1">
                <a:latin typeface="Arial"/>
                <a:ea typeface="微軟正黑體"/>
                <a:cs typeface="Arial"/>
              </a:rPr>
              <a:t>cabling</a:t>
            </a:r>
          </a:p>
        </p:txBody>
      </p:sp>
    </p:spTree>
    <p:extLst>
      <p:ext uri="{BB962C8B-B14F-4D97-AF65-F5344CB8AC3E}">
        <p14:creationId xmlns:p14="http://schemas.microsoft.com/office/powerpoint/2010/main" val="3416039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室內, 監視器, 電子用品, 顯示 的圖片&#10;&#10;描述是以非常高的可信度產生">
            <a:extLst>
              <a:ext uri="{FF2B5EF4-FFF2-40B4-BE49-F238E27FC236}">
                <a16:creationId xmlns:a16="http://schemas.microsoft.com/office/drawing/2014/main" id="{D201C356-CD73-480D-9FA7-5FB8E2F11E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7397F413-4070-4A33-8F0A-E214B9D231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7391" y="1881897"/>
            <a:ext cx="3212861" cy="670693"/>
          </a:xfrm>
          <a:prstGeom prst="rect">
            <a:avLst/>
          </a:prstGeom>
        </p:spPr>
      </p:pic>
      <p:sp>
        <p:nvSpPr>
          <p:cNvPr id="17" name="Shape 511">
            <a:extLst>
              <a:ext uri="{FF2B5EF4-FFF2-40B4-BE49-F238E27FC236}">
                <a16:creationId xmlns:a16="http://schemas.microsoft.com/office/drawing/2014/main" id="{1E157408-055E-4EA1-B1A1-1C316FD0F7CB}"/>
              </a:ext>
            </a:extLst>
          </p:cNvPr>
          <p:cNvSpPr txBox="1"/>
          <p:nvPr/>
        </p:nvSpPr>
        <p:spPr>
          <a:xfrm>
            <a:off x="-124210" y="1954077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altLang="zh-TW" sz="20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High bandwidth</a:t>
            </a:r>
            <a:endParaRPr lang="zh-TW" altLang="en-US" sz="20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BD45FAE4-F5F7-4694-AB32-1FDB7F34C7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1302" y="1309955"/>
            <a:ext cx="3212861" cy="670693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kumimoji="1" lang="en-US" altLang="zh-TW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Get your LAN party started fast and easy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" name="Shape 267"/>
          <p:cNvSpPr txBox="1"/>
          <p:nvPr/>
        </p:nvSpPr>
        <p:spPr>
          <a:xfrm>
            <a:off x="1105131" y="4853420"/>
            <a:ext cx="1576442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sz="1000">
                <a:solidFill>
                  <a:schemeClr val="dk1"/>
                </a:solidFill>
                <a:latin typeface="Arial" panose="020B0604020202020204" pitchFamily="34" charset="0"/>
                <a:ea typeface="Corbel"/>
                <a:cs typeface="Arial" pitchFamily="34" charset="0"/>
                <a:sym typeface="Corbel"/>
              </a:rPr>
              <a:t>Source: Geforce.com </a:t>
            </a:r>
            <a:endParaRPr lang="en-US" sz="1000">
              <a:solidFill>
                <a:schemeClr val="dk1"/>
              </a:solidFill>
              <a:latin typeface="Arial" panose="020B0604020202020204" pitchFamily="34" charset="0"/>
              <a:ea typeface="Corbel"/>
              <a:cs typeface="Arial" pitchFamily="34" charset="0"/>
              <a:sym typeface="Corbel"/>
            </a:endParaRPr>
          </a:p>
        </p:txBody>
      </p:sp>
      <p:sp>
        <p:nvSpPr>
          <p:cNvPr id="11" name="Shape 511"/>
          <p:cNvSpPr txBox="1"/>
          <p:nvPr/>
        </p:nvSpPr>
        <p:spPr>
          <a:xfrm>
            <a:off x="-147573" y="1382135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altLang="zh-TW" sz="2000" b="1">
                <a:solidFill>
                  <a:schemeClr val="tx2">
                    <a:lumMod val="50000"/>
                  </a:schemeClr>
                </a:solidFill>
                <a:latin typeface="Arial"/>
                <a:ea typeface="Microsoft JhengHei"/>
                <a:cs typeface="Arial"/>
                <a:sym typeface="Microsoft JhengHei"/>
              </a:rPr>
              <a:t>Low latency</a:t>
            </a:r>
            <a:endParaRPr lang="en-US" sz="20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E34C55C6-DCD6-44C2-99EA-4C13E47D5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378" y="2571750"/>
            <a:ext cx="2606928" cy="213751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EEDFE28-3BFA-4583-95DB-3F95E9BEAEA1}"/>
              </a:ext>
            </a:extLst>
          </p:cNvPr>
          <p:cNvSpPr/>
          <p:nvPr/>
        </p:nvSpPr>
        <p:spPr>
          <a:xfrm>
            <a:off x="-1068512" y="-71919"/>
            <a:ext cx="1068512" cy="521040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30771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ABA4FAA4-9CC7-4C47-8D30-6F32412403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534" y="3792659"/>
            <a:ext cx="4631416" cy="925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CDD8DC89-ADF3-444B-98A7-A13940B684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534" y="2389239"/>
            <a:ext cx="4631416" cy="122706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0807DBB2-F802-43E4-8148-C3E5180DD8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1534" y="1195509"/>
            <a:ext cx="4631416" cy="925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39DDE-0EFE-7D45-9E98-8F06629E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Support Windows, macOS, Linux OS.</a:t>
            </a:r>
            <a:endParaRPr lang="en-US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6" name="Shape 411">
            <a:extLst>
              <a:ext uri="{FF2B5EF4-FFF2-40B4-BE49-F238E27FC236}">
                <a16:creationId xmlns:a16="http://schemas.microsoft.com/office/drawing/2014/main" id="{92D48CE3-7FFA-154B-AD02-ECEDD44215A5}"/>
              </a:ext>
            </a:extLst>
          </p:cNvPr>
          <p:cNvGrpSpPr/>
          <p:nvPr/>
        </p:nvGrpSpPr>
        <p:grpSpPr>
          <a:xfrm>
            <a:off x="1516327" y="1112189"/>
            <a:ext cx="2020577" cy="1096910"/>
            <a:chOff x="781450" y="2678441"/>
            <a:chExt cx="2942888" cy="172508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7" name="Shape 412">
              <a:extLst>
                <a:ext uri="{FF2B5EF4-FFF2-40B4-BE49-F238E27FC236}">
                  <a16:creationId xmlns:a16="http://schemas.microsoft.com/office/drawing/2014/main" id="{E36BDCAA-4641-DE41-A544-F2145FF18FCB}"/>
                </a:ext>
              </a:extLst>
            </p:cNvPr>
            <p:cNvPicPr preferRelativeResize="0"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2506725" y="2678441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413">
              <a:extLst>
                <a:ext uri="{FF2B5EF4-FFF2-40B4-BE49-F238E27FC236}">
                  <a16:creationId xmlns:a16="http://schemas.microsoft.com/office/drawing/2014/main" id="{5BD7EE69-68D0-F447-9190-EC6C19FB6542}"/>
                </a:ext>
              </a:extLst>
            </p:cNvPr>
            <p:cNvPicPr preferRelativeResize="0"/>
            <p:nvPr/>
          </p:nvPicPr>
          <p:blipFill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50" y="3031928"/>
              <a:ext cx="1923605" cy="1371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414">
              <a:extLst>
                <a:ext uri="{FF2B5EF4-FFF2-40B4-BE49-F238E27FC236}">
                  <a16:creationId xmlns:a16="http://schemas.microsoft.com/office/drawing/2014/main" id="{24CB946C-8DA4-2F40-9142-D331931C5F30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8519" y="3078517"/>
              <a:ext cx="1367700" cy="87141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Shape 416">
            <a:extLst>
              <a:ext uri="{FF2B5EF4-FFF2-40B4-BE49-F238E27FC236}">
                <a16:creationId xmlns:a16="http://schemas.microsoft.com/office/drawing/2014/main" id="{08BE6D6C-1024-A140-A52A-E895B9A8EDC7}"/>
              </a:ext>
            </a:extLst>
          </p:cNvPr>
          <p:cNvSpPr txBox="1"/>
          <p:nvPr/>
        </p:nvSpPr>
        <p:spPr>
          <a:xfrm>
            <a:off x="3874130" y="1285679"/>
            <a:ext cx="4353346" cy="835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Windows</a:t>
            </a:r>
            <a:r>
              <a:rPr lang="en-US" altLang="zh-TW" sz="2000" b="1" baseline="300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®</a:t>
            </a:r>
            <a:r>
              <a:rPr lang="en-US" altLang="zh-TW" sz="2000" b="1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 10, 8.1, 8, 7 (32/64 bit)</a:t>
            </a:r>
          </a:p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en-US" altLang="zh-CN" sz="1600"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Install QNAP driver</a:t>
            </a:r>
            <a:endParaRPr lang="zh-TW" altLang="en-US" sz="14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grpSp>
        <p:nvGrpSpPr>
          <p:cNvPr id="11" name="Shape 407">
            <a:extLst>
              <a:ext uri="{FF2B5EF4-FFF2-40B4-BE49-F238E27FC236}">
                <a16:creationId xmlns:a16="http://schemas.microsoft.com/office/drawing/2014/main" id="{74D84264-9146-DC4E-AAB2-FBF15F01EC79}"/>
              </a:ext>
            </a:extLst>
          </p:cNvPr>
          <p:cNvGrpSpPr/>
          <p:nvPr/>
        </p:nvGrpSpPr>
        <p:grpSpPr>
          <a:xfrm>
            <a:off x="1531159" y="3702677"/>
            <a:ext cx="1981394" cy="1096910"/>
            <a:chOff x="668450" y="4766673"/>
            <a:chExt cx="2963938" cy="17602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" name="Shape 408">
              <a:extLst>
                <a:ext uri="{FF2B5EF4-FFF2-40B4-BE49-F238E27FC236}">
                  <a16:creationId xmlns:a16="http://schemas.microsoft.com/office/drawing/2014/main" id="{202803B7-153A-2546-B360-CBB01EA5050C}"/>
                </a:ext>
              </a:extLst>
            </p:cNvPr>
            <p:cNvPicPr preferRelativeResize="0"/>
            <p:nvPr/>
          </p:nvPicPr>
          <p:blipFill>
            <a:blip r:embed="rId6" cstate="print">
              <a:alphaModFix/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Shape 409">
              <a:extLst>
                <a:ext uri="{FF2B5EF4-FFF2-40B4-BE49-F238E27FC236}">
                  <a16:creationId xmlns:a16="http://schemas.microsoft.com/office/drawing/2014/main" id="{80158608-3E9D-D64F-AAA8-83B5D14D11E1}"/>
                </a:ext>
              </a:extLst>
            </p:cNvPr>
            <p:cNvPicPr preferRelativeResize="0"/>
            <p:nvPr/>
          </p:nvPicPr>
          <p:blipFill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Shape 410">
              <a:extLst>
                <a:ext uri="{FF2B5EF4-FFF2-40B4-BE49-F238E27FC236}">
                  <a16:creationId xmlns:a16="http://schemas.microsoft.com/office/drawing/2014/main" id="{A2CA8009-B1AF-5A4D-BDDB-B23FFA63F626}"/>
                </a:ext>
              </a:extLst>
            </p:cNvPr>
            <p:cNvPicPr preferRelativeResize="0"/>
            <p:nvPr/>
          </p:nvPicPr>
          <p:blipFill rotWithShape="1">
            <a:blip r:embed="rId8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635" y="5114856"/>
              <a:ext cx="1497519" cy="922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Shape 415">
            <a:extLst>
              <a:ext uri="{FF2B5EF4-FFF2-40B4-BE49-F238E27FC236}">
                <a16:creationId xmlns:a16="http://schemas.microsoft.com/office/drawing/2014/main" id="{1535BCF2-2948-CB42-988C-19F7D3C1F0EE}"/>
              </a:ext>
            </a:extLst>
          </p:cNvPr>
          <p:cNvSpPr txBox="1"/>
          <p:nvPr/>
        </p:nvSpPr>
        <p:spPr>
          <a:xfrm>
            <a:off x="3867780" y="4015757"/>
            <a:ext cx="4397218" cy="382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ts val="28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Linux kernel 4.4, 4.2, 3.12, 3.10, 3.2</a:t>
            </a:r>
            <a:endParaRPr lang="zh-TW" altLang="en-US" sz="2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grpSp>
        <p:nvGrpSpPr>
          <p:cNvPr id="16" name="群組 18">
            <a:extLst>
              <a:ext uri="{FF2B5EF4-FFF2-40B4-BE49-F238E27FC236}">
                <a16:creationId xmlns:a16="http://schemas.microsoft.com/office/drawing/2014/main" id="{05C5D239-9510-6248-9AAF-80E0B00CC379}"/>
              </a:ext>
            </a:extLst>
          </p:cNvPr>
          <p:cNvGrpSpPr/>
          <p:nvPr/>
        </p:nvGrpSpPr>
        <p:grpSpPr>
          <a:xfrm>
            <a:off x="2754186" y="2671163"/>
            <a:ext cx="758367" cy="680517"/>
            <a:chOff x="10048898" y="4187420"/>
            <a:chExt cx="512618" cy="51261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矩形: 圓角 19">
              <a:extLst>
                <a:ext uri="{FF2B5EF4-FFF2-40B4-BE49-F238E27FC236}">
                  <a16:creationId xmlns:a16="http://schemas.microsoft.com/office/drawing/2014/main" id="{3A4EA8DE-8891-C441-A969-6F57E1AA2436}"/>
                </a:ext>
              </a:extLst>
            </p:cNvPr>
            <p:cNvSpPr/>
            <p:nvPr/>
          </p:nvSpPr>
          <p:spPr>
            <a:xfrm>
              <a:off x="10048898" y="4187420"/>
              <a:ext cx="512618" cy="512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圖片 20">
              <a:extLst>
                <a:ext uri="{FF2B5EF4-FFF2-40B4-BE49-F238E27FC236}">
                  <a16:creationId xmlns:a16="http://schemas.microsoft.com/office/drawing/2014/main" id="{D3C76F0D-0B86-5442-BE5C-8CDE298AB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3852" y="4212636"/>
              <a:ext cx="462711" cy="462711"/>
            </a:xfrm>
            <a:prstGeom prst="rect">
              <a:avLst/>
            </a:prstGeom>
          </p:spPr>
        </p:pic>
      </p:grpSp>
      <p:pic>
        <p:nvPicPr>
          <p:cNvPr id="19" name="圖片 12">
            <a:extLst>
              <a:ext uri="{FF2B5EF4-FFF2-40B4-BE49-F238E27FC236}">
                <a16:creationId xmlns:a16="http://schemas.microsoft.com/office/drawing/2014/main" id="{382EDEBF-3462-FE44-901F-FDD90FE2B0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010" y="2424846"/>
            <a:ext cx="1214835" cy="9941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Shape 415">
            <a:extLst>
              <a:ext uri="{FF2B5EF4-FFF2-40B4-BE49-F238E27FC236}">
                <a16:creationId xmlns:a16="http://schemas.microsoft.com/office/drawing/2014/main" id="{0C97F773-1C72-584C-B80B-91954D224E7B}"/>
              </a:ext>
            </a:extLst>
          </p:cNvPr>
          <p:cNvSpPr txBox="1"/>
          <p:nvPr/>
        </p:nvSpPr>
        <p:spPr>
          <a:xfrm>
            <a:off x="3855068" y="2465444"/>
            <a:ext cx="4359696" cy="411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latin typeface="Arial"/>
                <a:ea typeface="微軟正黑體"/>
                <a:cs typeface="Arial"/>
                <a:sym typeface="Corbel"/>
              </a:rPr>
              <a:t>macOS X with native support</a:t>
            </a:r>
            <a:endParaRPr lang="en-US" altLang="zh-CN" sz="2000" b="1">
              <a:latin typeface="Arial"/>
              <a:ea typeface="微軟正黑體"/>
              <a:cs typeface="Arial"/>
              <a:sym typeface="Corbel"/>
            </a:endParaRPr>
          </a:p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en-US" altLang="zh-CN" sz="1600">
                <a:latin typeface="Arial"/>
                <a:ea typeface="微軟正黑體"/>
                <a:cs typeface="Arial"/>
                <a:sym typeface="Corbel"/>
              </a:rPr>
              <a:t>Coming soon from Apple! Follow QNAP product page for official support status</a:t>
            </a:r>
            <a:endParaRPr lang="zh-CN" altLang="en-US" sz="16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269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26AB5D-3E33-6E47-AABA-F4F4BDF9BD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73" y="3082619"/>
            <a:ext cx="2273574" cy="1650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FD34DA84-239B-41AF-9DD0-C828F5398A58}"/>
              </a:ext>
            </a:extLst>
          </p:cNvPr>
          <p:cNvSpPr/>
          <p:nvPr/>
        </p:nvSpPr>
        <p:spPr>
          <a:xfrm>
            <a:off x="734963" y="2813992"/>
            <a:ext cx="1967311" cy="34545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圖片 2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160D6DB5-628E-46D9-BE8F-50FF5CD672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9499" y="1083828"/>
            <a:ext cx="4559780" cy="649405"/>
          </a:xfrm>
          <a:prstGeom prst="rect">
            <a:avLst/>
          </a:prstGeom>
        </p:spPr>
      </p:pic>
      <p:pic>
        <p:nvPicPr>
          <p:cNvPr id="24" name="圖片 23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06289AEF-5C35-4B96-AFE7-0D1A469C7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64" y="916534"/>
            <a:ext cx="1038329" cy="10401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39DDE-0EFE-7D45-9E98-8F06629EA0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 PC </a:t>
            </a:r>
            <a:r>
              <a:rPr lang="en-US" altLang="zh-CN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installation</a:t>
            </a:r>
            <a:endParaRPr lang="en-US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7" name="Shape 412">
            <a:extLst>
              <a:ext uri="{FF2B5EF4-FFF2-40B4-BE49-F238E27FC236}">
                <a16:creationId xmlns:a16="http://schemas.microsoft.com/office/drawing/2014/main" id="{E36BDCAA-4641-DE41-A544-F2145FF18FCB}"/>
              </a:ext>
            </a:extLst>
          </p:cNvPr>
          <p:cNvPicPr preferRelativeResize="0"/>
          <p:nvPr/>
        </p:nvPicPr>
        <p:blipFill>
          <a:blip r:embed="rId5" cstate="print">
            <a:alphaModFix/>
          </a:blip>
          <a:stretch>
            <a:fillRect/>
          </a:stretch>
        </p:blipFill>
        <p:spPr>
          <a:xfrm>
            <a:off x="1273072" y="1045822"/>
            <a:ext cx="693951" cy="702483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hape 416">
            <a:extLst>
              <a:ext uri="{FF2B5EF4-FFF2-40B4-BE49-F238E27FC236}">
                <a16:creationId xmlns:a16="http://schemas.microsoft.com/office/drawing/2014/main" id="{08BE6D6C-1024-A140-A52A-E895B9A8EDC7}"/>
              </a:ext>
            </a:extLst>
          </p:cNvPr>
          <p:cNvSpPr txBox="1"/>
          <p:nvPr/>
        </p:nvSpPr>
        <p:spPr>
          <a:xfrm>
            <a:off x="2044575" y="1229866"/>
            <a:ext cx="4966701" cy="431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Windows</a:t>
            </a:r>
            <a:r>
              <a:rPr lang="en-US" altLang="zh-TW" sz="2000" b="1" baseline="30000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®</a:t>
            </a: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  <a:sym typeface="Corbel"/>
              </a:rPr>
              <a:t> 10, 8.1, 8, 7 (32/64 bit)</a:t>
            </a:r>
            <a:endParaRPr lang="zh-TW" altLang="en-US" sz="20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1" name="Shape 416">
            <a:extLst>
              <a:ext uri="{FF2B5EF4-FFF2-40B4-BE49-F238E27FC236}">
                <a16:creationId xmlns:a16="http://schemas.microsoft.com/office/drawing/2014/main" id="{70F9A175-D1E8-AB40-A281-40118D0FB01B}"/>
              </a:ext>
            </a:extLst>
          </p:cNvPr>
          <p:cNvSpPr txBox="1"/>
          <p:nvPr/>
        </p:nvSpPr>
        <p:spPr>
          <a:xfrm>
            <a:off x="433122" y="1814770"/>
            <a:ext cx="8144934" cy="9351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ts val="2200"/>
              </a:lnSpc>
              <a:buClr>
                <a:srgbClr val="000000"/>
              </a:buClr>
              <a:buSzPts val="2800"/>
            </a:pPr>
            <a:r>
              <a:rPr lang="en-US" altLang="zh-CN" sz="14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When connecting the QNA-UC5G1T to a computer that has no driver, the Windows File Explorer will show a virtual CD-ROM device which contains the driver installation program. You can download the latest driver file from https://download.qnap.com</a:t>
            </a:r>
            <a:endParaRPr lang="zh-TW" altLang="en-US" sz="14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A306C7E-A7ED-8B4E-B1FB-54E609F9A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9466" y="3127736"/>
            <a:ext cx="2254882" cy="16366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98DE5EA-B194-7847-BD19-79DEF69B37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6623" y="3082621"/>
            <a:ext cx="2273572" cy="16501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1D251220-E71B-5B4D-A67E-49B572FCD90B}"/>
              </a:ext>
            </a:extLst>
          </p:cNvPr>
          <p:cNvSpPr/>
          <p:nvPr/>
        </p:nvSpPr>
        <p:spPr>
          <a:xfrm>
            <a:off x="3402081" y="4435341"/>
            <a:ext cx="1168400" cy="11611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BFF6FA7F-18C1-42CD-B4DE-47AD292AD560}"/>
              </a:ext>
            </a:extLst>
          </p:cNvPr>
          <p:cNvGrpSpPr/>
          <p:nvPr/>
        </p:nvGrpSpPr>
        <p:grpSpPr>
          <a:xfrm>
            <a:off x="399610" y="2732230"/>
            <a:ext cx="538773" cy="539737"/>
            <a:chOff x="290567" y="2750724"/>
            <a:chExt cx="676150" cy="677360"/>
          </a:xfrm>
        </p:grpSpPr>
        <p:pic>
          <p:nvPicPr>
            <p:cNvPr id="25" name="圖片 24" descr="一張含有 物件 的圖片&#10;&#10;描述是以非常高的可信度產生">
              <a:extLst>
                <a:ext uri="{FF2B5EF4-FFF2-40B4-BE49-F238E27FC236}">
                  <a16:creationId xmlns:a16="http://schemas.microsoft.com/office/drawing/2014/main" id="{B54C1CBD-4DE4-4186-802D-2C187E6EE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67" y="2750724"/>
              <a:ext cx="676150" cy="677360"/>
            </a:xfrm>
            <a:prstGeom prst="rect">
              <a:avLst/>
            </a:prstGeom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81D4FB8C-05B2-44B0-8B67-AF763714C3F0}"/>
                </a:ext>
              </a:extLst>
            </p:cNvPr>
            <p:cNvSpPr/>
            <p:nvPr/>
          </p:nvSpPr>
          <p:spPr>
            <a:xfrm>
              <a:off x="410950" y="2835918"/>
              <a:ext cx="392691" cy="4635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itchFamily="34" charset="0"/>
                </a:rPr>
                <a:t>1</a:t>
              </a:r>
              <a:endParaRPr lang="zh-TW" altLang="en-US" b="1"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6D15D2E1-3ACB-405B-A0CA-1AE7DB4A76FD}"/>
              </a:ext>
            </a:extLst>
          </p:cNvPr>
          <p:cNvSpPr/>
          <p:nvPr/>
        </p:nvSpPr>
        <p:spPr>
          <a:xfrm>
            <a:off x="928512" y="2813992"/>
            <a:ext cx="13427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View the software </a:t>
            </a:r>
          </a:p>
          <a:p>
            <a:r>
              <a:rPr lang="en-US" altLang="zh-TW" sz="10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license agreement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4F939A3-CACE-42C8-A734-C0C3064F196E}"/>
              </a:ext>
            </a:extLst>
          </p:cNvPr>
          <p:cNvSpPr/>
          <p:nvPr/>
        </p:nvSpPr>
        <p:spPr>
          <a:xfrm>
            <a:off x="3601105" y="2820243"/>
            <a:ext cx="1967311" cy="34545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FEF0BA4E-0E4F-4C71-9EF1-9236526F9B33}"/>
              </a:ext>
            </a:extLst>
          </p:cNvPr>
          <p:cNvGrpSpPr/>
          <p:nvPr/>
        </p:nvGrpSpPr>
        <p:grpSpPr>
          <a:xfrm>
            <a:off x="3265752" y="2738481"/>
            <a:ext cx="538773" cy="539737"/>
            <a:chOff x="290567" y="2750724"/>
            <a:chExt cx="676150" cy="677360"/>
          </a:xfrm>
        </p:grpSpPr>
        <p:pic>
          <p:nvPicPr>
            <p:cNvPr id="30" name="圖片 29" descr="一張含有 物件 的圖片&#10;&#10;描述是以非常高的可信度產生">
              <a:extLst>
                <a:ext uri="{FF2B5EF4-FFF2-40B4-BE49-F238E27FC236}">
                  <a16:creationId xmlns:a16="http://schemas.microsoft.com/office/drawing/2014/main" id="{5F6CEA46-F985-4F72-A40B-8CFDE0E7B96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67" y="2750724"/>
              <a:ext cx="676150" cy="677360"/>
            </a:xfrm>
            <a:prstGeom prst="rect">
              <a:avLst/>
            </a:prstGeom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8513F301-1393-43AB-B860-376219FB70BA}"/>
                </a:ext>
              </a:extLst>
            </p:cNvPr>
            <p:cNvSpPr/>
            <p:nvPr/>
          </p:nvSpPr>
          <p:spPr>
            <a:xfrm>
              <a:off x="418353" y="2813709"/>
              <a:ext cx="392691" cy="4635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itchFamily="34" charset="0"/>
                </a:rPr>
                <a:t>2</a:t>
              </a:r>
              <a:endParaRPr lang="zh-TW" altLang="en-US" b="1"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2" name="矩形 31">
            <a:extLst>
              <a:ext uri="{FF2B5EF4-FFF2-40B4-BE49-F238E27FC236}">
                <a16:creationId xmlns:a16="http://schemas.microsoft.com/office/drawing/2014/main" id="{E80122D2-7D93-417A-BACA-11EFA5C891B0}"/>
              </a:ext>
            </a:extLst>
          </p:cNvPr>
          <p:cNvSpPr/>
          <p:nvPr/>
        </p:nvSpPr>
        <p:spPr>
          <a:xfrm>
            <a:off x="3682567" y="2881515"/>
            <a:ext cx="198644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0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Agree to the software license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EF11A157-0846-4645-A28B-4368F9A006DA}"/>
              </a:ext>
            </a:extLst>
          </p:cNvPr>
          <p:cNvSpPr/>
          <p:nvPr/>
        </p:nvSpPr>
        <p:spPr>
          <a:xfrm>
            <a:off x="6440097" y="2819634"/>
            <a:ext cx="1967311" cy="34545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" name="群組 33">
            <a:extLst>
              <a:ext uri="{FF2B5EF4-FFF2-40B4-BE49-F238E27FC236}">
                <a16:creationId xmlns:a16="http://schemas.microsoft.com/office/drawing/2014/main" id="{4DC09837-6D84-461D-BF31-3939DBD821C8}"/>
              </a:ext>
            </a:extLst>
          </p:cNvPr>
          <p:cNvGrpSpPr/>
          <p:nvPr/>
        </p:nvGrpSpPr>
        <p:grpSpPr>
          <a:xfrm>
            <a:off x="6104744" y="2737872"/>
            <a:ext cx="538773" cy="539737"/>
            <a:chOff x="290567" y="2750724"/>
            <a:chExt cx="676150" cy="677360"/>
          </a:xfrm>
        </p:grpSpPr>
        <p:pic>
          <p:nvPicPr>
            <p:cNvPr id="35" name="圖片 34" descr="一張含有 物件 的圖片&#10;&#10;描述是以非常高的可信度產生">
              <a:extLst>
                <a:ext uri="{FF2B5EF4-FFF2-40B4-BE49-F238E27FC236}">
                  <a16:creationId xmlns:a16="http://schemas.microsoft.com/office/drawing/2014/main" id="{B5007269-8E13-4E77-919D-E8573F815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0567" y="2750724"/>
              <a:ext cx="676150" cy="677360"/>
            </a:xfrm>
            <a:prstGeom prst="rect">
              <a:avLst/>
            </a:prstGeom>
          </p:spPr>
        </p:pic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EB94B5EC-87C0-4BEB-B774-2C327FA022D4}"/>
                </a:ext>
              </a:extLst>
            </p:cNvPr>
            <p:cNvSpPr/>
            <p:nvPr/>
          </p:nvSpPr>
          <p:spPr>
            <a:xfrm>
              <a:off x="410950" y="2835918"/>
              <a:ext cx="392691" cy="46350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b="1">
                  <a:latin typeface="Arial" panose="020B0604020202020204" pitchFamily="34" charset="0"/>
                  <a:cs typeface="Arial" pitchFamily="34" charset="0"/>
                </a:rPr>
                <a:t>3</a:t>
              </a:r>
              <a:endParaRPr lang="zh-TW" altLang="en-US" b="1"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7" name="矩形 36">
            <a:extLst>
              <a:ext uri="{FF2B5EF4-FFF2-40B4-BE49-F238E27FC236}">
                <a16:creationId xmlns:a16="http://schemas.microsoft.com/office/drawing/2014/main" id="{64B686FE-9551-4DE8-A6BD-385DC5644B86}"/>
              </a:ext>
            </a:extLst>
          </p:cNvPr>
          <p:cNvSpPr/>
          <p:nvPr/>
        </p:nvSpPr>
        <p:spPr>
          <a:xfrm>
            <a:off x="6598250" y="2886805"/>
            <a:ext cx="16650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Finish driver installation</a:t>
            </a:r>
            <a:endParaRPr lang="zh-TW" altLang="en-US" sz="1000" b="1">
              <a:solidFill>
                <a:srgbClr val="FFFFF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</p:spTree>
    <p:extLst>
      <p:ext uri="{BB962C8B-B14F-4D97-AF65-F5344CB8AC3E}">
        <p14:creationId xmlns:p14="http://schemas.microsoft.com/office/powerpoint/2010/main" val="3174154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  <a:sym typeface="Corbel"/>
              </a:rPr>
              <a:t>Linux PC installation</a:t>
            </a:r>
            <a:endParaRPr lang="zh-TW" altLang="en-US" sz="3200">
              <a:latin typeface="Arial" panose="020B0604020202020204" pitchFamily="34" charset="0"/>
              <a:cs typeface="Arial" panose="020B0604020202020204" pitchFamily="34" charset="0"/>
              <a:sym typeface="Corbel"/>
            </a:endParaRPr>
          </a:p>
        </p:txBody>
      </p:sp>
      <p:sp>
        <p:nvSpPr>
          <p:cNvPr id="402" name="Shape 402"/>
          <p:cNvSpPr txBox="1">
            <a:spLocks noGrp="1"/>
          </p:cNvSpPr>
          <p:nvPr>
            <p:ph idx="1"/>
          </p:nvPr>
        </p:nvSpPr>
        <p:spPr>
          <a:xfrm>
            <a:off x="487680" y="1200152"/>
            <a:ext cx="7983097" cy="52704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altLang="zh-TW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orbel"/>
              </a:rPr>
              <a:t>Download the AQC 111U Linux driver from </a:t>
            </a:r>
            <a:r>
              <a:rPr lang="en-US" altLang="zh-TW" b="1" err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orbel"/>
              </a:rPr>
              <a:t>Aquantia</a:t>
            </a:r>
            <a:r>
              <a:rPr lang="en-US" altLang="zh-TW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orbel"/>
              </a:rPr>
              <a:t> website</a:t>
            </a:r>
            <a:endParaRPr lang="zh-TW" altLang="en-US" b="1">
              <a:solidFill>
                <a:srgbClr val="00206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orbel"/>
            </a:endParaRPr>
          </a:p>
        </p:txBody>
      </p:sp>
      <p:sp>
        <p:nvSpPr>
          <p:cNvPr id="403" name="Shape 403"/>
          <p:cNvSpPr txBox="1"/>
          <p:nvPr/>
        </p:nvSpPr>
        <p:spPr>
          <a:xfrm>
            <a:off x="-734922" y="3878036"/>
            <a:ext cx="1385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endParaRPr lang="en-US"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406" name="Shape 406"/>
          <p:cNvSpPr txBox="1"/>
          <p:nvPr/>
        </p:nvSpPr>
        <p:spPr>
          <a:xfrm>
            <a:off x="-1510674" y="2326823"/>
            <a:ext cx="1385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endParaRPr lang="en-US" sz="140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grpSp>
        <p:nvGrpSpPr>
          <p:cNvPr id="2" name="Shape 407"/>
          <p:cNvGrpSpPr/>
          <p:nvPr/>
        </p:nvGrpSpPr>
        <p:grpSpPr>
          <a:xfrm>
            <a:off x="297056" y="2748477"/>
            <a:ext cx="2915750" cy="1731157"/>
            <a:chOff x="668450" y="4766673"/>
            <a:chExt cx="2963938" cy="17602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08" name="Shape 408"/>
            <p:cNvPicPr preferRelativeResize="0"/>
            <p:nvPr/>
          </p:nvPicPr>
          <p:blipFill>
            <a:blip r:embed="rId3" cstate="print">
              <a:alphaModFix/>
            </a:blip>
            <a:stretch>
              <a:fillRect/>
            </a:stretch>
          </p:blipFill>
          <p:spPr>
            <a:xfrm>
              <a:off x="2414775" y="4766673"/>
              <a:ext cx="1217613" cy="12252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9" name="Shape 409"/>
            <p:cNvPicPr preferRelativeResize="0"/>
            <p:nvPr/>
          </p:nvPicPr>
          <p:blipFill>
            <a:blip r:embed="rId4" cstate="print">
              <a:alphaModFix/>
            </a:blip>
            <a:stretch>
              <a:fillRect/>
            </a:stretch>
          </p:blipFill>
          <p:spPr>
            <a:xfrm>
              <a:off x="668450" y="5064353"/>
              <a:ext cx="2051125" cy="14625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0" name="Shape 410"/>
            <p:cNvPicPr preferRelativeResize="0"/>
            <p:nvPr/>
          </p:nvPicPr>
          <p:blipFill rotWithShape="1">
            <a:blip r:embed="rId5" cstate="print">
              <a:alphaModFix/>
            </a:blip>
            <a:srcRect/>
            <a:stretch/>
          </p:blipFill>
          <p:spPr>
            <a:xfrm>
              <a:off x="703635" y="5114856"/>
              <a:ext cx="1497519" cy="922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5" name="Shape 415"/>
          <p:cNvSpPr txBox="1"/>
          <p:nvPr/>
        </p:nvSpPr>
        <p:spPr>
          <a:xfrm>
            <a:off x="527186" y="1646231"/>
            <a:ext cx="4966701" cy="379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ct val="900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Linux kernel 3.2, 3.10, 3.12, 4.2, and 4.4</a:t>
            </a:r>
            <a:endParaRPr lang="zh-TW" altLang="en-US" sz="20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18" name="Shape 267"/>
          <p:cNvSpPr txBox="1"/>
          <p:nvPr/>
        </p:nvSpPr>
        <p:spPr>
          <a:xfrm>
            <a:off x="1197322" y="4816322"/>
            <a:ext cx="1802582" cy="285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sz="100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orbel"/>
              </a:rPr>
              <a:t>Source</a:t>
            </a:r>
            <a:r>
              <a:rPr lang="zh-TW" altLang="en-US" sz="1000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orbel"/>
              </a:rPr>
              <a:t>：</a:t>
            </a:r>
            <a:r>
              <a:rPr lang="en-US" altLang="zh-TW" sz="1000" err="1">
                <a:solidFill>
                  <a:schemeClr val="dk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Corbel"/>
              </a:rPr>
              <a:t>Aquantia.com</a:t>
            </a:r>
            <a:endParaRPr lang="en-US" sz="1000">
              <a:solidFill>
                <a:schemeClr val="dk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  <a:sym typeface="Corbel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1A6B06-04AE-7749-83B0-1BE54B812C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5517" y="2571750"/>
            <a:ext cx="5518873" cy="1990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FA3191-69B9-034B-AB7F-7211D82377C0}"/>
              </a:ext>
            </a:extLst>
          </p:cNvPr>
          <p:cNvSpPr/>
          <p:nvPr/>
        </p:nvSpPr>
        <p:spPr>
          <a:xfrm>
            <a:off x="3212805" y="2267313"/>
            <a:ext cx="3122971" cy="248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13">
                <a:latin typeface="Arial" panose="020B0604020202020204" pitchFamily="34" charset="0"/>
                <a:cs typeface="Arial" panose="020B0604020202020204" pitchFamily="34" charset="0"/>
              </a:rPr>
              <a:t>https://www.aquantia.com/support/driver-download/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4B7BF90-ED0C-624E-A165-6C1F30B2B6A4}"/>
              </a:ext>
            </a:extLst>
          </p:cNvPr>
          <p:cNvSpPr/>
          <p:nvPr/>
        </p:nvSpPr>
        <p:spPr>
          <a:xfrm>
            <a:off x="5008295" y="3131434"/>
            <a:ext cx="971183" cy="167640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86718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2C94D9-33B9-4316-951F-D82E837D6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 descr="一張含有 顯示 的圖片&#10;&#10;描述是以高可信度產生">
            <a:extLst>
              <a:ext uri="{FF2B5EF4-FFF2-40B4-BE49-F238E27FC236}">
                <a16:creationId xmlns:a16="http://schemas.microsoft.com/office/drawing/2014/main" id="{0B4C5AF7-6D59-4C9C-86EA-B6C2649E9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6804958-F602-4B99-A0AE-F255E6FB3C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072" y="1508679"/>
            <a:ext cx="5545474" cy="795658"/>
          </a:xfrm>
          <a:prstGeom prst="rect">
            <a:avLst/>
          </a:prstGeom>
        </p:spPr>
      </p:pic>
      <p:sp>
        <p:nvSpPr>
          <p:cNvPr id="7" name="矩形 9">
            <a:extLst>
              <a:ext uri="{FF2B5EF4-FFF2-40B4-BE49-F238E27FC236}">
                <a16:creationId xmlns:a16="http://schemas.microsoft.com/office/drawing/2014/main" id="{65FD5D0D-A906-476E-B8C7-0A5D8682A5A7}"/>
              </a:ext>
            </a:extLst>
          </p:cNvPr>
          <p:cNvSpPr/>
          <p:nvPr/>
        </p:nvSpPr>
        <p:spPr>
          <a:xfrm>
            <a:off x="2266807" y="1639396"/>
            <a:ext cx="4572000" cy="50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30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Enough speed?</a:t>
            </a:r>
          </a:p>
        </p:txBody>
      </p:sp>
      <p:pic>
        <p:nvPicPr>
          <p:cNvPr id="8" name="圖片 11">
            <a:extLst>
              <a:ext uri="{FF2B5EF4-FFF2-40B4-BE49-F238E27FC236}">
                <a16:creationId xmlns:a16="http://schemas.microsoft.com/office/drawing/2014/main" id="{3E4E5324-F3CA-4746-8CCA-0CECD83453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072" y="2408263"/>
            <a:ext cx="5365141" cy="795658"/>
          </a:xfrm>
          <a:prstGeom prst="rect">
            <a:avLst/>
          </a:prstGeom>
        </p:spPr>
      </p:pic>
      <p:pic>
        <p:nvPicPr>
          <p:cNvPr id="9" name="圖片 11">
            <a:extLst>
              <a:ext uri="{FF2B5EF4-FFF2-40B4-BE49-F238E27FC236}">
                <a16:creationId xmlns:a16="http://schemas.microsoft.com/office/drawing/2014/main" id="{EBDBD572-350C-413E-A118-FC74344BD3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072" y="3332366"/>
            <a:ext cx="5143691" cy="795658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1703379-C9FB-4A12-BB54-5BEE82304FE2}"/>
              </a:ext>
            </a:extLst>
          </p:cNvPr>
          <p:cNvSpPr/>
          <p:nvPr/>
        </p:nvSpPr>
        <p:spPr>
          <a:xfrm>
            <a:off x="2281905" y="2505022"/>
            <a:ext cx="4572000" cy="50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30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Specs and applications</a:t>
            </a:r>
          </a:p>
        </p:txBody>
      </p:sp>
      <p:sp>
        <p:nvSpPr>
          <p:cNvPr id="11" name="矩形 9">
            <a:extLst>
              <a:ext uri="{FF2B5EF4-FFF2-40B4-BE49-F238E27FC236}">
                <a16:creationId xmlns:a16="http://schemas.microsoft.com/office/drawing/2014/main" id="{A384FED9-CEBA-4F89-A7FC-AECD62954CD1}"/>
              </a:ext>
            </a:extLst>
          </p:cNvPr>
          <p:cNvSpPr/>
          <p:nvPr/>
        </p:nvSpPr>
        <p:spPr>
          <a:xfrm>
            <a:off x="2318809" y="3440042"/>
            <a:ext cx="4572000" cy="50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TW" sz="30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Add 5GbE to NAS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2091336-ABA6-4637-AA41-E83913E913AA}"/>
              </a:ext>
            </a:extLst>
          </p:cNvPr>
          <p:cNvGrpSpPr/>
          <p:nvPr/>
        </p:nvGrpSpPr>
        <p:grpSpPr>
          <a:xfrm>
            <a:off x="1269538" y="1408506"/>
            <a:ext cx="901171" cy="901171"/>
            <a:chOff x="616459" y="749541"/>
            <a:chExt cx="1020372" cy="1020372"/>
          </a:xfrm>
        </p:grpSpPr>
        <p:pic>
          <p:nvPicPr>
            <p:cNvPr id="13" name="圖片 12" descr="一張含有 物件 的圖片&#10;&#10;描述是以高可信度產生">
              <a:extLst>
                <a:ext uri="{FF2B5EF4-FFF2-40B4-BE49-F238E27FC236}">
                  <a16:creationId xmlns:a16="http://schemas.microsoft.com/office/drawing/2014/main" id="{3AD64E6C-4F71-43E1-95AE-C40A069305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59" y="749541"/>
              <a:ext cx="1020372" cy="10203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ABB0ED4-7676-4EA7-AC45-52BFCEA2E073}"/>
                </a:ext>
              </a:extLst>
            </p:cNvPr>
            <p:cNvSpPr/>
            <p:nvPr/>
          </p:nvSpPr>
          <p:spPr>
            <a:xfrm>
              <a:off x="861889" y="887133"/>
              <a:ext cx="492239" cy="7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500" b="1">
                  <a:latin typeface="Arial" pitchFamily="34" charset="0"/>
                  <a:cs typeface="Arial" pitchFamily="34" charset="0"/>
                </a:rPr>
                <a:t>1</a:t>
              </a:r>
              <a:endParaRPr lang="zh-TW" altLang="en-US" sz="35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65DBE923-A755-43E7-8F32-99D479EAA33A}"/>
              </a:ext>
            </a:extLst>
          </p:cNvPr>
          <p:cNvGrpSpPr/>
          <p:nvPr/>
        </p:nvGrpSpPr>
        <p:grpSpPr>
          <a:xfrm>
            <a:off x="1269538" y="2321475"/>
            <a:ext cx="901171" cy="901171"/>
            <a:chOff x="616459" y="756220"/>
            <a:chExt cx="1020372" cy="1020372"/>
          </a:xfrm>
        </p:grpSpPr>
        <p:pic>
          <p:nvPicPr>
            <p:cNvPr id="16" name="圖片 15" descr="一張含有 物件 的圖片&#10;&#10;描述是以高可信度產生">
              <a:extLst>
                <a:ext uri="{FF2B5EF4-FFF2-40B4-BE49-F238E27FC236}">
                  <a16:creationId xmlns:a16="http://schemas.microsoft.com/office/drawing/2014/main" id="{6DDEAE2B-846B-4AF1-B338-66E73F14A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59" y="756220"/>
              <a:ext cx="1020372" cy="10203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216C961-84F4-43B3-9012-C3DC3BAE8696}"/>
                </a:ext>
              </a:extLst>
            </p:cNvPr>
            <p:cNvSpPr/>
            <p:nvPr/>
          </p:nvSpPr>
          <p:spPr>
            <a:xfrm>
              <a:off x="861889" y="873775"/>
              <a:ext cx="492239" cy="7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500" b="1">
                  <a:latin typeface="Arial" pitchFamily="34" charset="0"/>
                  <a:cs typeface="Arial" pitchFamily="34" charset="0"/>
                </a:rPr>
                <a:t>2</a:t>
              </a:r>
              <a:endParaRPr lang="zh-TW" altLang="en-US" sz="35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A9621ECD-B040-4138-A191-6058232331AF}"/>
              </a:ext>
            </a:extLst>
          </p:cNvPr>
          <p:cNvGrpSpPr/>
          <p:nvPr/>
        </p:nvGrpSpPr>
        <p:grpSpPr>
          <a:xfrm>
            <a:off x="1269538" y="3230789"/>
            <a:ext cx="901171" cy="901171"/>
            <a:chOff x="616459" y="749541"/>
            <a:chExt cx="1020372" cy="1020372"/>
          </a:xfrm>
        </p:grpSpPr>
        <p:pic>
          <p:nvPicPr>
            <p:cNvPr id="19" name="圖片 18" descr="一張含有 物件 的圖片&#10;&#10;描述是以高可信度產生">
              <a:extLst>
                <a:ext uri="{FF2B5EF4-FFF2-40B4-BE49-F238E27FC236}">
                  <a16:creationId xmlns:a16="http://schemas.microsoft.com/office/drawing/2014/main" id="{FB10D48B-19EE-4C64-8E96-ECA0C179A9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459" y="749541"/>
              <a:ext cx="1020372" cy="102037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87DA6CE5-E817-47D7-89B3-ED8F93C8C0A9}"/>
                </a:ext>
              </a:extLst>
            </p:cNvPr>
            <p:cNvSpPr/>
            <p:nvPr/>
          </p:nvSpPr>
          <p:spPr>
            <a:xfrm>
              <a:off x="861889" y="887133"/>
              <a:ext cx="492239" cy="71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TW" sz="3500" b="1">
                  <a:latin typeface="Arial" pitchFamily="34" charset="0"/>
                  <a:cs typeface="Arial" pitchFamily="34" charset="0"/>
                </a:rPr>
                <a:t>3</a:t>
              </a:r>
              <a:endParaRPr lang="zh-TW" altLang="en-US" sz="3500" b="1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2" name="圖片 21" descr="一張含有 梳子 的圖片&#10;&#10;描述是以高可信度產生">
            <a:extLst>
              <a:ext uri="{FF2B5EF4-FFF2-40B4-BE49-F238E27FC236}">
                <a16:creationId xmlns:a16="http://schemas.microsoft.com/office/drawing/2014/main" id="{0B4432F3-9E1A-4FC3-A872-703BDBFAB56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121" y="1194857"/>
            <a:ext cx="2646932" cy="40718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 descr="一張含有 美工圖案 的圖片&#10;&#10;描述是以高可信度產生">
            <a:extLst>
              <a:ext uri="{FF2B5EF4-FFF2-40B4-BE49-F238E27FC236}">
                <a16:creationId xmlns:a16="http://schemas.microsoft.com/office/drawing/2014/main" id="{D032BEB3-32BC-4452-ADB9-A8DBE782817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883" y="214124"/>
            <a:ext cx="3526044" cy="593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5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E061BE02-25BE-4029-B6CB-BA098902EB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8" y="894"/>
            <a:ext cx="9140823" cy="5141712"/>
          </a:xfrm>
          <a:prstGeom prst="rect">
            <a:avLst/>
          </a:prstGeom>
        </p:spPr>
      </p:pic>
      <p:sp>
        <p:nvSpPr>
          <p:cNvPr id="3" name="矩形: 圓角 2">
            <a:extLst>
              <a:ext uri="{FF2B5EF4-FFF2-40B4-BE49-F238E27FC236}">
                <a16:creationId xmlns:a16="http://schemas.microsoft.com/office/drawing/2014/main" id="{2D316F88-11A8-4C45-9A47-1C8CB4BEFA11}"/>
              </a:ext>
            </a:extLst>
          </p:cNvPr>
          <p:cNvSpPr/>
          <p:nvPr/>
        </p:nvSpPr>
        <p:spPr>
          <a:xfrm>
            <a:off x="424753" y="1283694"/>
            <a:ext cx="8412480" cy="2589817"/>
          </a:xfrm>
          <a:prstGeom prst="round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8A468E-14E7-7B47-A9CD-56065E853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>
                <a:latin typeface="Arial" panose="020B0604020202020204" pitchFamily="34" charset="0"/>
                <a:cs typeface="Arial" panose="020B0604020202020204" pitchFamily="34" charset="0"/>
              </a:rPr>
              <a:t>4 times faster than 1GbE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D21383-9C49-4C42-ADFD-796213F9BAE4}"/>
              </a:ext>
            </a:extLst>
          </p:cNvPr>
          <p:cNvSpPr txBox="1"/>
          <p:nvPr/>
        </p:nvSpPr>
        <p:spPr>
          <a:xfrm>
            <a:off x="646726" y="4009851"/>
            <a:ext cx="5300716" cy="5728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1300"/>
              </a:lnSpc>
            </a:pPr>
            <a:r>
              <a:rPr lang="en-US" altLang="zh-TW" sz="75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Test environment</a:t>
            </a:r>
            <a:r>
              <a:rPr lang="zh-TW" altLang="en-US" sz="75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：</a:t>
            </a:r>
            <a:endParaRPr lang="en-US" altLang="zh-TW" sz="75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>
              <a:lnSpc>
                <a:spcPts val="1300"/>
              </a:lnSpc>
            </a:pPr>
            <a:r>
              <a:rPr lang="en-US" altLang="zh-TW" sz="75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Two Windows PCs </a:t>
            </a:r>
            <a:r>
              <a:rPr lang="en-US" altLang="zh-CN" sz="75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with QNA-UC5G1T</a:t>
            </a:r>
            <a:br>
              <a:rPr lang="zh-TW" altLang="en-US" sz="75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TW" sz="75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Client</a:t>
            </a:r>
            <a:r>
              <a:rPr lang="zh-TW" altLang="en-US" sz="75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sz="75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PC: Windows 10 Pro, Intel Core i7-6770 3.40GHz, 64GB RAM, QNA-UC5G1T USB adapter, MTU 9000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D1D0D-E186-F44E-B50B-16976856467F}"/>
              </a:ext>
            </a:extLst>
          </p:cNvPr>
          <p:cNvSpPr txBox="1"/>
          <p:nvPr/>
        </p:nvSpPr>
        <p:spPr>
          <a:xfrm>
            <a:off x="803154" y="3528867"/>
            <a:ext cx="5464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* Please set the</a:t>
            </a:r>
            <a:r>
              <a:rPr lang="zh-TW" altLang="en-US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Jumbo Frame </a:t>
            </a:r>
            <a:r>
              <a:rPr lang="en-US" altLang="zh-TW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to be</a:t>
            </a:r>
            <a:r>
              <a:rPr lang="zh-TW" altLang="en-US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MTU 9000 </a:t>
            </a:r>
            <a:r>
              <a:rPr lang="en-US" altLang="zh-TW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for the best performance</a:t>
            </a: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0546D3D-2C22-4658-909E-2F86BF5642F9}"/>
              </a:ext>
            </a:extLst>
          </p:cNvPr>
          <p:cNvSpPr txBox="1"/>
          <p:nvPr/>
        </p:nvSpPr>
        <p:spPr>
          <a:xfrm>
            <a:off x="884518" y="1880706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Download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A89F8C4-5461-4BAD-95C8-5841E47B2024}"/>
              </a:ext>
            </a:extLst>
          </p:cNvPr>
          <p:cNvSpPr txBox="1"/>
          <p:nvPr/>
        </p:nvSpPr>
        <p:spPr>
          <a:xfrm>
            <a:off x="884518" y="2531634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Upload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3B7FC680-132D-477B-BCFA-E7172369875B}"/>
              </a:ext>
            </a:extLst>
          </p:cNvPr>
          <p:cNvSpPr txBox="1"/>
          <p:nvPr/>
        </p:nvSpPr>
        <p:spPr>
          <a:xfrm>
            <a:off x="5387881" y="1899244"/>
            <a:ext cx="8527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428 MB/s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C261B13-2754-44D6-83B7-42B183B26772}"/>
              </a:ext>
            </a:extLst>
          </p:cNvPr>
          <p:cNvSpPr txBox="1"/>
          <p:nvPr/>
        </p:nvSpPr>
        <p:spPr>
          <a:xfrm>
            <a:off x="5360800" y="2586564"/>
            <a:ext cx="9068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200" b="1">
                <a:latin typeface="Arial" panose="020B0604020202020204" pitchFamily="34" charset="0"/>
                <a:cs typeface="Arial" panose="020B0604020202020204" pitchFamily="34" charset="0"/>
              </a:rPr>
              <a:t>422 MB/s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7" name="圖片 6" descr="一張含有 簾, 室內, 牆 的圖片&#10;&#10;描述是以非常高的可信度產生">
            <a:extLst>
              <a:ext uri="{FF2B5EF4-FFF2-40B4-BE49-F238E27FC236}">
                <a16:creationId xmlns:a16="http://schemas.microsoft.com/office/drawing/2014/main" id="{5C88DE25-EAF6-4A36-8BA3-941373411E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80118" y="1038287"/>
            <a:ext cx="1679364" cy="41043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8" name="直線接點 17">
            <a:extLst>
              <a:ext uri="{FF2B5EF4-FFF2-40B4-BE49-F238E27FC236}">
                <a16:creationId xmlns:a16="http://schemas.microsoft.com/office/drawing/2014/main" id="{0160B79D-6DDA-4AA1-9DF7-88BC90E0C19C}"/>
              </a:ext>
            </a:extLst>
          </p:cNvPr>
          <p:cNvCxnSpPr/>
          <p:nvPr/>
        </p:nvCxnSpPr>
        <p:spPr>
          <a:xfrm>
            <a:off x="2033909" y="1817001"/>
            <a:ext cx="0" cy="152793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>
            <a:extLst>
              <a:ext uri="{FF2B5EF4-FFF2-40B4-BE49-F238E27FC236}">
                <a16:creationId xmlns:a16="http://schemas.microsoft.com/office/drawing/2014/main" id="{F983DB00-8EEB-489B-9605-F61101B585FE}"/>
              </a:ext>
            </a:extLst>
          </p:cNvPr>
          <p:cNvCxnSpPr/>
          <p:nvPr/>
        </p:nvCxnSpPr>
        <p:spPr>
          <a:xfrm>
            <a:off x="3137088" y="1807783"/>
            <a:ext cx="0" cy="152793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接點 19">
            <a:extLst>
              <a:ext uri="{FF2B5EF4-FFF2-40B4-BE49-F238E27FC236}">
                <a16:creationId xmlns:a16="http://schemas.microsoft.com/office/drawing/2014/main" id="{EAA9F8FB-944E-4F92-9728-5F4565654613}"/>
              </a:ext>
            </a:extLst>
          </p:cNvPr>
          <p:cNvCxnSpPr/>
          <p:nvPr/>
        </p:nvCxnSpPr>
        <p:spPr>
          <a:xfrm>
            <a:off x="4286479" y="1807783"/>
            <a:ext cx="0" cy="152793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FB55314B-9249-4C26-BD9E-7969A0C8DDB2}"/>
              </a:ext>
            </a:extLst>
          </p:cNvPr>
          <p:cNvCxnSpPr/>
          <p:nvPr/>
        </p:nvCxnSpPr>
        <p:spPr>
          <a:xfrm>
            <a:off x="5389676" y="1817001"/>
            <a:ext cx="0" cy="152793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>
            <a:extLst>
              <a:ext uri="{FF2B5EF4-FFF2-40B4-BE49-F238E27FC236}">
                <a16:creationId xmlns:a16="http://schemas.microsoft.com/office/drawing/2014/main" id="{324564A3-7C01-4403-A35D-DC65263BDD87}"/>
              </a:ext>
            </a:extLst>
          </p:cNvPr>
          <p:cNvSpPr/>
          <p:nvPr/>
        </p:nvSpPr>
        <p:spPr>
          <a:xfrm>
            <a:off x="884517" y="2208869"/>
            <a:ext cx="4663751" cy="209568"/>
          </a:xfrm>
          <a:prstGeom prst="rect">
            <a:avLst/>
          </a:prstGeom>
          <a:gradFill>
            <a:gsLst>
              <a:gs pos="75000">
                <a:srgbClr val="24E196"/>
              </a:gs>
              <a:gs pos="0">
                <a:srgbClr val="91E5A5"/>
              </a:gs>
              <a:gs pos="100000">
                <a:srgbClr val="08C481"/>
              </a:gs>
            </a:gsLst>
            <a:lin ang="0" scaled="0"/>
          </a:gra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DF8DC4FC-F35E-420C-BBB9-9B2C673D4870}"/>
              </a:ext>
            </a:extLst>
          </p:cNvPr>
          <p:cNvSpPr/>
          <p:nvPr/>
        </p:nvSpPr>
        <p:spPr>
          <a:xfrm>
            <a:off x="884511" y="2843806"/>
            <a:ext cx="4615629" cy="209568"/>
          </a:xfrm>
          <a:prstGeom prst="rect">
            <a:avLst/>
          </a:prstGeom>
          <a:gradFill>
            <a:gsLst>
              <a:gs pos="0">
                <a:srgbClr val="FE89A5"/>
              </a:gs>
              <a:gs pos="77200">
                <a:srgbClr val="DC40C5"/>
              </a:gs>
              <a:gs pos="100000">
                <a:srgbClr val="BF27BB"/>
              </a:gs>
            </a:gsLst>
            <a:lin ang="0" scaled="0"/>
          </a:gradFill>
          <a:ln cap="rnd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D395F132-1419-401F-BA1B-189B7F60B5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968" y="1120393"/>
            <a:ext cx="3027189" cy="663107"/>
          </a:xfrm>
          <a:prstGeom prst="rect">
            <a:avLst/>
          </a:prstGeom>
        </p:spPr>
      </p:pic>
      <p:sp>
        <p:nvSpPr>
          <p:cNvPr id="13" name="TextBox 5">
            <a:extLst>
              <a:ext uri="{FF2B5EF4-FFF2-40B4-BE49-F238E27FC236}">
                <a16:creationId xmlns:a16="http://schemas.microsoft.com/office/drawing/2014/main" id="{5E4FF0EB-2A0B-4A7F-8E78-1A990D8A12D4}"/>
              </a:ext>
            </a:extLst>
          </p:cNvPr>
          <p:cNvSpPr txBox="1"/>
          <p:nvPr/>
        </p:nvSpPr>
        <p:spPr>
          <a:xfrm>
            <a:off x="762858" y="1216049"/>
            <a:ext cx="2635408" cy="34624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165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Windows file transfer</a:t>
            </a:r>
            <a:endParaRPr lang="en-US" altLang="zh-TW" sz="16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6853C871-E069-4CB9-AF2A-49AC2EAA7BE2}"/>
              </a:ext>
            </a:extLst>
          </p:cNvPr>
          <p:cNvCxnSpPr/>
          <p:nvPr/>
        </p:nvCxnSpPr>
        <p:spPr>
          <a:xfrm>
            <a:off x="884518" y="1817001"/>
            <a:ext cx="0" cy="1527933"/>
          </a:xfrm>
          <a:prstGeom prst="line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5">
            <a:extLst>
              <a:ext uri="{FF2B5EF4-FFF2-40B4-BE49-F238E27FC236}">
                <a16:creationId xmlns:a16="http://schemas.microsoft.com/office/drawing/2014/main" id="{7139D788-BDF0-204C-A9BA-F7927AF934A9}"/>
              </a:ext>
            </a:extLst>
          </p:cNvPr>
          <p:cNvSpPr txBox="1"/>
          <p:nvPr/>
        </p:nvSpPr>
        <p:spPr>
          <a:xfrm>
            <a:off x="566968" y="3307665"/>
            <a:ext cx="504128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13">
                <a:latin typeface="Arial" panose="020B0604020202020204" pitchFamily="34" charset="0"/>
                <a:cs typeface="Arial" panose="020B0604020202020204" pitchFamily="34" charset="0"/>
              </a:rPr>
              <a:t>MB/s</a:t>
            </a:r>
            <a:endParaRPr lang="en-US" altLang="zh-TW" sz="1013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181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4D165077-8AD2-42B9-9346-094F82CEC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6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28C79-9A24-2242-9D0D-5673D210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3" y="1539921"/>
            <a:ext cx="7886700" cy="994172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70B46-3B3D-C04D-A66E-690F8491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918" y="2498698"/>
            <a:ext cx="2764903" cy="17193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en-US" altLang="zh-CN" sz="25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Performance test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500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with 5G PC to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500">
                <a:solidFill>
                  <a:srgbClr val="002060"/>
                </a:solidFill>
                <a:latin typeface="Arial"/>
                <a:ea typeface="微軟正黑體"/>
                <a:cs typeface="Arial"/>
              </a:rPr>
              <a:t>10G NAS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226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4F21D72-0B68-408A-B9E1-9F8759DB6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917" y="3600447"/>
            <a:ext cx="5515964" cy="12547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05C72988-C0A5-4713-9943-962F5760CC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5917" y="2442811"/>
            <a:ext cx="4631416" cy="9253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515D6-60BB-374C-BC77-B324220C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654" y="-40289"/>
            <a:ext cx="8183655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Older </a:t>
            </a:r>
            <a:r>
              <a:rPr lang="en-US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Mac gets 5GbE via the QNA-UC5G1T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9C6E2-79CF-674B-B68A-3D85CEE200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95" y="1833086"/>
            <a:ext cx="5118100" cy="4020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3BA1303E-A39C-F541-B772-24736395AC75}"/>
              </a:ext>
            </a:extLst>
          </p:cNvPr>
          <p:cNvSpPr txBox="1"/>
          <p:nvPr/>
        </p:nvSpPr>
        <p:spPr>
          <a:xfrm>
            <a:off x="3330054" y="2557163"/>
            <a:ext cx="4160767" cy="83557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>
              <a:lnSpc>
                <a:spcPts val="2800"/>
              </a:lnSpc>
            </a:pPr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Install </a:t>
            </a:r>
            <a:r>
              <a:rPr lang="en-US" altLang="zh-CN" sz="2000" b="1">
                <a:solidFill>
                  <a:srgbClr val="193D7D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QNA-UC5G1T </a:t>
            </a:r>
            <a:r>
              <a:rPr lang="en-US" altLang="zh-CN" sz="20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on a USB 3.0 port to break the 1GbE barrier</a:t>
            </a:r>
            <a:endParaRPr lang="en-US" sz="20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Shape 415">
            <a:extLst>
              <a:ext uri="{FF2B5EF4-FFF2-40B4-BE49-F238E27FC236}">
                <a16:creationId xmlns:a16="http://schemas.microsoft.com/office/drawing/2014/main" id="{71A15287-0702-F541-AE28-D0F62DE56715}"/>
              </a:ext>
            </a:extLst>
          </p:cNvPr>
          <p:cNvSpPr txBox="1"/>
          <p:nvPr/>
        </p:nvSpPr>
        <p:spPr>
          <a:xfrm>
            <a:off x="4003403" y="3692612"/>
            <a:ext cx="4513162" cy="67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en-US" altLang="zh-TW" sz="2000" b="1">
                <a:solidFill>
                  <a:srgbClr val="193D7D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macOS X </a:t>
            </a:r>
            <a:r>
              <a:rPr lang="en-US" altLang="zh-CN" sz="2000" b="1">
                <a:solidFill>
                  <a:srgbClr val="193D7D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will soon support it</a:t>
            </a:r>
          </a:p>
          <a:p>
            <a:pPr marL="0" lvl="1">
              <a:lnSpc>
                <a:spcPts val="2600"/>
              </a:lnSpc>
              <a:buClr>
                <a:srgbClr val="000000"/>
              </a:buClr>
              <a:buSzPts val="2800"/>
            </a:pPr>
            <a:r>
              <a:rPr lang="en-US" altLang="zh-CN" sz="1600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Follow the QNAP product page for the latest announcement</a:t>
            </a:r>
            <a:endParaRPr lang="zh-CN" altLang="en-US" sz="16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17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8805C7FC-99BE-45FD-BAFD-165BF4C69E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25" y="1125314"/>
            <a:ext cx="3733176" cy="535717"/>
          </a:xfrm>
          <a:prstGeom prst="rect">
            <a:avLst/>
          </a:prstGeom>
        </p:spPr>
      </p:pic>
      <p:sp>
        <p:nvSpPr>
          <p:cNvPr id="19" name="Shape 296">
            <a:extLst>
              <a:ext uri="{FF2B5EF4-FFF2-40B4-BE49-F238E27FC236}">
                <a16:creationId xmlns:a16="http://schemas.microsoft.com/office/drawing/2014/main" id="{33B94854-79E1-4552-8653-B5298DCBD4A1}"/>
              </a:ext>
            </a:extLst>
          </p:cNvPr>
          <p:cNvSpPr/>
          <p:nvPr/>
        </p:nvSpPr>
        <p:spPr>
          <a:xfrm>
            <a:off x="917781" y="1213248"/>
            <a:ext cx="3905463" cy="276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en-US" altLang="zh-TW" sz="17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Older</a:t>
            </a:r>
            <a:r>
              <a:rPr lang="zh-TW" altLang="en-US" sz="17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7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Mac with Thunderbolt 2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3D5ED515-92D9-404B-BC95-C3D444D9C5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51605">
            <a:off x="1538283" y="2297252"/>
            <a:ext cx="1545611" cy="18859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9ECDBE96-5CF1-EC47-AADA-3F414FF65F7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1987" y="3113216"/>
            <a:ext cx="2437049" cy="1933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06792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內容版面配置區 4" descr="一張含有 電子用品, 室內, 監視器, 顯示 的圖片&#10;&#10;描述是以高可信度產生">
            <a:extLst>
              <a:ext uri="{FF2B5EF4-FFF2-40B4-BE49-F238E27FC236}">
                <a16:creationId xmlns:a16="http://schemas.microsoft.com/office/drawing/2014/main" id="{978B22C3-96F1-4842-B238-780B81E4C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43999" cy="5143500"/>
          </a:xfr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762448C-A2BA-4AA0-81FD-07C78ED11F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65814" y="2813476"/>
            <a:ext cx="2849390" cy="6706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6515D6-60BB-374C-BC77-B324220CE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27" y="0"/>
            <a:ext cx="8339372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285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How to get high speed for Mac with Thunderbolt 3</a:t>
            </a:r>
            <a:endParaRPr lang="en-US" sz="285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41A4A23C-9A9E-470B-AD71-E073AA8C9F39}"/>
              </a:ext>
            </a:extLst>
          </p:cNvPr>
          <p:cNvSpPr txBox="1"/>
          <p:nvPr/>
        </p:nvSpPr>
        <p:spPr>
          <a:xfrm>
            <a:off x="128131" y="2852962"/>
            <a:ext cx="213395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altLang="zh-TW" sz="12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iMac </a:t>
            </a:r>
          </a:p>
          <a:p>
            <a:pPr algn="ctr">
              <a:lnSpc>
                <a:spcPts val="1500"/>
              </a:lnSpc>
            </a:pPr>
            <a:r>
              <a:rPr lang="en-US" altLang="zh-TW" sz="12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2 x Thunderbolt 3 </a:t>
            </a:r>
            <a:r>
              <a:rPr lang="en-US" altLang="zh-TW" sz="1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ports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0AB24FF-5B5F-47CF-9FBD-BFBB4BFD4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6195" y="1226536"/>
            <a:ext cx="2849390" cy="670693"/>
          </a:xfrm>
          <a:prstGeom prst="rect">
            <a:avLst/>
          </a:prstGeom>
        </p:spPr>
      </p:pic>
      <p:sp>
        <p:nvSpPr>
          <p:cNvPr id="29" name="TextBox 5">
            <a:extLst>
              <a:ext uri="{FF2B5EF4-FFF2-40B4-BE49-F238E27FC236}">
                <a16:creationId xmlns:a16="http://schemas.microsoft.com/office/drawing/2014/main" id="{A8E5F909-7CC4-42AC-B41E-EB80BE3CB80C}"/>
              </a:ext>
            </a:extLst>
          </p:cNvPr>
          <p:cNvSpPr txBox="1"/>
          <p:nvPr/>
        </p:nvSpPr>
        <p:spPr>
          <a:xfrm>
            <a:off x="191927" y="1282977"/>
            <a:ext cx="2070161" cy="46403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2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MacBook Pro </a:t>
            </a:r>
          </a:p>
          <a:p>
            <a:pPr algn="ctr">
              <a:lnSpc>
                <a:spcPts val="1500"/>
              </a:lnSpc>
            </a:pPr>
            <a:r>
              <a:rPr lang="en-US" sz="1200" b="1">
                <a:latin typeface="Arial" panose="020B0604020202020204" pitchFamily="34" charset="0"/>
                <a:ea typeface="Microsoft JhengHei UI" panose="020B0604030504040204" pitchFamily="34" charset="-120"/>
                <a:cs typeface="Arial" panose="020B0604020202020204" pitchFamily="34" charset="0"/>
              </a:rPr>
              <a:t>4 x Thunderbolt 3 ports</a:t>
            </a:r>
            <a:endParaRPr lang="en-US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305A5351-E12D-434C-BB45-10630E63F9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302" y="1226536"/>
            <a:ext cx="1839586" cy="670693"/>
          </a:xfrm>
          <a:prstGeom prst="rect">
            <a:avLst/>
          </a:prstGeom>
        </p:spPr>
      </p:pic>
      <p:sp>
        <p:nvSpPr>
          <p:cNvPr id="8" name="TextBox 16">
            <a:extLst>
              <a:ext uri="{FF2B5EF4-FFF2-40B4-BE49-F238E27FC236}">
                <a16:creationId xmlns:a16="http://schemas.microsoft.com/office/drawing/2014/main" id="{37C984A6-C8AF-4CD0-8485-6EE9BB802194}"/>
              </a:ext>
            </a:extLst>
          </p:cNvPr>
          <p:cNvSpPr txBox="1"/>
          <p:nvPr/>
        </p:nvSpPr>
        <p:spPr>
          <a:xfrm>
            <a:off x="2849389" y="1361107"/>
            <a:ext cx="1317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/>
            </a:lvl1pPr>
          </a:lstStyle>
          <a:p>
            <a:r>
              <a:rPr lang="en-US" altLang="zh-CN" sz="1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Video editing</a:t>
            </a:r>
            <a:endParaRPr lang="en-US" altLang="zh-TW" sz="1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4297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FE31F125-073D-4553-B600-7AB2BFF624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8E1D8027-BE08-42DD-8E9F-AA664359AE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0875" y="999820"/>
            <a:ext cx="7470244" cy="785238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0DD6BF7B-98CE-4EBD-9A86-152393F078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6299" y="1785058"/>
            <a:ext cx="4870807" cy="30480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670E58-2DD5-FE49-936A-EBEF3945B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956" y="128836"/>
            <a:ext cx="8760758" cy="649372"/>
          </a:xfrm>
        </p:spPr>
        <p:txBody>
          <a:bodyPr>
            <a:normAutofit/>
          </a:bodyPr>
          <a:lstStyle/>
          <a:p>
            <a:r>
              <a:rPr lang="en-US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Thunderbolt 3 </a:t>
            </a:r>
            <a:r>
              <a:rPr lang="en-US" altLang="zh-CN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</a:t>
            </a:r>
            <a:r>
              <a:rPr lang="zh-CN" altLang="en-US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CN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 is here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C2F5A3-1E75-984E-97CF-ADDB1C555065}"/>
              </a:ext>
            </a:extLst>
          </p:cNvPr>
          <p:cNvSpPr/>
          <p:nvPr/>
        </p:nvSpPr>
        <p:spPr>
          <a:xfrm>
            <a:off x="1306780" y="4786533"/>
            <a:ext cx="5383646" cy="24083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1300"/>
              </a:lnSpc>
            </a:pPr>
            <a:r>
              <a:rPr lang="en-US" sz="800">
                <a:solidFill>
                  <a:schemeClr val="bg1"/>
                </a:solidFill>
                <a:latin typeface="Arial"/>
                <a:cs typeface="Arial"/>
              </a:rPr>
              <a:t>QNA adapters will not work when connected to PC/mac via Thunderbolt 2 to Thunderbolt 3 adapters.</a:t>
            </a:r>
            <a:endParaRPr lang="en-US" sz="750">
              <a:solidFill>
                <a:schemeClr val="bg1"/>
              </a:solidFill>
              <a:latin typeface="Arial"/>
              <a:ea typeface="Microsoft JhengHei"/>
              <a:cs typeface="Arial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D8110704-7F83-DC44-8E1F-16ACBF510633}"/>
              </a:ext>
            </a:extLst>
          </p:cNvPr>
          <p:cNvSpPr txBox="1"/>
          <p:nvPr/>
        </p:nvSpPr>
        <p:spPr>
          <a:xfrm>
            <a:off x="467985" y="3423613"/>
            <a:ext cx="4067613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Reduce the cost for building 10GbE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Portable design meets the flexible working conditions</a:t>
            </a:r>
            <a:endParaRPr lang="en-US" altLang="zh-TW" sz="14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Sleek design</a:t>
            </a:r>
            <a:endParaRPr lang="en-US" altLang="zh-TW" sz="16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2" name="圖片 20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744D7CB2-3EAA-F845-90BE-BF5703B1E1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838" y="1966899"/>
            <a:ext cx="3883922" cy="25763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BB0F53F-95C8-C446-9735-AEA7AF7382D5}"/>
              </a:ext>
            </a:extLst>
          </p:cNvPr>
          <p:cNvSpPr/>
          <p:nvPr/>
        </p:nvSpPr>
        <p:spPr>
          <a:xfrm>
            <a:off x="484589" y="2396223"/>
            <a:ext cx="38789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Cost-effective Thunderbolt 3 to 10GbE adapter that empowers your Mac</a:t>
            </a:r>
            <a:r>
              <a:rPr lang="en-US" sz="14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Windows</a:t>
            </a:r>
            <a:r>
              <a:rPr lang="en-US" sz="1400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®</a:t>
            </a:r>
            <a:r>
              <a:rPr lang="en-US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computers with blazing-fast 10GbE network connectivity using a Thunderbolt 3 Type-C port</a:t>
            </a:r>
            <a:endParaRPr lang="zh-TW" altLang="en-US" sz="1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AB639E-567C-44E8-B7A0-CCB009559D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36" y="1219170"/>
            <a:ext cx="6364117" cy="384047"/>
          </a:xfrm>
        </p:spPr>
        <p:txBody>
          <a:bodyPr vert="horz" lIns="68580" tIns="34290" rIns="68580" bIns="3429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altLang="zh-CN" sz="28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QNAP Thunderbolt 3</a:t>
            </a:r>
            <a:r>
              <a:rPr lang="zh-CN" altLang="en-US" sz="28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 </a:t>
            </a:r>
            <a:r>
              <a:rPr lang="en-US" altLang="zh-CN" sz="28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to 10GbE adapter</a:t>
            </a:r>
            <a:endParaRPr lang="zh-CN" altLang="en-US" sz="28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pic>
        <p:nvPicPr>
          <p:cNvPr id="22" name="圖片 21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782F4780-771A-4840-9BAF-527A7D59AA0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89" y="1819276"/>
            <a:ext cx="1962200" cy="514003"/>
          </a:xfrm>
          <a:prstGeom prst="rect">
            <a:avLst/>
          </a:prstGeom>
        </p:spPr>
      </p:pic>
      <p:pic>
        <p:nvPicPr>
          <p:cNvPr id="23" name="圖片 22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F95A3CE1-2574-4445-835C-DBFEA63D8DC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325" y="1819276"/>
            <a:ext cx="1962200" cy="514003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75179F2-E2C1-434E-96EB-26B8853E34C3}"/>
              </a:ext>
            </a:extLst>
          </p:cNvPr>
          <p:cNvSpPr/>
          <p:nvPr/>
        </p:nvSpPr>
        <p:spPr>
          <a:xfrm>
            <a:off x="527119" y="1855557"/>
            <a:ext cx="1879227" cy="388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24" name="矩形 10">
            <a:extLst>
              <a:ext uri="{FF2B5EF4-FFF2-40B4-BE49-F238E27FC236}">
                <a16:creationId xmlns:a16="http://schemas.microsoft.com/office/drawing/2014/main" id="{F2422C7B-0C8D-4D24-94C1-8C1739124211}"/>
              </a:ext>
            </a:extLst>
          </p:cNvPr>
          <p:cNvSpPr/>
          <p:nvPr/>
        </p:nvSpPr>
        <p:spPr>
          <a:xfrm>
            <a:off x="2569396" y="1852122"/>
            <a:ext cx="2097939" cy="388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TW" sz="1900" b="1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QNA-T310G1S</a:t>
            </a:r>
          </a:p>
        </p:txBody>
      </p:sp>
    </p:spTree>
    <p:extLst>
      <p:ext uri="{BB962C8B-B14F-4D97-AF65-F5344CB8AC3E}">
        <p14:creationId xmlns:p14="http://schemas.microsoft.com/office/powerpoint/2010/main" val="2229720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>
            <a:extLst>
              <a:ext uri="{FF2B5EF4-FFF2-40B4-BE49-F238E27FC236}">
                <a16:creationId xmlns:a16="http://schemas.microsoft.com/office/drawing/2014/main" id="{7DF83FDC-57C0-44D8-B62E-3EA1DA5AB47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230" y="3875675"/>
            <a:ext cx="3577856" cy="8204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B228AD1E-8AB4-43E4-950D-DB5EC8FE8A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214" y="3875675"/>
            <a:ext cx="4116206" cy="8204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平行四邊形 17">
            <a:extLst>
              <a:ext uri="{FF2B5EF4-FFF2-40B4-BE49-F238E27FC236}">
                <a16:creationId xmlns:a16="http://schemas.microsoft.com/office/drawing/2014/main" id="{5F8063D5-F995-4820-BCF7-EE389FD69E82}"/>
              </a:ext>
            </a:extLst>
          </p:cNvPr>
          <p:cNvSpPr/>
          <p:nvPr/>
        </p:nvSpPr>
        <p:spPr>
          <a:xfrm>
            <a:off x="4912242" y="1518828"/>
            <a:ext cx="3368879" cy="394676"/>
          </a:xfrm>
          <a:prstGeom prst="parallelogram">
            <a:avLst/>
          </a:prstGeom>
          <a:solidFill>
            <a:srgbClr val="193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平行四邊形 15">
            <a:extLst>
              <a:ext uri="{FF2B5EF4-FFF2-40B4-BE49-F238E27FC236}">
                <a16:creationId xmlns:a16="http://schemas.microsoft.com/office/drawing/2014/main" id="{895F4887-25D7-430A-B538-0D72A5BE3068}"/>
              </a:ext>
            </a:extLst>
          </p:cNvPr>
          <p:cNvSpPr/>
          <p:nvPr/>
        </p:nvSpPr>
        <p:spPr>
          <a:xfrm>
            <a:off x="524628" y="1503852"/>
            <a:ext cx="3368879" cy="394676"/>
          </a:xfrm>
          <a:prstGeom prst="parallelogram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BB3CA9-D756-5648-AE6D-E06C2E874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56" y="-22035"/>
            <a:ext cx="7886700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Thunderbolt 3 QNA</a:t>
            </a:r>
            <a:r>
              <a:rPr lang="zh-TW" altLang="en-US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series for</a:t>
            </a:r>
            <a:r>
              <a:rPr lang="zh-TW" altLang="en-US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 </a:t>
            </a:r>
            <a:r>
              <a:rPr lang="en-US" alt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</a:t>
            </a:r>
            <a:endParaRPr lang="en-US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AAC88-F41E-114E-A0BB-9EAA9E4D15F2}"/>
              </a:ext>
            </a:extLst>
          </p:cNvPr>
          <p:cNvSpPr txBox="1"/>
          <p:nvPr/>
        </p:nvSpPr>
        <p:spPr>
          <a:xfrm>
            <a:off x="394618" y="4002312"/>
            <a:ext cx="4009802" cy="5572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NBASE-T </a:t>
            </a:r>
            <a:r>
              <a:rPr lang="en-US" altLang="zh-CN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 port</a:t>
            </a:r>
          </a:p>
          <a:p>
            <a:pPr>
              <a:lnSpc>
                <a:spcPts val="1800"/>
              </a:lnSpc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10Gbps/5Gbps/2.5Gbps/1Gbps/100Mbps multi-gigabit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585FCA-D65D-DD49-9C0C-0E9266FD45CC}"/>
              </a:ext>
            </a:extLst>
          </p:cNvPr>
          <p:cNvSpPr txBox="1"/>
          <p:nvPr/>
        </p:nvSpPr>
        <p:spPr>
          <a:xfrm>
            <a:off x="5414244" y="3974885"/>
            <a:ext cx="2750003" cy="57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10GbE SFP+ </a:t>
            </a:r>
            <a:r>
              <a:rPr lang="en-US" altLang="zh-CN" sz="1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port</a:t>
            </a:r>
          </a:p>
          <a:p>
            <a:pPr>
              <a:lnSpc>
                <a:spcPts val="2000"/>
              </a:lnSpc>
            </a:pPr>
            <a:r>
              <a:rPr lang="en-US" altLang="zh-CN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10Gbps</a:t>
            </a: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7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07947A4E-E0AE-4F02-8B70-AD444C08E20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0324" y="2061052"/>
            <a:ext cx="2667320" cy="1667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34009C83-1AC4-4481-84FB-5BB2C283F6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692" y="1297805"/>
            <a:ext cx="3194870" cy="648757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E653080-F3DE-4DBC-B847-039849FE20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0230" y="1303121"/>
            <a:ext cx="3268104" cy="663628"/>
          </a:xfrm>
          <a:prstGeom prst="rect">
            <a:avLst/>
          </a:prstGeom>
        </p:spPr>
      </p:pic>
      <p:pic>
        <p:nvPicPr>
          <p:cNvPr id="21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3C03846B-8A87-AE4F-93DD-A7F00C30C7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778" y="2104575"/>
            <a:ext cx="2604579" cy="162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68959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 descr="一張含有 室內, 電子用品 的圖片&#10;&#10;描述是以高可信度產生">
            <a:extLst>
              <a:ext uri="{FF2B5EF4-FFF2-40B4-BE49-F238E27FC236}">
                <a16:creationId xmlns:a16="http://schemas.microsoft.com/office/drawing/2014/main" id="{9E7356F0-CA49-4F67-9A79-4026F6B9D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9329" y="3514975"/>
            <a:ext cx="2639433" cy="1484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F64CA7-CFDB-004D-B3C9-C8FF2F56C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-23596"/>
            <a:ext cx="7886700" cy="994172"/>
          </a:xfrm>
        </p:spPr>
        <p:txBody>
          <a:bodyPr>
            <a:normAutofit/>
          </a:bodyPr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Power and speed indicators</a:t>
            </a:r>
            <a:endParaRPr lang="en-US" sz="32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74D875A0-4E09-4997-9017-08EAD2DB08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126" y="1866534"/>
            <a:ext cx="4051719" cy="2311148"/>
          </a:xfrm>
          <a:prstGeom prst="rect">
            <a:avLst/>
          </a:prstGeom>
        </p:spPr>
      </p:pic>
      <p:sp>
        <p:nvSpPr>
          <p:cNvPr id="8" name="平行四邊形 17">
            <a:extLst>
              <a:ext uri="{FF2B5EF4-FFF2-40B4-BE49-F238E27FC236}">
                <a16:creationId xmlns:a16="http://schemas.microsoft.com/office/drawing/2014/main" id="{24874343-1420-6A43-9E91-11F9562C7ABF}"/>
              </a:ext>
            </a:extLst>
          </p:cNvPr>
          <p:cNvSpPr/>
          <p:nvPr/>
        </p:nvSpPr>
        <p:spPr>
          <a:xfrm>
            <a:off x="1115133" y="3022108"/>
            <a:ext cx="3368879" cy="394676"/>
          </a:xfrm>
          <a:prstGeom prst="parallelogram">
            <a:avLst/>
          </a:prstGeom>
          <a:solidFill>
            <a:srgbClr val="193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平行四邊形 15">
            <a:extLst>
              <a:ext uri="{FF2B5EF4-FFF2-40B4-BE49-F238E27FC236}">
                <a16:creationId xmlns:a16="http://schemas.microsoft.com/office/drawing/2014/main" id="{CE750267-551A-2343-A51E-39E799CEAFFC}"/>
              </a:ext>
            </a:extLst>
          </p:cNvPr>
          <p:cNvSpPr/>
          <p:nvPr/>
        </p:nvSpPr>
        <p:spPr>
          <a:xfrm>
            <a:off x="1203121" y="1190408"/>
            <a:ext cx="3368879" cy="394676"/>
          </a:xfrm>
          <a:prstGeom prst="parallelogram">
            <a:avLst/>
          </a:prstGeom>
          <a:solidFill>
            <a:srgbClr val="193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6">
            <a:extLst>
              <a:ext uri="{FF2B5EF4-FFF2-40B4-BE49-F238E27FC236}">
                <a16:creationId xmlns:a16="http://schemas.microsoft.com/office/drawing/2014/main" id="{EFF3F1A1-5C0C-D94E-AEC7-503DA0FCB9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185" y="984361"/>
            <a:ext cx="3194870" cy="648757"/>
          </a:xfrm>
          <a:prstGeom prst="rect">
            <a:avLst/>
          </a:prstGeom>
        </p:spPr>
      </p:pic>
      <p:pic>
        <p:nvPicPr>
          <p:cNvPr id="11" name="圖片 13">
            <a:extLst>
              <a:ext uri="{FF2B5EF4-FFF2-40B4-BE49-F238E27FC236}">
                <a16:creationId xmlns:a16="http://schemas.microsoft.com/office/drawing/2014/main" id="{2CB86B89-502A-3C42-B432-B924DC991A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3121" y="2806401"/>
            <a:ext cx="3268104" cy="663628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E896AE3-F079-4DFE-A698-6E3F4A8E1A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9209" y="1548357"/>
            <a:ext cx="2479674" cy="1393576"/>
          </a:xfrm>
          <a:prstGeom prst="rect">
            <a:avLst/>
          </a:prstGeom>
        </p:spPr>
      </p:pic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34EB7FD2-3917-41C6-893F-A4D7F8076622}"/>
              </a:ext>
            </a:extLst>
          </p:cNvPr>
          <p:cNvCxnSpPr>
            <a:cxnSpLocks/>
          </p:cNvCxnSpPr>
          <p:nvPr/>
        </p:nvCxnSpPr>
        <p:spPr>
          <a:xfrm>
            <a:off x="3362224" y="2119939"/>
            <a:ext cx="1154041" cy="253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F972170F-2392-49A8-9DBE-32D81B02B2D6}"/>
              </a:ext>
            </a:extLst>
          </p:cNvPr>
          <p:cNvSpPr/>
          <p:nvPr/>
        </p:nvSpPr>
        <p:spPr>
          <a:xfrm>
            <a:off x="4242267" y="1802082"/>
            <a:ext cx="1217766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344991AC-4D5C-496F-B9CC-2BB7E6B89526}"/>
              </a:ext>
            </a:extLst>
          </p:cNvPr>
          <p:cNvCxnSpPr>
            <a:cxnSpLocks/>
          </p:cNvCxnSpPr>
          <p:nvPr/>
        </p:nvCxnSpPr>
        <p:spPr>
          <a:xfrm>
            <a:off x="1844249" y="2114908"/>
            <a:ext cx="943988" cy="762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D1AD70B9-49A2-46B3-A55E-0311869E20B2}"/>
              </a:ext>
            </a:extLst>
          </p:cNvPr>
          <p:cNvSpPr/>
          <p:nvPr/>
        </p:nvSpPr>
        <p:spPr>
          <a:xfrm>
            <a:off x="114531" y="1799046"/>
            <a:ext cx="1844893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5F92B6D-2A7F-473E-B2A8-1DAA45AD543A}"/>
              </a:ext>
            </a:extLst>
          </p:cNvPr>
          <p:cNvSpPr/>
          <p:nvPr/>
        </p:nvSpPr>
        <p:spPr>
          <a:xfrm>
            <a:off x="222076" y="1842940"/>
            <a:ext cx="18829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Speed:</a:t>
            </a:r>
          </a:p>
          <a:p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10G = Green</a:t>
            </a:r>
          </a:p>
          <a:p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5G/2.5G/1G/100M = YLW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EB2E846-63B0-448F-9784-4A39F486FCBE}"/>
              </a:ext>
            </a:extLst>
          </p:cNvPr>
          <p:cNvSpPr/>
          <p:nvPr/>
        </p:nvSpPr>
        <p:spPr>
          <a:xfrm>
            <a:off x="4417595" y="1948304"/>
            <a:ext cx="1008068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Link/Act LED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5728EFCF-18EC-46B9-A3EF-CC25244E82C6}"/>
              </a:ext>
            </a:extLst>
          </p:cNvPr>
          <p:cNvCxnSpPr>
            <a:cxnSpLocks/>
          </p:cNvCxnSpPr>
          <p:nvPr/>
        </p:nvCxnSpPr>
        <p:spPr>
          <a:xfrm>
            <a:off x="3205233" y="3942003"/>
            <a:ext cx="1319716" cy="0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38DE4471-A9E4-498E-A7F4-44BA5C07E085}"/>
              </a:ext>
            </a:extLst>
          </p:cNvPr>
          <p:cNvSpPr/>
          <p:nvPr/>
        </p:nvSpPr>
        <p:spPr>
          <a:xfrm>
            <a:off x="4238593" y="3692239"/>
            <a:ext cx="1217766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E9754E12-7F55-4BE2-8315-37E092DAB9FD}"/>
              </a:ext>
            </a:extLst>
          </p:cNvPr>
          <p:cNvCxnSpPr>
            <a:cxnSpLocks/>
          </p:cNvCxnSpPr>
          <p:nvPr/>
        </p:nvCxnSpPr>
        <p:spPr>
          <a:xfrm>
            <a:off x="1894603" y="3942003"/>
            <a:ext cx="1096519" cy="0"/>
          </a:xfrm>
          <a:prstGeom prst="line">
            <a:avLst/>
          </a:prstGeom>
          <a:ln w="19050">
            <a:gradFill>
              <a:gsLst>
                <a:gs pos="0">
                  <a:srgbClr val="4ED7FD"/>
                </a:gs>
                <a:gs pos="68000">
                  <a:srgbClr val="2862CA"/>
                </a:gs>
              </a:gsLst>
              <a:lin ang="2700000" scaled="0"/>
            </a:gra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矩形: 圓角 24">
            <a:extLst>
              <a:ext uri="{FF2B5EF4-FFF2-40B4-BE49-F238E27FC236}">
                <a16:creationId xmlns:a16="http://schemas.microsoft.com/office/drawing/2014/main" id="{A652FC67-51F3-440F-9FB1-33A381074F73}"/>
              </a:ext>
            </a:extLst>
          </p:cNvPr>
          <p:cNvSpPr/>
          <p:nvPr/>
        </p:nvSpPr>
        <p:spPr>
          <a:xfrm>
            <a:off x="132548" y="3689203"/>
            <a:ext cx="1826875" cy="655242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CCEDA056-0467-42FD-98CA-EA18335B07DF}"/>
              </a:ext>
            </a:extLst>
          </p:cNvPr>
          <p:cNvSpPr/>
          <p:nvPr/>
        </p:nvSpPr>
        <p:spPr>
          <a:xfrm>
            <a:off x="319872" y="3815430"/>
            <a:ext cx="18829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Speed:</a:t>
            </a:r>
          </a:p>
          <a:p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10G = Green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ABA49C1-B0B6-4BFD-B83B-856B0942C64A}"/>
              </a:ext>
            </a:extLst>
          </p:cNvPr>
          <p:cNvSpPr/>
          <p:nvPr/>
        </p:nvSpPr>
        <p:spPr>
          <a:xfrm>
            <a:off x="4418762" y="3845321"/>
            <a:ext cx="1059481" cy="294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TW" sz="1000">
                <a:solidFill>
                  <a:schemeClr val="bg1"/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Link/Act LED</a:t>
            </a:r>
            <a:endParaRPr lang="zh-TW" altLang="en-US" sz="1000">
              <a:solidFill>
                <a:schemeClr val="bg1"/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4847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>
            <a:extLst>
              <a:ext uri="{FF2B5EF4-FFF2-40B4-BE49-F238E27FC236}">
                <a16:creationId xmlns:a16="http://schemas.microsoft.com/office/drawing/2014/main" id="{5D70D89F-1DB0-4EAF-AC7B-39B8060D11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875" y="3191671"/>
            <a:ext cx="3961240" cy="12677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3664829D-B299-4462-A502-90F9C282B9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875" y="1809252"/>
            <a:ext cx="3961240" cy="12677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電腦, 膝上型電腦, 室內, 電子用品 的圖片&#10;&#10;描述是以非常高的可信度產生">
            <a:extLst>
              <a:ext uri="{FF2B5EF4-FFF2-40B4-BE49-F238E27FC236}">
                <a16:creationId xmlns:a16="http://schemas.microsoft.com/office/drawing/2014/main" id="{458BE169-9AFB-491D-A2BD-6EE1E772E8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8524" y="1830"/>
            <a:ext cx="4218359" cy="4800343"/>
          </a:xfrm>
          <a:prstGeom prst="rect">
            <a:avLst/>
          </a:prstGeom>
        </p:spPr>
      </p:pic>
      <p:pic>
        <p:nvPicPr>
          <p:cNvPr id="5" name="圖片 4" descr="一張含有 電子用品, 坐 的圖片&#10;&#10;描述是以高可信度產生">
            <a:extLst>
              <a:ext uri="{FF2B5EF4-FFF2-40B4-BE49-F238E27FC236}">
                <a16:creationId xmlns:a16="http://schemas.microsoft.com/office/drawing/2014/main" id="{DDAE88C2-795A-498A-B79F-88E3084E0D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89" y="882772"/>
            <a:ext cx="3270152" cy="3919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9FAD41-67A0-FE42-AD13-BC58CDF1C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-23596"/>
            <a:ext cx="7886700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Driver built-in for macOS -</a:t>
            </a: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 plug &amp; play</a:t>
            </a:r>
            <a:endParaRPr lang="en-US" sz="32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E08398BD-9791-4256-8C47-684DA3F56FAB}"/>
              </a:ext>
            </a:extLst>
          </p:cNvPr>
          <p:cNvSpPr txBox="1"/>
          <p:nvPr/>
        </p:nvSpPr>
        <p:spPr>
          <a:xfrm>
            <a:off x="3384380" y="2049030"/>
            <a:ext cx="2744209" cy="65229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sz="1600" b="1">
                <a:latin typeface="Arial" panose="020B0604020202020204" pitchFamily="34" charset="0"/>
                <a:cs typeface="Arial" panose="020B0604020202020204" pitchFamily="34" charset="0"/>
              </a:rPr>
              <a:t>macOS 10.13.3 (or later)</a:t>
            </a:r>
          </a:p>
          <a:p>
            <a:pPr>
              <a:lnSpc>
                <a:spcPts val="2300"/>
              </a:lnSpc>
            </a:pPr>
            <a:r>
              <a:rPr lang="en-US" altLang="zh-CN" sz="1500">
                <a:latin typeface="Arial" panose="020B0604020202020204" pitchFamily="34" charset="0"/>
                <a:cs typeface="Arial" panose="020B0604020202020204" pitchFamily="34" charset="0"/>
              </a:rPr>
              <a:t>Built-in driver for plug &amp; play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8E197276-BCE6-4AF2-B892-EF096234CDF0}"/>
              </a:ext>
            </a:extLst>
          </p:cNvPr>
          <p:cNvSpPr txBox="1"/>
          <p:nvPr/>
        </p:nvSpPr>
        <p:spPr>
          <a:xfrm>
            <a:off x="2345280" y="4063976"/>
            <a:ext cx="1276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Windows</a:t>
            </a: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F84A89F0-EF7D-4DFD-B5D8-059427802A50}"/>
              </a:ext>
            </a:extLst>
          </p:cNvPr>
          <p:cNvSpPr txBox="1"/>
          <p:nvPr/>
        </p:nvSpPr>
        <p:spPr>
          <a:xfrm>
            <a:off x="2333862" y="2658493"/>
            <a:ext cx="12769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>
                <a:latin typeface="Arial" panose="020B0604020202020204" pitchFamily="34" charset="0"/>
                <a:cs typeface="Arial" panose="020B0604020202020204" pitchFamily="34" charset="0"/>
              </a:rPr>
              <a:t>MacBook Pro</a:t>
            </a: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85EE7445-47EE-4DB3-8B38-1C6115BF0F06}"/>
              </a:ext>
            </a:extLst>
          </p:cNvPr>
          <p:cNvSpPr txBox="1"/>
          <p:nvPr/>
        </p:nvSpPr>
        <p:spPr>
          <a:xfrm>
            <a:off x="2345280" y="4546282"/>
            <a:ext cx="435798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* QNAP NAS with</a:t>
            </a:r>
            <a:r>
              <a:rPr lang="en-US" altLang="zh-CN" sz="10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QTS 4.4.1 will officially support the QNA series.</a:t>
            </a:r>
            <a:endParaRPr lang="en-US" sz="10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9" name="群組 18">
            <a:extLst>
              <a:ext uri="{FF2B5EF4-FFF2-40B4-BE49-F238E27FC236}">
                <a16:creationId xmlns:a16="http://schemas.microsoft.com/office/drawing/2014/main" id="{BA40B2A4-89C2-4C46-BCAB-35F1E942C318}"/>
              </a:ext>
            </a:extLst>
          </p:cNvPr>
          <p:cNvGrpSpPr/>
          <p:nvPr/>
        </p:nvGrpSpPr>
        <p:grpSpPr>
          <a:xfrm>
            <a:off x="2657857" y="1982882"/>
            <a:ext cx="610983" cy="610983"/>
            <a:chOff x="10048898" y="4187420"/>
            <a:chExt cx="512618" cy="512618"/>
          </a:xfrm>
        </p:grpSpPr>
        <p:sp>
          <p:nvSpPr>
            <p:cNvPr id="20" name="矩形: 圓角 19">
              <a:extLst>
                <a:ext uri="{FF2B5EF4-FFF2-40B4-BE49-F238E27FC236}">
                  <a16:creationId xmlns:a16="http://schemas.microsoft.com/office/drawing/2014/main" id="{E917BFB4-4913-4974-8421-A0AF88E67BE8}"/>
                </a:ext>
              </a:extLst>
            </p:cNvPr>
            <p:cNvSpPr/>
            <p:nvPr/>
          </p:nvSpPr>
          <p:spPr>
            <a:xfrm>
              <a:off x="10048898" y="4187420"/>
              <a:ext cx="512618" cy="512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000C62C5-00C3-42E4-A03F-ACD97C50B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3852" y="4212636"/>
              <a:ext cx="462711" cy="462711"/>
            </a:xfrm>
            <a:prstGeom prst="rect">
              <a:avLst/>
            </a:prstGeom>
          </p:spPr>
        </p:pic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6F3007C0-681A-4279-9153-EB0C5C1EBD75}"/>
              </a:ext>
            </a:extLst>
          </p:cNvPr>
          <p:cNvGrpSpPr/>
          <p:nvPr/>
        </p:nvGrpSpPr>
        <p:grpSpPr>
          <a:xfrm>
            <a:off x="2660034" y="3360102"/>
            <a:ext cx="643447" cy="643447"/>
            <a:chOff x="10048898" y="4766842"/>
            <a:chExt cx="512618" cy="512618"/>
          </a:xfrm>
        </p:grpSpPr>
        <p:sp>
          <p:nvSpPr>
            <p:cNvPr id="23" name="矩形: 圓角 22">
              <a:extLst>
                <a:ext uri="{FF2B5EF4-FFF2-40B4-BE49-F238E27FC236}">
                  <a16:creationId xmlns:a16="http://schemas.microsoft.com/office/drawing/2014/main" id="{4FEDCF58-B976-4D9E-AC88-DF47F8D10456}"/>
                </a:ext>
              </a:extLst>
            </p:cNvPr>
            <p:cNvSpPr/>
            <p:nvPr/>
          </p:nvSpPr>
          <p:spPr>
            <a:xfrm>
              <a:off x="10048898" y="4766842"/>
              <a:ext cx="512618" cy="5126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01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4" name="圖片 23">
              <a:extLst>
                <a:ext uri="{FF2B5EF4-FFF2-40B4-BE49-F238E27FC236}">
                  <a16:creationId xmlns:a16="http://schemas.microsoft.com/office/drawing/2014/main" id="{5496FC4F-0C22-46A7-8BB0-5B3EC952E7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93012" y="4837653"/>
              <a:ext cx="431639" cy="430624"/>
            </a:xfrm>
            <a:prstGeom prst="rect">
              <a:avLst/>
            </a:prstGeom>
          </p:spPr>
        </p:pic>
      </p:grpSp>
      <p:sp>
        <p:nvSpPr>
          <p:cNvPr id="26" name="TextBox 4">
            <a:extLst>
              <a:ext uri="{FF2B5EF4-FFF2-40B4-BE49-F238E27FC236}">
                <a16:creationId xmlns:a16="http://schemas.microsoft.com/office/drawing/2014/main" id="{FD895E3E-9A2B-4AFD-9201-34F67401CF6E}"/>
              </a:ext>
            </a:extLst>
          </p:cNvPr>
          <p:cNvSpPr txBox="1"/>
          <p:nvPr/>
        </p:nvSpPr>
        <p:spPr>
          <a:xfrm>
            <a:off x="3377389" y="3332731"/>
            <a:ext cx="2840566" cy="9501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300"/>
              </a:lnSpc>
            </a:pPr>
            <a:r>
              <a:rPr lang="en-US" altLang="zh-TW" sz="16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Driver installation required</a:t>
            </a:r>
            <a:endParaRPr lang="zh-TW" altLang="en-US" sz="16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en-US" sz="1500">
                <a:latin typeface="Arial" panose="020B0604020202020204" pitchFamily="34" charset="0"/>
                <a:cs typeface="Arial" panose="020B0604020202020204" pitchFamily="34" charset="0"/>
              </a:rPr>
              <a:t>QNA-T310G1T:</a:t>
            </a:r>
            <a:r>
              <a:rPr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 AQC107</a:t>
            </a:r>
            <a:endParaRPr lang="en-US" sz="15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en-US" altLang="zh-TW" sz="1500">
                <a:latin typeface="Arial" panose="020B0604020202020204" pitchFamily="34" charset="0"/>
                <a:cs typeface="Arial" panose="020B0604020202020204" pitchFamily="34" charset="0"/>
              </a:rPr>
              <a:t>QNA-T310G1S: AQC100</a:t>
            </a:r>
          </a:p>
        </p:txBody>
      </p:sp>
      <p:sp>
        <p:nvSpPr>
          <p:cNvPr id="25" name="平行四邊形 17">
            <a:extLst>
              <a:ext uri="{FF2B5EF4-FFF2-40B4-BE49-F238E27FC236}">
                <a16:creationId xmlns:a16="http://schemas.microsoft.com/office/drawing/2014/main" id="{BEBBAEFC-DBD9-B440-87F9-23CD9F39CAED}"/>
              </a:ext>
            </a:extLst>
          </p:cNvPr>
          <p:cNvSpPr/>
          <p:nvPr/>
        </p:nvSpPr>
        <p:spPr>
          <a:xfrm>
            <a:off x="4554715" y="1238066"/>
            <a:ext cx="3368879" cy="394676"/>
          </a:xfrm>
          <a:prstGeom prst="parallelogram">
            <a:avLst/>
          </a:prstGeom>
          <a:solidFill>
            <a:srgbClr val="193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平行四邊形 15">
            <a:extLst>
              <a:ext uri="{FF2B5EF4-FFF2-40B4-BE49-F238E27FC236}">
                <a16:creationId xmlns:a16="http://schemas.microsoft.com/office/drawing/2014/main" id="{DF21E515-B974-A74D-92DA-FA2775BF4A50}"/>
              </a:ext>
            </a:extLst>
          </p:cNvPr>
          <p:cNvSpPr/>
          <p:nvPr/>
        </p:nvSpPr>
        <p:spPr>
          <a:xfrm>
            <a:off x="713333" y="1219226"/>
            <a:ext cx="3368879" cy="394676"/>
          </a:xfrm>
          <a:prstGeom prst="parallelogram">
            <a:avLst/>
          </a:prstGeom>
          <a:solidFill>
            <a:srgbClr val="193D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圖片 6">
            <a:extLst>
              <a:ext uri="{FF2B5EF4-FFF2-40B4-BE49-F238E27FC236}">
                <a16:creationId xmlns:a16="http://schemas.microsoft.com/office/drawing/2014/main" id="{C7157B9D-7C5A-DD4F-B664-5915BE630A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397" y="1013179"/>
            <a:ext cx="3194870" cy="648757"/>
          </a:xfrm>
          <a:prstGeom prst="rect">
            <a:avLst/>
          </a:prstGeom>
        </p:spPr>
      </p:pic>
      <p:pic>
        <p:nvPicPr>
          <p:cNvPr id="29" name="圖片 13">
            <a:extLst>
              <a:ext uri="{FF2B5EF4-FFF2-40B4-BE49-F238E27FC236}">
                <a16:creationId xmlns:a16="http://schemas.microsoft.com/office/drawing/2014/main" id="{481A4480-81A1-6D4C-A698-F31E2798E2C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703" y="1022359"/>
            <a:ext cx="3268104" cy="66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793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4" descr="一張含有 監視器, 室內, 桌 的圖片&#10;&#10;描述是以非常高的可信度產生">
            <a:extLst>
              <a:ext uri="{FF2B5EF4-FFF2-40B4-BE49-F238E27FC236}">
                <a16:creationId xmlns:a16="http://schemas.microsoft.com/office/drawing/2014/main" id="{30D9F64F-47F6-4E3F-B38D-3DE479273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9143998" cy="51435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8A468E-14E7-7B47-A9CD-56065E853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946" y="-33696"/>
            <a:ext cx="7886700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Enable blazing-fast 10GbE connectivity</a:t>
            </a:r>
            <a:endParaRPr lang="en-US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CD1D0D-E186-F44E-B50B-16976856467F}"/>
              </a:ext>
            </a:extLst>
          </p:cNvPr>
          <p:cNvSpPr txBox="1"/>
          <p:nvPr/>
        </p:nvSpPr>
        <p:spPr>
          <a:xfrm>
            <a:off x="725519" y="3628591"/>
            <a:ext cx="48422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* </a:t>
            </a: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Please set Jumbo Frame to MTU 9000 for optimal performance.</a:t>
            </a:r>
            <a:endParaRPr lang="en-US" altLang="zh-TW" sz="12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80546D3D-2C22-4658-909E-2F86BF5642F9}"/>
              </a:ext>
            </a:extLst>
          </p:cNvPr>
          <p:cNvSpPr txBox="1"/>
          <p:nvPr/>
        </p:nvSpPr>
        <p:spPr>
          <a:xfrm>
            <a:off x="725519" y="2079272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Download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EA89F8C4-5461-4BAD-95C8-5841E47B2024}"/>
              </a:ext>
            </a:extLst>
          </p:cNvPr>
          <p:cNvSpPr txBox="1"/>
          <p:nvPr/>
        </p:nvSpPr>
        <p:spPr>
          <a:xfrm>
            <a:off x="725519" y="2730200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13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Windows Upload</a:t>
            </a: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5E4FF0EB-2A0B-4A7F-8E78-1A990D8A12D4}"/>
              </a:ext>
            </a:extLst>
          </p:cNvPr>
          <p:cNvSpPr txBox="1"/>
          <p:nvPr/>
        </p:nvSpPr>
        <p:spPr>
          <a:xfrm>
            <a:off x="644155" y="1616930"/>
            <a:ext cx="2635408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File transfer </a:t>
            </a:r>
            <a:r>
              <a:rPr lang="en-US" altLang="zh-TW" sz="16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 x 10GbE)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3B7FC680-132D-477B-BCFA-E7172369875B}"/>
              </a:ext>
            </a:extLst>
          </p:cNvPr>
          <p:cNvSpPr txBox="1"/>
          <p:nvPr/>
        </p:nvSpPr>
        <p:spPr>
          <a:xfrm>
            <a:off x="3317609" y="2079272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13">
                <a:latin typeface="Arial" panose="020B0604020202020204" pitchFamily="34" charset="0"/>
                <a:cs typeface="Arial" panose="020B0604020202020204" pitchFamily="34" charset="0"/>
              </a:rPr>
              <a:t>1068 MB/s</a:t>
            </a:r>
            <a:endParaRPr lang="en-US" altLang="zh-TW" sz="12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1C261B13-2754-44D6-83B7-42B183B26772}"/>
              </a:ext>
            </a:extLst>
          </p:cNvPr>
          <p:cNvSpPr txBox="1"/>
          <p:nvPr/>
        </p:nvSpPr>
        <p:spPr>
          <a:xfrm>
            <a:off x="3317609" y="2730200"/>
            <a:ext cx="1913067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013">
                <a:latin typeface="Arial" panose="020B0604020202020204" pitchFamily="34" charset="0"/>
                <a:cs typeface="Arial" panose="020B0604020202020204" pitchFamily="34" charset="0"/>
              </a:rPr>
              <a:t>1069 MB/s</a:t>
            </a:r>
            <a:endParaRPr lang="en-US" altLang="zh-TW" sz="1013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64F6693-0EAA-374F-AB74-F1ECCE7BF167}"/>
              </a:ext>
            </a:extLst>
          </p:cNvPr>
          <p:cNvSpPr txBox="1"/>
          <p:nvPr/>
        </p:nvSpPr>
        <p:spPr>
          <a:xfrm>
            <a:off x="585645" y="4082112"/>
            <a:ext cx="5254221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10GbE Transfer</a:t>
            </a:r>
            <a:br>
              <a:rPr lang="en-US" altLang="zh-TW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TW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Test environment</a:t>
            </a:r>
            <a:r>
              <a:rPr lang="zh-TW" altLang="en-US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：</a:t>
            </a:r>
            <a:br>
              <a:rPr lang="zh-TW" altLang="en-US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</a:br>
            <a:r>
              <a:rPr lang="en-US" altLang="zh-TW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Server</a:t>
            </a:r>
            <a:r>
              <a:rPr lang="zh-TW" altLang="en-US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TW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NAS</a:t>
            </a:r>
            <a:r>
              <a:rPr lang="en-US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：TS-677, QTS 4.3.4, , AMD Ryzen 5 2600, 3.40 GHz, 8GB RAM, RAID5, Samsung SSD 850 PRO 512GB *6, QXG-10G1T &amp; LAN-10G2SF-MLX, </a:t>
            </a:r>
          </a:p>
          <a:p>
            <a:r>
              <a:rPr lang="zh-TW" altLang="en-US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Ｃ</a:t>
            </a:r>
            <a:r>
              <a:rPr lang="en-US" altLang="zh-TW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l</a:t>
            </a:r>
            <a:r>
              <a:rPr lang="zh-TW" altLang="en-US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ient </a:t>
            </a:r>
            <a:r>
              <a:rPr lang="en-US" sz="80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PC：Windows</a:t>
            </a:r>
            <a:r>
              <a:rPr lang="en-US" sz="80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10, Intel Core i7-4770 3.40GHz, 32GB RAM, LAN: Thunderbolt 3, MTU9000</a:t>
            </a:r>
          </a:p>
        </p:txBody>
      </p:sp>
    </p:spTree>
    <p:extLst>
      <p:ext uri="{BB962C8B-B14F-4D97-AF65-F5344CB8AC3E}">
        <p14:creationId xmlns:p14="http://schemas.microsoft.com/office/powerpoint/2010/main" val="201067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B9F54-8FF8-47BD-A055-9CF1F4F3F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9FBC193-3249-45AB-95EF-821E98C26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72" y="2790224"/>
            <a:ext cx="5502177" cy="244217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E1943D-1B09-4888-8C59-A7BFC3F10B75}"/>
              </a:ext>
            </a:extLst>
          </p:cNvPr>
          <p:cNvSpPr/>
          <p:nvPr/>
        </p:nvSpPr>
        <p:spPr>
          <a:xfrm>
            <a:off x="713815" y="2183368"/>
            <a:ext cx="4607352" cy="4770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2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High speed transfer with </a:t>
            </a:r>
            <a:r>
              <a:rPr lang="en-US" altLang="zh-TW" sz="25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endParaRPr lang="zh-TW" altLang="en-US" sz="2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6834AE-BE9E-4301-AB6E-48C4FF598CF6}"/>
              </a:ext>
            </a:extLst>
          </p:cNvPr>
          <p:cNvSpPr/>
          <p:nvPr/>
        </p:nvSpPr>
        <p:spPr>
          <a:xfrm>
            <a:off x="622300" y="2843564"/>
            <a:ext cx="4572000" cy="90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24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to NAS application</a:t>
            </a:r>
            <a:endParaRPr lang="en-US" altLang="zh-TW" sz="2400">
              <a:solidFill>
                <a:srgbClr val="00206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>
              <a:lnSpc>
                <a:spcPts val="3200"/>
              </a:lnSpc>
            </a:pPr>
            <a:r>
              <a:rPr lang="en-US" altLang="zh-TW" sz="24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VJBOD (iSCSI JBOD)</a:t>
            </a:r>
          </a:p>
        </p:txBody>
      </p:sp>
    </p:spTree>
    <p:extLst>
      <p:ext uri="{BB962C8B-B14F-4D97-AF65-F5344CB8AC3E}">
        <p14:creationId xmlns:p14="http://schemas.microsoft.com/office/powerpoint/2010/main" val="2486004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4177D7B-738E-4673-9BE5-064A765702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圖片 13" descr="一張含有 個人, 電子用品, 顯示, 騎馬 的圖片&#10;&#10;描述是以非常高的可信度產生">
            <a:extLst>
              <a:ext uri="{FF2B5EF4-FFF2-40B4-BE49-F238E27FC236}">
                <a16:creationId xmlns:a16="http://schemas.microsoft.com/office/drawing/2014/main" id="{6353BEBC-8924-4CC3-9B9D-A585ABB383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6120" y="1775449"/>
            <a:ext cx="2765724" cy="22947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圖形 49">
            <a:extLst>
              <a:ext uri="{FF2B5EF4-FFF2-40B4-BE49-F238E27FC236}">
                <a16:creationId xmlns:a16="http://schemas.microsoft.com/office/drawing/2014/main" id="{799AFBFD-7D7D-45D2-8029-925DE4F388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r="17715"/>
          <a:stretch/>
        </p:blipFill>
        <p:spPr>
          <a:xfrm>
            <a:off x="3782358" y="3282091"/>
            <a:ext cx="5377239" cy="568252"/>
          </a:xfrm>
          <a:prstGeom prst="rect">
            <a:avLst/>
          </a:prstGeom>
        </p:spPr>
      </p:pic>
      <p:sp>
        <p:nvSpPr>
          <p:cNvPr id="42" name="橢圓 41">
            <a:extLst>
              <a:ext uri="{FF2B5EF4-FFF2-40B4-BE49-F238E27FC236}">
                <a16:creationId xmlns:a16="http://schemas.microsoft.com/office/drawing/2014/main" id="{11E9A7A6-C7CC-42BC-ADC3-7FD6A7F861ED}"/>
              </a:ext>
            </a:extLst>
          </p:cNvPr>
          <p:cNvSpPr/>
          <p:nvPr/>
        </p:nvSpPr>
        <p:spPr>
          <a:xfrm>
            <a:off x="4415620" y="3286150"/>
            <a:ext cx="841459" cy="841459"/>
          </a:xfrm>
          <a:prstGeom prst="ellipse">
            <a:avLst/>
          </a:prstGeom>
          <a:solidFill>
            <a:srgbClr val="4ED7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How slow is the 1GbE actually?</a:t>
            </a:r>
            <a:endParaRPr lang="zh-TW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188888EA-A19A-40BF-8A2F-99AA23EFBE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263" y="1731678"/>
            <a:ext cx="4332435" cy="2730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6" name="Shape 292"/>
          <p:cNvSpPr/>
          <p:nvPr/>
        </p:nvSpPr>
        <p:spPr>
          <a:xfrm>
            <a:off x="3466654" y="2213209"/>
            <a:ext cx="790341" cy="254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600"/>
            </a:pPr>
            <a:r>
              <a:rPr lang="en-US" altLang="zh-TW" sz="1000" b="1">
                <a:solidFill>
                  <a:srgbClr val="58595B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50</a:t>
            </a:r>
            <a:r>
              <a:rPr lang="zh-TW" altLang="en-US" sz="800" b="1">
                <a:solidFill>
                  <a:srgbClr val="58595B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 </a:t>
            </a:r>
            <a:r>
              <a:rPr lang="en-US" altLang="zh-TW" sz="800" b="1">
                <a:solidFill>
                  <a:srgbClr val="58595B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minutes</a:t>
            </a:r>
            <a:endParaRPr sz="800" b="1">
              <a:solidFill>
                <a:srgbClr val="58595B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orbel"/>
            </a:endParaRPr>
          </a:p>
        </p:txBody>
      </p:sp>
      <p:cxnSp>
        <p:nvCxnSpPr>
          <p:cNvPr id="29" name="Shape 304"/>
          <p:cNvCxnSpPr/>
          <p:nvPr/>
        </p:nvCxnSpPr>
        <p:spPr>
          <a:xfrm>
            <a:off x="586677" y="2332596"/>
            <a:ext cx="2854396" cy="0"/>
          </a:xfrm>
          <a:prstGeom prst="straightConnector1">
            <a:avLst/>
          </a:prstGeom>
          <a:noFill/>
          <a:ln w="127000" cap="flat" cmpd="sng"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rgbClr val="58595B"/>
                </a:gs>
              </a:gsLst>
              <a:lin ang="0" scaled="0"/>
            </a:gradFill>
            <a:prstDash val="solid"/>
            <a:miter lim="800000"/>
            <a:headEnd type="none" w="med" len="med"/>
            <a:tailEnd type="none" w="med" len="med"/>
          </a:ln>
        </p:spPr>
      </p:cxnSp>
      <p:sp>
        <p:nvSpPr>
          <p:cNvPr id="13" name="Shape 330"/>
          <p:cNvSpPr/>
          <p:nvPr/>
        </p:nvSpPr>
        <p:spPr>
          <a:xfrm>
            <a:off x="269932" y="2161303"/>
            <a:ext cx="1133929" cy="322886"/>
          </a:xfrm>
          <a:prstGeom prst="parallelogram">
            <a:avLst>
              <a:gd name="adj" fmla="val 55727"/>
            </a:avLst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2862CA"/>
              </a:gs>
            </a:gsLst>
            <a:lin ang="0" scaled="0"/>
          </a:gradFill>
          <a:ln w="38100" cap="flat" cmpd="sng">
            <a:noFill/>
            <a:prstDash val="solid"/>
            <a:round/>
            <a:headEnd type="none" w="med" len="med"/>
            <a:tailEnd type="non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Clr>
                <a:schemeClr val="lt1"/>
              </a:buClr>
              <a:buSzPts val="1800"/>
            </a:pPr>
            <a:r>
              <a:rPr lang="en-US" altLang="zh-TW" sz="16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1GbE</a:t>
            </a:r>
            <a:endParaRPr lang="en-US" altLang="zh-TW" sz="1600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32" name="圖片 31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FB3CFA9A-ECFD-4D12-8F30-F08AD13BA3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828" y="1507853"/>
            <a:ext cx="3950167" cy="535717"/>
          </a:xfrm>
          <a:prstGeom prst="rect">
            <a:avLst/>
          </a:prstGeom>
        </p:spPr>
      </p:pic>
      <p:sp>
        <p:nvSpPr>
          <p:cNvPr id="31" name="Shape 296"/>
          <p:cNvSpPr/>
          <p:nvPr/>
        </p:nvSpPr>
        <p:spPr>
          <a:xfrm>
            <a:off x="442718" y="1622586"/>
            <a:ext cx="3645536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>
              <a:buClr>
                <a:srgbClr val="FFFFFF"/>
              </a:buClr>
              <a:buSzPts val="1800"/>
            </a:pPr>
            <a:r>
              <a:rPr lang="en-US" altLang="zh-TW" sz="1100" b="1">
                <a:solidFill>
                  <a:srgbClr val="FFFFFF"/>
                </a:solidFill>
                <a:latin typeface="Arial"/>
                <a:ea typeface="Microsoft JhengHei"/>
                <a:cs typeface="Arial"/>
                <a:sym typeface="Microsoft JhengHei"/>
              </a:rPr>
              <a:t>How long does it take to copy</a:t>
            </a:r>
            <a:r>
              <a:rPr lang="zh-TW" altLang="en-US" sz="1100" b="1">
                <a:solidFill>
                  <a:srgbClr val="FFFFFF"/>
                </a:solidFill>
                <a:latin typeface="Arial"/>
                <a:ea typeface="Microsoft JhengHei"/>
                <a:cs typeface="Arial"/>
                <a:sym typeface="Microsoft JhengHei"/>
              </a:rPr>
              <a:t> </a:t>
            </a:r>
            <a:r>
              <a:rPr lang="en-US" altLang="zh-TW" sz="1100" b="1">
                <a:solidFill>
                  <a:srgbClr val="FFFF00"/>
                </a:solidFill>
                <a:latin typeface="Arial"/>
                <a:ea typeface="Microsoft JhengHei"/>
                <a:cs typeface="Arial"/>
                <a:sym typeface="Microsoft JhengHei"/>
              </a:rPr>
              <a:t>300</a:t>
            </a:r>
            <a:r>
              <a:rPr lang="zh-TW" altLang="en-US" sz="1100" b="1">
                <a:solidFill>
                  <a:srgbClr val="FFFF00"/>
                </a:solidFill>
                <a:latin typeface="Arial"/>
                <a:ea typeface="Microsoft JhengHei"/>
                <a:cs typeface="Arial"/>
                <a:sym typeface="Microsoft JhengHei"/>
              </a:rPr>
              <a:t> </a:t>
            </a:r>
            <a:r>
              <a:rPr lang="en-US" altLang="zh-TW" sz="1100" b="1">
                <a:solidFill>
                  <a:srgbClr val="FFFF00"/>
                </a:solidFill>
                <a:latin typeface="Arial"/>
                <a:ea typeface="Microsoft JhengHei"/>
                <a:cs typeface="Arial"/>
                <a:sym typeface="Microsoft JhengHei"/>
              </a:rPr>
              <a:t>GB </a:t>
            </a:r>
            <a:r>
              <a:rPr lang="en-US" altLang="zh-TW" sz="1100" b="1">
                <a:solidFill>
                  <a:schemeClr val="bg1"/>
                </a:solidFill>
                <a:latin typeface="Arial"/>
                <a:ea typeface="Microsoft JhengHei"/>
                <a:cs typeface="Arial"/>
                <a:sym typeface="Microsoft JhengHei"/>
              </a:rPr>
              <a:t>of videos</a:t>
            </a:r>
            <a:r>
              <a:rPr lang="en-US" altLang="zh-TW" sz="1100" b="1">
                <a:solidFill>
                  <a:srgbClr val="FFFFFF"/>
                </a:solidFill>
                <a:latin typeface="Arial"/>
                <a:ea typeface="Microsoft JhengHei"/>
                <a:cs typeface="Arial"/>
                <a:sym typeface="Microsoft JhengHei"/>
              </a:rPr>
              <a:t>?</a:t>
            </a:r>
            <a:endParaRPr lang="zh-TW" altLang="en-US" sz="1100" b="1">
              <a:solidFill>
                <a:srgbClr val="FFFFFF"/>
              </a:solidFill>
              <a:latin typeface="Arial"/>
              <a:ea typeface="Microsoft JhengHei"/>
              <a:cs typeface="Arial"/>
            </a:endParaRPr>
          </a:p>
        </p:txBody>
      </p:sp>
      <p:pic>
        <p:nvPicPr>
          <p:cNvPr id="11" name="圖片 10" descr="一張含有 室內 的圖片&#10;&#10;描述是以非常高的可信度產生">
            <a:extLst>
              <a:ext uri="{FF2B5EF4-FFF2-40B4-BE49-F238E27FC236}">
                <a16:creationId xmlns:a16="http://schemas.microsoft.com/office/drawing/2014/main" id="{2831A119-C9A9-4473-B507-A87BFCFE09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9619" y="2762160"/>
            <a:ext cx="2425648" cy="15160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8D34E2D6-9AD6-42C8-9832-CE88C9C8AD74}"/>
              </a:ext>
            </a:extLst>
          </p:cNvPr>
          <p:cNvSpPr/>
          <p:nvPr/>
        </p:nvSpPr>
        <p:spPr>
          <a:xfrm>
            <a:off x="6146120" y="1330234"/>
            <a:ext cx="2681661" cy="32814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ED7FD"/>
              </a:gs>
              <a:gs pos="100000">
                <a:srgbClr val="2862CA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Shape 328"/>
          <p:cNvSpPr txBox="1"/>
          <p:nvPr/>
        </p:nvSpPr>
        <p:spPr>
          <a:xfrm>
            <a:off x="6140221" y="1284654"/>
            <a:ext cx="2763903" cy="3079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indent="85732">
              <a:lnSpc>
                <a:spcPct val="115000"/>
              </a:lnSpc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How to reduce the time</a:t>
            </a:r>
            <a:r>
              <a:rPr lang="zh-TW" altLang="en-US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？</a:t>
            </a:r>
            <a:endParaRPr sz="16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1" name="圖片 40" descr="一張含有 室外, 地面, 建築物 的圖片&#10;&#10;描述是以高可信度產生">
            <a:extLst>
              <a:ext uri="{FF2B5EF4-FFF2-40B4-BE49-F238E27FC236}">
                <a16:creationId xmlns:a16="http://schemas.microsoft.com/office/drawing/2014/main" id="{4A952F63-B053-4886-8CEC-1E4449C340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4570" y="3351542"/>
            <a:ext cx="730309" cy="730309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81A9C810-89E4-491C-9D93-5EF4E5216B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0623" y="3001581"/>
            <a:ext cx="715049" cy="525706"/>
          </a:xfrm>
          <a:prstGeom prst="rect">
            <a:avLst/>
          </a:prstGeom>
        </p:spPr>
      </p:pic>
      <p:pic>
        <p:nvPicPr>
          <p:cNvPr id="24" name="圖片 4" descr="一張含有 物件, 時鐘, 手錶, 室內 的圖片&#10;&#10;描述是以非常高的可信度產生">
            <a:extLst>
              <a:ext uri="{FF2B5EF4-FFF2-40B4-BE49-F238E27FC236}">
                <a16:creationId xmlns:a16="http://schemas.microsoft.com/office/drawing/2014/main" id="{3800786C-AB9C-5B42-A484-166DCBBD58A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9292" y="2494668"/>
            <a:ext cx="1495945" cy="191499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D4CE3C56-8C8B-4ED8-B4C7-6D3B9AA494E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49033" y="2699076"/>
            <a:ext cx="764590" cy="450562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448A117C-6B55-0147-A809-1E854BA49B5C}"/>
              </a:ext>
            </a:extLst>
          </p:cNvPr>
          <p:cNvGrpSpPr/>
          <p:nvPr/>
        </p:nvGrpSpPr>
        <p:grpSpPr>
          <a:xfrm>
            <a:off x="3216031" y="2556053"/>
            <a:ext cx="801458" cy="320357"/>
            <a:chOff x="428974" y="2632121"/>
            <a:chExt cx="801458" cy="320357"/>
          </a:xfrm>
        </p:grpSpPr>
        <p:pic>
          <p:nvPicPr>
            <p:cNvPr id="59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28675A98-BCB4-C24F-9220-0BC5FA5D7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0" name="矩形 6">
              <a:extLst>
                <a:ext uri="{FF2B5EF4-FFF2-40B4-BE49-F238E27FC236}">
                  <a16:creationId xmlns:a16="http://schemas.microsoft.com/office/drawing/2014/main" id="{7364629E-FB0B-8C41-B9E0-716D6D3B470C}"/>
                </a:ext>
              </a:extLst>
            </p:cNvPr>
            <p:cNvSpPr/>
            <p:nvPr/>
          </p:nvSpPr>
          <p:spPr>
            <a:xfrm>
              <a:off x="440091" y="2649486"/>
              <a:ext cx="7903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10GbE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圖形 6">
            <a:extLst>
              <a:ext uri="{FF2B5EF4-FFF2-40B4-BE49-F238E27FC236}">
                <a16:creationId xmlns:a16="http://schemas.microsoft.com/office/drawing/2014/main" id="{5D5E28BC-C2CE-4C46-9427-59A41904C94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819669" y="3311709"/>
            <a:ext cx="1052733" cy="144210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DAA786F1-24D2-B542-A758-5DECD58A49C9}"/>
              </a:ext>
            </a:extLst>
          </p:cNvPr>
          <p:cNvGrpSpPr/>
          <p:nvPr/>
        </p:nvGrpSpPr>
        <p:grpSpPr>
          <a:xfrm>
            <a:off x="3375767" y="3250993"/>
            <a:ext cx="848283" cy="320357"/>
            <a:chOff x="428974" y="2632121"/>
            <a:chExt cx="848283" cy="320357"/>
          </a:xfrm>
        </p:grpSpPr>
        <p:pic>
          <p:nvPicPr>
            <p:cNvPr id="56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84D7298C-9F7C-DE45-90D7-D869F89189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7" name="矩形 6">
              <a:extLst>
                <a:ext uri="{FF2B5EF4-FFF2-40B4-BE49-F238E27FC236}">
                  <a16:creationId xmlns:a16="http://schemas.microsoft.com/office/drawing/2014/main" id="{203D8451-CCBE-6B4F-8529-25C18623FEB9}"/>
                </a:ext>
              </a:extLst>
            </p:cNvPr>
            <p:cNvSpPr/>
            <p:nvPr/>
          </p:nvSpPr>
          <p:spPr>
            <a:xfrm>
              <a:off x="486916" y="2658114"/>
              <a:ext cx="7903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5GbE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圖形 7">
            <a:extLst>
              <a:ext uri="{FF2B5EF4-FFF2-40B4-BE49-F238E27FC236}">
                <a16:creationId xmlns:a16="http://schemas.microsoft.com/office/drawing/2014/main" id="{0C66998E-58E5-4130-BAD2-E22EBFCC714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797322" y="3783559"/>
            <a:ext cx="747419" cy="3440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E27CA6CD-6C18-FE4B-84D7-15A4EE302CC6}"/>
              </a:ext>
            </a:extLst>
          </p:cNvPr>
          <p:cNvGrpSpPr/>
          <p:nvPr/>
        </p:nvGrpSpPr>
        <p:grpSpPr>
          <a:xfrm>
            <a:off x="3371376" y="3921672"/>
            <a:ext cx="810630" cy="320357"/>
            <a:chOff x="428974" y="2632121"/>
            <a:chExt cx="810630" cy="320357"/>
          </a:xfrm>
        </p:grpSpPr>
        <p:pic>
          <p:nvPicPr>
            <p:cNvPr id="53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01347C7F-6F86-1549-A101-18056E069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4" y="2632121"/>
              <a:ext cx="711951" cy="320357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4" name="矩形 6">
              <a:extLst>
                <a:ext uri="{FF2B5EF4-FFF2-40B4-BE49-F238E27FC236}">
                  <a16:creationId xmlns:a16="http://schemas.microsoft.com/office/drawing/2014/main" id="{F70169FC-9739-2746-AA12-1B16EE84B293}"/>
                </a:ext>
              </a:extLst>
            </p:cNvPr>
            <p:cNvSpPr/>
            <p:nvPr/>
          </p:nvSpPr>
          <p:spPr>
            <a:xfrm>
              <a:off x="449263" y="2648229"/>
              <a:ext cx="7903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2.5GbE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圖形 8">
            <a:extLst>
              <a:ext uri="{FF2B5EF4-FFF2-40B4-BE49-F238E27FC236}">
                <a16:creationId xmlns:a16="http://schemas.microsoft.com/office/drawing/2014/main" id="{5064E5DC-9044-41A6-A932-911F500A9FE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52683" y="3027588"/>
            <a:ext cx="1067181" cy="21928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7B30751-5C8A-3D4E-9BB9-3C9991BFE405}"/>
              </a:ext>
            </a:extLst>
          </p:cNvPr>
          <p:cNvGrpSpPr/>
          <p:nvPr/>
        </p:nvGrpSpPr>
        <p:grpSpPr>
          <a:xfrm>
            <a:off x="364331" y="2866072"/>
            <a:ext cx="842817" cy="307502"/>
            <a:chOff x="428975" y="2632122"/>
            <a:chExt cx="842817" cy="307502"/>
          </a:xfrm>
        </p:grpSpPr>
        <p:pic>
          <p:nvPicPr>
            <p:cNvPr id="23" name="圖片 17" descr="一張含有 家電用品, 白電, 室內, 冰箱 的圖片&#10;&#10;描述是以高可信度產生">
              <a:extLst>
                <a:ext uri="{FF2B5EF4-FFF2-40B4-BE49-F238E27FC236}">
                  <a16:creationId xmlns:a16="http://schemas.microsoft.com/office/drawing/2014/main" id="{CFC9893C-735F-3144-A94C-59995831F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975" y="2632122"/>
              <a:ext cx="683382" cy="30750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0" name="矩形 6">
              <a:extLst>
                <a:ext uri="{FF2B5EF4-FFF2-40B4-BE49-F238E27FC236}">
                  <a16:creationId xmlns:a16="http://schemas.microsoft.com/office/drawing/2014/main" id="{0D18D296-19B7-A74C-9F98-5D880515EF18}"/>
                </a:ext>
              </a:extLst>
            </p:cNvPr>
            <p:cNvSpPr/>
            <p:nvPr/>
          </p:nvSpPr>
          <p:spPr>
            <a:xfrm>
              <a:off x="481451" y="2639148"/>
              <a:ext cx="79034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b="1">
                  <a:solidFill>
                    <a:srgbClr val="1B3055"/>
                  </a:solidFill>
                  <a:latin typeface="Arial" panose="020B0604020202020204" pitchFamily="34" charset="0"/>
                  <a:ea typeface="Microsoft JhengHei" panose="020B0604030504040204" pitchFamily="34" charset="-120"/>
                  <a:cs typeface="Arial" panose="020B0604020202020204" pitchFamily="34" charset="0"/>
                </a:rPr>
                <a:t>1GbE</a:t>
              </a:r>
              <a:endParaRPr lang="zh-TW" altLang="en-US" sz="1200" b="1">
                <a:solidFill>
                  <a:srgbClr val="1B3055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6119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97F5080F-9E92-4A87-9FCE-D1EBE56B4C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E736BF0F-643F-4268-A195-41B919CB9B4E}"/>
              </a:ext>
            </a:extLst>
          </p:cNvPr>
          <p:cNvSpPr/>
          <p:nvPr/>
        </p:nvSpPr>
        <p:spPr>
          <a:xfrm>
            <a:off x="7644953" y="590174"/>
            <a:ext cx="887676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圖片 30">
            <a:extLst>
              <a:ext uri="{FF2B5EF4-FFF2-40B4-BE49-F238E27FC236}">
                <a16:creationId xmlns:a16="http://schemas.microsoft.com/office/drawing/2014/main" id="{8E34064F-5BB5-4762-A287-2622CF7198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651" y="3402776"/>
            <a:ext cx="4494959" cy="1104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C840A102-67C8-43A6-9ABD-D41EE9B05C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651" y="2361328"/>
            <a:ext cx="4494959" cy="110407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B485B1C5-4754-4708-A2E2-FEFB33045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5524" y="1525326"/>
            <a:ext cx="2698447" cy="5910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76873D-7392-E843-8E52-00A7A90D60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5907" y="321981"/>
            <a:ext cx="3075788" cy="19223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CD58F71-0BA0-474A-B054-4BBE6AA4E13D}"/>
              </a:ext>
            </a:extLst>
          </p:cNvPr>
          <p:cNvSpPr/>
          <p:nvPr/>
        </p:nvSpPr>
        <p:spPr>
          <a:xfrm>
            <a:off x="4672217" y="602967"/>
            <a:ext cx="1499048" cy="292100"/>
          </a:xfrm>
          <a:prstGeom prst="rect">
            <a:avLst/>
          </a:prstGeom>
          <a:solidFill>
            <a:srgbClr val="0070C0">
              <a:alpha val="42000"/>
            </a:srgbClr>
          </a:solidFill>
          <a:ln w="19050">
            <a:gradFill>
              <a:gsLst>
                <a:gs pos="0">
                  <a:srgbClr val="2C6FD0"/>
                </a:gs>
                <a:gs pos="100000">
                  <a:srgbClr val="1B4286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917CAC-ADF5-B241-8E0E-421B478A079F}"/>
              </a:ext>
            </a:extLst>
          </p:cNvPr>
          <p:cNvSpPr txBox="1"/>
          <p:nvPr/>
        </p:nvSpPr>
        <p:spPr>
          <a:xfrm>
            <a:off x="7715306" y="624911"/>
            <a:ext cx="998329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slot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0F6586-F7DC-984F-9C12-DE691E3546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9251" y="2407852"/>
            <a:ext cx="1579880" cy="987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267C6B5-2774-B147-A2B2-F19124CE7A46}"/>
              </a:ext>
            </a:extLst>
          </p:cNvPr>
          <p:cNvSpPr txBox="1"/>
          <p:nvPr/>
        </p:nvSpPr>
        <p:spPr>
          <a:xfrm>
            <a:off x="5844015" y="2477089"/>
            <a:ext cx="3136835" cy="848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QM2-2S10G1T </a:t>
            </a:r>
            <a:r>
              <a:rPr lang="en-US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(2 x M.2 SATA SSD port</a:t>
            </a:r>
            <a:r>
              <a:rPr lang="en-US" altLang="zh-CN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88900" indent="-88900">
              <a:lnSpc>
                <a:spcPts val="15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QM2-2P10G1T </a:t>
            </a:r>
            <a:r>
              <a:rPr lang="en-US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(2 x M.2 PCIe </a:t>
            </a:r>
            <a:r>
              <a:rPr lang="en-US" sz="95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port</a:t>
            </a:r>
            <a:r>
              <a:rPr lang="en-US" altLang="zh-CN" sz="95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  <a:endParaRPr lang="en-US" sz="95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500"/>
              </a:lnSpc>
            </a:pP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2-port</a:t>
            </a:r>
            <a:r>
              <a:rPr lang="zh-TW" alt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M.2 2280 SATA/</a:t>
            </a:r>
            <a:r>
              <a:rPr lang="en-US" sz="1200" err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NVMe</a:t>
            </a: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SSD </a:t>
            </a: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</a:t>
            </a:r>
          </a:p>
          <a:p>
            <a:pPr>
              <a:lnSpc>
                <a:spcPts val="1500"/>
              </a:lnSpc>
            </a:pP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1-port 10</a:t>
            </a: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 adapter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C30C4AD-61DC-914E-A345-814B053B73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515537"/>
            <a:ext cx="1485900" cy="9286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4EE3788-B5B8-EA4D-BC2C-F8E36D5F7AA5}"/>
              </a:ext>
            </a:extLst>
          </p:cNvPr>
          <p:cNvSpPr txBox="1"/>
          <p:nvPr/>
        </p:nvSpPr>
        <p:spPr>
          <a:xfrm>
            <a:off x="5889806" y="3555546"/>
            <a:ext cx="2593794" cy="887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8900" indent="-8890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QXG-10G1T</a:t>
            </a:r>
          </a:p>
          <a:p>
            <a:pPr>
              <a:lnSpc>
                <a:spcPts val="1600"/>
              </a:lnSpc>
            </a:pP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1-port 5-speed</a:t>
            </a:r>
            <a:r>
              <a:rPr lang="zh-TW" alt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10</a:t>
            </a:r>
            <a:r>
              <a:rPr lang="en-US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GbE </a:t>
            </a:r>
            <a:r>
              <a:rPr lang="en-US" altLang="zh-TW" sz="12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adapter</a:t>
            </a:r>
          </a:p>
          <a:p>
            <a:pPr>
              <a:lnSpc>
                <a:spcPts val="1600"/>
              </a:lnSpc>
            </a:pPr>
            <a:r>
              <a:rPr lang="en-US" sz="100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(10G/5G/2.5G/1G/100M)</a:t>
            </a:r>
          </a:p>
          <a:p>
            <a:pPr>
              <a:lnSpc>
                <a:spcPts val="1500"/>
              </a:lnSpc>
            </a:pPr>
            <a:endParaRPr lang="en-US" sz="12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451D3FC8-2B33-49FF-A8C2-D7982A8F2841}"/>
              </a:ext>
            </a:extLst>
          </p:cNvPr>
          <p:cNvCxnSpPr>
            <a:stCxn id="10" idx="3"/>
          </p:cNvCxnSpPr>
          <p:nvPr/>
        </p:nvCxnSpPr>
        <p:spPr>
          <a:xfrm>
            <a:off x="6171265" y="749016"/>
            <a:ext cx="1484591" cy="0"/>
          </a:xfrm>
          <a:prstGeom prst="straightConnector1">
            <a:avLst/>
          </a:prstGeom>
          <a:ln w="57150">
            <a:gradFill>
              <a:gsLst>
                <a:gs pos="100000">
                  <a:srgbClr val="1A3E80"/>
                </a:gs>
                <a:gs pos="0">
                  <a:srgbClr val="2C6FD0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1E32C615-7E56-4BF4-A87F-071FE342F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259" y="418801"/>
            <a:ext cx="4299741" cy="1648180"/>
          </a:xfrm>
        </p:spPr>
        <p:txBody>
          <a:bodyPr>
            <a:noAutofit/>
          </a:bodyPr>
          <a:lstStyle/>
          <a:p>
            <a:pPr>
              <a:lnSpc>
                <a:spcPts val="3900"/>
              </a:lnSpc>
            </a:pP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PC &amp; NAS to</a:t>
            </a:r>
            <a:b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10GbE with QNAP PCIe</a:t>
            </a:r>
            <a:b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adapters</a:t>
            </a:r>
            <a:endParaRPr lang="en-US" sz="280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B35C87E6-FC41-4D65-B3B2-8FED8F6E83C0}"/>
              </a:ext>
            </a:extLst>
          </p:cNvPr>
          <p:cNvSpPr txBox="1"/>
          <p:nvPr/>
        </p:nvSpPr>
        <p:spPr>
          <a:xfrm>
            <a:off x="1319159" y="4146662"/>
            <a:ext cx="52508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</a:t>
            </a: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B5126341-9296-44A3-BF30-D3E212722F74}"/>
              </a:ext>
            </a:extLst>
          </p:cNvPr>
          <p:cNvSpPr txBox="1"/>
          <p:nvPr/>
        </p:nvSpPr>
        <p:spPr>
          <a:xfrm>
            <a:off x="2331768" y="4133962"/>
            <a:ext cx="820572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TS-1277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8381D1D-5A78-491D-9AC4-A2F2F687D935}"/>
              </a:ext>
            </a:extLst>
          </p:cNvPr>
          <p:cNvSpPr/>
          <p:nvPr/>
        </p:nvSpPr>
        <p:spPr>
          <a:xfrm>
            <a:off x="7207951" y="1640212"/>
            <a:ext cx="15632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with</a:t>
            </a:r>
            <a:r>
              <a:rPr lang="zh-CN" altLang="en-US" sz="12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 </a:t>
            </a:r>
            <a:r>
              <a:rPr lang="en-US" altLang="zh-TW" sz="1200" b="1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PCIe slot</a:t>
            </a:r>
            <a:endParaRPr lang="zh-TW" altLang="en-US" sz="12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4733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圖片 50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B8624A70-479B-4EF6-9C5F-0C5728293D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722" y="1053574"/>
            <a:ext cx="2331940" cy="644284"/>
          </a:xfrm>
          <a:prstGeom prst="rect">
            <a:avLst/>
          </a:prstGeom>
        </p:spPr>
      </p:pic>
      <p:pic>
        <p:nvPicPr>
          <p:cNvPr id="33" name="圖片 32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E553A407-A253-44EB-87DB-A90D9C818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2283" y="2200766"/>
            <a:ext cx="2786070" cy="24820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BEE51A7A-F7EF-4540-890B-723BB36A47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541" y="2200766"/>
            <a:ext cx="2786070" cy="24820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3967" y="2302559"/>
            <a:ext cx="4117336" cy="23765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15" name="Shape 715"/>
          <p:cNvSpPr txBox="1">
            <a:spLocks noGrp="1"/>
          </p:cNvSpPr>
          <p:nvPr>
            <p:ph type="title"/>
          </p:nvPr>
        </p:nvSpPr>
        <p:spPr>
          <a:xfrm>
            <a:off x="221456" y="0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Easy to install a</a:t>
            </a:r>
            <a:r>
              <a:rPr lang="zh-TW" altLang="en-US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10GbE PCIe adapter</a:t>
            </a:r>
            <a:endParaRPr lang="zh-TW" altLang="en-US" sz="3200">
              <a:latin typeface="Arial" panose="020B0604020202020204" pitchFamily="34" charset="0"/>
              <a:cs typeface="Arial" panose="020B0604020202020204" pitchFamily="34" charset="0"/>
              <a:sym typeface="Corbel"/>
            </a:endParaRPr>
          </a:p>
        </p:txBody>
      </p:sp>
      <p:sp>
        <p:nvSpPr>
          <p:cNvPr id="23" name="Shape 721"/>
          <p:cNvSpPr/>
          <p:nvPr/>
        </p:nvSpPr>
        <p:spPr>
          <a:xfrm>
            <a:off x="784157" y="2876809"/>
            <a:ext cx="1565343" cy="238418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Shape 722"/>
          <p:cNvSpPr txBox="1"/>
          <p:nvPr/>
        </p:nvSpPr>
        <p:spPr>
          <a:xfrm>
            <a:off x="430489" y="1643889"/>
            <a:ext cx="2606843" cy="712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>
              <a:lnSpc>
                <a:spcPts val="1700"/>
              </a:lnSpc>
            </a:pPr>
            <a:r>
              <a:rPr lang="en-US" altLang="zh-CN" sz="1300" b="1" err="1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E.x</a:t>
            </a:r>
            <a:r>
              <a:rPr lang="en-US" altLang="zh-CN" sz="1300" b="1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. </a:t>
            </a:r>
            <a:r>
              <a:rPr lang="en-US" altLang="zh-TW" sz="1300" b="1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TS-x77 series</a:t>
            </a:r>
            <a:r>
              <a:rPr lang="zh-TW" altLang="en-US" sz="1300" b="1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r>
              <a:rPr lang="en-US" altLang="zh-TW" sz="1300" b="1">
                <a:solidFill>
                  <a:srgbClr val="002060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PCIe slot 1 requires a full-height bracket</a:t>
            </a:r>
            <a:endParaRPr sz="1300" b="1">
              <a:solidFill>
                <a:srgbClr val="002060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pic>
        <p:nvPicPr>
          <p:cNvPr id="42" name="Picture 2" descr="C:\Users\user\Desktop\21_PPT對稿QNAP AQC107 10G網卡\_DSC150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800000">
            <a:off x="3575972" y="3626848"/>
            <a:ext cx="2112641" cy="5193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3" descr="C:\Users\user\Desktop\21_PPT對稿QNAP AQC107 10G網卡\_DSC154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936011" y="2530486"/>
            <a:ext cx="1581169" cy="9882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9" descr="一張含有 家電用品, 白電, 室內, 冰箱 的圖片&#10;&#10;描述是以高可信度產生">
            <a:extLst>
              <a:ext uri="{FF2B5EF4-FFF2-40B4-BE49-F238E27FC236}">
                <a16:creationId xmlns:a16="http://schemas.microsoft.com/office/drawing/2014/main" id="{11E5A1DD-9829-4EEA-A71E-E515D5DF9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2220" y="2200766"/>
            <a:ext cx="2786070" cy="24820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C7629424-A90F-495E-B0F7-E01557B0F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820954" y="2302559"/>
            <a:ext cx="4117336" cy="23765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Shape 716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800000">
            <a:off x="6879622" y="2913379"/>
            <a:ext cx="1480221" cy="20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721">
            <a:extLst>
              <a:ext uri="{FF2B5EF4-FFF2-40B4-BE49-F238E27FC236}">
                <a16:creationId xmlns:a16="http://schemas.microsoft.com/office/drawing/2014/main" id="{AE2A802E-AD01-4531-B915-C72F2EF57322}"/>
              </a:ext>
            </a:extLst>
          </p:cNvPr>
          <p:cNvSpPr/>
          <p:nvPr/>
        </p:nvSpPr>
        <p:spPr>
          <a:xfrm>
            <a:off x="6807349" y="2891142"/>
            <a:ext cx="1568919" cy="238418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圖片 33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45B4812C-F192-4537-A5E5-6F2CEC6EDF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6714" y="1074053"/>
            <a:ext cx="2653670" cy="601364"/>
          </a:xfrm>
          <a:prstGeom prst="rect">
            <a:avLst/>
          </a:prstGeom>
        </p:spPr>
      </p:pic>
      <p:sp>
        <p:nvSpPr>
          <p:cNvPr id="25" name="Shape 728"/>
          <p:cNvSpPr txBox="1"/>
          <p:nvPr/>
        </p:nvSpPr>
        <p:spPr>
          <a:xfrm>
            <a:off x="676099" y="1186873"/>
            <a:ext cx="2439937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45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Confirm the bracket type</a:t>
            </a:r>
            <a:endParaRPr sz="1450" b="1">
              <a:solidFill>
                <a:srgbClr val="F8B004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" name="圖片 3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F6CC5B3B-08E1-430F-B3FF-1FE92477B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87" y="1027225"/>
            <a:ext cx="676150" cy="67736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4485674-37C9-4FDC-817F-CA1FE6C963BF}"/>
              </a:ext>
            </a:extLst>
          </p:cNvPr>
          <p:cNvSpPr/>
          <p:nvPr/>
        </p:nvSpPr>
        <p:spPr>
          <a:xfrm>
            <a:off x="252630" y="1112419"/>
            <a:ext cx="3481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300" b="1">
                <a:latin typeface="Arial" panose="020B0604020202020204" pitchFamily="34" charset="0"/>
                <a:cs typeface="Arial" pitchFamily="34" charset="0"/>
              </a:rPr>
              <a:t>1</a:t>
            </a:r>
            <a:endParaRPr lang="zh-TW" altLang="en-US" sz="2300" b="1"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圖片 34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DEC06281-9356-413D-AE31-01270D04D9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080" y="1074053"/>
            <a:ext cx="2653670" cy="601364"/>
          </a:xfrm>
          <a:prstGeom prst="rect">
            <a:avLst/>
          </a:prstGeom>
        </p:spPr>
      </p:pic>
      <p:sp>
        <p:nvSpPr>
          <p:cNvPr id="39" name="Shape 728">
            <a:extLst>
              <a:ext uri="{FF2B5EF4-FFF2-40B4-BE49-F238E27FC236}">
                <a16:creationId xmlns:a16="http://schemas.microsoft.com/office/drawing/2014/main" id="{F76BFC68-D82C-43FD-BB41-3080D897B83F}"/>
              </a:ext>
            </a:extLst>
          </p:cNvPr>
          <p:cNvSpPr txBox="1"/>
          <p:nvPr/>
        </p:nvSpPr>
        <p:spPr>
          <a:xfrm>
            <a:off x="6548391" y="1183273"/>
            <a:ext cx="3072337" cy="65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45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Install</a:t>
            </a:r>
            <a:r>
              <a:rPr lang="zh-TW" altLang="en-US" sz="145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45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QXG-10G1T to</a:t>
            </a:r>
            <a:r>
              <a:rPr lang="zh-TW" altLang="en-US" sz="145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45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NAS</a:t>
            </a:r>
            <a:endParaRPr sz="1450" b="1">
              <a:solidFill>
                <a:srgbClr val="F8B004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0" name="圖片 39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849FDE4E-A859-4BE3-BF01-7ECA4BC4878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555" y="1027225"/>
            <a:ext cx="676150" cy="677360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0645B44D-DEC5-4AED-A53B-2CDCAD87B1DA}"/>
              </a:ext>
            </a:extLst>
          </p:cNvPr>
          <p:cNvSpPr/>
          <p:nvPr/>
        </p:nvSpPr>
        <p:spPr>
          <a:xfrm>
            <a:off x="6139198" y="1112419"/>
            <a:ext cx="3481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300" b="1">
                <a:latin typeface="Arial" panose="020B0604020202020204" pitchFamily="34" charset="0"/>
                <a:cs typeface="Arial" pitchFamily="34" charset="0"/>
              </a:rPr>
              <a:t>3</a:t>
            </a:r>
            <a:endParaRPr lang="zh-TW" altLang="en-US" sz="2300" b="1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48" name="Shape 728">
            <a:extLst>
              <a:ext uri="{FF2B5EF4-FFF2-40B4-BE49-F238E27FC236}">
                <a16:creationId xmlns:a16="http://schemas.microsoft.com/office/drawing/2014/main" id="{223636E5-D892-49D7-954C-8939BE12FE5D}"/>
              </a:ext>
            </a:extLst>
          </p:cNvPr>
          <p:cNvSpPr txBox="1"/>
          <p:nvPr/>
        </p:nvSpPr>
        <p:spPr>
          <a:xfrm>
            <a:off x="3850371" y="1186586"/>
            <a:ext cx="2421768" cy="32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45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Change the bracket</a:t>
            </a:r>
            <a:endParaRPr sz="1450" b="1">
              <a:solidFill>
                <a:srgbClr val="F8B004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9" name="圖片 48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A8BBAE53-E6F2-45A0-BABC-F1B8A182B1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3821" y="1021652"/>
            <a:ext cx="676150" cy="677360"/>
          </a:xfrm>
          <a:prstGeom prst="rect">
            <a:avLst/>
          </a:prstGeom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6A32699A-3DCF-4E77-A692-5322960E8D75}"/>
              </a:ext>
            </a:extLst>
          </p:cNvPr>
          <p:cNvSpPr/>
          <p:nvPr/>
        </p:nvSpPr>
        <p:spPr>
          <a:xfrm>
            <a:off x="3417414" y="1106846"/>
            <a:ext cx="3481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300" b="1">
                <a:latin typeface="Arial" panose="020B0604020202020204" pitchFamily="34" charset="0"/>
                <a:cs typeface="Arial" pitchFamily="34" charset="0"/>
              </a:rPr>
              <a:t>2</a:t>
            </a:r>
            <a:endParaRPr lang="zh-TW" altLang="en-US" sz="2300" b="1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9465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E4C5B6C9-9288-4E24-A74E-3DEEF99E9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80" y="3337241"/>
            <a:ext cx="8889555" cy="163528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C60E7E-757B-554D-9BD1-52EB1AE32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9" y="-5126"/>
            <a:ext cx="10157885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CN" sz="3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Support all NAS with USB 3.0 and QTS 4.3.6</a:t>
            </a:r>
            <a:endParaRPr lang="en-US" sz="31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8B3AD572-995B-493C-B228-6B2A9A4939C6}"/>
              </a:ext>
            </a:extLst>
          </p:cNvPr>
          <p:cNvGrpSpPr/>
          <p:nvPr/>
        </p:nvGrpSpPr>
        <p:grpSpPr>
          <a:xfrm>
            <a:off x="438235" y="3720393"/>
            <a:ext cx="8301009" cy="1430855"/>
            <a:chOff x="1412439" y="3654364"/>
            <a:chExt cx="6626044" cy="1142139"/>
          </a:xfrm>
        </p:grpSpPr>
        <p:pic>
          <p:nvPicPr>
            <p:cNvPr id="4" name="Picture 3" descr="C:\Users\user\Desktop\21_PPT對稿QNAP AQC107 10G網卡\TES-1885U_Fron.png">
              <a:extLst>
                <a:ext uri="{FF2B5EF4-FFF2-40B4-BE49-F238E27FC236}">
                  <a16:creationId xmlns:a16="http://schemas.microsoft.com/office/drawing/2014/main" id="{2AADB022-6587-A446-9ECA-02FB5B222C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732" y="3668827"/>
              <a:ext cx="1804751" cy="11276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" name="Shape 380" descr="TS-653B_front+Control.png">
              <a:extLst>
                <a:ext uri="{FF2B5EF4-FFF2-40B4-BE49-F238E27FC236}">
                  <a16:creationId xmlns:a16="http://schemas.microsoft.com/office/drawing/2014/main" id="{FA83C440-4B43-624B-9960-C92BEC259734}"/>
                </a:ext>
              </a:extLst>
            </p:cNvPr>
            <p:cNvPicPr preferRelativeResize="0"/>
            <p:nvPr/>
          </p:nvPicPr>
          <p:blipFill rotWithShape="1">
            <a:blip r:embed="rId4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46861" y="3814861"/>
              <a:ext cx="835181" cy="65053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Shape 381" descr="TS-831X-Front_V2.png">
              <a:extLst>
                <a:ext uri="{FF2B5EF4-FFF2-40B4-BE49-F238E27FC236}">
                  <a16:creationId xmlns:a16="http://schemas.microsoft.com/office/drawing/2014/main" id="{773CEC85-457A-F142-96BF-3B58ECBB51AA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12439" y="3763394"/>
              <a:ext cx="1114414" cy="6966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Shape 384" descr="\\10.64.2.86\Marketing\MarketingMaterials\Product_photo\NAS\TS-x31XU\TS-1231XU-RP\TS-1231XU-RP_Front.png">
              <a:extLst>
                <a:ext uri="{FF2B5EF4-FFF2-40B4-BE49-F238E27FC236}">
                  <a16:creationId xmlns:a16="http://schemas.microsoft.com/office/drawing/2014/main" id="{C9B75E9D-4203-7548-A5FF-8245FCFC261B}"/>
                </a:ext>
              </a:extLst>
            </p:cNvPr>
            <p:cNvPicPr preferRelativeResize="0"/>
            <p:nvPr/>
          </p:nvPicPr>
          <p:blipFill rotWithShape="1">
            <a:blip r:embed="rId6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53644" y="3722941"/>
              <a:ext cx="1579201" cy="98727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Shape 395">
              <a:extLst>
                <a:ext uri="{FF2B5EF4-FFF2-40B4-BE49-F238E27FC236}">
                  <a16:creationId xmlns:a16="http://schemas.microsoft.com/office/drawing/2014/main" id="{B8A72F36-6628-9749-9911-1669029DB10B}"/>
                </a:ext>
              </a:extLst>
            </p:cNvPr>
            <p:cNvPicPr preferRelativeResize="0"/>
            <p:nvPr/>
          </p:nvPicPr>
          <p:blipFill rotWithShape="1">
            <a:blip r:embed="rId7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97676" y="3654364"/>
              <a:ext cx="1297743" cy="81102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601CFE4-284A-DB41-ACF7-CA398AF9DFF4}"/>
              </a:ext>
            </a:extLst>
          </p:cNvPr>
          <p:cNvSpPr txBox="1"/>
          <p:nvPr/>
        </p:nvSpPr>
        <p:spPr>
          <a:xfrm>
            <a:off x="508037" y="3441597"/>
            <a:ext cx="5634876" cy="246221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0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View the complete list of supported NAS models </a:t>
            </a:r>
            <a:r>
              <a:rPr lang="en-US" sz="10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https://www.qnap.com/en/product/eol.php</a:t>
            </a:r>
          </a:p>
        </p:txBody>
      </p:sp>
      <p:pic>
        <p:nvPicPr>
          <p:cNvPr id="14" name="圖片 13" descr="一張含有 風扇 的圖片&#10;&#10;描述是以高可信度產生">
            <a:extLst>
              <a:ext uri="{FF2B5EF4-FFF2-40B4-BE49-F238E27FC236}">
                <a16:creationId xmlns:a16="http://schemas.microsoft.com/office/drawing/2014/main" id="{57D0C7FB-098C-48CE-9893-FF4CF71A86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757" y="1074770"/>
            <a:ext cx="3740892" cy="233805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遊戲, 影片, 控制器, 室內 的圖片&#10;&#10;描述是以非常高的可信度產生">
            <a:extLst>
              <a:ext uri="{FF2B5EF4-FFF2-40B4-BE49-F238E27FC236}">
                <a16:creationId xmlns:a16="http://schemas.microsoft.com/office/drawing/2014/main" id="{A07C7845-553B-4158-A2E8-A05BF9C162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4808" y="1731200"/>
            <a:ext cx="2689760" cy="1681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BDBA224F-0A29-4C5B-88FA-F1F41FB223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67" y="784381"/>
            <a:ext cx="2414576" cy="1863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6BB1898-9C1E-40EC-A397-4CF11C3356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941" y="2089748"/>
            <a:ext cx="3520699" cy="7990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3013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圖片 39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51A5FC07-E159-4C99-B4B2-B2A186230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46" y="3378203"/>
            <a:ext cx="1816743" cy="476921"/>
          </a:xfrm>
          <a:prstGeom prst="rect">
            <a:avLst/>
          </a:prstGeom>
        </p:spPr>
      </p:pic>
      <p:pic>
        <p:nvPicPr>
          <p:cNvPr id="39" name="圖片 38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CF0577F7-2CCC-446F-AF36-A59983DA7C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2" y="2839006"/>
            <a:ext cx="1816743" cy="476921"/>
          </a:xfrm>
          <a:prstGeom prst="rect">
            <a:avLst/>
          </a:prstGeom>
        </p:spPr>
      </p:pic>
      <p:sp>
        <p:nvSpPr>
          <p:cNvPr id="504" name="Shape 504"/>
          <p:cNvSpPr txBox="1">
            <a:spLocks noGrp="1"/>
          </p:cNvSpPr>
          <p:nvPr>
            <p:ph type="title"/>
          </p:nvPr>
        </p:nvSpPr>
        <p:spPr>
          <a:xfrm>
            <a:off x="222153" y="-7703"/>
            <a:ext cx="9144000" cy="93051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x-none" altLang="zh-TW" sz="32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Speed up </a:t>
            </a:r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file</a:t>
            </a:r>
            <a:r>
              <a:rPr lang="x-none" altLang="zh-TW" sz="320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 sharing between workgroups</a:t>
            </a:r>
            <a:endParaRPr lang="zh-TW" altLang="en-US" sz="30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11" name="Shape 511"/>
          <p:cNvSpPr txBox="1"/>
          <p:nvPr/>
        </p:nvSpPr>
        <p:spPr>
          <a:xfrm>
            <a:off x="-338981" y="2886129"/>
            <a:ext cx="2641092" cy="397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altLang="zh-TW" sz="16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Collaboration</a:t>
            </a:r>
            <a:endParaRPr lang="en-US" sz="1600" b="1">
              <a:solidFill>
                <a:srgbClr val="FFFFF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58" name="Shape 558"/>
          <p:cNvSpPr txBox="1"/>
          <p:nvPr/>
        </p:nvSpPr>
        <p:spPr>
          <a:xfrm>
            <a:off x="-338981" y="3416599"/>
            <a:ext cx="2646983" cy="438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buClr>
                <a:schemeClr val="lt1"/>
              </a:buClr>
              <a:buSzPts val="3200"/>
            </a:pPr>
            <a:r>
              <a:rPr lang="en-US" sz="16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Share/Backup</a:t>
            </a:r>
          </a:p>
        </p:txBody>
      </p:sp>
      <p:pic>
        <p:nvPicPr>
          <p:cNvPr id="6146" name="Picture 2" descr="C:\Users\user\Desktop\21_PPT對稿QNAP AQC107 10G網卡\6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1366774" y="1325522"/>
            <a:ext cx="3787862" cy="3838516"/>
          </a:xfrm>
          <a:prstGeom prst="rect">
            <a:avLst/>
          </a:prstGeom>
          <a:noFill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32885" y="3387482"/>
            <a:ext cx="4585855" cy="7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3" name="Shape 523" descr="D:\工作進行中\20170911直播母版16比9\各場PPT元素\20171206\人-04.png"/>
          <p:cNvPicPr preferRelativeResize="0"/>
          <p:nvPr/>
        </p:nvPicPr>
        <p:blipFill rotWithShape="1">
          <a:blip r:embed="rId6" cstate="print">
            <a:alphaModFix/>
          </a:blip>
          <a:srcRect/>
          <a:stretch/>
        </p:blipFill>
        <p:spPr>
          <a:xfrm>
            <a:off x="1538696" y="1535294"/>
            <a:ext cx="989649" cy="1147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Shape 528" descr="「monitor camera png」的圖片搜尋結果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3316" y="3731333"/>
            <a:ext cx="967549" cy="967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Shape 536" descr="C:\Users\user\Desktop\0110\12.png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1218" y="2058298"/>
            <a:ext cx="914840" cy="5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Shape 538"/>
          <p:cNvPicPr preferRelativeResize="0"/>
          <p:nvPr/>
        </p:nvPicPr>
        <p:blipFill rotWithShape="1">
          <a:blip r:embed="rId9" cstate="print">
            <a:alphaModFix/>
          </a:blip>
          <a:srcRect/>
          <a:stretch/>
        </p:blipFill>
        <p:spPr>
          <a:xfrm>
            <a:off x="2303872" y="3999005"/>
            <a:ext cx="1183810" cy="7398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Shape 539"/>
          <p:cNvGrpSpPr/>
          <p:nvPr/>
        </p:nvGrpSpPr>
        <p:grpSpPr>
          <a:xfrm>
            <a:off x="8373446" y="2080311"/>
            <a:ext cx="687878" cy="1537354"/>
            <a:chOff x="8902724" y="4953695"/>
            <a:chExt cx="864096" cy="1931689"/>
          </a:xfrm>
        </p:grpSpPr>
        <p:pic>
          <p:nvPicPr>
            <p:cNvPr id="540" name="Shape 540" descr="C:\Users\user\Desktop\0110\11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8686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1" name="Shape 541" descr="C:\Users\user\Desktop\0110\11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902724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Shape 542"/>
          <p:cNvGrpSpPr/>
          <p:nvPr/>
        </p:nvGrpSpPr>
        <p:grpSpPr>
          <a:xfrm>
            <a:off x="7570922" y="2080311"/>
            <a:ext cx="687878" cy="1537354"/>
            <a:chOff x="8902724" y="4953695"/>
            <a:chExt cx="864096" cy="1931689"/>
          </a:xfrm>
        </p:grpSpPr>
        <p:pic>
          <p:nvPicPr>
            <p:cNvPr id="543" name="Shape 543" descr="C:\Users\user\Desktop\0110\11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28686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" name="Shape 544" descr="C:\Users\user\Desktop\0110\11.png"/>
            <p:cNvPicPr preferRelativeResize="0"/>
            <p:nvPr/>
          </p:nvPicPr>
          <p:blipFill rotWithShape="1">
            <a:blip r:embed="rId10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902724" y="4953695"/>
              <a:ext cx="438134" cy="19316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45" name="Shape 545" descr="C:\Users\user\Desktop\0110\16.png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142" y="3127407"/>
            <a:ext cx="1605049" cy="451208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x="5768668" y="3728261"/>
            <a:ext cx="1719696" cy="28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10GbE switch</a:t>
            </a:r>
            <a:endParaRPr lang="zh-TW" altLang="en-US" sz="1200" b="1"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orbel"/>
            </a:endParaRPr>
          </a:p>
        </p:txBody>
      </p:sp>
      <p:sp>
        <p:nvSpPr>
          <p:cNvPr id="547" name="Shape 547"/>
          <p:cNvSpPr txBox="1"/>
          <p:nvPr/>
        </p:nvSpPr>
        <p:spPr>
          <a:xfrm>
            <a:off x="7767593" y="3721579"/>
            <a:ext cx="1119339" cy="220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595959"/>
              </a:buClr>
              <a:buSzPts val="1200"/>
            </a:pPr>
            <a:r>
              <a:rPr lang="en-US" altLang="zh-TW" sz="12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Server room</a:t>
            </a:r>
            <a:endParaRPr lang="zh-TW" altLang="en-US" sz="12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Corbel"/>
            </a:endParaRPr>
          </a:p>
        </p:txBody>
      </p:sp>
      <p:pic>
        <p:nvPicPr>
          <p:cNvPr id="559" name="Shape 559"/>
          <p:cNvPicPr preferRelativeResize="0"/>
          <p:nvPr/>
        </p:nvPicPr>
        <p:blipFill rotWithShape="1">
          <a:blip r:embed="rId12" cstate="print">
            <a:alphaModFix/>
          </a:blip>
          <a:srcRect/>
          <a:stretch/>
        </p:blipFill>
        <p:spPr>
          <a:xfrm>
            <a:off x="2117723" y="2372233"/>
            <a:ext cx="492607" cy="468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C:\Users\user\Desktop\21_PPT對稿QNAP AQC107 10G網卡\10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15763" y="2780526"/>
            <a:ext cx="909175" cy="1337663"/>
          </a:xfrm>
          <a:prstGeom prst="rect">
            <a:avLst/>
          </a:prstGeom>
          <a:noFill/>
        </p:spPr>
      </p:pic>
      <p:pic>
        <p:nvPicPr>
          <p:cNvPr id="1028" name="Picture 4" descr="C:\Users\user\Desktop\21_PPT對稿QNAP AQC107 10G網卡\12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30408" y="1095153"/>
            <a:ext cx="909175" cy="1347646"/>
          </a:xfrm>
          <a:prstGeom prst="rect">
            <a:avLst/>
          </a:prstGeom>
          <a:noFill/>
        </p:spPr>
      </p:pic>
      <p:pic>
        <p:nvPicPr>
          <p:cNvPr id="535" name="Shape 535" descr="C:\Users\user\Desktop\0110\10.png"/>
          <p:cNvPicPr preferRelativeResize="0"/>
          <p:nvPr/>
        </p:nvPicPr>
        <p:blipFill rotWithShape="1">
          <a:blip r:embed="rId1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795" y="2920203"/>
            <a:ext cx="1193293" cy="876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Shape 548" descr="C:\Users\user\Desktop\QTS4.3.4_P116_(ZH)_51000-024177-RS_201707\Links\backup_restore_sync _512.png"/>
          <p:cNvPicPr preferRelativeResize="0"/>
          <p:nvPr/>
        </p:nvPicPr>
        <p:blipFill rotWithShape="1">
          <a:blip r:embed="rId16" cstate="print">
            <a:alphaModFix/>
          </a:blip>
          <a:srcRect/>
          <a:stretch/>
        </p:blipFill>
        <p:spPr>
          <a:xfrm>
            <a:off x="3086468" y="1202421"/>
            <a:ext cx="568234" cy="56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圖片 1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A64EA89E-B939-417C-9665-A7903AEDAD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2900" y="1752747"/>
            <a:ext cx="397998" cy="322445"/>
          </a:xfrm>
          <a:prstGeom prst="rect">
            <a:avLst/>
          </a:prstGeom>
        </p:spPr>
      </p:pic>
      <p:pic>
        <p:nvPicPr>
          <p:cNvPr id="3" name="圖片 2" descr="一張含有 監視器, 室內, 電子用品, 電腦 的圖片&#10;&#10;描述是以非常高的可信度產生">
            <a:extLst>
              <a:ext uri="{FF2B5EF4-FFF2-40B4-BE49-F238E27FC236}">
                <a16:creationId xmlns:a16="http://schemas.microsoft.com/office/drawing/2014/main" id="{D37B209F-77B8-4C21-95DC-7EBA464A1C0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3" t="-788" b="-546"/>
          <a:stretch/>
        </p:blipFill>
        <p:spPr>
          <a:xfrm>
            <a:off x="4232885" y="1297978"/>
            <a:ext cx="717703" cy="82494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A462E1D-4245-874A-8E27-F0F0D580AD9D}"/>
              </a:ext>
            </a:extLst>
          </p:cNvPr>
          <p:cNvSpPr txBox="1"/>
          <p:nvPr/>
        </p:nvSpPr>
        <p:spPr>
          <a:xfrm>
            <a:off x="4167344" y="2111240"/>
            <a:ext cx="1686680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TS-451+ &amp; QNA-UC5G1T</a:t>
            </a:r>
            <a:endParaRPr lang="en-US" sz="1013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3F0D9CB-223B-5E46-95FC-E0A924C77EF4}"/>
              </a:ext>
            </a:extLst>
          </p:cNvPr>
          <p:cNvSpPr txBox="1"/>
          <p:nvPr/>
        </p:nvSpPr>
        <p:spPr>
          <a:xfrm>
            <a:off x="2182270" y="1495099"/>
            <a:ext cx="864339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TVS-872XT</a:t>
            </a:r>
            <a:endParaRPr lang="en-US" sz="1013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0108C0-64B9-7748-B8CB-DB3098FD83FD}"/>
              </a:ext>
            </a:extLst>
          </p:cNvPr>
          <p:cNvSpPr txBox="1"/>
          <p:nvPr/>
        </p:nvSpPr>
        <p:spPr>
          <a:xfrm>
            <a:off x="3609251" y="4635476"/>
            <a:ext cx="1572866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TS-1277 &amp; QXG-10G1T</a:t>
            </a:r>
            <a:endParaRPr lang="en-US" sz="1013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D2239F-F991-C74B-A9DF-C4860CB59F6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408" y="4337450"/>
            <a:ext cx="581734" cy="363584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FC4D176B-24D1-474F-8C46-6379D04E0E43}"/>
              </a:ext>
            </a:extLst>
          </p:cNvPr>
          <p:cNvSpPr txBox="1"/>
          <p:nvPr/>
        </p:nvSpPr>
        <p:spPr>
          <a:xfrm>
            <a:off x="4445340" y="3804627"/>
            <a:ext cx="697627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TS-963X</a:t>
            </a:r>
            <a:endParaRPr lang="en-US" sz="1013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8D249384-B7F1-0040-AE3C-430C87A874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1242" y="3033419"/>
            <a:ext cx="2326322" cy="6008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BB945FBE-3616-A641-BC6E-83FE55153B66}"/>
              </a:ext>
            </a:extLst>
          </p:cNvPr>
          <p:cNvSpPr txBox="1"/>
          <p:nvPr/>
        </p:nvSpPr>
        <p:spPr>
          <a:xfrm>
            <a:off x="5779703" y="2817027"/>
            <a:ext cx="1035861" cy="2482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13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QSW-1208-8C</a:t>
            </a:r>
            <a:endParaRPr lang="en-US" sz="1013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35764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59821CDE-A113-437B-95FA-B35916C62E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954" y="1294754"/>
            <a:ext cx="5494716" cy="65350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61B39EC5-EF33-3D40-BE7A-FC43F2DD9039}"/>
              </a:ext>
            </a:extLst>
          </p:cNvPr>
          <p:cNvSpPr/>
          <p:nvPr/>
        </p:nvSpPr>
        <p:spPr>
          <a:xfrm>
            <a:off x="6478659" y="3314137"/>
            <a:ext cx="785459" cy="779746"/>
          </a:xfrm>
          <a:prstGeom prst="ellipse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Shape 625"/>
          <p:cNvCxnSpPr/>
          <p:nvPr/>
        </p:nvCxnSpPr>
        <p:spPr>
          <a:xfrm flipV="1">
            <a:off x="2438155" y="2787775"/>
            <a:ext cx="5302199" cy="547628"/>
          </a:xfrm>
          <a:prstGeom prst="bentConnector3">
            <a:avLst>
              <a:gd name="adj1" fmla="val 62476"/>
            </a:avLst>
          </a:prstGeom>
          <a:noFill/>
          <a:ln w="38100" cap="flat" cmpd="sng">
            <a:solidFill>
              <a:srgbClr val="7030A0"/>
            </a:solidFill>
            <a:prstDash val="sysDash"/>
            <a:round/>
            <a:headEnd type="none" w="med" len="med"/>
            <a:tailEnd type="none" w="med" len="med"/>
          </a:ln>
        </p:spPr>
      </p:cxnSp>
      <p:cxnSp>
        <p:nvCxnSpPr>
          <p:cNvPr id="625" name="Shape 625"/>
          <p:cNvCxnSpPr/>
          <p:nvPr/>
        </p:nvCxnSpPr>
        <p:spPr>
          <a:xfrm>
            <a:off x="2438155" y="3488997"/>
            <a:ext cx="5158183" cy="882955"/>
          </a:xfrm>
          <a:prstGeom prst="bentConnector3">
            <a:avLst>
              <a:gd name="adj1" fmla="val 64898"/>
            </a:avLst>
          </a:prstGeom>
          <a:noFill/>
          <a:ln w="38100" cap="flat" cmpd="sng">
            <a:solidFill>
              <a:schemeClr val="accent1">
                <a:lumMod val="50000"/>
              </a:schemeClr>
            </a:solidFill>
            <a:prstDash val="sysDash"/>
            <a:round/>
            <a:headEnd type="none" w="med" len="med"/>
            <a:tailEnd type="none" w="med" len="med"/>
          </a:ln>
        </p:spPr>
      </p:cxnSp>
      <p:sp>
        <p:nvSpPr>
          <p:cNvPr id="564" name="Shape 564"/>
          <p:cNvSpPr txBox="1">
            <a:spLocks noGrp="1"/>
          </p:cNvSpPr>
          <p:nvPr>
            <p:ph type="title"/>
          </p:nvPr>
        </p:nvSpPr>
        <p:spPr>
          <a:xfrm>
            <a:off x="184522" y="-1301"/>
            <a:ext cx="9026770" cy="93784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  <a:sym typeface="Corbel"/>
              </a:rPr>
              <a:t>Mount huge storage space with VJBOD</a:t>
            </a:r>
            <a:endParaRPr lang="zh-TW" altLang="en-US" sz="32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595" name="Shape 595"/>
          <p:cNvSpPr/>
          <p:nvPr/>
        </p:nvSpPr>
        <p:spPr>
          <a:xfrm>
            <a:off x="382656" y="1403378"/>
            <a:ext cx="5786014" cy="541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  <a:buClr>
                <a:srgbClr val="044981"/>
              </a:buClr>
              <a:buSzPts val="2000"/>
              <a:defRPr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Use</a:t>
            </a:r>
            <a:r>
              <a:rPr lang="zh-TW" altLang="en-US" sz="1600" b="1" kern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 </a:t>
            </a:r>
            <a:r>
              <a:rPr lang="en-US" altLang="zh-TW" sz="1600" b="1" kern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VJBOD to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m</a:t>
            </a:r>
            <a:r>
              <a:rPr lang="en-US" altLang="zh-TW" sz="1600" b="1" kern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ount other NAS's LUN as local </a:t>
            </a: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d</a:t>
            </a:r>
            <a:r>
              <a:rPr lang="en-US" altLang="zh-TW" sz="1600" b="1" kern="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isk</a:t>
            </a:r>
            <a:endParaRPr lang="zh-TW" altLang="en-US" sz="1600" b="1" kern="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sp>
        <p:nvSpPr>
          <p:cNvPr id="620" name="Shape 620"/>
          <p:cNvSpPr txBox="1"/>
          <p:nvPr/>
        </p:nvSpPr>
        <p:spPr>
          <a:xfrm>
            <a:off x="735376" y="2130802"/>
            <a:ext cx="1172330" cy="4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2 x QXG-10G1T</a:t>
            </a:r>
            <a:endParaRPr 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621" name="Shape 621"/>
          <p:cNvSpPr txBox="1"/>
          <p:nvPr/>
        </p:nvSpPr>
        <p:spPr>
          <a:xfrm>
            <a:off x="1060383" y="4232540"/>
            <a:ext cx="822937" cy="319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TVS-882</a:t>
            </a:r>
            <a:endParaRPr 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624" name="Shape 624"/>
          <p:cNvPicPr preferRelativeResize="0"/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250" y="3363840"/>
            <a:ext cx="937819" cy="94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Shape 628" descr="一張含有 牆, 電子用品, 監視器, 室內 的圖片&#10;&#10;描述是以非常高的可信度產生"/>
          <p:cNvPicPr preferRelativeResize="0"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52"/>
          <a:stretch/>
        </p:blipFill>
        <p:spPr>
          <a:xfrm>
            <a:off x="1060381" y="3152796"/>
            <a:ext cx="1376229" cy="1162919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Shape 636"/>
          <p:cNvSpPr txBox="1"/>
          <p:nvPr/>
        </p:nvSpPr>
        <p:spPr>
          <a:xfrm>
            <a:off x="6070492" y="2505993"/>
            <a:ext cx="584841" cy="298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10GbE</a:t>
            </a:r>
          </a:p>
        </p:txBody>
      </p:sp>
      <p:sp>
        <p:nvSpPr>
          <p:cNvPr id="639" name="Shape 639"/>
          <p:cNvSpPr/>
          <p:nvPr/>
        </p:nvSpPr>
        <p:spPr>
          <a:xfrm>
            <a:off x="2661077" y="3990551"/>
            <a:ext cx="792088" cy="2643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 w="1270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>
              <a:buClr>
                <a:srgbClr val="FFFFFF"/>
              </a:buClr>
              <a:buSzPts val="800"/>
            </a:pPr>
            <a:r>
              <a:rPr lang="en-US" altLang="zh-TW" sz="1400" b="1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itchFamily="34" charset="0"/>
                <a:sym typeface="Calibri"/>
              </a:rPr>
              <a:t>RAID</a:t>
            </a:r>
            <a:endParaRPr lang="en-US" sz="1400" b="1">
              <a:solidFill>
                <a:srgbClr val="FFFFFF"/>
              </a:solidFill>
              <a:latin typeface="Arial" panose="020B0604020202020204" pitchFamily="34" charset="0"/>
              <a:ea typeface="Calibri"/>
              <a:cs typeface="Arial" pitchFamily="34" charset="0"/>
              <a:sym typeface="Calibri"/>
            </a:endParaRPr>
          </a:p>
        </p:txBody>
      </p:sp>
      <p:pic>
        <p:nvPicPr>
          <p:cNvPr id="647" name="Shape 647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786" y="1635646"/>
            <a:ext cx="1284316" cy="1223916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Shape 651"/>
          <p:cNvSpPr/>
          <p:nvPr/>
        </p:nvSpPr>
        <p:spPr>
          <a:xfrm>
            <a:off x="3026836" y="2654700"/>
            <a:ext cx="504806" cy="482175"/>
          </a:xfrm>
          <a:prstGeom prst="mathPlus">
            <a:avLst>
              <a:gd name="adj1" fmla="val 23520"/>
            </a:avLst>
          </a:prstGeom>
          <a:gradFill>
            <a:gsLst>
              <a:gs pos="100000">
                <a:srgbClr val="FF0000"/>
              </a:gs>
              <a:gs pos="0">
                <a:srgbClr val="C00000"/>
              </a:gs>
            </a:gsLst>
            <a:lin ang="0" scaled="0"/>
          </a:gradFill>
          <a:ln w="28575" cap="flat" cmpd="sng">
            <a:noFill/>
            <a:prstDash val="solid"/>
            <a:miter lim="8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2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07" y="2502050"/>
            <a:ext cx="868196" cy="936104"/>
          </a:xfrm>
          <a:prstGeom prst="rect">
            <a:avLst/>
          </a:prstGeom>
          <a:noFill/>
        </p:spPr>
      </p:pic>
      <p:pic>
        <p:nvPicPr>
          <p:cNvPr id="94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0023" y="2490844"/>
            <a:ext cx="868196" cy="936104"/>
          </a:xfrm>
          <a:prstGeom prst="rect">
            <a:avLst/>
          </a:prstGeom>
          <a:noFill/>
        </p:spPr>
      </p:pic>
      <p:pic>
        <p:nvPicPr>
          <p:cNvPr id="95" name="Picture 2" descr="C:\Users\user\Desktop\21_PPT對稿QNAP AQC107 10G網卡\19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80722" y="1707655"/>
            <a:ext cx="785459" cy="84689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7" name="Shape 637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8" y="2643759"/>
            <a:ext cx="722037" cy="531490"/>
          </a:xfrm>
          <a:prstGeom prst="rect">
            <a:avLst/>
          </a:prstGeom>
          <a:noFill/>
          <a:ln>
            <a:noFill/>
          </a:ln>
        </p:spPr>
      </p:pic>
      <p:sp>
        <p:nvSpPr>
          <p:cNvPr id="623" name="Shape 623"/>
          <p:cNvSpPr txBox="1"/>
          <p:nvPr/>
        </p:nvSpPr>
        <p:spPr>
          <a:xfrm>
            <a:off x="6804250" y="2643758"/>
            <a:ext cx="1155451" cy="28665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 algn="ctr">
              <a:buClr>
                <a:srgbClr val="FFFFFF"/>
              </a:buClr>
              <a:buSzPts val="1100"/>
            </a:pPr>
            <a:r>
              <a:rPr lang="en-US" altLang="zh-TW" sz="12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Virtual pool</a:t>
            </a:r>
            <a:r>
              <a:rPr lang="zh-TW" altLang="en-US" sz="12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 </a:t>
            </a:r>
            <a:r>
              <a:rPr lang="en-US" altLang="zh-TW" sz="12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1</a:t>
            </a:r>
            <a:endParaRPr lang="en-US" sz="1200" b="1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1" name="Shape 637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6098" y="3628419"/>
            <a:ext cx="722037" cy="53149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636"/>
          <p:cNvSpPr txBox="1"/>
          <p:nvPr/>
        </p:nvSpPr>
        <p:spPr>
          <a:xfrm>
            <a:off x="6067173" y="4092694"/>
            <a:ext cx="502448" cy="286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5GbE</a:t>
            </a:r>
          </a:p>
        </p:txBody>
      </p:sp>
      <p:sp>
        <p:nvSpPr>
          <p:cNvPr id="115" name="Shape 623"/>
          <p:cNvSpPr txBox="1"/>
          <p:nvPr/>
        </p:nvSpPr>
        <p:spPr>
          <a:xfrm>
            <a:off x="6804250" y="4231649"/>
            <a:ext cx="1155451" cy="2866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 algn="ctr">
              <a:buClr>
                <a:srgbClr val="FFFFFF"/>
              </a:buClr>
              <a:buSzPts val="1100"/>
            </a:pPr>
            <a:r>
              <a:rPr lang="en-US" altLang="zh-TW" sz="1200" b="1">
                <a:solidFill>
                  <a:srgbClr val="FFFFFF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Virtual pool 2</a:t>
            </a:r>
            <a:endParaRPr lang="en-US" sz="1200" b="1">
              <a:solidFill>
                <a:srgbClr val="FFFFFF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6" name="Picture 2" descr="C:\Users\user\Desktop\RAID 50.60 進階功能介紹\磁碟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7744" y="3661154"/>
            <a:ext cx="494457" cy="658795"/>
          </a:xfrm>
          <a:prstGeom prst="rect">
            <a:avLst/>
          </a:prstGeom>
          <a:noFill/>
        </p:spPr>
      </p:pic>
      <p:sp>
        <p:nvSpPr>
          <p:cNvPr id="119" name="向右箭號 118"/>
          <p:cNvSpPr/>
          <p:nvPr/>
        </p:nvSpPr>
        <p:spPr>
          <a:xfrm>
            <a:off x="3630993" y="2499744"/>
            <a:ext cx="1368150" cy="792088"/>
          </a:xfrm>
          <a:prstGeom prst="rightArrow">
            <a:avLst/>
          </a:prstGeom>
          <a:gradFill>
            <a:gsLst>
              <a:gs pos="100000">
                <a:srgbClr val="2C6FCF"/>
              </a:gs>
              <a:gs pos="0">
                <a:srgbClr val="1A3F8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 descr="C:\Users\user\Desktop\21_PPT對稿QNAP AQC107 10G網卡\20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63890" y="3075807"/>
            <a:ext cx="1326739" cy="599350"/>
          </a:xfrm>
          <a:prstGeom prst="rect">
            <a:avLst/>
          </a:prstGeom>
          <a:noFill/>
        </p:spPr>
      </p:pic>
      <p:sp>
        <p:nvSpPr>
          <p:cNvPr id="120" name="Shape 636"/>
          <p:cNvSpPr txBox="1"/>
          <p:nvPr/>
        </p:nvSpPr>
        <p:spPr>
          <a:xfrm>
            <a:off x="3631022" y="2658530"/>
            <a:ext cx="1442580" cy="4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6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High speed</a:t>
            </a:r>
          </a:p>
        </p:txBody>
      </p:sp>
      <p:pic>
        <p:nvPicPr>
          <p:cNvPr id="31" name="圖片 4" descr="一張含有 監視器, 室內, 電子用品, 電腦 的圖片&#10;&#10;描述是以非常高的可信度產生">
            <a:extLst>
              <a:ext uri="{FF2B5EF4-FFF2-40B4-BE49-F238E27FC236}">
                <a16:creationId xmlns:a16="http://schemas.microsoft.com/office/drawing/2014/main" id="{D5F950D7-60D3-F648-8557-2D0928DE595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3" t="-788" b="-546"/>
          <a:stretch/>
        </p:blipFill>
        <p:spPr>
          <a:xfrm>
            <a:off x="7117515" y="3138239"/>
            <a:ext cx="1024292" cy="1181763"/>
          </a:xfrm>
          <a:prstGeom prst="rect">
            <a:avLst/>
          </a:prstGeom>
        </p:spPr>
      </p:pic>
      <p:pic>
        <p:nvPicPr>
          <p:cNvPr id="32" name="圖片 1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11E2C2B-BDAB-274D-9266-C28D35BFE56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668" y="3419203"/>
            <a:ext cx="753164" cy="603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" name="Shape 620">
            <a:extLst>
              <a:ext uri="{FF2B5EF4-FFF2-40B4-BE49-F238E27FC236}">
                <a16:creationId xmlns:a16="http://schemas.microsoft.com/office/drawing/2014/main" id="{7AB94FA1-4B67-AD4E-A55F-3994292D60F9}"/>
              </a:ext>
            </a:extLst>
          </p:cNvPr>
          <p:cNvSpPr txBox="1"/>
          <p:nvPr/>
        </p:nvSpPr>
        <p:spPr>
          <a:xfrm>
            <a:off x="6272845" y="1406759"/>
            <a:ext cx="962747" cy="28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QXG-10G1T</a:t>
            </a:r>
            <a:endParaRPr 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6" name="Shape 620">
            <a:extLst>
              <a:ext uri="{FF2B5EF4-FFF2-40B4-BE49-F238E27FC236}">
                <a16:creationId xmlns:a16="http://schemas.microsoft.com/office/drawing/2014/main" id="{D58FA723-6CCB-C242-9026-BAC150166C6F}"/>
              </a:ext>
            </a:extLst>
          </p:cNvPr>
          <p:cNvSpPr txBox="1"/>
          <p:nvPr/>
        </p:nvSpPr>
        <p:spPr>
          <a:xfrm>
            <a:off x="6100960" y="3091624"/>
            <a:ext cx="1155451" cy="28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  <a:sym typeface="Arial"/>
              </a:rPr>
              <a:t>QNA-UC5G1T</a:t>
            </a:r>
            <a:endParaRPr 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5EF1836F-5667-4F14-968D-FAA2C7EC1B56}"/>
              </a:ext>
            </a:extLst>
          </p:cNvPr>
          <p:cNvSpPr/>
          <p:nvPr/>
        </p:nvSpPr>
        <p:spPr>
          <a:xfrm>
            <a:off x="7592421" y="1442944"/>
            <a:ext cx="1155450" cy="32815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9" name="Shape 619"/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4077" y="1473991"/>
            <a:ext cx="899592" cy="28187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4488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C:\Users\user\Desktop\21_PPT對稿QNAP AQC107 10G網卡\13333490_xxl.png">
            <a:extLst>
              <a:ext uri="{FF2B5EF4-FFF2-40B4-BE49-F238E27FC236}">
                <a16:creationId xmlns:a16="http://schemas.microsoft.com/office/drawing/2014/main" id="{3C8879D6-1463-4E39-A9B1-4DF5FD9DA8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0" t="-704" b="138"/>
          <a:stretch/>
        </p:blipFill>
        <p:spPr bwMode="auto">
          <a:xfrm flipH="1">
            <a:off x="4659923" y="879786"/>
            <a:ext cx="4481341" cy="4263714"/>
          </a:xfrm>
          <a:prstGeom prst="rect">
            <a:avLst/>
          </a:prstGeom>
          <a:noFill/>
        </p:spPr>
      </p:pic>
      <p:pic>
        <p:nvPicPr>
          <p:cNvPr id="18" name="圖片 1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BBB57F2A-18BC-DD4C-8808-D5BD4DE811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394" y="3253422"/>
            <a:ext cx="1010284" cy="809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8" name="Picture 4" descr="C:\Users\user\Desktop\21_PPT對稿QNAP AQC107 10G網卡\13333490_xxl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40" t="-704" b="138"/>
          <a:stretch/>
        </p:blipFill>
        <p:spPr bwMode="auto">
          <a:xfrm>
            <a:off x="1" y="906978"/>
            <a:ext cx="6040119" cy="4238054"/>
          </a:xfrm>
          <a:prstGeom prst="rect">
            <a:avLst/>
          </a:prstGeom>
          <a:noFill/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8C6AAA52-5EAA-451F-B7D8-E05F6B4ADD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960" y="3174778"/>
            <a:ext cx="1869424" cy="7727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58" name="Shape 658"/>
          <p:cNvSpPr txBox="1">
            <a:spLocks noGrp="1"/>
          </p:cNvSpPr>
          <p:nvPr>
            <p:ph type="title"/>
          </p:nvPr>
        </p:nvSpPr>
        <p:spPr>
          <a:xfrm>
            <a:off x="178240" y="-31179"/>
            <a:ext cx="8963025" cy="104042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altLang="zh-TW" sz="3200" spc="-150">
                <a:latin typeface="Arial" panose="020B0604020202020204" pitchFamily="34" charset="0"/>
                <a:cs typeface="Arial" panose="020B0604020202020204" pitchFamily="34" charset="0"/>
              </a:rPr>
              <a:t>Business-grade 5GbE disaster recovery solution</a:t>
            </a:r>
            <a:endParaRPr lang="zh-TW" altLang="en-US" b="1" spc="-1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平行四邊形 47"/>
          <p:cNvSpPr/>
          <p:nvPr/>
        </p:nvSpPr>
        <p:spPr>
          <a:xfrm>
            <a:off x="3752612" y="1690802"/>
            <a:ext cx="1738629" cy="471433"/>
          </a:xfrm>
          <a:prstGeom prst="parallelogram">
            <a:avLst/>
          </a:prstGeom>
          <a:gradFill>
            <a:gsLst>
              <a:gs pos="100000">
                <a:srgbClr val="FF0000"/>
              </a:gs>
              <a:gs pos="0">
                <a:srgbClr val="B4000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5" name="Shape 675"/>
          <p:cNvSpPr txBox="1"/>
          <p:nvPr/>
        </p:nvSpPr>
        <p:spPr>
          <a:xfrm>
            <a:off x="-268215" y="3203238"/>
            <a:ext cx="3573849" cy="646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marL="257197" indent="-123836" algn="ctr">
              <a:buClr>
                <a:srgbClr val="0E7988"/>
              </a:buClr>
              <a:buSzPts val="700"/>
            </a:pPr>
            <a:r>
              <a:rPr lang="en-US" altLang="zh-TW" sz="2050" b="1">
                <a:latin typeface="Arial" panose="020B0604020202020204" pitchFamily="34" charset="0"/>
                <a:ea typeface="Corbel"/>
                <a:cs typeface="Arial" panose="020B0604020202020204" pitchFamily="34" charset="0"/>
                <a:sym typeface="Corbel"/>
              </a:rPr>
              <a:t>Hybrid </a:t>
            </a:r>
          </a:p>
          <a:p>
            <a:pPr marL="257197" indent="-123836" algn="ctr">
              <a:buClr>
                <a:srgbClr val="0E7988"/>
              </a:buClr>
              <a:buSzPts val="700"/>
            </a:pPr>
            <a:r>
              <a:rPr lang="en-US" altLang="zh-TW" sz="2050" b="1">
                <a:latin typeface="Arial" panose="020B0604020202020204" pitchFamily="34" charset="0"/>
                <a:ea typeface="Corbel"/>
                <a:cs typeface="Arial" panose="020B0604020202020204" pitchFamily="34" charset="0"/>
                <a:sym typeface="Corbel"/>
              </a:rPr>
              <a:t>Backup Sync</a:t>
            </a:r>
            <a:endParaRPr lang="en-US" sz="2050" b="1">
              <a:latin typeface="Arial" panose="020B0604020202020204" pitchFamily="34" charset="0"/>
              <a:ea typeface="Corbel"/>
              <a:cs typeface="Arial" panose="020B0604020202020204" pitchFamily="34" charset="0"/>
              <a:sym typeface="Corbel"/>
            </a:endParaRPr>
          </a:p>
        </p:txBody>
      </p:sp>
      <p:pic>
        <p:nvPicPr>
          <p:cNvPr id="676" name="Shape 676" descr="Hybrid Bakcup Sync.png"/>
          <p:cNvPicPr preferRelativeResize="0"/>
          <p:nvPr/>
        </p:nvPicPr>
        <p:blipFill rotWithShape="1">
          <a:blip r:embed="rId7" cstate="print">
            <a:alphaModFix/>
          </a:blip>
          <a:srcRect/>
          <a:stretch/>
        </p:blipFill>
        <p:spPr>
          <a:xfrm>
            <a:off x="955985" y="2043449"/>
            <a:ext cx="1179575" cy="117926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Shape 651"/>
          <p:cNvSpPr/>
          <p:nvPr/>
        </p:nvSpPr>
        <p:spPr>
          <a:xfrm>
            <a:off x="3040362" y="1598104"/>
            <a:ext cx="677140" cy="646783"/>
          </a:xfrm>
          <a:prstGeom prst="mathPlus">
            <a:avLst>
              <a:gd name="adj1" fmla="val 23520"/>
            </a:avLst>
          </a:prstGeom>
          <a:gradFill>
            <a:gsLst>
              <a:gs pos="100000">
                <a:srgbClr val="FF0000"/>
              </a:gs>
              <a:gs pos="0">
                <a:srgbClr val="B40000"/>
              </a:gs>
            </a:gsLst>
            <a:lin ang="0" scaled="0"/>
          </a:gradFill>
          <a:ln w="28575" cap="flat" cmpd="sng">
            <a:noFill/>
            <a:prstDash val="solid"/>
            <a:miter lim="8000"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Shape 636"/>
          <p:cNvSpPr txBox="1"/>
          <p:nvPr/>
        </p:nvSpPr>
        <p:spPr>
          <a:xfrm>
            <a:off x="3871111" y="1598104"/>
            <a:ext cx="1655239" cy="58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itchFamily="34" charset="0"/>
                <a:sym typeface="Arial"/>
              </a:rPr>
              <a:t>High-speed</a:t>
            </a:r>
          </a:p>
        </p:txBody>
      </p:sp>
      <p:grpSp>
        <p:nvGrpSpPr>
          <p:cNvPr id="4" name="群組 3">
            <a:extLst>
              <a:ext uri="{FF2B5EF4-FFF2-40B4-BE49-F238E27FC236}">
                <a16:creationId xmlns:a16="http://schemas.microsoft.com/office/drawing/2014/main" id="{F8D09139-5AA5-45EA-AE08-1BB977D1A050}"/>
              </a:ext>
            </a:extLst>
          </p:cNvPr>
          <p:cNvGrpSpPr/>
          <p:nvPr/>
        </p:nvGrpSpPr>
        <p:grpSpPr>
          <a:xfrm>
            <a:off x="3035643" y="2473075"/>
            <a:ext cx="2626195" cy="1912577"/>
            <a:chOff x="3212006" y="2520922"/>
            <a:chExt cx="2067345" cy="16333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2" name="左-右雙向箭號 51"/>
            <p:cNvSpPr/>
            <p:nvPr/>
          </p:nvSpPr>
          <p:spPr>
            <a:xfrm>
              <a:off x="3230783" y="2520922"/>
              <a:ext cx="2028401" cy="772724"/>
            </a:xfrm>
            <a:prstGeom prst="leftRightArrow">
              <a:avLst/>
            </a:prstGeom>
            <a:gradFill>
              <a:gsLst>
                <a:gs pos="100000">
                  <a:srgbClr val="2C6FD0"/>
                </a:gs>
                <a:gs pos="0">
                  <a:srgbClr val="193D7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左-右雙向箭號 53"/>
            <p:cNvSpPr/>
            <p:nvPr/>
          </p:nvSpPr>
          <p:spPr>
            <a:xfrm>
              <a:off x="3230783" y="3381510"/>
              <a:ext cx="2028401" cy="772724"/>
            </a:xfrm>
            <a:prstGeom prst="leftRightArrow">
              <a:avLst/>
            </a:prstGeom>
            <a:gradFill>
              <a:gsLst>
                <a:gs pos="100000">
                  <a:srgbClr val="2C6FD0"/>
                </a:gs>
                <a:gs pos="0">
                  <a:srgbClr val="193D7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8" name="Shape 688"/>
            <p:cNvSpPr txBox="1"/>
            <p:nvPr/>
          </p:nvSpPr>
          <p:spPr>
            <a:xfrm>
              <a:off x="3212006" y="2748062"/>
              <a:ext cx="2067345" cy="526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8" tIns="34280" rIns="68578" bIns="34280" anchor="t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Corbel"/>
                </a:rPr>
                <a:t>Backup</a:t>
              </a:r>
              <a:endPara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endParaRPr>
            </a:p>
          </p:txBody>
        </p:sp>
        <p:sp>
          <p:nvSpPr>
            <p:cNvPr id="689" name="Shape 689"/>
            <p:cNvSpPr txBox="1"/>
            <p:nvPr/>
          </p:nvSpPr>
          <p:spPr>
            <a:xfrm>
              <a:off x="3246743" y="3613677"/>
              <a:ext cx="1967420" cy="5263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8" tIns="34280" rIns="68578" bIns="34280" anchor="t" anchorCtr="0">
              <a:noAutofit/>
            </a:bodyPr>
            <a:lstStyle/>
            <a:p>
              <a:pPr algn="ctr"/>
              <a:r>
                <a:rPr lang="en-US" altLang="zh-TW" sz="2000" b="1">
                  <a:solidFill>
                    <a:schemeClr val="bg1"/>
                  </a:solidFill>
                  <a:latin typeface="Arial" panose="020B0604020202020204" pitchFamily="34" charset="0"/>
                  <a:ea typeface="微軟正黑體" pitchFamily="34" charset="-120"/>
                  <a:cs typeface="Arial" panose="020B0604020202020204" pitchFamily="34" charset="0"/>
                  <a:sym typeface="Corbel"/>
                </a:rPr>
                <a:t>Restore</a:t>
              </a:r>
              <a:endParaRPr lang="en-US" sz="20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endParaRPr>
            </a:p>
          </p:txBody>
        </p:sp>
      </p:grpSp>
      <p:sp>
        <p:nvSpPr>
          <p:cNvPr id="3" name="Shape 748">
            <a:extLst>
              <a:ext uri="{FF2B5EF4-FFF2-40B4-BE49-F238E27FC236}">
                <a16:creationId xmlns:a16="http://schemas.microsoft.com/office/drawing/2014/main" id="{37AC6D6F-BD0F-452B-B28C-6D8D8308E17C}"/>
              </a:ext>
            </a:extLst>
          </p:cNvPr>
          <p:cNvSpPr txBox="1"/>
          <p:nvPr/>
        </p:nvSpPr>
        <p:spPr>
          <a:xfrm>
            <a:off x="6869280" y="3979635"/>
            <a:ext cx="2328342" cy="4060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TS-451 + &amp; QNA-UC5G1T</a:t>
            </a:r>
            <a:endParaRPr lang="en-US" sz="1000" b="1"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圖片 4" descr="一張含有 監視器, 室內, 電子用品, 電腦 的圖片&#10;&#10;描述是以非常高的可信度產生">
            <a:extLst>
              <a:ext uri="{FF2B5EF4-FFF2-40B4-BE49-F238E27FC236}">
                <a16:creationId xmlns:a16="http://schemas.microsoft.com/office/drawing/2014/main" id="{61456DEC-A4A1-4665-9B47-F50221E49A6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63" t="-788" b="-546"/>
          <a:stretch/>
        </p:blipFill>
        <p:spPr>
          <a:xfrm>
            <a:off x="6570643" y="1617229"/>
            <a:ext cx="2096456" cy="241875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112984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D:\Users\Joan Hsieh\Desktop\DL_F_en.JPG">
            <a:extLst>
              <a:ext uri="{FF2B5EF4-FFF2-40B4-BE49-F238E27FC236}">
                <a16:creationId xmlns:a16="http://schemas.microsoft.com/office/drawing/2014/main" id="{6D0C343F-1DD6-A44E-AC2F-055104892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6254" y="1689343"/>
            <a:ext cx="3814761" cy="1885941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圖片 17">
            <a:extLst>
              <a:ext uri="{FF2B5EF4-FFF2-40B4-BE49-F238E27FC236}">
                <a16:creationId xmlns:a16="http://schemas.microsoft.com/office/drawing/2014/main" id="{EFDD3895-FFD1-C54E-8327-AF3971ED01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513" y="1667468"/>
            <a:ext cx="3187235" cy="3096841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44" name="Shape 744"/>
          <p:cNvSpPr txBox="1">
            <a:spLocks noGrp="1"/>
          </p:cNvSpPr>
          <p:nvPr>
            <p:ph type="title"/>
          </p:nvPr>
        </p:nvSpPr>
        <p:spPr>
          <a:xfrm>
            <a:off x="219635" y="58207"/>
            <a:ext cx="8704729" cy="8260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Connect PC and NAS with QNA-UC5G1T</a:t>
            </a:r>
            <a:endParaRPr lang="en-US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21" name="圖片 20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F8B3EC95-0E48-4C5E-BBEF-51801EE909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727" y="1168505"/>
            <a:ext cx="3349793" cy="483476"/>
          </a:xfrm>
          <a:prstGeom prst="rect">
            <a:avLst/>
          </a:prstGeom>
        </p:spPr>
      </p:pic>
      <p:sp>
        <p:nvSpPr>
          <p:cNvPr id="22" name="Shape 728">
            <a:extLst>
              <a:ext uri="{FF2B5EF4-FFF2-40B4-BE49-F238E27FC236}">
                <a16:creationId xmlns:a16="http://schemas.microsoft.com/office/drawing/2014/main" id="{690B926C-9828-43AE-89D2-DC44D2D40A90}"/>
              </a:ext>
            </a:extLst>
          </p:cNvPr>
          <p:cNvSpPr txBox="1"/>
          <p:nvPr/>
        </p:nvSpPr>
        <p:spPr>
          <a:xfrm>
            <a:off x="1215053" y="1217960"/>
            <a:ext cx="3199262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7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Modify</a:t>
            </a:r>
            <a:r>
              <a:rPr lang="zh-TW" altLang="en-US" sz="17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7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interface settings</a:t>
            </a:r>
            <a:endParaRPr sz="1700" b="1">
              <a:solidFill>
                <a:srgbClr val="F8B004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9" name="圖片 18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46AADACC-00DE-4F55-8AF0-975C48C26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442" y="1083311"/>
            <a:ext cx="676150" cy="677360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C0704C57-F942-40C0-9A55-2192FAD5FCE5}"/>
              </a:ext>
            </a:extLst>
          </p:cNvPr>
          <p:cNvSpPr/>
          <p:nvPr/>
        </p:nvSpPr>
        <p:spPr>
          <a:xfrm>
            <a:off x="712769" y="1168505"/>
            <a:ext cx="3481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300" b="1">
                <a:latin typeface="Arial" panose="020B0604020202020204" pitchFamily="34" charset="0"/>
                <a:cs typeface="Arial" pitchFamily="34" charset="0"/>
              </a:rPr>
              <a:t>1</a:t>
            </a:r>
            <a:endParaRPr lang="zh-TW" altLang="en-US" sz="2300" b="1"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3" name="圖片 2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53DF4120-9C86-4041-B701-D7D205B858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8959" y="1168505"/>
            <a:ext cx="3349793" cy="483476"/>
          </a:xfrm>
          <a:prstGeom prst="rect">
            <a:avLst/>
          </a:prstGeom>
        </p:spPr>
      </p:pic>
      <p:sp>
        <p:nvSpPr>
          <p:cNvPr id="24" name="Shape 728">
            <a:extLst>
              <a:ext uri="{FF2B5EF4-FFF2-40B4-BE49-F238E27FC236}">
                <a16:creationId xmlns:a16="http://schemas.microsoft.com/office/drawing/2014/main" id="{F1678EAF-B3DC-4EDB-B25E-C6E75170DB1D}"/>
              </a:ext>
            </a:extLst>
          </p:cNvPr>
          <p:cNvSpPr txBox="1"/>
          <p:nvPr/>
        </p:nvSpPr>
        <p:spPr>
          <a:xfrm>
            <a:off x="5384988" y="1221192"/>
            <a:ext cx="2866120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altLang="zh-TW" sz="17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Use</a:t>
            </a:r>
            <a:r>
              <a:rPr lang="zh-TW" altLang="en-US" sz="17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700" b="1" err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Qfinder</a:t>
            </a:r>
            <a:r>
              <a:rPr lang="en-US" altLang="zh-TW" sz="17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Pro</a:t>
            </a:r>
            <a:endParaRPr lang="en-US" sz="1700" b="1">
              <a:solidFill>
                <a:srgbClr val="F8B004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25" name="圖片 24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ACCA3FF4-517F-428D-9A23-18D9EE460B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339" y="1083311"/>
            <a:ext cx="676150" cy="67736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374727B8-8EA6-4926-85E4-2FB622BA6115}"/>
              </a:ext>
            </a:extLst>
          </p:cNvPr>
          <p:cNvSpPr/>
          <p:nvPr/>
        </p:nvSpPr>
        <p:spPr>
          <a:xfrm>
            <a:off x="5101834" y="1163189"/>
            <a:ext cx="34817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300" b="1">
                <a:latin typeface="Arial" panose="020B0604020202020204" pitchFamily="34" charset="0"/>
                <a:cs typeface="Arial" pitchFamily="34" charset="0"/>
              </a:rPr>
              <a:t>2</a:t>
            </a:r>
            <a:endParaRPr lang="zh-TW" altLang="en-US" sz="2300" b="1"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663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圖片 26">
            <a:extLst>
              <a:ext uri="{FF2B5EF4-FFF2-40B4-BE49-F238E27FC236}">
                <a16:creationId xmlns:a16="http://schemas.microsoft.com/office/drawing/2014/main" id="{83DACE20-0853-4547-A90D-5FFB44B26A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4070" y="941455"/>
            <a:ext cx="3768634" cy="26278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26A76A44-9AB8-4A50-9468-58E5C0A820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098" y="3442978"/>
            <a:ext cx="4290301" cy="523690"/>
          </a:xfrm>
          <a:prstGeom prst="rect">
            <a:avLst/>
          </a:prstGeom>
        </p:spPr>
      </p:pic>
      <p:sp>
        <p:nvSpPr>
          <p:cNvPr id="790" name="Shape 790"/>
          <p:cNvSpPr txBox="1">
            <a:spLocks noGrp="1"/>
          </p:cNvSpPr>
          <p:nvPr>
            <p:ph type="title"/>
          </p:nvPr>
        </p:nvSpPr>
        <p:spPr>
          <a:xfrm>
            <a:off x="203651" y="82138"/>
            <a:ext cx="8934450" cy="84569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en-US" altLang="zh-TW" spc="-150">
                <a:latin typeface="Arial" panose="020B0604020202020204" pitchFamily="34" charset="0"/>
                <a:cs typeface="Arial" panose="020B0604020202020204" pitchFamily="34" charset="0"/>
                <a:sym typeface="Microsoft JhengHei"/>
              </a:rPr>
              <a:t>Manage multiple NICs in Network &amp; Virtual Switch</a:t>
            </a:r>
            <a:endParaRPr lang="zh-TW" altLang="en-US" sz="3500" b="1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AA1F741-DE4F-E342-8282-90316AAF63FF}"/>
              </a:ext>
            </a:extLst>
          </p:cNvPr>
          <p:cNvSpPr/>
          <p:nvPr/>
        </p:nvSpPr>
        <p:spPr>
          <a:xfrm>
            <a:off x="5684279" y="3569344"/>
            <a:ext cx="1768224" cy="1419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50"/>
              </a:lnSpc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QTS does not support the following functions when a QNA device is connected</a:t>
            </a:r>
            <a:r>
              <a:rPr lang="en-US" altLang="zh-CN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:</a:t>
            </a: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Port </a:t>
            </a:r>
            <a:r>
              <a:rPr lang="en-US" sz="10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trunking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DHCP </a:t>
            </a:r>
            <a:r>
              <a:rPr lang="en-US" altLang="zh-CN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server</a:t>
            </a: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RADVD server</a:t>
            </a:r>
            <a:endParaRPr lang="en-US" altLang="zh-CN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marL="90488" indent="-90488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en-US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Static route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E7B2B71-8394-2F41-9B73-914A827B8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0253" y="3704823"/>
            <a:ext cx="200707" cy="1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圖片 18" descr="一張含有 風扇 的圖片&#10;&#10;描述是以高可信度產生">
            <a:extLst>
              <a:ext uri="{FF2B5EF4-FFF2-40B4-BE49-F238E27FC236}">
                <a16:creationId xmlns:a16="http://schemas.microsoft.com/office/drawing/2014/main" id="{8736F30B-8523-4CF2-9E71-74E42AE97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89004" y="1041421"/>
            <a:ext cx="3788329" cy="23677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遊戲, 影片, 控制器, 室內 的圖片&#10;&#10;描述是以非常高的可信度產生">
            <a:extLst>
              <a:ext uri="{FF2B5EF4-FFF2-40B4-BE49-F238E27FC236}">
                <a16:creationId xmlns:a16="http://schemas.microsoft.com/office/drawing/2014/main" id="{669ACA12-29CE-43E4-A4AA-1EB30793FB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272" y="1765494"/>
            <a:ext cx="2595238" cy="162202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63BBE873-CB02-4851-984E-AD3ABB7C87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95" y="1041421"/>
            <a:ext cx="5014987" cy="517799"/>
          </a:xfrm>
          <a:prstGeom prst="rect">
            <a:avLst/>
          </a:prstGeom>
        </p:spPr>
      </p:pic>
      <p:sp>
        <p:nvSpPr>
          <p:cNvPr id="22" name="Shape 728">
            <a:extLst>
              <a:ext uri="{FF2B5EF4-FFF2-40B4-BE49-F238E27FC236}">
                <a16:creationId xmlns:a16="http://schemas.microsoft.com/office/drawing/2014/main" id="{D2FB4431-93BF-43CD-B409-302E88302529}"/>
              </a:ext>
            </a:extLst>
          </p:cNvPr>
          <p:cNvSpPr txBox="1"/>
          <p:nvPr/>
        </p:nvSpPr>
        <p:spPr>
          <a:xfrm>
            <a:off x="742033" y="1095478"/>
            <a:ext cx="4847495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1600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Check the topology in </a:t>
            </a:r>
            <a:r>
              <a:rPr lang="en-US" altLang="zh-TW" sz="1600" b="1">
                <a:solidFill>
                  <a:srgbClr val="FFFF00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Network &amp; Virtual Switch </a:t>
            </a:r>
            <a:endParaRPr lang="zh-TW" altLang="en-US" sz="1600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23" name="圖片 22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A4A14A40-59D1-449F-97D7-7949D585111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78" y="954392"/>
            <a:ext cx="676150" cy="677360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41D7D1AF-D84B-412A-AD71-A653991B6162}"/>
              </a:ext>
            </a:extLst>
          </p:cNvPr>
          <p:cNvSpPr/>
          <p:nvPr/>
        </p:nvSpPr>
        <p:spPr>
          <a:xfrm>
            <a:off x="308121" y="1039586"/>
            <a:ext cx="348172" cy="44627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300" b="1">
                <a:latin typeface="Arial" panose="020B0604020202020204" pitchFamily="34" charset="0"/>
                <a:cs typeface="Arial" pitchFamily="34" charset="0"/>
              </a:rPr>
              <a:t>1</a:t>
            </a:r>
            <a:endParaRPr lang="zh-TW" altLang="en-US" sz="2300" b="1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4" name="Shape 728">
            <a:extLst>
              <a:ext uri="{FF2B5EF4-FFF2-40B4-BE49-F238E27FC236}">
                <a16:creationId xmlns:a16="http://schemas.microsoft.com/office/drawing/2014/main" id="{D567440E-4C64-406E-AC62-ED45C1F8F249}"/>
              </a:ext>
            </a:extLst>
          </p:cNvPr>
          <p:cNvSpPr txBox="1"/>
          <p:nvPr/>
        </p:nvSpPr>
        <p:spPr>
          <a:xfrm>
            <a:off x="837710" y="3502564"/>
            <a:ext cx="4282334" cy="306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Edit each </a:t>
            </a:r>
            <a:r>
              <a:rPr lang="en-US" altLang="zh-TW" b="1">
                <a:solidFill>
                  <a:srgbClr val="FFFF00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NIC </a:t>
            </a:r>
            <a:r>
              <a:rPr lang="en-US" altLang="zh-TW" b="1">
                <a:solidFill>
                  <a:schemeClr val="lt1"/>
                </a:solidFill>
                <a:latin typeface="Arial" panose="020B0604020202020204" pitchFamily="34" charset="0"/>
                <a:ea typeface="Microsoft JhengHei"/>
                <a:cs typeface="Arial" pitchFamily="34" charset="0"/>
                <a:sym typeface="Microsoft JhengHei"/>
              </a:rPr>
              <a:t>directly</a:t>
            </a:r>
            <a:endParaRPr lang="zh-TW" altLang="en-US" b="1">
              <a:solidFill>
                <a:schemeClr val="lt1"/>
              </a:solidFill>
              <a:latin typeface="Arial" panose="020B0604020202020204" pitchFamily="34" charset="0"/>
              <a:ea typeface="Microsoft JhengHei"/>
              <a:cs typeface="Arial" pitchFamily="34" charset="0"/>
              <a:sym typeface="Microsoft JhengHei"/>
            </a:endParaRPr>
          </a:p>
        </p:txBody>
      </p:sp>
      <p:pic>
        <p:nvPicPr>
          <p:cNvPr id="37" name="圖片 36" descr="一張含有 物件 的圖片&#10;&#10;描述是以非常高的可信度產生">
            <a:extLst>
              <a:ext uri="{FF2B5EF4-FFF2-40B4-BE49-F238E27FC236}">
                <a16:creationId xmlns:a16="http://schemas.microsoft.com/office/drawing/2014/main" id="{A730EDA5-EF4E-4E90-A7A8-FF5D32818C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084" y="3355633"/>
            <a:ext cx="676150" cy="67736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24D7C3B6-4AC4-4D2A-9FC9-6DC3A00DFCC3}"/>
              </a:ext>
            </a:extLst>
          </p:cNvPr>
          <p:cNvSpPr/>
          <p:nvPr/>
        </p:nvSpPr>
        <p:spPr>
          <a:xfrm>
            <a:off x="339934" y="3439998"/>
            <a:ext cx="348172" cy="446276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sz="2300" b="1">
                <a:latin typeface="Arial" panose="020B0604020202020204" pitchFamily="34" charset="0"/>
                <a:cs typeface="Arial" pitchFamily="34" charset="0"/>
              </a:rPr>
              <a:t>2</a:t>
            </a:r>
            <a:endParaRPr lang="zh-TW" altLang="en-US" sz="2300" b="1"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39" name="Shape 721">
            <a:extLst>
              <a:ext uri="{FF2B5EF4-FFF2-40B4-BE49-F238E27FC236}">
                <a16:creationId xmlns:a16="http://schemas.microsoft.com/office/drawing/2014/main" id="{7A67BB74-BC3C-413A-AC6C-D516987CDD1D}"/>
              </a:ext>
            </a:extLst>
          </p:cNvPr>
          <p:cNvSpPr/>
          <p:nvPr/>
        </p:nvSpPr>
        <p:spPr>
          <a:xfrm>
            <a:off x="8104329" y="2558279"/>
            <a:ext cx="350191" cy="275709"/>
          </a:xfrm>
          <a:prstGeom prst="roundRect">
            <a:avLst>
              <a:gd name="adj" fmla="val 16667"/>
            </a:avLst>
          </a:prstGeom>
          <a:solidFill>
            <a:srgbClr val="4ED7FD">
              <a:alpha val="52000"/>
            </a:srgbClr>
          </a:solidFill>
          <a:ln w="1143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endParaRPr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Shape 728">
            <a:extLst>
              <a:ext uri="{FF2B5EF4-FFF2-40B4-BE49-F238E27FC236}">
                <a16:creationId xmlns:a16="http://schemas.microsoft.com/office/drawing/2014/main" id="{956296D1-212B-4FD9-A5BE-D6A7C85D859E}"/>
              </a:ext>
            </a:extLst>
          </p:cNvPr>
          <p:cNvSpPr txBox="1"/>
          <p:nvPr/>
        </p:nvSpPr>
        <p:spPr>
          <a:xfrm>
            <a:off x="7432413" y="3341550"/>
            <a:ext cx="692926" cy="58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X</a:t>
            </a:r>
            <a:r>
              <a:rPr lang="en-US" altLang="zh-TW" sz="500" b="1">
                <a:solidFill>
                  <a:srgbClr val="00206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4000" b="1">
                <a:solidFill>
                  <a:srgbClr val="002060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</a:t>
            </a:r>
            <a:endParaRPr lang="zh-TW" altLang="en-US" sz="4000" b="1">
              <a:solidFill>
                <a:srgbClr val="00206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71F0095-6E9D-4634-9CF1-42D593D0CAD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798492" y="3308626"/>
            <a:ext cx="1150101" cy="136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圖片 40">
            <a:extLst>
              <a:ext uri="{FF2B5EF4-FFF2-40B4-BE49-F238E27FC236}">
                <a16:creationId xmlns:a16="http://schemas.microsoft.com/office/drawing/2014/main" id="{9AD7EA2A-EFC8-4207-9F38-FF135C72197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599194" y="3308625"/>
            <a:ext cx="1150101" cy="1368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6234B1EB-3512-4DC4-AEFA-F1D644CB5C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532" y="3903075"/>
            <a:ext cx="497844" cy="530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1CFC9B43-D1B2-41EA-B6D6-B388381CF2C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546" y="3900318"/>
            <a:ext cx="497844" cy="530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702CE9-AFCE-9245-AFD7-E79A65810C2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10" y="1543408"/>
            <a:ext cx="3632805" cy="1769018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743F6DAB-F1A3-7F4C-A290-9F6762314EE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88911" y="3966668"/>
            <a:ext cx="4357122" cy="810743"/>
          </a:xfrm>
          <a:prstGeom prst="rect">
            <a:avLst/>
          </a:prstGeom>
          <a:ln w="5715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71732108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圖片 60">
            <a:extLst>
              <a:ext uri="{FF2B5EF4-FFF2-40B4-BE49-F238E27FC236}">
                <a16:creationId xmlns:a16="http://schemas.microsoft.com/office/drawing/2014/main" id="{5CC7BFA8-E016-471F-8233-8733B18093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0" name="圖片 49">
            <a:extLst>
              <a:ext uri="{FF2B5EF4-FFF2-40B4-BE49-F238E27FC236}">
                <a16:creationId xmlns:a16="http://schemas.microsoft.com/office/drawing/2014/main" id="{31C93E91-E67D-4D00-9E7B-571B8D09C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989" y="2968019"/>
            <a:ext cx="8812414" cy="2262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2" name="圖片 51">
            <a:extLst>
              <a:ext uri="{FF2B5EF4-FFF2-40B4-BE49-F238E27FC236}">
                <a16:creationId xmlns:a16="http://schemas.microsoft.com/office/drawing/2014/main" id="{8CC83E86-8D02-44E6-9FD1-D09C0F6D3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082" y="920744"/>
            <a:ext cx="8812414" cy="226283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57" name="直線接點 56"/>
          <p:cNvCxnSpPr/>
          <p:nvPr/>
        </p:nvCxnSpPr>
        <p:spPr>
          <a:xfrm>
            <a:off x="2357179" y="4270534"/>
            <a:ext cx="1710767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肘形接點 57"/>
          <p:cNvCxnSpPr/>
          <p:nvPr/>
        </p:nvCxnSpPr>
        <p:spPr>
          <a:xfrm flipV="1">
            <a:off x="5220073" y="3838488"/>
            <a:ext cx="1458710" cy="306034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接點 61"/>
          <p:cNvCxnSpPr/>
          <p:nvPr/>
        </p:nvCxnSpPr>
        <p:spPr>
          <a:xfrm>
            <a:off x="2357179" y="2193708"/>
            <a:ext cx="1710767" cy="0"/>
          </a:xfrm>
          <a:prstGeom prst="line">
            <a:avLst/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肘形接點 62"/>
          <p:cNvCxnSpPr/>
          <p:nvPr/>
        </p:nvCxnSpPr>
        <p:spPr>
          <a:xfrm flipV="1">
            <a:off x="5220073" y="1761660"/>
            <a:ext cx="1458710" cy="306034"/>
          </a:xfrm>
          <a:prstGeom prst="bentConnector3">
            <a:avLst>
              <a:gd name="adj1" fmla="val 32448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肘形接點 63"/>
          <p:cNvCxnSpPr/>
          <p:nvPr/>
        </p:nvCxnSpPr>
        <p:spPr>
          <a:xfrm>
            <a:off x="5148066" y="2211710"/>
            <a:ext cx="1540957" cy="358701"/>
          </a:xfrm>
          <a:prstGeom prst="bentConnector3">
            <a:avLst>
              <a:gd name="adj1" fmla="val 35165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5" name="Picture 2" descr="一張含有 天空, 電子用品 的圖片&#10;&#10;描述是以高可信度產生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3237" y="1846714"/>
            <a:ext cx="1797918" cy="46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5" name="Picture 3" descr="C:\Users\user\Desktop\21_PPT對稿QNAP AQC107 10G網卡\7-01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5220073" y="4515968"/>
            <a:ext cx="1339754" cy="519307"/>
          </a:xfrm>
          <a:prstGeom prst="rect">
            <a:avLst/>
          </a:prstGeom>
          <a:noFill/>
        </p:spPr>
      </p:pic>
      <p:pic>
        <p:nvPicPr>
          <p:cNvPr id="43" name="Picture 3" descr="C:\Users\user\Desktop\21_PPT對稿QNAP AQC107 10G網卡\7-0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 flipH="1">
            <a:off x="5707698" y="3571883"/>
            <a:ext cx="3079144" cy="1463391"/>
          </a:xfrm>
          <a:prstGeom prst="rect">
            <a:avLst/>
          </a:prstGeom>
          <a:noFill/>
        </p:spPr>
      </p:pic>
      <p:pic>
        <p:nvPicPr>
          <p:cNvPr id="7171" name="Picture 3" descr="C:\Users\user\Desktop\21_PPT對稿QNAP AQC107 10G網卡\7-01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42356" y="3597866"/>
            <a:ext cx="3079144" cy="1463391"/>
          </a:xfrm>
          <a:prstGeom prst="rect">
            <a:avLst/>
          </a:prstGeom>
          <a:noFill/>
        </p:spPr>
      </p:pic>
      <p:sp>
        <p:nvSpPr>
          <p:cNvPr id="429" name="Shape 429"/>
          <p:cNvSpPr txBox="1">
            <a:spLocks noGrp="1"/>
          </p:cNvSpPr>
          <p:nvPr>
            <p:ph type="title"/>
          </p:nvPr>
        </p:nvSpPr>
        <p:spPr>
          <a:xfrm>
            <a:off x="205989" y="-27588"/>
            <a:ext cx="8348386" cy="99417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altLang="zh-TW" sz="3000">
                <a:latin typeface="Arial" panose="020B0604020202020204" pitchFamily="34" charset="0"/>
                <a:cs typeface="Arial" panose="020B0604020202020204" pitchFamily="34" charset="0"/>
              </a:rPr>
              <a:t>Upgrade from 1G to 5G with the minimum cost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" name="Shape 430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678785" y="1329612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1" name="Shape 431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678785" y="2139702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34" name="Shape 434"/>
          <p:cNvSpPr txBox="1"/>
          <p:nvPr/>
        </p:nvSpPr>
        <p:spPr>
          <a:xfrm>
            <a:off x="1691680" y="1209078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105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TVS-</a:t>
            </a:r>
            <a:r>
              <a:rPr lang="zh-TW" altLang="zh-TW" sz="105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473e</a:t>
            </a:r>
            <a:endParaRPr lang="en-US" altLang="zh-TW" sz="105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35" name="Shape 435"/>
          <p:cNvSpPr txBox="1"/>
          <p:nvPr/>
        </p:nvSpPr>
        <p:spPr>
          <a:xfrm>
            <a:off x="3275857" y="1621929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5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10G/5G/2.5G/1G/100M switch</a:t>
            </a:r>
            <a:endParaRPr sz="105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sp>
        <p:nvSpPr>
          <p:cNvPr id="443" name="Shape 443"/>
          <p:cNvSpPr txBox="1"/>
          <p:nvPr/>
        </p:nvSpPr>
        <p:spPr>
          <a:xfrm>
            <a:off x="2789339" y="2247714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2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44" name="Shape 444"/>
          <p:cNvSpPr txBox="1"/>
          <p:nvPr/>
        </p:nvSpPr>
        <p:spPr>
          <a:xfrm>
            <a:off x="2789338" y="1815666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2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433" name="Shape 433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836" y="1509852"/>
            <a:ext cx="1284316" cy="12239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8" name="Shape 443"/>
          <p:cNvSpPr txBox="1"/>
          <p:nvPr/>
        </p:nvSpPr>
        <p:spPr>
          <a:xfrm>
            <a:off x="6084563" y="1467360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99" name="Shape 444"/>
          <p:cNvSpPr txBox="1"/>
          <p:nvPr/>
        </p:nvSpPr>
        <p:spPr>
          <a:xfrm>
            <a:off x="5652401" y="146736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1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09" name="Shape 443"/>
          <p:cNvSpPr txBox="1"/>
          <p:nvPr/>
        </p:nvSpPr>
        <p:spPr>
          <a:xfrm>
            <a:off x="6084563" y="2571750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0" name="Shape 444"/>
          <p:cNvSpPr txBox="1"/>
          <p:nvPr/>
        </p:nvSpPr>
        <p:spPr>
          <a:xfrm>
            <a:off x="5652401" y="257175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sz="1100" b="1">
              <a:solidFill>
                <a:srgbClr val="262626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1" name="Shape 430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678785" y="3372545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3" name="Shape 434"/>
          <p:cNvSpPr txBox="1"/>
          <p:nvPr/>
        </p:nvSpPr>
        <p:spPr>
          <a:xfrm>
            <a:off x="1691680" y="3225395"/>
            <a:ext cx="1476924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zh-TW" altLang="zh-TW" sz="105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TVS-473e</a:t>
            </a:r>
          </a:p>
        </p:txBody>
      </p:sp>
      <p:sp>
        <p:nvSpPr>
          <p:cNvPr id="115" name="Shape 443"/>
          <p:cNvSpPr txBox="1"/>
          <p:nvPr/>
        </p:nvSpPr>
        <p:spPr>
          <a:xfrm>
            <a:off x="2789339" y="431922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2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16" name="Shape 444"/>
          <p:cNvSpPr txBox="1"/>
          <p:nvPr/>
        </p:nvSpPr>
        <p:spPr>
          <a:xfrm>
            <a:off x="2789338" y="3887174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2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118" name="Shape 433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836" y="3532344"/>
            <a:ext cx="1284316" cy="12239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0" name="Shape 443"/>
          <p:cNvSpPr txBox="1"/>
          <p:nvPr/>
        </p:nvSpPr>
        <p:spPr>
          <a:xfrm>
            <a:off x="6124318" y="3538868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1" name="Shape 444"/>
          <p:cNvSpPr txBox="1"/>
          <p:nvPr/>
        </p:nvSpPr>
        <p:spPr>
          <a:xfrm>
            <a:off x="5692156" y="3538868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4" name="Shape 443"/>
          <p:cNvSpPr txBox="1"/>
          <p:nvPr/>
        </p:nvSpPr>
        <p:spPr>
          <a:xfrm>
            <a:off x="6124318" y="4299942"/>
            <a:ext cx="756281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 5e</a:t>
            </a:r>
            <a:endParaRPr sz="1100" b="1">
              <a:solidFill>
                <a:srgbClr val="005A9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25" name="Shape 444"/>
          <p:cNvSpPr txBox="1"/>
          <p:nvPr/>
        </p:nvSpPr>
        <p:spPr>
          <a:xfrm>
            <a:off x="5692156" y="4299942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1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sz="1100" b="1">
              <a:solidFill>
                <a:srgbClr val="C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477" name="Shape 477"/>
          <p:cNvSpPr/>
          <p:nvPr/>
        </p:nvSpPr>
        <p:spPr>
          <a:xfrm>
            <a:off x="1432938" y="4719148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4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Same cabling</a:t>
            </a:r>
            <a:endParaRPr sz="1400" b="1">
              <a:solidFill>
                <a:srgbClr val="FFFFF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135" name="Shape 444"/>
          <p:cNvSpPr txBox="1"/>
          <p:nvPr/>
        </p:nvSpPr>
        <p:spPr>
          <a:xfrm>
            <a:off x="225017" y="3897630"/>
            <a:ext cx="565578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5Gb</a:t>
            </a:r>
            <a:endParaRPr sz="12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51" name="Shape 435"/>
          <p:cNvSpPr txBox="1"/>
          <p:nvPr/>
        </p:nvSpPr>
        <p:spPr>
          <a:xfrm>
            <a:off x="3396795" y="3795886"/>
            <a:ext cx="2448272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5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10G/5G/2.5G/1G/100M switch</a:t>
            </a:r>
            <a:endParaRPr sz="105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170" name="Picture 2" descr="C:\Users\user\Desktop\21_PPT對稿QNAP AQC107 10G網卡\16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15616" y="3435847"/>
            <a:ext cx="648072" cy="69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4" name="Shape 477"/>
          <p:cNvSpPr/>
          <p:nvPr/>
        </p:nvSpPr>
        <p:spPr>
          <a:xfrm>
            <a:off x="5369987" y="4697825"/>
            <a:ext cx="1909028" cy="276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FFFFFF"/>
              </a:buClr>
              <a:buSzPts val="1800"/>
            </a:pPr>
            <a:r>
              <a:rPr lang="en-US" altLang="zh-TW" sz="1400" b="1">
                <a:solidFill>
                  <a:srgbClr val="FFFFFF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Same cabling</a:t>
            </a:r>
            <a:endParaRPr sz="1400" b="1">
              <a:solidFill>
                <a:srgbClr val="FFFFFF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cxnSp>
        <p:nvCxnSpPr>
          <p:cNvPr id="59" name="肘形接點 58"/>
          <p:cNvCxnSpPr/>
          <p:nvPr/>
        </p:nvCxnSpPr>
        <p:spPr>
          <a:xfrm>
            <a:off x="5148066" y="4288538"/>
            <a:ext cx="1540957" cy="358701"/>
          </a:xfrm>
          <a:prstGeom prst="bentConnector3">
            <a:avLst>
              <a:gd name="adj1" fmla="val 34753"/>
            </a:avLst>
          </a:prstGeom>
          <a:ln w="38100">
            <a:solidFill>
              <a:srgbClr val="011F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" name="Shape 431"/>
          <p:cNvPicPr preferRelativeResize="0"/>
          <p:nvPr/>
        </p:nvPicPr>
        <p:blipFill>
          <a:blip r:embed="rId8" cstate="print">
            <a:alphaModFix/>
          </a:blip>
          <a:stretch>
            <a:fillRect/>
          </a:stretch>
        </p:blipFill>
        <p:spPr>
          <a:xfrm>
            <a:off x="6678785" y="4182635"/>
            <a:ext cx="984871" cy="7020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Shape 435">
            <a:extLst>
              <a:ext uri="{FF2B5EF4-FFF2-40B4-BE49-F238E27FC236}">
                <a16:creationId xmlns:a16="http://schemas.microsoft.com/office/drawing/2014/main" id="{45732653-3B6A-D34A-99D8-FED59A52EC3F}"/>
              </a:ext>
            </a:extLst>
          </p:cNvPr>
          <p:cNvSpPr txBox="1"/>
          <p:nvPr/>
        </p:nvSpPr>
        <p:spPr>
          <a:xfrm>
            <a:off x="3792730" y="4459017"/>
            <a:ext cx="1990534" cy="288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5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QNAP 10G 8C switch</a:t>
            </a:r>
            <a:endParaRPr lang="en-US" sz="105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sp>
        <p:nvSpPr>
          <p:cNvPr id="49" name="Shape 435">
            <a:extLst>
              <a:ext uri="{FF2B5EF4-FFF2-40B4-BE49-F238E27FC236}">
                <a16:creationId xmlns:a16="http://schemas.microsoft.com/office/drawing/2014/main" id="{47A57F0C-7565-EF41-8B30-8E31BDDBA34E}"/>
              </a:ext>
            </a:extLst>
          </p:cNvPr>
          <p:cNvSpPr txBox="1"/>
          <p:nvPr/>
        </p:nvSpPr>
        <p:spPr>
          <a:xfrm>
            <a:off x="3735387" y="2315573"/>
            <a:ext cx="2108369" cy="3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CN" sz="1050" b="1">
                <a:solidFill>
                  <a:srgbClr val="262626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QNAP 10G 8C switch</a:t>
            </a:r>
            <a:endParaRPr lang="en-US" sz="1050" b="1">
              <a:solidFill>
                <a:srgbClr val="262626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  <a:sym typeface="Arial"/>
            </a:endParaRPr>
          </a:p>
        </p:txBody>
      </p:sp>
      <p:pic>
        <p:nvPicPr>
          <p:cNvPr id="53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443CAD46-5A16-4841-BEA9-D500EAC1886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215" y="3570842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圖片 5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84DFA7C6-8D37-4A93-B840-739938C0F3D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0887" y="4358839"/>
            <a:ext cx="704340" cy="5559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5" name="Picture 2" descr="一張含有 天空, 電子用品 的圖片&#10;&#10;描述是以高可信度產生">
            <a:extLst>
              <a:ext uri="{FF2B5EF4-FFF2-40B4-BE49-F238E27FC236}">
                <a16:creationId xmlns:a16="http://schemas.microsoft.com/office/drawing/2014/main" id="{8DE1691C-2499-459D-B640-27F3C8656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3711" y="3989838"/>
            <a:ext cx="1797918" cy="464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172" name="Picture 4" descr="C:\Users\user\Desktop\21_PPT對稿QNAP AQC107 10G網卡\8-0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47219" y="2158726"/>
            <a:ext cx="3428890" cy="177513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E024F9BF-C733-4522-B5E6-AFD8ABFBE6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3357" y="2587028"/>
            <a:ext cx="2026254" cy="635217"/>
          </a:xfrm>
          <a:prstGeom prst="rect">
            <a:avLst/>
          </a:prstGeom>
        </p:spPr>
      </p:pic>
      <p:sp>
        <p:nvSpPr>
          <p:cNvPr id="474" name="Shape 474"/>
          <p:cNvSpPr txBox="1"/>
          <p:nvPr/>
        </p:nvSpPr>
        <p:spPr>
          <a:xfrm>
            <a:off x="3115994" y="2608056"/>
            <a:ext cx="2686777" cy="492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t" anchorCtr="0">
            <a:noAutofit/>
          </a:bodyPr>
          <a:lstStyle/>
          <a:p>
            <a:pPr algn="ctr">
              <a:lnSpc>
                <a:spcPts val="1700"/>
              </a:lnSpc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NAS + QXG-10G1T</a:t>
            </a:r>
          </a:p>
          <a:p>
            <a:pPr algn="ctr">
              <a:lnSpc>
                <a:spcPts val="1700"/>
              </a:lnSpc>
            </a:pP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PC</a:t>
            </a:r>
            <a:r>
              <a:rPr lang="zh-TW" altLang="en-US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</a:t>
            </a:r>
            <a:r>
              <a:rPr lang="en-US" altLang="zh-TW" sz="15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+ QNA-UC5G1T</a:t>
            </a:r>
            <a:endParaRPr sz="15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6" name="Shape 434">
            <a:extLst>
              <a:ext uri="{FF2B5EF4-FFF2-40B4-BE49-F238E27FC236}">
                <a16:creationId xmlns:a16="http://schemas.microsoft.com/office/drawing/2014/main" id="{72135E2E-6C95-D04F-8E60-98690BF8DBBC}"/>
              </a:ext>
            </a:extLst>
          </p:cNvPr>
          <p:cNvSpPr txBox="1"/>
          <p:nvPr/>
        </p:nvSpPr>
        <p:spPr>
          <a:xfrm>
            <a:off x="396868" y="3141966"/>
            <a:ext cx="1289575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CN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or QNA-UC5G1T</a:t>
            </a:r>
            <a:endParaRPr lang="en-US" altLang="zh-TW" sz="100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7" name="圖片 52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C55F1222-2B27-CE4F-AFE6-317241CDE8C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741" y="4122975"/>
            <a:ext cx="663732" cy="5239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0" name="Shape 434">
            <a:extLst>
              <a:ext uri="{FF2B5EF4-FFF2-40B4-BE49-F238E27FC236}">
                <a16:creationId xmlns:a16="http://schemas.microsoft.com/office/drawing/2014/main" id="{8F906A71-8561-7544-8973-F08B79437B6E}"/>
              </a:ext>
            </a:extLst>
          </p:cNvPr>
          <p:cNvSpPr txBox="1"/>
          <p:nvPr/>
        </p:nvSpPr>
        <p:spPr>
          <a:xfrm>
            <a:off x="7658598" y="3229540"/>
            <a:ext cx="1289575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QXG-10G1T</a:t>
            </a:r>
          </a:p>
          <a:p>
            <a:pPr>
              <a:buClr>
                <a:srgbClr val="262626"/>
              </a:buClr>
              <a:buSzPts val="1200"/>
            </a:pPr>
            <a:r>
              <a:rPr lang="en-US" altLang="zh-CN" sz="1000" b="1">
                <a:solidFill>
                  <a:srgbClr val="262626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or QNA-UC5G1T</a:t>
            </a:r>
            <a:endParaRPr lang="en-US" altLang="zh-TW" sz="1000" b="1">
              <a:solidFill>
                <a:srgbClr val="262626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71" name="Picture 2" descr="C:\Users\user\Desktop\21_PPT對稿QNAP AQC107 10G網卡\16.png">
            <a:extLst>
              <a:ext uri="{FF2B5EF4-FFF2-40B4-BE49-F238E27FC236}">
                <a16:creationId xmlns:a16="http://schemas.microsoft.com/office/drawing/2014/main" id="{951ABDAA-1810-C641-9573-30780E46F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02544" y="3777396"/>
            <a:ext cx="648072" cy="69876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0015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Shape 722"/>
          <p:cNvSpPr/>
          <p:nvPr/>
        </p:nvSpPr>
        <p:spPr>
          <a:xfrm>
            <a:off x="2908039" y="1227636"/>
            <a:ext cx="2430903" cy="2826450"/>
          </a:xfrm>
          <a:prstGeom prst="roundRect">
            <a:avLst>
              <a:gd name="adj" fmla="val 6559"/>
            </a:avLst>
          </a:prstGeom>
          <a:solidFill>
            <a:schemeClr val="accent1">
              <a:lumMod val="60000"/>
              <a:lumOff val="40000"/>
              <a:alpha val="29803"/>
            </a:schemeClr>
          </a:soli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chemeClr val="lt1"/>
              </a:solidFill>
              <a:latin typeface="Arial" panose="020B0604020202020204" pitchFamily="34" charset="0"/>
              <a:ea typeface="Corbel"/>
              <a:cs typeface="Arial" panose="020B0604020202020204" pitchFamily="34" charset="0"/>
              <a:sym typeface="Corbel"/>
            </a:endParaRPr>
          </a:p>
        </p:txBody>
      </p:sp>
      <p:pic>
        <p:nvPicPr>
          <p:cNvPr id="40" name="圖片 39">
            <a:extLst>
              <a:ext uri="{FF2B5EF4-FFF2-40B4-BE49-F238E27FC236}">
                <a16:creationId xmlns:a16="http://schemas.microsoft.com/office/drawing/2014/main" id="{9A1C8EBA-D00A-4CAE-9A1E-A8B9D3B50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4163" y="1040809"/>
            <a:ext cx="2914889" cy="654497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6B312324-5E57-44BD-8B58-AAE0DE9063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817" y="1483554"/>
            <a:ext cx="3145583" cy="26278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xfrm>
            <a:off x="252390" y="88248"/>
            <a:ext cx="7886700" cy="8484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68578" tIns="34280" rIns="68578" bIns="34280" rtlCol="0" anchor="ctr" anchorCtr="0">
            <a:noAutofit/>
          </a:bodyPr>
          <a:lstStyle/>
          <a:p>
            <a:pPr>
              <a:lnSpc>
                <a:spcPct val="80000"/>
              </a:lnSpc>
              <a:buSzPts val="4800"/>
            </a:pPr>
            <a:r>
              <a:rPr lang="en-US" altLang="zh-TW" sz="36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 file transfer on NAS</a:t>
            </a:r>
            <a:endParaRPr lang="zh-TW" altLang="en-US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724" name="Shape 724"/>
          <p:cNvSpPr txBox="1"/>
          <p:nvPr/>
        </p:nvSpPr>
        <p:spPr>
          <a:xfrm>
            <a:off x="2985481" y="1564411"/>
            <a:ext cx="2276018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500" b="1">
                <a:solidFill>
                  <a:srgbClr val="2862C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 x 5GbE)</a:t>
            </a:r>
            <a:endParaRPr lang="en-US" sz="1500" b="1">
              <a:solidFill>
                <a:srgbClr val="2862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25" name="Shape 725"/>
          <p:cNvCxnSpPr/>
          <p:nvPr/>
        </p:nvCxnSpPr>
        <p:spPr>
          <a:xfrm flipV="1">
            <a:off x="639196" y="2035577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9B9B9B">
                <a:alpha val="8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9" name="Shape 729"/>
          <p:cNvSpPr txBox="1"/>
          <p:nvPr/>
        </p:nvSpPr>
        <p:spPr>
          <a:xfrm>
            <a:off x="3237046" y="1138771"/>
            <a:ext cx="1838087" cy="2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r>
              <a:rPr lang="en-US" altLang="zh-TW" sz="1900" b="1">
                <a:solidFill>
                  <a:srgbClr val="C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QNA-UC5G1T</a:t>
            </a:r>
            <a:endParaRPr lang="en-US" sz="1900" b="1">
              <a:solidFill>
                <a:srgbClr val="7F7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0" name="Shape 730"/>
          <p:cNvSpPr txBox="1"/>
          <p:nvPr/>
        </p:nvSpPr>
        <p:spPr>
          <a:xfrm>
            <a:off x="3256995" y="3728667"/>
            <a:ext cx="846445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Download</a:t>
            </a:r>
            <a:endParaRPr lang="zh-TW" alt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31" name="Shape 731"/>
          <p:cNvSpPr txBox="1"/>
          <p:nvPr/>
        </p:nvSpPr>
        <p:spPr>
          <a:xfrm>
            <a:off x="4195364" y="3728667"/>
            <a:ext cx="657396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Upload</a:t>
            </a:r>
            <a:endParaRPr lang="zh-TW" alt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32" name="Shape 732"/>
          <p:cNvSpPr/>
          <p:nvPr/>
        </p:nvSpPr>
        <p:spPr>
          <a:xfrm>
            <a:off x="460217" y="4193677"/>
            <a:ext cx="5422537" cy="708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700" rIns="91418" bIns="45700" anchor="t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en-US" altLang="zh-TW" sz="700" b="1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Microsoft JhengHei"/>
                <a:cs typeface="Arial"/>
                <a:sym typeface="Corbel"/>
              </a:rPr>
              <a:t>Test environment</a:t>
            </a:r>
            <a:br>
              <a:rPr lang="zh-TW" altLang="en-US" sz="7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</a:br>
            <a:r>
              <a:rPr lang="en-US" altLang="zh-TW" sz="7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Microsoft JhengHei"/>
                <a:cs typeface="Arial"/>
                <a:sym typeface="Corbel"/>
              </a:rPr>
              <a:t>NAS: TVS-1282, QTS 4.3.6</a:t>
            </a:r>
            <a:endParaRPr lang="en-US" sz="7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>
              <a:lnSpc>
                <a:spcPts val="1000"/>
              </a:lnSpc>
            </a:pPr>
            <a:r>
              <a:rPr lang="en-US" altLang="zh-TW" sz="70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Microsoft JhengHei"/>
                <a:cs typeface="Arial"/>
                <a:sym typeface="Corbel"/>
              </a:rPr>
              <a:t>Volume type: </a:t>
            </a:r>
            <a:r>
              <a:rPr lang="en-US" altLang="zh-TW" sz="700">
                <a:latin typeface="Arial"/>
                <a:ea typeface="Microsoft JhengHei"/>
                <a:cs typeface="Arial"/>
              </a:rPr>
              <a:t>RAID 0 w/ 2 x  Samsung 860 Pro 512GB SSD</a:t>
            </a:r>
          </a:p>
        </p:txBody>
      </p:sp>
      <p:sp>
        <p:nvSpPr>
          <p:cNvPr id="733" name="Shape 733"/>
          <p:cNvSpPr/>
          <p:nvPr/>
        </p:nvSpPr>
        <p:spPr>
          <a:xfrm>
            <a:off x="3256995" y="4196290"/>
            <a:ext cx="2975718" cy="461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700" rIns="91418" bIns="45700" anchor="t" anchorCtr="0">
            <a:noAutofit/>
          </a:bodyPr>
          <a:lstStyle/>
          <a:p>
            <a:pPr>
              <a:lnSpc>
                <a:spcPts val="1000"/>
              </a:lnSpc>
            </a:pPr>
            <a:r>
              <a:rPr lang="en-US" altLang="zh-TW" sz="700" b="1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Client PC:</a:t>
            </a:r>
            <a:br>
              <a:rPr lang="zh-TW" altLang="en-US" sz="7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</a:br>
            <a:r>
              <a:rPr lang="en-US" altLang="zh-TW" sz="7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Corbel"/>
              </a:rPr>
              <a:t>Intel® Core™ i7-6770 3.40GHz CPU; 16GB RAM; QNA-UC5G1T NIC ; Windows® 10 Pro 64-bit; 10GB file transfer by Robocopy</a:t>
            </a:r>
            <a:endParaRPr lang="en-US" sz="70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</p:txBody>
      </p:sp>
      <p:sp>
        <p:nvSpPr>
          <p:cNvPr id="734" name="Shape 734"/>
          <p:cNvSpPr txBox="1"/>
          <p:nvPr/>
        </p:nvSpPr>
        <p:spPr>
          <a:xfrm>
            <a:off x="616075" y="1589672"/>
            <a:ext cx="2275793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(1 x </a:t>
            </a:r>
            <a:r>
              <a:rPr lang="en-US" altLang="zh-TW" sz="1400" b="1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GbE</a:t>
            </a:r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)</a:t>
            </a:r>
            <a:endParaRPr lang="en-US" altLang="zh-TW" sz="14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5" name="Shape 735"/>
          <p:cNvSpPr/>
          <p:nvPr/>
        </p:nvSpPr>
        <p:spPr>
          <a:xfrm>
            <a:off x="1266960" y="3159469"/>
            <a:ext cx="460892" cy="501662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46000">
                <a:srgbClr val="4B742F"/>
              </a:gs>
              <a:gs pos="0">
                <a:srgbClr val="548235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36" name="Shape 736"/>
          <p:cNvSpPr/>
          <p:nvPr/>
        </p:nvSpPr>
        <p:spPr>
          <a:xfrm>
            <a:off x="2005940" y="3203238"/>
            <a:ext cx="448450" cy="447748"/>
          </a:xfrm>
          <a:prstGeom prst="rect">
            <a:avLst/>
          </a:prstGeom>
          <a:gradFill>
            <a:gsLst>
              <a:gs pos="46000">
                <a:srgbClr val="3893DF"/>
              </a:gs>
              <a:gs pos="0">
                <a:srgbClr val="4ED7FD"/>
              </a:gs>
              <a:gs pos="100000">
                <a:srgbClr val="2862CA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37" name="Shape 737"/>
          <p:cNvSpPr txBox="1"/>
          <p:nvPr/>
        </p:nvSpPr>
        <p:spPr>
          <a:xfrm>
            <a:off x="1051901" y="3751859"/>
            <a:ext cx="876529" cy="41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Download</a:t>
            </a:r>
            <a:endParaRPr 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Arial"/>
              <a:cs typeface="Arial" pitchFamily="34" charset="0"/>
              <a:sym typeface="Arial"/>
            </a:endParaRPr>
          </a:p>
        </p:txBody>
      </p:sp>
      <p:sp>
        <p:nvSpPr>
          <p:cNvPr id="738" name="Shape 738"/>
          <p:cNvSpPr txBox="1"/>
          <p:nvPr/>
        </p:nvSpPr>
        <p:spPr>
          <a:xfrm>
            <a:off x="1881656" y="3751859"/>
            <a:ext cx="736372" cy="41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1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Upload</a:t>
            </a:r>
            <a:endParaRPr lang="zh-TW" altLang="en-US" sz="11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742" name="Shape 742"/>
          <p:cNvSpPr txBox="1"/>
          <p:nvPr/>
        </p:nvSpPr>
        <p:spPr>
          <a:xfrm>
            <a:off x="1300502" y="3199353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113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43" name="Shape 743"/>
          <p:cNvSpPr txBox="1"/>
          <p:nvPr/>
        </p:nvSpPr>
        <p:spPr>
          <a:xfrm>
            <a:off x="2030653" y="3253359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112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48" name="Shape 748"/>
          <p:cNvSpPr txBox="1"/>
          <p:nvPr/>
        </p:nvSpPr>
        <p:spPr>
          <a:xfrm>
            <a:off x="6824369" y="4054977"/>
            <a:ext cx="1800357" cy="288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r>
              <a:rPr lang="en-US" altLang="zh-TW" sz="1000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NAS + QNA-UC5G1T</a:t>
            </a:r>
            <a:endParaRPr lang="en-US" sz="1000" b="1">
              <a:latin typeface="Arial" panose="020B0604020202020204" pitchFamily="34" charset="0"/>
              <a:ea typeface="新細明體"/>
              <a:cs typeface="Arial" panose="020B0604020202020204" pitchFamily="34" charset="0"/>
              <a:sym typeface="Arial"/>
            </a:endParaRPr>
          </a:p>
        </p:txBody>
      </p:sp>
      <p:cxnSp>
        <p:nvCxnSpPr>
          <p:cNvPr id="36" name="Shape 725"/>
          <p:cNvCxnSpPr/>
          <p:nvPr/>
        </p:nvCxnSpPr>
        <p:spPr>
          <a:xfrm flipV="1">
            <a:off x="639196" y="2842721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9B9B9B">
                <a:alpha val="8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Shape 725"/>
          <p:cNvCxnSpPr/>
          <p:nvPr/>
        </p:nvCxnSpPr>
        <p:spPr>
          <a:xfrm flipV="1">
            <a:off x="639196" y="3655754"/>
            <a:ext cx="5131907" cy="3"/>
          </a:xfrm>
          <a:prstGeom prst="straightConnector1">
            <a:avLst/>
          </a:prstGeom>
          <a:noFill/>
          <a:ln w="9525" cap="flat" cmpd="sng">
            <a:solidFill>
              <a:srgbClr val="9B9B9B">
                <a:alpha val="84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7" name="Shape 727"/>
          <p:cNvSpPr/>
          <p:nvPr/>
        </p:nvSpPr>
        <p:spPr>
          <a:xfrm>
            <a:off x="3446955" y="1882133"/>
            <a:ext cx="453746" cy="1773427"/>
          </a:xfrm>
          <a:prstGeom prst="rect">
            <a:avLst/>
          </a:prstGeom>
          <a:gradFill>
            <a:gsLst>
              <a:gs pos="100000">
                <a:schemeClr val="accent6">
                  <a:lumMod val="50000"/>
                </a:schemeClr>
              </a:gs>
              <a:gs pos="46000">
                <a:srgbClr val="4B742F"/>
              </a:gs>
              <a:gs pos="0">
                <a:srgbClr val="548235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28" name="Shape 728"/>
          <p:cNvSpPr/>
          <p:nvPr/>
        </p:nvSpPr>
        <p:spPr>
          <a:xfrm>
            <a:off x="4290836" y="1970991"/>
            <a:ext cx="466456" cy="1684769"/>
          </a:xfrm>
          <a:prstGeom prst="rect">
            <a:avLst/>
          </a:prstGeom>
          <a:gradFill>
            <a:gsLst>
              <a:gs pos="47000">
                <a:srgbClr val="3A9AE3"/>
              </a:gs>
              <a:gs pos="0">
                <a:srgbClr val="4ED7FD"/>
              </a:gs>
              <a:gs pos="100000">
                <a:srgbClr val="2862CA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8" tIns="34280" rIns="68578" bIns="34280" anchor="ctr" anchorCtr="0">
            <a:noAutofit/>
          </a:bodyPr>
          <a:lstStyle/>
          <a:p>
            <a:pPr algn="ctr"/>
            <a:endParaRPr lang="en-US" sz="1400">
              <a:solidFill>
                <a:srgbClr val="FFFFFF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744" name="Shape 744"/>
          <p:cNvSpPr txBox="1"/>
          <p:nvPr/>
        </p:nvSpPr>
        <p:spPr>
          <a:xfrm>
            <a:off x="3454611" y="1892540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430</a:t>
            </a:r>
          </a:p>
        </p:txBody>
      </p:sp>
      <p:sp>
        <p:nvSpPr>
          <p:cNvPr id="745" name="Shape 745"/>
          <p:cNvSpPr txBox="1"/>
          <p:nvPr/>
        </p:nvSpPr>
        <p:spPr>
          <a:xfrm>
            <a:off x="4339201" y="1954536"/>
            <a:ext cx="486181" cy="294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68578" rIns="68578" bIns="68578" anchor="ctr" anchorCtr="0">
            <a:noAutofit/>
          </a:bodyPr>
          <a:lstStyle/>
          <a:p>
            <a:pPr>
              <a:buClr>
                <a:srgbClr val="262626"/>
              </a:buClr>
              <a:buSzPts val="1200"/>
            </a:pPr>
            <a:r>
              <a:rPr lang="en-US" altLang="zh-TW" sz="1200" b="1">
                <a:solidFill>
                  <a:schemeClr val="bg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409</a:t>
            </a:r>
            <a:endParaRPr lang="en-US" sz="1200" b="1">
              <a:solidFill>
                <a:schemeClr val="bg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30" name="Shape 734"/>
          <p:cNvSpPr txBox="1"/>
          <p:nvPr/>
        </p:nvSpPr>
        <p:spPr>
          <a:xfrm>
            <a:off x="532223" y="3390282"/>
            <a:ext cx="681220" cy="4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/>
            <a:r>
              <a:rPr lang="en-US" altLang="zh-TW" sz="1400" b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MB/s</a:t>
            </a:r>
            <a:endParaRPr lang="en-US" altLang="zh-TW" sz="1400" b="1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圖片 16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2121EACA-DADA-2B49-BF36-4102E8D267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477" y="3348028"/>
            <a:ext cx="753164" cy="6036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 descr="一張含有 電子用品, 監視器, 顯示 的圖片&#10;&#10;描述是以非常高的可信度產生">
            <a:extLst>
              <a:ext uri="{FF2B5EF4-FFF2-40B4-BE49-F238E27FC236}">
                <a16:creationId xmlns:a16="http://schemas.microsoft.com/office/drawing/2014/main" id="{08B5B1AB-30A4-42B9-8F77-18300488CC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2264" y="1653544"/>
            <a:ext cx="1816743" cy="542737"/>
          </a:xfrm>
          <a:prstGeom prst="rect">
            <a:avLst/>
          </a:prstGeom>
        </p:spPr>
      </p:pic>
      <p:sp>
        <p:nvSpPr>
          <p:cNvPr id="747" name="Shape 747"/>
          <p:cNvSpPr txBox="1"/>
          <p:nvPr/>
        </p:nvSpPr>
        <p:spPr>
          <a:xfrm>
            <a:off x="6851433" y="1678725"/>
            <a:ext cx="1471266" cy="42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8" tIns="34280" rIns="68578" bIns="34280" anchor="t" anchorCtr="0">
            <a:noAutofit/>
          </a:bodyPr>
          <a:lstStyle/>
          <a:p>
            <a:pPr algn="ctr">
              <a:lnSpc>
                <a:spcPts val="1400"/>
              </a:lnSpc>
              <a:buClr>
                <a:srgbClr val="000000"/>
              </a:buClr>
              <a:buSzPts val="1300"/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Windows PC with</a:t>
            </a:r>
            <a:r>
              <a:rPr lang="zh-TW" altLang="en-US" sz="11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 </a:t>
            </a:r>
            <a:endParaRPr lang="en-US" altLang="zh-TW" sz="11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1400"/>
              </a:lnSpc>
              <a:buClr>
                <a:srgbClr val="000000"/>
              </a:buClr>
              <a:buSzPts val="1300"/>
            </a:pPr>
            <a:r>
              <a:rPr lang="en-US" altLang="zh-TW" sz="1100" b="1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QNA-UC5G1T</a:t>
            </a:r>
            <a:endParaRPr lang="en-US" sz="1100" b="1">
              <a:solidFill>
                <a:schemeClr val="bg1"/>
              </a:solidFill>
              <a:latin typeface="Arial" panose="020B0604020202020204" pitchFamily="34" charset="0"/>
              <a:ea typeface="微軟正黑體" pitchFamily="34" charset="-12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60657A-C379-3F4A-9BFD-166C668BA7C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6793" y="2278515"/>
            <a:ext cx="2331444" cy="167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26082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圖片 47">
            <a:extLst>
              <a:ext uri="{FF2B5EF4-FFF2-40B4-BE49-F238E27FC236}">
                <a16:creationId xmlns:a16="http://schemas.microsoft.com/office/drawing/2014/main" id="{9A6B9DDF-2DA7-48D2-94C6-D76C8B6A82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2EF13B6B-9124-4558-A07F-6148B57387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783" y="1762361"/>
            <a:ext cx="4332435" cy="2730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198E2B05-6692-4FFD-9758-C5F612E0C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722" y="1765709"/>
            <a:ext cx="4332435" cy="27302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88185" y="-5850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TW" sz="3200">
                <a:latin typeface="Arial" panose="020B0604020202020204" pitchFamily="34" charset="0"/>
                <a:cs typeface="Arial" panose="020B0604020202020204" pitchFamily="34" charset="0"/>
              </a:rPr>
              <a:t>10GbE </a:t>
            </a:r>
            <a:r>
              <a:rPr lang="en-US" altLang="zh-CN" sz="3200">
                <a:latin typeface="Arial" panose="020B0604020202020204" pitchFamily="34" charset="0"/>
                <a:cs typeface="Arial" panose="020B0604020202020204" pitchFamily="34" charset="0"/>
              </a:rPr>
              <a:t>is no longer data center only</a:t>
            </a:r>
            <a:endParaRPr lang="zh-TW" alt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hape 159" descr="D:\Users\Joan Hsieh\Desktop\MSI_GT75VR.png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8132" y="3230991"/>
            <a:ext cx="1499719" cy="113544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Shape 166"/>
          <p:cNvSpPr txBox="1"/>
          <p:nvPr/>
        </p:nvSpPr>
        <p:spPr>
          <a:xfrm>
            <a:off x="794667" y="3399114"/>
            <a:ext cx="1374905" cy="27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Apple iMac Pro</a:t>
            </a:r>
            <a:endParaRPr lang="zh-TW" alt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167"/>
          <p:cNvSpPr txBox="1"/>
          <p:nvPr/>
        </p:nvSpPr>
        <p:spPr>
          <a:xfrm>
            <a:off x="2803518" y="4009176"/>
            <a:ext cx="1374905" cy="27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zh-TW" sz="1000">
                <a:latin typeface="Arial" panose="020B0604020202020204" pitchFamily="34" charset="0"/>
                <a:cs typeface="Arial" panose="020B0604020202020204" pitchFamily="34" charset="0"/>
              </a:rPr>
              <a:t>MSI  GT75VR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47C0426-9FFD-DC4B-8E9F-D56D2B3454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722" y="2315010"/>
            <a:ext cx="2034281" cy="13500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70B59B0-A47D-014B-B048-2084EBB00F64}"/>
              </a:ext>
            </a:extLst>
          </p:cNvPr>
          <p:cNvSpPr txBox="1"/>
          <p:nvPr/>
        </p:nvSpPr>
        <p:spPr>
          <a:xfrm>
            <a:off x="4955736" y="3589649"/>
            <a:ext cx="16161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err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Netgear</a:t>
            </a:r>
            <a:r>
              <a:rPr lang="en-US" altLang="zh-CN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Nighthawk AX12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2D9C4CC-0B3C-D844-BFC6-2D1E3BC37B3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8661" y="2884785"/>
            <a:ext cx="2214556" cy="5437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775CE9-4055-FE43-A6FE-2A26BF14AE18}"/>
              </a:ext>
            </a:extLst>
          </p:cNvPr>
          <p:cNvSpPr txBox="1"/>
          <p:nvPr/>
        </p:nvSpPr>
        <p:spPr>
          <a:xfrm>
            <a:off x="7160808" y="3578019"/>
            <a:ext cx="13500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QNAP QSW-804-4C</a:t>
            </a:r>
            <a:endParaRPr lang="en-US" sz="10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29" name="Shape 158">
            <a:extLst>
              <a:ext uri="{FF2B5EF4-FFF2-40B4-BE49-F238E27FC236}">
                <a16:creationId xmlns:a16="http://schemas.microsoft.com/office/drawing/2014/main" id="{6C371D80-E399-E24C-88F0-9CE0CF9F44F7}"/>
              </a:ext>
            </a:extLst>
          </p:cNvPr>
          <p:cNvSpPr txBox="1"/>
          <p:nvPr/>
        </p:nvSpPr>
        <p:spPr>
          <a:xfrm>
            <a:off x="280783" y="4394239"/>
            <a:ext cx="8791972" cy="37554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114294" algn="ctr">
              <a:lnSpc>
                <a:spcPts val="2400"/>
              </a:lnSpc>
            </a:pPr>
            <a:r>
              <a:rPr lang="en-US" altLang="zh-CN" sz="1600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How can your computer effectively connect to the 5GbE and 10GbE environment?</a:t>
            </a:r>
            <a:endParaRPr lang="zh-TW" altLang="zh-TW" sz="1600" b="1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30" name="Shape 167">
            <a:extLst>
              <a:ext uri="{FF2B5EF4-FFF2-40B4-BE49-F238E27FC236}">
                <a16:creationId xmlns:a16="http://schemas.microsoft.com/office/drawing/2014/main" id="{A792DE66-9C89-1243-B151-A94717A58745}"/>
              </a:ext>
            </a:extLst>
          </p:cNvPr>
          <p:cNvSpPr txBox="1"/>
          <p:nvPr/>
        </p:nvSpPr>
        <p:spPr>
          <a:xfrm>
            <a:off x="3157931" y="3495609"/>
            <a:ext cx="1095092" cy="277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QNAP TS-963X</a:t>
            </a:r>
            <a:endParaRPr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Shape 120">
            <a:extLst>
              <a:ext uri="{FF2B5EF4-FFF2-40B4-BE49-F238E27FC236}">
                <a16:creationId xmlns:a16="http://schemas.microsoft.com/office/drawing/2014/main" id="{FDB49DD1-697B-1A44-A775-3A511BD541F5}"/>
              </a:ext>
            </a:extLst>
          </p:cNvPr>
          <p:cNvSpPr/>
          <p:nvPr/>
        </p:nvSpPr>
        <p:spPr>
          <a:xfrm>
            <a:off x="2480796" y="4798779"/>
            <a:ext cx="2892194" cy="132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Source</a:t>
            </a:r>
            <a:r>
              <a:rPr lang="zh-TW" altLang="en-US" sz="8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：</a:t>
            </a:r>
            <a:r>
              <a:rPr lang="en-US" altLang="zh-TW" sz="8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Netgear.com; Aquantia.com &amp; QNAP.com</a:t>
            </a:r>
            <a:endParaRPr sz="800">
              <a:solidFill>
                <a:schemeClr val="bg1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10" name="圖片 9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ACD05421-6671-47E5-9510-A986F52554E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501" y="1569180"/>
            <a:ext cx="3125476" cy="524295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AE16AD6E-DBB0-423D-B71C-42B6BF5598FD}"/>
              </a:ext>
            </a:extLst>
          </p:cNvPr>
          <p:cNvSpPr/>
          <p:nvPr/>
        </p:nvSpPr>
        <p:spPr>
          <a:xfrm>
            <a:off x="1222103" y="1154335"/>
            <a:ext cx="240963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NAS and computers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8B3CEE7-07CE-4586-A323-3B7B4B415CAC}"/>
              </a:ext>
            </a:extLst>
          </p:cNvPr>
          <p:cNvSpPr/>
          <p:nvPr/>
        </p:nvSpPr>
        <p:spPr>
          <a:xfrm>
            <a:off x="912381" y="1621566"/>
            <a:ext cx="2999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10GBASE-T or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5GBASE-T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圖片 32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9F631371-BF1D-4930-A309-3E32545162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110" y="1554093"/>
            <a:ext cx="3125476" cy="524295"/>
          </a:xfrm>
          <a:prstGeom prst="rect">
            <a:avLst/>
          </a:prstGeom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2D1B2CDF-EFDC-4862-B3E7-08F40C1D04F3}"/>
              </a:ext>
            </a:extLst>
          </p:cNvPr>
          <p:cNvSpPr/>
          <p:nvPr/>
        </p:nvSpPr>
        <p:spPr>
          <a:xfrm>
            <a:off x="5706943" y="1146100"/>
            <a:ext cx="2569934" cy="3693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Routers and switches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DE449B24-6CB9-46D0-BF56-8BAF477DBDAE}"/>
              </a:ext>
            </a:extLst>
          </p:cNvPr>
          <p:cNvSpPr/>
          <p:nvPr/>
        </p:nvSpPr>
        <p:spPr>
          <a:xfrm>
            <a:off x="5372990" y="1606479"/>
            <a:ext cx="2999539" cy="36933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en-US" altLang="zh-TW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10GBASE-T </a:t>
            </a:r>
            <a:r>
              <a:rPr lang="zh-CN" altLang="en-US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or</a:t>
            </a:r>
            <a:r>
              <a:rPr lang="en-US" altLang="zh-CN" b="1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 5GBASE-T</a:t>
            </a:r>
            <a:endParaRPr lang="zh-TW" altLang="en-US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圖片 13" descr="一張含有 室內, 電子用品 的圖片&#10;&#10;描述是以高可信度產生">
            <a:extLst>
              <a:ext uri="{FF2B5EF4-FFF2-40B4-BE49-F238E27FC236}">
                <a16:creationId xmlns:a16="http://schemas.microsoft.com/office/drawing/2014/main" id="{8BDBEC77-2A81-48DE-9C1A-FCBC91EAE2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9953" y="2661451"/>
            <a:ext cx="1371557" cy="857223"/>
          </a:xfrm>
          <a:prstGeom prst="rect">
            <a:avLst/>
          </a:prstGeom>
        </p:spPr>
      </p:pic>
      <p:pic>
        <p:nvPicPr>
          <p:cNvPr id="38" name="圖片 37" descr="一張含有 電子用品, 監視器, 顯示, 電腦 的圖片&#10;&#10;描述是以非常高的可信度產生">
            <a:extLst>
              <a:ext uri="{FF2B5EF4-FFF2-40B4-BE49-F238E27FC236}">
                <a16:creationId xmlns:a16="http://schemas.microsoft.com/office/drawing/2014/main" id="{DEBBAB89-A1D9-4A06-969F-D452A219707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869" y="2184368"/>
            <a:ext cx="1461677" cy="1214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2" descr="C:\Users\user\Desktop\21_PPT對稿QNAP AQC107 10G網卡\3-0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66617" y="2248014"/>
            <a:ext cx="1084029" cy="1151100"/>
          </a:xfrm>
          <a:prstGeom prst="rect">
            <a:avLst/>
          </a:prstGeom>
          <a:noFill/>
        </p:spPr>
      </p:pic>
      <p:pic>
        <p:nvPicPr>
          <p:cNvPr id="46" name="圖形 45">
            <a:extLst>
              <a:ext uri="{FF2B5EF4-FFF2-40B4-BE49-F238E27FC236}">
                <a16:creationId xmlns:a16="http://schemas.microsoft.com/office/drawing/2014/main" id="{E0DFBFEC-4F7B-4E56-AE51-87FF41D1A0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208631" y="2246019"/>
            <a:ext cx="1499719" cy="597260"/>
          </a:xfrm>
          <a:prstGeom prst="rect">
            <a:avLst/>
          </a:prstGeom>
        </p:spPr>
      </p:pic>
      <p:sp>
        <p:nvSpPr>
          <p:cNvPr id="39" name="矩形 38">
            <a:extLst>
              <a:ext uri="{FF2B5EF4-FFF2-40B4-BE49-F238E27FC236}">
                <a16:creationId xmlns:a16="http://schemas.microsoft.com/office/drawing/2014/main" id="{91AB17FD-6118-4F1E-B25F-B76DE026FFFE}"/>
              </a:ext>
            </a:extLst>
          </p:cNvPr>
          <p:cNvSpPr/>
          <p:nvPr/>
        </p:nvSpPr>
        <p:spPr>
          <a:xfrm>
            <a:off x="2387533" y="2185197"/>
            <a:ext cx="1101585" cy="302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lnSpc>
                <a:spcPct val="115000"/>
              </a:lnSpc>
            </a:pPr>
            <a:r>
              <a:rPr lang="en-US" altLang="zh-TW" sz="1300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10GBASE-T</a:t>
            </a:r>
          </a:p>
        </p:txBody>
      </p:sp>
    </p:spTree>
    <p:extLst>
      <p:ext uri="{BB962C8B-B14F-4D97-AF65-F5344CB8AC3E}">
        <p14:creationId xmlns:p14="http://schemas.microsoft.com/office/powerpoint/2010/main" val="30964662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4">
            <a:extLst>
              <a:ext uri="{FF2B5EF4-FFF2-40B4-BE49-F238E27FC236}">
                <a16:creationId xmlns:a16="http://schemas.microsoft.com/office/drawing/2014/main" id="{4D165077-8AD2-42B9-9346-094F82CEC5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60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F28C79-9A24-2242-9D0D-5673D2100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39921"/>
            <a:ext cx="7886700" cy="994172"/>
          </a:xfrm>
        </p:spPr>
        <p:txBody>
          <a:bodyPr>
            <a:normAutofit/>
          </a:bodyPr>
          <a:lstStyle/>
          <a:p>
            <a:r>
              <a:rPr lang="en-US" sz="600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D70B46-3B3D-C04D-A66E-690F8491A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65" y="2498698"/>
            <a:ext cx="3744617" cy="1719342"/>
          </a:xfrm>
        </p:spPr>
        <p:txBody>
          <a:bodyPr>
            <a:norm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en-US" altLang="zh-CN" sz="25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Performance test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5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with NAS</a:t>
            </a:r>
          </a:p>
        </p:txBody>
      </p:sp>
    </p:spTree>
    <p:extLst>
      <p:ext uri="{BB962C8B-B14F-4D97-AF65-F5344CB8AC3E}">
        <p14:creationId xmlns:p14="http://schemas.microsoft.com/office/powerpoint/2010/main" val="23223591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圖片 29">
            <a:extLst>
              <a:ext uri="{FF2B5EF4-FFF2-40B4-BE49-F238E27FC236}">
                <a16:creationId xmlns:a16="http://schemas.microsoft.com/office/drawing/2014/main" id="{7C61B473-7E75-4EED-801F-A87D2BC792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2925" y="1459149"/>
            <a:ext cx="2920285" cy="34306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0AE9EA45-1BC1-474B-874B-E884F2C12A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3616" y="3251014"/>
            <a:ext cx="2749003" cy="670693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B2B2755A-9A4F-4CCE-B6EC-1CC391CFF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209" y="1460378"/>
            <a:ext cx="2920285" cy="34306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AEB8EDDE-4BE0-4CF0-86BB-B0D31E1992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900" y="3252243"/>
            <a:ext cx="2749003" cy="670693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6AE5F3E-068E-4C46-988C-0720F2D31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00" y="1459149"/>
            <a:ext cx="2920285" cy="343062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1" name="Shape 721"/>
          <p:cNvSpPr txBox="1">
            <a:spLocks noGrp="1"/>
          </p:cNvSpPr>
          <p:nvPr>
            <p:ph type="title"/>
          </p:nvPr>
        </p:nvSpPr>
        <p:spPr>
          <a:xfrm>
            <a:off x="260821" y="63990"/>
            <a:ext cx="8483767" cy="8484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vert="horz" wrap="square" lIns="68578" tIns="34280" rIns="68578" bIns="34280" rtlCol="0" anchor="ctr" anchorCtr="0">
            <a:noAutofit/>
          </a:bodyPr>
          <a:lstStyle/>
          <a:p>
            <a:pPr>
              <a:lnSpc>
                <a:spcPct val="80000"/>
              </a:lnSpc>
              <a:buSzPts val="4800"/>
            </a:pPr>
            <a:r>
              <a:rPr lang="en-US" altLang="zh-TW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QNA </a:t>
            </a:r>
            <a:r>
              <a:rPr lang="en-US" altLang="zh-CN" sz="320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series for 5GbE and 10GbE</a:t>
            </a:r>
            <a:endParaRPr lang="zh-TW" altLang="en-US" sz="320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44" name="圖片 16" descr="一張含有 坐, 電子用品, 室內 的圖片&#10;&#10;描述是以非常高的可信度產生">
            <a:extLst>
              <a:ext uri="{FF2B5EF4-FFF2-40B4-BE49-F238E27FC236}">
                <a16:creationId xmlns:a16="http://schemas.microsoft.com/office/drawing/2014/main" id="{DABFD33B-B15C-0A47-84D8-2210E21FB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122" y="1778554"/>
            <a:ext cx="2667320" cy="1667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7" name="圖片 14" descr="一張含有 坐, 電子用品, 室內, 手提箱 的圖片&#10;&#10;描述是以高可信度產生">
            <a:extLst>
              <a:ext uri="{FF2B5EF4-FFF2-40B4-BE49-F238E27FC236}">
                <a16:creationId xmlns:a16="http://schemas.microsoft.com/office/drawing/2014/main" id="{337ABEF5-3F34-E343-B98E-323B709D2F6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0416" y="1811011"/>
            <a:ext cx="2604579" cy="162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0" name="圖片 3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92F06D5E-A943-944C-8CEF-BCD1E05059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715" y="1906989"/>
            <a:ext cx="1693904" cy="13440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15183169-94AC-2E4B-A17F-BB4A1F85A383}"/>
              </a:ext>
            </a:extLst>
          </p:cNvPr>
          <p:cNvSpPr txBox="1"/>
          <p:nvPr/>
        </p:nvSpPr>
        <p:spPr>
          <a:xfrm>
            <a:off x="3417736" y="3375829"/>
            <a:ext cx="2416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Host with Thunderbolt 3</a:t>
            </a:r>
            <a:endParaRPr 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9857AA7-9421-6A44-94D7-D9D5D6F7E6D0}"/>
              </a:ext>
            </a:extLst>
          </p:cNvPr>
          <p:cNvSpPr txBox="1"/>
          <p:nvPr/>
        </p:nvSpPr>
        <p:spPr>
          <a:xfrm>
            <a:off x="411634" y="3940151"/>
            <a:ext cx="2526654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5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5G/2.5G/1G/100M 4 speeds</a:t>
            </a:r>
            <a:endParaRPr lang="en-US" sz="145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311E5E2-D3D1-ED4B-8EB1-0C6DF8E98076}"/>
              </a:ext>
            </a:extLst>
          </p:cNvPr>
          <p:cNvSpPr txBox="1"/>
          <p:nvPr/>
        </p:nvSpPr>
        <p:spPr>
          <a:xfrm>
            <a:off x="3149652" y="3941935"/>
            <a:ext cx="2930610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5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10G/5G/2.5G/1G/100M 5 speeds</a:t>
            </a:r>
            <a:endParaRPr lang="en-US" sz="145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A40ACE8-859D-4542-8A16-4DB35651D1F9}"/>
              </a:ext>
            </a:extLst>
          </p:cNvPr>
          <p:cNvSpPr txBox="1"/>
          <p:nvPr/>
        </p:nvSpPr>
        <p:spPr>
          <a:xfrm>
            <a:off x="6374021" y="3370672"/>
            <a:ext cx="24160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Host with Thunderbolt 3</a:t>
            </a:r>
            <a:endParaRPr 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8D3E5FC-1165-0349-99BC-24F76AA7955C}"/>
              </a:ext>
            </a:extLst>
          </p:cNvPr>
          <p:cNvSpPr txBox="1"/>
          <p:nvPr/>
        </p:nvSpPr>
        <p:spPr>
          <a:xfrm>
            <a:off x="7115211" y="3921240"/>
            <a:ext cx="1112805" cy="3154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5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10G speed</a:t>
            </a:r>
            <a:endParaRPr lang="en-US" sz="145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4F0D760-3BAF-3242-8FCB-5ECB39FBF088}"/>
              </a:ext>
            </a:extLst>
          </p:cNvPr>
          <p:cNvSpPr txBox="1"/>
          <p:nvPr/>
        </p:nvSpPr>
        <p:spPr>
          <a:xfrm>
            <a:off x="6837676" y="4272024"/>
            <a:ext cx="16610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SFP+ connector</a:t>
            </a:r>
            <a:endParaRPr 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E6E93FE-7648-2D40-90C0-AAA8342EE8CB}"/>
              </a:ext>
            </a:extLst>
          </p:cNvPr>
          <p:cNvSpPr txBox="1"/>
          <p:nvPr/>
        </p:nvSpPr>
        <p:spPr>
          <a:xfrm>
            <a:off x="3379722" y="4276861"/>
            <a:ext cx="2639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RJ45 NBASE-T connector</a:t>
            </a:r>
            <a:endParaRPr 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0C81BDF-DD6C-1D43-BF92-A44241DF688B}"/>
              </a:ext>
            </a:extLst>
          </p:cNvPr>
          <p:cNvSpPr txBox="1"/>
          <p:nvPr/>
        </p:nvSpPr>
        <p:spPr>
          <a:xfrm>
            <a:off x="426065" y="4276861"/>
            <a:ext cx="26398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RJ45 NBASE-T connector</a:t>
            </a:r>
            <a:endParaRPr lang="en-US" sz="160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92DA7-87F5-BD4A-9C56-3A16529C9E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7094" y="1846057"/>
            <a:ext cx="359647" cy="431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1E88F889-357E-044F-8501-8630E3142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63454" y="1864563"/>
            <a:ext cx="359647" cy="431576"/>
          </a:xfrm>
          <a:prstGeom prst="rect">
            <a:avLst/>
          </a:prstGeom>
        </p:spPr>
      </p:pic>
      <p:pic>
        <p:nvPicPr>
          <p:cNvPr id="20" name="圖片 19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978992E2-1DA3-415F-B519-39398DD24C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841" y="1176459"/>
            <a:ext cx="2450638" cy="530751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C065E2A-7F5C-4F87-A1F4-4741E885CBAD}"/>
              </a:ext>
            </a:extLst>
          </p:cNvPr>
          <p:cNvSpPr/>
          <p:nvPr/>
        </p:nvSpPr>
        <p:spPr>
          <a:xfrm>
            <a:off x="601676" y="1201522"/>
            <a:ext cx="2084225" cy="44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QNA-UC5G1T</a:t>
            </a:r>
            <a:endParaRPr lang="zh-TW" altLang="en-US" sz="23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圖片 21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9C2F104A-0ABF-4CA8-86D7-DCADD4C888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5646" y="1173976"/>
            <a:ext cx="2450638" cy="53075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606938BB-8A36-43EE-9DDA-F6A7288B2257}"/>
              </a:ext>
            </a:extLst>
          </p:cNvPr>
          <p:cNvSpPr/>
          <p:nvPr/>
        </p:nvSpPr>
        <p:spPr>
          <a:xfrm>
            <a:off x="3507590" y="1199039"/>
            <a:ext cx="2182008" cy="44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QNA-T310G1S</a:t>
            </a:r>
          </a:p>
        </p:txBody>
      </p:sp>
      <p:pic>
        <p:nvPicPr>
          <p:cNvPr id="24" name="圖片 23" descr="一張含有 電子用品, 螢幕擷取畫面, 顯示, 監視器 的圖片&#10;&#10;描述是以非常高的可信度產生">
            <a:extLst>
              <a:ext uri="{FF2B5EF4-FFF2-40B4-BE49-F238E27FC236}">
                <a16:creationId xmlns:a16="http://schemas.microsoft.com/office/drawing/2014/main" id="{CF81FB1A-3CEB-4FC2-9901-B28FD1AA6BD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021" y="1176083"/>
            <a:ext cx="2450638" cy="530751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810E7055-448F-4C40-B07D-51E34FD14B5F}"/>
              </a:ext>
            </a:extLst>
          </p:cNvPr>
          <p:cNvSpPr/>
          <p:nvPr/>
        </p:nvSpPr>
        <p:spPr>
          <a:xfrm>
            <a:off x="6504781" y="1201146"/>
            <a:ext cx="2164375" cy="44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algn="ctr"/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QNA-T310G1T</a:t>
            </a: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03C77AD-0642-4BED-AB88-4D98245287F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191" y="3251014"/>
            <a:ext cx="2749003" cy="6706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20BA81-C8B5-AC47-9511-3DFB0D602AD2}"/>
              </a:ext>
            </a:extLst>
          </p:cNvPr>
          <p:cNvSpPr txBox="1"/>
          <p:nvPr/>
        </p:nvSpPr>
        <p:spPr>
          <a:xfrm>
            <a:off x="631890" y="3388163"/>
            <a:ext cx="1914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Host with USB 3.0</a:t>
            </a:r>
            <a:endParaRPr lang="en-US" sz="16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71485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B9F54-8FF8-47BD-A055-9CF1F4F3F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E1943D-1B09-4888-8C59-A7BFC3F10B75}"/>
              </a:ext>
            </a:extLst>
          </p:cNvPr>
          <p:cNvSpPr/>
          <p:nvPr/>
        </p:nvSpPr>
        <p:spPr>
          <a:xfrm>
            <a:off x="731749" y="2093049"/>
            <a:ext cx="4490332" cy="5847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t">
            <a:spAutoFit/>
          </a:bodyPr>
          <a:lstStyle/>
          <a:p>
            <a:r>
              <a:rPr lang="en-US" altLang="zh-CN" sz="320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Get USB 3.0 high again</a:t>
            </a:r>
            <a:endParaRPr lang="zh-TW" altLang="en-US" sz="320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6" name="矩形 6">
            <a:extLst>
              <a:ext uri="{FF2B5EF4-FFF2-40B4-BE49-F238E27FC236}">
                <a16:creationId xmlns:a16="http://schemas.microsoft.com/office/drawing/2014/main" id="{D4CBE3CC-DEEB-044F-ADBE-43E68628475C}"/>
              </a:ext>
            </a:extLst>
          </p:cNvPr>
          <p:cNvSpPr/>
          <p:nvPr/>
        </p:nvSpPr>
        <p:spPr>
          <a:xfrm>
            <a:off x="639568" y="2875664"/>
            <a:ext cx="4806572" cy="872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lnSpc>
                <a:spcPts val="3200"/>
              </a:lnSpc>
            </a:pPr>
            <a:r>
              <a:rPr lang="en-US" altLang="zh-CN" sz="2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 Type-C to 5G/2.5G/1G/100M </a:t>
            </a:r>
          </a:p>
          <a:p>
            <a:pPr>
              <a:lnSpc>
                <a:spcPts val="3200"/>
              </a:lnSpc>
            </a:pPr>
            <a:r>
              <a:rPr lang="en-US" altLang="zh-CN" sz="21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Multi-Gigabit network adapter</a:t>
            </a:r>
            <a:endParaRPr lang="zh-TW" altLang="en-US" sz="21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34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D6F63-C43A-4B98-9DF1-3B6020C1B9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0"/>
            <a:ext cx="7886700" cy="994172"/>
          </a:xfrm>
        </p:spPr>
        <p:txBody>
          <a:bodyPr>
            <a:norm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Wired LAN port is being removed</a:t>
            </a:r>
            <a:endParaRPr lang="en-US" sz="3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6AA227-4330-DC4C-9CFD-8801ABC781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417" y="2005439"/>
            <a:ext cx="4108818" cy="2826465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70016DAC-9EC8-45A4-8A8C-61188836F4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199" y="1808066"/>
            <a:ext cx="3381801" cy="27675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45C67E0-0E5D-408E-801C-AD93669C7B57}"/>
              </a:ext>
            </a:extLst>
          </p:cNvPr>
          <p:cNvSpPr/>
          <p:nvPr/>
        </p:nvSpPr>
        <p:spPr>
          <a:xfrm>
            <a:off x="1670579" y="4736452"/>
            <a:ext cx="110639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MacBook Pro</a:t>
            </a:r>
            <a:endParaRPr lang="zh-TW" altLang="en-US" sz="120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5DDF177-0A50-4E07-B27B-F7151C64E0F3}"/>
              </a:ext>
            </a:extLst>
          </p:cNvPr>
          <p:cNvSpPr/>
          <p:nvPr/>
        </p:nvSpPr>
        <p:spPr>
          <a:xfrm>
            <a:off x="6040836" y="4736452"/>
            <a:ext cx="1124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Surface Pro 6</a:t>
            </a:r>
            <a:endParaRPr lang="zh-TW" altLang="en-US" sz="1200"/>
          </a:p>
        </p:txBody>
      </p:sp>
      <p:sp>
        <p:nvSpPr>
          <p:cNvPr id="7" name="矩形 10">
            <a:extLst>
              <a:ext uri="{FF2B5EF4-FFF2-40B4-BE49-F238E27FC236}">
                <a16:creationId xmlns:a16="http://schemas.microsoft.com/office/drawing/2014/main" id="{93CADE57-CD1C-AF4F-A3BF-3E5B77E3AE8E}"/>
              </a:ext>
            </a:extLst>
          </p:cNvPr>
          <p:cNvSpPr/>
          <p:nvPr/>
        </p:nvSpPr>
        <p:spPr>
          <a:xfrm>
            <a:off x="294810" y="790415"/>
            <a:ext cx="8583585" cy="1053045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ts val="2500"/>
              </a:lnSpc>
            </a:pPr>
            <a:endParaRPr lang="zh-TW" altLang="en-US" sz="1500" b="1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  <a:p>
            <a:pPr algn="ctr">
              <a:lnSpc>
                <a:spcPts val="2500"/>
              </a:lnSpc>
            </a:pPr>
            <a:r>
              <a:rPr lang="en-US" altLang="zh-TW" sz="15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Ultra-portable computers no longer have a wired LAN port and can only rely on wireless network. However, a USB port is still being preserved for connecting peripherals.</a:t>
            </a:r>
            <a:endParaRPr lang="zh-TW" altLang="en-US" sz="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6949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室內, 膝上型電腦, 電腦, 桌 的圖片&#10;&#10;描述是以非常高的可信度產生">
            <a:extLst>
              <a:ext uri="{FF2B5EF4-FFF2-40B4-BE49-F238E27FC236}">
                <a16:creationId xmlns:a16="http://schemas.microsoft.com/office/drawing/2014/main" id="{9ED04998-B313-48E9-9738-F0340EB2EA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9207611" cy="514350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18A27790-9BC8-4A9E-A966-B11BC59F7B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1272" y="4041337"/>
            <a:ext cx="2455954" cy="92657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689D8C87-A9BF-4B8E-A030-2C06AC5FCA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4374" y="1071309"/>
            <a:ext cx="2211333" cy="9941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EEB48D-1716-5E48-908C-611020CE6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56" y="0"/>
            <a:ext cx="9724856" cy="994172"/>
          </a:xfrm>
        </p:spPr>
        <p:txBody>
          <a:bodyPr>
            <a:normAutofit/>
          </a:bodyPr>
          <a:lstStyle/>
          <a:p>
            <a:r>
              <a:rPr lang="en-US" sz="31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Weak signal or need authentication in WLAN?</a:t>
            </a:r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42C8AE53-7F7A-44BE-BC46-70AB2CA2BEEB}"/>
              </a:ext>
            </a:extLst>
          </p:cNvPr>
          <p:cNvSpPr txBox="1"/>
          <p:nvPr/>
        </p:nvSpPr>
        <p:spPr>
          <a:xfrm>
            <a:off x="3972304" y="4062029"/>
            <a:ext cx="2406720" cy="832728"/>
          </a:xfrm>
          <a:prstGeom prst="rect">
            <a:avLst/>
          </a:prstGeom>
          <a:noFill/>
          <a:effectLst/>
        </p:spPr>
        <p:txBody>
          <a:bodyPr wrap="square" rtlCol="0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20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You need credentials for wireless network while the wired network does not require it.</a:t>
            </a:r>
            <a:endParaRPr lang="en-US" sz="120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2DFA1C-2669-704E-99A0-5D850476B135}"/>
              </a:ext>
            </a:extLst>
          </p:cNvPr>
          <p:cNvSpPr txBox="1"/>
          <p:nvPr/>
        </p:nvSpPr>
        <p:spPr>
          <a:xfrm>
            <a:off x="2765992" y="1131418"/>
            <a:ext cx="2166909" cy="838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Wi-Fi signal is too weak or the speed is too slow when connected</a:t>
            </a:r>
            <a:endParaRPr lang="en-US" sz="1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54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44B9F54-8FF8-47BD-A055-9CF1F4F3FB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9FBC193-3249-45AB-95EF-821E98C26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672" y="2790224"/>
            <a:ext cx="5502177" cy="155207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B3E1943D-1B09-4888-8C59-A7BFC3F10B75}"/>
              </a:ext>
            </a:extLst>
          </p:cNvPr>
          <p:cNvSpPr/>
          <p:nvPr/>
        </p:nvSpPr>
        <p:spPr>
          <a:xfrm>
            <a:off x="717956" y="2193686"/>
            <a:ext cx="4341253" cy="4462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USB 3.0 Type-C </a:t>
            </a:r>
            <a:r>
              <a:rPr lang="en-US" altLang="zh-TW" sz="2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to</a:t>
            </a:r>
            <a:r>
              <a:rPr lang="zh-TW" altLang="en-US" sz="23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2300">
                <a:solidFill>
                  <a:schemeClr val="bg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5G/2.5G/1G</a:t>
            </a:r>
            <a:endParaRPr lang="zh-TW" altLang="en-US" sz="2300">
              <a:solidFill>
                <a:schemeClr val="bg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26834AE-BE9E-4301-AB6E-48C4FF598CF6}"/>
              </a:ext>
            </a:extLst>
          </p:cNvPr>
          <p:cNvSpPr/>
          <p:nvPr/>
        </p:nvSpPr>
        <p:spPr>
          <a:xfrm>
            <a:off x="620280" y="2855306"/>
            <a:ext cx="4572000" cy="5027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altLang="zh-TW" sz="2800">
                <a:solidFill>
                  <a:srgbClr val="00206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Overview and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07110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圖片 28">
            <a:extLst>
              <a:ext uri="{FF2B5EF4-FFF2-40B4-BE49-F238E27FC236}">
                <a16:creationId xmlns:a16="http://schemas.microsoft.com/office/drawing/2014/main" id="{EDAE5378-6683-48AE-8BF5-6D18805940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1693" y="4344985"/>
            <a:ext cx="4048802" cy="7046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E867A-BD15-D141-BA89-8DEA97B61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Small investment to go beyond 1Gbps</a:t>
            </a:r>
            <a:endParaRPr lang="en-US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5B5D70-3CE9-E742-B611-BF42EA9B2CE2}"/>
              </a:ext>
            </a:extLst>
          </p:cNvPr>
          <p:cNvSpPr/>
          <p:nvPr/>
        </p:nvSpPr>
        <p:spPr>
          <a:xfrm>
            <a:off x="1564242" y="-544786"/>
            <a:ext cx="1285929" cy="3145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950"/>
              </a:lnSpc>
            </a:pPr>
            <a:r>
              <a:rPr lang="zh-CN" altLang="en-US" sz="1013">
                <a:latin typeface="Microsoft JhengHei"/>
                <a:ea typeface="Microsoft JhengHei"/>
                <a:cs typeface="Microsoft JhengHei"/>
                <a:sym typeface="Microsoft JhengHei"/>
              </a:rPr>
              <a:t>尺寸要上</a:t>
            </a:r>
            <a:r>
              <a:rPr lang="en-US" altLang="zh-CN" sz="1013">
                <a:latin typeface="Microsoft JhengHei"/>
                <a:ea typeface="Microsoft JhengHei"/>
                <a:cs typeface="Microsoft JhengHei"/>
                <a:sym typeface="Microsoft JhengHei"/>
              </a:rPr>
              <a:t>, </a:t>
            </a:r>
            <a:r>
              <a:rPr lang="zh-CN" altLang="en-US" sz="1013">
                <a:latin typeface="Microsoft JhengHei"/>
                <a:ea typeface="Microsoft JhengHei"/>
                <a:cs typeface="Microsoft JhengHei"/>
                <a:sym typeface="Microsoft JhengHei"/>
              </a:rPr>
              <a:t>標長寬高</a:t>
            </a:r>
            <a:endParaRPr lang="en-US" altLang="zh-TW" sz="1013"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6383CE-DF69-D74F-B8F4-E073D7F79A09}"/>
              </a:ext>
            </a:extLst>
          </p:cNvPr>
          <p:cNvSpPr/>
          <p:nvPr/>
        </p:nvSpPr>
        <p:spPr>
          <a:xfrm>
            <a:off x="3013880" y="4377904"/>
            <a:ext cx="3892412" cy="60446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ts val="2100"/>
              </a:lnSpc>
            </a:pPr>
            <a:r>
              <a:rPr lang="en-US" altLang="zh-TW" sz="1400" b="1">
                <a:solidFill>
                  <a:srgbClr val="000930"/>
                </a:solidFill>
                <a:latin typeface="Arial"/>
                <a:ea typeface="微軟正黑體"/>
                <a:cs typeface="Arial"/>
              </a:rPr>
              <a:t>Aluminum alloy housing and </a:t>
            </a:r>
            <a:r>
              <a:rPr lang="en-US" altLang="zh-TW" sz="1400" b="1" err="1">
                <a:solidFill>
                  <a:srgbClr val="000930"/>
                </a:solidFill>
                <a:latin typeface="Arial"/>
                <a:ea typeface="微軟正黑體"/>
                <a:cs typeface="Arial"/>
              </a:rPr>
              <a:t>fanless</a:t>
            </a:r>
            <a:r>
              <a:rPr lang="en-US" altLang="zh-TW" sz="1400" b="1">
                <a:solidFill>
                  <a:srgbClr val="000930"/>
                </a:solidFill>
                <a:latin typeface="Arial"/>
                <a:ea typeface="微軟正黑體"/>
                <a:cs typeface="Arial"/>
              </a:rPr>
              <a:t>;</a:t>
            </a:r>
          </a:p>
          <a:p>
            <a:pPr>
              <a:lnSpc>
                <a:spcPts val="2100"/>
              </a:lnSpc>
            </a:pPr>
            <a:r>
              <a:rPr lang="en-US" altLang="zh-TW" sz="1400" b="1">
                <a:solidFill>
                  <a:srgbClr val="00093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  <a:sym typeface="Microsoft JhengHei"/>
              </a:rPr>
              <a:t>Quiet and just slightly warm during transfer</a:t>
            </a:r>
            <a:endParaRPr lang="en-US" altLang="zh-TW" sz="1400">
              <a:solidFill>
                <a:srgbClr val="000930"/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pic>
        <p:nvPicPr>
          <p:cNvPr id="4" name="圖形 12">
            <a:extLst>
              <a:ext uri="{FF2B5EF4-FFF2-40B4-BE49-F238E27FC236}">
                <a16:creationId xmlns:a16="http://schemas.microsoft.com/office/drawing/2014/main" id="{0AB10F37-80C6-4BC8-AA59-F8D9EE3C8F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87239" y="1776690"/>
            <a:ext cx="3899676" cy="227981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265799BC-954A-43AF-AE24-2C0999B502EA}"/>
              </a:ext>
            </a:extLst>
          </p:cNvPr>
          <p:cNvSpPr/>
          <p:nvPr/>
        </p:nvSpPr>
        <p:spPr>
          <a:xfrm>
            <a:off x="4909952" y="3286692"/>
            <a:ext cx="783216" cy="521840"/>
          </a:xfrm>
          <a:prstGeom prst="rect">
            <a:avLst/>
          </a:prstGeom>
          <a:solidFill>
            <a:srgbClr val="BDBE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B1039596-BEEA-4C76-A484-AAA7C21662E1}"/>
              </a:ext>
            </a:extLst>
          </p:cNvPr>
          <p:cNvSpPr/>
          <p:nvPr/>
        </p:nvSpPr>
        <p:spPr>
          <a:xfrm>
            <a:off x="4909952" y="2609322"/>
            <a:ext cx="1911452" cy="521840"/>
          </a:xfrm>
          <a:prstGeom prst="rect">
            <a:avLst/>
          </a:prstGeom>
          <a:solidFill>
            <a:srgbClr val="5859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E481C8B-347D-4EF4-890C-F632E4C515BD}"/>
              </a:ext>
            </a:extLst>
          </p:cNvPr>
          <p:cNvSpPr/>
          <p:nvPr/>
        </p:nvSpPr>
        <p:spPr>
          <a:xfrm>
            <a:off x="4911304" y="1936959"/>
            <a:ext cx="3631682" cy="495864"/>
          </a:xfrm>
          <a:prstGeom prst="rect">
            <a:avLst/>
          </a:prstGeom>
          <a:gradFill>
            <a:gsLst>
              <a:gs pos="0">
                <a:srgbClr val="4ED7FD"/>
              </a:gs>
              <a:gs pos="100000">
                <a:srgbClr val="2862C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13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D0490242-09CB-4AFF-9EEE-ABC363E5ACA3}"/>
              </a:ext>
            </a:extLst>
          </p:cNvPr>
          <p:cNvSpPr/>
          <p:nvPr/>
        </p:nvSpPr>
        <p:spPr>
          <a:xfrm>
            <a:off x="4078273" y="1984207"/>
            <a:ext cx="716863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25">
                <a:solidFill>
                  <a:srgbClr val="2862CA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5</a:t>
            </a:r>
            <a:r>
              <a:rPr lang="en-US" altLang="zh-CN" sz="1125">
                <a:solidFill>
                  <a:srgbClr val="2862CA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Gbps</a:t>
            </a:r>
            <a:endParaRPr lang="zh-TW" altLang="en-US" sz="1125">
              <a:solidFill>
                <a:srgbClr val="2862C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69542DD-7610-4F58-ACBB-DD72774F1C57}"/>
              </a:ext>
            </a:extLst>
          </p:cNvPr>
          <p:cNvSpPr/>
          <p:nvPr/>
        </p:nvSpPr>
        <p:spPr>
          <a:xfrm>
            <a:off x="3822354" y="2613168"/>
            <a:ext cx="997389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>
                <a:solidFill>
                  <a:srgbClr val="58595B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2.5</a:t>
            </a:r>
            <a:r>
              <a:rPr lang="en-US" altLang="zh-CN" sz="1125">
                <a:solidFill>
                  <a:srgbClr val="58595B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Gbps</a:t>
            </a:r>
            <a:endParaRPr lang="zh-TW" altLang="en-US" sz="1125">
              <a:solidFill>
                <a:srgbClr val="58595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B519FD7B-EC6D-47F2-A8C5-E6178FFF559B}"/>
              </a:ext>
            </a:extLst>
          </p:cNvPr>
          <p:cNvSpPr/>
          <p:nvPr/>
        </p:nvSpPr>
        <p:spPr>
          <a:xfrm>
            <a:off x="4114697" y="3261599"/>
            <a:ext cx="716863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</a:t>
            </a:r>
            <a:r>
              <a:rPr lang="en-US" altLang="zh-CN"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Gbps</a:t>
            </a:r>
            <a:endParaRPr lang="zh-TW" altLang="en-US" sz="1125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1AA07D33-678F-481F-9416-D1F506CD1782}"/>
              </a:ext>
            </a:extLst>
          </p:cNvPr>
          <p:cNvSpPr/>
          <p:nvPr/>
        </p:nvSpPr>
        <p:spPr>
          <a:xfrm>
            <a:off x="7224367" y="1944080"/>
            <a:ext cx="1287532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6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5</a:t>
            </a:r>
            <a:r>
              <a:rPr lang="en-US" altLang="zh-TW" sz="26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000</a:t>
            </a:r>
            <a:r>
              <a:rPr lang="en-US" altLang="zh-TW" sz="11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</a:t>
            </a:r>
            <a:r>
              <a:rPr lang="en-US" altLang="zh-CN" sz="11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bps</a:t>
            </a:r>
            <a:endParaRPr lang="zh-TW" altLang="en-US" sz="112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9BC38B20-129A-4A53-B174-8A5FB1A4BDBE}"/>
              </a:ext>
            </a:extLst>
          </p:cNvPr>
          <p:cNvSpPr/>
          <p:nvPr/>
        </p:nvSpPr>
        <p:spPr>
          <a:xfrm>
            <a:off x="5579237" y="2625748"/>
            <a:ext cx="1287532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2500</a:t>
            </a:r>
            <a:r>
              <a:rPr lang="en-US" altLang="zh-TW" sz="11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</a:t>
            </a:r>
            <a:r>
              <a:rPr lang="en-US" altLang="zh-CN" sz="1125">
                <a:solidFill>
                  <a:schemeClr val="bg1"/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bps</a:t>
            </a:r>
            <a:endParaRPr lang="zh-TW" altLang="en-US" sz="1125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841831F7-A309-4F82-9F55-2528C7FA6A08}"/>
              </a:ext>
            </a:extLst>
          </p:cNvPr>
          <p:cNvSpPr/>
          <p:nvPr/>
        </p:nvSpPr>
        <p:spPr>
          <a:xfrm>
            <a:off x="5608496" y="3327075"/>
            <a:ext cx="1287532" cy="496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6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1000</a:t>
            </a:r>
            <a:r>
              <a:rPr lang="en-US" altLang="zh-TW"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M</a:t>
            </a:r>
            <a:r>
              <a:rPr lang="en-US" altLang="zh-CN" sz="1125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bps</a:t>
            </a:r>
            <a:endParaRPr lang="zh-TW" altLang="en-US" sz="1125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B6CA24E-5485-4F07-9FB2-6907362B108B}"/>
              </a:ext>
            </a:extLst>
          </p:cNvPr>
          <p:cNvSpPr/>
          <p:nvPr/>
        </p:nvSpPr>
        <p:spPr>
          <a:xfrm>
            <a:off x="4803762" y="4096062"/>
            <a:ext cx="24878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0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4FD631DC-0B80-4244-8834-B74A4DBAAC4F}"/>
              </a:ext>
            </a:extLst>
          </p:cNvPr>
          <p:cNvSpPr/>
          <p:nvPr/>
        </p:nvSpPr>
        <p:spPr>
          <a:xfrm>
            <a:off x="5472300" y="4096060"/>
            <a:ext cx="441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1000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230A333-0709-4046-AE7C-FF91D7989B60}"/>
              </a:ext>
            </a:extLst>
          </p:cNvPr>
          <p:cNvSpPr/>
          <p:nvPr/>
        </p:nvSpPr>
        <p:spPr>
          <a:xfrm>
            <a:off x="6200319" y="4096060"/>
            <a:ext cx="441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2000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7819979-0CD8-4BF0-8ACA-BF01A24B7BD6}"/>
              </a:ext>
            </a:extLst>
          </p:cNvPr>
          <p:cNvSpPr/>
          <p:nvPr/>
        </p:nvSpPr>
        <p:spPr>
          <a:xfrm>
            <a:off x="6928338" y="4096062"/>
            <a:ext cx="441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3000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0AD4B7C-A72A-4063-87DF-869FCDD33EC6}"/>
              </a:ext>
            </a:extLst>
          </p:cNvPr>
          <p:cNvSpPr/>
          <p:nvPr/>
        </p:nvSpPr>
        <p:spPr>
          <a:xfrm>
            <a:off x="7628244" y="4096060"/>
            <a:ext cx="441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4000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FE70283-CC5D-4C26-BCB7-48911E68867B}"/>
              </a:ext>
            </a:extLst>
          </p:cNvPr>
          <p:cNvSpPr/>
          <p:nvPr/>
        </p:nvSpPr>
        <p:spPr>
          <a:xfrm>
            <a:off x="8328150" y="4091460"/>
            <a:ext cx="44114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  <a:sym typeface="Microsoft JhengHei"/>
              </a:rPr>
              <a:t>5000</a:t>
            </a:r>
            <a:endParaRPr lang="zh-TW" alt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矩形 30">
            <a:extLst>
              <a:ext uri="{FF2B5EF4-FFF2-40B4-BE49-F238E27FC236}">
                <a16:creationId xmlns:a16="http://schemas.microsoft.com/office/drawing/2014/main" id="{622ABE02-C589-8E4F-8AD0-8D9D722ED0DC}"/>
              </a:ext>
            </a:extLst>
          </p:cNvPr>
          <p:cNvSpPr/>
          <p:nvPr/>
        </p:nvSpPr>
        <p:spPr>
          <a:xfrm>
            <a:off x="633554" y="1021357"/>
            <a:ext cx="3644972" cy="769441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 sz="20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QNA-UC5G1T</a:t>
            </a:r>
            <a:endParaRPr lang="zh-TW" altLang="en-US" sz="20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r>
              <a:rPr lang="en-US" altLang="zh-TW" sz="1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3.0 Type-C to</a:t>
            </a:r>
            <a:r>
              <a:rPr lang="en-US" altLang="zh-CN" sz="1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5GbE</a:t>
            </a:r>
            <a:r>
              <a:rPr lang="zh-TW" altLang="en-US" sz="1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</a:t>
            </a:r>
            <a:r>
              <a:rPr lang="en-US" altLang="zh-CN" sz="140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network adapter</a:t>
            </a:r>
            <a:endParaRPr lang="en-US" altLang="zh-TW" sz="140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A0E1511-ECCF-A74A-9BA5-E4087168698C}"/>
              </a:ext>
            </a:extLst>
          </p:cNvPr>
          <p:cNvGrpSpPr/>
          <p:nvPr/>
        </p:nvGrpSpPr>
        <p:grpSpPr>
          <a:xfrm>
            <a:off x="-786448" y="1828906"/>
            <a:ext cx="4048802" cy="4387012"/>
            <a:chOff x="-786448" y="1828906"/>
            <a:chExt cx="4048802" cy="438701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ABA84FB0-C3A3-4FD0-9C56-816CF1D24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786448" y="2329718"/>
              <a:ext cx="4048802" cy="3886200"/>
            </a:xfrm>
            <a:prstGeom prst="rect">
              <a:avLst/>
            </a:prstGeom>
          </p:spPr>
        </p:pic>
        <p:grpSp>
          <p:nvGrpSpPr>
            <p:cNvPr id="47" name="群組 46">
              <a:extLst>
                <a:ext uri="{FF2B5EF4-FFF2-40B4-BE49-F238E27FC236}">
                  <a16:creationId xmlns:a16="http://schemas.microsoft.com/office/drawing/2014/main" id="{C1634DEF-0458-45EA-8744-F04871E5C8AA}"/>
                </a:ext>
              </a:extLst>
            </p:cNvPr>
            <p:cNvGrpSpPr/>
            <p:nvPr/>
          </p:nvGrpSpPr>
          <p:grpSpPr>
            <a:xfrm rot="5400000">
              <a:off x="2126564" y="2188573"/>
              <a:ext cx="61282" cy="343573"/>
              <a:chOff x="2086187" y="1302249"/>
              <a:chExt cx="61282" cy="343573"/>
            </a:xfrm>
          </p:grpSpPr>
          <p:cxnSp>
            <p:nvCxnSpPr>
              <p:cNvPr id="48" name="直線接點 47">
                <a:extLst>
                  <a:ext uri="{FF2B5EF4-FFF2-40B4-BE49-F238E27FC236}">
                    <a16:creationId xmlns:a16="http://schemas.microsoft.com/office/drawing/2014/main" id="{34656778-77E6-482D-B9D3-2A458BAF84B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1914401" y="1474036"/>
                <a:ext cx="343573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線接點 48">
                <a:extLst>
                  <a:ext uri="{FF2B5EF4-FFF2-40B4-BE49-F238E27FC236}">
                    <a16:creationId xmlns:a16="http://schemas.microsoft.com/office/drawing/2014/main" id="{9DC80F80-F05B-483A-9E62-9838FE9F37E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405761"/>
                <a:ext cx="6128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群組 38">
              <a:extLst>
                <a:ext uri="{FF2B5EF4-FFF2-40B4-BE49-F238E27FC236}">
                  <a16:creationId xmlns:a16="http://schemas.microsoft.com/office/drawing/2014/main" id="{7CA221E9-4214-4E41-B815-0FCCBD60571B}"/>
                </a:ext>
              </a:extLst>
            </p:cNvPr>
            <p:cNvGrpSpPr/>
            <p:nvPr/>
          </p:nvGrpSpPr>
          <p:grpSpPr>
            <a:xfrm rot="16200000">
              <a:off x="724198" y="3891069"/>
              <a:ext cx="831004" cy="223520"/>
              <a:chOff x="2086187" y="1334347"/>
              <a:chExt cx="831004" cy="223520"/>
            </a:xfrm>
          </p:grpSpPr>
          <p:cxnSp>
            <p:nvCxnSpPr>
              <p:cNvPr id="40" name="直線接點 39">
                <a:extLst>
                  <a:ext uri="{FF2B5EF4-FFF2-40B4-BE49-F238E27FC236}">
                    <a16:creationId xmlns:a16="http://schemas.microsoft.com/office/drawing/2014/main" id="{6FD551D7-A8DF-42A5-A971-13CEF823B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334347"/>
                <a:ext cx="0" cy="223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接點 40">
                <a:extLst>
                  <a:ext uri="{FF2B5EF4-FFF2-40B4-BE49-F238E27FC236}">
                    <a16:creationId xmlns:a16="http://schemas.microsoft.com/office/drawing/2014/main" id="{D8B06901-D0BD-479E-B6CA-5CEE23CF623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V="1">
                <a:off x="2501689" y="1033991"/>
                <a:ext cx="0" cy="83100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A54AE35-83E6-46E3-BF9D-F8AE02A0224C}"/>
                </a:ext>
              </a:extLst>
            </p:cNvPr>
            <p:cNvSpPr/>
            <p:nvPr/>
          </p:nvSpPr>
          <p:spPr>
            <a:xfrm>
              <a:off x="607100" y="3144167"/>
              <a:ext cx="78739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9.98</a:t>
              </a:r>
              <a:r>
                <a:rPr lang="en-US" altLang="zh-CN" sz="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CN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cm</a:t>
              </a:r>
            </a:p>
            <a:p>
              <a:r>
                <a:rPr lang="en-US" altLang="zh-TW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(3.93 inch)</a:t>
              </a:r>
              <a:endParaRPr lang="zh-TW" altLang="en-US" sz="1000"/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AF37034B-4C93-4403-95C3-2C93F1158815}"/>
                </a:ext>
              </a:extLst>
            </p:cNvPr>
            <p:cNvSpPr/>
            <p:nvPr/>
          </p:nvSpPr>
          <p:spPr>
            <a:xfrm>
              <a:off x="1356022" y="1828906"/>
              <a:ext cx="1494149" cy="3231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2.8</a:t>
              </a:r>
              <a:r>
                <a:rPr lang="en-US" altLang="zh-CN" sz="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CN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cm (1.10 inch)</a:t>
              </a:r>
              <a:endParaRPr lang="zh-TW" altLang="en-US" sz="1000"/>
            </a:p>
          </p:txBody>
        </p:sp>
        <p:grpSp>
          <p:nvGrpSpPr>
            <p:cNvPr id="35" name="群組 34">
              <a:extLst>
                <a:ext uri="{FF2B5EF4-FFF2-40B4-BE49-F238E27FC236}">
                  <a16:creationId xmlns:a16="http://schemas.microsoft.com/office/drawing/2014/main" id="{B88A873A-B215-4BA2-B2AC-4BD749B65FE9}"/>
                </a:ext>
              </a:extLst>
            </p:cNvPr>
            <p:cNvGrpSpPr/>
            <p:nvPr/>
          </p:nvGrpSpPr>
          <p:grpSpPr>
            <a:xfrm>
              <a:off x="1399130" y="2074069"/>
              <a:ext cx="61282" cy="223520"/>
              <a:chOff x="2086187" y="1334347"/>
              <a:chExt cx="61282" cy="223520"/>
            </a:xfrm>
          </p:grpSpPr>
          <p:cxnSp>
            <p:nvCxnSpPr>
              <p:cNvPr id="7" name="直線接點 6">
                <a:extLst>
                  <a:ext uri="{FF2B5EF4-FFF2-40B4-BE49-F238E27FC236}">
                    <a16:creationId xmlns:a16="http://schemas.microsoft.com/office/drawing/2014/main" id="{4E8F572B-B326-4B13-802A-A4A8D93FF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334347"/>
                <a:ext cx="0" cy="223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線接點 31">
                <a:extLst>
                  <a:ext uri="{FF2B5EF4-FFF2-40B4-BE49-F238E27FC236}">
                    <a16:creationId xmlns:a16="http://schemas.microsoft.com/office/drawing/2014/main" id="{27ECFE36-EB90-499B-8AC5-614A792D39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449493"/>
                <a:ext cx="6128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群組 33">
              <a:extLst>
                <a:ext uri="{FF2B5EF4-FFF2-40B4-BE49-F238E27FC236}">
                  <a16:creationId xmlns:a16="http://schemas.microsoft.com/office/drawing/2014/main" id="{5822DEFC-9923-454F-8A8F-FB3D6895BD6F}"/>
                </a:ext>
              </a:extLst>
            </p:cNvPr>
            <p:cNvGrpSpPr/>
            <p:nvPr/>
          </p:nvGrpSpPr>
          <p:grpSpPr>
            <a:xfrm>
              <a:off x="1791174" y="2065269"/>
              <a:ext cx="104989" cy="223520"/>
              <a:chOff x="2638211" y="1334347"/>
              <a:chExt cx="104989" cy="223520"/>
            </a:xfrm>
          </p:grpSpPr>
          <p:cxnSp>
            <p:nvCxnSpPr>
              <p:cNvPr id="30" name="直線接點 29">
                <a:extLst>
                  <a:ext uri="{FF2B5EF4-FFF2-40B4-BE49-F238E27FC236}">
                    <a16:creationId xmlns:a16="http://schemas.microsoft.com/office/drawing/2014/main" id="{E6A86B4D-68DC-4776-950F-A84F814445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43200" y="1334347"/>
                <a:ext cx="0" cy="223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>
                <a:extLst>
                  <a:ext uri="{FF2B5EF4-FFF2-40B4-BE49-F238E27FC236}">
                    <a16:creationId xmlns:a16="http://schemas.microsoft.com/office/drawing/2014/main" id="{935B5FA6-3A7B-4AEB-AADD-F4BC8199BAC5}"/>
                  </a:ext>
                </a:extLst>
              </p:cNvPr>
              <p:cNvCxnSpPr/>
              <p:nvPr/>
            </p:nvCxnSpPr>
            <p:spPr>
              <a:xfrm>
                <a:off x="2638211" y="1449493"/>
                <a:ext cx="1016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" name="群組 35">
              <a:extLst>
                <a:ext uri="{FF2B5EF4-FFF2-40B4-BE49-F238E27FC236}">
                  <a16:creationId xmlns:a16="http://schemas.microsoft.com/office/drawing/2014/main" id="{308F9836-E20C-4BA2-9AA5-AD5EA11CE554}"/>
                </a:ext>
              </a:extLst>
            </p:cNvPr>
            <p:cNvGrpSpPr/>
            <p:nvPr/>
          </p:nvGrpSpPr>
          <p:grpSpPr>
            <a:xfrm rot="5400000">
              <a:off x="729914" y="2691313"/>
              <a:ext cx="819572" cy="223520"/>
              <a:chOff x="2086187" y="1334347"/>
              <a:chExt cx="819572" cy="223520"/>
            </a:xfrm>
          </p:grpSpPr>
          <p:cxnSp>
            <p:nvCxnSpPr>
              <p:cNvPr id="37" name="直線接點 36">
                <a:extLst>
                  <a:ext uri="{FF2B5EF4-FFF2-40B4-BE49-F238E27FC236}">
                    <a16:creationId xmlns:a16="http://schemas.microsoft.com/office/drawing/2014/main" id="{154F3A84-E870-4C91-A07E-1927CBEADD8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334347"/>
                <a:ext cx="0" cy="223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線接點 37">
                <a:extLst>
                  <a:ext uri="{FF2B5EF4-FFF2-40B4-BE49-F238E27FC236}">
                    <a16:creationId xmlns:a16="http://schemas.microsoft.com/office/drawing/2014/main" id="{E9CB21B7-69CD-48DA-9519-3AA74E6008A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2495973" y="1039707"/>
                <a:ext cx="0" cy="819572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群組 49">
              <a:extLst>
                <a:ext uri="{FF2B5EF4-FFF2-40B4-BE49-F238E27FC236}">
                  <a16:creationId xmlns:a16="http://schemas.microsoft.com/office/drawing/2014/main" id="{943871FE-F65A-4A4B-8C33-2BDEB634D507}"/>
                </a:ext>
              </a:extLst>
            </p:cNvPr>
            <p:cNvGrpSpPr/>
            <p:nvPr/>
          </p:nvGrpSpPr>
          <p:grpSpPr>
            <a:xfrm rot="16200000">
              <a:off x="2194638" y="2389103"/>
              <a:ext cx="61282" cy="223520"/>
              <a:chOff x="2086187" y="1334347"/>
              <a:chExt cx="61282" cy="223520"/>
            </a:xfrm>
          </p:grpSpPr>
          <p:cxnSp>
            <p:nvCxnSpPr>
              <p:cNvPr id="51" name="直線接點 50">
                <a:extLst>
                  <a:ext uri="{FF2B5EF4-FFF2-40B4-BE49-F238E27FC236}">
                    <a16:creationId xmlns:a16="http://schemas.microsoft.com/office/drawing/2014/main" id="{A9AEAB42-CCAD-44B0-9C9B-8A6422A644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334347"/>
                <a:ext cx="0" cy="22352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線接點 51">
                <a:extLst>
                  <a:ext uri="{FF2B5EF4-FFF2-40B4-BE49-F238E27FC236}">
                    <a16:creationId xmlns:a16="http://schemas.microsoft.com/office/drawing/2014/main" id="{D82E863C-A0F7-42E6-A694-3C307B0D27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86187" y="1449493"/>
                <a:ext cx="61282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矩形 52">
              <a:extLst>
                <a:ext uri="{FF2B5EF4-FFF2-40B4-BE49-F238E27FC236}">
                  <a16:creationId xmlns:a16="http://schemas.microsoft.com/office/drawing/2014/main" id="{D5573E0D-F2BC-4613-B1C6-0DBD41D2F127}"/>
                </a:ext>
              </a:extLst>
            </p:cNvPr>
            <p:cNvSpPr/>
            <p:nvPr/>
          </p:nvSpPr>
          <p:spPr>
            <a:xfrm>
              <a:off x="2284632" y="2247859"/>
              <a:ext cx="787395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2.8</a:t>
              </a:r>
              <a:r>
                <a:rPr lang="en-US" altLang="zh-CN" sz="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CN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cm</a:t>
              </a:r>
            </a:p>
            <a:p>
              <a:r>
                <a:rPr lang="en-US" altLang="zh-CN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(1.10 inch)</a:t>
              </a:r>
              <a:endParaRPr lang="zh-TW" altLang="en-US" sz="1000"/>
            </a:p>
          </p:txBody>
        </p:sp>
        <p:sp>
          <p:nvSpPr>
            <p:cNvPr id="54" name="矩形 27">
              <a:extLst>
                <a:ext uri="{FF2B5EF4-FFF2-40B4-BE49-F238E27FC236}">
                  <a16:creationId xmlns:a16="http://schemas.microsoft.com/office/drawing/2014/main" id="{ED4EC02D-6706-6D40-B244-C698F58FC69B}"/>
                </a:ext>
              </a:extLst>
            </p:cNvPr>
            <p:cNvSpPr/>
            <p:nvPr/>
          </p:nvSpPr>
          <p:spPr>
            <a:xfrm>
              <a:off x="2097609" y="3250179"/>
              <a:ext cx="716863" cy="4770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111</a:t>
              </a:r>
              <a:r>
                <a:rPr lang="en-US" altLang="zh-CN" sz="5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 </a:t>
              </a:r>
              <a:r>
                <a:rPr lang="en-US" altLang="zh-CN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g</a:t>
              </a:r>
            </a:p>
            <a:p>
              <a:r>
                <a:rPr lang="en-US" altLang="zh-TW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(0.25 </a:t>
              </a:r>
              <a:r>
                <a:rPr lang="en-US" altLang="zh-TW" sz="1000" err="1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lbs</a:t>
              </a:r>
              <a:r>
                <a:rPr lang="en-US" altLang="zh-TW" sz="1000">
                  <a:solidFill>
                    <a:srgbClr val="2862CA"/>
                  </a:solidFill>
                  <a:latin typeface="Arial" panose="020B0604020202020204" pitchFamily="34" charset="0"/>
                  <a:ea typeface="Microsoft JhengHei"/>
                  <a:cs typeface="Arial" panose="020B0604020202020204" pitchFamily="34" charset="0"/>
                  <a:sym typeface="Microsoft JhengHei"/>
                </a:rPr>
                <a:t>)</a:t>
              </a:r>
              <a:endParaRPr lang="zh-TW" altLang="en-US" sz="1000"/>
            </a:p>
          </p:txBody>
        </p:sp>
      </p:grpSp>
      <p:sp>
        <p:nvSpPr>
          <p:cNvPr id="55" name="矩形 30">
            <a:extLst>
              <a:ext uri="{FF2B5EF4-FFF2-40B4-BE49-F238E27FC236}">
                <a16:creationId xmlns:a16="http://schemas.microsoft.com/office/drawing/2014/main" id="{DE8B907E-A61B-084E-B3A0-2BD273706660}"/>
              </a:ext>
            </a:extLst>
          </p:cNvPr>
          <p:cNvSpPr/>
          <p:nvPr/>
        </p:nvSpPr>
        <p:spPr>
          <a:xfrm>
            <a:off x="4770888" y="1124170"/>
            <a:ext cx="3899673" cy="58240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sz="1400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Effectively use computer’s USB 3.0 port for high-speed wired network</a:t>
            </a:r>
            <a:endParaRPr lang="en-US" altLang="zh-TW" sz="1400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39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形 6">
            <a:extLst>
              <a:ext uri="{FF2B5EF4-FFF2-40B4-BE49-F238E27FC236}">
                <a16:creationId xmlns:a16="http://schemas.microsoft.com/office/drawing/2014/main" id="{D8CBC01A-6A38-4A96-B783-CF34F074C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08535" y="1954970"/>
            <a:ext cx="2294944" cy="2487423"/>
          </a:xfrm>
          <a:prstGeom prst="rect">
            <a:avLst/>
          </a:prstGeom>
        </p:spPr>
      </p:pic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7F8A6420-7D71-47BB-8932-F90AD5920B0D}"/>
              </a:ext>
            </a:extLst>
          </p:cNvPr>
          <p:cNvSpPr/>
          <p:nvPr/>
        </p:nvSpPr>
        <p:spPr>
          <a:xfrm>
            <a:off x="5987868" y="3982408"/>
            <a:ext cx="1221921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FB9DF626-5999-457B-82A7-3DC08986B131}"/>
              </a:ext>
            </a:extLst>
          </p:cNvPr>
          <p:cNvSpPr/>
          <p:nvPr/>
        </p:nvSpPr>
        <p:spPr>
          <a:xfrm>
            <a:off x="5987868" y="2660150"/>
            <a:ext cx="1221921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087F1C24-6155-42EB-9C24-F0E603D7C735}"/>
              </a:ext>
            </a:extLst>
          </p:cNvPr>
          <p:cNvSpPr/>
          <p:nvPr/>
        </p:nvSpPr>
        <p:spPr>
          <a:xfrm>
            <a:off x="5922047" y="1529046"/>
            <a:ext cx="1221921" cy="311971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5CC1550D-4D16-49DF-AE68-132682D2F5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1522" y="2932350"/>
            <a:ext cx="2339760" cy="815714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EACE44AE-2DC6-4C39-8B35-4933FA3E90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880" y="1074359"/>
            <a:ext cx="2922106" cy="81571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DE867A-BD15-D141-BA89-8DEA97B61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51" y="64105"/>
            <a:ext cx="8189981" cy="880738"/>
          </a:xfrm>
        </p:spPr>
        <p:txBody>
          <a:bodyPr>
            <a:noAutofit/>
          </a:bodyPr>
          <a:lstStyle/>
          <a:p>
            <a:r>
              <a:rPr lang="en-US" altLang="zh-CN" sz="3200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USB 3.0 Type-C for easy installation</a:t>
            </a:r>
            <a:endParaRPr lang="en-US" sz="3200">
              <a:latin typeface="Arial" panose="020B0604020202020204" pitchFamily="34" charset="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5" name="圖片 4" descr="一張含有 電子用品 的圖片&#10;&#10;描述是以高可信度產生">
            <a:extLst>
              <a:ext uri="{FF2B5EF4-FFF2-40B4-BE49-F238E27FC236}">
                <a16:creationId xmlns:a16="http://schemas.microsoft.com/office/drawing/2014/main" id="{388CF017-6C4F-4681-9736-3549EE5E18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2441" y="1448627"/>
            <a:ext cx="3615457" cy="31039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Shape 160">
            <a:extLst>
              <a:ext uri="{FF2B5EF4-FFF2-40B4-BE49-F238E27FC236}">
                <a16:creationId xmlns:a16="http://schemas.microsoft.com/office/drawing/2014/main" id="{9E80CD44-4015-1048-BEC6-7587D3907298}"/>
              </a:ext>
            </a:extLst>
          </p:cNvPr>
          <p:cNvPicPr preferRelativeResize="0"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277" y="1194366"/>
            <a:ext cx="1822001" cy="11419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ABE569F2-FF5A-2541-AD7C-446726AFCD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5794" y="2493450"/>
            <a:ext cx="1745250" cy="1043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82295D00-3F18-0B4F-AD1A-3CF138857B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454" y="3611996"/>
            <a:ext cx="666943" cy="1185407"/>
          </a:xfrm>
          <a:prstGeom prst="rect">
            <a:avLst/>
          </a:prstGeom>
          <a:effectLst>
            <a:outerShdw blurRad="127000" dir="2700000" algn="tl" rotWithShape="0">
              <a:schemeClr val="tx1">
                <a:lumMod val="75000"/>
                <a:lumOff val="25000"/>
                <a:alpha val="90000"/>
              </a:schemeClr>
            </a:outerShdw>
          </a:effec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607253A-AF31-4F3C-8A6C-4F6046BDD692}"/>
              </a:ext>
            </a:extLst>
          </p:cNvPr>
          <p:cNvSpPr/>
          <p:nvPr/>
        </p:nvSpPr>
        <p:spPr>
          <a:xfrm>
            <a:off x="6016996" y="1539666"/>
            <a:ext cx="1063112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zh-TW" altLang="en-US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Windows PC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977B3B9F-E763-4407-89C9-1A7058D5C2C0}"/>
              </a:ext>
            </a:extLst>
          </p:cNvPr>
          <p:cNvSpPr/>
          <p:nvPr/>
        </p:nvSpPr>
        <p:spPr>
          <a:xfrm>
            <a:off x="6047559" y="2680954"/>
            <a:ext cx="1106393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MacBook Pro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018C7425-02B6-4835-A457-0963EC305652}"/>
              </a:ext>
            </a:extLst>
          </p:cNvPr>
          <p:cNvSpPr/>
          <p:nvPr/>
        </p:nvSpPr>
        <p:spPr>
          <a:xfrm>
            <a:off x="6108701" y="3992938"/>
            <a:ext cx="993029" cy="2769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TW"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D0F4EAAE-97CB-40F3-8E15-40490EAFDEAD}"/>
              </a:ext>
            </a:extLst>
          </p:cNvPr>
          <p:cNvSpPr/>
          <p:nvPr/>
        </p:nvSpPr>
        <p:spPr>
          <a:xfrm>
            <a:off x="3076498" y="1152856"/>
            <a:ext cx="2342308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1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Includes </a:t>
            </a:r>
            <a:r>
              <a:rPr lang="en-US" altLang="zh-TW" sz="11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20cm (0.66 ft.)  USB 3.0</a:t>
            </a:r>
          </a:p>
          <a:p>
            <a:pPr>
              <a:lnSpc>
                <a:spcPts val="1700"/>
              </a:lnSpc>
            </a:pPr>
            <a:r>
              <a:rPr lang="en-US" altLang="zh-TW" sz="11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Type-C to Type-A cable</a:t>
            </a: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660C6C9D-8791-4D7C-A62B-503094950342}"/>
              </a:ext>
            </a:extLst>
          </p:cNvPr>
          <p:cNvSpPr/>
          <p:nvPr/>
        </p:nvSpPr>
        <p:spPr>
          <a:xfrm>
            <a:off x="3769936" y="3024853"/>
            <a:ext cx="1821332" cy="505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700"/>
              </a:lnSpc>
            </a:pPr>
            <a:r>
              <a:rPr lang="en-US" altLang="zh-CN" sz="11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</a:t>
            </a:r>
            <a:r>
              <a:rPr lang="en-US" altLang="zh-TW" sz="11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USB Type-C to </a:t>
            </a:r>
          </a:p>
          <a:p>
            <a:pPr>
              <a:lnSpc>
                <a:spcPts val="1700"/>
              </a:lnSpc>
            </a:pPr>
            <a:r>
              <a:rPr lang="en-US" altLang="zh-TW" sz="11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USB Type-C </a:t>
            </a:r>
            <a:r>
              <a:rPr lang="en-US" altLang="zh-CN" sz="1100" b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cable</a:t>
            </a:r>
            <a:endParaRPr lang="en-US" altLang="zh-TW" sz="1100" b="1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圖片 5" descr="一張含有 室內 的圖片&#10;&#10;描述是以非常高的可信度產生">
            <a:extLst>
              <a:ext uri="{FF2B5EF4-FFF2-40B4-BE49-F238E27FC236}">
                <a16:creationId xmlns:a16="http://schemas.microsoft.com/office/drawing/2014/main" id="{51DEBE56-B402-438F-B7FE-F725A4BDB0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295" y="1823589"/>
            <a:ext cx="1431192" cy="9983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E4AC02E-EBFD-47DA-9BAA-28667DD374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356" y="3723447"/>
            <a:ext cx="1431192" cy="9487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圖形 9">
            <a:extLst>
              <a:ext uri="{FF2B5EF4-FFF2-40B4-BE49-F238E27FC236}">
                <a16:creationId xmlns:a16="http://schemas.microsoft.com/office/drawing/2014/main" id="{CEC54F3D-18DB-4DA0-A55B-7749045C8D6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4015" y="3748064"/>
            <a:ext cx="538124" cy="5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450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1539</Words>
  <Application>Microsoft Office PowerPoint</Application>
  <PresentationFormat>如螢幕大小 (16:9)</PresentationFormat>
  <Paragraphs>409</Paragraphs>
  <Slides>42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42</vt:i4>
      </vt:variant>
    </vt:vector>
  </HeadingPairs>
  <TitlesOfParts>
    <vt:vector size="52" baseType="lpstr">
      <vt:lpstr>等线</vt:lpstr>
      <vt:lpstr>Microsoft JhengHei UI</vt:lpstr>
      <vt:lpstr>微軟正黑體</vt:lpstr>
      <vt:lpstr>微軟正黑體</vt:lpstr>
      <vt:lpstr>新細明體</vt:lpstr>
      <vt:lpstr>Arial</vt:lpstr>
      <vt:lpstr>Calibri</vt:lpstr>
      <vt:lpstr>Calibri Light</vt:lpstr>
      <vt:lpstr>Corbel</vt:lpstr>
      <vt:lpstr>Office Theme</vt:lpstr>
      <vt:lpstr>PowerPoint 簡報</vt:lpstr>
      <vt:lpstr>PowerPoint 簡報</vt:lpstr>
      <vt:lpstr>How slow is the 1GbE actually?</vt:lpstr>
      <vt:lpstr>10GbE is no longer data center only</vt:lpstr>
      <vt:lpstr>Wired LAN port is being removed</vt:lpstr>
      <vt:lpstr>Weak signal or need authentication in WLAN?</vt:lpstr>
      <vt:lpstr>PowerPoint 簡報</vt:lpstr>
      <vt:lpstr>Small investment to go beyond 1Gbps</vt:lpstr>
      <vt:lpstr>USB 3.0 Type-C for easy installation</vt:lpstr>
      <vt:lpstr>Package contents and accessories</vt:lpstr>
      <vt:lpstr>No extra power supply needed</vt:lpstr>
      <vt:lpstr>AQC111U：USB and 5G single chip solution</vt:lpstr>
      <vt:lpstr>Upgrade to 2.5G &amp; 5G with existing cable wiring</vt:lpstr>
      <vt:lpstr>Application: USB to 5GbE backup </vt:lpstr>
      <vt:lpstr>Up to 100M long distance at 5GbE</vt:lpstr>
      <vt:lpstr>Get your LAN party started fast and easy</vt:lpstr>
      <vt:lpstr>Support Windows, macOS, Linux OS.</vt:lpstr>
      <vt:lpstr>Windows PC installation</vt:lpstr>
      <vt:lpstr>Linux PC installation</vt:lpstr>
      <vt:lpstr>4 times faster than 1GbE</vt:lpstr>
      <vt:lpstr>Demo</vt:lpstr>
      <vt:lpstr>Older Mac gets 5GbE via the QNA-UC5G1T</vt:lpstr>
      <vt:lpstr>How to get high speed for Mac with Thunderbolt 3</vt:lpstr>
      <vt:lpstr>Thunderbolt 3 to 10GbE is here</vt:lpstr>
      <vt:lpstr>Thunderbolt 3 QNA series for 10GbE</vt:lpstr>
      <vt:lpstr>Power and speed indicators</vt:lpstr>
      <vt:lpstr>Driver built-in for macOS - plug &amp; play</vt:lpstr>
      <vt:lpstr>Enable blazing-fast 10GbE connectivity</vt:lpstr>
      <vt:lpstr>PowerPoint 簡報</vt:lpstr>
      <vt:lpstr>Upgrade PC &amp; NAS to 10GbE with QNAP PCIe adapters</vt:lpstr>
      <vt:lpstr>Easy to install a 10GbE PCIe adapter</vt:lpstr>
      <vt:lpstr>Support all NAS with USB 3.0 and QTS 4.3.6</vt:lpstr>
      <vt:lpstr>Speed up file sharing between workgroups</vt:lpstr>
      <vt:lpstr>Mount huge storage space with VJBOD</vt:lpstr>
      <vt:lpstr>Business-grade 5GbE disaster recovery solution</vt:lpstr>
      <vt:lpstr>Connect PC and NAS with QNA-UC5G1T</vt:lpstr>
      <vt:lpstr>Manage multiple NICs in Network &amp; Virtual Switch</vt:lpstr>
      <vt:lpstr>Upgrade from 1G to 5G with the minimum cost</vt:lpstr>
      <vt:lpstr>10GB file transfer on NAS</vt:lpstr>
      <vt:lpstr>Demo</vt:lpstr>
      <vt:lpstr>QNA series for 5GbE and 10GbE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QNA-UC5G1T</dc:title>
  <dc:creator>QNAP_JASON HSU</dc:creator>
  <cp:lastModifiedBy>QNAP_Han Tsai</cp:lastModifiedBy>
  <cp:revision>12</cp:revision>
  <dcterms:created xsi:type="dcterms:W3CDTF">2019-02-25T04:08:20Z</dcterms:created>
  <dcterms:modified xsi:type="dcterms:W3CDTF">2019-03-08T02:18:48Z</dcterms:modified>
</cp:coreProperties>
</file>