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3" r:id="rId2"/>
    <p:sldMasterId id="2147483738" r:id="rId3"/>
    <p:sldMasterId id="2147483843" r:id="rId4"/>
    <p:sldMasterId id="2147483858" r:id="rId5"/>
  </p:sldMasterIdLst>
  <p:notesMasterIdLst>
    <p:notesMasterId r:id="rId30"/>
  </p:notesMasterIdLst>
  <p:handoutMasterIdLst>
    <p:handoutMasterId r:id="rId31"/>
  </p:handoutMasterIdLst>
  <p:sldIdLst>
    <p:sldId id="423" r:id="rId6"/>
    <p:sldId id="449" r:id="rId7"/>
    <p:sldId id="439" r:id="rId8"/>
    <p:sldId id="440" r:id="rId9"/>
    <p:sldId id="258" r:id="rId10"/>
    <p:sldId id="265" r:id="rId11"/>
    <p:sldId id="458" r:id="rId12"/>
    <p:sldId id="425" r:id="rId13"/>
    <p:sldId id="459" r:id="rId14"/>
    <p:sldId id="427" r:id="rId15"/>
    <p:sldId id="444" r:id="rId16"/>
    <p:sldId id="434" r:id="rId17"/>
    <p:sldId id="446" r:id="rId18"/>
    <p:sldId id="447" r:id="rId19"/>
    <p:sldId id="448" r:id="rId20"/>
    <p:sldId id="452" r:id="rId21"/>
    <p:sldId id="456" r:id="rId22"/>
    <p:sldId id="457" r:id="rId23"/>
    <p:sldId id="441" r:id="rId24"/>
    <p:sldId id="443" r:id="rId25"/>
    <p:sldId id="460" r:id="rId26"/>
    <p:sldId id="454" r:id="rId27"/>
    <p:sldId id="455" r:id="rId28"/>
    <p:sldId id="313" r:id="rId29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89E5DC"/>
    <a:srgbClr val="EB6526"/>
    <a:srgbClr val="DAFE02"/>
    <a:srgbClr val="D2F501"/>
    <a:srgbClr val="00E6FE"/>
    <a:srgbClr val="F70F78"/>
    <a:srgbClr val="00FFAB"/>
    <a:srgbClr val="D0F800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2B35AD-83E6-4D9E-D65F-DBAEC1284824}" v="3101" dt="2019-03-04T09:42:37.522"/>
    <p1510:client id="{D65D97E9-556A-4F70-AFF9-17F8D4C7E468}" v="454" dt="2019-03-05T05:23:11.574"/>
    <p1510:client id="{78F05069-36E7-3841-6FB7-EAB364BAD4A0}" v="78" dt="2019-03-05T01:35:35.450"/>
    <p1510:client id="{8A706ABB-CF1D-5C32-76B4-3334DA46652B}" v="24" dt="2019-03-04T10:12:24.924"/>
    <p1510:client id="{970DDC50-0801-9F93-9634-9044EEF7FC5A}" v="32" dt="2019-03-04T11:27:54.686"/>
    <p1510:client id="{6EEB20FD-4F5D-BC26-3DB0-1DD57FFBD3E7}" v="2" dt="2019-03-05T06:03:17.972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t>2019/3/4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2019/3/4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04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371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33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37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71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7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508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5473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95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11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19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14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1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95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618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58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01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33B81CC-8356-4D77-BBDD-2FE3D6BF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9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F51BC8-7FBE-4764-ABB2-7F6147FB5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33B81CC-8356-4D77-BBDD-2FE3D6BF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9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F51BC8-7FBE-4764-ABB2-7F6147FB5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84F5F8-F614-48EC-A472-0E63158C9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DD90AD-35AB-4B7C-B99C-C13F0C9C1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35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6BA3455-B5D0-4D37-8394-D784D18A5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87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33B81CC-8356-4D77-BBDD-2FE3D6BF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F51BC8-7FBE-4764-ABB2-7F6147FB5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1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1" r:id="rId3"/>
    <p:sldLayoutId id="2147483672" r:id="rId4"/>
    <p:sldLayoutId id="2147483668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73" r:id="rId9"/>
    <p:sldLayoutId id="2147483874" r:id="rId10"/>
    <p:sldLayoutId id="2147483853" r:id="rId11"/>
    <p:sldLayoutId id="21474838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80.sv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67350B8-5A9E-4D46-A4BB-FBE9BAD1E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E78052-7E56-4493-8AC6-AA30D5058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3" t="-3056" r="1523" b="12568"/>
          <a:stretch/>
        </p:blipFill>
        <p:spPr>
          <a:xfrm>
            <a:off x="0" y="2179690"/>
            <a:ext cx="4211942" cy="2963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992" y="92075"/>
            <a:ext cx="7886700" cy="822325"/>
          </a:xfrm>
        </p:spPr>
        <p:txBody>
          <a:bodyPr>
            <a:normAutofit/>
          </a:bodyPr>
          <a:lstStyle/>
          <a:p>
            <a:r>
              <a:rPr 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SAS </a:t>
            </a:r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Wide Port and Bandwidth</a:t>
            </a:r>
            <a:endParaRPr lang="zh-CN" altLang="en-US" sz="3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文本框 11">
            <a:extLst>
              <a:ext uri="{FF2B5EF4-FFF2-40B4-BE49-F238E27FC236}">
                <a16:creationId xmlns:a16="http://schemas.microsoft.com/office/drawing/2014/main" id="{410E9F2C-CA7D-4B41-A582-2F732D587635}"/>
              </a:ext>
            </a:extLst>
          </p:cNvPr>
          <p:cNvSpPr txBox="1"/>
          <p:nvPr/>
        </p:nvSpPr>
        <p:spPr>
          <a:xfrm>
            <a:off x="285448" y="1316976"/>
            <a:ext cx="682325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latin typeface="微軟正黑體"/>
                <a:ea typeface="微軟正黑體"/>
                <a:cs typeface="Calibri" panose="020F0502020204030204"/>
              </a:rPr>
              <a:t>SFF-8644 mini-SAS HD </a:t>
            </a: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is wide port which includes 4 PHY</a:t>
            </a:r>
            <a:endParaRPr lang="en-US" altLang="zh-TW" sz="1600">
              <a:latin typeface="微軟正黑體"/>
              <a:ea typeface="微軟正黑體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Each PHY provides 12Gb/s bandwidth</a:t>
            </a:r>
            <a:endParaRPr lang="en-US" altLang="zh-TW" sz="1600">
              <a:latin typeface="微軟正黑體"/>
              <a:ea typeface="微軟正黑體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rgbClr val="FF6500"/>
                </a:solidFill>
                <a:latin typeface="微軟正黑體"/>
                <a:ea typeface="微軟正黑體"/>
                <a:cs typeface="Calibri" panose="020F0502020204030204"/>
              </a:rPr>
              <a:t>A wide port can provide up to </a:t>
            </a:r>
            <a:r>
              <a:rPr lang="en-US" altLang="zh-TW" sz="1600" b="1">
                <a:solidFill>
                  <a:srgbClr val="FF6500"/>
                </a:solidFill>
                <a:latin typeface="微軟正黑體"/>
                <a:ea typeface="微軟正黑體"/>
                <a:cs typeface="Calibri" panose="020F0502020204030204"/>
              </a:rPr>
              <a:t>48 Gb/s bandwidth</a:t>
            </a:r>
            <a:endParaRPr lang="zh-CN" altLang="en-US" sz="1600" b="1">
              <a:solidFill>
                <a:srgbClr val="FF6500"/>
              </a:solidFill>
              <a:latin typeface="微軟正黑體"/>
              <a:ea typeface="微軟正黑體"/>
              <a:cs typeface="Calibri" panose="020F0502020204030204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83598099-323D-4817-9E15-2552E1E5E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9039" y="2277917"/>
            <a:ext cx="4819261" cy="2802585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5F8AE1B4-54CB-48DC-8847-3948FFEE2F62}"/>
              </a:ext>
            </a:extLst>
          </p:cNvPr>
          <p:cNvSpPr/>
          <p:nvPr/>
        </p:nvSpPr>
        <p:spPr>
          <a:xfrm>
            <a:off x="4833232" y="2341350"/>
            <a:ext cx="724877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Arial"/>
                <a:ea typeface="新細明體"/>
                <a:cs typeface="Arial"/>
              </a:rPr>
              <a:t>NAS</a:t>
            </a:r>
            <a:r>
              <a:rPr lang="en-US" altLang="zh-TW">
                <a:solidFill>
                  <a:srgbClr val="000000"/>
                </a:solidFill>
                <a:ea typeface="新細明體"/>
              </a:rPr>
              <a:t> </a:t>
            </a:r>
            <a:endParaRPr lang="zh-TW" altLang="en-US">
              <a:solidFill>
                <a:srgbClr val="000000"/>
              </a:solidFill>
              <a:latin typeface="新細明體"/>
              <a:ea typeface="新細明體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7C0F8E7-6646-49FB-8163-AE1870D77812}"/>
              </a:ext>
            </a:extLst>
          </p:cNvPr>
          <p:cNvSpPr/>
          <p:nvPr/>
        </p:nvSpPr>
        <p:spPr>
          <a:xfrm>
            <a:off x="7693120" y="2332109"/>
            <a:ext cx="863322" cy="386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JBOD</a:t>
            </a:r>
            <a:endParaRPr lang="en-US" altLang="zh-TW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735AFD3-52C5-4860-BE5E-CEE6DD5A97B6}"/>
              </a:ext>
            </a:extLst>
          </p:cNvPr>
          <p:cNvSpPr/>
          <p:nvPr/>
        </p:nvSpPr>
        <p:spPr>
          <a:xfrm rot="5400000">
            <a:off x="3816927" y="3703561"/>
            <a:ext cx="1903213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400">
                <a:solidFill>
                  <a:srgbClr val="000000"/>
                </a:solidFill>
                <a:latin typeface="微軟正黑體"/>
                <a:ea typeface="微軟正黑體"/>
              </a:rPr>
              <a:t>SFF-8644 Connector</a:t>
            </a:r>
            <a:endParaRPr lang="zh-TW" altLang="en-US" sz="14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B86A1DF-C8C7-4566-8430-529075FC45AF}"/>
              </a:ext>
            </a:extLst>
          </p:cNvPr>
          <p:cNvSpPr/>
          <p:nvPr/>
        </p:nvSpPr>
        <p:spPr>
          <a:xfrm rot="5400000">
            <a:off x="7565330" y="3703561"/>
            <a:ext cx="1872756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400">
                <a:solidFill>
                  <a:srgbClr val="000000"/>
                </a:solidFill>
                <a:latin typeface="微軟正黑體"/>
                <a:ea typeface="微軟正黑體"/>
              </a:rPr>
              <a:t>SFF-8644 connector</a:t>
            </a:r>
            <a:endParaRPr lang="zh-TW" altLang="en-US" sz="140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E0E49025-9122-43D0-80E6-269EF23310C5}"/>
              </a:ext>
            </a:extLst>
          </p:cNvPr>
          <p:cNvSpPr/>
          <p:nvPr/>
        </p:nvSpPr>
        <p:spPr>
          <a:xfrm>
            <a:off x="1104249" y="3991250"/>
            <a:ext cx="342900" cy="337930"/>
          </a:xfrm>
          <a:prstGeom prst="rect">
            <a:avLst/>
          </a:prstGeom>
          <a:noFill/>
          <a:ln w="3810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9728183E-8478-4E13-AD4A-BF9C184DC0B9}"/>
              </a:ext>
            </a:extLst>
          </p:cNvPr>
          <p:cNvCxnSpPr>
            <a:cxnSpLocks/>
            <a:stCxn id="67" idx="3"/>
          </p:cNvCxnSpPr>
          <p:nvPr/>
        </p:nvCxnSpPr>
        <p:spPr>
          <a:xfrm>
            <a:off x="1447149" y="4160215"/>
            <a:ext cx="3156384" cy="0"/>
          </a:xfrm>
          <a:prstGeom prst="straightConnector1">
            <a:avLst/>
          </a:prstGeom>
          <a:ln w="76200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65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506047C6-C47E-4581-8C1C-8CE3BC42E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3454" r="41900"/>
          <a:stretch/>
        </p:blipFill>
        <p:spPr>
          <a:xfrm>
            <a:off x="6532125" y="0"/>
            <a:ext cx="2612630" cy="254272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D108F8BA-28F2-4BF2-AAB1-9E3CF31C4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53" t="25411" r="17743" b="22196"/>
          <a:stretch/>
        </p:blipFill>
        <p:spPr>
          <a:xfrm>
            <a:off x="0" y="1444557"/>
            <a:ext cx="4975640" cy="370793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E40E362-EED9-4D31-9629-BE86F68D0295}"/>
              </a:ext>
            </a:extLst>
          </p:cNvPr>
          <p:cNvSpPr/>
          <p:nvPr/>
        </p:nvSpPr>
        <p:spPr>
          <a:xfrm>
            <a:off x="595022" y="3492346"/>
            <a:ext cx="4150074" cy="1362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896" y="211138"/>
            <a:ext cx="7886700" cy="822325"/>
          </a:xfrm>
        </p:spPr>
        <p:txBody>
          <a:bodyPr>
            <a:normAutofit/>
          </a:bodyPr>
          <a:lstStyle/>
          <a:p>
            <a:r>
              <a:rPr 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SAS Connector</a:t>
            </a:r>
            <a:endParaRPr lang="zh-CN" altLang="en-US" sz="3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E8BAB05-9F67-44E4-B926-C61581EC119C}"/>
              </a:ext>
            </a:extLst>
          </p:cNvPr>
          <p:cNvGrpSpPr/>
          <p:nvPr/>
        </p:nvGrpSpPr>
        <p:grpSpPr>
          <a:xfrm>
            <a:off x="1209909" y="1603773"/>
            <a:ext cx="2923388" cy="2351282"/>
            <a:chOff x="1134737" y="1603773"/>
            <a:chExt cx="2923388" cy="2351282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F4DB699A-D443-4768-827F-C194BFAC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9101" y="1603773"/>
              <a:ext cx="2879252" cy="233462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84F5A98-BC93-41AE-AD38-BDF2817B74D1}"/>
                </a:ext>
              </a:extLst>
            </p:cNvPr>
            <p:cNvSpPr/>
            <p:nvPr/>
          </p:nvSpPr>
          <p:spPr>
            <a:xfrm>
              <a:off x="1134737" y="1603773"/>
              <a:ext cx="2923388" cy="2351282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6CD9D27-9CB8-475F-B3D0-AA4575402F92}"/>
              </a:ext>
            </a:extLst>
          </p:cNvPr>
          <p:cNvGrpSpPr/>
          <p:nvPr/>
        </p:nvGrpSpPr>
        <p:grpSpPr>
          <a:xfrm>
            <a:off x="4832733" y="1140477"/>
            <a:ext cx="2954602" cy="2377967"/>
            <a:chOff x="4925684" y="1176997"/>
            <a:chExt cx="2954602" cy="2377967"/>
          </a:xfrm>
        </p:grpSpPr>
        <p:pic>
          <p:nvPicPr>
            <p:cNvPr id="5" name="图片 5" descr="图片包含 天空, 室内, 墙壁, 地板&#10;&#10;已生成极高可信度的说明">
              <a:extLst>
                <a:ext uri="{FF2B5EF4-FFF2-40B4-BE49-F238E27FC236}">
                  <a16:creationId xmlns:a16="http://schemas.microsoft.com/office/drawing/2014/main" id="{6AA3677B-2D5B-41FD-9A97-D6B3EFD20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953"/>
            <a:stretch/>
          </p:blipFill>
          <p:spPr>
            <a:xfrm>
              <a:off x="4925684" y="1176997"/>
              <a:ext cx="2954602" cy="2377967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167D189-9BDB-4B3F-BF8A-3F8EB19A9BB3}"/>
                </a:ext>
              </a:extLst>
            </p:cNvPr>
            <p:cNvSpPr/>
            <p:nvPr/>
          </p:nvSpPr>
          <p:spPr>
            <a:xfrm>
              <a:off x="4956897" y="1203682"/>
              <a:ext cx="2923388" cy="2351282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本框 11">
            <a:extLst>
              <a:ext uri="{FF2B5EF4-FFF2-40B4-BE49-F238E27FC236}">
                <a16:creationId xmlns:a16="http://schemas.microsoft.com/office/drawing/2014/main" id="{01B2B457-1C35-4DEB-A26F-4A25D62AE489}"/>
              </a:ext>
            </a:extLst>
          </p:cNvPr>
          <p:cNvSpPr txBox="1"/>
          <p:nvPr/>
        </p:nvSpPr>
        <p:spPr>
          <a:xfrm rot="10800000" flipV="1">
            <a:off x="653782" y="4008022"/>
            <a:ext cx="426697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388" indent="-179388">
              <a:buClr>
                <a:srgbClr val="FF6500"/>
              </a:buClr>
              <a:buFont typeface="Arial"/>
              <a:buChar char="•"/>
            </a:pPr>
            <a:r>
              <a:rPr 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FF</a:t>
            </a:r>
            <a:r>
              <a:rPr 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-8644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(mini-SAS</a:t>
            </a:r>
            <a:r>
              <a:rPr 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HD)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388" indent="-179388">
              <a:buClr>
                <a:srgbClr val="FF6500"/>
              </a:buClr>
              <a:buFont typeface="Arial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48Gb/s data rate (12Gb/s x 4 lane)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E0ED96-3B3E-4B0C-B903-07536F203E8C}"/>
              </a:ext>
            </a:extLst>
          </p:cNvPr>
          <p:cNvSpPr/>
          <p:nvPr/>
        </p:nvSpPr>
        <p:spPr>
          <a:xfrm>
            <a:off x="4512661" y="3492346"/>
            <a:ext cx="4005774" cy="9142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C3D895F1-49E6-454F-896E-BF7FE23F2313}"/>
              </a:ext>
            </a:extLst>
          </p:cNvPr>
          <p:cNvSpPr txBox="1"/>
          <p:nvPr/>
        </p:nvSpPr>
        <p:spPr>
          <a:xfrm rot="10800000" flipV="1">
            <a:off x="4666901" y="3646861"/>
            <a:ext cx="426697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388" indent="-179388">
              <a:buClr>
                <a:srgbClr val="FF6500"/>
              </a:buClr>
              <a:buFont typeface="Arial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SFF-8088 (mini-SAS)</a:t>
            </a:r>
          </a:p>
          <a:p>
            <a:pPr marL="179388" indent="-179388">
              <a:buClr>
                <a:srgbClr val="FF6500"/>
              </a:buClr>
              <a:buFont typeface="Arial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24Gb/s data rate (6Gb/s x 4 lane)</a:t>
            </a:r>
          </a:p>
        </p:txBody>
      </p:sp>
    </p:spTree>
    <p:extLst>
      <p:ext uri="{BB962C8B-B14F-4D97-AF65-F5344CB8AC3E}">
        <p14:creationId xmlns:p14="http://schemas.microsoft.com/office/powerpoint/2010/main" val="2578749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4A8DDF-A4B3-4B1A-8286-6C8CD49DB717}"/>
              </a:ext>
            </a:extLst>
          </p:cNvPr>
          <p:cNvSpPr txBox="1"/>
          <p:nvPr/>
        </p:nvSpPr>
        <p:spPr>
          <a:xfrm>
            <a:off x="274557" y="1339207"/>
            <a:ext cx="4243387" cy="26314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  <a:t>QNAP SAS JBOD Solutions</a:t>
            </a:r>
            <a:endParaRPr lang="zh-CN" altLang="en-US" sz="55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487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DFDB0DE8-260F-4805-8211-0DF6BAC4392E}"/>
              </a:ext>
            </a:extLst>
          </p:cNvPr>
          <p:cNvSpPr txBox="1">
            <a:spLocks/>
          </p:cNvSpPr>
          <p:nvPr/>
        </p:nvSpPr>
        <p:spPr>
          <a:xfrm>
            <a:off x="464020" y="234571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EJ1600 v2 </a:t>
            </a:r>
            <a:r>
              <a:rPr lang="zh-TW" alt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Dual-controller JBOD</a:t>
            </a:r>
            <a:endParaRPr lang="zh-CN" altLang="en-US" sz="3800" b="1">
              <a:latin typeface="Arial" panose="020B0604020202020204" pitchFamily="34" charset="0"/>
              <a:ea typeface="等线 Light"/>
              <a:cs typeface="Arial" panose="020B0604020202020204" pitchFamily="34" charset="0"/>
            </a:endParaRPr>
          </a:p>
        </p:txBody>
      </p:sp>
      <p:pic>
        <p:nvPicPr>
          <p:cNvPr id="27" name="图片 4" descr="图片包含 室内, 计算机, 书籍&#10;&#10;已生成高可信度的说明">
            <a:extLst>
              <a:ext uri="{FF2B5EF4-FFF2-40B4-BE49-F238E27FC236}">
                <a16:creationId xmlns:a16="http://schemas.microsoft.com/office/drawing/2014/main" id="{7E7E0D62-D74A-4F19-B313-658B0403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91" r="10958" b="22427"/>
          <a:stretch/>
        </p:blipFill>
        <p:spPr>
          <a:xfrm>
            <a:off x="4964552" y="1405831"/>
            <a:ext cx="4179448" cy="1617529"/>
          </a:xfrm>
          <a:prstGeom prst="rect">
            <a:avLst/>
          </a:prstGeom>
        </p:spPr>
      </p:pic>
      <p:pic>
        <p:nvPicPr>
          <p:cNvPr id="28" name="图片 4" descr="图片包含 电子产品&#10;&#10;已生成极高可信度的说明">
            <a:extLst>
              <a:ext uri="{FF2B5EF4-FFF2-40B4-BE49-F238E27FC236}">
                <a16:creationId xmlns:a16="http://schemas.microsoft.com/office/drawing/2014/main" id="{F7DB9386-4616-4E27-8C03-DBD48F06C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97" r="-164" b="22167"/>
          <a:stretch/>
        </p:blipFill>
        <p:spPr>
          <a:xfrm>
            <a:off x="124553" y="2548550"/>
            <a:ext cx="5297156" cy="18062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D2A98759-E905-46BA-9AA2-820A7D538B83}"/>
              </a:ext>
            </a:extLst>
          </p:cNvPr>
          <p:cNvSpPr/>
          <p:nvPr/>
        </p:nvSpPr>
        <p:spPr>
          <a:xfrm>
            <a:off x="1566268" y="4634521"/>
            <a:ext cx="1375066" cy="317723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2x COM port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6E4F294-1A12-4BDC-AA04-9D886B72D669}"/>
              </a:ext>
            </a:extLst>
          </p:cNvPr>
          <p:cNvSpPr/>
          <p:nvPr/>
        </p:nvSpPr>
        <p:spPr>
          <a:xfrm>
            <a:off x="3042652" y="4634520"/>
            <a:ext cx="1868307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3 x </a:t>
            </a:r>
            <a:r>
              <a:rPr lang="en-US" altLang="zh-CN" sz="1200">
                <a:solidFill>
                  <a:schemeClr val="tx1"/>
                </a:solidFill>
                <a:ea typeface="等线"/>
                <a:cs typeface="Calibri"/>
              </a:rPr>
              <a:t>mini-SAS HD</a:t>
            </a:r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 wide port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306C6B-F49F-4FD9-935A-2D0B1D260CF2}"/>
              </a:ext>
            </a:extLst>
          </p:cNvPr>
          <p:cNvSpPr/>
          <p:nvPr/>
        </p:nvSpPr>
        <p:spPr>
          <a:xfrm>
            <a:off x="5050430" y="4634520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Power Button</a:t>
            </a:r>
            <a:endParaRPr lang="zh-CN">
              <a:solidFill>
                <a:schemeClr val="tx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7A7AE8A-5893-4162-94A5-6379A65DFF22}"/>
              </a:ext>
            </a:extLst>
          </p:cNvPr>
          <p:cNvSpPr/>
          <p:nvPr/>
        </p:nvSpPr>
        <p:spPr>
          <a:xfrm>
            <a:off x="5936979" y="3082397"/>
            <a:ext cx="1208515" cy="307177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LED indicator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5AAF9EF-EB72-423C-9231-8394AA30BAFD}"/>
              </a:ext>
            </a:extLst>
          </p:cNvPr>
          <p:cNvSpPr/>
          <p:nvPr/>
        </p:nvSpPr>
        <p:spPr>
          <a:xfrm>
            <a:off x="5056278" y="2244120"/>
            <a:ext cx="327545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6A3037EA-AB5E-44E8-BED2-BD61CE6D15E4}"/>
              </a:ext>
            </a:extLst>
          </p:cNvPr>
          <p:cNvCxnSpPr>
            <a:cxnSpLocks/>
            <a:stCxn id="14" idx="3"/>
            <a:endCxn id="42" idx="0"/>
          </p:cNvCxnSpPr>
          <p:nvPr/>
        </p:nvCxnSpPr>
        <p:spPr>
          <a:xfrm>
            <a:off x="5383823" y="2477424"/>
            <a:ext cx="1157414" cy="604973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2E60C1FB-B77B-48E0-89D8-86D277FA2DBE}"/>
              </a:ext>
            </a:extLst>
          </p:cNvPr>
          <p:cNvSpPr/>
          <p:nvPr/>
        </p:nvSpPr>
        <p:spPr>
          <a:xfrm>
            <a:off x="257652" y="4639795"/>
            <a:ext cx="1208515" cy="307177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LED indicator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880AF702-19BA-4E7E-BA9B-6650FE29D1DC}"/>
              </a:ext>
            </a:extLst>
          </p:cNvPr>
          <p:cNvSpPr/>
          <p:nvPr/>
        </p:nvSpPr>
        <p:spPr>
          <a:xfrm>
            <a:off x="395245" y="3937258"/>
            <a:ext cx="327545" cy="330672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4886A25-9D55-445A-8A0A-3A8EFBE771C4}"/>
              </a:ext>
            </a:extLst>
          </p:cNvPr>
          <p:cNvSpPr/>
          <p:nvPr/>
        </p:nvSpPr>
        <p:spPr>
          <a:xfrm>
            <a:off x="756028" y="3800165"/>
            <a:ext cx="404603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3199F001-047A-4744-8FC3-7E84095DDE44}"/>
              </a:ext>
            </a:extLst>
          </p:cNvPr>
          <p:cNvSpPr/>
          <p:nvPr/>
        </p:nvSpPr>
        <p:spPr>
          <a:xfrm>
            <a:off x="3695230" y="3796402"/>
            <a:ext cx="876769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AD467A85-6303-4273-913B-7D7E7EC2CF35}"/>
              </a:ext>
            </a:extLst>
          </p:cNvPr>
          <p:cNvCxnSpPr>
            <a:cxnSpLocks/>
            <a:stCxn id="49" idx="2"/>
            <a:endCxn id="48" idx="0"/>
          </p:cNvCxnSpPr>
          <p:nvPr/>
        </p:nvCxnSpPr>
        <p:spPr>
          <a:xfrm rot="16200000" flipH="1">
            <a:off x="524532" y="4302416"/>
            <a:ext cx="371865" cy="302892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C0CBC9E1-E668-410C-93D1-2EFA35BF6BB7}"/>
              </a:ext>
            </a:extLst>
          </p:cNvPr>
          <p:cNvCxnSpPr>
            <a:cxnSpLocks/>
            <a:stCxn id="50" idx="2"/>
            <a:endCxn id="34" idx="0"/>
          </p:cNvCxnSpPr>
          <p:nvPr/>
        </p:nvCxnSpPr>
        <p:spPr>
          <a:xfrm rot="16200000" flipH="1">
            <a:off x="1422191" y="3802911"/>
            <a:ext cx="367748" cy="1295471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FEFB85E-1EC6-4122-B70F-E7241934ECA6}"/>
              </a:ext>
            </a:extLst>
          </p:cNvPr>
          <p:cNvSpPr/>
          <p:nvPr/>
        </p:nvSpPr>
        <p:spPr>
          <a:xfrm>
            <a:off x="4722885" y="3912044"/>
            <a:ext cx="327545" cy="319679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8CB1823C-B989-4E73-A619-3DBF6E2E32C9}"/>
              </a:ext>
            </a:extLst>
          </p:cNvPr>
          <p:cNvCxnSpPr>
            <a:cxnSpLocks/>
            <a:stCxn id="51" idx="2"/>
            <a:endCxn id="35" idx="0"/>
          </p:cNvCxnSpPr>
          <p:nvPr/>
        </p:nvCxnSpPr>
        <p:spPr>
          <a:xfrm rot="5400000">
            <a:off x="3869456" y="4370361"/>
            <a:ext cx="371510" cy="156809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EF2B01D6-7B5D-4BAA-804F-E7F0EA715124}"/>
              </a:ext>
            </a:extLst>
          </p:cNvPr>
          <p:cNvCxnSpPr>
            <a:cxnSpLocks/>
            <a:stCxn id="60" idx="3"/>
            <a:endCxn id="36" idx="0"/>
          </p:cNvCxnSpPr>
          <p:nvPr/>
        </p:nvCxnSpPr>
        <p:spPr>
          <a:xfrm>
            <a:off x="5050430" y="4071884"/>
            <a:ext cx="653843" cy="562636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166665" y="1560630"/>
            <a:ext cx="592047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sz="1600">
                <a:latin typeface="微軟正黑體"/>
                <a:ea typeface="微軟正黑體"/>
                <a:cs typeface="Calibri" panose="020F0502020204030204"/>
              </a:rPr>
              <a:t>3U 16-bay</a:t>
            </a:r>
            <a:r>
              <a:rPr lang="zh-CN" altLang="en-US" sz="1600" b="1">
                <a:latin typeface="微軟正黑體"/>
                <a:ea typeface="微軟正黑體"/>
                <a:cs typeface="Calibri" panose="020F0502020204030204"/>
              </a:rPr>
              <a:t> </a:t>
            </a:r>
            <a:r>
              <a:rPr lang="zh-CN" altLang="en-US" sz="1600" b="1">
                <a:solidFill>
                  <a:srgbClr val="FF6500"/>
                </a:solidFill>
                <a:latin typeface="微軟正黑體"/>
                <a:ea typeface="微軟正黑體"/>
                <a:cs typeface="Calibri" panose="020F0502020204030204"/>
              </a:rPr>
              <a:t>Dual-controller</a:t>
            </a:r>
            <a:r>
              <a:rPr lang="zh-CN" altLang="en-US" sz="1600">
                <a:latin typeface="微軟正黑體"/>
                <a:ea typeface="微軟正黑體"/>
                <a:cs typeface="Calibri" panose="020F0502020204030204"/>
              </a:rPr>
              <a:t>. Supports hot-plug.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sz="1600">
                <a:latin typeface="微軟正黑體"/>
                <a:ea typeface="微軟正黑體"/>
                <a:cs typeface="Calibri" panose="020F0502020204030204"/>
              </a:rPr>
              <a:t>Broadcom expander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sz="1600">
                <a:latin typeface="微軟正黑體"/>
                <a:ea typeface="微軟正黑體"/>
                <a:cs typeface="Calibri" panose="020F0502020204030204"/>
              </a:rPr>
              <a:t>450W redundant power supply</a:t>
            </a:r>
          </a:p>
        </p:txBody>
      </p:sp>
    </p:spTree>
    <p:extLst>
      <p:ext uri="{BB962C8B-B14F-4D97-AF65-F5344CB8AC3E}">
        <p14:creationId xmlns:p14="http://schemas.microsoft.com/office/powerpoint/2010/main" val="216482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 descr="图片包含 电子产品, 室内, 监视器, 就坐&#10;&#10;已生成高可信度的说明">
            <a:extLst>
              <a:ext uri="{FF2B5EF4-FFF2-40B4-BE49-F238E27FC236}">
                <a16:creationId xmlns:a16="http://schemas.microsoft.com/office/drawing/2014/main" id="{1AE4F8E7-63E7-4AEF-ABBF-9A9677D9D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38" r="89" b="23984"/>
          <a:stretch/>
        </p:blipFill>
        <p:spPr>
          <a:xfrm>
            <a:off x="4125109" y="1386343"/>
            <a:ext cx="4893160" cy="1677404"/>
          </a:xfrm>
          <a:prstGeom prst="rect">
            <a:avLst/>
          </a:prstGeom>
        </p:spPr>
      </p:pic>
      <p:pic>
        <p:nvPicPr>
          <p:cNvPr id="30" name="图片 9" descr="图片包含 电子产品&#10;&#10;已生成极高可信度的说明">
            <a:extLst>
              <a:ext uri="{FF2B5EF4-FFF2-40B4-BE49-F238E27FC236}">
                <a16:creationId xmlns:a16="http://schemas.microsoft.com/office/drawing/2014/main" id="{6B628C8B-B6AE-4381-B561-4B7E6929C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5" t="18293" r="-255" b="19106"/>
          <a:stretch/>
        </p:blipFill>
        <p:spPr>
          <a:xfrm>
            <a:off x="293515" y="2571550"/>
            <a:ext cx="4567259" cy="177552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FDB0DE8-260F-4805-8211-0DF6BAC4392E}"/>
              </a:ext>
            </a:extLst>
          </p:cNvPr>
          <p:cNvSpPr txBox="1">
            <a:spLocks/>
          </p:cNvSpPr>
          <p:nvPr/>
        </p:nvSpPr>
        <p:spPr>
          <a:xfrm>
            <a:off x="464020" y="216616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REXP-1620U-RP</a:t>
            </a:r>
            <a:endParaRPr lang="zh-CN" altLang="en-US" sz="3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2A98759-E905-46BA-9AA2-820A7D538B83}"/>
              </a:ext>
            </a:extLst>
          </p:cNvPr>
          <p:cNvSpPr/>
          <p:nvPr/>
        </p:nvSpPr>
        <p:spPr>
          <a:xfrm>
            <a:off x="217955" y="4634521"/>
            <a:ext cx="1375066" cy="317723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2x COM port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6E4F294-1A12-4BDC-AA04-9D886B72D669}"/>
              </a:ext>
            </a:extLst>
          </p:cNvPr>
          <p:cNvSpPr/>
          <p:nvPr/>
        </p:nvSpPr>
        <p:spPr>
          <a:xfrm>
            <a:off x="1759174" y="4634520"/>
            <a:ext cx="1913884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3 x </a:t>
            </a:r>
            <a:r>
              <a:rPr lang="en-US" altLang="zh-CN" sz="1200">
                <a:solidFill>
                  <a:schemeClr val="tx1"/>
                </a:solidFill>
                <a:ea typeface="等线"/>
                <a:cs typeface="Calibri"/>
              </a:rPr>
              <a:t>mini-SAS HD</a:t>
            </a:r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 wide port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306C6B-F49F-4FD9-935A-2D0B1D260CF2}"/>
              </a:ext>
            </a:extLst>
          </p:cNvPr>
          <p:cNvSpPr/>
          <p:nvPr/>
        </p:nvSpPr>
        <p:spPr>
          <a:xfrm>
            <a:off x="3839212" y="4634520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Power button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7A7AE8A-5893-4162-94A5-6379A65DFF22}"/>
              </a:ext>
            </a:extLst>
          </p:cNvPr>
          <p:cNvSpPr/>
          <p:nvPr/>
        </p:nvSpPr>
        <p:spPr>
          <a:xfrm>
            <a:off x="6682905" y="3075674"/>
            <a:ext cx="1283530" cy="491615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tx1"/>
                </a:solidFill>
                <a:ea typeface="等线"/>
                <a:cs typeface="Calibri"/>
              </a:rPr>
              <a:t>Power button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tx1"/>
                </a:solidFill>
                <a:ea typeface="等线"/>
                <a:cs typeface="Calibri"/>
              </a:rPr>
              <a:t>LED indicators</a:t>
            </a:r>
            <a:endParaRPr lang="zh-TW" altLang="en-US" sz="1200">
              <a:solidFill>
                <a:schemeClr val="tx1"/>
              </a:solidFill>
              <a:ea typeface="等线"/>
              <a:cs typeface="Calibri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5AAF9EF-EB72-423C-9231-8394AA30BAFD}"/>
              </a:ext>
            </a:extLst>
          </p:cNvPr>
          <p:cNvSpPr/>
          <p:nvPr/>
        </p:nvSpPr>
        <p:spPr>
          <a:xfrm rot="10800000">
            <a:off x="8649790" y="2276593"/>
            <a:ext cx="327545" cy="595943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6A3037EA-AB5E-44E8-BED2-BD61CE6D15E4}"/>
              </a:ext>
            </a:extLst>
          </p:cNvPr>
          <p:cNvCxnSpPr>
            <a:cxnSpLocks/>
            <a:stCxn id="14" idx="3"/>
            <a:endCxn id="42" idx="0"/>
          </p:cNvCxnSpPr>
          <p:nvPr/>
        </p:nvCxnSpPr>
        <p:spPr>
          <a:xfrm rot="10800000" flipV="1">
            <a:off x="7324670" y="2574564"/>
            <a:ext cx="1325120" cy="501110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4886A25-9D55-445A-8A0A-3A8EFBE771C4}"/>
              </a:ext>
            </a:extLst>
          </p:cNvPr>
          <p:cNvSpPr/>
          <p:nvPr/>
        </p:nvSpPr>
        <p:spPr>
          <a:xfrm>
            <a:off x="1559359" y="3728668"/>
            <a:ext cx="349761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3199F001-047A-4744-8FC3-7E84095DDE44}"/>
              </a:ext>
            </a:extLst>
          </p:cNvPr>
          <p:cNvSpPr/>
          <p:nvPr/>
        </p:nvSpPr>
        <p:spPr>
          <a:xfrm>
            <a:off x="1968643" y="3728668"/>
            <a:ext cx="876769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C0CBC9E1-E668-410C-93D1-2EFA35BF6BB7}"/>
              </a:ext>
            </a:extLst>
          </p:cNvPr>
          <p:cNvCxnSpPr>
            <a:cxnSpLocks/>
            <a:stCxn id="50" idx="2"/>
            <a:endCxn id="34" idx="0"/>
          </p:cNvCxnSpPr>
          <p:nvPr/>
        </p:nvCxnSpPr>
        <p:spPr>
          <a:xfrm rot="5400000">
            <a:off x="1100242" y="4000522"/>
            <a:ext cx="439245" cy="828752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FEFB85E-1EC6-4122-B70F-E7241934ECA6}"/>
              </a:ext>
            </a:extLst>
          </p:cNvPr>
          <p:cNvSpPr/>
          <p:nvPr/>
        </p:nvSpPr>
        <p:spPr>
          <a:xfrm>
            <a:off x="2874154" y="3875597"/>
            <a:ext cx="188455" cy="319679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8CB1823C-B989-4E73-A619-3DBF6E2E32C9}"/>
              </a:ext>
            </a:extLst>
          </p:cNvPr>
          <p:cNvCxnSpPr>
            <a:cxnSpLocks/>
            <a:stCxn id="51" idx="2"/>
            <a:endCxn id="35" idx="0"/>
          </p:cNvCxnSpPr>
          <p:nvPr/>
        </p:nvCxnSpPr>
        <p:spPr>
          <a:xfrm rot="16200000" flipH="1">
            <a:off x="2341950" y="4260354"/>
            <a:ext cx="439244" cy="309088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EF2B01D6-7B5D-4BAA-804F-E7F0EA715124}"/>
              </a:ext>
            </a:extLst>
          </p:cNvPr>
          <p:cNvCxnSpPr>
            <a:cxnSpLocks/>
            <a:stCxn id="60" idx="2"/>
            <a:endCxn id="36" idx="0"/>
          </p:cNvCxnSpPr>
          <p:nvPr/>
        </p:nvCxnSpPr>
        <p:spPr>
          <a:xfrm rot="16200000" flipH="1">
            <a:off x="3511096" y="3652561"/>
            <a:ext cx="439244" cy="1524673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18CB2159-D35C-4220-BF88-91A637510662}"/>
              </a:ext>
            </a:extLst>
          </p:cNvPr>
          <p:cNvSpPr/>
          <p:nvPr/>
        </p:nvSpPr>
        <p:spPr>
          <a:xfrm>
            <a:off x="3091352" y="3875597"/>
            <a:ext cx="217226" cy="311635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73D2B78-225E-4C79-A5D0-E76586997955}"/>
              </a:ext>
            </a:extLst>
          </p:cNvPr>
          <p:cNvSpPr/>
          <p:nvPr/>
        </p:nvSpPr>
        <p:spPr>
          <a:xfrm>
            <a:off x="4840571" y="3877551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 ID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629537C-8182-47CD-BE80-05314A69CB7A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>
            <a:off x="3308578" y="4031415"/>
            <a:ext cx="1531993" cy="4998"/>
          </a:xfrm>
          <a:prstGeom prst="straightConnector1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1">
            <a:extLst>
              <a:ext uri="{FF2B5EF4-FFF2-40B4-BE49-F238E27FC236}">
                <a16:creationId xmlns:a16="http://schemas.microsoft.com/office/drawing/2014/main" id="{73C673DB-A276-4E5E-BB07-02EC995904F3}"/>
              </a:ext>
            </a:extLst>
          </p:cNvPr>
          <p:cNvSpPr txBox="1"/>
          <p:nvPr/>
        </p:nvSpPr>
        <p:spPr>
          <a:xfrm>
            <a:off x="580510" y="1560630"/>
            <a:ext cx="592047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軟正黑體"/>
                <a:ea typeface="微軟正黑體"/>
                <a:cs typeface="Calibri" panose="020F0502020204030204"/>
              </a:rPr>
              <a:t>3U 16-bay single-controller</a:t>
            </a:r>
            <a:endParaRPr lang="zh-TW" altLang="en-US" sz="1600" b="1">
              <a:latin typeface="微軟正黑體"/>
              <a:ea typeface="微軟正黑體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軟正黑體"/>
                <a:ea typeface="微軟正黑體"/>
                <a:cs typeface="Calibri" panose="020F0502020204030204"/>
              </a:rPr>
              <a:t>Broadcom expander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軟正黑體"/>
                <a:ea typeface="微軟正黑體"/>
                <a:cs typeface="Calibri" panose="020F0502020204030204"/>
              </a:rPr>
              <a:t>450W redundant power supply</a:t>
            </a:r>
            <a:endParaRPr lang="zh-TW" altLang="en-US" sz="1600">
              <a:latin typeface="微軟正黑體"/>
              <a:ea typeface="微軟正黑體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535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8" descr="图片包含 电子产品&#10;&#10;已生成极高可信度的说明">
            <a:extLst>
              <a:ext uri="{FF2B5EF4-FFF2-40B4-BE49-F238E27FC236}">
                <a16:creationId xmlns:a16="http://schemas.microsoft.com/office/drawing/2014/main" id="{93A1BED8-D490-42B3-89AB-68F433E4D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84" r="-255" b="31707"/>
          <a:stretch/>
        </p:blipFill>
        <p:spPr>
          <a:xfrm>
            <a:off x="4232314" y="1678981"/>
            <a:ext cx="4911686" cy="1172277"/>
          </a:xfrm>
          <a:prstGeom prst="rect">
            <a:avLst/>
          </a:prstGeom>
        </p:spPr>
      </p:pic>
      <p:pic>
        <p:nvPicPr>
          <p:cNvPr id="27" name="图片 6" descr="图片包含 电子产品&#10;&#10;已生成极高可信度的说明">
            <a:extLst>
              <a:ext uri="{FF2B5EF4-FFF2-40B4-BE49-F238E27FC236}">
                <a16:creationId xmlns:a16="http://schemas.microsoft.com/office/drawing/2014/main" id="{50577120-0FE4-41CA-BBFE-24F64D162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5" t="26534" r="-255" b="29268"/>
          <a:stretch/>
        </p:blipFill>
        <p:spPr>
          <a:xfrm>
            <a:off x="0" y="2577913"/>
            <a:ext cx="5427424" cy="1488109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FDB0DE8-260F-4805-8211-0DF6BAC4392E}"/>
              </a:ext>
            </a:extLst>
          </p:cNvPr>
          <p:cNvSpPr txBox="1">
            <a:spLocks/>
          </p:cNvSpPr>
          <p:nvPr/>
        </p:nvSpPr>
        <p:spPr>
          <a:xfrm>
            <a:off x="464020" y="190833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REXP-1220U-RP</a:t>
            </a:r>
            <a:endParaRPr lang="zh-CN" altLang="en-US" sz="3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2A98759-E905-46BA-9AA2-820A7D538B83}"/>
              </a:ext>
            </a:extLst>
          </p:cNvPr>
          <p:cNvSpPr/>
          <p:nvPr/>
        </p:nvSpPr>
        <p:spPr>
          <a:xfrm>
            <a:off x="217955" y="4541504"/>
            <a:ext cx="1375066" cy="317723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2x COM port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6E4F294-1A12-4BDC-AA04-9D886B72D669}"/>
              </a:ext>
            </a:extLst>
          </p:cNvPr>
          <p:cNvSpPr/>
          <p:nvPr/>
        </p:nvSpPr>
        <p:spPr>
          <a:xfrm>
            <a:off x="1744409" y="4541503"/>
            <a:ext cx="1911278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3 x </a:t>
            </a:r>
            <a:r>
              <a:rPr lang="en-US" altLang="zh-CN" sz="1200">
                <a:solidFill>
                  <a:schemeClr val="tx1"/>
                </a:solidFill>
                <a:ea typeface="等线"/>
                <a:cs typeface="Calibri"/>
              </a:rPr>
              <a:t>mini-SAS HD</a:t>
            </a:r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 wide port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306C6B-F49F-4FD9-935A-2D0B1D260CF2}"/>
              </a:ext>
            </a:extLst>
          </p:cNvPr>
          <p:cNvSpPr/>
          <p:nvPr/>
        </p:nvSpPr>
        <p:spPr>
          <a:xfrm>
            <a:off x="3807681" y="4541503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Power button</a:t>
            </a:r>
            <a:endParaRPr lang="zh-CN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7A7AE8A-5893-4162-94A5-6379A65DFF22}"/>
              </a:ext>
            </a:extLst>
          </p:cNvPr>
          <p:cNvSpPr/>
          <p:nvPr/>
        </p:nvSpPr>
        <p:spPr>
          <a:xfrm>
            <a:off x="7230159" y="2892888"/>
            <a:ext cx="1357489" cy="484892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tx1"/>
                </a:solidFill>
                <a:ea typeface="等线"/>
                <a:cs typeface="Calibri"/>
              </a:rPr>
              <a:t>Power button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tx1"/>
                </a:solidFill>
                <a:ea typeface="等线"/>
                <a:cs typeface="Calibri"/>
              </a:rPr>
              <a:t>LED indicators</a:t>
            </a:r>
            <a:endParaRPr lang="zh-TW" altLang="en-US" sz="1200">
              <a:solidFill>
                <a:schemeClr val="tx1"/>
              </a:solidFill>
              <a:ea typeface="等线"/>
              <a:cs typeface="Calibri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5AAF9EF-EB72-423C-9231-8394AA30BAFD}"/>
              </a:ext>
            </a:extLst>
          </p:cNvPr>
          <p:cNvSpPr/>
          <p:nvPr/>
        </p:nvSpPr>
        <p:spPr>
          <a:xfrm rot="10800000">
            <a:off x="8719062" y="2091462"/>
            <a:ext cx="291933" cy="595943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6A3037EA-AB5E-44E8-BED2-BD61CE6D15E4}"/>
              </a:ext>
            </a:extLst>
          </p:cNvPr>
          <p:cNvCxnSpPr>
            <a:cxnSpLocks/>
            <a:stCxn id="14" idx="3"/>
            <a:endCxn id="42" idx="0"/>
          </p:cNvCxnSpPr>
          <p:nvPr/>
        </p:nvCxnSpPr>
        <p:spPr>
          <a:xfrm rot="10800000" flipV="1">
            <a:off x="7908904" y="2389432"/>
            <a:ext cx="810158" cy="503455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4886A25-9D55-445A-8A0A-3A8EFBE771C4}"/>
              </a:ext>
            </a:extLst>
          </p:cNvPr>
          <p:cNvSpPr/>
          <p:nvPr/>
        </p:nvSpPr>
        <p:spPr>
          <a:xfrm>
            <a:off x="1589839" y="3432172"/>
            <a:ext cx="349761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3199F001-047A-4744-8FC3-7E84095DDE44}"/>
              </a:ext>
            </a:extLst>
          </p:cNvPr>
          <p:cNvSpPr/>
          <p:nvPr/>
        </p:nvSpPr>
        <p:spPr>
          <a:xfrm>
            <a:off x="1968643" y="3432172"/>
            <a:ext cx="927794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C0CBC9E1-E668-410C-93D1-2EFA35BF6BB7}"/>
              </a:ext>
            </a:extLst>
          </p:cNvPr>
          <p:cNvCxnSpPr>
            <a:cxnSpLocks/>
            <a:stCxn id="50" idx="2"/>
            <a:endCxn id="34" idx="0"/>
          </p:cNvCxnSpPr>
          <p:nvPr/>
        </p:nvCxnSpPr>
        <p:spPr>
          <a:xfrm rot="5400000">
            <a:off x="1013742" y="3790526"/>
            <a:ext cx="642724" cy="859232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FEFB85E-1EC6-4122-B70F-E7241934ECA6}"/>
              </a:ext>
            </a:extLst>
          </p:cNvPr>
          <p:cNvSpPr/>
          <p:nvPr/>
        </p:nvSpPr>
        <p:spPr>
          <a:xfrm>
            <a:off x="3084201" y="3579101"/>
            <a:ext cx="188455" cy="319679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8CB1823C-B989-4E73-A619-3DBF6E2E32C9}"/>
              </a:ext>
            </a:extLst>
          </p:cNvPr>
          <p:cNvCxnSpPr>
            <a:cxnSpLocks/>
            <a:stCxn id="51" idx="2"/>
            <a:endCxn id="35" idx="0"/>
          </p:cNvCxnSpPr>
          <p:nvPr/>
        </p:nvCxnSpPr>
        <p:spPr>
          <a:xfrm rot="16200000" flipH="1">
            <a:off x="2244933" y="4086387"/>
            <a:ext cx="642723" cy="267508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EF2B01D6-7B5D-4BAA-804F-E7F0EA715124}"/>
              </a:ext>
            </a:extLst>
          </p:cNvPr>
          <p:cNvCxnSpPr>
            <a:cxnSpLocks/>
            <a:stCxn id="60" idx="2"/>
            <a:endCxn id="36" idx="0"/>
          </p:cNvCxnSpPr>
          <p:nvPr/>
        </p:nvCxnSpPr>
        <p:spPr>
          <a:xfrm rot="16200000" flipH="1">
            <a:off x="3498615" y="3578593"/>
            <a:ext cx="642723" cy="1283095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18CB2159-D35C-4220-BF88-91A637510662}"/>
              </a:ext>
            </a:extLst>
          </p:cNvPr>
          <p:cNvSpPr/>
          <p:nvPr/>
        </p:nvSpPr>
        <p:spPr>
          <a:xfrm>
            <a:off x="3353969" y="3579101"/>
            <a:ext cx="217226" cy="311635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73D2B78-225E-4C79-A5D0-E76586997955}"/>
              </a:ext>
            </a:extLst>
          </p:cNvPr>
          <p:cNvSpPr/>
          <p:nvPr/>
        </p:nvSpPr>
        <p:spPr>
          <a:xfrm>
            <a:off x="4779456" y="3581055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 ID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629537C-8182-47CD-BE80-05314A69CB7A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>
            <a:off x="3571195" y="3734919"/>
            <a:ext cx="1208261" cy="4998"/>
          </a:xfrm>
          <a:prstGeom prst="straightConnector1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1">
            <a:extLst>
              <a:ext uri="{FF2B5EF4-FFF2-40B4-BE49-F238E27FC236}">
                <a16:creationId xmlns:a16="http://schemas.microsoft.com/office/drawing/2014/main" id="{90C546E9-C5E8-40C7-B56F-6BAA18EC76A1}"/>
              </a:ext>
            </a:extLst>
          </p:cNvPr>
          <p:cNvSpPr txBox="1"/>
          <p:nvPr/>
        </p:nvSpPr>
        <p:spPr>
          <a:xfrm>
            <a:off x="555211" y="1592628"/>
            <a:ext cx="592047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軟正黑體"/>
                <a:ea typeface="微軟正黑體"/>
                <a:cs typeface="Calibri" panose="020F0502020204030204"/>
              </a:rPr>
              <a:t>2U 12-bay single-controller</a:t>
            </a:r>
            <a:endParaRPr lang="zh-TW" altLang="en-US" sz="1600" b="1">
              <a:latin typeface="微軟正黑體"/>
              <a:ea typeface="微軟正黑體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軟正黑體"/>
                <a:ea typeface="微軟正黑體"/>
                <a:cs typeface="Calibri" panose="020F0502020204030204"/>
              </a:rPr>
              <a:t>Broadcom expander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軟正黑體"/>
                <a:ea typeface="微軟正黑體"/>
                <a:cs typeface="Calibri" panose="020F0502020204030204"/>
              </a:rPr>
              <a:t>450W redundant power supply</a:t>
            </a:r>
            <a:endParaRPr lang="zh-TW" altLang="en-US" sz="1600">
              <a:latin typeface="微軟正黑體"/>
              <a:ea typeface="微軟正黑體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017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DBC887A-B8BD-4B13-B436-D896C600A847}"/>
              </a:ext>
            </a:extLst>
          </p:cNvPr>
          <p:cNvSpPr txBox="1">
            <a:spLocks/>
          </p:cNvSpPr>
          <p:nvPr/>
        </p:nvSpPr>
        <p:spPr>
          <a:xfrm>
            <a:off x="464020" y="195849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SAS Adapter and Cables</a:t>
            </a:r>
            <a:endParaRPr lang="zh-TW" altLang="en-US" sz="3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5292F18-9686-4346-B54F-9A39E104A56A}"/>
              </a:ext>
            </a:extLst>
          </p:cNvPr>
          <p:cNvGrpSpPr/>
          <p:nvPr/>
        </p:nvGrpSpPr>
        <p:grpSpPr>
          <a:xfrm>
            <a:off x="6528903" y="1101518"/>
            <a:ext cx="2411129" cy="2411129"/>
            <a:chOff x="199373" y="1554480"/>
            <a:chExt cx="2744553" cy="2744553"/>
          </a:xfrm>
        </p:grpSpPr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0A0EA664-0FBE-4F5F-8E13-F6681F0DD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373" y="1554480"/>
              <a:ext cx="2439753" cy="2439753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13DC1A3E-AAC2-4EE9-95CC-FF69607E3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1773" y="1706880"/>
              <a:ext cx="2439753" cy="2439753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F34C0C8-E89B-48A9-BCC2-FF99C290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3" y="1859280"/>
              <a:ext cx="2439753" cy="2439753"/>
            </a:xfrm>
            <a:prstGeom prst="rect">
              <a:avLst/>
            </a:prstGeom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BFFD4EE4-8E33-4F5B-9EFE-F1BDE8C9B1CA}"/>
              </a:ext>
            </a:extLst>
          </p:cNvPr>
          <p:cNvGrpSpPr/>
          <p:nvPr/>
        </p:nvGrpSpPr>
        <p:grpSpPr>
          <a:xfrm>
            <a:off x="290499" y="1101518"/>
            <a:ext cx="2411129" cy="2411129"/>
            <a:chOff x="199373" y="1554480"/>
            <a:chExt cx="2744553" cy="2744553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D74A0D1A-9B30-428F-8997-D8FE304F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373" y="1554480"/>
              <a:ext cx="2439753" cy="2439753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6AACCA28-AD62-4BD5-8B85-CD9F56542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1773" y="1706880"/>
              <a:ext cx="2439753" cy="2439753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A3E53EEB-75D1-49E3-A131-3AFAC7A65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3" y="1859280"/>
              <a:ext cx="2439753" cy="243975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D95434B5-F7A3-491D-8BA4-FC548E672471}"/>
              </a:ext>
            </a:extLst>
          </p:cNvPr>
          <p:cNvGrpSpPr/>
          <p:nvPr/>
        </p:nvGrpSpPr>
        <p:grpSpPr>
          <a:xfrm>
            <a:off x="3424959" y="1101518"/>
            <a:ext cx="2411129" cy="2411129"/>
            <a:chOff x="199373" y="1554480"/>
            <a:chExt cx="2744553" cy="2744553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F3D697C0-B962-4FAA-97D2-7849ED934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373" y="1554480"/>
              <a:ext cx="2439753" cy="2439753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67B9B4E8-25BB-46D7-A226-8AA5C5C1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1773" y="1706880"/>
              <a:ext cx="2439753" cy="2439753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0B4C514D-4A4E-4BAE-A01A-2B688418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3" y="1859280"/>
              <a:ext cx="2439753" cy="2439753"/>
            </a:xfrm>
            <a:prstGeom prst="rect">
              <a:avLst/>
            </a:prstGeom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C02F5195-0C68-4C01-8702-8E5729A0A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39" y="1392589"/>
            <a:ext cx="2310818" cy="2218385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6605124" y="3610974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SAS-12G2E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1D317C9A-A94E-4CCF-80FF-140FDD8AD6F6}"/>
              </a:ext>
            </a:extLst>
          </p:cNvPr>
          <p:cNvGrpSpPr/>
          <p:nvPr/>
        </p:nvGrpSpPr>
        <p:grpSpPr>
          <a:xfrm>
            <a:off x="6402168" y="3192479"/>
            <a:ext cx="2643404" cy="369332"/>
            <a:chOff x="3583587" y="3999397"/>
            <a:chExt cx="2207316" cy="369332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EE8A95DE-6366-4D93-BE98-174015640A08}"/>
                </a:ext>
              </a:extLst>
            </p:cNvPr>
            <p:cNvSpPr/>
            <p:nvPr/>
          </p:nvSpPr>
          <p:spPr>
            <a:xfrm>
              <a:off x="3583587" y="3999397"/>
              <a:ext cx="2207316" cy="369332"/>
            </a:xfrm>
            <a:prstGeom prst="roundRect">
              <a:avLst>
                <a:gd name="adj" fmla="val 50000"/>
              </a:avLst>
            </a:prstGeom>
            <a:solidFill>
              <a:srgbClr val="FF6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CF972C9-2551-4514-B691-9D44F420ABEB}"/>
                </a:ext>
              </a:extLst>
            </p:cNvPr>
            <p:cNvSpPr/>
            <p:nvPr/>
          </p:nvSpPr>
          <p:spPr>
            <a:xfrm>
              <a:off x="3654128" y="4030174"/>
              <a:ext cx="19763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8 port SAS 12Gb/s card</a:t>
              </a:r>
              <a:endParaRPr lang="en-US" altLang="zh-CN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A00E7B7C-0D20-49EC-977D-D4D634AE1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0" y="1268205"/>
            <a:ext cx="2762059" cy="2143358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21E5769F-C214-49CB-B52F-2E2D6289276E}"/>
              </a:ext>
            </a:extLst>
          </p:cNvPr>
          <p:cNvSpPr/>
          <p:nvPr/>
        </p:nvSpPr>
        <p:spPr>
          <a:xfrm>
            <a:off x="346706" y="3627412"/>
            <a:ext cx="1959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CAB-SAS05M-8644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CAB-SAS10M-8644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CAB-SAS20M-8644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CAB-SAS30M-8644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595666FB-DA04-46D8-AB2A-F08D07B34C55}"/>
              </a:ext>
            </a:extLst>
          </p:cNvPr>
          <p:cNvSpPr/>
          <p:nvPr/>
        </p:nvSpPr>
        <p:spPr>
          <a:xfrm>
            <a:off x="148259" y="3192479"/>
            <a:ext cx="2836562" cy="369332"/>
          </a:xfrm>
          <a:prstGeom prst="roundRect">
            <a:avLst>
              <a:gd name="adj" fmla="val 50000"/>
            </a:avLst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F9112BD-E936-4B2F-9B16-DE9986B75A0C}"/>
              </a:ext>
            </a:extLst>
          </p:cNvPr>
          <p:cNvSpPr/>
          <p:nvPr/>
        </p:nvSpPr>
        <p:spPr>
          <a:xfrm>
            <a:off x="304666" y="3219374"/>
            <a:ext cx="2552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Mini-SAS HD cable (12Gb/s)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7A9D40A9-546F-4395-8AC7-ECD9250AB5AB}"/>
              </a:ext>
            </a:extLst>
          </p:cNvPr>
          <p:cNvSpPr/>
          <p:nvPr/>
        </p:nvSpPr>
        <p:spPr>
          <a:xfrm>
            <a:off x="3188468" y="3192479"/>
            <a:ext cx="2983351" cy="369332"/>
          </a:xfrm>
          <a:prstGeom prst="roundRect">
            <a:avLst>
              <a:gd name="adj" fmla="val 50000"/>
            </a:avLst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EE4C447-AD27-486A-879B-3D25AE6C0D23}"/>
              </a:ext>
            </a:extLst>
          </p:cNvPr>
          <p:cNvSpPr/>
          <p:nvPr/>
        </p:nvSpPr>
        <p:spPr>
          <a:xfrm>
            <a:off x="3280970" y="3219374"/>
            <a:ext cx="2842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Mini-SAS to Mini-SAS HD cable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A1A6173-76D9-4F3C-88B6-17F1C0B1E31B}"/>
              </a:ext>
            </a:extLst>
          </p:cNvPr>
          <p:cNvSpPr/>
          <p:nvPr/>
        </p:nvSpPr>
        <p:spPr>
          <a:xfrm>
            <a:off x="3330959" y="3610974"/>
            <a:ext cx="24160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CAB-SAS05M-8644-8088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CAB-SAS10M-8644-8088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CAB-SAS20M-8644-8088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CAB-SAS30M-8644-8088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B894E939-B7FF-4C35-9CD1-869E1A106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47" y="1514020"/>
            <a:ext cx="3586027" cy="17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81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D05226-D3F5-42C9-A9F9-3F258A03C428}"/>
              </a:ext>
            </a:extLst>
          </p:cNvPr>
          <p:cNvSpPr txBox="1">
            <a:spLocks/>
          </p:cNvSpPr>
          <p:nvPr/>
        </p:nvSpPr>
        <p:spPr>
          <a:xfrm>
            <a:off x="370547" y="130032"/>
            <a:ext cx="7161430" cy="822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 NAS </a:t>
            </a:r>
            <a:r>
              <a:rPr lang="zh-CN" alt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 Availability Cabling Instruction</a:t>
            </a:r>
            <a:endParaRPr lang="en-US" altLang="zh-CN" sz="38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C0CE1-00F4-41AD-9A5A-220AE1A05D79}"/>
              </a:ext>
            </a:extLst>
          </p:cNvPr>
          <p:cNvSpPr/>
          <p:nvPr/>
        </p:nvSpPr>
        <p:spPr>
          <a:xfrm>
            <a:off x="589786" y="1499809"/>
            <a:ext cx="215678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>
                <a:latin typeface="微軟正黑體"/>
                <a:ea typeface="微軟正黑體"/>
                <a:cs typeface="Calibri"/>
              </a:rPr>
              <a:t>Dual-controller</a:t>
            </a:r>
            <a:endParaRPr lang="zh-CN"/>
          </a:p>
          <a:p>
            <a:r>
              <a:rPr lang="zh-CN" altLang="en-US">
                <a:latin typeface="微軟正黑體"/>
                <a:ea typeface="微軟正黑體"/>
                <a:cs typeface="Calibri"/>
              </a:rPr>
              <a:t>ES NAS</a:t>
            </a:r>
            <a:endParaRPr lang="zh-CN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212F17C-1E48-4E76-992B-1E10CD4BB324}"/>
              </a:ext>
            </a:extLst>
          </p:cNvPr>
          <p:cNvSpPr/>
          <p:nvPr/>
        </p:nvSpPr>
        <p:spPr>
          <a:xfrm>
            <a:off x="632446" y="3180246"/>
            <a:ext cx="1893403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>
                <a:latin typeface="微軟正黑體"/>
                <a:ea typeface="微軟正黑體"/>
                <a:cs typeface="Calibri"/>
              </a:rPr>
              <a:t>Dual-controller </a:t>
            </a:r>
            <a:endParaRPr lang="zh-CN"/>
          </a:p>
          <a:p>
            <a:r>
              <a:rPr lang="zh-CN" altLang="en-US">
                <a:latin typeface="微軟正黑體"/>
                <a:ea typeface="微軟正黑體"/>
                <a:cs typeface="Calibri"/>
              </a:rPr>
              <a:t>EJ series JBOD</a:t>
            </a:r>
            <a:endParaRPr lang="zh-CN"/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012E94A0-60C0-4D58-946A-1BE9F4EE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6818" y="3634711"/>
            <a:ext cx="435505" cy="38373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8605CB18-D2EC-4F76-9EBB-F21B989839E1}"/>
              </a:ext>
            </a:extLst>
          </p:cNvPr>
          <p:cNvSpPr/>
          <p:nvPr/>
        </p:nvSpPr>
        <p:spPr>
          <a:xfrm>
            <a:off x="5572323" y="1619677"/>
            <a:ext cx="4572000" cy="64633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Daisy-chain up to 7 EJ1600 v2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Avoids single point of failure</a:t>
            </a:r>
            <a:endParaRPr lang="en-US" altLang="zh-TW">
              <a:latin typeface="微軟正黑體"/>
              <a:ea typeface="微軟正黑體"/>
              <a:cs typeface="Calibri" panose="020F0502020204030204"/>
            </a:endParaRP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13E51B4A-6295-4604-ABC1-B3A7B4B4A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8560" y="3107478"/>
            <a:ext cx="3441954" cy="1213132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636F1122-BEF1-40D4-95FE-53CE12233FC6}"/>
              </a:ext>
            </a:extLst>
          </p:cNvPr>
          <p:cNvSpPr/>
          <p:nvPr/>
        </p:nvSpPr>
        <p:spPr>
          <a:xfrm>
            <a:off x="5409049" y="3252379"/>
            <a:ext cx="3420976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Clr>
                <a:srgbClr val="FF6500"/>
              </a:buClr>
            </a:pP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Calibri" panose="020F0502020204030204"/>
              </a:rPr>
              <a:t>Multipath function allows to access data even when </a:t>
            </a: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one controller has failed</a:t>
            </a: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4849CF7A-3FA1-4158-94E2-65209E7283EE}"/>
              </a:ext>
            </a:extLst>
          </p:cNvPr>
          <p:cNvSpPr txBox="1"/>
          <p:nvPr/>
        </p:nvSpPr>
        <p:spPr>
          <a:xfrm>
            <a:off x="5943222" y="2225695"/>
            <a:ext cx="293599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400">
                <a:latin typeface="微軟正黑體"/>
                <a:ea typeface="微軟正黑體"/>
                <a:cs typeface="Calibri" panose="020F0502020204030204"/>
              </a:rPr>
              <a:t>System can operate when a cable or a controller has failed.</a:t>
            </a:r>
          </a:p>
        </p:txBody>
      </p:sp>
      <p:sp>
        <p:nvSpPr>
          <p:cNvPr id="79" name="等腰三角形 78">
            <a:extLst>
              <a:ext uri="{FF2B5EF4-FFF2-40B4-BE49-F238E27FC236}">
                <a16:creationId xmlns:a16="http://schemas.microsoft.com/office/drawing/2014/main" id="{80793FEB-2BCE-4518-9811-28FA55C55B37}"/>
              </a:ext>
            </a:extLst>
          </p:cNvPr>
          <p:cNvSpPr/>
          <p:nvPr/>
        </p:nvSpPr>
        <p:spPr>
          <a:xfrm rot="5400000">
            <a:off x="5893887" y="2328707"/>
            <a:ext cx="101381" cy="8739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45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1AB71-D3AA-4522-867E-B055761A7807}"/>
              </a:ext>
            </a:extLst>
          </p:cNvPr>
          <p:cNvSpPr txBox="1">
            <a:spLocks/>
          </p:cNvSpPr>
          <p:nvPr/>
        </p:nvSpPr>
        <p:spPr>
          <a:xfrm>
            <a:off x="392506" y="293845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Turbo</a:t>
            </a:r>
            <a:r>
              <a:rPr 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 Cabling Instruction</a:t>
            </a:r>
            <a:endParaRPr lang="zh-CN" altLang="en-US" sz="3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" name="矩形: 圓角 59">
            <a:extLst>
              <a:ext uri="{FF2B5EF4-FFF2-40B4-BE49-F238E27FC236}">
                <a16:creationId xmlns:a16="http://schemas.microsoft.com/office/drawing/2014/main" id="{CB7AC694-34A1-4823-BCCB-5801786B7CB4}"/>
              </a:ext>
            </a:extLst>
          </p:cNvPr>
          <p:cNvSpPr/>
          <p:nvPr/>
        </p:nvSpPr>
        <p:spPr>
          <a:xfrm>
            <a:off x="2185731" y="2936451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59">
            <a:extLst>
              <a:ext uri="{FF2B5EF4-FFF2-40B4-BE49-F238E27FC236}">
                <a16:creationId xmlns:a16="http://schemas.microsoft.com/office/drawing/2014/main" id="{EA14028C-3B57-4FD9-90E3-D8541464B9A8}"/>
              </a:ext>
            </a:extLst>
          </p:cNvPr>
          <p:cNvSpPr/>
          <p:nvPr/>
        </p:nvSpPr>
        <p:spPr>
          <a:xfrm>
            <a:off x="2168797" y="3562984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59">
            <a:extLst>
              <a:ext uri="{FF2B5EF4-FFF2-40B4-BE49-F238E27FC236}">
                <a16:creationId xmlns:a16="http://schemas.microsoft.com/office/drawing/2014/main" id="{7C3ECE38-6076-4DA1-9BD9-4E56486022E0}"/>
              </a:ext>
            </a:extLst>
          </p:cNvPr>
          <p:cNvSpPr/>
          <p:nvPr/>
        </p:nvSpPr>
        <p:spPr>
          <a:xfrm>
            <a:off x="2168797" y="4138717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9">
            <a:extLst>
              <a:ext uri="{FF2B5EF4-FFF2-40B4-BE49-F238E27FC236}">
                <a16:creationId xmlns:a16="http://schemas.microsoft.com/office/drawing/2014/main" id="{FEB98E44-0520-4D90-8CAC-0CDCAED1A5D0}"/>
              </a:ext>
            </a:extLst>
          </p:cNvPr>
          <p:cNvSpPr/>
          <p:nvPr/>
        </p:nvSpPr>
        <p:spPr>
          <a:xfrm>
            <a:off x="2177264" y="4697517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4620BC2F-A257-4892-9FA1-FF789D53EF20}"/>
              </a:ext>
            </a:extLst>
          </p:cNvPr>
          <p:cNvSpPr txBox="1"/>
          <p:nvPr/>
        </p:nvSpPr>
        <p:spPr>
          <a:xfrm>
            <a:off x="543848" y="260350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1</a:t>
            </a:r>
          </a:p>
        </p:txBody>
      </p:sp>
      <p:sp>
        <p:nvSpPr>
          <p:cNvPr id="8" name="TextBox 71">
            <a:extLst>
              <a:ext uri="{FF2B5EF4-FFF2-40B4-BE49-F238E27FC236}">
                <a16:creationId xmlns:a16="http://schemas.microsoft.com/office/drawing/2014/main" id="{9FA1DDA0-A07B-4298-B163-EC81907D5D62}"/>
              </a:ext>
            </a:extLst>
          </p:cNvPr>
          <p:cNvSpPr txBox="1"/>
          <p:nvPr/>
        </p:nvSpPr>
        <p:spPr>
          <a:xfrm>
            <a:off x="543848" y="322762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2</a:t>
            </a:r>
          </a:p>
        </p:txBody>
      </p:sp>
      <p:sp>
        <p:nvSpPr>
          <p:cNvPr id="9" name="TextBox 72">
            <a:extLst>
              <a:ext uri="{FF2B5EF4-FFF2-40B4-BE49-F238E27FC236}">
                <a16:creationId xmlns:a16="http://schemas.microsoft.com/office/drawing/2014/main" id="{690BFE4F-D0D2-4BD6-A5B2-10C289EACF4C}"/>
              </a:ext>
            </a:extLst>
          </p:cNvPr>
          <p:cNvSpPr txBox="1"/>
          <p:nvPr/>
        </p:nvSpPr>
        <p:spPr>
          <a:xfrm>
            <a:off x="543848" y="3851754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3</a:t>
            </a:r>
          </a:p>
        </p:txBody>
      </p:sp>
      <p:sp>
        <p:nvSpPr>
          <p:cNvPr id="10" name="TextBox 73">
            <a:extLst>
              <a:ext uri="{FF2B5EF4-FFF2-40B4-BE49-F238E27FC236}">
                <a16:creationId xmlns:a16="http://schemas.microsoft.com/office/drawing/2014/main" id="{6D638010-22CE-46FB-8855-1C16DE242CE7}"/>
              </a:ext>
            </a:extLst>
          </p:cNvPr>
          <p:cNvSpPr txBox="1"/>
          <p:nvPr/>
        </p:nvSpPr>
        <p:spPr>
          <a:xfrm>
            <a:off x="543848" y="447588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4</a:t>
            </a:r>
          </a:p>
        </p:txBody>
      </p:sp>
      <p:sp>
        <p:nvSpPr>
          <p:cNvPr id="11" name="TextBox 74">
            <a:extLst>
              <a:ext uri="{FF2B5EF4-FFF2-40B4-BE49-F238E27FC236}">
                <a16:creationId xmlns:a16="http://schemas.microsoft.com/office/drawing/2014/main" id="{46966B81-212C-45A6-BC8F-8B6233086FD9}"/>
              </a:ext>
            </a:extLst>
          </p:cNvPr>
          <p:cNvSpPr txBox="1"/>
          <p:nvPr/>
        </p:nvSpPr>
        <p:spPr>
          <a:xfrm>
            <a:off x="543848" y="13716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Turbo NAS</a:t>
            </a:r>
          </a:p>
        </p:txBody>
      </p:sp>
      <p:sp>
        <p:nvSpPr>
          <p:cNvPr id="12" name="TextBox 75">
            <a:extLst>
              <a:ext uri="{FF2B5EF4-FFF2-40B4-BE49-F238E27FC236}">
                <a16:creationId xmlns:a16="http://schemas.microsoft.com/office/drawing/2014/main" id="{F89C3397-705B-44FB-A3AC-BFD3B3AA6A09}"/>
              </a:ext>
            </a:extLst>
          </p:cNvPr>
          <p:cNvSpPr txBox="1"/>
          <p:nvPr/>
        </p:nvSpPr>
        <p:spPr>
          <a:xfrm>
            <a:off x="550197" y="2044700"/>
            <a:ext cx="18163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微軟正黑體"/>
                <a:ea typeface="微軟正黑體"/>
              </a:rPr>
              <a:t>REXP JBOD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C04F084-F6DF-46CD-A3F6-2B809C478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3508" y="1090074"/>
            <a:ext cx="2824280" cy="1513426"/>
          </a:xfrm>
          <a:prstGeom prst="rect">
            <a:avLst/>
          </a:prstGeom>
        </p:spPr>
      </p:pic>
      <p:sp>
        <p:nvSpPr>
          <p:cNvPr id="15" name="文本框 11">
            <a:extLst>
              <a:ext uri="{FF2B5EF4-FFF2-40B4-BE49-F238E27FC236}">
                <a16:creationId xmlns:a16="http://schemas.microsoft.com/office/drawing/2014/main" id="{1D81AF8B-40B1-4FA7-9DF9-1B25C2A50176}"/>
              </a:ext>
            </a:extLst>
          </p:cNvPr>
          <p:cNvSpPr txBox="1"/>
          <p:nvPr/>
        </p:nvSpPr>
        <p:spPr>
          <a:xfrm>
            <a:off x="6258474" y="1207006"/>
            <a:ext cx="2418817" cy="12772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Daisy chained up to 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Calibri" panose="020F0502020204030204"/>
              </a:rPr>
              <a:t>8</a:t>
            </a: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 REXP or 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Calibri" panose="020F0502020204030204"/>
              </a:rPr>
              <a:t>4</a:t>
            </a: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 tier</a:t>
            </a:r>
            <a:endParaRPr lang="en-US" altLang="zh-TW" b="1">
              <a:latin typeface="微軟正黑體"/>
              <a:ea typeface="微軟正黑體"/>
              <a:cs typeface="Calibri" panose="020F0502020204030204"/>
            </a:endParaRPr>
          </a:p>
          <a:p>
            <a:pPr marL="180975" indent="-180975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High availability is not supported</a:t>
            </a:r>
          </a:p>
        </p:txBody>
      </p:sp>
    </p:spTree>
    <p:extLst>
      <p:ext uri="{BB962C8B-B14F-4D97-AF65-F5344CB8AC3E}">
        <p14:creationId xmlns:p14="http://schemas.microsoft.com/office/powerpoint/2010/main" val="2146885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4A8DDF-A4B3-4B1A-8286-6C8CD49DB717}"/>
              </a:ext>
            </a:extLst>
          </p:cNvPr>
          <p:cNvSpPr txBox="1"/>
          <p:nvPr/>
        </p:nvSpPr>
        <p:spPr>
          <a:xfrm>
            <a:off x="50356" y="1114664"/>
            <a:ext cx="4699006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5800">
                <a:solidFill>
                  <a:srgbClr val="FFFFFF"/>
                </a:solidFill>
                <a:latin typeface="微軟正黑體"/>
                <a:ea typeface="微軟正黑體"/>
              </a:rPr>
              <a:t>JBOD Applications</a:t>
            </a:r>
            <a:endParaRPr lang="zh-CN" sz="5800"/>
          </a:p>
        </p:txBody>
      </p:sp>
    </p:spTree>
    <p:extLst>
      <p:ext uri="{BB962C8B-B14F-4D97-AF65-F5344CB8AC3E}">
        <p14:creationId xmlns:p14="http://schemas.microsoft.com/office/powerpoint/2010/main" val="158558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1B8018A-C71B-4177-A3A2-EB481B221355}"/>
              </a:ext>
            </a:extLst>
          </p:cNvPr>
          <p:cNvSpPr txBox="1"/>
          <p:nvPr/>
        </p:nvSpPr>
        <p:spPr>
          <a:xfrm>
            <a:off x="351882" y="343378"/>
            <a:ext cx="4660000" cy="126188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Explosion </a:t>
            </a:r>
            <a:br>
              <a:rPr lang="en-US" altLang="zh-CN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CN" alt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3066817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D725968E-A46D-4A9E-9CEA-071F14709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0" y="1533603"/>
            <a:ext cx="8385372" cy="3055359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Three Key Applications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1">
            <a:extLst>
              <a:ext uri="{FF2B5EF4-FFF2-40B4-BE49-F238E27FC236}">
                <a16:creationId xmlns:a16="http://schemas.microsoft.com/office/drawing/2014/main" id="{2CA5895D-9337-44CB-A8EE-25382D093B40}"/>
              </a:ext>
            </a:extLst>
          </p:cNvPr>
          <p:cNvSpPr txBox="1"/>
          <p:nvPr/>
        </p:nvSpPr>
        <p:spPr>
          <a:xfrm>
            <a:off x="779634" y="1750842"/>
            <a:ext cx="178580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200" b="1">
                <a:latin typeface="微軟正黑體"/>
                <a:ea typeface="微軟正黑體"/>
                <a:cs typeface="Calibri"/>
              </a:rPr>
              <a:t>Capacity Expansion</a:t>
            </a:r>
            <a:endParaRPr lang="zh-CN"/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id="{03C70D70-956D-4424-8442-D4AC88D62D14}"/>
              </a:ext>
            </a:extLst>
          </p:cNvPr>
          <p:cNvSpPr txBox="1"/>
          <p:nvPr/>
        </p:nvSpPr>
        <p:spPr>
          <a:xfrm>
            <a:off x="6395693" y="1755654"/>
            <a:ext cx="2074133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200" b="1">
                <a:latin typeface="微軟正黑體"/>
                <a:ea typeface="微軟正黑體"/>
                <a:cs typeface="Calibri"/>
              </a:rPr>
              <a:t>L</a:t>
            </a:r>
            <a:r>
              <a:rPr lang="en-US" altLang="zh-TW" sz="2200" b="1" err="1">
                <a:latin typeface="微軟正黑體"/>
                <a:ea typeface="微軟正黑體"/>
                <a:cs typeface="Calibri"/>
              </a:rPr>
              <a:t>ocal</a:t>
            </a:r>
            <a:r>
              <a:rPr lang="en-US" altLang="zh-TW" sz="2200" b="1">
                <a:latin typeface="微軟正黑體"/>
                <a:ea typeface="微軟正黑體"/>
                <a:cs typeface="Calibri"/>
              </a:rPr>
              <a:t> Data Backup</a:t>
            </a:r>
            <a:endParaRPr lang="zh-CN"/>
          </a:p>
        </p:txBody>
      </p:sp>
      <p:sp>
        <p:nvSpPr>
          <p:cNvPr id="18" name="文本框 1">
            <a:extLst>
              <a:ext uri="{FF2B5EF4-FFF2-40B4-BE49-F238E27FC236}">
                <a16:creationId xmlns:a16="http://schemas.microsoft.com/office/drawing/2014/main" id="{60EA12B6-9AC9-4365-9651-E7E36732B39F}"/>
              </a:ext>
            </a:extLst>
          </p:cNvPr>
          <p:cNvSpPr txBox="1"/>
          <p:nvPr/>
        </p:nvSpPr>
        <p:spPr>
          <a:xfrm>
            <a:off x="3737452" y="1750842"/>
            <a:ext cx="178580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200" b="1">
                <a:latin typeface="微軟正黑體"/>
                <a:ea typeface="微軟正黑體"/>
                <a:cs typeface="Calibri" panose="020F0502020204030204"/>
              </a:rPr>
              <a:t>Data Migration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97483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95959731-EB4D-48FC-BD7C-02E25CEA2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4" t="29470"/>
          <a:stretch/>
        </p:blipFill>
        <p:spPr>
          <a:xfrm>
            <a:off x="4713149" y="1515804"/>
            <a:ext cx="4429000" cy="3627695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87613" y="215478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Capacity Expansion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52965E14-825B-4890-BFEC-2649E286B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8779" y="134815"/>
            <a:ext cx="1177608" cy="903623"/>
          </a:xfrm>
          <a:prstGeom prst="rect">
            <a:avLst/>
          </a:prstGeom>
        </p:spPr>
      </p:pic>
      <p:sp>
        <p:nvSpPr>
          <p:cNvPr id="78" name="矩形 27">
            <a:extLst>
              <a:ext uri="{FF2B5EF4-FFF2-40B4-BE49-F238E27FC236}">
                <a16:creationId xmlns:a16="http://schemas.microsoft.com/office/drawing/2014/main" id="{3E056B19-DC6B-46CA-9AFF-4E16CCC5D4DD}"/>
              </a:ext>
            </a:extLst>
          </p:cNvPr>
          <p:cNvSpPr/>
          <p:nvPr/>
        </p:nvSpPr>
        <p:spPr>
          <a:xfrm>
            <a:off x="976417" y="4699750"/>
            <a:ext cx="55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1251CCF-93E2-4DD1-B7CF-B644BDA16CCF}"/>
              </a:ext>
            </a:extLst>
          </p:cNvPr>
          <p:cNvSpPr/>
          <p:nvPr/>
        </p:nvSpPr>
        <p:spPr>
          <a:xfrm>
            <a:off x="3029343" y="4687704"/>
            <a:ext cx="663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JBOD</a:t>
            </a:r>
          </a:p>
        </p:txBody>
      </p:sp>
      <p:sp>
        <p:nvSpPr>
          <p:cNvPr id="80" name="矩形 27">
            <a:extLst>
              <a:ext uri="{FF2B5EF4-FFF2-40B4-BE49-F238E27FC236}">
                <a16:creationId xmlns:a16="http://schemas.microsoft.com/office/drawing/2014/main" id="{15902C6A-C976-4BB4-B325-513D21CDF35F}"/>
              </a:ext>
            </a:extLst>
          </p:cNvPr>
          <p:cNvSpPr/>
          <p:nvPr/>
        </p:nvSpPr>
        <p:spPr>
          <a:xfrm>
            <a:off x="5451169" y="4711796"/>
            <a:ext cx="55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5E63A5A-1D36-4730-A662-D3D8418176BD}"/>
              </a:ext>
            </a:extLst>
          </p:cNvPr>
          <p:cNvSpPr/>
          <p:nvPr/>
        </p:nvSpPr>
        <p:spPr>
          <a:xfrm>
            <a:off x="7504095" y="4699750"/>
            <a:ext cx="663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JBOD</a:t>
            </a:r>
          </a:p>
        </p:txBody>
      </p:sp>
      <p:sp>
        <p:nvSpPr>
          <p:cNvPr id="87" name="矩形 27">
            <a:extLst>
              <a:ext uri="{FF2B5EF4-FFF2-40B4-BE49-F238E27FC236}">
                <a16:creationId xmlns:a16="http://schemas.microsoft.com/office/drawing/2014/main" id="{F9F6FF8E-43D6-45C2-94C5-E0FBB1B9D8D9}"/>
              </a:ext>
            </a:extLst>
          </p:cNvPr>
          <p:cNvSpPr/>
          <p:nvPr/>
        </p:nvSpPr>
        <p:spPr>
          <a:xfrm>
            <a:off x="388288" y="3231944"/>
            <a:ext cx="1686680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Original pool in NAS</a:t>
            </a:r>
            <a:endParaRPr lang="zh-CN" alt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矩形 27">
            <a:extLst>
              <a:ext uri="{FF2B5EF4-FFF2-40B4-BE49-F238E27FC236}">
                <a16:creationId xmlns:a16="http://schemas.microsoft.com/office/drawing/2014/main" id="{9687699F-B52C-4B54-A236-859B02BFAE46}"/>
              </a:ext>
            </a:extLst>
          </p:cNvPr>
          <p:cNvSpPr/>
          <p:nvPr/>
        </p:nvSpPr>
        <p:spPr>
          <a:xfrm>
            <a:off x="2286903" y="3231944"/>
            <a:ext cx="1957587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Expanded pool capacity</a:t>
            </a:r>
            <a:endParaRPr lang="zh-CN" alt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矩形 27">
            <a:extLst>
              <a:ext uri="{FF2B5EF4-FFF2-40B4-BE49-F238E27FC236}">
                <a16:creationId xmlns:a16="http://schemas.microsoft.com/office/drawing/2014/main" id="{1F061E81-F5A6-4D42-93D7-1833314AD081}"/>
              </a:ext>
            </a:extLst>
          </p:cNvPr>
          <p:cNvSpPr/>
          <p:nvPr/>
        </p:nvSpPr>
        <p:spPr>
          <a:xfrm>
            <a:off x="5094060" y="3231944"/>
            <a:ext cx="1268039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Pool </a:t>
            </a:r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 </a:t>
            </a:r>
            <a:r>
              <a:rPr lang="en-US" altLang="zh-TW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 NAS</a:t>
            </a:r>
            <a:endParaRPr lang="en-US" altLang="zh-CN" sz="13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3" name="矩形 27">
            <a:extLst>
              <a:ext uri="{FF2B5EF4-FFF2-40B4-BE49-F238E27FC236}">
                <a16:creationId xmlns:a16="http://schemas.microsoft.com/office/drawing/2014/main" id="{CB9C75C5-129D-4F22-BB9A-2269C0AD7606}"/>
              </a:ext>
            </a:extLst>
          </p:cNvPr>
          <p:cNvSpPr/>
          <p:nvPr/>
        </p:nvSpPr>
        <p:spPr>
          <a:xfrm>
            <a:off x="7113499" y="3231944"/>
            <a:ext cx="1351652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Pool </a:t>
            </a:r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 </a:t>
            </a:r>
            <a:r>
              <a:rPr lang="en-US" altLang="zh-TW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 JBOD</a:t>
            </a:r>
          </a:p>
        </p:txBody>
      </p:sp>
      <p:sp>
        <p:nvSpPr>
          <p:cNvPr id="94" name="文本框 11">
            <a:extLst>
              <a:ext uri="{FF2B5EF4-FFF2-40B4-BE49-F238E27FC236}">
                <a16:creationId xmlns:a16="http://schemas.microsoft.com/office/drawing/2014/main" id="{DCE9FD54-FCFD-4060-85C4-2B4A9138FF94}"/>
              </a:ext>
            </a:extLst>
          </p:cNvPr>
          <p:cNvSpPr txBox="1"/>
          <p:nvPr/>
        </p:nvSpPr>
        <p:spPr>
          <a:xfrm>
            <a:off x="175490" y="1521978"/>
            <a:ext cx="4305938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 sz="2200">
                <a:latin typeface="微軟正黑體"/>
                <a:ea typeface="微軟正黑體"/>
                <a:cs typeface="Calibri" panose="020F0502020204030204"/>
              </a:rPr>
              <a:t>Expand existing pool in NAS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95" name="Rectangle 2">
            <a:extLst>
              <a:ext uri="{FF2B5EF4-FFF2-40B4-BE49-F238E27FC236}">
                <a16:creationId xmlns:a16="http://schemas.microsoft.com/office/drawing/2014/main" id="{D1F56F9C-84C2-4F22-8259-0CBC74C20C6D}"/>
              </a:ext>
            </a:extLst>
          </p:cNvPr>
          <p:cNvSpPr/>
          <p:nvPr/>
        </p:nvSpPr>
        <p:spPr>
          <a:xfrm>
            <a:off x="4841031" y="1515805"/>
            <a:ext cx="4200493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TW" sz="2200">
                <a:latin typeface="微軟正黑體"/>
                <a:ea typeface="微軟正黑體"/>
                <a:cs typeface="Calibri" panose="020F0502020204030204"/>
              </a:rPr>
              <a:t>Independent pool in JBOD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96" name="矩形 27">
            <a:extLst>
              <a:ext uri="{FF2B5EF4-FFF2-40B4-BE49-F238E27FC236}">
                <a16:creationId xmlns:a16="http://schemas.microsoft.com/office/drawing/2014/main" id="{324C727D-4C6E-46EC-96CF-9F686A1EE216}"/>
              </a:ext>
            </a:extLst>
          </p:cNvPr>
          <p:cNvSpPr/>
          <p:nvPr/>
        </p:nvSpPr>
        <p:spPr>
          <a:xfrm>
            <a:off x="1778277" y="2179017"/>
            <a:ext cx="999441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Video folder</a:t>
            </a:r>
            <a:endParaRPr lang="zh-TW" altLang="en-US" sz="1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7" name="矩形 27">
            <a:extLst>
              <a:ext uri="{FF2B5EF4-FFF2-40B4-BE49-F238E27FC236}">
                <a16:creationId xmlns:a16="http://schemas.microsoft.com/office/drawing/2014/main" id="{C8F9220D-2C8F-488C-BBAE-9FC71B8D9BD6}"/>
              </a:ext>
            </a:extLst>
          </p:cNvPr>
          <p:cNvSpPr/>
          <p:nvPr/>
        </p:nvSpPr>
        <p:spPr>
          <a:xfrm>
            <a:off x="5185302" y="2167575"/>
            <a:ext cx="1085554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x-none" altLang="zh-CN" sz="1200">
                <a:latin typeface="微軟正黑體"/>
                <a:ea typeface="微軟正黑體"/>
                <a:cs typeface="Arial" panose="020B0604020202020204" pitchFamily="34" charset="0"/>
              </a:rPr>
              <a:t>User </a:t>
            </a:r>
            <a:r>
              <a:rPr lang="x-none" altLang="zh-CN" sz="1200">
                <a:solidFill>
                  <a:srgbClr val="FF6500"/>
                </a:solidFill>
                <a:latin typeface="微軟正黑體"/>
                <a:ea typeface="微軟正黑體"/>
                <a:cs typeface="Arial" panose="020B0604020202020204" pitchFamily="34" charset="0"/>
              </a:rPr>
              <a:t>A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folder</a:t>
            </a:r>
            <a:endParaRPr lang="zh-TW" altLang="en-US" sz="1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8" name="矩形 27">
            <a:extLst>
              <a:ext uri="{FF2B5EF4-FFF2-40B4-BE49-F238E27FC236}">
                <a16:creationId xmlns:a16="http://schemas.microsoft.com/office/drawing/2014/main" id="{03C6EC5A-BD60-4D4E-8E68-F004CDF049DB}"/>
              </a:ext>
            </a:extLst>
          </p:cNvPr>
          <p:cNvSpPr/>
          <p:nvPr/>
        </p:nvSpPr>
        <p:spPr>
          <a:xfrm>
            <a:off x="6673740" y="2167575"/>
            <a:ext cx="1072730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x-none" altLang="zh-CN" sz="1200">
                <a:latin typeface="微軟正黑體"/>
                <a:ea typeface="微軟正黑體"/>
                <a:cs typeface="Arial" panose="020B0604020202020204" pitchFamily="34" charset="0"/>
              </a:rPr>
              <a:t>User </a:t>
            </a:r>
            <a:r>
              <a:rPr lang="x-none" altLang="zh-CN" sz="1200">
                <a:solidFill>
                  <a:srgbClr val="FF6500"/>
                </a:solidFill>
                <a:latin typeface="微軟正黑體"/>
                <a:ea typeface="微軟正黑體"/>
                <a:cs typeface="Arial" panose="020B0604020202020204" pitchFamily="34" charset="0"/>
              </a:rPr>
              <a:t>B</a:t>
            </a:r>
            <a:r>
              <a:rPr lang="en-US" altLang="zh-CN" sz="1200">
                <a:solidFill>
                  <a:srgbClr val="FF65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folder</a:t>
            </a:r>
            <a:endParaRPr lang="zh-TW" altLang="en-US" sz="1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9" name="矩形 27">
            <a:extLst>
              <a:ext uri="{FF2B5EF4-FFF2-40B4-BE49-F238E27FC236}">
                <a16:creationId xmlns:a16="http://schemas.microsoft.com/office/drawing/2014/main" id="{D149F4CA-627A-4518-A307-93AE82F1F332}"/>
              </a:ext>
            </a:extLst>
          </p:cNvPr>
          <p:cNvSpPr/>
          <p:nvPr/>
        </p:nvSpPr>
        <p:spPr>
          <a:xfrm>
            <a:off x="7906589" y="2167575"/>
            <a:ext cx="1080745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x-none" altLang="zh-CN" sz="1200">
                <a:latin typeface="微軟正黑體"/>
                <a:ea typeface="微軟正黑體"/>
                <a:cs typeface="Arial" panose="020B0604020202020204" pitchFamily="34" charset="0"/>
              </a:rPr>
              <a:t>User </a:t>
            </a:r>
            <a:r>
              <a:rPr lang="x-none" altLang="zh-CN" sz="1200">
                <a:solidFill>
                  <a:srgbClr val="FF6500"/>
                </a:solidFill>
                <a:latin typeface="微軟正黑體"/>
                <a:ea typeface="微軟正黑體"/>
                <a:cs typeface="Arial" panose="020B0604020202020204" pitchFamily="34" charset="0"/>
              </a:rPr>
              <a:t>C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folder</a:t>
            </a:r>
            <a:endParaRPr lang="zh-TW" altLang="en-US" sz="1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6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5490153" y="3696681"/>
            <a:ext cx="3023225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微軟正黑體"/>
                <a:ea typeface="微軟正黑體"/>
                <a:cs typeface="Calibri"/>
              </a:rPr>
              <a:t>Import data to  </a:t>
            </a:r>
            <a:r>
              <a:rPr lang="en-US" altLang="zh-TW" sz="2000" b="1">
                <a:latin typeface="微軟正黑體"/>
                <a:ea typeface="微軟正黑體"/>
                <a:cs typeface="Calibri"/>
              </a:rPr>
              <a:t>NAS B</a:t>
            </a: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6DB343F0-549F-45F6-9ACF-B77D6C39C644}"/>
              </a:ext>
            </a:extLst>
          </p:cNvPr>
          <p:cNvSpPr/>
          <p:nvPr/>
        </p:nvSpPr>
        <p:spPr>
          <a:xfrm>
            <a:off x="1427299" y="3604892"/>
            <a:ext cx="560660" cy="550390"/>
          </a:xfrm>
          <a:prstGeom prst="ellipse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文本框 32">
            <a:extLst>
              <a:ext uri="{FF2B5EF4-FFF2-40B4-BE49-F238E27FC236}">
                <a16:creationId xmlns:a16="http://schemas.microsoft.com/office/drawing/2014/main" id="{6EA5E15F-155C-45E5-9601-87BCE6BA0875}"/>
              </a:ext>
            </a:extLst>
          </p:cNvPr>
          <p:cNvSpPr txBox="1"/>
          <p:nvPr/>
        </p:nvSpPr>
        <p:spPr>
          <a:xfrm>
            <a:off x="1948593" y="3694336"/>
            <a:ext cx="270717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微軟正黑體"/>
                <a:ea typeface="微軟正黑體"/>
                <a:cs typeface="Calibri"/>
              </a:rPr>
              <a:t>Copy data to a </a:t>
            </a:r>
            <a:r>
              <a:rPr lang="en-US" altLang="zh-TW" sz="2000" b="1">
                <a:latin typeface="微軟正黑體"/>
                <a:ea typeface="微軟正黑體"/>
                <a:cs typeface="Calibri"/>
              </a:rPr>
              <a:t>JBOD</a:t>
            </a:r>
            <a:endParaRPr lang="zh-TW" altLang="en-US" sz="2000" b="1">
              <a:latin typeface="微軟正黑體"/>
              <a:ea typeface="微軟正黑體"/>
              <a:cs typeface="Calibri"/>
            </a:endParaRPr>
          </a:p>
        </p:txBody>
      </p:sp>
      <p:sp>
        <p:nvSpPr>
          <p:cNvPr id="37" name="Oval 4">
            <a:extLst>
              <a:ext uri="{FF2B5EF4-FFF2-40B4-BE49-F238E27FC236}">
                <a16:creationId xmlns:a16="http://schemas.microsoft.com/office/drawing/2014/main" id="{113DD6AB-BE37-41A4-9E1B-C1665EB5BA81}"/>
              </a:ext>
            </a:extLst>
          </p:cNvPr>
          <p:cNvSpPr/>
          <p:nvPr/>
        </p:nvSpPr>
        <p:spPr>
          <a:xfrm>
            <a:off x="4931290" y="3615732"/>
            <a:ext cx="560660" cy="550390"/>
          </a:xfrm>
          <a:prstGeom prst="ellipse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694E905-049F-46F3-AB02-BCC0DBE9C9D1}"/>
              </a:ext>
            </a:extLst>
          </p:cNvPr>
          <p:cNvGrpSpPr/>
          <p:nvPr/>
        </p:nvGrpSpPr>
        <p:grpSpPr>
          <a:xfrm>
            <a:off x="5038720" y="2481339"/>
            <a:ext cx="1770465" cy="589088"/>
            <a:chOff x="2467030" y="2786634"/>
            <a:chExt cx="1770465" cy="589088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594877D5-2873-4462-B704-23694376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7030" y="2786634"/>
              <a:ext cx="1770465" cy="589088"/>
            </a:xfrm>
            <a:prstGeom prst="rect">
              <a:avLst/>
            </a:prstGeom>
          </p:spPr>
        </p:pic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79A7617-C1DD-4BB4-9A4D-27652F78C760}"/>
                </a:ext>
              </a:extLst>
            </p:cNvPr>
            <p:cNvSpPr txBox="1"/>
            <p:nvPr/>
          </p:nvSpPr>
          <p:spPr>
            <a:xfrm>
              <a:off x="3525426" y="2797985"/>
              <a:ext cx="4619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000" b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zh-TW" altLang="en-US" sz="3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8DDA77B-A99F-4B59-BC41-536C390193A0}"/>
              </a:ext>
            </a:extLst>
          </p:cNvPr>
          <p:cNvGrpSpPr/>
          <p:nvPr/>
        </p:nvGrpSpPr>
        <p:grpSpPr>
          <a:xfrm>
            <a:off x="2266362" y="2479194"/>
            <a:ext cx="1770465" cy="589088"/>
            <a:chOff x="2467030" y="2786634"/>
            <a:chExt cx="1770465" cy="589088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37E68B86-65CB-402D-9AB0-67607C7D6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7030" y="2786634"/>
              <a:ext cx="1770465" cy="589088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2C5570C-8C3C-4C16-90C3-FFF72E6C31FD}"/>
                </a:ext>
              </a:extLst>
            </p:cNvPr>
            <p:cNvSpPr txBox="1"/>
            <p:nvPr/>
          </p:nvSpPr>
          <p:spPr>
            <a:xfrm>
              <a:off x="3525426" y="2797985"/>
              <a:ext cx="4619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0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zh-TW" altLang="en-US" sz="3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圖形 25">
            <a:extLst>
              <a:ext uri="{FF2B5EF4-FFF2-40B4-BE49-F238E27FC236}">
                <a16:creationId xmlns:a16="http://schemas.microsoft.com/office/drawing/2014/main" id="{73488C98-EE0F-44B7-9BB9-3C2FA0697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26514" y="3291737"/>
            <a:ext cx="2306407" cy="1281986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E46DCD4-D44C-4D14-9B3D-387E4B992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369" y="3252284"/>
            <a:ext cx="2458836" cy="1281986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414033" y="215478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Migration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D37A525E-1901-46A1-9D2A-16BAA7F90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9372" y="71032"/>
            <a:ext cx="886994" cy="822960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453756" y="1323403"/>
            <a:ext cx="8248449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2200">
                <a:latin typeface="微軟正黑體"/>
                <a:ea typeface="微軟正黑體"/>
                <a:cs typeface="Calibri" panose="020F0502020204030204"/>
              </a:rPr>
              <a:t>QJBOD Express </a:t>
            </a:r>
            <a:r>
              <a:rPr lang="zh-TW" altLang="en-US" sz="2200">
                <a:latin typeface="微軟正黑體"/>
                <a:ea typeface="微軟正黑體"/>
                <a:cs typeface="Calibri" panose="020F0502020204030204"/>
              </a:rPr>
              <a:t>for transfering huge amount of data</a:t>
            </a:r>
            <a:endParaRPr lang="en-US" altLang="zh-CN" sz="220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2200">
                <a:latin typeface="微軟正黑體"/>
                <a:ea typeface="微軟正黑體"/>
                <a:cs typeface="Calibri" panose="020F0502020204030204"/>
              </a:rPr>
              <a:t>48 Gb/s </a:t>
            </a:r>
            <a:r>
              <a:rPr lang="zh-TW" altLang="en-US" sz="2200">
                <a:latin typeface="微軟正黑體"/>
                <a:ea typeface="微軟正黑體"/>
                <a:cs typeface="Calibri" panose="020F0502020204030204"/>
              </a:rPr>
              <a:t>high-speed to reduce time</a:t>
            </a:r>
            <a:endParaRPr lang="zh-CN" altLang="en-US" sz="2200">
              <a:latin typeface="微軟正黑體"/>
              <a:ea typeface="微軟正黑體"/>
              <a:cs typeface="Calibri" panose="020F0502020204030204"/>
            </a:endParaRPr>
          </a:p>
        </p:txBody>
      </p:sp>
      <p:pic>
        <p:nvPicPr>
          <p:cNvPr id="9" name="圖片 41">
            <a:extLst>
              <a:ext uri="{FF2B5EF4-FFF2-40B4-BE49-F238E27FC236}">
                <a16:creationId xmlns:a16="http://schemas.microsoft.com/office/drawing/2014/main" id="{E8FF10CC-6E26-43EB-A6A6-70D8C86336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b="26818"/>
          <a:stretch/>
        </p:blipFill>
        <p:spPr>
          <a:xfrm>
            <a:off x="935021" y="3997296"/>
            <a:ext cx="2662682" cy="755674"/>
          </a:xfrm>
          <a:prstGeom prst="rect">
            <a:avLst/>
          </a:prstGeom>
        </p:spPr>
      </p:pic>
      <p:pic>
        <p:nvPicPr>
          <p:cNvPr id="12" name="圖片 41">
            <a:extLst>
              <a:ext uri="{FF2B5EF4-FFF2-40B4-BE49-F238E27FC236}">
                <a16:creationId xmlns:a16="http://schemas.microsoft.com/office/drawing/2014/main" id="{E8FF10CC-6E26-43EB-A6A6-70D8C86336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b="26818"/>
          <a:stretch/>
        </p:blipFill>
        <p:spPr>
          <a:xfrm>
            <a:off x="5710818" y="3985251"/>
            <a:ext cx="2662682" cy="755674"/>
          </a:xfrm>
          <a:prstGeom prst="rect">
            <a:avLst/>
          </a:prstGeom>
        </p:spPr>
      </p:pic>
      <p:sp>
        <p:nvSpPr>
          <p:cNvPr id="16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7061747" y="3238397"/>
            <a:ext cx="1602966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100">
                <a:latin typeface="微軟正黑體"/>
                <a:ea typeface="微軟正黑體"/>
                <a:cs typeface="Calibri"/>
              </a:rPr>
              <a:t>SAS cable</a:t>
            </a:r>
            <a:b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100">
                <a:latin typeface="微軟正黑體"/>
                <a:ea typeface="微軟正黑體"/>
                <a:cs typeface="Calibri"/>
              </a:rPr>
              <a:t>(48 Gb/s)</a:t>
            </a:r>
          </a:p>
        </p:txBody>
      </p:sp>
      <p:sp>
        <p:nvSpPr>
          <p:cNvPr id="17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1781751" y="4732331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sp>
        <p:nvSpPr>
          <p:cNvPr id="18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6639782" y="4702013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pic>
        <p:nvPicPr>
          <p:cNvPr id="8" name="圖片 39">
            <a:extLst>
              <a:ext uri="{FF2B5EF4-FFF2-40B4-BE49-F238E27FC236}">
                <a16:creationId xmlns:a16="http://schemas.microsoft.com/office/drawing/2014/main" id="{B330F2E9-6595-4A39-BB5A-9BB04EC737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6533"/>
          <a:stretch/>
        </p:blipFill>
        <p:spPr>
          <a:xfrm>
            <a:off x="6608517" y="2520067"/>
            <a:ext cx="2306407" cy="778065"/>
          </a:xfrm>
          <a:prstGeom prst="rect">
            <a:avLst/>
          </a:prstGeom>
        </p:spPr>
      </p:pic>
      <p:pic>
        <p:nvPicPr>
          <p:cNvPr id="7" name="圖片 39">
            <a:extLst>
              <a:ext uri="{FF2B5EF4-FFF2-40B4-BE49-F238E27FC236}">
                <a16:creationId xmlns:a16="http://schemas.microsoft.com/office/drawing/2014/main" id="{B330F2E9-6595-4A39-BB5A-9BB04EC737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6533"/>
          <a:stretch/>
        </p:blipFill>
        <p:spPr>
          <a:xfrm>
            <a:off x="160623" y="2641744"/>
            <a:ext cx="2306407" cy="77806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036CF5C1-15D6-432C-AC2E-48112D932439}"/>
              </a:ext>
            </a:extLst>
          </p:cNvPr>
          <p:cNvSpPr txBox="1"/>
          <p:nvPr/>
        </p:nvSpPr>
        <p:spPr>
          <a:xfrm>
            <a:off x="433094" y="3380793"/>
            <a:ext cx="1370564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>
                <a:latin typeface="微軟正黑體"/>
                <a:ea typeface="微軟正黑體"/>
                <a:cs typeface="Calibri"/>
              </a:rPr>
              <a:t>SAS cable</a:t>
            </a:r>
            <a:b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100">
                <a:latin typeface="微軟正黑體"/>
                <a:ea typeface="微軟正黑體"/>
                <a:cs typeface="Calibri"/>
              </a:rPr>
              <a:t>(48 Gb/s)</a:t>
            </a:r>
          </a:p>
        </p:txBody>
      </p:sp>
    </p:spTree>
    <p:extLst>
      <p:ext uri="{BB962C8B-B14F-4D97-AF65-F5344CB8AC3E}">
        <p14:creationId xmlns:p14="http://schemas.microsoft.com/office/powerpoint/2010/main" val="2439335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1DEF6952-9862-416C-9063-FD46F3C5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2" b="2398"/>
          <a:stretch/>
        </p:blipFill>
        <p:spPr>
          <a:xfrm>
            <a:off x="512024" y="2929730"/>
            <a:ext cx="8139304" cy="2177862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 up Data at Local Site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08C97BE-A371-4A51-908B-A366E524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3419" y="41564"/>
            <a:ext cx="959570" cy="890296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392935" y="1279819"/>
            <a:ext cx="8657121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ts val="2400"/>
              </a:lnSpc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x-none" altLang="zh-TW" sz="2400">
                <a:latin typeface="微軟正黑體"/>
                <a:ea typeface="微軟正黑體"/>
                <a:cs typeface="Calibri" panose="020F0502020204030204"/>
              </a:rPr>
              <a:t>Snapshot Replica</a:t>
            </a:r>
            <a:r>
              <a:rPr lang="en-US" altLang="zh-TW" sz="2400">
                <a:latin typeface="微軟正黑體"/>
                <a:ea typeface="微軟正黑體"/>
                <a:cs typeface="Calibri" panose="020F0502020204030204"/>
              </a:rPr>
              <a:t> supports incremental </a:t>
            </a:r>
            <a:br>
              <a:rPr lang="en-US" altLang="zh-TW" sz="2400">
                <a:latin typeface="微軟正黑體"/>
                <a:ea typeface="微軟正黑體"/>
                <a:cs typeface="Calibri" panose="020F0502020204030204"/>
              </a:rPr>
            </a:br>
            <a:r>
              <a:rPr lang="en-US" altLang="zh-TW" sz="2400">
                <a:latin typeface="微軟正黑體"/>
                <a:ea typeface="微軟正黑體"/>
                <a:cs typeface="Calibri" panose="020F0502020204030204"/>
              </a:rPr>
              <a:t>and versioning backup</a:t>
            </a:r>
            <a:endParaRPr lang="zh-TW" altLang="en-US" sz="2400">
              <a:latin typeface="微軟正黑體"/>
              <a:ea typeface="微軟正黑體"/>
              <a:cs typeface="Calibri" panose="020F0502020204030204"/>
            </a:endParaRPr>
          </a:p>
          <a:p>
            <a:pPr marL="360045" lvl="1" indent="-180975">
              <a:buClr>
                <a:srgbClr val="89E5DC"/>
              </a:buClr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Against Ransomware infection</a:t>
            </a:r>
          </a:p>
          <a:p>
            <a:pPr marL="360045" lvl="1" indent="-180975">
              <a:buClr>
                <a:srgbClr val="89E5DC"/>
              </a:buClr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Data recovery when multiple disks have failed in a RAID group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360045" lvl="1" indent="-180975">
              <a:buClr>
                <a:srgbClr val="89E5DC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latin typeface="微軟正黑體"/>
                <a:ea typeface="微軟正黑體"/>
                <a:cs typeface="Calibri" panose="020F0502020204030204"/>
              </a:rPr>
              <a:t>SAS </a:t>
            </a:r>
            <a:r>
              <a:rPr lang="en-US" altLang="zh-CN" sz="1600">
                <a:latin typeface="微軟正黑體"/>
                <a:ea typeface="微軟正黑體"/>
                <a:cs typeface="Calibri" panose="020F0502020204030204"/>
              </a:rPr>
              <a:t>48 Gb/s high speed data transferring to shorten</a:t>
            </a: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 </a:t>
            </a:r>
            <a:r>
              <a:rPr lang="en-US" altLang="zh-TW" sz="1600">
                <a:latin typeface="微軟正黑體"/>
                <a:ea typeface="微軟正黑體"/>
                <a:cs typeface="Calibri" panose="020F0502020204030204"/>
              </a:rPr>
              <a:t>RTO (Recovery Time Objective)</a:t>
            </a:r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6714044" y="4601666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1434845" y="4534695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sp>
        <p:nvSpPr>
          <p:cNvPr id="13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3615027" y="3827737"/>
            <a:ext cx="180001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/>
                <a:ea typeface="微軟正黑體"/>
                <a:cs typeface="Calibri"/>
              </a:rPr>
              <a:t>SAS cable</a:t>
            </a:r>
            <a:r>
              <a:rPr lang="zh-TW" altLang="en-US" sz="1200"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TW" sz="1200">
                <a:latin typeface="微軟正黑體"/>
                <a:ea typeface="微軟正黑體"/>
                <a:cs typeface="Calibri"/>
              </a:rPr>
              <a:t>(48 Gb/s)</a:t>
            </a:r>
          </a:p>
        </p:txBody>
      </p:sp>
      <p:sp>
        <p:nvSpPr>
          <p:cNvPr id="22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6460568" y="2797329"/>
            <a:ext cx="202522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latin typeface="微軟正黑體"/>
                <a:ea typeface="微軟正黑體"/>
                <a:cs typeface="Calibri"/>
              </a:rPr>
              <a:t>Versioning backup</a:t>
            </a: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593A6C-179B-4F3F-A88F-2AAFD24D327B}"/>
              </a:ext>
            </a:extLst>
          </p:cNvPr>
          <p:cNvSpPr/>
          <p:nvPr/>
        </p:nvSpPr>
        <p:spPr>
          <a:xfrm>
            <a:off x="3567729" y="3349058"/>
            <a:ext cx="1894609" cy="272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本框 32">
            <a:extLst>
              <a:ext uri="{FF2B5EF4-FFF2-40B4-BE49-F238E27FC236}">
                <a16:creationId xmlns:a16="http://schemas.microsoft.com/office/drawing/2014/main" id="{079624F8-F428-4720-8AC4-678849E1E1F6}"/>
              </a:ext>
            </a:extLst>
          </p:cNvPr>
          <p:cNvSpPr txBox="1"/>
          <p:nvPr/>
        </p:nvSpPr>
        <p:spPr>
          <a:xfrm>
            <a:off x="3613290" y="3340842"/>
            <a:ext cx="180001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Snapshot Replica </a:t>
            </a:r>
            <a:endParaRPr lang="zh-TW" altLang="en-US" sz="1200">
              <a:solidFill>
                <a:srgbClr val="FF6500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A6280A-BD18-4288-B278-B668B2A54BAA}"/>
              </a:ext>
            </a:extLst>
          </p:cNvPr>
          <p:cNvSpPr/>
          <p:nvPr/>
        </p:nvSpPr>
        <p:spPr>
          <a:xfrm>
            <a:off x="3565993" y="4672750"/>
            <a:ext cx="1894609" cy="272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本框 32">
            <a:extLst>
              <a:ext uri="{FF2B5EF4-FFF2-40B4-BE49-F238E27FC236}">
                <a16:creationId xmlns:a16="http://schemas.microsoft.com/office/drawing/2014/main" id="{81F88D68-8C85-441A-B223-AD833C0D8B9C}"/>
              </a:ext>
            </a:extLst>
          </p:cNvPr>
          <p:cNvSpPr txBox="1"/>
          <p:nvPr/>
        </p:nvSpPr>
        <p:spPr>
          <a:xfrm>
            <a:off x="3611554" y="4671462"/>
            <a:ext cx="180001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Restore Data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5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DF69FC0-AEAA-4C7C-B0AE-FC2B10EF4E62}"/>
              </a:ext>
            </a:extLst>
          </p:cNvPr>
          <p:cNvSpPr/>
          <p:nvPr/>
        </p:nvSpPr>
        <p:spPr>
          <a:xfrm>
            <a:off x="1178474" y="4173829"/>
            <a:ext cx="292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">
                <a:solidFill>
                  <a:schemeClr val="bg1">
                    <a:lumMod val="65000"/>
                  </a:schemeClr>
                </a:solidFill>
              </a:rPr>
              <a:t>Copyright© 2019 QNAP Systems, Inc. All rights reserved. QNAP® and other names of QNAP Products are proprietary marks or registered trademarks of QNAP Systems, Inc. Other products and company names mentioned herein are trademarks of their respective holders.​​​​</a:t>
            </a:r>
            <a:endParaRPr lang="zh-TW" altLang="en-US" sz="60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97">
            <a:extLst>
              <a:ext uri="{FF2B5EF4-FFF2-40B4-BE49-F238E27FC236}">
                <a16:creationId xmlns:a16="http://schemas.microsoft.com/office/drawing/2014/main" id="{936A3E8B-464F-436D-89BF-801D6746FD6A}"/>
              </a:ext>
            </a:extLst>
          </p:cNvPr>
          <p:cNvSpPr txBox="1">
            <a:spLocks/>
          </p:cNvSpPr>
          <p:nvPr/>
        </p:nvSpPr>
        <p:spPr>
          <a:xfrm>
            <a:off x="281062" y="2393954"/>
            <a:ext cx="3895460" cy="8250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lnSpc>
                <a:spcPts val="4500"/>
              </a:lnSpc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b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Best Expansion Solution with</a:t>
            </a:r>
            <a:r>
              <a:rPr lang="en-US" altLang="zh-TW" b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>
                <a:solidFill>
                  <a:srgbClr val="FF65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JBOD</a:t>
            </a:r>
            <a:endParaRPr lang="zh-TW" altLang="en-US">
              <a:solidFill>
                <a:srgbClr val="FF6500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DD19FDFC-E13D-45C6-9808-63FE3BC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368" y="1272357"/>
            <a:ext cx="25431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群組 85">
            <a:extLst>
              <a:ext uri="{FF2B5EF4-FFF2-40B4-BE49-F238E27FC236}">
                <a16:creationId xmlns:a16="http://schemas.microsoft.com/office/drawing/2014/main" id="{F792550D-BD74-42C9-B4B6-2BD1489CCB47}"/>
              </a:ext>
            </a:extLst>
          </p:cNvPr>
          <p:cNvGrpSpPr/>
          <p:nvPr/>
        </p:nvGrpSpPr>
        <p:grpSpPr>
          <a:xfrm>
            <a:off x="0" y="2489690"/>
            <a:ext cx="9144000" cy="1376454"/>
            <a:chOff x="220536" y="2370158"/>
            <a:chExt cx="8687937" cy="2951664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1764B36-AA61-4812-AC05-D4630C70A7AF}"/>
                </a:ext>
              </a:extLst>
            </p:cNvPr>
            <p:cNvSpPr/>
            <p:nvPr/>
          </p:nvSpPr>
          <p:spPr>
            <a:xfrm>
              <a:off x="220536" y="2370158"/>
              <a:ext cx="8687937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FF67DF9E-330A-497E-8956-554CB6C194B2}"/>
                </a:ext>
              </a:extLst>
            </p:cNvPr>
            <p:cNvSpPr/>
            <p:nvPr/>
          </p:nvSpPr>
          <p:spPr>
            <a:xfrm>
              <a:off x="220536" y="2395589"/>
              <a:ext cx="8687937" cy="2926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7634A7C3-F711-46FD-909F-BAE5EE871A1B}"/>
              </a:ext>
            </a:extLst>
          </p:cNvPr>
          <p:cNvCxnSpPr/>
          <p:nvPr/>
        </p:nvCxnSpPr>
        <p:spPr>
          <a:xfrm>
            <a:off x="4472902" y="3173200"/>
            <a:ext cx="2825030" cy="21388"/>
          </a:xfrm>
          <a:prstGeom prst="line">
            <a:avLst/>
          </a:prstGeom>
          <a:ln w="38100">
            <a:solidFill>
              <a:srgbClr val="89E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13246"/>
            <a:ext cx="5982217" cy="822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en-US" altLang="zh-CN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Three Ways to Expand Your QNAP NAS</a:t>
            </a:r>
          </a:p>
        </p:txBody>
      </p:sp>
      <p:sp>
        <p:nvSpPr>
          <p:cNvPr id="37" name="文本框 4">
            <a:extLst>
              <a:ext uri="{FF2B5EF4-FFF2-40B4-BE49-F238E27FC236}">
                <a16:creationId xmlns:a16="http://schemas.microsoft.com/office/drawing/2014/main" id="{EFB1188E-DE69-42C2-8A28-F4FE6D885B84}"/>
              </a:ext>
            </a:extLst>
          </p:cNvPr>
          <p:cNvSpPr txBox="1"/>
          <p:nvPr/>
        </p:nvSpPr>
        <p:spPr>
          <a:xfrm>
            <a:off x="309227" y="1324223"/>
            <a:ext cx="3468866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600" b="1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A. </a:t>
            </a:r>
            <a:r>
              <a:rPr lang="zh-CN" altLang="en-US" sz="1600" b="1">
                <a:latin typeface="微軟正黑體"/>
                <a:ea typeface="微軟正黑體"/>
                <a:cs typeface="Calibri"/>
              </a:rPr>
              <a:t>Online RAID Capacity </a:t>
            </a:r>
            <a:br>
              <a:rPr lang="en-US" altLang="zh-CN" sz="1600" b="1">
                <a:latin typeface="微軟正黑體"/>
                <a:ea typeface="微軟正黑體"/>
                <a:cs typeface="Calibri"/>
              </a:rPr>
            </a:br>
            <a:r>
              <a:rPr lang="en-US" altLang="zh-CN" sz="1600" b="1">
                <a:latin typeface="微軟正黑體"/>
                <a:ea typeface="微軟正黑體"/>
                <a:cs typeface="Calibri"/>
              </a:rPr>
              <a:t>     </a:t>
            </a:r>
            <a:r>
              <a:rPr lang="zh-CN" altLang="en-US" sz="1600" b="1">
                <a:latin typeface="微軟正黑體"/>
                <a:ea typeface="微軟正黑體"/>
                <a:cs typeface="Calibri"/>
              </a:rPr>
              <a:t>Upgrade</a:t>
            </a:r>
          </a:p>
        </p:txBody>
      </p:sp>
      <p:sp>
        <p:nvSpPr>
          <p:cNvPr id="38" name="文本框 32">
            <a:extLst>
              <a:ext uri="{FF2B5EF4-FFF2-40B4-BE49-F238E27FC236}">
                <a16:creationId xmlns:a16="http://schemas.microsoft.com/office/drawing/2014/main" id="{78D00CE2-BEB3-419D-9CF2-C703F4B85232}"/>
              </a:ext>
            </a:extLst>
          </p:cNvPr>
          <p:cNvSpPr txBox="1"/>
          <p:nvPr/>
        </p:nvSpPr>
        <p:spPr>
          <a:xfrm>
            <a:off x="342900" y="1894198"/>
            <a:ext cx="256298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Font typeface="Arial"/>
              <a:buChar char="•"/>
            </a:pPr>
            <a:r>
              <a:rPr lang="zh-CN" altLang="en-US" sz="1200">
                <a:latin typeface="微軟正黑體"/>
                <a:ea typeface="微軟正黑體"/>
                <a:cs typeface="Calibri"/>
              </a:rPr>
              <a:t>Replaces disk one by one</a:t>
            </a:r>
            <a:endParaRPr lang="zh-CN" sz="1200"/>
          </a:p>
          <a:p>
            <a:pPr marL="179070" indent="-179070">
              <a:buFont typeface="Arial"/>
              <a:buChar char="•"/>
            </a:pPr>
            <a:r>
              <a:rPr lang="zh-CN" altLang="en-US" sz="1200">
                <a:latin typeface="微軟正黑體"/>
                <a:ea typeface="微軟正黑體"/>
                <a:cs typeface="Calibri"/>
              </a:rPr>
              <a:t>Takes time in RAID rebuilding</a:t>
            </a:r>
            <a:endParaRPr lang="zh-CN" sz="1200"/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9C6F939A-5DF7-4B66-BA01-9AF34C84171F}"/>
              </a:ext>
            </a:extLst>
          </p:cNvPr>
          <p:cNvGrpSpPr/>
          <p:nvPr/>
        </p:nvGrpSpPr>
        <p:grpSpPr>
          <a:xfrm>
            <a:off x="6112477" y="1405246"/>
            <a:ext cx="2745977" cy="875971"/>
            <a:chOff x="5292436" y="1424729"/>
            <a:chExt cx="2713318" cy="875971"/>
          </a:xfrm>
        </p:grpSpPr>
        <p:sp>
          <p:nvSpPr>
            <p:cNvPr id="48" name="箭號: 向右 47">
              <a:extLst>
                <a:ext uri="{FF2B5EF4-FFF2-40B4-BE49-F238E27FC236}">
                  <a16:creationId xmlns:a16="http://schemas.microsoft.com/office/drawing/2014/main" id="{67137C64-542A-4E94-91C6-67D3544DE3DA}"/>
                </a:ext>
              </a:extLst>
            </p:cNvPr>
            <p:cNvSpPr/>
            <p:nvPr/>
          </p:nvSpPr>
          <p:spPr>
            <a:xfrm>
              <a:off x="6030191" y="1693555"/>
              <a:ext cx="1333500" cy="301086"/>
            </a:xfrm>
            <a:prstGeom prst="rightArrow">
              <a:avLst/>
            </a:prstGeom>
            <a:solidFill>
              <a:srgbClr val="EB6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5DDCC4B1-6B91-45F5-A155-609345812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8999" y="1424729"/>
              <a:ext cx="560677" cy="747569"/>
            </a:xfrm>
            <a:prstGeom prst="rect">
              <a:avLst/>
            </a:prstGeom>
          </p:spPr>
        </p:pic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4FF3E638-4D66-442A-90F1-40AB3AD3F496}"/>
                </a:ext>
              </a:extLst>
            </p:cNvPr>
            <p:cNvGrpSpPr/>
            <p:nvPr/>
          </p:nvGrpSpPr>
          <p:grpSpPr>
            <a:xfrm>
              <a:off x="5292436" y="1931368"/>
              <a:ext cx="671945" cy="369332"/>
              <a:chOff x="6754091" y="2077254"/>
              <a:chExt cx="671945" cy="369332"/>
            </a:xfrm>
          </p:grpSpPr>
          <p:sp>
            <p:nvSpPr>
              <p:cNvPr id="41" name="矩形: 圓角 40">
                <a:extLst>
                  <a:ext uri="{FF2B5EF4-FFF2-40B4-BE49-F238E27FC236}">
                    <a16:creationId xmlns:a16="http://schemas.microsoft.com/office/drawing/2014/main" id="{6DC70B76-3384-4A2D-8C55-FB6062A077D5}"/>
                  </a:ext>
                </a:extLst>
              </p:cNvPr>
              <p:cNvSpPr/>
              <p:nvPr/>
            </p:nvSpPr>
            <p:spPr>
              <a:xfrm>
                <a:off x="6754091" y="2140527"/>
                <a:ext cx="671945" cy="242787"/>
              </a:xfrm>
              <a:prstGeom prst="roundRect">
                <a:avLst>
                  <a:gd name="adj" fmla="val 4377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0B7CA11-16A2-42B5-B798-3174B871D28A}"/>
                  </a:ext>
                </a:extLst>
              </p:cNvPr>
              <p:cNvSpPr txBox="1"/>
              <p:nvPr/>
            </p:nvSpPr>
            <p:spPr>
              <a:xfrm>
                <a:off x="6796351" y="2077254"/>
                <a:ext cx="608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>
                    <a:solidFill>
                      <a:srgbClr val="89E5D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1TB</a:t>
                </a:r>
                <a:endParaRPr lang="zh-TW" altLang="en-US">
                  <a:solidFill>
                    <a:srgbClr val="89E5D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30848697-B540-4430-AEF9-31E5B6B7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45077" y="1424729"/>
              <a:ext cx="560677" cy="747569"/>
            </a:xfrm>
            <a:prstGeom prst="rect">
              <a:avLst/>
            </a:prstGeom>
          </p:spPr>
        </p:pic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7521C145-8DA9-4E9A-BC23-D4A89450112E}"/>
                </a:ext>
              </a:extLst>
            </p:cNvPr>
            <p:cNvGrpSpPr/>
            <p:nvPr/>
          </p:nvGrpSpPr>
          <p:grpSpPr>
            <a:xfrm>
              <a:off x="7148514" y="1931368"/>
              <a:ext cx="671945" cy="369332"/>
              <a:chOff x="6754091" y="2077254"/>
              <a:chExt cx="671945" cy="369332"/>
            </a:xfrm>
          </p:grpSpPr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0B7C55F0-6CCC-440D-B3BD-7C620D5DF8D0}"/>
                  </a:ext>
                </a:extLst>
              </p:cNvPr>
              <p:cNvSpPr/>
              <p:nvPr/>
            </p:nvSpPr>
            <p:spPr>
              <a:xfrm>
                <a:off x="6754091" y="2140527"/>
                <a:ext cx="671945" cy="242787"/>
              </a:xfrm>
              <a:prstGeom prst="roundRect">
                <a:avLst>
                  <a:gd name="adj" fmla="val 4377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0847BE32-BF44-4458-9F71-5FF7B05937BC}"/>
                  </a:ext>
                </a:extLst>
              </p:cNvPr>
              <p:cNvSpPr txBox="1"/>
              <p:nvPr/>
            </p:nvSpPr>
            <p:spPr>
              <a:xfrm>
                <a:off x="6796350" y="2077254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>
                    <a:solidFill>
                      <a:srgbClr val="89E5D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4TB</a:t>
                </a:r>
                <a:endParaRPr lang="zh-TW" altLang="en-US">
                  <a:solidFill>
                    <a:srgbClr val="89E5D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1" name="文本框 4">
            <a:extLst>
              <a:ext uri="{FF2B5EF4-FFF2-40B4-BE49-F238E27FC236}">
                <a16:creationId xmlns:a16="http://schemas.microsoft.com/office/drawing/2014/main" id="{BCE9139C-9027-48DA-915E-7DDBB15BEEDB}"/>
              </a:ext>
            </a:extLst>
          </p:cNvPr>
          <p:cNvSpPr txBox="1"/>
          <p:nvPr/>
        </p:nvSpPr>
        <p:spPr>
          <a:xfrm>
            <a:off x="309227" y="2678021"/>
            <a:ext cx="219498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B. </a:t>
            </a:r>
            <a:r>
              <a:rPr lang="en-US" altLang="zh-CN" b="1">
                <a:latin typeface="微軟正黑體"/>
                <a:ea typeface="微軟正黑體"/>
                <a:cs typeface="Calibri"/>
              </a:rPr>
              <a:t>QNAP</a:t>
            </a:r>
            <a:r>
              <a:rPr lang="en-US" altLang="zh-CN" b="1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CN" b="1" err="1">
                <a:latin typeface="微軟正黑體"/>
                <a:ea typeface="微軟正黑體"/>
                <a:cs typeface="Calibri"/>
              </a:rPr>
              <a:t>vJBOD</a:t>
            </a:r>
            <a:endParaRPr lang="en-US" altLang="zh-CN" b="1" err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2" name="文本框 32">
            <a:extLst>
              <a:ext uri="{FF2B5EF4-FFF2-40B4-BE49-F238E27FC236}">
                <a16:creationId xmlns:a16="http://schemas.microsoft.com/office/drawing/2014/main" id="{AF2072D3-A82C-495A-A8E1-403289AC3F86}"/>
              </a:ext>
            </a:extLst>
          </p:cNvPr>
          <p:cNvSpPr txBox="1"/>
          <p:nvPr/>
        </p:nvSpPr>
        <p:spPr>
          <a:xfrm>
            <a:off x="342900" y="3108677"/>
            <a:ext cx="263782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Font typeface="Arial"/>
              <a:buChar char="•"/>
            </a:pPr>
            <a:r>
              <a:rPr lang="zh-TW" altLang="en-US" sz="1200">
                <a:latin typeface="微軟正黑體"/>
                <a:ea typeface="微軟正黑體"/>
                <a:cs typeface="Calibri"/>
              </a:rPr>
              <a:t>High-speed network is required</a:t>
            </a:r>
            <a:endParaRPr lang="zh-CN" altLang="en-US" sz="1200"/>
          </a:p>
          <a:p>
            <a:pPr marL="179070" indent="-179070">
              <a:buFont typeface="Arial"/>
              <a:buChar char="•"/>
            </a:pPr>
            <a:r>
              <a:rPr lang="zh-TW" altLang="en-US" sz="1200">
                <a:latin typeface="微軟正黑體"/>
                <a:ea typeface="微軟正黑體"/>
                <a:cs typeface="Calibri"/>
              </a:rPr>
              <a:t>Need to purchase another NAS </a:t>
            </a:r>
          </a:p>
        </p:txBody>
      </p:sp>
      <p:pic>
        <p:nvPicPr>
          <p:cNvPr id="63" name="图片 2" descr="图片包含 电子产品&#10;&#10;已生成高可信度的说明">
            <a:extLst>
              <a:ext uri="{FF2B5EF4-FFF2-40B4-BE49-F238E27FC236}">
                <a16:creationId xmlns:a16="http://schemas.microsoft.com/office/drawing/2014/main" id="{BD49F4A1-E33C-44AB-BDBD-88E558A6D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07" r="-255" b="25203"/>
          <a:stretch/>
        </p:blipFill>
        <p:spPr>
          <a:xfrm>
            <a:off x="3065317" y="2836195"/>
            <a:ext cx="2263691" cy="586111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6CF7F6E4-E04E-4FCE-9BCE-8139807BC48B}"/>
              </a:ext>
            </a:extLst>
          </p:cNvPr>
          <p:cNvSpPr/>
          <p:nvPr/>
        </p:nvSpPr>
        <p:spPr>
          <a:xfrm>
            <a:off x="5622681" y="2625432"/>
            <a:ext cx="702436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sz="1000">
                <a:latin typeface="微軟正黑體"/>
                <a:ea typeface="微軟正黑體"/>
                <a:cs typeface="Calibri"/>
              </a:rPr>
              <a:t>10GbE </a:t>
            </a:r>
            <a:br>
              <a:rPr lang="en-US" altLang="zh-CN" sz="1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CN" altLang="en-US" sz="1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Network</a:t>
            </a:r>
          </a:p>
        </p:txBody>
      </p:sp>
      <p:sp>
        <p:nvSpPr>
          <p:cNvPr id="75" name="文本框 32">
            <a:extLst>
              <a:ext uri="{FF2B5EF4-FFF2-40B4-BE49-F238E27FC236}">
                <a16:creationId xmlns:a16="http://schemas.microsoft.com/office/drawing/2014/main" id="{BB05FA37-3E23-4007-BACD-B0B7497AD62C}"/>
              </a:ext>
            </a:extLst>
          </p:cNvPr>
          <p:cNvSpPr txBox="1"/>
          <p:nvPr/>
        </p:nvSpPr>
        <p:spPr>
          <a:xfrm>
            <a:off x="3785183" y="3401999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76" name="图片 2" descr="图片包含 电子产品&#10;&#10;已生成高可信度的说明">
            <a:extLst>
              <a:ext uri="{FF2B5EF4-FFF2-40B4-BE49-F238E27FC236}">
                <a16:creationId xmlns:a16="http://schemas.microsoft.com/office/drawing/2014/main" id="{BF808391-4966-4B04-92FA-66B46CEB33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07" r="-255" b="25203"/>
          <a:stretch/>
        </p:blipFill>
        <p:spPr>
          <a:xfrm>
            <a:off x="3065317" y="1559374"/>
            <a:ext cx="2263691" cy="586111"/>
          </a:xfrm>
          <a:prstGeom prst="rect">
            <a:avLst/>
          </a:prstGeom>
        </p:spPr>
      </p:pic>
      <p:sp>
        <p:nvSpPr>
          <p:cNvPr id="77" name="文本框 32">
            <a:extLst>
              <a:ext uri="{FF2B5EF4-FFF2-40B4-BE49-F238E27FC236}">
                <a16:creationId xmlns:a16="http://schemas.microsoft.com/office/drawing/2014/main" id="{90EF1730-A410-46A5-AB82-634A2786E02C}"/>
              </a:ext>
            </a:extLst>
          </p:cNvPr>
          <p:cNvSpPr txBox="1"/>
          <p:nvPr/>
        </p:nvSpPr>
        <p:spPr>
          <a:xfrm>
            <a:off x="3785183" y="2125178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62B8EB44-B8CB-4FF1-9C0A-F2475DC8D0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89" b="24634"/>
          <a:stretch/>
        </p:blipFill>
        <p:spPr>
          <a:xfrm>
            <a:off x="6595541" y="2610382"/>
            <a:ext cx="2422614" cy="886939"/>
          </a:xfrm>
          <a:prstGeom prst="rect">
            <a:avLst/>
          </a:prstGeom>
        </p:spPr>
      </p:pic>
      <p:sp>
        <p:nvSpPr>
          <p:cNvPr id="82" name="文本框 32">
            <a:extLst>
              <a:ext uri="{FF2B5EF4-FFF2-40B4-BE49-F238E27FC236}">
                <a16:creationId xmlns:a16="http://schemas.microsoft.com/office/drawing/2014/main" id="{59AE580A-A1A5-419F-AD3B-1613AF0FA316}"/>
              </a:ext>
            </a:extLst>
          </p:cNvPr>
          <p:cNvSpPr txBox="1"/>
          <p:nvPr/>
        </p:nvSpPr>
        <p:spPr>
          <a:xfrm>
            <a:off x="7417604" y="3407108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83" name="图片 16" descr="图片包含 电子产品&#10;&#10;已生成极高可信度的说明">
            <a:extLst>
              <a:ext uri="{FF2B5EF4-FFF2-40B4-BE49-F238E27FC236}">
                <a16:creationId xmlns:a16="http://schemas.microsoft.com/office/drawing/2014/main" id="{F56E7575-F39F-45A5-880F-4927259D99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894" r="-255" b="30894"/>
          <a:stretch/>
        </p:blipFill>
        <p:spPr>
          <a:xfrm>
            <a:off x="5462117" y="3003321"/>
            <a:ext cx="1000834" cy="271813"/>
          </a:xfrm>
          <a:prstGeom prst="rect">
            <a:avLst/>
          </a:prstGeom>
        </p:spPr>
      </p:pic>
      <p:sp>
        <p:nvSpPr>
          <p:cNvPr id="91" name="文本框 4">
            <a:extLst>
              <a:ext uri="{FF2B5EF4-FFF2-40B4-BE49-F238E27FC236}">
                <a16:creationId xmlns:a16="http://schemas.microsoft.com/office/drawing/2014/main" id="{EF66DDAF-C407-46C3-82DA-0D6544B2AD71}"/>
              </a:ext>
            </a:extLst>
          </p:cNvPr>
          <p:cNvSpPr txBox="1"/>
          <p:nvPr/>
        </p:nvSpPr>
        <p:spPr>
          <a:xfrm>
            <a:off x="339891" y="3983343"/>
            <a:ext cx="256584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C. </a:t>
            </a:r>
            <a:r>
              <a:rPr lang="en-US" altLang="zh-CN" b="1">
                <a:latin typeface="微軟正黑體"/>
                <a:ea typeface="微軟正黑體"/>
                <a:cs typeface="Calibri"/>
              </a:rPr>
              <a:t>Expand with JBOD</a:t>
            </a:r>
            <a:endParaRPr lang="zh-TW" altLang="en-US" b="1">
              <a:latin typeface="微軟正黑體"/>
              <a:ea typeface="微軟正黑體"/>
              <a:cs typeface="Calibri"/>
            </a:endParaRPr>
          </a:p>
        </p:txBody>
      </p:sp>
      <p:sp>
        <p:nvSpPr>
          <p:cNvPr id="92" name="文本框 32">
            <a:extLst>
              <a:ext uri="{FF2B5EF4-FFF2-40B4-BE49-F238E27FC236}">
                <a16:creationId xmlns:a16="http://schemas.microsoft.com/office/drawing/2014/main" id="{E712B6AF-6231-4A95-A723-F308BFEF5DF3}"/>
              </a:ext>
            </a:extLst>
          </p:cNvPr>
          <p:cNvSpPr txBox="1"/>
          <p:nvPr/>
        </p:nvSpPr>
        <p:spPr>
          <a:xfrm>
            <a:off x="373564" y="4384961"/>
            <a:ext cx="2556185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Font typeface="Arial"/>
              <a:buChar char="•"/>
            </a:pPr>
            <a:r>
              <a:rPr lang="zh-TW" altLang="en-US" sz="1200">
                <a:latin typeface="微軟正黑體"/>
                <a:ea typeface="微軟正黑體"/>
                <a:cs typeface="Calibri"/>
              </a:rPr>
              <a:t>Direct attached storage</a:t>
            </a:r>
            <a:endParaRPr lang="zh-CN" altLang="en-US" sz="1200">
              <a:ea typeface="等线"/>
              <a:cs typeface="Calibri"/>
            </a:endParaRPr>
          </a:p>
          <a:p>
            <a:pPr marL="179070" indent="-179070">
              <a:buFont typeface="Arial"/>
              <a:buChar char="•"/>
            </a:pPr>
            <a:r>
              <a:rPr lang="zh-TW" altLang="en-US" sz="1200">
                <a:latin typeface="微軟正黑體"/>
                <a:ea typeface="微軟正黑體"/>
                <a:cs typeface="Calibri"/>
              </a:rPr>
              <a:t>Need to purchase JBODs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8703FD31-464E-4D5B-99D6-6ACC9DD76905}"/>
              </a:ext>
            </a:extLst>
          </p:cNvPr>
          <p:cNvCxnSpPr/>
          <p:nvPr/>
        </p:nvCxnSpPr>
        <p:spPr>
          <a:xfrm>
            <a:off x="4472902" y="4506442"/>
            <a:ext cx="2403209" cy="978"/>
          </a:xfrm>
          <a:prstGeom prst="line">
            <a:avLst/>
          </a:prstGeom>
          <a:ln w="38100">
            <a:solidFill>
              <a:srgbClr val="89E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图片 2" descr="图片包含 电子产品&#10;&#10;已生成高可信度的说明">
            <a:extLst>
              <a:ext uri="{FF2B5EF4-FFF2-40B4-BE49-F238E27FC236}">
                <a16:creationId xmlns:a16="http://schemas.microsoft.com/office/drawing/2014/main" id="{F538E3D6-375E-417F-A020-B991FF4031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07" r="-255" b="25203"/>
          <a:stretch/>
        </p:blipFill>
        <p:spPr>
          <a:xfrm>
            <a:off x="3065317" y="4169437"/>
            <a:ext cx="2263691" cy="586111"/>
          </a:xfrm>
          <a:prstGeom prst="rect">
            <a:avLst/>
          </a:prstGeom>
        </p:spPr>
      </p:pic>
      <p:sp>
        <p:nvSpPr>
          <p:cNvPr id="99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3785183" y="4735241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100" name="圖片 99">
            <a:extLst>
              <a:ext uri="{FF2B5EF4-FFF2-40B4-BE49-F238E27FC236}">
                <a16:creationId xmlns:a16="http://schemas.microsoft.com/office/drawing/2014/main" id="{39EBC4AF-FF3D-4892-AA29-87C5BAEA5D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89" b="24634"/>
          <a:stretch/>
        </p:blipFill>
        <p:spPr>
          <a:xfrm>
            <a:off x="6595541" y="3943624"/>
            <a:ext cx="2422614" cy="886939"/>
          </a:xfrm>
          <a:prstGeom prst="rect">
            <a:avLst/>
          </a:prstGeom>
        </p:spPr>
      </p:pic>
      <p:sp>
        <p:nvSpPr>
          <p:cNvPr id="101" name="文本框 32">
            <a:extLst>
              <a:ext uri="{FF2B5EF4-FFF2-40B4-BE49-F238E27FC236}">
                <a16:creationId xmlns:a16="http://schemas.microsoft.com/office/drawing/2014/main" id="{45B62457-D0D2-481A-8ADC-FC4B850D1B1C}"/>
              </a:ext>
            </a:extLst>
          </p:cNvPr>
          <p:cNvSpPr txBox="1"/>
          <p:nvPr/>
        </p:nvSpPr>
        <p:spPr>
          <a:xfrm>
            <a:off x="7417604" y="4740350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DCB0661D-4D63-46DB-A84E-DD4D9720278B}"/>
              </a:ext>
            </a:extLst>
          </p:cNvPr>
          <p:cNvSpPr/>
          <p:nvPr/>
        </p:nvSpPr>
        <p:spPr>
          <a:xfrm>
            <a:off x="5077241" y="4164882"/>
            <a:ext cx="1608133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sz="1000">
                <a:latin typeface="微軟正黑體"/>
                <a:ea typeface="微軟正黑體"/>
                <a:cs typeface="Calibri"/>
              </a:rPr>
              <a:t>Direct cable connection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865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B606F240-A358-4C75-9224-9CFD9063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7162" y="1998843"/>
            <a:ext cx="5377430" cy="2803681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260194"/>
            <a:ext cx="8485790" cy="8229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JBOD Expansion is Straightforward</a:t>
            </a:r>
            <a:endParaRPr lang="zh-CN" alt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1">
            <a:extLst>
              <a:ext uri="{FF2B5EF4-FFF2-40B4-BE49-F238E27FC236}">
                <a16:creationId xmlns:a16="http://schemas.microsoft.com/office/drawing/2014/main" id="{2CA5895D-9337-44CB-A8EE-25382D093B40}"/>
              </a:ext>
            </a:extLst>
          </p:cNvPr>
          <p:cNvSpPr txBox="1"/>
          <p:nvPr/>
        </p:nvSpPr>
        <p:spPr>
          <a:xfrm>
            <a:off x="203535" y="1427000"/>
            <a:ext cx="436754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latin typeface="微軟正黑體"/>
                <a:ea typeface="微軟正黑體"/>
                <a:cs typeface="Calibri"/>
              </a:rPr>
              <a:t>JBOD: Just a Bunch of Disks.</a:t>
            </a:r>
            <a:endParaRPr lang="zh-CN">
              <a:latin typeface="Calibri"/>
              <a:ea typeface="等线"/>
              <a:cs typeface="Calibri"/>
            </a:endParaRPr>
          </a:p>
          <a:p>
            <a:pPr marL="179070" indent="-179070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latin typeface="微軟正黑體"/>
                <a:ea typeface="微軟正黑體"/>
                <a:cs typeface="Calibri"/>
              </a:rPr>
              <a:t>Plug and use, ease of management</a:t>
            </a:r>
            <a:endParaRPr lang="zh-CN" altLang="en-US" b="1">
              <a:latin typeface="微軟正黑體"/>
              <a:ea typeface="微軟正黑體"/>
              <a:cs typeface="Calibri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E9EB605-7A53-4649-B545-350EC658480F}"/>
              </a:ext>
            </a:extLst>
          </p:cNvPr>
          <p:cNvGrpSpPr/>
          <p:nvPr/>
        </p:nvGrpSpPr>
        <p:grpSpPr>
          <a:xfrm>
            <a:off x="4466891" y="1332281"/>
            <a:ext cx="4489298" cy="2870418"/>
            <a:chOff x="3545645" y="945205"/>
            <a:chExt cx="4489298" cy="2870418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003FA15A-3881-4D80-9056-93484785C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3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89" b="24634"/>
            <a:stretch/>
          </p:blipFill>
          <p:spPr>
            <a:xfrm>
              <a:off x="3600523" y="2266420"/>
              <a:ext cx="4231542" cy="1549203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CC257D8-905E-49BC-A28F-9FC851D77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645" y="945205"/>
              <a:ext cx="4489298" cy="1670019"/>
            </a:xfrm>
            <a:prstGeom prst="rect">
              <a:avLst/>
            </a:prstGeom>
          </p:spPr>
        </p:pic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C23725C6-AE42-457A-90CD-FA37F9CA5ACD}"/>
                </a:ext>
              </a:extLst>
            </p:cNvPr>
            <p:cNvGrpSpPr/>
            <p:nvPr/>
          </p:nvGrpSpPr>
          <p:grpSpPr>
            <a:xfrm>
              <a:off x="5080223" y="1309928"/>
              <a:ext cx="1224937" cy="455674"/>
              <a:chOff x="1895527" y="4267745"/>
              <a:chExt cx="1142082" cy="424852"/>
            </a:xfrm>
          </p:grpSpPr>
          <p:sp>
            <p:nvSpPr>
              <p:cNvPr id="65" name="矩形: 圓角 64">
                <a:extLst>
                  <a:ext uri="{FF2B5EF4-FFF2-40B4-BE49-F238E27FC236}">
                    <a16:creationId xmlns:a16="http://schemas.microsoft.com/office/drawing/2014/main" id="{A4401BA5-96CA-43AC-81F5-6B5B9CEEA533}"/>
                  </a:ext>
                </a:extLst>
              </p:cNvPr>
              <p:cNvSpPr/>
              <p:nvPr/>
            </p:nvSpPr>
            <p:spPr>
              <a:xfrm>
                <a:off x="1895527" y="4267745"/>
                <a:ext cx="1142082" cy="424852"/>
              </a:xfrm>
              <a:prstGeom prst="roundRect">
                <a:avLst>
                  <a:gd name="adj" fmla="val 50000"/>
                </a:avLst>
              </a:prstGeom>
              <a:solidFill>
                <a:srgbClr val="FF6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文本框 32">
                <a:extLst>
                  <a:ext uri="{FF2B5EF4-FFF2-40B4-BE49-F238E27FC236}">
                    <a16:creationId xmlns:a16="http://schemas.microsoft.com/office/drawing/2014/main" id="{7001FC19-ADD3-4076-92CB-29D182AE508F}"/>
                  </a:ext>
                </a:extLst>
              </p:cNvPr>
              <p:cNvSpPr txBox="1"/>
              <p:nvPr/>
            </p:nvSpPr>
            <p:spPr>
              <a:xfrm>
                <a:off x="2063054" y="4326282"/>
                <a:ext cx="807028" cy="307777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JBOD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C4CBFB7-B1D2-4CDC-8ED8-741F7C7A1CC5}"/>
              </a:ext>
            </a:extLst>
          </p:cNvPr>
          <p:cNvGrpSpPr/>
          <p:nvPr/>
        </p:nvGrpSpPr>
        <p:grpSpPr>
          <a:xfrm>
            <a:off x="334451" y="2422180"/>
            <a:ext cx="4182931" cy="2668679"/>
            <a:chOff x="389069" y="2266420"/>
            <a:chExt cx="4182931" cy="2668679"/>
          </a:xfrm>
        </p:grpSpPr>
        <p:pic>
          <p:nvPicPr>
            <p:cNvPr id="67" name="图片 2" descr="图片包含 电子产品&#10;&#10;已生成高可信度的说明">
              <a:extLst>
                <a:ext uri="{FF2B5EF4-FFF2-40B4-BE49-F238E27FC236}">
                  <a16:creationId xmlns:a16="http://schemas.microsoft.com/office/drawing/2014/main" id="{674CC5FF-C41B-4920-BE58-61D6FC84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1707" r="-255" b="25203"/>
            <a:stretch/>
          </p:blipFill>
          <p:spPr>
            <a:xfrm>
              <a:off x="389069" y="3852062"/>
              <a:ext cx="4182931" cy="1083037"/>
            </a:xfrm>
            <a:prstGeom prst="rect">
              <a:avLst/>
            </a:prstGeom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2B6F6A4F-7601-4FAC-A7F8-A765CE581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872" y="2266420"/>
              <a:ext cx="2720193" cy="1844290"/>
            </a:xfrm>
            <a:prstGeom prst="rect">
              <a:avLst/>
            </a:prstGeom>
          </p:spPr>
        </p:pic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9176067C-E10B-4D3F-993D-F4EF31F59671}"/>
                </a:ext>
              </a:extLst>
            </p:cNvPr>
            <p:cNvGrpSpPr/>
            <p:nvPr/>
          </p:nvGrpSpPr>
          <p:grpSpPr>
            <a:xfrm>
              <a:off x="736079" y="3533843"/>
              <a:ext cx="1224937" cy="455674"/>
              <a:chOff x="1895527" y="4267745"/>
              <a:chExt cx="1142082" cy="424852"/>
            </a:xfrm>
          </p:grpSpPr>
          <p:sp>
            <p:nvSpPr>
              <p:cNvPr id="70" name="矩形: 圓角 69">
                <a:extLst>
                  <a:ext uri="{FF2B5EF4-FFF2-40B4-BE49-F238E27FC236}">
                    <a16:creationId xmlns:a16="http://schemas.microsoft.com/office/drawing/2014/main" id="{1CB4CE64-6C83-482F-80E7-63D4FAE33859}"/>
                  </a:ext>
                </a:extLst>
              </p:cNvPr>
              <p:cNvSpPr/>
              <p:nvPr/>
            </p:nvSpPr>
            <p:spPr>
              <a:xfrm>
                <a:off x="1895527" y="4267745"/>
                <a:ext cx="1142082" cy="424852"/>
              </a:xfrm>
              <a:prstGeom prst="roundRect">
                <a:avLst>
                  <a:gd name="adj" fmla="val 50000"/>
                </a:avLst>
              </a:prstGeom>
              <a:solidFill>
                <a:srgbClr val="FF6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文本框 32">
                <a:extLst>
                  <a:ext uri="{FF2B5EF4-FFF2-40B4-BE49-F238E27FC236}">
                    <a16:creationId xmlns:a16="http://schemas.microsoft.com/office/drawing/2014/main" id="{B639C757-7DB1-440A-BD7E-32DFD60AAC8D}"/>
                  </a:ext>
                </a:extLst>
              </p:cNvPr>
              <p:cNvSpPr txBox="1"/>
              <p:nvPr/>
            </p:nvSpPr>
            <p:spPr>
              <a:xfrm>
                <a:off x="2063054" y="4326282"/>
                <a:ext cx="807028" cy="307777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NAS</a:t>
                </a:r>
              </a:p>
            </p:txBody>
          </p: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3F11CBC-D9BF-4D33-B233-6D946609B6FE}"/>
              </a:ext>
            </a:extLst>
          </p:cNvPr>
          <p:cNvSpPr/>
          <p:nvPr/>
        </p:nvSpPr>
        <p:spPr>
          <a:xfrm>
            <a:off x="4586917" y="4431489"/>
            <a:ext cx="1889684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sz="1200">
                <a:latin typeface="微軟正黑體"/>
                <a:ea typeface="微軟正黑體"/>
                <a:cs typeface="Calibri"/>
              </a:rPr>
              <a:t>Direct cable connection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874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:a16="http://schemas.microsoft.com/office/drawing/2014/main" id="{7EF6A5F0-DB96-420F-BE0F-180839DB1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29" y="1689761"/>
            <a:ext cx="1419718" cy="887324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433F1CF0-DBB4-4874-B866-A6617DC4E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98" y="1703634"/>
            <a:ext cx="1419718" cy="887324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6CE233CD-7E67-4274-915F-E4AAB6D5B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/>
          <a:stretch/>
        </p:blipFill>
        <p:spPr>
          <a:xfrm>
            <a:off x="5401154" y="2935440"/>
            <a:ext cx="865129" cy="831928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3AC917B2-18CD-4212-8AA5-0A5F18027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/>
          <a:stretch/>
        </p:blipFill>
        <p:spPr>
          <a:xfrm>
            <a:off x="7386836" y="2946933"/>
            <a:ext cx="865129" cy="831928"/>
          </a:xfrm>
          <a:prstGeom prst="rect">
            <a:avLst/>
          </a:prstGeom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6E3C8924-5060-4123-AB97-989357A173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6" b="28844"/>
          <a:stretch/>
        </p:blipFill>
        <p:spPr>
          <a:xfrm>
            <a:off x="4793026" y="4075444"/>
            <a:ext cx="2062830" cy="615893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341FE926-B81B-44E5-A7E0-0ADAAB3616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8" b="26523"/>
          <a:stretch/>
        </p:blipFill>
        <p:spPr>
          <a:xfrm>
            <a:off x="6824140" y="4120257"/>
            <a:ext cx="2062830" cy="58519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330F2E9-6595-4A39-BB5A-9BB04EC737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6533"/>
          <a:stretch/>
        </p:blipFill>
        <p:spPr>
          <a:xfrm>
            <a:off x="184431" y="3374121"/>
            <a:ext cx="2662683" cy="898255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8FF10CC-6E26-43EB-A6A6-70D8C86336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b="26818"/>
          <a:stretch/>
        </p:blipFill>
        <p:spPr>
          <a:xfrm>
            <a:off x="1793915" y="4061248"/>
            <a:ext cx="2662682" cy="755674"/>
          </a:xfrm>
          <a:prstGeom prst="rect">
            <a:avLst/>
          </a:prstGeom>
        </p:spPr>
      </p:pic>
      <p:sp>
        <p:nvSpPr>
          <p:cNvPr id="30" name="標題 3">
            <a:extLst>
              <a:ext uri="{FF2B5EF4-FFF2-40B4-BE49-F238E27FC236}">
                <a16:creationId xmlns:a16="http://schemas.microsoft.com/office/drawing/2014/main" id="{8E361CEB-A4DD-44C8-845F-7DFEA5D8D1C2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/>
                <a:ea typeface="微軟正黑體"/>
                <a:cs typeface="Arial"/>
              </a:rPr>
              <a:t>QNAP Expansion Solutions</a:t>
            </a:r>
            <a:endParaRPr lang="zh-TW" altLang="en-US" sz="3800" b="1">
              <a:latin typeface="Arial"/>
              <a:ea typeface="微軟正黑體"/>
              <a:cs typeface="Arial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12B4B035-EFEE-45D3-9FDF-6C7CCB070C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5" b="21655"/>
          <a:stretch/>
        </p:blipFill>
        <p:spPr>
          <a:xfrm>
            <a:off x="1016534" y="1713706"/>
            <a:ext cx="2596552" cy="918212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B15B899-8EF1-4825-9FCC-CF57F21D81E9}"/>
              </a:ext>
            </a:extLst>
          </p:cNvPr>
          <p:cNvSpPr/>
          <p:nvPr/>
        </p:nvSpPr>
        <p:spPr>
          <a:xfrm>
            <a:off x="184431" y="1355216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89E5DC"/>
              </a:solidFill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:a16="http://schemas.microsoft.com/office/drawing/2014/main" id="{0C1FD95B-1F6A-4778-BD3D-62B42795B132}"/>
              </a:ext>
            </a:extLst>
          </p:cNvPr>
          <p:cNvSpPr txBox="1"/>
          <p:nvPr/>
        </p:nvSpPr>
        <p:spPr>
          <a:xfrm>
            <a:off x="89663" y="1401336"/>
            <a:ext cx="4366670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300" b="1">
                <a:latin typeface="微軟正黑體"/>
                <a:ea typeface="微軟正黑體"/>
              </a:rPr>
              <a:t>EJ series</a:t>
            </a:r>
            <a:r>
              <a:rPr lang="zh-CN" altLang="en-US" sz="1300" b="1">
                <a:latin typeface="微軟正黑體"/>
                <a:ea typeface="微軟正黑體"/>
              </a:rPr>
              <a:t>-SAS 12Gb/s dual controller JBOD</a:t>
            </a:r>
            <a:endParaRPr lang="zh-CN" altLang="en-US" sz="13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C052ECD-6CC7-4813-BBD2-D401CEE994B1}"/>
              </a:ext>
            </a:extLst>
          </p:cNvPr>
          <p:cNvSpPr/>
          <p:nvPr/>
        </p:nvSpPr>
        <p:spPr>
          <a:xfrm>
            <a:off x="184431" y="2996284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8" name="文本框 2">
            <a:extLst>
              <a:ext uri="{FF2B5EF4-FFF2-40B4-BE49-F238E27FC236}">
                <a16:creationId xmlns:a16="http://schemas.microsoft.com/office/drawing/2014/main" id="{AD54AA89-D04E-4DDF-A1BD-344A01F69CC2}"/>
              </a:ext>
            </a:extLst>
          </p:cNvPr>
          <p:cNvSpPr txBox="1"/>
          <p:nvPr/>
        </p:nvSpPr>
        <p:spPr>
          <a:xfrm>
            <a:off x="260243" y="3066706"/>
            <a:ext cx="4025510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300" b="1">
                <a:latin typeface="微軟正黑體"/>
                <a:ea typeface="微軟正黑體"/>
              </a:rPr>
              <a:t>REXP series</a:t>
            </a:r>
            <a:r>
              <a:rPr lang="en-US" altLang="zh-TW" sz="1300" b="1">
                <a:latin typeface="微軟正黑體"/>
                <a:ea typeface="微軟正黑體"/>
              </a:rPr>
              <a:t>-</a:t>
            </a:r>
            <a:r>
              <a:rPr lang="en-US" altLang="zh-CN" sz="1300" b="1">
                <a:latin typeface="微軟正黑體"/>
                <a:ea typeface="微軟正黑體"/>
              </a:rPr>
              <a:t>SAS 12Gb/s single controller JBOD</a:t>
            </a:r>
            <a:endParaRPr lang="zh-TW" altLang="en-US" sz="13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B61E4670-D27C-4269-A49C-E70C45E5F656}"/>
              </a:ext>
            </a:extLst>
          </p:cNvPr>
          <p:cNvSpPr txBox="1"/>
          <p:nvPr/>
        </p:nvSpPr>
        <p:spPr>
          <a:xfrm>
            <a:off x="155911" y="4281670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REXP-1620U-RP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本框 21">
            <a:extLst>
              <a:ext uri="{FF2B5EF4-FFF2-40B4-BE49-F238E27FC236}">
                <a16:creationId xmlns:a16="http://schemas.microsoft.com/office/drawing/2014/main" id="{AE4A4826-D8E6-4C8E-B408-FC912C6870B5}"/>
              </a:ext>
            </a:extLst>
          </p:cNvPr>
          <p:cNvSpPr txBox="1"/>
          <p:nvPr/>
        </p:nvSpPr>
        <p:spPr>
          <a:xfrm>
            <a:off x="2427016" y="4758599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REXP-1220U-RP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FD186BA3-399A-49B3-A422-987C0A85F3D7}"/>
              </a:ext>
            </a:extLst>
          </p:cNvPr>
          <p:cNvSpPr/>
          <p:nvPr/>
        </p:nvSpPr>
        <p:spPr>
          <a:xfrm>
            <a:off x="4728839" y="1345816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8" name="文本框 2">
            <a:extLst>
              <a:ext uri="{FF2B5EF4-FFF2-40B4-BE49-F238E27FC236}">
                <a16:creationId xmlns:a16="http://schemas.microsoft.com/office/drawing/2014/main" id="{590D4B50-CCF6-4A10-8535-B86D409D07CA}"/>
              </a:ext>
            </a:extLst>
          </p:cNvPr>
          <p:cNvSpPr txBox="1"/>
          <p:nvPr/>
        </p:nvSpPr>
        <p:spPr>
          <a:xfrm>
            <a:off x="4887525" y="1420732"/>
            <a:ext cx="3904946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300" b="1">
                <a:latin typeface="微軟正黑體"/>
                <a:ea typeface="微軟正黑體"/>
              </a:rPr>
              <a:t>TX series</a:t>
            </a:r>
            <a:r>
              <a:rPr lang="en-US" altLang="zh-TW" sz="1300" b="1">
                <a:latin typeface="微軟正黑體"/>
                <a:ea typeface="微軟正黑體"/>
              </a:rPr>
              <a:t>-</a:t>
            </a:r>
            <a:r>
              <a:rPr lang="en-US" altLang="zh-CN" sz="1300" b="1">
                <a:latin typeface="微軟正黑體"/>
                <a:ea typeface="微軟正黑體"/>
              </a:rPr>
              <a:t>Thunderbolt 2 JBOD</a:t>
            </a:r>
            <a:endParaRPr lang="zh-TW" altLang="en-US" sz="13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本框 22">
            <a:extLst>
              <a:ext uri="{FF2B5EF4-FFF2-40B4-BE49-F238E27FC236}">
                <a16:creationId xmlns:a16="http://schemas.microsoft.com/office/drawing/2014/main" id="{E2FC948B-39B1-4499-81A0-5195F2ADF592}"/>
              </a:ext>
            </a:extLst>
          </p:cNvPr>
          <p:cNvSpPr txBox="1"/>
          <p:nvPr/>
        </p:nvSpPr>
        <p:spPr>
          <a:xfrm>
            <a:off x="6229515" y="2055118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TX-800P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框 23">
            <a:extLst>
              <a:ext uri="{FF2B5EF4-FFF2-40B4-BE49-F238E27FC236}">
                <a16:creationId xmlns:a16="http://schemas.microsoft.com/office/drawing/2014/main" id="{816FAB4B-ABC7-43E4-82AC-18A52F9C3C95}"/>
              </a:ext>
            </a:extLst>
          </p:cNvPr>
          <p:cNvSpPr txBox="1"/>
          <p:nvPr/>
        </p:nvSpPr>
        <p:spPr>
          <a:xfrm>
            <a:off x="8068936" y="2066175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TX-500P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本框 24">
            <a:extLst>
              <a:ext uri="{FF2B5EF4-FFF2-40B4-BE49-F238E27FC236}">
                <a16:creationId xmlns:a16="http://schemas.microsoft.com/office/drawing/2014/main" id="{7272BCF6-1C9B-42BB-B50D-DF8BFB5DA750}"/>
              </a:ext>
            </a:extLst>
          </p:cNvPr>
          <p:cNvSpPr txBox="1"/>
          <p:nvPr/>
        </p:nvSpPr>
        <p:spPr>
          <a:xfrm>
            <a:off x="7925954" y="3211195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TR-002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本框 25">
            <a:extLst>
              <a:ext uri="{FF2B5EF4-FFF2-40B4-BE49-F238E27FC236}">
                <a16:creationId xmlns:a16="http://schemas.microsoft.com/office/drawing/2014/main" id="{20415ED9-4B99-4FF4-864E-6D0D827F8CAA}"/>
              </a:ext>
            </a:extLst>
          </p:cNvPr>
          <p:cNvSpPr txBox="1"/>
          <p:nvPr/>
        </p:nvSpPr>
        <p:spPr>
          <a:xfrm>
            <a:off x="6136044" y="3220595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TR-004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本框 27">
            <a:extLst>
              <a:ext uri="{FF2B5EF4-FFF2-40B4-BE49-F238E27FC236}">
                <a16:creationId xmlns:a16="http://schemas.microsoft.com/office/drawing/2014/main" id="{69326C39-85F6-455F-AF1F-41841CBB69D1}"/>
              </a:ext>
            </a:extLst>
          </p:cNvPr>
          <p:cNvSpPr txBox="1"/>
          <p:nvPr/>
        </p:nvSpPr>
        <p:spPr>
          <a:xfrm>
            <a:off x="5258256" y="4694950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UX-1200U-RP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本框 28">
            <a:extLst>
              <a:ext uri="{FF2B5EF4-FFF2-40B4-BE49-F238E27FC236}">
                <a16:creationId xmlns:a16="http://schemas.microsoft.com/office/drawing/2014/main" id="{CC7DB292-8F90-418A-8A27-778B36112304}"/>
              </a:ext>
            </a:extLst>
          </p:cNvPr>
          <p:cNvSpPr txBox="1"/>
          <p:nvPr/>
        </p:nvSpPr>
        <p:spPr>
          <a:xfrm>
            <a:off x="7301368" y="4654026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UX-800U-RP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D9ED800A-0316-4ED2-8DBD-AA7E3E516A7E}"/>
              </a:ext>
            </a:extLst>
          </p:cNvPr>
          <p:cNvSpPr/>
          <p:nvPr/>
        </p:nvSpPr>
        <p:spPr>
          <a:xfrm>
            <a:off x="4728839" y="2542607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7" name="文本框 2">
            <a:extLst>
              <a:ext uri="{FF2B5EF4-FFF2-40B4-BE49-F238E27FC236}">
                <a16:creationId xmlns:a16="http://schemas.microsoft.com/office/drawing/2014/main" id="{D08A1BFB-BE58-419D-B5C7-99E0D7EC0827}"/>
              </a:ext>
            </a:extLst>
          </p:cNvPr>
          <p:cNvSpPr txBox="1"/>
          <p:nvPr/>
        </p:nvSpPr>
        <p:spPr>
          <a:xfrm>
            <a:off x="4887525" y="2617523"/>
            <a:ext cx="3904946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300" b="1">
                <a:latin typeface="微軟正黑體"/>
                <a:ea typeface="微軟正黑體"/>
              </a:rPr>
              <a:t>TR series- USB 3.1 R</a:t>
            </a:r>
            <a:r>
              <a:rPr lang="zh-TW" altLang="en-US" sz="1300" b="1">
                <a:latin typeface="微軟正黑體"/>
                <a:ea typeface="微軟正黑體"/>
              </a:rPr>
              <a:t>BOD</a:t>
            </a:r>
            <a:endParaRPr lang="zh-TW" altLang="en-US" sz="13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04527695-CDE5-4C50-B6F3-92F5A50D477B}"/>
              </a:ext>
            </a:extLst>
          </p:cNvPr>
          <p:cNvSpPr/>
          <p:nvPr/>
        </p:nvSpPr>
        <p:spPr>
          <a:xfrm>
            <a:off x="4728839" y="3717888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0" name="文本框 2">
            <a:extLst>
              <a:ext uri="{FF2B5EF4-FFF2-40B4-BE49-F238E27FC236}">
                <a16:creationId xmlns:a16="http://schemas.microsoft.com/office/drawing/2014/main" id="{26720A9E-8D71-4D00-B1B5-0549D3921086}"/>
              </a:ext>
            </a:extLst>
          </p:cNvPr>
          <p:cNvSpPr txBox="1"/>
          <p:nvPr/>
        </p:nvSpPr>
        <p:spPr>
          <a:xfrm>
            <a:off x="4887525" y="3792804"/>
            <a:ext cx="3904946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300" b="1">
                <a:latin typeface="微軟正黑體"/>
                <a:ea typeface="微軟正黑體"/>
              </a:rPr>
              <a:t>UX series-USB 3.0 </a:t>
            </a:r>
            <a:r>
              <a:rPr lang="zh-TW" altLang="en-US" sz="1300" b="1">
                <a:latin typeface="微軟正黑體"/>
                <a:ea typeface="微軟正黑體"/>
              </a:rPr>
              <a:t>JBOD</a:t>
            </a:r>
          </a:p>
        </p:txBody>
      </p:sp>
      <p:sp>
        <p:nvSpPr>
          <p:cNvPr id="66" name="文本框 16">
            <a:extLst>
              <a:ext uri="{FF2B5EF4-FFF2-40B4-BE49-F238E27FC236}">
                <a16:creationId xmlns:a16="http://schemas.microsoft.com/office/drawing/2014/main" id="{09C48FE6-CEB3-430F-97E1-1504A0D342F9}"/>
              </a:ext>
            </a:extLst>
          </p:cNvPr>
          <p:cNvSpPr txBox="1"/>
          <p:nvPr/>
        </p:nvSpPr>
        <p:spPr>
          <a:xfrm>
            <a:off x="1786279" y="2607237"/>
            <a:ext cx="104960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EJ1600 v2</a:t>
            </a:r>
            <a:endParaRPr lang="zh-CN" altLang="en-US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883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98130542-0774-4340-B701-17D1BDAF9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73428"/>
              </p:ext>
            </p:extLst>
          </p:nvPr>
        </p:nvGraphicFramePr>
        <p:xfrm>
          <a:off x="218682" y="1661901"/>
          <a:ext cx="8706636" cy="3002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256">
                  <a:extLst>
                    <a:ext uri="{9D8B030D-6E8A-4147-A177-3AD203B41FA5}">
                      <a16:colId xmlns:a16="http://schemas.microsoft.com/office/drawing/2014/main" val="2121598247"/>
                    </a:ext>
                  </a:extLst>
                </a:gridCol>
                <a:gridCol w="1414804">
                  <a:extLst>
                    <a:ext uri="{9D8B030D-6E8A-4147-A177-3AD203B41FA5}">
                      <a16:colId xmlns:a16="http://schemas.microsoft.com/office/drawing/2014/main" val="14584624"/>
                    </a:ext>
                  </a:extLst>
                </a:gridCol>
                <a:gridCol w="1366023">
                  <a:extLst>
                    <a:ext uri="{9D8B030D-6E8A-4147-A177-3AD203B41FA5}">
                      <a16:colId xmlns:a16="http://schemas.microsoft.com/office/drawing/2014/main" val="2143944966"/>
                    </a:ext>
                  </a:extLst>
                </a:gridCol>
                <a:gridCol w="1366499">
                  <a:extLst>
                    <a:ext uri="{9D8B030D-6E8A-4147-A177-3AD203B41FA5}">
                      <a16:colId xmlns:a16="http://schemas.microsoft.com/office/drawing/2014/main" val="31596249"/>
                    </a:ext>
                  </a:extLst>
                </a:gridCol>
                <a:gridCol w="1394527">
                  <a:extLst>
                    <a:ext uri="{9D8B030D-6E8A-4147-A177-3AD203B41FA5}">
                      <a16:colId xmlns:a16="http://schemas.microsoft.com/office/drawing/2014/main" val="2696278047"/>
                    </a:ext>
                  </a:extLst>
                </a:gridCol>
                <a:gridCol w="1394527">
                  <a:extLst>
                    <a:ext uri="{9D8B030D-6E8A-4147-A177-3AD203B41FA5}">
                      <a16:colId xmlns:a16="http://schemas.microsoft.com/office/drawing/2014/main" val="2572363529"/>
                    </a:ext>
                  </a:extLst>
                </a:gridCol>
              </a:tblGrid>
              <a:tr h="521465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EJ seires</a:t>
                      </a:r>
                      <a:endParaRPr lang="zh-CN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REXP </a:t>
                      </a:r>
                      <a:r>
                        <a:rPr lang="zh-CN" sz="14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seires</a:t>
                      </a:r>
                      <a:endParaRPr lang="zh-CN" altLang="en-US" sz="14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TX </a:t>
                      </a:r>
                      <a:r>
                        <a:rPr lang="zh-CN" sz="14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seires</a:t>
                      </a:r>
                      <a:endParaRPr lang="zh-CN" altLang="en-US" sz="14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TR </a:t>
                      </a:r>
                      <a:r>
                        <a:rPr lang="zh-CN" sz="14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seires</a:t>
                      </a:r>
                      <a:endParaRPr lang="zh-CN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UX </a:t>
                      </a:r>
                      <a:r>
                        <a:rPr lang="zh-CN" sz="14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seires</a:t>
                      </a:r>
                      <a:endParaRPr lang="zh-CN" altLang="en-US" sz="14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898689"/>
                  </a:ext>
                </a:extLst>
              </a:tr>
              <a:tr h="33976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 b="1">
                          <a:latin typeface="微軟正黑體"/>
                          <a:ea typeface="微軟正黑體"/>
                        </a:rPr>
                        <a:t>Protocol</a:t>
                      </a:r>
                      <a:endParaRPr lang="zh-CN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Thunderbolt 2</a:t>
                      </a:r>
                      <a:endParaRPr lang="zh-CN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3.1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E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693287"/>
                  </a:ext>
                </a:extLst>
              </a:tr>
              <a:tr h="5496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 b="1">
                          <a:latin typeface="微軟正黑體"/>
                          <a:ea typeface="微軟正黑體"/>
                        </a:rPr>
                        <a:t>Host connect interface</a:t>
                      </a:r>
                      <a:endParaRPr lang="zh-CN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miniSAS HD</a:t>
                      </a:r>
                    </a:p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(SFF-8644)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miniSAS HD</a:t>
                      </a:r>
                      <a:endParaRPr lang="en-US" altLang="zh-CN" sz="12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(SFF-8644)</a:t>
                      </a:r>
                      <a:endParaRPr lang="zh-CN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Thunderbolt 2 (miniDP)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Type-C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Type-A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694435"/>
                  </a:ext>
                </a:extLst>
              </a:tr>
              <a:tr h="33976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 b="1">
                          <a:latin typeface="微軟正黑體"/>
                          <a:ea typeface="微軟正黑體"/>
                        </a:rPr>
                        <a:t>Bandwidth</a:t>
                      </a:r>
                      <a:endParaRPr lang="zh-CN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</a:t>
                      </a: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</a:t>
                      </a: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5Gbps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E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636414"/>
                  </a:ext>
                </a:extLst>
              </a:tr>
              <a:tr h="5496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Supported</a:t>
                      </a:r>
                      <a:r>
                        <a:rPr lang="zh-CN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HD</a:t>
                      </a:r>
                      <a:r>
                        <a:rPr lang="en-US" altLang="zh-CN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D</a:t>
                      </a:r>
                      <a:endParaRPr lang="zh-CN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SAS 12Gbps</a:t>
                      </a:r>
                    </a:p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</a:t>
                      </a:r>
                      <a:r>
                        <a:rPr lang="en-US" altLang="zh-CN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ATA</a:t>
                      </a: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6Gbps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SAS 12Gbps</a:t>
                      </a:r>
                      <a:endParaRPr lang="en-US" altLang="zh-CN" sz="12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</a:t>
                      </a:r>
                      <a:r>
                        <a:rPr lang="en-US" alt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ATA</a:t>
                      </a: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6Gbps</a:t>
                      </a:r>
                      <a:endParaRPr lang="zh-CN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SATA 6Gbps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SATA 6Gbps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SATA 6Gbps</a:t>
                      </a:r>
                      <a:endParaRPr lang="zh-CN" sz="12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51704"/>
                  </a:ext>
                </a:extLst>
              </a:tr>
              <a:tr h="33976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 b="1">
                          <a:latin typeface="微軟正黑體"/>
                          <a:ea typeface="微軟正黑體"/>
                        </a:rPr>
                        <a:t>Independent pool</a:t>
                      </a:r>
                      <a:endParaRPr lang="zh-CN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lang="zh-CN" altLang="en-US" sz="14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lang="zh-CN" altLang="en-US" sz="14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lang="zh-CN" altLang="en-US" sz="14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lang="zh-CN" altLang="en-US" sz="14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lang="zh-CN" altLang="en-US" sz="14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E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90866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 b="1">
                          <a:latin typeface="微軟正黑體"/>
                          <a:ea typeface="微軟正黑體"/>
                        </a:rPr>
                        <a:t>Expand NAS pool</a:t>
                      </a:r>
                      <a:endParaRPr lang="zh-CN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</a:t>
                      </a:r>
                      <a:endParaRPr lang="zh-CN" altLang="en-US" sz="14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Yes</a:t>
                      </a:r>
                      <a:endParaRPr lang="zh-CN" altLang="en-US" sz="14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No</a:t>
                      </a:r>
                      <a:endParaRPr lang="zh-CN" altLang="en-US" sz="1400" b="1" i="0" u="none" strike="noStrike" noProof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No</a:t>
                      </a:r>
                      <a:endParaRPr lang="zh-CN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4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No</a:t>
                      </a:r>
                      <a:endParaRPr lang="zh-CN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753734"/>
                  </a:ext>
                </a:extLst>
              </a:tr>
            </a:tbl>
          </a:graphicData>
        </a:graphic>
      </p:graphicFrame>
      <p:sp>
        <p:nvSpPr>
          <p:cNvPr id="6" name="標題 3">
            <a:extLst>
              <a:ext uri="{FF2B5EF4-FFF2-40B4-BE49-F238E27FC236}">
                <a16:creationId xmlns:a16="http://schemas.microsoft.com/office/drawing/2014/main" id="{85649780-39B9-4E3C-A12C-D176852D4B3C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JBOD Comparison</a:t>
            </a:r>
            <a:endParaRPr lang="zh-TW" altLang="en-US" sz="3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ABF177AB-0F9B-4805-B34D-BCA1DE5D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6454971" y="4840362"/>
            <a:ext cx="2517643" cy="5855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CCD19E17-58AD-4697-8345-8BEFC0A13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218682" y="1432384"/>
            <a:ext cx="2517643" cy="5855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83E7A09-7589-4EDD-8A46-20421A6FB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210"/>
          <a:stretch/>
        </p:blipFill>
        <p:spPr>
          <a:xfrm flipV="1">
            <a:off x="2776043" y="1432384"/>
            <a:ext cx="1329065" cy="5855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4A8CD5B6-AC73-4B8C-B8FF-77F106707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2917" y="4803572"/>
            <a:ext cx="781050" cy="1524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B1691F3-4A02-439D-B0C3-40473E535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6531" y="1430333"/>
            <a:ext cx="78105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4A8DDF-A4B3-4B1A-8286-6C8CD49DB717}"/>
              </a:ext>
            </a:extLst>
          </p:cNvPr>
          <p:cNvSpPr txBox="1"/>
          <p:nvPr/>
        </p:nvSpPr>
        <p:spPr>
          <a:xfrm>
            <a:off x="274557" y="1391161"/>
            <a:ext cx="4243387" cy="26314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5500">
                <a:solidFill>
                  <a:srgbClr val="FFFFFF"/>
                </a:solidFill>
                <a:latin typeface="Arial"/>
                <a:ea typeface="微軟正黑體"/>
                <a:cs typeface="Arial"/>
              </a:rPr>
              <a:t>Advantages of SAS Protocol</a:t>
            </a:r>
          </a:p>
        </p:txBody>
      </p:sp>
    </p:spTree>
    <p:extLst>
      <p:ext uri="{BB962C8B-B14F-4D97-AF65-F5344CB8AC3E}">
        <p14:creationId xmlns:p14="http://schemas.microsoft.com/office/powerpoint/2010/main" val="260689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BF52DCF1-58CF-449C-BA85-D87CEC1D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701" y="1399950"/>
            <a:ext cx="6887125" cy="3458247"/>
          </a:xfrm>
          <a:prstGeom prst="rect">
            <a:avLst/>
          </a:prstGeom>
        </p:spPr>
      </p:pic>
      <p:sp>
        <p:nvSpPr>
          <p:cNvPr id="10" name="矩形 27">
            <a:extLst>
              <a:ext uri="{FF2B5EF4-FFF2-40B4-BE49-F238E27FC236}">
                <a16:creationId xmlns:a16="http://schemas.microsoft.com/office/drawing/2014/main" id="{FFC79F94-C8C4-43DA-85B7-42BC24AF76A7}"/>
              </a:ext>
            </a:extLst>
          </p:cNvPr>
          <p:cNvSpPr/>
          <p:nvPr/>
        </p:nvSpPr>
        <p:spPr>
          <a:xfrm>
            <a:off x="6658051" y="4817319"/>
            <a:ext cx="23146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Source: Seagate Technology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2EB617A-1CBB-4E7A-A24B-104E607C5218}"/>
              </a:ext>
            </a:extLst>
          </p:cNvPr>
          <p:cNvSpPr/>
          <p:nvPr/>
        </p:nvSpPr>
        <p:spPr>
          <a:xfrm>
            <a:off x="8214244" y="1217691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F0D7F8B-8668-45BD-844A-C6BA513A35EB}"/>
              </a:ext>
            </a:extLst>
          </p:cNvPr>
          <p:cNvSpPr/>
          <p:nvPr/>
        </p:nvSpPr>
        <p:spPr>
          <a:xfrm>
            <a:off x="5521036" y="1478973"/>
            <a:ext cx="2587337" cy="713509"/>
          </a:xfrm>
          <a:prstGeom prst="roundRect">
            <a:avLst>
              <a:gd name="adj" fmla="val 8900"/>
            </a:avLst>
          </a:prstGeom>
          <a:noFill/>
          <a:ln w="28575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7CA986BF-C646-47CF-97E5-07390FEEBEF7}"/>
              </a:ext>
            </a:extLst>
          </p:cNvPr>
          <p:cNvSpPr txBox="1"/>
          <p:nvPr/>
        </p:nvSpPr>
        <p:spPr>
          <a:xfrm>
            <a:off x="222947" y="1406878"/>
            <a:ext cx="3890227" cy="20621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6500"/>
              </a:buClr>
            </a:pPr>
            <a:r>
              <a:rPr lang="x-none" altLang="zh-TW" sz="3200">
                <a:solidFill>
                  <a:srgbClr val="FF6500"/>
                </a:solidFill>
                <a:latin typeface="微軟正黑體"/>
                <a:ea typeface="微軟正黑體"/>
                <a:cs typeface="Arial"/>
              </a:rPr>
              <a:t>SAS protocol has mission-critical features for the business</a:t>
            </a:r>
            <a:endParaRPr lang="zh-TW" altLang="en-US" sz="3200">
              <a:solidFill>
                <a:srgbClr val="FF65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4" name="標題 3">
            <a:extLst>
              <a:ext uri="{FF2B5EF4-FFF2-40B4-BE49-F238E27FC236}">
                <a16:creationId xmlns:a16="http://schemas.microsoft.com/office/drawing/2014/main" id="{C89748C8-FF06-4BF9-9B7C-35762F0E6623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SAS </a:t>
            </a:r>
            <a:r>
              <a:rPr lang="en-US" altLang="zh-TW" sz="38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v.s</a:t>
            </a:r>
            <a:r>
              <a:rPr lang="en-US" altLang="zh-TW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 SATA</a:t>
            </a:r>
            <a:endParaRPr lang="zh-TW" altLang="en-US" sz="3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24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 txBox="1">
            <a:spLocks/>
          </p:cNvSpPr>
          <p:nvPr/>
        </p:nvSpPr>
        <p:spPr>
          <a:xfrm>
            <a:off x="391886" y="92075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Full-Duplex and Dual-Pot</a:t>
            </a:r>
            <a:endParaRPr lang="en-US" altLang="zh-CN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27">
            <a:extLst>
              <a:ext uri="{FF2B5EF4-FFF2-40B4-BE49-F238E27FC236}">
                <a16:creationId xmlns:a16="http://schemas.microsoft.com/office/drawing/2014/main" id="{6EF999BF-4519-4DA5-8079-1E1306D6C007}"/>
              </a:ext>
            </a:extLst>
          </p:cNvPr>
          <p:cNvSpPr/>
          <p:nvPr/>
        </p:nvSpPr>
        <p:spPr>
          <a:xfrm>
            <a:off x="2823857" y="4707280"/>
            <a:ext cx="984565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latin typeface="Arial"/>
                <a:ea typeface="等线"/>
                <a:cs typeface="Arial"/>
              </a:rPr>
              <a:t>SAS HDD</a:t>
            </a:r>
            <a:endParaRPr lang="zh-TW" altLang="en-US" sz="14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8" name="矩形 27">
            <a:extLst>
              <a:ext uri="{FF2B5EF4-FFF2-40B4-BE49-F238E27FC236}">
                <a16:creationId xmlns:a16="http://schemas.microsoft.com/office/drawing/2014/main" id="{B6AD24D8-B7F1-4823-8B60-EF5C5EF070C8}"/>
              </a:ext>
            </a:extLst>
          </p:cNvPr>
          <p:cNvSpPr/>
          <p:nvPr/>
        </p:nvSpPr>
        <p:spPr>
          <a:xfrm>
            <a:off x="5749257" y="4713506"/>
            <a:ext cx="105702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latin typeface="Arial"/>
                <a:ea typeface="等线"/>
                <a:cs typeface="Arial"/>
              </a:rPr>
              <a:t>SATA HDD</a:t>
            </a:r>
            <a:endParaRPr lang="zh-TW" altLang="en-US" sz="1400">
              <a:latin typeface="Arial"/>
              <a:ea typeface="等线"/>
              <a:cs typeface="Arial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9C9F81DA-7B34-44E7-AE6E-BE61AAF046C4}"/>
              </a:ext>
            </a:extLst>
          </p:cNvPr>
          <p:cNvSpPr/>
          <p:nvPr/>
        </p:nvSpPr>
        <p:spPr>
          <a:xfrm>
            <a:off x="2830597" y="2905209"/>
            <a:ext cx="484269" cy="109631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p Arrow 14">
            <a:extLst>
              <a:ext uri="{FF2B5EF4-FFF2-40B4-BE49-F238E27FC236}">
                <a16:creationId xmlns:a16="http://schemas.microsoft.com/office/drawing/2014/main" id="{FAA9F036-DBF8-4E9F-8AC4-9DE9C18350E8}"/>
              </a:ext>
            </a:extLst>
          </p:cNvPr>
          <p:cNvSpPr/>
          <p:nvPr/>
        </p:nvSpPr>
        <p:spPr>
          <a:xfrm>
            <a:off x="3056096" y="2140737"/>
            <a:ext cx="154098" cy="688475"/>
          </a:xfrm>
          <a:prstGeom prst="up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15">
            <a:extLst>
              <a:ext uri="{FF2B5EF4-FFF2-40B4-BE49-F238E27FC236}">
                <a16:creationId xmlns:a16="http://schemas.microsoft.com/office/drawing/2014/main" id="{AED7EF52-5EDD-4F7B-951B-B72ABE0DCA35}"/>
              </a:ext>
            </a:extLst>
          </p:cNvPr>
          <p:cNvSpPr/>
          <p:nvPr/>
        </p:nvSpPr>
        <p:spPr>
          <a:xfrm>
            <a:off x="2827665" y="2165203"/>
            <a:ext cx="149127" cy="700552"/>
          </a:xfrm>
          <a:prstGeom prst="down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452203BE-96E7-4A45-A2F4-E25D9C3446D6}"/>
              </a:ext>
            </a:extLst>
          </p:cNvPr>
          <p:cNvSpPr/>
          <p:nvPr/>
        </p:nvSpPr>
        <p:spPr>
          <a:xfrm>
            <a:off x="5819956" y="2917915"/>
            <a:ext cx="950263" cy="91359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 Arrow 17">
            <a:extLst>
              <a:ext uri="{FF2B5EF4-FFF2-40B4-BE49-F238E27FC236}">
                <a16:creationId xmlns:a16="http://schemas.microsoft.com/office/drawing/2014/main" id="{4CF02709-D1B8-42B0-88AE-5637ADE8BDC5}"/>
              </a:ext>
            </a:extLst>
          </p:cNvPr>
          <p:cNvSpPr/>
          <p:nvPr/>
        </p:nvSpPr>
        <p:spPr>
          <a:xfrm>
            <a:off x="3656216" y="2146963"/>
            <a:ext cx="154098" cy="688475"/>
          </a:xfrm>
          <a:prstGeom prst="up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18">
            <a:extLst>
              <a:ext uri="{FF2B5EF4-FFF2-40B4-BE49-F238E27FC236}">
                <a16:creationId xmlns:a16="http://schemas.microsoft.com/office/drawing/2014/main" id="{6FD6A5B2-A910-424F-A0F7-8E73C4D5DF71}"/>
              </a:ext>
            </a:extLst>
          </p:cNvPr>
          <p:cNvSpPr/>
          <p:nvPr/>
        </p:nvSpPr>
        <p:spPr>
          <a:xfrm>
            <a:off x="3427785" y="2171429"/>
            <a:ext cx="149127" cy="700552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矩形 27">
            <a:extLst>
              <a:ext uri="{FF2B5EF4-FFF2-40B4-BE49-F238E27FC236}">
                <a16:creationId xmlns:a16="http://schemas.microsoft.com/office/drawing/2014/main" id="{4B6A1AD6-19DD-4B4B-B5BE-91C95DDAECDB}"/>
              </a:ext>
            </a:extLst>
          </p:cNvPr>
          <p:cNvSpPr/>
          <p:nvPr/>
        </p:nvSpPr>
        <p:spPr>
          <a:xfrm>
            <a:off x="174644" y="2189951"/>
            <a:ext cx="2352210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400" b="1">
                <a:latin typeface="微軟正黑體"/>
                <a:ea typeface="微軟正黑體"/>
                <a:cs typeface="Arial"/>
              </a:rPr>
              <a:t>Full-duplex transmission</a:t>
            </a:r>
            <a:endParaRPr lang="zh-CN" altLang="en-US" sz="1400"/>
          </a:p>
          <a:p>
            <a:pPr marL="179070" indent="-179070">
              <a:buClr>
                <a:srgbClr val="FF6500"/>
              </a:buClr>
              <a:buFont typeface="Arial"/>
              <a:buChar char="•"/>
            </a:pPr>
            <a:r>
              <a:rPr lang="zh-TW" altLang="en-US" sz="1400">
                <a:latin typeface="微軟正黑體"/>
                <a:ea typeface="微軟正黑體"/>
                <a:cs typeface="Arial"/>
              </a:rPr>
              <a:t>Transmits in both directions at the same time</a:t>
            </a:r>
          </a:p>
        </p:txBody>
      </p:sp>
      <p:sp>
        <p:nvSpPr>
          <p:cNvPr id="51" name="Rectangle 22">
            <a:extLst>
              <a:ext uri="{FF2B5EF4-FFF2-40B4-BE49-F238E27FC236}">
                <a16:creationId xmlns:a16="http://schemas.microsoft.com/office/drawing/2014/main" id="{8E861A4D-BE69-4E66-BE1F-7D2C029AF530}"/>
              </a:ext>
            </a:extLst>
          </p:cNvPr>
          <p:cNvSpPr/>
          <p:nvPr/>
        </p:nvSpPr>
        <p:spPr>
          <a:xfrm>
            <a:off x="3311934" y="2902299"/>
            <a:ext cx="484269" cy="1096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矩形 27">
            <a:extLst>
              <a:ext uri="{FF2B5EF4-FFF2-40B4-BE49-F238E27FC236}">
                <a16:creationId xmlns:a16="http://schemas.microsoft.com/office/drawing/2014/main" id="{09FF1FC6-B810-437F-9C69-5851CC641398}"/>
              </a:ext>
            </a:extLst>
          </p:cNvPr>
          <p:cNvSpPr/>
          <p:nvPr/>
        </p:nvSpPr>
        <p:spPr>
          <a:xfrm>
            <a:off x="238019" y="3276264"/>
            <a:ext cx="2119818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600" b="1">
                <a:latin typeface="微軟正黑體"/>
                <a:ea typeface="微軟正黑體"/>
                <a:cs typeface="Arial"/>
              </a:rPr>
              <a:t>Dual-port</a:t>
            </a:r>
            <a:endParaRPr lang="zh-CN" altLang="en-US"/>
          </a:p>
          <a:p>
            <a:pPr marL="179070" indent="-179070">
              <a:buClr>
                <a:srgbClr val="FF6500"/>
              </a:buClr>
              <a:buFont typeface="Arial"/>
              <a:buChar char="•"/>
              <a:tabLst>
                <a:tab pos="179388" algn="l"/>
              </a:tabLst>
            </a:pPr>
            <a:r>
              <a:rPr lang="zh-TW" altLang="en-US" sz="1400">
                <a:latin typeface="微軟正黑體"/>
                <a:ea typeface="微軟正黑體"/>
                <a:cs typeface="Arial"/>
              </a:rPr>
              <a:t>Supports HA architecture</a:t>
            </a:r>
          </a:p>
        </p:txBody>
      </p:sp>
      <p:sp>
        <p:nvSpPr>
          <p:cNvPr id="53" name="矩形 27">
            <a:extLst>
              <a:ext uri="{FF2B5EF4-FFF2-40B4-BE49-F238E27FC236}">
                <a16:creationId xmlns:a16="http://schemas.microsoft.com/office/drawing/2014/main" id="{C74E8712-8B0E-45BF-B8AC-AAAA34405DE3}"/>
              </a:ext>
            </a:extLst>
          </p:cNvPr>
          <p:cNvSpPr/>
          <p:nvPr/>
        </p:nvSpPr>
        <p:spPr>
          <a:xfrm>
            <a:off x="7163114" y="2097287"/>
            <a:ext cx="1900527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600" b="1">
                <a:latin typeface="微軟正黑體"/>
                <a:ea typeface="微軟正黑體"/>
                <a:cs typeface="Arial"/>
              </a:rPr>
              <a:t>Half-duplex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070" indent="-179070">
              <a:buClr>
                <a:srgbClr val="FF6500"/>
              </a:buClr>
              <a:buFont typeface="Arial"/>
              <a:buChar char="•"/>
            </a:pPr>
            <a:r>
              <a:rPr lang="zh-TW" altLang="en-US" sz="1400">
                <a:latin typeface="微軟正黑體"/>
                <a:ea typeface="微軟正黑體"/>
                <a:cs typeface="Arial"/>
              </a:rPr>
              <a:t>Transmits in one direction at a time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CN" sz="16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27">
            <a:extLst>
              <a:ext uri="{FF2B5EF4-FFF2-40B4-BE49-F238E27FC236}">
                <a16:creationId xmlns:a16="http://schemas.microsoft.com/office/drawing/2014/main" id="{8ED50673-B2E8-45BB-AE7D-D586499967A2}"/>
              </a:ext>
            </a:extLst>
          </p:cNvPr>
          <p:cNvSpPr/>
          <p:nvPr/>
        </p:nvSpPr>
        <p:spPr>
          <a:xfrm rot="16200000">
            <a:off x="2580963" y="2368903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55" name="矩形 27">
            <a:extLst>
              <a:ext uri="{FF2B5EF4-FFF2-40B4-BE49-F238E27FC236}">
                <a16:creationId xmlns:a16="http://schemas.microsoft.com/office/drawing/2014/main" id="{C8364823-9702-472F-B0AC-DF2F5085FB80}"/>
              </a:ext>
            </a:extLst>
          </p:cNvPr>
          <p:cNvSpPr/>
          <p:nvPr/>
        </p:nvSpPr>
        <p:spPr>
          <a:xfrm rot="16200000">
            <a:off x="3181084" y="2356858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2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pic>
        <p:nvPicPr>
          <p:cNvPr id="56" name="圖形 55">
            <a:extLst>
              <a:ext uri="{FF2B5EF4-FFF2-40B4-BE49-F238E27FC236}">
                <a16:creationId xmlns:a16="http://schemas.microsoft.com/office/drawing/2014/main" id="{A9F1B498-7424-4D21-9B5C-6AED1D46F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9441" y="3004028"/>
            <a:ext cx="1275257" cy="1700342"/>
          </a:xfrm>
          <a:prstGeom prst="rect">
            <a:avLst/>
          </a:prstGeom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360C28B9-2580-4376-B8E8-1C1B274EBFDE}"/>
              </a:ext>
            </a:extLst>
          </p:cNvPr>
          <p:cNvGrpSpPr/>
          <p:nvPr/>
        </p:nvGrpSpPr>
        <p:grpSpPr>
          <a:xfrm>
            <a:off x="1911178" y="1400497"/>
            <a:ext cx="1353963" cy="714704"/>
            <a:chOff x="1821726" y="1400497"/>
            <a:chExt cx="1353963" cy="714704"/>
          </a:xfrm>
        </p:grpSpPr>
        <p:sp>
          <p:nvSpPr>
            <p:cNvPr id="58" name="矩形 27">
              <a:extLst>
                <a:ext uri="{FF2B5EF4-FFF2-40B4-BE49-F238E27FC236}">
                  <a16:creationId xmlns:a16="http://schemas.microsoft.com/office/drawing/2014/main" id="{44C991ED-19FD-4DBB-AD06-58C52F3EC989}"/>
                </a:ext>
              </a:extLst>
            </p:cNvPr>
            <p:cNvSpPr/>
            <p:nvPr/>
          </p:nvSpPr>
          <p:spPr>
            <a:xfrm>
              <a:off x="1957270" y="1400497"/>
              <a:ext cx="1082874" cy="30777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SAS host 1</a:t>
              </a:r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67A65A0B-406F-444E-8240-2176CB89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1726" y="1677724"/>
              <a:ext cx="1353963" cy="437477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69C83CEF-3425-45D6-9E0C-06E79AB3DF85}"/>
              </a:ext>
            </a:extLst>
          </p:cNvPr>
          <p:cNvGrpSpPr/>
          <p:nvPr/>
        </p:nvGrpSpPr>
        <p:grpSpPr>
          <a:xfrm>
            <a:off x="3377654" y="1400497"/>
            <a:ext cx="1353963" cy="714704"/>
            <a:chOff x="1821726" y="1400497"/>
            <a:chExt cx="1353963" cy="714704"/>
          </a:xfrm>
        </p:grpSpPr>
        <p:sp>
          <p:nvSpPr>
            <p:cNvPr id="61" name="矩形 27">
              <a:extLst>
                <a:ext uri="{FF2B5EF4-FFF2-40B4-BE49-F238E27FC236}">
                  <a16:creationId xmlns:a16="http://schemas.microsoft.com/office/drawing/2014/main" id="{7BF4CF74-3C58-48AF-AFDC-994BBA6029C0}"/>
                </a:ext>
              </a:extLst>
            </p:cNvPr>
            <p:cNvSpPr/>
            <p:nvPr/>
          </p:nvSpPr>
          <p:spPr>
            <a:xfrm>
              <a:off x="1957270" y="1400497"/>
              <a:ext cx="1082874" cy="30777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SAS host 2</a:t>
              </a:r>
            </a:p>
          </p:txBody>
        </p: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283C6659-500B-4E32-AAE8-4AB330BB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1726" y="1677724"/>
              <a:ext cx="1353963" cy="437477"/>
            </a:xfrm>
            <a:prstGeom prst="rect">
              <a:avLst/>
            </a:prstGeom>
          </p:spPr>
        </p:pic>
      </p:grpSp>
      <p:pic>
        <p:nvPicPr>
          <p:cNvPr id="63" name="圖形 62">
            <a:extLst>
              <a:ext uri="{FF2B5EF4-FFF2-40B4-BE49-F238E27FC236}">
                <a16:creationId xmlns:a16="http://schemas.microsoft.com/office/drawing/2014/main" id="{4D443464-67A2-43F8-B416-46357C25B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2090" y="3004028"/>
            <a:ext cx="1275257" cy="1700342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058C60B0-4EB0-4AFD-950B-78D47BA9141B}"/>
              </a:ext>
            </a:extLst>
          </p:cNvPr>
          <p:cNvGrpSpPr/>
          <p:nvPr/>
        </p:nvGrpSpPr>
        <p:grpSpPr>
          <a:xfrm>
            <a:off x="5587800" y="1394679"/>
            <a:ext cx="1353963" cy="714704"/>
            <a:chOff x="1821726" y="1400497"/>
            <a:chExt cx="1353963" cy="714704"/>
          </a:xfrm>
        </p:grpSpPr>
        <p:sp>
          <p:nvSpPr>
            <p:cNvPr id="65" name="矩形 27">
              <a:extLst>
                <a:ext uri="{FF2B5EF4-FFF2-40B4-BE49-F238E27FC236}">
                  <a16:creationId xmlns:a16="http://schemas.microsoft.com/office/drawing/2014/main" id="{D4E823C0-AB30-4A5A-BF48-1BE457F3AEEA}"/>
                </a:ext>
              </a:extLst>
            </p:cNvPr>
            <p:cNvSpPr/>
            <p:nvPr/>
          </p:nvSpPr>
          <p:spPr>
            <a:xfrm>
              <a:off x="1957270" y="1400497"/>
              <a:ext cx="1154803" cy="30777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SATA host 1</a:t>
              </a:r>
            </a:p>
          </p:txBody>
        </p:sp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9ED8AEB5-4BA7-43CA-8DC5-846F2B59A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1726" y="1677724"/>
              <a:ext cx="1353963" cy="437477"/>
            </a:xfrm>
            <a:prstGeom prst="rect">
              <a:avLst/>
            </a:prstGeom>
          </p:spPr>
        </p:pic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71279533-92BC-4ED9-999C-261E9D259BFF}"/>
              </a:ext>
            </a:extLst>
          </p:cNvPr>
          <p:cNvGrpSpPr/>
          <p:nvPr/>
        </p:nvGrpSpPr>
        <p:grpSpPr>
          <a:xfrm>
            <a:off x="6049986" y="2173311"/>
            <a:ext cx="422075" cy="700552"/>
            <a:chOff x="7336476" y="3304519"/>
            <a:chExt cx="422075" cy="700552"/>
          </a:xfrm>
        </p:grpSpPr>
        <p:sp>
          <p:nvSpPr>
            <p:cNvPr id="68" name="Up Arrow 14">
              <a:extLst>
                <a:ext uri="{FF2B5EF4-FFF2-40B4-BE49-F238E27FC236}">
                  <a16:creationId xmlns:a16="http://schemas.microsoft.com/office/drawing/2014/main" id="{45A01F88-4C88-46C4-9706-BC9FCDA71EFD}"/>
                </a:ext>
              </a:extLst>
            </p:cNvPr>
            <p:cNvSpPr/>
            <p:nvPr/>
          </p:nvSpPr>
          <p:spPr>
            <a:xfrm>
              <a:off x="7604453" y="3304519"/>
              <a:ext cx="154098" cy="688475"/>
            </a:xfrm>
            <a:prstGeom prst="upArrow">
              <a:avLst/>
            </a:prstGeom>
            <a:solidFill>
              <a:srgbClr val="89E5D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Down Arrow 15">
              <a:extLst>
                <a:ext uri="{FF2B5EF4-FFF2-40B4-BE49-F238E27FC236}">
                  <a16:creationId xmlns:a16="http://schemas.microsoft.com/office/drawing/2014/main" id="{CBDBEACD-5528-4791-8D81-574477FC4355}"/>
                </a:ext>
              </a:extLst>
            </p:cNvPr>
            <p:cNvSpPr/>
            <p:nvPr/>
          </p:nvSpPr>
          <p:spPr>
            <a:xfrm>
              <a:off x="7336476" y="3304519"/>
              <a:ext cx="149127" cy="700552"/>
            </a:xfrm>
            <a:prstGeom prst="downArrow">
              <a:avLst/>
            </a:prstGeom>
            <a:solidFill>
              <a:srgbClr val="DDF7F5"/>
            </a:solidFill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矩形 27">
            <a:extLst>
              <a:ext uri="{FF2B5EF4-FFF2-40B4-BE49-F238E27FC236}">
                <a16:creationId xmlns:a16="http://schemas.microsoft.com/office/drawing/2014/main" id="{47A886B1-47F3-4BB6-AF42-F8A2B57C99B2}"/>
              </a:ext>
            </a:extLst>
          </p:cNvPr>
          <p:cNvSpPr/>
          <p:nvPr/>
        </p:nvSpPr>
        <p:spPr>
          <a:xfrm rot="16200000">
            <a:off x="5828096" y="2394437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AB3E7A20-0B03-479B-ADC3-B2BD445F3B89}"/>
              </a:ext>
            </a:extLst>
          </p:cNvPr>
          <p:cNvCxnSpPr/>
          <p:nvPr/>
        </p:nvCxnSpPr>
        <p:spPr>
          <a:xfrm>
            <a:off x="2428439" y="2487545"/>
            <a:ext cx="396538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111BDA9C-62A1-4EA2-8F51-1190F54990F9}"/>
              </a:ext>
            </a:extLst>
          </p:cNvPr>
          <p:cNvCxnSpPr>
            <a:cxnSpLocks/>
            <a:endCxn id="56" idx="0"/>
          </p:cNvCxnSpPr>
          <p:nvPr/>
        </p:nvCxnSpPr>
        <p:spPr>
          <a:xfrm flipV="1">
            <a:off x="2041858" y="3004028"/>
            <a:ext cx="1265212" cy="600456"/>
          </a:xfrm>
          <a:prstGeom prst="bentConnector4">
            <a:avLst>
              <a:gd name="adj1" fmla="val 24801"/>
              <a:gd name="adj2" fmla="val 34735"/>
            </a:avLst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AFEF1A6B-6F80-497A-8BE6-59A724AE1A47}"/>
              </a:ext>
            </a:extLst>
          </p:cNvPr>
          <p:cNvCxnSpPr>
            <a:cxnSpLocks/>
          </p:cNvCxnSpPr>
          <p:nvPr/>
        </p:nvCxnSpPr>
        <p:spPr>
          <a:xfrm flipH="1">
            <a:off x="6513224" y="2523587"/>
            <a:ext cx="729846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28267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如螢幕大小 (16:9)</PresentationFormat>
  <Slides>24</Slides>
  <Notes>17</Notes>
  <HiddenSlides>0</HiddenSlide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24</vt:i4>
      </vt:variant>
    </vt:vector>
  </HeadingPairs>
  <TitlesOfParts>
    <vt:vector size="29" baseType="lpstr">
      <vt:lpstr>Custom Design</vt:lpstr>
      <vt:lpstr>1_Custom Design</vt:lpstr>
      <vt:lpstr>6_Custom Design</vt:lpstr>
      <vt:lpstr>13_Custom Design</vt:lpstr>
      <vt:lpstr>14_Custom Design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SAS Wide Port and Bandwidth</vt:lpstr>
      <vt:lpstr>SAS Connector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revision>2</cp:revision>
  <cp:lastPrinted>2019-03-02T05:21:33Z</cp:lastPrinted>
  <dcterms:modified xsi:type="dcterms:W3CDTF">2019-03-05T06:04:20Z</dcterms:modified>
</cp:coreProperties>
</file>