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673" r:id="rId2"/>
    <p:sldMasterId id="2147483738" r:id="rId3"/>
    <p:sldMasterId id="2147483843" r:id="rId4"/>
    <p:sldMasterId id="2147483858" r:id="rId5"/>
  </p:sldMasterIdLst>
  <p:notesMasterIdLst>
    <p:notesMasterId r:id="rId30"/>
  </p:notesMasterIdLst>
  <p:handoutMasterIdLst>
    <p:handoutMasterId r:id="rId31"/>
  </p:handoutMasterIdLst>
  <p:sldIdLst>
    <p:sldId id="423" r:id="rId6"/>
    <p:sldId id="449" r:id="rId7"/>
    <p:sldId id="439" r:id="rId8"/>
    <p:sldId id="440" r:id="rId9"/>
    <p:sldId id="258" r:id="rId10"/>
    <p:sldId id="265" r:id="rId11"/>
    <p:sldId id="458" r:id="rId12"/>
    <p:sldId id="425" r:id="rId13"/>
    <p:sldId id="459" r:id="rId14"/>
    <p:sldId id="461" r:id="rId15"/>
    <p:sldId id="444" r:id="rId16"/>
    <p:sldId id="434" r:id="rId17"/>
    <p:sldId id="446" r:id="rId18"/>
    <p:sldId id="447" r:id="rId19"/>
    <p:sldId id="448" r:id="rId20"/>
    <p:sldId id="452" r:id="rId21"/>
    <p:sldId id="456" r:id="rId22"/>
    <p:sldId id="457" r:id="rId23"/>
    <p:sldId id="441" r:id="rId24"/>
    <p:sldId id="443" r:id="rId25"/>
    <p:sldId id="460" r:id="rId26"/>
    <p:sldId id="454" r:id="rId27"/>
    <p:sldId id="455" r:id="rId28"/>
    <p:sldId id="313" r:id="rId29"/>
  </p:sldIdLst>
  <p:sldSz cx="9144000" cy="5143500" type="screen16x9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Michael Wang" initials="QW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500"/>
    <a:srgbClr val="DDF7F5"/>
    <a:srgbClr val="89E5DC"/>
    <a:srgbClr val="EB6526"/>
    <a:srgbClr val="DAFE02"/>
    <a:srgbClr val="D2F501"/>
    <a:srgbClr val="00E6FE"/>
    <a:srgbClr val="F70F78"/>
    <a:srgbClr val="00FFAB"/>
    <a:srgbClr val="D0F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482DBD-7643-47E7-AC32-2DEE55AC6588}" v="2098" dt="2019-03-04T10:43:22.657"/>
    <p1510:client id="{A779535B-24CE-EEC4-84B8-3FE856721234}" v="1" dt="2019-03-04T02:37:33.940"/>
    <p1510:client id="{0B13CF3E-7930-E829-3726-B97AC78F797F}" v="2" dt="2019-03-04T08:41:18.313"/>
    <p1510:client id="{25E7D837-170D-FB90-63A9-A9F5E0CD55D2}" v="255" dt="2019-03-04T03:29:05.477"/>
    <p1510:client id="{8BA77D25-3E1A-49CB-AECC-F570C402091D}" v="80" dt="2019-03-04T03:49:30.672"/>
  </p1510:revLst>
</p1510:revInfo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中等深淺樣式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中等深淺樣式 3 - 輔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5" d="100"/>
          <a:sy n="95" d="100"/>
        </p:scale>
        <p:origin x="579" y="765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commentAuthors" Target="commentAuthor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9927E029-4768-437A-82F1-CF5FAA2F1C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131F67FC-4D09-4E19-A23D-6C6664B5D50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6EE21B-B1D6-4E2D-9AC7-F1F016FFBDBE}" type="datetimeFigureOut">
              <a:rPr lang="zh-TW" altLang="en-US" smtClean="0"/>
              <a:t>2019/3/4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4267393A-CBB3-49E7-9DAA-4562618168A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777E32B-DF40-4103-91D6-ADF2696FDC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750EB0-BD62-496B-805E-05E17C7B2D2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7946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5CFEF-DDA5-4A10-9F0A-1CFFD3D704C4}" type="datetimeFigureOut">
              <a:rPr lang="zh-TW" altLang="en-US" smtClean="0"/>
              <a:pPr/>
              <a:t>2019/3/4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EEEC4F-8CEE-4429-9622-C5BE726EDDB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6311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00488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63713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23342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33752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37159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4745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75084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54735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5953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1114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7190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0140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8810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259583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6367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75851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5017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1.sv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1.sv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1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10.svg"/><Relationship Id="rId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svg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.svg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.svg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1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10.svg"/><Relationship Id="rId4" Type="http://schemas.openxmlformats.org/officeDocument/2006/relationships/image" Target="../media/image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svg"/><Relationship Id="rId4" Type="http://schemas.openxmlformats.org/officeDocument/2006/relationships/image" Target="../media/image1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1.svg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1.svg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1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png"/><Relationship Id="rId5" Type="http://schemas.openxmlformats.org/officeDocument/2006/relationships/image" Target="../media/image10.svg"/><Relationship Id="rId4" Type="http://schemas.openxmlformats.org/officeDocument/2006/relationships/image" Target="../media/image1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0.svg"/><Relationship Id="rId4" Type="http://schemas.openxmlformats.org/officeDocument/2006/relationships/image" Target="../media/image1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形 1">
            <a:extLst>
              <a:ext uri="{FF2B5EF4-FFF2-40B4-BE49-F238E27FC236}">
                <a16:creationId xmlns:a16="http://schemas.microsoft.com/office/drawing/2014/main" id="{7E4999B4-0A61-4934-B968-090BB153D0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4099" b="1"/>
          <a:stretch/>
        </p:blipFill>
        <p:spPr>
          <a:xfrm>
            <a:off x="188068" y="1"/>
            <a:ext cx="8767864" cy="1238762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EA3DE057-768D-447E-9B72-81EC0E2037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1915" r="8814" b="18888"/>
          <a:stretch/>
        </p:blipFill>
        <p:spPr>
          <a:xfrm>
            <a:off x="7866701" y="986731"/>
            <a:ext cx="973772" cy="16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301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形 5">
            <a:extLst>
              <a:ext uri="{FF2B5EF4-FFF2-40B4-BE49-F238E27FC236}">
                <a16:creationId xmlns:a16="http://schemas.microsoft.com/office/drawing/2014/main" id="{02F32911-7F6C-4008-9EF0-37CCA5C93A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"/>
            <a:ext cx="9144000" cy="4395141"/>
          </a:xfrm>
          <a:prstGeom prst="rect">
            <a:avLst/>
          </a:prstGeom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866D4E3D-8BE4-4F55-9DA9-5D51876F6B90}"/>
              </a:ext>
            </a:extLst>
          </p:cNvPr>
          <p:cNvGrpSpPr/>
          <p:nvPr/>
        </p:nvGrpSpPr>
        <p:grpSpPr>
          <a:xfrm>
            <a:off x="188068" y="-16215"/>
            <a:ext cx="8767864" cy="1459257"/>
            <a:chOff x="188068" y="-16215"/>
            <a:chExt cx="8767864" cy="1459257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D1EE597B-70AA-4222-BE56-811A1CD5A432}"/>
                </a:ext>
              </a:extLst>
            </p:cNvPr>
            <p:cNvSpPr/>
            <p:nvPr userDrawn="1"/>
          </p:nvSpPr>
          <p:spPr>
            <a:xfrm>
              <a:off x="225778" y="0"/>
              <a:ext cx="8688681" cy="14073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" name="圖形 1">
              <a:extLst>
                <a:ext uri="{FF2B5EF4-FFF2-40B4-BE49-F238E27FC236}">
                  <a16:creationId xmlns:a16="http://schemas.microsoft.com/office/drawing/2014/main" id="{7E4999B4-0A61-4934-B968-090BB153D02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-1191" b="1"/>
            <a:stretch/>
          </p:blipFill>
          <p:spPr>
            <a:xfrm>
              <a:off x="188068" y="-16215"/>
              <a:ext cx="8767864" cy="1459257"/>
            </a:xfrm>
            <a:prstGeom prst="rect">
              <a:avLst/>
            </a:prstGeom>
          </p:spPr>
        </p:pic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AE1DB53B-ADEA-45CA-A51C-3E0B76F08065}"/>
              </a:ext>
            </a:extLst>
          </p:cNvPr>
          <p:cNvSpPr/>
          <p:nvPr/>
        </p:nvSpPr>
        <p:spPr>
          <a:xfrm>
            <a:off x="8021859" y="1202172"/>
            <a:ext cx="822449" cy="156657"/>
          </a:xfrm>
          <a:prstGeom prst="rect">
            <a:avLst/>
          </a:prstGeom>
          <a:solidFill>
            <a:srgbClr val="FF6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343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CEDCDB5A-8F02-4F4B-AAE1-2528F47E44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" y="0"/>
            <a:ext cx="91402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4071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" y="2379"/>
            <a:ext cx="9131840" cy="513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378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" y="2379"/>
            <a:ext cx="9131838" cy="513873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00F7973-C4DD-452B-9B12-9C5BB5C2C9AB}"/>
              </a:ext>
            </a:extLst>
          </p:cNvPr>
          <p:cNvSpPr/>
          <p:nvPr/>
        </p:nvSpPr>
        <p:spPr>
          <a:xfrm>
            <a:off x="209320" y="106496"/>
            <a:ext cx="1777388" cy="815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77286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形 1">
            <a:extLst>
              <a:ext uri="{FF2B5EF4-FFF2-40B4-BE49-F238E27FC236}">
                <a16:creationId xmlns:a16="http://schemas.microsoft.com/office/drawing/2014/main" id="{7E4999B4-0A61-4934-B968-090BB153D0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4099" b="1"/>
          <a:stretch/>
        </p:blipFill>
        <p:spPr>
          <a:xfrm>
            <a:off x="188068" y="1"/>
            <a:ext cx="8767864" cy="1238762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EA3DE057-768D-447E-9B72-81EC0E2037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1915" r="8814" b="18888"/>
          <a:stretch/>
        </p:blipFill>
        <p:spPr>
          <a:xfrm>
            <a:off x="7866701" y="986731"/>
            <a:ext cx="973772" cy="16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3019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形 1">
            <a:extLst>
              <a:ext uri="{FF2B5EF4-FFF2-40B4-BE49-F238E27FC236}">
                <a16:creationId xmlns:a16="http://schemas.microsoft.com/office/drawing/2014/main" id="{7E4999B4-0A61-4934-B968-090BB153D0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1191" b="1"/>
          <a:stretch/>
        </p:blipFill>
        <p:spPr>
          <a:xfrm>
            <a:off x="188068" y="-16215"/>
            <a:ext cx="8767864" cy="1459257"/>
          </a:xfrm>
          <a:prstGeom prst="rect">
            <a:avLst/>
          </a:prstGeom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3343F23E-0B25-403E-A3EB-4C5FEC1210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1915" r="8814" b="18888"/>
          <a:stretch/>
        </p:blipFill>
        <p:spPr>
          <a:xfrm>
            <a:off x="7866701" y="1194747"/>
            <a:ext cx="973772" cy="16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8827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形 5">
            <a:extLst>
              <a:ext uri="{FF2B5EF4-FFF2-40B4-BE49-F238E27FC236}">
                <a16:creationId xmlns:a16="http://schemas.microsoft.com/office/drawing/2014/main" id="{02F32911-7F6C-4008-9EF0-37CCA5C93A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"/>
            <a:ext cx="9144000" cy="4395141"/>
          </a:xfrm>
          <a:prstGeom prst="rect">
            <a:avLst/>
          </a:prstGeom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866D4E3D-8BE4-4F55-9DA9-5D51876F6B90}"/>
              </a:ext>
            </a:extLst>
          </p:cNvPr>
          <p:cNvGrpSpPr/>
          <p:nvPr/>
        </p:nvGrpSpPr>
        <p:grpSpPr>
          <a:xfrm>
            <a:off x="188068" y="-16215"/>
            <a:ext cx="8767864" cy="1459257"/>
            <a:chOff x="188068" y="-16215"/>
            <a:chExt cx="8767864" cy="1459257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D1EE597B-70AA-4222-BE56-811A1CD5A432}"/>
                </a:ext>
              </a:extLst>
            </p:cNvPr>
            <p:cNvSpPr/>
            <p:nvPr userDrawn="1"/>
          </p:nvSpPr>
          <p:spPr>
            <a:xfrm>
              <a:off x="225778" y="0"/>
              <a:ext cx="8688681" cy="14073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" name="圖形 1">
              <a:extLst>
                <a:ext uri="{FF2B5EF4-FFF2-40B4-BE49-F238E27FC236}">
                  <a16:creationId xmlns:a16="http://schemas.microsoft.com/office/drawing/2014/main" id="{7E4999B4-0A61-4934-B968-090BB153D02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-1191" b="1"/>
            <a:stretch/>
          </p:blipFill>
          <p:spPr>
            <a:xfrm>
              <a:off x="188068" y="-16215"/>
              <a:ext cx="8767864" cy="1459257"/>
            </a:xfrm>
            <a:prstGeom prst="rect">
              <a:avLst/>
            </a:prstGeom>
          </p:spPr>
        </p:pic>
      </p:grpSp>
      <p:pic>
        <p:nvPicPr>
          <p:cNvPr id="7" name="圖形 6">
            <a:extLst>
              <a:ext uri="{FF2B5EF4-FFF2-40B4-BE49-F238E27FC236}">
                <a16:creationId xmlns:a16="http://schemas.microsoft.com/office/drawing/2014/main" id="{C062FE9A-CA09-4A06-8BDD-1D80B5AB0A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1915" r="8814" b="18888"/>
          <a:stretch/>
        </p:blipFill>
        <p:spPr>
          <a:xfrm>
            <a:off x="7866701" y="1194747"/>
            <a:ext cx="973772" cy="16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9333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形 5">
            <a:extLst>
              <a:ext uri="{FF2B5EF4-FFF2-40B4-BE49-F238E27FC236}">
                <a16:creationId xmlns:a16="http://schemas.microsoft.com/office/drawing/2014/main" id="{02F32911-7F6C-4008-9EF0-37CCA5C93A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"/>
            <a:ext cx="9144000" cy="4395141"/>
          </a:xfrm>
          <a:prstGeom prst="rect">
            <a:avLst/>
          </a:prstGeom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866D4E3D-8BE4-4F55-9DA9-5D51876F6B90}"/>
              </a:ext>
            </a:extLst>
          </p:cNvPr>
          <p:cNvGrpSpPr/>
          <p:nvPr/>
        </p:nvGrpSpPr>
        <p:grpSpPr>
          <a:xfrm>
            <a:off x="188068" y="-16215"/>
            <a:ext cx="8767864" cy="1459257"/>
            <a:chOff x="188068" y="-16215"/>
            <a:chExt cx="8767864" cy="1459257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D1EE597B-70AA-4222-BE56-811A1CD5A432}"/>
                </a:ext>
              </a:extLst>
            </p:cNvPr>
            <p:cNvSpPr/>
            <p:nvPr userDrawn="1"/>
          </p:nvSpPr>
          <p:spPr>
            <a:xfrm>
              <a:off x="225778" y="0"/>
              <a:ext cx="8688681" cy="14073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" name="圖形 1">
              <a:extLst>
                <a:ext uri="{FF2B5EF4-FFF2-40B4-BE49-F238E27FC236}">
                  <a16:creationId xmlns:a16="http://schemas.microsoft.com/office/drawing/2014/main" id="{7E4999B4-0A61-4934-B968-090BB153D02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-1191" b="1"/>
            <a:stretch/>
          </p:blipFill>
          <p:spPr>
            <a:xfrm>
              <a:off x="188068" y="-16215"/>
              <a:ext cx="8767864" cy="1459257"/>
            </a:xfrm>
            <a:prstGeom prst="rect">
              <a:avLst/>
            </a:prstGeom>
          </p:spPr>
        </p:pic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AE1DB53B-ADEA-45CA-A51C-3E0B76F08065}"/>
              </a:ext>
            </a:extLst>
          </p:cNvPr>
          <p:cNvSpPr/>
          <p:nvPr/>
        </p:nvSpPr>
        <p:spPr>
          <a:xfrm>
            <a:off x="8021859" y="1202172"/>
            <a:ext cx="822449" cy="156657"/>
          </a:xfrm>
          <a:prstGeom prst="rect">
            <a:avLst/>
          </a:prstGeom>
          <a:solidFill>
            <a:srgbClr val="FF6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3432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33B81CC-8356-4D77-BBDD-2FE3D6BF69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" y="0"/>
            <a:ext cx="9140299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469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8F51BC8-7FBE-4764-ABB2-7F6147FB59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" y="0"/>
            <a:ext cx="91402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721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形 1">
            <a:extLst>
              <a:ext uri="{FF2B5EF4-FFF2-40B4-BE49-F238E27FC236}">
                <a16:creationId xmlns:a16="http://schemas.microsoft.com/office/drawing/2014/main" id="{7E4999B4-0A61-4934-B968-090BB153D0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1191" b="1"/>
          <a:stretch/>
        </p:blipFill>
        <p:spPr>
          <a:xfrm>
            <a:off x="188068" y="-16215"/>
            <a:ext cx="8767864" cy="1459257"/>
          </a:xfrm>
          <a:prstGeom prst="rect">
            <a:avLst/>
          </a:prstGeom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3343F23E-0B25-403E-A3EB-4C5FEC1210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1915" r="8814" b="18888"/>
          <a:stretch/>
        </p:blipFill>
        <p:spPr>
          <a:xfrm>
            <a:off x="7866701" y="1194747"/>
            <a:ext cx="973772" cy="16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8827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CEDCDB5A-8F02-4F4B-AAE1-2528F47E44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" y="0"/>
            <a:ext cx="91402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4071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" y="2379"/>
            <a:ext cx="9131840" cy="513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3783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" y="2379"/>
            <a:ext cx="9131838" cy="513873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00F7973-C4DD-452B-9B12-9C5BB5C2C9AB}"/>
              </a:ext>
            </a:extLst>
          </p:cNvPr>
          <p:cNvSpPr/>
          <p:nvPr/>
        </p:nvSpPr>
        <p:spPr>
          <a:xfrm>
            <a:off x="209320" y="106496"/>
            <a:ext cx="1777388" cy="815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77286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66116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形 1">
            <a:extLst>
              <a:ext uri="{FF2B5EF4-FFF2-40B4-BE49-F238E27FC236}">
                <a16:creationId xmlns:a16="http://schemas.microsoft.com/office/drawing/2014/main" id="{7E4999B4-0A61-4934-B968-090BB153D0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4099" b="1"/>
          <a:stretch/>
        </p:blipFill>
        <p:spPr>
          <a:xfrm>
            <a:off x="188068" y="1"/>
            <a:ext cx="8767864" cy="1238762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EA3DE057-768D-447E-9B72-81EC0E2037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1915" r="8814" b="18888"/>
          <a:stretch/>
        </p:blipFill>
        <p:spPr>
          <a:xfrm>
            <a:off x="7866701" y="986731"/>
            <a:ext cx="973772" cy="16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3019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形 1">
            <a:extLst>
              <a:ext uri="{FF2B5EF4-FFF2-40B4-BE49-F238E27FC236}">
                <a16:creationId xmlns:a16="http://schemas.microsoft.com/office/drawing/2014/main" id="{7E4999B4-0A61-4934-B968-090BB153D0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1191" b="1"/>
          <a:stretch/>
        </p:blipFill>
        <p:spPr>
          <a:xfrm>
            <a:off x="188068" y="-16215"/>
            <a:ext cx="8767864" cy="1459257"/>
          </a:xfrm>
          <a:prstGeom prst="rect">
            <a:avLst/>
          </a:prstGeom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3343F23E-0B25-403E-A3EB-4C5FEC1210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1915" r="8814" b="18888"/>
          <a:stretch/>
        </p:blipFill>
        <p:spPr>
          <a:xfrm>
            <a:off x="7866701" y="1194747"/>
            <a:ext cx="973772" cy="16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8827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形 5">
            <a:extLst>
              <a:ext uri="{FF2B5EF4-FFF2-40B4-BE49-F238E27FC236}">
                <a16:creationId xmlns:a16="http://schemas.microsoft.com/office/drawing/2014/main" id="{02F32911-7F6C-4008-9EF0-37CCA5C93A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"/>
            <a:ext cx="9144000" cy="4395141"/>
          </a:xfrm>
          <a:prstGeom prst="rect">
            <a:avLst/>
          </a:prstGeom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866D4E3D-8BE4-4F55-9DA9-5D51876F6B90}"/>
              </a:ext>
            </a:extLst>
          </p:cNvPr>
          <p:cNvGrpSpPr/>
          <p:nvPr/>
        </p:nvGrpSpPr>
        <p:grpSpPr>
          <a:xfrm>
            <a:off x="188068" y="-16215"/>
            <a:ext cx="8767864" cy="1459257"/>
            <a:chOff x="188068" y="-16215"/>
            <a:chExt cx="8767864" cy="1459257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D1EE597B-70AA-4222-BE56-811A1CD5A432}"/>
                </a:ext>
              </a:extLst>
            </p:cNvPr>
            <p:cNvSpPr/>
            <p:nvPr userDrawn="1"/>
          </p:nvSpPr>
          <p:spPr>
            <a:xfrm>
              <a:off x="225778" y="0"/>
              <a:ext cx="8688681" cy="14073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" name="圖形 1">
              <a:extLst>
                <a:ext uri="{FF2B5EF4-FFF2-40B4-BE49-F238E27FC236}">
                  <a16:creationId xmlns:a16="http://schemas.microsoft.com/office/drawing/2014/main" id="{7E4999B4-0A61-4934-B968-090BB153D02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-1191" b="1"/>
            <a:stretch/>
          </p:blipFill>
          <p:spPr>
            <a:xfrm>
              <a:off x="188068" y="-16215"/>
              <a:ext cx="8767864" cy="1459257"/>
            </a:xfrm>
            <a:prstGeom prst="rect">
              <a:avLst/>
            </a:prstGeom>
          </p:spPr>
        </p:pic>
      </p:grpSp>
      <p:pic>
        <p:nvPicPr>
          <p:cNvPr id="7" name="圖形 6">
            <a:extLst>
              <a:ext uri="{FF2B5EF4-FFF2-40B4-BE49-F238E27FC236}">
                <a16:creationId xmlns:a16="http://schemas.microsoft.com/office/drawing/2014/main" id="{C062FE9A-CA09-4A06-8BDD-1D80B5AB0A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1915" r="8814" b="18888"/>
          <a:stretch/>
        </p:blipFill>
        <p:spPr>
          <a:xfrm>
            <a:off x="7866701" y="1194747"/>
            <a:ext cx="973772" cy="16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9333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形 5">
            <a:extLst>
              <a:ext uri="{FF2B5EF4-FFF2-40B4-BE49-F238E27FC236}">
                <a16:creationId xmlns:a16="http://schemas.microsoft.com/office/drawing/2014/main" id="{02F32911-7F6C-4008-9EF0-37CCA5C93A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"/>
            <a:ext cx="9144000" cy="4395141"/>
          </a:xfrm>
          <a:prstGeom prst="rect">
            <a:avLst/>
          </a:prstGeom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866D4E3D-8BE4-4F55-9DA9-5D51876F6B90}"/>
              </a:ext>
            </a:extLst>
          </p:cNvPr>
          <p:cNvGrpSpPr/>
          <p:nvPr/>
        </p:nvGrpSpPr>
        <p:grpSpPr>
          <a:xfrm>
            <a:off x="188068" y="-16215"/>
            <a:ext cx="8767864" cy="1459257"/>
            <a:chOff x="188068" y="-16215"/>
            <a:chExt cx="8767864" cy="1459257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D1EE597B-70AA-4222-BE56-811A1CD5A432}"/>
                </a:ext>
              </a:extLst>
            </p:cNvPr>
            <p:cNvSpPr/>
            <p:nvPr userDrawn="1"/>
          </p:nvSpPr>
          <p:spPr>
            <a:xfrm>
              <a:off x="225778" y="0"/>
              <a:ext cx="8688681" cy="14073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" name="圖形 1">
              <a:extLst>
                <a:ext uri="{FF2B5EF4-FFF2-40B4-BE49-F238E27FC236}">
                  <a16:creationId xmlns:a16="http://schemas.microsoft.com/office/drawing/2014/main" id="{7E4999B4-0A61-4934-B968-090BB153D02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-1191" b="1"/>
            <a:stretch/>
          </p:blipFill>
          <p:spPr>
            <a:xfrm>
              <a:off x="188068" y="-16215"/>
              <a:ext cx="8767864" cy="1459257"/>
            </a:xfrm>
            <a:prstGeom prst="rect">
              <a:avLst/>
            </a:prstGeom>
          </p:spPr>
        </p:pic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AE1DB53B-ADEA-45CA-A51C-3E0B76F08065}"/>
              </a:ext>
            </a:extLst>
          </p:cNvPr>
          <p:cNvSpPr/>
          <p:nvPr/>
        </p:nvSpPr>
        <p:spPr>
          <a:xfrm>
            <a:off x="8021859" y="1202172"/>
            <a:ext cx="822449" cy="156657"/>
          </a:xfrm>
          <a:prstGeom prst="rect">
            <a:avLst/>
          </a:prstGeom>
          <a:solidFill>
            <a:srgbClr val="FF6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3432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33B81CC-8356-4D77-BBDD-2FE3D6BF69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" y="0"/>
            <a:ext cx="9140299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4693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8F51BC8-7FBE-4764-ABB2-7F6147FB59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" y="0"/>
            <a:ext cx="91402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721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形 5">
            <a:extLst>
              <a:ext uri="{FF2B5EF4-FFF2-40B4-BE49-F238E27FC236}">
                <a16:creationId xmlns:a16="http://schemas.microsoft.com/office/drawing/2014/main" id="{02F32911-7F6C-4008-9EF0-37CCA5C93A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"/>
            <a:ext cx="9144000" cy="4395141"/>
          </a:xfrm>
          <a:prstGeom prst="rect">
            <a:avLst/>
          </a:prstGeom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866D4E3D-8BE4-4F55-9DA9-5D51876F6B90}"/>
              </a:ext>
            </a:extLst>
          </p:cNvPr>
          <p:cNvGrpSpPr/>
          <p:nvPr/>
        </p:nvGrpSpPr>
        <p:grpSpPr>
          <a:xfrm>
            <a:off x="188068" y="-16215"/>
            <a:ext cx="8767864" cy="1459257"/>
            <a:chOff x="188068" y="-16215"/>
            <a:chExt cx="8767864" cy="1459257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D1EE597B-70AA-4222-BE56-811A1CD5A432}"/>
                </a:ext>
              </a:extLst>
            </p:cNvPr>
            <p:cNvSpPr/>
            <p:nvPr userDrawn="1"/>
          </p:nvSpPr>
          <p:spPr>
            <a:xfrm>
              <a:off x="225778" y="0"/>
              <a:ext cx="8688681" cy="14073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" name="圖形 1">
              <a:extLst>
                <a:ext uri="{FF2B5EF4-FFF2-40B4-BE49-F238E27FC236}">
                  <a16:creationId xmlns:a16="http://schemas.microsoft.com/office/drawing/2014/main" id="{7E4999B4-0A61-4934-B968-090BB153D02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-1191" b="1"/>
            <a:stretch/>
          </p:blipFill>
          <p:spPr>
            <a:xfrm>
              <a:off x="188068" y="-16215"/>
              <a:ext cx="8767864" cy="1459257"/>
            </a:xfrm>
            <a:prstGeom prst="rect">
              <a:avLst/>
            </a:prstGeom>
          </p:spPr>
        </p:pic>
      </p:grpSp>
      <p:pic>
        <p:nvPicPr>
          <p:cNvPr id="7" name="圖形 6">
            <a:extLst>
              <a:ext uri="{FF2B5EF4-FFF2-40B4-BE49-F238E27FC236}">
                <a16:creationId xmlns:a16="http://schemas.microsoft.com/office/drawing/2014/main" id="{C062FE9A-CA09-4A06-8BDD-1D80B5AB0A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1915" r="8814" b="18888"/>
          <a:stretch/>
        </p:blipFill>
        <p:spPr>
          <a:xfrm>
            <a:off x="7866701" y="1194747"/>
            <a:ext cx="973772" cy="16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9333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92632A9-B513-4807-95B4-987AA4BD08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" y="0"/>
            <a:ext cx="9140299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6133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DB5C989-BCB4-4EE0-B4CC-FEA36DD922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" y="0"/>
            <a:ext cx="91402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986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CEDCDB5A-8F02-4F4B-AAE1-2528F47E44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" y="0"/>
            <a:ext cx="91402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4071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" y="2379"/>
            <a:ext cx="9131840" cy="513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3783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" y="2379"/>
            <a:ext cx="9131838" cy="513873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00F7973-C4DD-452B-9B12-9C5BB5C2C9AB}"/>
              </a:ext>
            </a:extLst>
          </p:cNvPr>
          <p:cNvSpPr/>
          <p:nvPr/>
        </p:nvSpPr>
        <p:spPr>
          <a:xfrm>
            <a:off x="209320" y="106496"/>
            <a:ext cx="1777388" cy="815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77286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形 1">
            <a:extLst>
              <a:ext uri="{FF2B5EF4-FFF2-40B4-BE49-F238E27FC236}">
                <a16:creationId xmlns:a16="http://schemas.microsoft.com/office/drawing/2014/main" id="{7E4999B4-0A61-4934-B968-090BB153D0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4099" b="1"/>
          <a:stretch/>
        </p:blipFill>
        <p:spPr>
          <a:xfrm>
            <a:off x="188068" y="1"/>
            <a:ext cx="8767864" cy="1238762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EA3DE057-768D-447E-9B72-81EC0E2037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1915" r="8814" b="18888"/>
          <a:stretch/>
        </p:blipFill>
        <p:spPr>
          <a:xfrm>
            <a:off x="7866701" y="986731"/>
            <a:ext cx="973772" cy="16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3019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形 1">
            <a:extLst>
              <a:ext uri="{FF2B5EF4-FFF2-40B4-BE49-F238E27FC236}">
                <a16:creationId xmlns:a16="http://schemas.microsoft.com/office/drawing/2014/main" id="{7E4999B4-0A61-4934-B968-090BB153D0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1191" b="1"/>
          <a:stretch/>
        </p:blipFill>
        <p:spPr>
          <a:xfrm>
            <a:off x="188068" y="-16215"/>
            <a:ext cx="8767864" cy="1459257"/>
          </a:xfrm>
          <a:prstGeom prst="rect">
            <a:avLst/>
          </a:prstGeom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3343F23E-0B25-403E-A3EB-4C5FEC1210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1915" r="8814" b="18888"/>
          <a:stretch/>
        </p:blipFill>
        <p:spPr>
          <a:xfrm>
            <a:off x="7866701" y="1194747"/>
            <a:ext cx="973772" cy="16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8827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形 5">
            <a:extLst>
              <a:ext uri="{FF2B5EF4-FFF2-40B4-BE49-F238E27FC236}">
                <a16:creationId xmlns:a16="http://schemas.microsoft.com/office/drawing/2014/main" id="{02F32911-7F6C-4008-9EF0-37CCA5C93A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"/>
            <a:ext cx="9144000" cy="4395141"/>
          </a:xfrm>
          <a:prstGeom prst="rect">
            <a:avLst/>
          </a:prstGeom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866D4E3D-8BE4-4F55-9DA9-5D51876F6B90}"/>
              </a:ext>
            </a:extLst>
          </p:cNvPr>
          <p:cNvGrpSpPr/>
          <p:nvPr/>
        </p:nvGrpSpPr>
        <p:grpSpPr>
          <a:xfrm>
            <a:off x="188068" y="-16215"/>
            <a:ext cx="8767864" cy="1459257"/>
            <a:chOff x="188068" y="-16215"/>
            <a:chExt cx="8767864" cy="1459257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D1EE597B-70AA-4222-BE56-811A1CD5A432}"/>
                </a:ext>
              </a:extLst>
            </p:cNvPr>
            <p:cNvSpPr/>
            <p:nvPr userDrawn="1"/>
          </p:nvSpPr>
          <p:spPr>
            <a:xfrm>
              <a:off x="225778" y="0"/>
              <a:ext cx="8688681" cy="14073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" name="圖形 1">
              <a:extLst>
                <a:ext uri="{FF2B5EF4-FFF2-40B4-BE49-F238E27FC236}">
                  <a16:creationId xmlns:a16="http://schemas.microsoft.com/office/drawing/2014/main" id="{7E4999B4-0A61-4934-B968-090BB153D02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-1191" b="1"/>
            <a:stretch/>
          </p:blipFill>
          <p:spPr>
            <a:xfrm>
              <a:off x="188068" y="-16215"/>
              <a:ext cx="8767864" cy="1459257"/>
            </a:xfrm>
            <a:prstGeom prst="rect">
              <a:avLst/>
            </a:prstGeom>
          </p:spPr>
        </p:pic>
      </p:grpSp>
      <p:pic>
        <p:nvPicPr>
          <p:cNvPr id="7" name="圖形 6">
            <a:extLst>
              <a:ext uri="{FF2B5EF4-FFF2-40B4-BE49-F238E27FC236}">
                <a16:creationId xmlns:a16="http://schemas.microsoft.com/office/drawing/2014/main" id="{C062FE9A-CA09-4A06-8BDD-1D80B5AB0A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1915" r="8814" b="18888"/>
          <a:stretch/>
        </p:blipFill>
        <p:spPr>
          <a:xfrm>
            <a:off x="7866701" y="1194747"/>
            <a:ext cx="973772" cy="16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9333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形 5">
            <a:extLst>
              <a:ext uri="{FF2B5EF4-FFF2-40B4-BE49-F238E27FC236}">
                <a16:creationId xmlns:a16="http://schemas.microsoft.com/office/drawing/2014/main" id="{02F32911-7F6C-4008-9EF0-37CCA5C93A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"/>
            <a:ext cx="9144000" cy="4395141"/>
          </a:xfrm>
          <a:prstGeom prst="rect">
            <a:avLst/>
          </a:prstGeom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866D4E3D-8BE4-4F55-9DA9-5D51876F6B90}"/>
              </a:ext>
            </a:extLst>
          </p:cNvPr>
          <p:cNvGrpSpPr/>
          <p:nvPr/>
        </p:nvGrpSpPr>
        <p:grpSpPr>
          <a:xfrm>
            <a:off x="188068" y="-16215"/>
            <a:ext cx="8767864" cy="1459257"/>
            <a:chOff x="188068" y="-16215"/>
            <a:chExt cx="8767864" cy="1459257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D1EE597B-70AA-4222-BE56-811A1CD5A432}"/>
                </a:ext>
              </a:extLst>
            </p:cNvPr>
            <p:cNvSpPr/>
            <p:nvPr userDrawn="1"/>
          </p:nvSpPr>
          <p:spPr>
            <a:xfrm>
              <a:off x="225778" y="0"/>
              <a:ext cx="8688681" cy="14073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" name="圖形 1">
              <a:extLst>
                <a:ext uri="{FF2B5EF4-FFF2-40B4-BE49-F238E27FC236}">
                  <a16:creationId xmlns:a16="http://schemas.microsoft.com/office/drawing/2014/main" id="{7E4999B4-0A61-4934-B968-090BB153D02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-1191" b="1"/>
            <a:stretch/>
          </p:blipFill>
          <p:spPr>
            <a:xfrm>
              <a:off x="188068" y="-16215"/>
              <a:ext cx="8767864" cy="1459257"/>
            </a:xfrm>
            <a:prstGeom prst="rect">
              <a:avLst/>
            </a:prstGeom>
          </p:spPr>
        </p:pic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AE1DB53B-ADEA-45CA-A51C-3E0B76F08065}"/>
              </a:ext>
            </a:extLst>
          </p:cNvPr>
          <p:cNvSpPr/>
          <p:nvPr/>
        </p:nvSpPr>
        <p:spPr>
          <a:xfrm>
            <a:off x="8021859" y="1202172"/>
            <a:ext cx="822449" cy="156657"/>
          </a:xfrm>
          <a:prstGeom prst="rect">
            <a:avLst/>
          </a:prstGeom>
          <a:solidFill>
            <a:srgbClr val="FF6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3432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33B81CC-8356-4D77-BBDD-2FE3D6BF69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" y="0"/>
            <a:ext cx="9140299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469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CEDCDB5A-8F02-4F4B-AAE1-2528F47E44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" y="0"/>
            <a:ext cx="91402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4071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8F51BC8-7FBE-4764-ABB2-7F6147FB59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" y="0"/>
            <a:ext cx="91402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7219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CEDCDB5A-8F02-4F4B-AAE1-2528F47E44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" y="0"/>
            <a:ext cx="91402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4071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" y="2379"/>
            <a:ext cx="9131840" cy="513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3783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" y="2379"/>
            <a:ext cx="9131838" cy="513873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00F7973-C4DD-452B-9B12-9C5BB5C2C9AB}"/>
              </a:ext>
            </a:extLst>
          </p:cNvPr>
          <p:cNvSpPr/>
          <p:nvPr/>
        </p:nvSpPr>
        <p:spPr>
          <a:xfrm>
            <a:off x="209320" y="106496"/>
            <a:ext cx="1777388" cy="815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7728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" y="2379"/>
            <a:ext cx="9131840" cy="513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378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" y="2379"/>
            <a:ext cx="9131838" cy="513873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00F7973-C4DD-452B-9B12-9C5BB5C2C9AB}"/>
              </a:ext>
            </a:extLst>
          </p:cNvPr>
          <p:cNvSpPr/>
          <p:nvPr/>
        </p:nvSpPr>
        <p:spPr>
          <a:xfrm>
            <a:off x="209320" y="106496"/>
            <a:ext cx="1777388" cy="815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7728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形 1">
            <a:extLst>
              <a:ext uri="{FF2B5EF4-FFF2-40B4-BE49-F238E27FC236}">
                <a16:creationId xmlns:a16="http://schemas.microsoft.com/office/drawing/2014/main" id="{7E4999B4-0A61-4934-B968-090BB153D0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4099" b="1"/>
          <a:stretch/>
        </p:blipFill>
        <p:spPr>
          <a:xfrm>
            <a:off x="188068" y="1"/>
            <a:ext cx="8767864" cy="1238762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EA3DE057-768D-447E-9B72-81EC0E2037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1915" r="8814" b="18888"/>
          <a:stretch/>
        </p:blipFill>
        <p:spPr>
          <a:xfrm>
            <a:off x="7866701" y="986731"/>
            <a:ext cx="973772" cy="16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301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形 1">
            <a:extLst>
              <a:ext uri="{FF2B5EF4-FFF2-40B4-BE49-F238E27FC236}">
                <a16:creationId xmlns:a16="http://schemas.microsoft.com/office/drawing/2014/main" id="{7E4999B4-0A61-4934-B968-090BB153D0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1191" b="1"/>
          <a:stretch/>
        </p:blipFill>
        <p:spPr>
          <a:xfrm>
            <a:off x="188068" y="-16215"/>
            <a:ext cx="8767864" cy="1459257"/>
          </a:xfrm>
          <a:prstGeom prst="rect">
            <a:avLst/>
          </a:prstGeom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3343F23E-0B25-403E-A3EB-4C5FEC1210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1915" r="8814" b="18888"/>
          <a:stretch/>
        </p:blipFill>
        <p:spPr>
          <a:xfrm>
            <a:off x="7866701" y="1194747"/>
            <a:ext cx="973772" cy="16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882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形 5">
            <a:extLst>
              <a:ext uri="{FF2B5EF4-FFF2-40B4-BE49-F238E27FC236}">
                <a16:creationId xmlns:a16="http://schemas.microsoft.com/office/drawing/2014/main" id="{02F32911-7F6C-4008-9EF0-37CCA5C93A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"/>
            <a:ext cx="9144000" cy="4395141"/>
          </a:xfrm>
          <a:prstGeom prst="rect">
            <a:avLst/>
          </a:prstGeom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866D4E3D-8BE4-4F55-9DA9-5D51876F6B90}"/>
              </a:ext>
            </a:extLst>
          </p:cNvPr>
          <p:cNvGrpSpPr/>
          <p:nvPr/>
        </p:nvGrpSpPr>
        <p:grpSpPr>
          <a:xfrm>
            <a:off x="188068" y="-16215"/>
            <a:ext cx="8767864" cy="1459257"/>
            <a:chOff x="188068" y="-16215"/>
            <a:chExt cx="8767864" cy="1459257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D1EE597B-70AA-4222-BE56-811A1CD5A432}"/>
                </a:ext>
              </a:extLst>
            </p:cNvPr>
            <p:cNvSpPr/>
            <p:nvPr userDrawn="1"/>
          </p:nvSpPr>
          <p:spPr>
            <a:xfrm>
              <a:off x="225778" y="0"/>
              <a:ext cx="8688681" cy="14073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" name="圖形 1">
              <a:extLst>
                <a:ext uri="{FF2B5EF4-FFF2-40B4-BE49-F238E27FC236}">
                  <a16:creationId xmlns:a16="http://schemas.microsoft.com/office/drawing/2014/main" id="{7E4999B4-0A61-4934-B968-090BB153D02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-1191" b="1"/>
            <a:stretch/>
          </p:blipFill>
          <p:spPr>
            <a:xfrm>
              <a:off x="188068" y="-16215"/>
              <a:ext cx="8767864" cy="1459257"/>
            </a:xfrm>
            <a:prstGeom prst="rect">
              <a:avLst/>
            </a:prstGeom>
          </p:spPr>
        </p:pic>
      </p:grpSp>
      <p:pic>
        <p:nvPicPr>
          <p:cNvPr id="7" name="圖形 6">
            <a:extLst>
              <a:ext uri="{FF2B5EF4-FFF2-40B4-BE49-F238E27FC236}">
                <a16:creationId xmlns:a16="http://schemas.microsoft.com/office/drawing/2014/main" id="{C062FE9A-CA09-4A06-8BDD-1D80B5AB0A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1915" r="8814" b="18888"/>
          <a:stretch/>
        </p:blipFill>
        <p:spPr>
          <a:xfrm>
            <a:off x="7866701" y="1194747"/>
            <a:ext cx="973772" cy="16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933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版面配置區 1">
            <a:extLst>
              <a:ext uri="{FF2B5EF4-FFF2-40B4-BE49-F238E27FC236}">
                <a16:creationId xmlns:a16="http://schemas.microsoft.com/office/drawing/2014/main" id="{171109A9-EF33-B243-A0CE-E38A6E965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8" name="文字版面配置區 2">
            <a:extLst>
              <a:ext uri="{FF2B5EF4-FFF2-40B4-BE49-F238E27FC236}">
                <a16:creationId xmlns:a16="http://schemas.microsoft.com/office/drawing/2014/main" id="{A9C34E32-4547-824D-94BE-B0E70A64A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</p:txBody>
      </p:sp>
    </p:spTree>
    <p:extLst>
      <p:ext uri="{BB962C8B-B14F-4D97-AF65-F5344CB8AC3E}">
        <p14:creationId xmlns:p14="http://schemas.microsoft.com/office/powerpoint/2010/main" val="1895462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70" r:id="rId2"/>
    <p:sldLayoutId id="2147483671" r:id="rId3"/>
    <p:sldLayoutId id="2147483672" r:id="rId4"/>
    <p:sldLayoutId id="2147483668" r:id="rId5"/>
    <p:sldLayoutId id="2147483669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版面配置區 1">
            <a:extLst>
              <a:ext uri="{FF2B5EF4-FFF2-40B4-BE49-F238E27FC236}">
                <a16:creationId xmlns:a16="http://schemas.microsoft.com/office/drawing/2014/main" id="{171109A9-EF33-B243-A0CE-E38A6E965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8" name="文字版面配置區 2">
            <a:extLst>
              <a:ext uri="{FF2B5EF4-FFF2-40B4-BE49-F238E27FC236}">
                <a16:creationId xmlns:a16="http://schemas.microsoft.com/office/drawing/2014/main" id="{A9C34E32-4547-824D-94BE-B0E70A64A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</p:txBody>
      </p:sp>
    </p:spTree>
    <p:extLst>
      <p:ext uri="{BB962C8B-B14F-4D97-AF65-F5344CB8AC3E}">
        <p14:creationId xmlns:p14="http://schemas.microsoft.com/office/powerpoint/2010/main" val="1895462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版面配置區 1">
            <a:extLst>
              <a:ext uri="{FF2B5EF4-FFF2-40B4-BE49-F238E27FC236}">
                <a16:creationId xmlns:a16="http://schemas.microsoft.com/office/drawing/2014/main" id="{171109A9-EF33-B243-A0CE-E38A6E965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8" name="文字版面配置區 2">
            <a:extLst>
              <a:ext uri="{FF2B5EF4-FFF2-40B4-BE49-F238E27FC236}">
                <a16:creationId xmlns:a16="http://schemas.microsoft.com/office/drawing/2014/main" id="{A9C34E32-4547-824D-94BE-B0E70A64A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</p:txBody>
      </p:sp>
    </p:spTree>
    <p:extLst>
      <p:ext uri="{BB962C8B-B14F-4D97-AF65-F5344CB8AC3E}">
        <p14:creationId xmlns:p14="http://schemas.microsoft.com/office/powerpoint/2010/main" val="1895462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版面配置區 1">
            <a:extLst>
              <a:ext uri="{FF2B5EF4-FFF2-40B4-BE49-F238E27FC236}">
                <a16:creationId xmlns:a16="http://schemas.microsoft.com/office/drawing/2014/main" id="{171109A9-EF33-B243-A0CE-E38A6E965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8" name="文字版面配置區 2">
            <a:extLst>
              <a:ext uri="{FF2B5EF4-FFF2-40B4-BE49-F238E27FC236}">
                <a16:creationId xmlns:a16="http://schemas.microsoft.com/office/drawing/2014/main" id="{A9C34E32-4547-824D-94BE-B0E70A64A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</p:txBody>
      </p:sp>
    </p:spTree>
    <p:extLst>
      <p:ext uri="{BB962C8B-B14F-4D97-AF65-F5344CB8AC3E}">
        <p14:creationId xmlns:p14="http://schemas.microsoft.com/office/powerpoint/2010/main" val="1895462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73" r:id="rId8"/>
    <p:sldLayoutId id="2147483874" r:id="rId9"/>
    <p:sldLayoutId id="2147483852" r:id="rId10"/>
    <p:sldLayoutId id="2147483853" r:id="rId11"/>
    <p:sldLayoutId id="214748385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版面配置區 1">
            <a:extLst>
              <a:ext uri="{FF2B5EF4-FFF2-40B4-BE49-F238E27FC236}">
                <a16:creationId xmlns:a16="http://schemas.microsoft.com/office/drawing/2014/main" id="{171109A9-EF33-B243-A0CE-E38A6E965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8" name="文字版面配置區 2">
            <a:extLst>
              <a:ext uri="{FF2B5EF4-FFF2-40B4-BE49-F238E27FC236}">
                <a16:creationId xmlns:a16="http://schemas.microsoft.com/office/drawing/2014/main" id="{A9C34E32-4547-824D-94BE-B0E70A64A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</p:txBody>
      </p:sp>
    </p:spTree>
    <p:extLst>
      <p:ext uri="{BB962C8B-B14F-4D97-AF65-F5344CB8AC3E}">
        <p14:creationId xmlns:p14="http://schemas.microsoft.com/office/powerpoint/2010/main" val="1895462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1.png"/><Relationship Id="rId4" Type="http://schemas.openxmlformats.org/officeDocument/2006/relationships/image" Target="../media/image5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sv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70.svg"/><Relationship Id="rId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4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76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3" Type="http://schemas.openxmlformats.org/officeDocument/2006/relationships/image" Target="../media/image77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openxmlformats.org/officeDocument/2006/relationships/image" Target="../media/image33.png"/><Relationship Id="rId4" Type="http://schemas.openxmlformats.org/officeDocument/2006/relationships/image" Target="../media/image78.svg"/><Relationship Id="rId9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3.svg"/><Relationship Id="rId4" Type="http://schemas.openxmlformats.org/officeDocument/2006/relationships/image" Target="../media/image8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8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4.sv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701A949-4E49-4DCC-A98F-6DB7964494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" y="0"/>
            <a:ext cx="91402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807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2B279-74DC-BF4F-BBE3-B29BF344878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4992" y="107147"/>
            <a:ext cx="7886700" cy="822325"/>
          </a:xfrm>
        </p:spPr>
        <p:txBody>
          <a:bodyPr>
            <a:normAutofit/>
          </a:bodyPr>
          <a:lstStyle/>
          <a:p>
            <a:r>
              <a:rPr lang="en-US" b="1" dirty="0">
                <a:latin typeface="微軟正黑體"/>
                <a:ea typeface="微軟正黑體"/>
              </a:rPr>
              <a:t>SAS </a:t>
            </a:r>
            <a:r>
              <a:rPr lang="zh-TW" altLang="en-US" b="1" dirty="0">
                <a:latin typeface="微軟正黑體"/>
                <a:ea typeface="微軟正黑體"/>
              </a:rPr>
              <a:t>寬埠 </a:t>
            </a:r>
            <a:r>
              <a:rPr lang="en-US" altLang="zh-TW" b="1" dirty="0">
                <a:latin typeface="微軟正黑體"/>
                <a:ea typeface="微軟正黑體"/>
              </a:rPr>
              <a:t>(Wide Port) </a:t>
            </a:r>
            <a:r>
              <a:rPr lang="zh-CN" altLang="en-US" b="1" dirty="0">
                <a:latin typeface="微軟正黑體"/>
                <a:ea typeface="微軟正黑體"/>
              </a:rPr>
              <a:t>與頻寬</a:t>
            </a:r>
            <a:endParaRPr lang="zh-CN" altLang="en-US" dirty="0"/>
          </a:p>
        </p:txBody>
      </p:sp>
      <p:sp>
        <p:nvSpPr>
          <p:cNvPr id="25" name="文本框 11">
            <a:extLst>
              <a:ext uri="{FF2B5EF4-FFF2-40B4-BE49-F238E27FC236}">
                <a16:creationId xmlns:a16="http://schemas.microsoft.com/office/drawing/2014/main" id="{9CF18C6C-88CA-4B9B-868C-818B99CF5CDD}"/>
              </a:ext>
            </a:extLst>
          </p:cNvPr>
          <p:cNvSpPr txBox="1"/>
          <p:nvPr/>
        </p:nvSpPr>
        <p:spPr>
          <a:xfrm>
            <a:off x="406028" y="1281099"/>
            <a:ext cx="6823251" cy="92333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80975" indent="-180975">
              <a:buClr>
                <a:srgbClr val="FF6500"/>
              </a:buClr>
              <a:buFont typeface="Arial" panose="020B0604020202020204" pitchFamily="34" charset="0"/>
              <a:buChar char="•"/>
            </a:pPr>
            <a:r>
              <a:rPr lang="en-US" altLang="zh-TW" dirty="0">
                <a:latin typeface="微軟正黑體"/>
                <a:ea typeface="微軟正黑體"/>
                <a:cs typeface="Calibri" panose="020F0502020204030204"/>
              </a:rPr>
              <a:t>SFF-8644 mini-SAS HD </a:t>
            </a:r>
            <a:r>
              <a:rPr lang="zh-TW" altLang="en-US" dirty="0">
                <a:latin typeface="微軟正黑體"/>
                <a:ea typeface="微軟正黑體"/>
                <a:cs typeface="Calibri" panose="020F0502020204030204"/>
              </a:rPr>
              <a:t>接頭為寬埠，包含四個 </a:t>
            </a:r>
            <a:r>
              <a:rPr lang="en-US" altLang="zh-TW" dirty="0">
                <a:latin typeface="微軟正黑體"/>
                <a:ea typeface="微軟正黑體"/>
                <a:cs typeface="Calibri" panose="020F0502020204030204"/>
              </a:rPr>
              <a:t>PHY</a:t>
            </a:r>
          </a:p>
          <a:p>
            <a:pPr marL="180975" indent="-180975">
              <a:buClr>
                <a:srgbClr val="FF6500"/>
              </a:buClr>
              <a:buFont typeface="Arial" panose="020B0604020202020204" pitchFamily="34" charset="0"/>
              <a:buChar char="•"/>
            </a:pPr>
            <a:r>
              <a:rPr lang="zh-TW" altLang="en-US" dirty="0">
                <a:latin typeface="微軟正黑體"/>
                <a:ea typeface="微軟正黑體"/>
                <a:cs typeface="Calibri" panose="020F0502020204030204"/>
              </a:rPr>
              <a:t>每個 </a:t>
            </a:r>
            <a:r>
              <a:rPr lang="en-US" altLang="zh-TW" dirty="0">
                <a:latin typeface="微軟正黑體"/>
                <a:ea typeface="微軟正黑體"/>
                <a:cs typeface="Calibri" panose="020F0502020204030204"/>
              </a:rPr>
              <a:t>PHY </a:t>
            </a:r>
            <a:r>
              <a:rPr lang="zh-TW" altLang="en-US" dirty="0">
                <a:latin typeface="微軟正黑體"/>
                <a:ea typeface="微軟正黑體"/>
                <a:cs typeface="Calibri" panose="020F0502020204030204"/>
              </a:rPr>
              <a:t>提供 </a:t>
            </a:r>
            <a:r>
              <a:rPr lang="en-US" altLang="zh-TW" dirty="0">
                <a:latin typeface="微軟正黑體"/>
                <a:ea typeface="微軟正黑體"/>
                <a:cs typeface="Calibri" panose="020F0502020204030204"/>
              </a:rPr>
              <a:t>12 Gb/s</a:t>
            </a:r>
            <a:r>
              <a:rPr lang="zh-TW" altLang="en-US" dirty="0">
                <a:latin typeface="微軟正黑體"/>
                <a:ea typeface="微軟正黑體"/>
                <a:cs typeface="Calibri" panose="020F0502020204030204"/>
              </a:rPr>
              <a:t>的頻寬</a:t>
            </a:r>
            <a:endParaRPr lang="en-US" altLang="zh-TW" dirty="0">
              <a:latin typeface="微軟正黑體"/>
              <a:ea typeface="微軟正黑體"/>
              <a:cs typeface="Calibri" panose="020F0502020204030204"/>
            </a:endParaRPr>
          </a:p>
          <a:p>
            <a:pPr marL="180975" indent="-180975">
              <a:buClr>
                <a:srgbClr val="FF6500"/>
              </a:buClr>
              <a:buFont typeface="Arial" panose="020B0604020202020204" pitchFamily="34" charset="0"/>
              <a:buChar char="•"/>
            </a:pPr>
            <a:r>
              <a:rPr lang="zh-TW" altLang="en-US" dirty="0">
                <a:latin typeface="微軟正黑體"/>
                <a:ea typeface="微軟正黑體"/>
                <a:cs typeface="Calibri" panose="020F0502020204030204"/>
              </a:rPr>
              <a:t>一個寬埠內的總頻寬可</a:t>
            </a:r>
            <a:r>
              <a:rPr lang="zh-TW" altLang="en-US" b="1" dirty="0">
                <a:solidFill>
                  <a:srgbClr val="FF6500"/>
                </a:solidFill>
                <a:latin typeface="微軟正黑體"/>
                <a:ea typeface="微軟正黑體"/>
                <a:cs typeface="Calibri" panose="020F0502020204030204"/>
              </a:rPr>
              <a:t>高達 </a:t>
            </a:r>
            <a:r>
              <a:rPr lang="en-US" altLang="zh-TW" b="1" dirty="0">
                <a:solidFill>
                  <a:srgbClr val="FF6500"/>
                </a:solidFill>
                <a:latin typeface="微軟正黑體"/>
                <a:ea typeface="微軟正黑體"/>
                <a:cs typeface="Calibri" panose="020F0502020204030204"/>
              </a:rPr>
              <a:t>48 Gb/s</a:t>
            </a:r>
            <a:endParaRPr lang="zh-CN" altLang="en-US" b="1" dirty="0">
              <a:solidFill>
                <a:srgbClr val="FF6500"/>
              </a:solidFill>
              <a:latin typeface="微軟正黑體"/>
              <a:ea typeface="微軟正黑體"/>
              <a:cs typeface="Calibri" panose="020F0502020204030204"/>
            </a:endParaRP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A7251570-B1FF-41DC-BD36-172BE4B3D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39039" y="2277917"/>
            <a:ext cx="4819261" cy="2802585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A5CDCE9C-220F-4D40-A721-4E8AF4501AE7}"/>
              </a:ext>
            </a:extLst>
          </p:cNvPr>
          <p:cNvSpPr/>
          <p:nvPr/>
        </p:nvSpPr>
        <p:spPr>
          <a:xfrm>
            <a:off x="4575494" y="2341350"/>
            <a:ext cx="1240354" cy="386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</a:t>
            </a:r>
            <a:r>
              <a:rPr lang="en-US" altLang="zh-TW">
                <a:solidFill>
                  <a:srgbClr val="000000"/>
                </a:solidFill>
              </a:rPr>
              <a:t> </a:t>
            </a:r>
            <a:r>
              <a:rPr lang="zh-TW" altLang="en-US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主機</a:t>
            </a:r>
            <a:endParaRPr lang="en-US" altLang="zh-TW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EF262C82-C5BB-479A-BCAE-09133C5DAECF}"/>
              </a:ext>
            </a:extLst>
          </p:cNvPr>
          <p:cNvSpPr/>
          <p:nvPr/>
        </p:nvSpPr>
        <p:spPr>
          <a:xfrm>
            <a:off x="7693120" y="2332109"/>
            <a:ext cx="863322" cy="386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JBOD</a:t>
            </a:r>
            <a:endParaRPr lang="en-US" altLang="zh-TW" b="1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04875D9-B420-4A2E-A105-C777292FB136}"/>
              </a:ext>
            </a:extLst>
          </p:cNvPr>
          <p:cNvSpPr/>
          <p:nvPr/>
        </p:nvSpPr>
        <p:spPr>
          <a:xfrm rot="5400000">
            <a:off x="3874380" y="3664409"/>
            <a:ext cx="1788308" cy="386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SFF-8644 </a:t>
            </a:r>
            <a:r>
              <a:rPr lang="zh-TW" altLang="en-US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接頭</a:t>
            </a:r>
            <a:endParaRPr lang="en-US" altLang="zh-TW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AEF1845F-F19E-4485-9D46-4453363FAE9D}"/>
              </a:ext>
            </a:extLst>
          </p:cNvPr>
          <p:cNvSpPr/>
          <p:nvPr/>
        </p:nvSpPr>
        <p:spPr>
          <a:xfrm rot="5400000">
            <a:off x="7607554" y="3664409"/>
            <a:ext cx="1788308" cy="386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SFF-8644 </a:t>
            </a:r>
            <a:r>
              <a:rPr lang="zh-TW" altLang="en-US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接頭</a:t>
            </a:r>
            <a:endParaRPr lang="en-US" altLang="zh-TW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F15DF810-F953-4060-9924-C2F9F4201B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03" t="-3056" r="2126" b="12568"/>
          <a:stretch/>
        </p:blipFill>
        <p:spPr>
          <a:xfrm>
            <a:off x="-1" y="2179690"/>
            <a:ext cx="4159827" cy="2963810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A1AF37A4-43F6-43B6-AEB0-78C3F9439639}"/>
              </a:ext>
            </a:extLst>
          </p:cNvPr>
          <p:cNvSpPr/>
          <p:nvPr/>
        </p:nvSpPr>
        <p:spPr>
          <a:xfrm>
            <a:off x="1104249" y="3991250"/>
            <a:ext cx="342900" cy="337930"/>
          </a:xfrm>
          <a:prstGeom prst="rect">
            <a:avLst/>
          </a:prstGeom>
          <a:noFill/>
          <a:ln w="38100">
            <a:solidFill>
              <a:srgbClr val="FF6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BA16B4AB-A583-45B4-81A2-AB7CF5269C07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1447149" y="4160215"/>
            <a:ext cx="3156384" cy="0"/>
          </a:xfrm>
          <a:prstGeom prst="straightConnector1">
            <a:avLst/>
          </a:prstGeom>
          <a:ln w="76200">
            <a:solidFill>
              <a:srgbClr val="FF6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4520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形 17">
            <a:extLst>
              <a:ext uri="{FF2B5EF4-FFF2-40B4-BE49-F238E27FC236}">
                <a16:creationId xmlns:a16="http://schemas.microsoft.com/office/drawing/2014/main" id="{506047C6-C47E-4581-8C1C-8CE3BC42E4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43454" r="41900"/>
          <a:stretch/>
        </p:blipFill>
        <p:spPr>
          <a:xfrm>
            <a:off x="6532125" y="0"/>
            <a:ext cx="2612630" cy="2542728"/>
          </a:xfrm>
          <a:prstGeom prst="rect">
            <a:avLst/>
          </a:prstGeom>
        </p:spPr>
      </p:pic>
      <p:pic>
        <p:nvPicPr>
          <p:cNvPr id="19" name="圖形 18">
            <a:extLst>
              <a:ext uri="{FF2B5EF4-FFF2-40B4-BE49-F238E27FC236}">
                <a16:creationId xmlns:a16="http://schemas.microsoft.com/office/drawing/2014/main" id="{D108F8BA-28F2-4BF2-AAB1-9E3CF31C4B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1953" t="25411" r="17743" b="22196"/>
          <a:stretch/>
        </p:blipFill>
        <p:spPr>
          <a:xfrm>
            <a:off x="0" y="1444557"/>
            <a:ext cx="4975640" cy="3707932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1E40E362-EED9-4D31-9629-BE86F68D0295}"/>
              </a:ext>
            </a:extLst>
          </p:cNvPr>
          <p:cNvSpPr/>
          <p:nvPr/>
        </p:nvSpPr>
        <p:spPr>
          <a:xfrm>
            <a:off x="595022" y="3492346"/>
            <a:ext cx="4150074" cy="13624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52B279-74DC-BF4F-BBE3-B29BF344878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7896" y="211138"/>
            <a:ext cx="7886700" cy="822325"/>
          </a:xfrm>
        </p:spPr>
        <p:txBody>
          <a:bodyPr>
            <a:normAutofit/>
          </a:bodyPr>
          <a:lstStyle/>
          <a:p>
            <a:r>
              <a:rPr lang="en-US" b="1" dirty="0">
                <a:latin typeface="微軟正黑體"/>
                <a:ea typeface="微軟正黑體"/>
              </a:rPr>
              <a:t>SAS </a:t>
            </a:r>
            <a:r>
              <a:rPr lang="zh-CN" altLang="en-US" b="1" dirty="0">
                <a:latin typeface="微軟正黑體"/>
                <a:ea typeface="微軟正黑體"/>
              </a:rPr>
              <a:t>接頭</a:t>
            </a:r>
            <a:endParaRPr lang="zh-CN" altLang="en-US" b="1" dirty="0"/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7E8BAB05-9F67-44E4-B926-C61581EC119C}"/>
              </a:ext>
            </a:extLst>
          </p:cNvPr>
          <p:cNvGrpSpPr/>
          <p:nvPr/>
        </p:nvGrpSpPr>
        <p:grpSpPr>
          <a:xfrm>
            <a:off x="1209909" y="1603773"/>
            <a:ext cx="2923388" cy="2351282"/>
            <a:chOff x="1134737" y="1603773"/>
            <a:chExt cx="2923388" cy="2351282"/>
          </a:xfrm>
        </p:grpSpPr>
        <p:pic>
          <p:nvPicPr>
            <p:cNvPr id="3" name="图片 3">
              <a:extLst>
                <a:ext uri="{FF2B5EF4-FFF2-40B4-BE49-F238E27FC236}">
                  <a16:creationId xmlns:a16="http://schemas.microsoft.com/office/drawing/2014/main" id="{F4DB699A-D443-4768-827F-C194BFACF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69101" y="1603773"/>
              <a:ext cx="2879252" cy="2334621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484F5A98-BC93-41AE-AD38-BDF2817B74D1}"/>
                </a:ext>
              </a:extLst>
            </p:cNvPr>
            <p:cNvSpPr/>
            <p:nvPr/>
          </p:nvSpPr>
          <p:spPr>
            <a:xfrm>
              <a:off x="1134737" y="1603773"/>
              <a:ext cx="2923388" cy="2351282"/>
            </a:xfrm>
            <a:prstGeom prst="rect">
              <a:avLst/>
            </a:prstGeom>
            <a:noFill/>
            <a:ln w="762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E6CD9D27-9CB8-475F-B3D0-AA4575402F92}"/>
              </a:ext>
            </a:extLst>
          </p:cNvPr>
          <p:cNvGrpSpPr/>
          <p:nvPr/>
        </p:nvGrpSpPr>
        <p:grpSpPr>
          <a:xfrm>
            <a:off x="4832733" y="1140477"/>
            <a:ext cx="2954602" cy="2377967"/>
            <a:chOff x="4925684" y="1176997"/>
            <a:chExt cx="2954602" cy="2377967"/>
          </a:xfrm>
        </p:grpSpPr>
        <p:pic>
          <p:nvPicPr>
            <p:cNvPr id="5" name="图片 5" descr="图片包含 天空, 室内, 墙壁, 地板&#10;&#10;已生成极高可信度的说明">
              <a:extLst>
                <a:ext uri="{FF2B5EF4-FFF2-40B4-BE49-F238E27FC236}">
                  <a16:creationId xmlns:a16="http://schemas.microsoft.com/office/drawing/2014/main" id="{6AA3677B-2D5B-41FD-9A97-D6B3EFD202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6953"/>
            <a:stretch/>
          </p:blipFill>
          <p:spPr>
            <a:xfrm>
              <a:off x="4925684" y="1176997"/>
              <a:ext cx="2954602" cy="2377967"/>
            </a:xfrm>
            <a:prstGeom prst="rect">
              <a:avLst/>
            </a:prstGeom>
          </p:spPr>
        </p:pic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3167D189-9BDB-4B3F-BF8A-3F8EB19A9BB3}"/>
                </a:ext>
              </a:extLst>
            </p:cNvPr>
            <p:cNvSpPr/>
            <p:nvPr/>
          </p:nvSpPr>
          <p:spPr>
            <a:xfrm>
              <a:off x="4956897" y="1203682"/>
              <a:ext cx="2923388" cy="2351282"/>
            </a:xfrm>
            <a:prstGeom prst="rect">
              <a:avLst/>
            </a:prstGeom>
            <a:noFill/>
            <a:ln w="762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5" name="文本框 11">
            <a:extLst>
              <a:ext uri="{FF2B5EF4-FFF2-40B4-BE49-F238E27FC236}">
                <a16:creationId xmlns:a16="http://schemas.microsoft.com/office/drawing/2014/main" id="{01B2B457-1C35-4DEB-A26F-4A25D62AE489}"/>
              </a:ext>
            </a:extLst>
          </p:cNvPr>
          <p:cNvSpPr txBox="1"/>
          <p:nvPr/>
        </p:nvSpPr>
        <p:spPr>
          <a:xfrm rot="10800000" flipV="1">
            <a:off x="653782" y="4008022"/>
            <a:ext cx="4266977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9070" indent="-179070">
              <a:buClr>
                <a:srgbClr val="FF6500"/>
              </a:buClr>
              <a:buFont typeface="Arial"/>
              <a:buChar char="•"/>
            </a:pPr>
            <a:r>
              <a:rPr lang="zh-CN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S</a:t>
            </a:r>
            <a:r>
              <a:rPr lang="en-US" altLang="zh-CN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FF</a:t>
            </a:r>
            <a:r>
              <a:rPr lang="zh-CN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-8644 </a:t>
            </a:r>
            <a:r>
              <a:rPr lang="en-US" altLang="zh-CN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(mini-SAS</a:t>
            </a:r>
            <a:r>
              <a:rPr lang="zh-CN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</a:t>
            </a:r>
            <a:r>
              <a:rPr lang="en-US" altLang="zh-CN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HD)</a:t>
            </a:r>
            <a:endParaRPr lang="zh-CN" altLang="en-US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  <a:p>
            <a:pPr marL="179070" indent="-179070">
              <a:buClr>
                <a:srgbClr val="FF6500"/>
              </a:buClr>
              <a:buFont typeface="Arial"/>
              <a:buChar char="•"/>
            </a:pPr>
            <a:r>
              <a:rPr lang="en-US" altLang="zh-CN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48 Gb/s data rate (12 Gb/s x 4 lanes)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DAE0ED96-3B3E-4B0C-B903-07536F203E8C}"/>
              </a:ext>
            </a:extLst>
          </p:cNvPr>
          <p:cNvSpPr/>
          <p:nvPr/>
        </p:nvSpPr>
        <p:spPr>
          <a:xfrm>
            <a:off x="4512661" y="3492346"/>
            <a:ext cx="4005774" cy="9142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7" name="文本框 11">
            <a:extLst>
              <a:ext uri="{FF2B5EF4-FFF2-40B4-BE49-F238E27FC236}">
                <a16:creationId xmlns:a16="http://schemas.microsoft.com/office/drawing/2014/main" id="{C3D895F1-49E6-454F-896E-BF7FE23F2313}"/>
              </a:ext>
            </a:extLst>
          </p:cNvPr>
          <p:cNvSpPr txBox="1"/>
          <p:nvPr/>
        </p:nvSpPr>
        <p:spPr>
          <a:xfrm rot="10800000" flipV="1">
            <a:off x="4565301" y="3627811"/>
            <a:ext cx="4266977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9070" indent="-179070">
              <a:buClr>
                <a:srgbClr val="FF6500"/>
              </a:buClr>
              <a:buFont typeface="Arial"/>
              <a:buChar char="•"/>
            </a:pPr>
            <a:r>
              <a:rPr lang="en-US" altLang="zh-CN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SFF-8088 (mini-SAS)</a:t>
            </a:r>
            <a:endParaRPr lang="en-US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  <a:p>
            <a:pPr marL="179070" indent="-179070">
              <a:buClr>
                <a:srgbClr val="FF6500"/>
              </a:buClr>
              <a:buFont typeface="Arial"/>
              <a:buChar char="•"/>
            </a:pPr>
            <a:r>
              <a:rPr lang="en-US" altLang="zh-CN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24 Gb/s data rate (6 Gb/s x 4 lanes)</a:t>
            </a:r>
          </a:p>
        </p:txBody>
      </p:sp>
    </p:spTree>
    <p:extLst>
      <p:ext uri="{BB962C8B-B14F-4D97-AF65-F5344CB8AC3E}">
        <p14:creationId xmlns:p14="http://schemas.microsoft.com/office/powerpoint/2010/main" val="25787495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D4A8DDF-A4B3-4B1A-8286-6C8CD49DB717}"/>
              </a:ext>
            </a:extLst>
          </p:cNvPr>
          <p:cNvSpPr txBox="1"/>
          <p:nvPr/>
        </p:nvSpPr>
        <p:spPr>
          <a:xfrm>
            <a:off x="274557" y="1339207"/>
            <a:ext cx="4243387" cy="263149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CN" altLang="en-US" sz="5500">
                <a:solidFill>
                  <a:srgbClr val="FFFFFF"/>
                </a:solidFill>
                <a:latin typeface="微軟正黑體"/>
                <a:ea typeface="微軟正黑體"/>
              </a:rPr>
              <a:t>QNAP </a:t>
            </a:r>
            <a:br>
              <a:rPr lang="zh-CN" altLang="en-US" sz="5500">
                <a:solidFill>
                  <a:srgbClr val="FFFFFF"/>
                </a:solidFill>
                <a:latin typeface="微軟正黑體"/>
                <a:ea typeface="微軟正黑體"/>
              </a:rPr>
            </a:br>
            <a:r>
              <a:rPr lang="zh-CN" altLang="en-US" sz="5500">
                <a:solidFill>
                  <a:srgbClr val="FFFFFF"/>
                </a:solidFill>
                <a:latin typeface="微軟正黑體"/>
                <a:ea typeface="微軟正黑體"/>
              </a:rPr>
              <a:t>SAS JBOD</a:t>
            </a:r>
            <a:br>
              <a:rPr lang="zh-CN" altLang="en-US" sz="5500">
                <a:solidFill>
                  <a:srgbClr val="FFFFFF"/>
                </a:solidFill>
                <a:latin typeface="微軟正黑體"/>
                <a:ea typeface="微軟正黑體"/>
              </a:rPr>
            </a:br>
            <a:r>
              <a:rPr lang="zh-CN" altLang="en-US" sz="5500">
                <a:solidFill>
                  <a:srgbClr val="FFFFFF"/>
                </a:solidFill>
                <a:latin typeface="微軟正黑體"/>
                <a:ea typeface="微軟正黑體"/>
              </a:rPr>
              <a:t>擴充方案</a:t>
            </a:r>
            <a:endParaRPr lang="zh-CN" altLang="en-US" sz="5500">
              <a:solidFill>
                <a:srgbClr val="FFFFFF"/>
              </a:solidFill>
              <a:latin typeface="微軟正黑體"/>
              <a:ea typeface="微軟正黑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34872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>
            <a:extLst>
              <a:ext uri="{FF2B5EF4-FFF2-40B4-BE49-F238E27FC236}">
                <a16:creationId xmlns:a16="http://schemas.microsoft.com/office/drawing/2014/main" id="{DFDB0DE8-260F-4805-8211-0DF6BAC4392E}"/>
              </a:ext>
            </a:extLst>
          </p:cNvPr>
          <p:cNvSpPr txBox="1">
            <a:spLocks/>
          </p:cNvSpPr>
          <p:nvPr/>
        </p:nvSpPr>
        <p:spPr>
          <a:xfrm>
            <a:off x="257652" y="284273"/>
            <a:ext cx="8725198" cy="8223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b="1" dirty="0">
                <a:latin typeface="微軟正黑體"/>
                <a:ea typeface="微軟正黑體"/>
              </a:rPr>
              <a:t>EJ1600 v2 </a:t>
            </a:r>
            <a:r>
              <a:rPr lang="zh-TW" altLang="en-US" b="1" dirty="0">
                <a:latin typeface="微軟正黑體"/>
                <a:ea typeface="微軟正黑體"/>
              </a:rPr>
              <a:t>雙控制器最佳擴充選擇</a:t>
            </a:r>
            <a:endParaRPr lang="zh-CN" altLang="en-US" b="1" dirty="0"/>
          </a:p>
        </p:txBody>
      </p:sp>
      <p:pic>
        <p:nvPicPr>
          <p:cNvPr id="27" name="图片 4" descr="图片包含 室内, 计算机, 书籍&#10;&#10;已生成高可信度的说明">
            <a:extLst>
              <a:ext uri="{FF2B5EF4-FFF2-40B4-BE49-F238E27FC236}">
                <a16:creationId xmlns:a16="http://schemas.microsoft.com/office/drawing/2014/main" id="{7E7E0D62-D74A-4F19-B313-658B040364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691" r="10958" b="22427"/>
          <a:stretch/>
        </p:blipFill>
        <p:spPr>
          <a:xfrm>
            <a:off x="4964552" y="1405831"/>
            <a:ext cx="4179448" cy="1617529"/>
          </a:xfrm>
          <a:prstGeom prst="rect">
            <a:avLst/>
          </a:prstGeom>
        </p:spPr>
      </p:pic>
      <p:pic>
        <p:nvPicPr>
          <p:cNvPr id="28" name="图片 4" descr="图片包含 电子产品&#10;&#10;已生成极高可信度的说明">
            <a:extLst>
              <a:ext uri="{FF2B5EF4-FFF2-40B4-BE49-F238E27FC236}">
                <a16:creationId xmlns:a16="http://schemas.microsoft.com/office/drawing/2014/main" id="{F7DB9386-4616-4E27-8C03-DBD48F06CB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097" r="-164" b="22167"/>
          <a:stretch/>
        </p:blipFill>
        <p:spPr>
          <a:xfrm>
            <a:off x="124553" y="2548550"/>
            <a:ext cx="5297156" cy="1806225"/>
          </a:xfrm>
          <a:prstGeom prst="rect">
            <a:avLst/>
          </a:prstGeom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id="{D2A98759-E905-46BA-9AA2-820A7D538B83}"/>
              </a:ext>
            </a:extLst>
          </p:cNvPr>
          <p:cNvSpPr/>
          <p:nvPr/>
        </p:nvSpPr>
        <p:spPr>
          <a:xfrm>
            <a:off x="1566268" y="4634521"/>
            <a:ext cx="1375066" cy="317723"/>
          </a:xfrm>
          <a:prstGeom prst="rect">
            <a:avLst/>
          </a:prstGeom>
          <a:solidFill>
            <a:srgbClr val="FF65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>
                <a:solidFill>
                  <a:schemeClr val="tx1"/>
                </a:solidFill>
                <a:ea typeface="等线"/>
                <a:cs typeface="Calibri"/>
              </a:rPr>
              <a:t>2x COM 埠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B6E4F294-1A12-4BDC-AA04-9D886B72D669}"/>
              </a:ext>
            </a:extLst>
          </p:cNvPr>
          <p:cNvSpPr/>
          <p:nvPr/>
        </p:nvSpPr>
        <p:spPr>
          <a:xfrm>
            <a:off x="3042652" y="4634520"/>
            <a:ext cx="1680233" cy="317724"/>
          </a:xfrm>
          <a:prstGeom prst="rect">
            <a:avLst/>
          </a:prstGeom>
          <a:solidFill>
            <a:srgbClr val="FF65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>
                <a:solidFill>
                  <a:schemeClr val="tx1"/>
                </a:solidFill>
                <a:ea typeface="等线"/>
                <a:cs typeface="Calibri"/>
              </a:rPr>
              <a:t>3 x </a:t>
            </a:r>
            <a:r>
              <a:rPr lang="en-US" altLang="zh-CN" sz="1200">
                <a:solidFill>
                  <a:schemeClr val="tx1"/>
                </a:solidFill>
                <a:ea typeface="等线"/>
                <a:cs typeface="Calibri"/>
              </a:rPr>
              <a:t>mini-SAS HD</a:t>
            </a:r>
            <a:r>
              <a:rPr lang="zh-CN" altLang="en-US" sz="1200">
                <a:solidFill>
                  <a:schemeClr val="tx1"/>
                </a:solidFill>
                <a:ea typeface="等线"/>
                <a:cs typeface="Calibri"/>
              </a:rPr>
              <a:t> 寬埠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85306C6B-F49F-4FD9-935A-2D0B1D260CF2}"/>
              </a:ext>
            </a:extLst>
          </p:cNvPr>
          <p:cNvSpPr/>
          <p:nvPr/>
        </p:nvSpPr>
        <p:spPr>
          <a:xfrm>
            <a:off x="4824203" y="4634520"/>
            <a:ext cx="1307686" cy="317724"/>
          </a:xfrm>
          <a:prstGeom prst="rect">
            <a:avLst/>
          </a:prstGeom>
          <a:solidFill>
            <a:srgbClr val="FF65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>
                <a:solidFill>
                  <a:schemeClr val="tx1"/>
                </a:solidFill>
                <a:ea typeface="等线"/>
                <a:cs typeface="Calibri"/>
              </a:rPr>
              <a:t>電源開關</a:t>
            </a: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47A7AE8A-5893-4162-94A5-6379A65DFF22}"/>
              </a:ext>
            </a:extLst>
          </p:cNvPr>
          <p:cNvSpPr/>
          <p:nvPr/>
        </p:nvSpPr>
        <p:spPr>
          <a:xfrm>
            <a:off x="5936979" y="3082397"/>
            <a:ext cx="1208515" cy="307177"/>
          </a:xfrm>
          <a:prstGeom prst="rect">
            <a:avLst/>
          </a:prstGeom>
          <a:solidFill>
            <a:srgbClr val="FF65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>
                <a:solidFill>
                  <a:schemeClr val="tx1"/>
                </a:solidFill>
                <a:ea typeface="等线"/>
                <a:cs typeface="Calibri"/>
              </a:rPr>
              <a:t>LED 指示燈</a:t>
            </a: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95AAF9EF-EB72-423C-9231-8394AA30BAFD}"/>
              </a:ext>
            </a:extLst>
          </p:cNvPr>
          <p:cNvSpPr/>
          <p:nvPr/>
        </p:nvSpPr>
        <p:spPr>
          <a:xfrm>
            <a:off x="5056278" y="2244120"/>
            <a:ext cx="327545" cy="466608"/>
          </a:xfrm>
          <a:prstGeom prst="roundRect">
            <a:avLst/>
          </a:prstGeom>
          <a:noFill/>
          <a:ln w="19050">
            <a:solidFill>
              <a:srgbClr val="FF6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3" name="接點: 肘形 42">
            <a:extLst>
              <a:ext uri="{FF2B5EF4-FFF2-40B4-BE49-F238E27FC236}">
                <a16:creationId xmlns:a16="http://schemas.microsoft.com/office/drawing/2014/main" id="{6A3037EA-AB5E-44E8-BED2-BD61CE6D15E4}"/>
              </a:ext>
            </a:extLst>
          </p:cNvPr>
          <p:cNvCxnSpPr>
            <a:cxnSpLocks/>
            <a:stCxn id="14" idx="3"/>
            <a:endCxn id="42" idx="0"/>
          </p:cNvCxnSpPr>
          <p:nvPr/>
        </p:nvCxnSpPr>
        <p:spPr>
          <a:xfrm>
            <a:off x="5383823" y="2477424"/>
            <a:ext cx="1157414" cy="604973"/>
          </a:xfrm>
          <a:prstGeom prst="bentConnector2">
            <a:avLst/>
          </a:prstGeom>
          <a:ln w="28575">
            <a:solidFill>
              <a:srgbClr val="FF6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矩形 47">
            <a:extLst>
              <a:ext uri="{FF2B5EF4-FFF2-40B4-BE49-F238E27FC236}">
                <a16:creationId xmlns:a16="http://schemas.microsoft.com/office/drawing/2014/main" id="{2E60C1FB-B77B-48E0-89D8-86D277FA2DBE}"/>
              </a:ext>
            </a:extLst>
          </p:cNvPr>
          <p:cNvSpPr/>
          <p:nvPr/>
        </p:nvSpPr>
        <p:spPr>
          <a:xfrm>
            <a:off x="257652" y="4639795"/>
            <a:ext cx="1208515" cy="307177"/>
          </a:xfrm>
          <a:prstGeom prst="rect">
            <a:avLst/>
          </a:prstGeom>
          <a:solidFill>
            <a:srgbClr val="FF65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>
                <a:solidFill>
                  <a:schemeClr val="tx1"/>
                </a:solidFill>
                <a:ea typeface="等线"/>
                <a:cs typeface="Calibri"/>
              </a:rPr>
              <a:t>LED指示燈</a:t>
            </a:r>
          </a:p>
        </p:txBody>
      </p:sp>
      <p:sp>
        <p:nvSpPr>
          <p:cNvPr id="49" name="矩形: 圓角 48">
            <a:extLst>
              <a:ext uri="{FF2B5EF4-FFF2-40B4-BE49-F238E27FC236}">
                <a16:creationId xmlns:a16="http://schemas.microsoft.com/office/drawing/2014/main" id="{880AF702-19BA-4E7E-BA9B-6650FE29D1DC}"/>
              </a:ext>
            </a:extLst>
          </p:cNvPr>
          <p:cNvSpPr/>
          <p:nvPr/>
        </p:nvSpPr>
        <p:spPr>
          <a:xfrm>
            <a:off x="395245" y="3937258"/>
            <a:ext cx="327545" cy="330672"/>
          </a:xfrm>
          <a:prstGeom prst="roundRect">
            <a:avLst/>
          </a:prstGeom>
          <a:noFill/>
          <a:ln w="19050">
            <a:solidFill>
              <a:srgbClr val="FF6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矩形: 圓角 49">
            <a:extLst>
              <a:ext uri="{FF2B5EF4-FFF2-40B4-BE49-F238E27FC236}">
                <a16:creationId xmlns:a16="http://schemas.microsoft.com/office/drawing/2014/main" id="{94886A25-9D55-445A-8A0A-3A8EFBE771C4}"/>
              </a:ext>
            </a:extLst>
          </p:cNvPr>
          <p:cNvSpPr/>
          <p:nvPr/>
        </p:nvSpPr>
        <p:spPr>
          <a:xfrm>
            <a:off x="756028" y="3800165"/>
            <a:ext cx="404603" cy="466608"/>
          </a:xfrm>
          <a:prstGeom prst="roundRect">
            <a:avLst/>
          </a:prstGeom>
          <a:noFill/>
          <a:ln w="19050">
            <a:solidFill>
              <a:srgbClr val="FF6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1" name="矩形: 圓角 50">
            <a:extLst>
              <a:ext uri="{FF2B5EF4-FFF2-40B4-BE49-F238E27FC236}">
                <a16:creationId xmlns:a16="http://schemas.microsoft.com/office/drawing/2014/main" id="{3199F001-047A-4744-8FC3-7E84095DDE44}"/>
              </a:ext>
            </a:extLst>
          </p:cNvPr>
          <p:cNvSpPr/>
          <p:nvPr/>
        </p:nvSpPr>
        <p:spPr>
          <a:xfrm>
            <a:off x="3695230" y="3796402"/>
            <a:ext cx="876769" cy="466608"/>
          </a:xfrm>
          <a:prstGeom prst="roundRect">
            <a:avLst/>
          </a:prstGeom>
          <a:noFill/>
          <a:ln w="19050">
            <a:solidFill>
              <a:srgbClr val="FF6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2" name="接點: 肘形 51">
            <a:extLst>
              <a:ext uri="{FF2B5EF4-FFF2-40B4-BE49-F238E27FC236}">
                <a16:creationId xmlns:a16="http://schemas.microsoft.com/office/drawing/2014/main" id="{AD467A85-6303-4273-913B-7D7E7EC2CF35}"/>
              </a:ext>
            </a:extLst>
          </p:cNvPr>
          <p:cNvCxnSpPr>
            <a:cxnSpLocks/>
            <a:stCxn id="49" idx="2"/>
            <a:endCxn id="48" idx="0"/>
          </p:cNvCxnSpPr>
          <p:nvPr/>
        </p:nvCxnSpPr>
        <p:spPr>
          <a:xfrm rot="16200000" flipH="1">
            <a:off x="524532" y="4302416"/>
            <a:ext cx="371865" cy="302892"/>
          </a:xfrm>
          <a:prstGeom prst="bentConnector3">
            <a:avLst>
              <a:gd name="adj1" fmla="val 50000"/>
            </a:avLst>
          </a:prstGeom>
          <a:ln w="28575">
            <a:solidFill>
              <a:srgbClr val="FF6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接點: 肘形 54">
            <a:extLst>
              <a:ext uri="{FF2B5EF4-FFF2-40B4-BE49-F238E27FC236}">
                <a16:creationId xmlns:a16="http://schemas.microsoft.com/office/drawing/2014/main" id="{C0CBC9E1-E668-410C-93D1-2EFA35BF6BB7}"/>
              </a:ext>
            </a:extLst>
          </p:cNvPr>
          <p:cNvCxnSpPr>
            <a:cxnSpLocks/>
            <a:stCxn id="50" idx="2"/>
            <a:endCxn id="34" idx="0"/>
          </p:cNvCxnSpPr>
          <p:nvPr/>
        </p:nvCxnSpPr>
        <p:spPr>
          <a:xfrm rot="16200000" flipH="1">
            <a:off x="1422191" y="3802911"/>
            <a:ext cx="367748" cy="1295471"/>
          </a:xfrm>
          <a:prstGeom prst="bentConnector3">
            <a:avLst>
              <a:gd name="adj1" fmla="val 50000"/>
            </a:avLst>
          </a:prstGeom>
          <a:ln w="28575">
            <a:solidFill>
              <a:srgbClr val="FF6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矩形: 圓角 59">
            <a:extLst>
              <a:ext uri="{FF2B5EF4-FFF2-40B4-BE49-F238E27FC236}">
                <a16:creationId xmlns:a16="http://schemas.microsoft.com/office/drawing/2014/main" id="{8FEFB85E-1EC6-4122-B70F-E7241934ECA6}"/>
              </a:ext>
            </a:extLst>
          </p:cNvPr>
          <p:cNvSpPr/>
          <p:nvPr/>
        </p:nvSpPr>
        <p:spPr>
          <a:xfrm>
            <a:off x="4722885" y="3912044"/>
            <a:ext cx="327545" cy="319679"/>
          </a:xfrm>
          <a:prstGeom prst="roundRect">
            <a:avLst/>
          </a:prstGeom>
          <a:noFill/>
          <a:ln w="19050">
            <a:solidFill>
              <a:srgbClr val="FF6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4" name="接點: 肘形 63">
            <a:extLst>
              <a:ext uri="{FF2B5EF4-FFF2-40B4-BE49-F238E27FC236}">
                <a16:creationId xmlns:a16="http://schemas.microsoft.com/office/drawing/2014/main" id="{8CB1823C-B989-4E73-A619-3DBF6E2E32C9}"/>
              </a:ext>
            </a:extLst>
          </p:cNvPr>
          <p:cNvCxnSpPr>
            <a:cxnSpLocks/>
            <a:stCxn id="51" idx="2"/>
            <a:endCxn id="35" idx="0"/>
          </p:cNvCxnSpPr>
          <p:nvPr/>
        </p:nvCxnSpPr>
        <p:spPr>
          <a:xfrm rot="5400000">
            <a:off x="3822437" y="4323342"/>
            <a:ext cx="371510" cy="250846"/>
          </a:xfrm>
          <a:prstGeom prst="bentConnector3">
            <a:avLst>
              <a:gd name="adj1" fmla="val 50000"/>
            </a:avLst>
          </a:prstGeom>
          <a:ln w="28575">
            <a:solidFill>
              <a:srgbClr val="FF6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接點: 肘形 66">
            <a:extLst>
              <a:ext uri="{FF2B5EF4-FFF2-40B4-BE49-F238E27FC236}">
                <a16:creationId xmlns:a16="http://schemas.microsoft.com/office/drawing/2014/main" id="{EF2B01D6-7B5D-4BAA-804F-E7F0EA715124}"/>
              </a:ext>
            </a:extLst>
          </p:cNvPr>
          <p:cNvCxnSpPr>
            <a:cxnSpLocks/>
            <a:stCxn id="60" idx="3"/>
            <a:endCxn id="36" idx="0"/>
          </p:cNvCxnSpPr>
          <p:nvPr/>
        </p:nvCxnSpPr>
        <p:spPr>
          <a:xfrm>
            <a:off x="5050430" y="4071884"/>
            <a:ext cx="427616" cy="562636"/>
          </a:xfrm>
          <a:prstGeom prst="bentConnector2">
            <a:avLst/>
          </a:prstGeom>
          <a:ln w="28575">
            <a:solidFill>
              <a:srgbClr val="FF6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文本框 11">
            <a:extLst>
              <a:ext uri="{FF2B5EF4-FFF2-40B4-BE49-F238E27FC236}">
                <a16:creationId xmlns:a16="http://schemas.microsoft.com/office/drawing/2014/main" id="{9CF18C6C-88CA-4B9B-868C-818B99CF5CDD}"/>
              </a:ext>
            </a:extLst>
          </p:cNvPr>
          <p:cNvSpPr txBox="1"/>
          <p:nvPr/>
        </p:nvSpPr>
        <p:spPr>
          <a:xfrm>
            <a:off x="526249" y="1518531"/>
            <a:ext cx="5920477" cy="92333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80975" indent="-180975">
              <a:buClr>
                <a:srgbClr val="FF6500"/>
              </a:buClr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/>
              </a:rPr>
              <a:t>3U 16-bay</a:t>
            </a:r>
            <a:r>
              <a:rPr lang="zh-CN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/>
              </a:rPr>
              <a:t> </a:t>
            </a:r>
            <a:r>
              <a:rPr lang="zh-CN" altLang="en-US" b="1" dirty="0">
                <a:solidFill>
                  <a:srgbClr val="FF65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/>
              </a:rPr>
              <a:t>雙控制器</a:t>
            </a:r>
            <a:r>
              <a:rPr lang="zh-CN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/>
              </a:rPr>
              <a:t>，支援熱插拔</a:t>
            </a:r>
          </a:p>
          <a:p>
            <a:pPr marL="180975" indent="-180975">
              <a:buClr>
                <a:srgbClr val="FF6500"/>
              </a:buClr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軟正黑體"/>
                <a:ea typeface="微軟正黑體"/>
                <a:cs typeface="Calibri" panose="020F0502020204030204"/>
              </a:rPr>
              <a:t>採用 Broadcom expander</a:t>
            </a:r>
          </a:p>
          <a:p>
            <a:pPr marL="180975" indent="-180975">
              <a:buClr>
                <a:srgbClr val="FF6500"/>
              </a:buClr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軟正黑體"/>
                <a:ea typeface="微軟正黑體"/>
                <a:cs typeface="Calibri" panose="020F0502020204030204"/>
              </a:rPr>
              <a:t>450 W 備援式電源</a:t>
            </a:r>
          </a:p>
        </p:txBody>
      </p:sp>
    </p:spTree>
    <p:extLst>
      <p:ext uri="{BB962C8B-B14F-4D97-AF65-F5344CB8AC3E}">
        <p14:creationId xmlns:p14="http://schemas.microsoft.com/office/powerpoint/2010/main" val="2164827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6" descr="图片包含 电子产品, 室内, 监视器, 就坐&#10;&#10;已生成高可信度的说明">
            <a:extLst>
              <a:ext uri="{FF2B5EF4-FFF2-40B4-BE49-F238E27FC236}">
                <a16:creationId xmlns:a16="http://schemas.microsoft.com/office/drawing/2014/main" id="{1AE4F8E7-63E7-4AEF-ABBF-9A9677D9D0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138" r="89" b="23984"/>
          <a:stretch/>
        </p:blipFill>
        <p:spPr>
          <a:xfrm>
            <a:off x="4125109" y="1386343"/>
            <a:ext cx="4893160" cy="1677404"/>
          </a:xfrm>
          <a:prstGeom prst="rect">
            <a:avLst/>
          </a:prstGeom>
        </p:spPr>
      </p:pic>
      <p:pic>
        <p:nvPicPr>
          <p:cNvPr id="30" name="图片 9" descr="图片包含 电子产品&#10;&#10;已生成极高可信度的说明">
            <a:extLst>
              <a:ext uri="{FF2B5EF4-FFF2-40B4-BE49-F238E27FC236}">
                <a16:creationId xmlns:a16="http://schemas.microsoft.com/office/drawing/2014/main" id="{6B628C8B-B6AE-4381-B561-4B7E6929CC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585" t="18293" r="-255" b="19106"/>
          <a:stretch/>
        </p:blipFill>
        <p:spPr>
          <a:xfrm>
            <a:off x="293515" y="2571550"/>
            <a:ext cx="4567259" cy="1775521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DFDB0DE8-260F-4805-8211-0DF6BAC4392E}"/>
              </a:ext>
            </a:extLst>
          </p:cNvPr>
          <p:cNvSpPr txBox="1">
            <a:spLocks/>
          </p:cNvSpPr>
          <p:nvPr/>
        </p:nvSpPr>
        <p:spPr>
          <a:xfrm>
            <a:off x="464020" y="233747"/>
            <a:ext cx="7886700" cy="822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b="1" dirty="0">
                <a:latin typeface="微軟正黑體"/>
                <a:ea typeface="微軟正黑體"/>
              </a:rPr>
              <a:t>REXP-1620U-RP</a:t>
            </a:r>
            <a:endParaRPr lang="zh-CN" altLang="en-US" b="1" dirty="0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D2A98759-E905-46BA-9AA2-820A7D538B83}"/>
              </a:ext>
            </a:extLst>
          </p:cNvPr>
          <p:cNvSpPr/>
          <p:nvPr/>
        </p:nvSpPr>
        <p:spPr>
          <a:xfrm>
            <a:off x="217955" y="4634521"/>
            <a:ext cx="1375066" cy="317723"/>
          </a:xfrm>
          <a:prstGeom prst="rect">
            <a:avLst/>
          </a:prstGeom>
          <a:solidFill>
            <a:srgbClr val="FF65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>
                <a:solidFill>
                  <a:schemeClr val="tx1"/>
                </a:solidFill>
                <a:ea typeface="等线"/>
                <a:cs typeface="Calibri"/>
              </a:rPr>
              <a:t>2x COM 埠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B6E4F294-1A12-4BDC-AA04-9D886B72D669}"/>
              </a:ext>
            </a:extLst>
          </p:cNvPr>
          <p:cNvSpPr/>
          <p:nvPr/>
        </p:nvSpPr>
        <p:spPr>
          <a:xfrm>
            <a:off x="1784108" y="4634520"/>
            <a:ext cx="1680233" cy="317724"/>
          </a:xfrm>
          <a:prstGeom prst="rect">
            <a:avLst/>
          </a:prstGeom>
          <a:solidFill>
            <a:srgbClr val="FF65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>
                <a:solidFill>
                  <a:schemeClr val="tx1"/>
                </a:solidFill>
                <a:cs typeface="Calibri"/>
              </a:rPr>
              <a:t>3 x </a:t>
            </a:r>
            <a:r>
              <a:rPr lang="en-US" altLang="zh-CN" sz="1200">
                <a:solidFill>
                  <a:schemeClr val="tx1"/>
                </a:solidFill>
                <a:cs typeface="Calibri"/>
              </a:rPr>
              <a:t>mini-SAS HD</a:t>
            </a:r>
            <a:r>
              <a:rPr lang="zh-CN" altLang="en-US" sz="1200">
                <a:solidFill>
                  <a:schemeClr val="tx1"/>
                </a:solidFill>
                <a:cs typeface="Calibri"/>
              </a:rPr>
              <a:t> 寬埠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85306C6B-F49F-4FD9-935A-2D0B1D260CF2}"/>
              </a:ext>
            </a:extLst>
          </p:cNvPr>
          <p:cNvSpPr/>
          <p:nvPr/>
        </p:nvSpPr>
        <p:spPr>
          <a:xfrm>
            <a:off x="3583022" y="4634520"/>
            <a:ext cx="1307686" cy="317724"/>
          </a:xfrm>
          <a:prstGeom prst="rect">
            <a:avLst/>
          </a:prstGeom>
          <a:solidFill>
            <a:srgbClr val="FF65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>
                <a:solidFill>
                  <a:schemeClr val="tx1"/>
                </a:solidFill>
                <a:ea typeface="等线"/>
                <a:cs typeface="Calibri"/>
              </a:rPr>
              <a:t>電源開關</a:t>
            </a: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47A7AE8A-5893-4162-94A5-6379A65DFF22}"/>
              </a:ext>
            </a:extLst>
          </p:cNvPr>
          <p:cNvSpPr/>
          <p:nvPr/>
        </p:nvSpPr>
        <p:spPr>
          <a:xfrm>
            <a:off x="6682905" y="3082397"/>
            <a:ext cx="1128889" cy="484892"/>
          </a:xfrm>
          <a:prstGeom prst="rect">
            <a:avLst/>
          </a:prstGeom>
          <a:solidFill>
            <a:srgbClr val="FF65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en-US" sz="1200">
                <a:solidFill>
                  <a:schemeClr val="tx1"/>
                </a:solidFill>
                <a:ea typeface="等线"/>
                <a:cs typeface="Calibri"/>
              </a:rPr>
              <a:t>電源開關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200">
                <a:solidFill>
                  <a:schemeClr val="tx1"/>
                </a:solidFill>
                <a:ea typeface="等线"/>
                <a:cs typeface="Calibri"/>
              </a:rPr>
              <a:t>LED </a:t>
            </a:r>
            <a:r>
              <a:rPr lang="zh-TW" altLang="en-US" sz="1200">
                <a:solidFill>
                  <a:schemeClr val="tx1"/>
                </a:solidFill>
                <a:ea typeface="等线"/>
                <a:cs typeface="Calibri"/>
              </a:rPr>
              <a:t>指示燈</a:t>
            </a: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95AAF9EF-EB72-423C-9231-8394AA30BAFD}"/>
              </a:ext>
            </a:extLst>
          </p:cNvPr>
          <p:cNvSpPr/>
          <p:nvPr/>
        </p:nvSpPr>
        <p:spPr>
          <a:xfrm rot="10800000">
            <a:off x="8649790" y="2276593"/>
            <a:ext cx="327545" cy="595943"/>
          </a:xfrm>
          <a:prstGeom prst="roundRect">
            <a:avLst/>
          </a:prstGeom>
          <a:noFill/>
          <a:ln w="19050">
            <a:solidFill>
              <a:srgbClr val="FF6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3" name="接點: 肘形 42">
            <a:extLst>
              <a:ext uri="{FF2B5EF4-FFF2-40B4-BE49-F238E27FC236}">
                <a16:creationId xmlns:a16="http://schemas.microsoft.com/office/drawing/2014/main" id="{6A3037EA-AB5E-44E8-BED2-BD61CE6D15E4}"/>
              </a:ext>
            </a:extLst>
          </p:cNvPr>
          <p:cNvCxnSpPr>
            <a:cxnSpLocks/>
            <a:stCxn id="14" idx="3"/>
            <a:endCxn id="42" idx="0"/>
          </p:cNvCxnSpPr>
          <p:nvPr/>
        </p:nvCxnSpPr>
        <p:spPr>
          <a:xfrm rot="10800000" flipV="1">
            <a:off x="7247350" y="2574563"/>
            <a:ext cx="1402440" cy="507833"/>
          </a:xfrm>
          <a:prstGeom prst="bentConnector2">
            <a:avLst/>
          </a:prstGeom>
          <a:ln w="28575">
            <a:solidFill>
              <a:srgbClr val="FF6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矩形: 圓角 49">
            <a:extLst>
              <a:ext uri="{FF2B5EF4-FFF2-40B4-BE49-F238E27FC236}">
                <a16:creationId xmlns:a16="http://schemas.microsoft.com/office/drawing/2014/main" id="{94886A25-9D55-445A-8A0A-3A8EFBE771C4}"/>
              </a:ext>
            </a:extLst>
          </p:cNvPr>
          <p:cNvSpPr/>
          <p:nvPr/>
        </p:nvSpPr>
        <p:spPr>
          <a:xfrm>
            <a:off x="1559359" y="3728668"/>
            <a:ext cx="349761" cy="466608"/>
          </a:xfrm>
          <a:prstGeom prst="roundRect">
            <a:avLst/>
          </a:prstGeom>
          <a:noFill/>
          <a:ln w="19050">
            <a:solidFill>
              <a:srgbClr val="FF6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1" name="矩形: 圓角 50">
            <a:extLst>
              <a:ext uri="{FF2B5EF4-FFF2-40B4-BE49-F238E27FC236}">
                <a16:creationId xmlns:a16="http://schemas.microsoft.com/office/drawing/2014/main" id="{3199F001-047A-4744-8FC3-7E84095DDE44}"/>
              </a:ext>
            </a:extLst>
          </p:cNvPr>
          <p:cNvSpPr/>
          <p:nvPr/>
        </p:nvSpPr>
        <p:spPr>
          <a:xfrm>
            <a:off x="1968643" y="3728668"/>
            <a:ext cx="876769" cy="466608"/>
          </a:xfrm>
          <a:prstGeom prst="roundRect">
            <a:avLst/>
          </a:prstGeom>
          <a:noFill/>
          <a:ln w="19050">
            <a:solidFill>
              <a:srgbClr val="FF6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5" name="接點: 肘形 54">
            <a:extLst>
              <a:ext uri="{FF2B5EF4-FFF2-40B4-BE49-F238E27FC236}">
                <a16:creationId xmlns:a16="http://schemas.microsoft.com/office/drawing/2014/main" id="{C0CBC9E1-E668-410C-93D1-2EFA35BF6BB7}"/>
              </a:ext>
            </a:extLst>
          </p:cNvPr>
          <p:cNvCxnSpPr>
            <a:cxnSpLocks/>
            <a:stCxn id="50" idx="2"/>
            <a:endCxn id="34" idx="0"/>
          </p:cNvCxnSpPr>
          <p:nvPr/>
        </p:nvCxnSpPr>
        <p:spPr>
          <a:xfrm rot="5400000">
            <a:off x="1100242" y="4000522"/>
            <a:ext cx="439245" cy="828752"/>
          </a:xfrm>
          <a:prstGeom prst="bentConnector3">
            <a:avLst>
              <a:gd name="adj1" fmla="val 50000"/>
            </a:avLst>
          </a:prstGeom>
          <a:ln w="28575">
            <a:solidFill>
              <a:srgbClr val="FF6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矩形: 圓角 59">
            <a:extLst>
              <a:ext uri="{FF2B5EF4-FFF2-40B4-BE49-F238E27FC236}">
                <a16:creationId xmlns:a16="http://schemas.microsoft.com/office/drawing/2014/main" id="{8FEFB85E-1EC6-4122-B70F-E7241934ECA6}"/>
              </a:ext>
            </a:extLst>
          </p:cNvPr>
          <p:cNvSpPr/>
          <p:nvPr/>
        </p:nvSpPr>
        <p:spPr>
          <a:xfrm>
            <a:off x="2874154" y="3875597"/>
            <a:ext cx="188455" cy="319679"/>
          </a:xfrm>
          <a:prstGeom prst="roundRect">
            <a:avLst/>
          </a:prstGeom>
          <a:noFill/>
          <a:ln w="19050">
            <a:solidFill>
              <a:srgbClr val="FF6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4" name="接點: 肘形 63">
            <a:extLst>
              <a:ext uri="{FF2B5EF4-FFF2-40B4-BE49-F238E27FC236}">
                <a16:creationId xmlns:a16="http://schemas.microsoft.com/office/drawing/2014/main" id="{8CB1823C-B989-4E73-A619-3DBF6E2E32C9}"/>
              </a:ext>
            </a:extLst>
          </p:cNvPr>
          <p:cNvCxnSpPr>
            <a:cxnSpLocks/>
            <a:stCxn id="51" idx="2"/>
            <a:endCxn id="35" idx="0"/>
          </p:cNvCxnSpPr>
          <p:nvPr/>
        </p:nvCxnSpPr>
        <p:spPr>
          <a:xfrm rot="16200000" flipH="1">
            <a:off x="2296004" y="4306299"/>
            <a:ext cx="439244" cy="217197"/>
          </a:xfrm>
          <a:prstGeom prst="bentConnector3">
            <a:avLst>
              <a:gd name="adj1" fmla="val 50000"/>
            </a:avLst>
          </a:prstGeom>
          <a:ln w="28575">
            <a:solidFill>
              <a:srgbClr val="FF6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接點: 肘形 66">
            <a:extLst>
              <a:ext uri="{FF2B5EF4-FFF2-40B4-BE49-F238E27FC236}">
                <a16:creationId xmlns:a16="http://schemas.microsoft.com/office/drawing/2014/main" id="{EF2B01D6-7B5D-4BAA-804F-E7F0EA715124}"/>
              </a:ext>
            </a:extLst>
          </p:cNvPr>
          <p:cNvCxnSpPr>
            <a:cxnSpLocks/>
            <a:stCxn id="60" idx="2"/>
            <a:endCxn id="36" idx="0"/>
          </p:cNvCxnSpPr>
          <p:nvPr/>
        </p:nvCxnSpPr>
        <p:spPr>
          <a:xfrm rot="16200000" flipH="1">
            <a:off x="3383001" y="3780656"/>
            <a:ext cx="439244" cy="1268483"/>
          </a:xfrm>
          <a:prstGeom prst="bentConnector3">
            <a:avLst>
              <a:gd name="adj1" fmla="val 50000"/>
            </a:avLst>
          </a:prstGeom>
          <a:ln w="28575">
            <a:solidFill>
              <a:srgbClr val="FF6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文本框 11">
            <a:extLst>
              <a:ext uri="{FF2B5EF4-FFF2-40B4-BE49-F238E27FC236}">
                <a16:creationId xmlns:a16="http://schemas.microsoft.com/office/drawing/2014/main" id="{9CF18C6C-88CA-4B9B-868C-818B99CF5CDD}"/>
              </a:ext>
            </a:extLst>
          </p:cNvPr>
          <p:cNvSpPr txBox="1"/>
          <p:nvPr/>
        </p:nvSpPr>
        <p:spPr>
          <a:xfrm>
            <a:off x="504102" y="1495317"/>
            <a:ext cx="5920477" cy="92333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80975" indent="-180975">
              <a:buClr>
                <a:srgbClr val="FF6500"/>
              </a:buClr>
              <a:buFont typeface="Arial" panose="020B0604020202020204" pitchFamily="34" charset="0"/>
              <a:buChar char="•"/>
            </a:pPr>
            <a:r>
              <a:rPr lang="en-US" altLang="zh-CN" dirty="0">
                <a:latin typeface="微軟正黑體"/>
                <a:ea typeface="微軟正黑體"/>
                <a:cs typeface="Calibri" panose="020F0502020204030204"/>
              </a:rPr>
              <a:t>3U 16-bay </a:t>
            </a:r>
            <a:r>
              <a:rPr lang="zh-CN" altLang="en-US" b="1" dirty="0">
                <a:solidFill>
                  <a:srgbClr val="FF6500"/>
                </a:solidFill>
                <a:latin typeface="微軟正黑體"/>
                <a:ea typeface="微軟正黑體"/>
                <a:cs typeface="Calibri" panose="020F0502020204030204"/>
              </a:rPr>
              <a:t>單控制器</a:t>
            </a:r>
          </a:p>
          <a:p>
            <a:pPr marL="180975" indent="-180975">
              <a:buClr>
                <a:srgbClr val="FF6500"/>
              </a:buClr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軟正黑體"/>
                <a:ea typeface="微軟正黑體"/>
                <a:cs typeface="Calibri" panose="020F0502020204030204"/>
              </a:rPr>
              <a:t>採用 </a:t>
            </a:r>
            <a:r>
              <a:rPr lang="en-US" altLang="zh-CN" dirty="0">
                <a:latin typeface="微軟正黑體"/>
                <a:ea typeface="微軟正黑體"/>
                <a:cs typeface="Calibri" panose="020F0502020204030204"/>
              </a:rPr>
              <a:t>Broadcom expander</a:t>
            </a:r>
          </a:p>
          <a:p>
            <a:pPr marL="180975" indent="-180975">
              <a:buClr>
                <a:srgbClr val="FF6500"/>
              </a:buClr>
              <a:buFont typeface="Arial" panose="020B0604020202020204" pitchFamily="34" charset="0"/>
              <a:buChar char="•"/>
            </a:pPr>
            <a:r>
              <a:rPr lang="en-US" altLang="zh-CN" dirty="0">
                <a:latin typeface="微軟正黑體"/>
                <a:ea typeface="微軟正黑體"/>
                <a:cs typeface="Calibri" panose="020F0502020204030204"/>
              </a:rPr>
              <a:t>450 W </a:t>
            </a:r>
            <a:r>
              <a:rPr lang="zh-CN" altLang="en-US" dirty="0">
                <a:latin typeface="微軟正黑體"/>
                <a:ea typeface="微軟正黑體"/>
                <a:cs typeface="Calibri" panose="020F0502020204030204"/>
              </a:rPr>
              <a:t>備援式電源</a:t>
            </a:r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18CB2159-D35C-4220-BF88-91A637510662}"/>
              </a:ext>
            </a:extLst>
          </p:cNvPr>
          <p:cNvSpPr/>
          <p:nvPr/>
        </p:nvSpPr>
        <p:spPr>
          <a:xfrm>
            <a:off x="3091352" y="3875597"/>
            <a:ext cx="217226" cy="311635"/>
          </a:xfrm>
          <a:prstGeom prst="roundRect">
            <a:avLst/>
          </a:prstGeom>
          <a:noFill/>
          <a:ln w="19050">
            <a:solidFill>
              <a:srgbClr val="FF6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573D2B78-225E-4C79-A5D0-E76586997955}"/>
              </a:ext>
            </a:extLst>
          </p:cNvPr>
          <p:cNvSpPr/>
          <p:nvPr/>
        </p:nvSpPr>
        <p:spPr>
          <a:xfrm>
            <a:off x="4840571" y="3877551"/>
            <a:ext cx="1307686" cy="317724"/>
          </a:xfrm>
          <a:prstGeom prst="rect">
            <a:avLst/>
          </a:prstGeom>
          <a:solidFill>
            <a:srgbClr val="FF65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JBOD ID</a:t>
            </a:r>
          </a:p>
        </p:txBody>
      </p: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F629537C-8182-47CD-BE80-05314A69CB7A}"/>
              </a:ext>
            </a:extLst>
          </p:cNvPr>
          <p:cNvCxnSpPr>
            <a:cxnSpLocks/>
            <a:stCxn id="41" idx="3"/>
            <a:endCxn id="45" idx="1"/>
          </p:cNvCxnSpPr>
          <p:nvPr/>
        </p:nvCxnSpPr>
        <p:spPr>
          <a:xfrm>
            <a:off x="3308578" y="4031415"/>
            <a:ext cx="1531993" cy="4998"/>
          </a:xfrm>
          <a:prstGeom prst="straightConnector1">
            <a:avLst/>
          </a:prstGeom>
          <a:ln w="28575">
            <a:solidFill>
              <a:srgbClr val="FF6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5353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8" descr="图片包含 电子产品&#10;&#10;已生成极高可信度的说明">
            <a:extLst>
              <a:ext uri="{FF2B5EF4-FFF2-40B4-BE49-F238E27FC236}">
                <a16:creationId xmlns:a16="http://schemas.microsoft.com/office/drawing/2014/main" id="{93A1BED8-D490-42B3-89AB-68F433E4D6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684" r="-255" b="31707"/>
          <a:stretch/>
        </p:blipFill>
        <p:spPr>
          <a:xfrm>
            <a:off x="4232314" y="1678981"/>
            <a:ext cx="4911686" cy="1172277"/>
          </a:xfrm>
          <a:prstGeom prst="rect">
            <a:avLst/>
          </a:prstGeom>
        </p:spPr>
      </p:pic>
      <p:pic>
        <p:nvPicPr>
          <p:cNvPr id="27" name="图片 6" descr="图片包含 电子产品&#10;&#10;已生成极高可信度的说明">
            <a:extLst>
              <a:ext uri="{FF2B5EF4-FFF2-40B4-BE49-F238E27FC236}">
                <a16:creationId xmlns:a16="http://schemas.microsoft.com/office/drawing/2014/main" id="{50577120-0FE4-41CA-BBFE-24F64D1628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585" t="26534" r="-255" b="29268"/>
          <a:stretch/>
        </p:blipFill>
        <p:spPr>
          <a:xfrm>
            <a:off x="0" y="2598697"/>
            <a:ext cx="5427424" cy="1488109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DFDB0DE8-260F-4805-8211-0DF6BAC4392E}"/>
              </a:ext>
            </a:extLst>
          </p:cNvPr>
          <p:cNvSpPr txBox="1">
            <a:spLocks/>
          </p:cNvSpPr>
          <p:nvPr/>
        </p:nvSpPr>
        <p:spPr>
          <a:xfrm>
            <a:off x="464020" y="254939"/>
            <a:ext cx="7886700" cy="822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b="1" dirty="0">
                <a:latin typeface="微軟正黑體"/>
                <a:ea typeface="微軟正黑體"/>
              </a:rPr>
              <a:t>REXP-1220U-RP</a:t>
            </a:r>
            <a:endParaRPr lang="zh-CN" altLang="en-US" b="1" dirty="0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D2A98759-E905-46BA-9AA2-820A7D538B83}"/>
              </a:ext>
            </a:extLst>
          </p:cNvPr>
          <p:cNvSpPr/>
          <p:nvPr/>
        </p:nvSpPr>
        <p:spPr>
          <a:xfrm>
            <a:off x="217955" y="4541504"/>
            <a:ext cx="1375066" cy="317723"/>
          </a:xfrm>
          <a:prstGeom prst="rect">
            <a:avLst/>
          </a:prstGeom>
          <a:solidFill>
            <a:srgbClr val="FF65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>
                <a:solidFill>
                  <a:schemeClr val="tx1"/>
                </a:solidFill>
                <a:ea typeface="等线"/>
                <a:cs typeface="Calibri"/>
              </a:rPr>
              <a:t>2x COM 埠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B6E4F294-1A12-4BDC-AA04-9D886B72D669}"/>
              </a:ext>
            </a:extLst>
          </p:cNvPr>
          <p:cNvSpPr/>
          <p:nvPr/>
        </p:nvSpPr>
        <p:spPr>
          <a:xfrm>
            <a:off x="1747905" y="4541503"/>
            <a:ext cx="1680233" cy="317724"/>
          </a:xfrm>
          <a:prstGeom prst="rect">
            <a:avLst/>
          </a:prstGeom>
          <a:solidFill>
            <a:srgbClr val="FF65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>
                <a:solidFill>
                  <a:schemeClr val="tx1"/>
                </a:solidFill>
                <a:cs typeface="Calibri"/>
              </a:rPr>
              <a:t>3 x </a:t>
            </a:r>
            <a:r>
              <a:rPr lang="en-US" altLang="zh-CN" sz="1200">
                <a:solidFill>
                  <a:schemeClr val="tx1"/>
                </a:solidFill>
                <a:cs typeface="Calibri"/>
              </a:rPr>
              <a:t>mini-SAS HD</a:t>
            </a:r>
            <a:r>
              <a:rPr lang="zh-CN" altLang="en-US" sz="1200">
                <a:solidFill>
                  <a:schemeClr val="tx1"/>
                </a:solidFill>
                <a:cs typeface="Calibri"/>
              </a:rPr>
              <a:t> 寬埠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85306C6B-F49F-4FD9-935A-2D0B1D260CF2}"/>
              </a:ext>
            </a:extLst>
          </p:cNvPr>
          <p:cNvSpPr/>
          <p:nvPr/>
        </p:nvSpPr>
        <p:spPr>
          <a:xfrm>
            <a:off x="3583022" y="4541503"/>
            <a:ext cx="1307686" cy="317724"/>
          </a:xfrm>
          <a:prstGeom prst="rect">
            <a:avLst/>
          </a:prstGeom>
          <a:solidFill>
            <a:srgbClr val="FF65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>
                <a:solidFill>
                  <a:schemeClr val="tx1"/>
                </a:solidFill>
                <a:ea typeface="等线"/>
                <a:cs typeface="Calibri"/>
              </a:rPr>
              <a:t>電源開關</a:t>
            </a: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47A7AE8A-5893-4162-94A5-6379A65DFF22}"/>
              </a:ext>
            </a:extLst>
          </p:cNvPr>
          <p:cNvSpPr/>
          <p:nvPr/>
        </p:nvSpPr>
        <p:spPr>
          <a:xfrm>
            <a:off x="7458759" y="2892888"/>
            <a:ext cx="1128889" cy="484892"/>
          </a:xfrm>
          <a:prstGeom prst="rect">
            <a:avLst/>
          </a:prstGeom>
          <a:solidFill>
            <a:srgbClr val="FF65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en-US" sz="1200">
                <a:solidFill>
                  <a:schemeClr val="tx1"/>
                </a:solidFill>
                <a:ea typeface="等线"/>
                <a:cs typeface="Calibri"/>
              </a:rPr>
              <a:t>電源開關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200">
                <a:solidFill>
                  <a:schemeClr val="tx1"/>
                </a:solidFill>
                <a:ea typeface="等线"/>
                <a:cs typeface="Calibri"/>
              </a:rPr>
              <a:t>LED </a:t>
            </a:r>
            <a:r>
              <a:rPr lang="zh-TW" altLang="en-US" sz="1200">
                <a:solidFill>
                  <a:schemeClr val="tx1"/>
                </a:solidFill>
                <a:ea typeface="等线"/>
                <a:cs typeface="Calibri"/>
              </a:rPr>
              <a:t>指示燈</a:t>
            </a: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95AAF9EF-EB72-423C-9231-8394AA30BAFD}"/>
              </a:ext>
            </a:extLst>
          </p:cNvPr>
          <p:cNvSpPr/>
          <p:nvPr/>
        </p:nvSpPr>
        <p:spPr>
          <a:xfrm rot="10800000">
            <a:off x="8719062" y="2091462"/>
            <a:ext cx="291933" cy="595943"/>
          </a:xfrm>
          <a:prstGeom prst="roundRect">
            <a:avLst/>
          </a:prstGeom>
          <a:noFill/>
          <a:ln w="19050">
            <a:solidFill>
              <a:srgbClr val="FF6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3" name="接點: 肘形 42">
            <a:extLst>
              <a:ext uri="{FF2B5EF4-FFF2-40B4-BE49-F238E27FC236}">
                <a16:creationId xmlns:a16="http://schemas.microsoft.com/office/drawing/2014/main" id="{6A3037EA-AB5E-44E8-BED2-BD61CE6D15E4}"/>
              </a:ext>
            </a:extLst>
          </p:cNvPr>
          <p:cNvCxnSpPr>
            <a:cxnSpLocks/>
            <a:stCxn id="14" idx="3"/>
            <a:endCxn id="42" idx="0"/>
          </p:cNvCxnSpPr>
          <p:nvPr/>
        </p:nvCxnSpPr>
        <p:spPr>
          <a:xfrm rot="10800000" flipV="1">
            <a:off x="8023204" y="2389432"/>
            <a:ext cx="695858" cy="503455"/>
          </a:xfrm>
          <a:prstGeom prst="bentConnector2">
            <a:avLst/>
          </a:prstGeom>
          <a:ln w="28575">
            <a:solidFill>
              <a:srgbClr val="FF6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矩形: 圓角 49">
            <a:extLst>
              <a:ext uri="{FF2B5EF4-FFF2-40B4-BE49-F238E27FC236}">
                <a16:creationId xmlns:a16="http://schemas.microsoft.com/office/drawing/2014/main" id="{94886A25-9D55-445A-8A0A-3A8EFBE771C4}"/>
              </a:ext>
            </a:extLst>
          </p:cNvPr>
          <p:cNvSpPr/>
          <p:nvPr/>
        </p:nvSpPr>
        <p:spPr>
          <a:xfrm>
            <a:off x="1589839" y="3432172"/>
            <a:ext cx="349761" cy="466608"/>
          </a:xfrm>
          <a:prstGeom prst="roundRect">
            <a:avLst/>
          </a:prstGeom>
          <a:noFill/>
          <a:ln w="19050">
            <a:solidFill>
              <a:srgbClr val="FF6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1" name="矩形: 圓角 50">
            <a:extLst>
              <a:ext uri="{FF2B5EF4-FFF2-40B4-BE49-F238E27FC236}">
                <a16:creationId xmlns:a16="http://schemas.microsoft.com/office/drawing/2014/main" id="{3199F001-047A-4744-8FC3-7E84095DDE44}"/>
              </a:ext>
            </a:extLst>
          </p:cNvPr>
          <p:cNvSpPr/>
          <p:nvPr/>
        </p:nvSpPr>
        <p:spPr>
          <a:xfrm>
            <a:off x="1968643" y="3432172"/>
            <a:ext cx="927794" cy="466608"/>
          </a:xfrm>
          <a:prstGeom prst="roundRect">
            <a:avLst/>
          </a:prstGeom>
          <a:noFill/>
          <a:ln w="19050">
            <a:solidFill>
              <a:srgbClr val="FF6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5" name="接點: 肘形 54">
            <a:extLst>
              <a:ext uri="{FF2B5EF4-FFF2-40B4-BE49-F238E27FC236}">
                <a16:creationId xmlns:a16="http://schemas.microsoft.com/office/drawing/2014/main" id="{C0CBC9E1-E668-410C-93D1-2EFA35BF6BB7}"/>
              </a:ext>
            </a:extLst>
          </p:cNvPr>
          <p:cNvCxnSpPr>
            <a:cxnSpLocks/>
            <a:stCxn id="50" idx="2"/>
            <a:endCxn id="34" idx="0"/>
          </p:cNvCxnSpPr>
          <p:nvPr/>
        </p:nvCxnSpPr>
        <p:spPr>
          <a:xfrm rot="5400000">
            <a:off x="1013742" y="3790526"/>
            <a:ext cx="642724" cy="859232"/>
          </a:xfrm>
          <a:prstGeom prst="bentConnector3">
            <a:avLst>
              <a:gd name="adj1" fmla="val 50000"/>
            </a:avLst>
          </a:prstGeom>
          <a:ln w="28575">
            <a:solidFill>
              <a:srgbClr val="FF6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矩形: 圓角 59">
            <a:extLst>
              <a:ext uri="{FF2B5EF4-FFF2-40B4-BE49-F238E27FC236}">
                <a16:creationId xmlns:a16="http://schemas.microsoft.com/office/drawing/2014/main" id="{8FEFB85E-1EC6-4122-B70F-E7241934ECA6}"/>
              </a:ext>
            </a:extLst>
          </p:cNvPr>
          <p:cNvSpPr/>
          <p:nvPr/>
        </p:nvSpPr>
        <p:spPr>
          <a:xfrm>
            <a:off x="3084201" y="3579101"/>
            <a:ext cx="188455" cy="319679"/>
          </a:xfrm>
          <a:prstGeom prst="roundRect">
            <a:avLst/>
          </a:prstGeom>
          <a:noFill/>
          <a:ln w="19050">
            <a:solidFill>
              <a:srgbClr val="FF6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4" name="接點: 肘形 63">
            <a:extLst>
              <a:ext uri="{FF2B5EF4-FFF2-40B4-BE49-F238E27FC236}">
                <a16:creationId xmlns:a16="http://schemas.microsoft.com/office/drawing/2014/main" id="{8CB1823C-B989-4E73-A619-3DBF6E2E32C9}"/>
              </a:ext>
            </a:extLst>
          </p:cNvPr>
          <p:cNvCxnSpPr>
            <a:cxnSpLocks/>
            <a:stCxn id="51" idx="2"/>
            <a:endCxn id="35" idx="0"/>
          </p:cNvCxnSpPr>
          <p:nvPr/>
        </p:nvCxnSpPr>
        <p:spPr>
          <a:xfrm rot="16200000" flipH="1">
            <a:off x="2188920" y="4142400"/>
            <a:ext cx="642723" cy="155482"/>
          </a:xfrm>
          <a:prstGeom prst="bentConnector3">
            <a:avLst>
              <a:gd name="adj1" fmla="val 50000"/>
            </a:avLst>
          </a:prstGeom>
          <a:ln w="28575">
            <a:solidFill>
              <a:srgbClr val="FF6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接點: 肘形 66">
            <a:extLst>
              <a:ext uri="{FF2B5EF4-FFF2-40B4-BE49-F238E27FC236}">
                <a16:creationId xmlns:a16="http://schemas.microsoft.com/office/drawing/2014/main" id="{EF2B01D6-7B5D-4BAA-804F-E7F0EA715124}"/>
              </a:ext>
            </a:extLst>
          </p:cNvPr>
          <p:cNvCxnSpPr>
            <a:cxnSpLocks/>
            <a:stCxn id="60" idx="2"/>
            <a:endCxn id="36" idx="0"/>
          </p:cNvCxnSpPr>
          <p:nvPr/>
        </p:nvCxnSpPr>
        <p:spPr>
          <a:xfrm rot="16200000" flipH="1">
            <a:off x="3386286" y="3690923"/>
            <a:ext cx="642723" cy="1058436"/>
          </a:xfrm>
          <a:prstGeom prst="bentConnector3">
            <a:avLst>
              <a:gd name="adj1" fmla="val 50000"/>
            </a:avLst>
          </a:prstGeom>
          <a:ln w="28575">
            <a:solidFill>
              <a:srgbClr val="FF6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18CB2159-D35C-4220-BF88-91A637510662}"/>
              </a:ext>
            </a:extLst>
          </p:cNvPr>
          <p:cNvSpPr/>
          <p:nvPr/>
        </p:nvSpPr>
        <p:spPr>
          <a:xfrm>
            <a:off x="3353969" y="3579101"/>
            <a:ext cx="217226" cy="311635"/>
          </a:xfrm>
          <a:prstGeom prst="roundRect">
            <a:avLst/>
          </a:prstGeom>
          <a:noFill/>
          <a:ln w="19050">
            <a:solidFill>
              <a:srgbClr val="FF6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573D2B78-225E-4C79-A5D0-E76586997955}"/>
              </a:ext>
            </a:extLst>
          </p:cNvPr>
          <p:cNvSpPr/>
          <p:nvPr/>
        </p:nvSpPr>
        <p:spPr>
          <a:xfrm>
            <a:off x="4779456" y="3581055"/>
            <a:ext cx="1307686" cy="317724"/>
          </a:xfrm>
          <a:prstGeom prst="rect">
            <a:avLst/>
          </a:prstGeom>
          <a:solidFill>
            <a:srgbClr val="FF65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JBOD ID</a:t>
            </a:r>
          </a:p>
        </p:txBody>
      </p: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F629537C-8182-47CD-BE80-05314A69CB7A}"/>
              </a:ext>
            </a:extLst>
          </p:cNvPr>
          <p:cNvCxnSpPr>
            <a:cxnSpLocks/>
            <a:stCxn id="41" idx="3"/>
            <a:endCxn id="45" idx="1"/>
          </p:cNvCxnSpPr>
          <p:nvPr/>
        </p:nvCxnSpPr>
        <p:spPr>
          <a:xfrm>
            <a:off x="3571195" y="3734919"/>
            <a:ext cx="1208261" cy="4998"/>
          </a:xfrm>
          <a:prstGeom prst="straightConnector1">
            <a:avLst/>
          </a:prstGeom>
          <a:ln w="28575">
            <a:solidFill>
              <a:srgbClr val="FF6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11">
            <a:extLst>
              <a:ext uri="{FF2B5EF4-FFF2-40B4-BE49-F238E27FC236}">
                <a16:creationId xmlns:a16="http://schemas.microsoft.com/office/drawing/2014/main" id="{90C546E9-C5E8-40C7-B56F-6BAA18EC76A1}"/>
              </a:ext>
            </a:extLst>
          </p:cNvPr>
          <p:cNvSpPr txBox="1"/>
          <p:nvPr/>
        </p:nvSpPr>
        <p:spPr>
          <a:xfrm>
            <a:off x="502343" y="1531962"/>
            <a:ext cx="5920477" cy="92333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80975" indent="-180975">
              <a:buClr>
                <a:srgbClr val="FF6500"/>
              </a:buClr>
              <a:buFont typeface="Arial" panose="020B0604020202020204" pitchFamily="34" charset="0"/>
              <a:buChar char="•"/>
            </a:pPr>
            <a:r>
              <a:rPr lang="en-US" altLang="zh-CN" dirty="0">
                <a:latin typeface="微軟正黑體"/>
                <a:ea typeface="微軟正黑體"/>
                <a:cs typeface="Calibri" panose="020F0502020204030204"/>
              </a:rPr>
              <a:t>2U 12-bay </a:t>
            </a:r>
            <a:r>
              <a:rPr lang="zh-TW" altLang="en-US" b="1" dirty="0">
                <a:solidFill>
                  <a:srgbClr val="FF6500"/>
                </a:solidFill>
                <a:latin typeface="微軟正黑體"/>
                <a:ea typeface="微軟正黑體"/>
                <a:cs typeface="Calibri" panose="020F0502020204030204"/>
              </a:rPr>
              <a:t>單控制器</a:t>
            </a:r>
          </a:p>
          <a:p>
            <a:pPr marL="180975" indent="-180975">
              <a:buClr>
                <a:srgbClr val="FF6500"/>
              </a:buClr>
              <a:buFont typeface="Arial" panose="020B0604020202020204" pitchFamily="34" charset="0"/>
              <a:buChar char="•"/>
            </a:pPr>
            <a:r>
              <a:rPr lang="zh-TW" altLang="en-US" dirty="0">
                <a:latin typeface="微軟正黑體"/>
                <a:ea typeface="微軟正黑體"/>
                <a:cs typeface="Calibri" panose="020F0502020204030204"/>
              </a:rPr>
              <a:t>採用 </a:t>
            </a:r>
            <a:r>
              <a:rPr lang="en-US" altLang="zh-CN" dirty="0">
                <a:latin typeface="微軟正黑體"/>
                <a:ea typeface="微軟正黑體"/>
                <a:cs typeface="Calibri" panose="020F0502020204030204"/>
              </a:rPr>
              <a:t>Broadcom expander</a:t>
            </a:r>
          </a:p>
          <a:p>
            <a:pPr marL="180975" indent="-180975">
              <a:buClr>
                <a:srgbClr val="FF6500"/>
              </a:buClr>
              <a:buFont typeface="Arial" panose="020B0604020202020204" pitchFamily="34" charset="0"/>
              <a:buChar char="•"/>
            </a:pPr>
            <a:r>
              <a:rPr lang="en-US" altLang="zh-CN" dirty="0">
                <a:latin typeface="微軟正黑體"/>
                <a:ea typeface="微軟正黑體"/>
                <a:cs typeface="Calibri" panose="020F0502020204030204"/>
              </a:rPr>
              <a:t>450 W </a:t>
            </a:r>
            <a:r>
              <a:rPr lang="zh-TW" altLang="en-US" dirty="0">
                <a:latin typeface="微軟正黑體"/>
                <a:ea typeface="微軟正黑體"/>
                <a:cs typeface="Calibri" panose="020F0502020204030204"/>
              </a:rPr>
              <a:t>備援式電源</a:t>
            </a:r>
          </a:p>
        </p:txBody>
      </p:sp>
    </p:spTree>
    <p:extLst>
      <p:ext uri="{BB962C8B-B14F-4D97-AF65-F5344CB8AC3E}">
        <p14:creationId xmlns:p14="http://schemas.microsoft.com/office/powerpoint/2010/main" val="42301730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2DBC887A-B8BD-4B13-B436-D896C600A847}"/>
              </a:ext>
            </a:extLst>
          </p:cNvPr>
          <p:cNvSpPr txBox="1">
            <a:spLocks/>
          </p:cNvSpPr>
          <p:nvPr/>
        </p:nvSpPr>
        <p:spPr>
          <a:xfrm>
            <a:off x="464020" y="167256"/>
            <a:ext cx="7886700" cy="822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b="1" dirty="0">
                <a:latin typeface="微軟正黑體"/>
                <a:ea typeface="微軟正黑體"/>
              </a:rPr>
              <a:t>QNAP SAS </a:t>
            </a:r>
            <a:r>
              <a:rPr lang="zh-TW" altLang="en-US" b="1" dirty="0">
                <a:latin typeface="微軟正黑體"/>
                <a:ea typeface="微軟正黑體"/>
              </a:rPr>
              <a:t>卡與線材</a:t>
            </a:r>
            <a:endParaRPr lang="zh-CN" altLang="en-US" b="1" dirty="0"/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65292F18-9686-4346-B54F-9A39E104A56A}"/>
              </a:ext>
            </a:extLst>
          </p:cNvPr>
          <p:cNvGrpSpPr/>
          <p:nvPr/>
        </p:nvGrpSpPr>
        <p:grpSpPr>
          <a:xfrm>
            <a:off x="6546223" y="1101518"/>
            <a:ext cx="2411129" cy="2411129"/>
            <a:chOff x="199373" y="1554480"/>
            <a:chExt cx="2744553" cy="2744553"/>
          </a:xfrm>
        </p:grpSpPr>
        <p:pic>
          <p:nvPicPr>
            <p:cNvPr id="10" name="圖形 9">
              <a:extLst>
                <a:ext uri="{FF2B5EF4-FFF2-40B4-BE49-F238E27FC236}">
                  <a16:creationId xmlns:a16="http://schemas.microsoft.com/office/drawing/2014/main" id="{0A0EA664-0FBE-4F5F-8E13-F6681F0DDB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99373" y="1554480"/>
              <a:ext cx="2439753" cy="2439753"/>
            </a:xfrm>
            <a:prstGeom prst="rect">
              <a:avLst/>
            </a:prstGeom>
          </p:spPr>
        </p:pic>
        <p:pic>
          <p:nvPicPr>
            <p:cNvPr id="14" name="圖形 13">
              <a:extLst>
                <a:ext uri="{FF2B5EF4-FFF2-40B4-BE49-F238E27FC236}">
                  <a16:creationId xmlns:a16="http://schemas.microsoft.com/office/drawing/2014/main" id="{13DC1A3E-AAC2-4EE9-95CC-FF69607E3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51773" y="1706880"/>
              <a:ext cx="2439753" cy="2439753"/>
            </a:xfrm>
            <a:prstGeom prst="rect">
              <a:avLst/>
            </a:prstGeom>
          </p:spPr>
        </p:pic>
        <p:pic>
          <p:nvPicPr>
            <p:cNvPr id="15" name="圖形 14">
              <a:extLst>
                <a:ext uri="{FF2B5EF4-FFF2-40B4-BE49-F238E27FC236}">
                  <a16:creationId xmlns:a16="http://schemas.microsoft.com/office/drawing/2014/main" id="{6F34C0C8-E89B-48A9-BCC2-FF99C2903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04173" y="1859280"/>
              <a:ext cx="2439753" cy="2439753"/>
            </a:xfrm>
            <a:prstGeom prst="rect">
              <a:avLst/>
            </a:prstGeom>
          </p:spPr>
        </p:pic>
      </p:grp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BFFD4EE4-8E33-4F5B-9EFE-F1BDE8C9B1CA}"/>
              </a:ext>
            </a:extLst>
          </p:cNvPr>
          <p:cNvGrpSpPr/>
          <p:nvPr/>
        </p:nvGrpSpPr>
        <p:grpSpPr>
          <a:xfrm>
            <a:off x="290499" y="1101518"/>
            <a:ext cx="2411129" cy="2411129"/>
            <a:chOff x="199373" y="1554480"/>
            <a:chExt cx="2744553" cy="2744553"/>
          </a:xfrm>
        </p:grpSpPr>
        <p:pic>
          <p:nvPicPr>
            <p:cNvPr id="19" name="圖形 18">
              <a:extLst>
                <a:ext uri="{FF2B5EF4-FFF2-40B4-BE49-F238E27FC236}">
                  <a16:creationId xmlns:a16="http://schemas.microsoft.com/office/drawing/2014/main" id="{D74A0D1A-9B30-428F-8997-D8FE304FF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99373" y="1554480"/>
              <a:ext cx="2439753" cy="2439753"/>
            </a:xfrm>
            <a:prstGeom prst="rect">
              <a:avLst/>
            </a:prstGeom>
          </p:spPr>
        </p:pic>
        <p:pic>
          <p:nvPicPr>
            <p:cNvPr id="20" name="圖形 19">
              <a:extLst>
                <a:ext uri="{FF2B5EF4-FFF2-40B4-BE49-F238E27FC236}">
                  <a16:creationId xmlns:a16="http://schemas.microsoft.com/office/drawing/2014/main" id="{6AACCA28-AD62-4BD5-8B85-CD9F56542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51773" y="1706880"/>
              <a:ext cx="2439753" cy="2439753"/>
            </a:xfrm>
            <a:prstGeom prst="rect">
              <a:avLst/>
            </a:prstGeom>
          </p:spPr>
        </p:pic>
        <p:pic>
          <p:nvPicPr>
            <p:cNvPr id="21" name="圖形 20">
              <a:extLst>
                <a:ext uri="{FF2B5EF4-FFF2-40B4-BE49-F238E27FC236}">
                  <a16:creationId xmlns:a16="http://schemas.microsoft.com/office/drawing/2014/main" id="{A3E53EEB-75D1-49E3-A131-3AFAC7A65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04173" y="1859280"/>
              <a:ext cx="2439753" cy="2439753"/>
            </a:xfrm>
            <a:prstGeom prst="rect">
              <a:avLst/>
            </a:prstGeom>
          </p:spPr>
        </p:pic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D95434B5-F7A3-491D-8BA4-FC548E672471}"/>
              </a:ext>
            </a:extLst>
          </p:cNvPr>
          <p:cNvGrpSpPr/>
          <p:nvPr/>
        </p:nvGrpSpPr>
        <p:grpSpPr>
          <a:xfrm>
            <a:off x="3424959" y="1101518"/>
            <a:ext cx="2411129" cy="2411129"/>
            <a:chOff x="199373" y="1554480"/>
            <a:chExt cx="2744553" cy="2744553"/>
          </a:xfrm>
        </p:grpSpPr>
        <p:pic>
          <p:nvPicPr>
            <p:cNvPr id="23" name="圖形 22">
              <a:extLst>
                <a:ext uri="{FF2B5EF4-FFF2-40B4-BE49-F238E27FC236}">
                  <a16:creationId xmlns:a16="http://schemas.microsoft.com/office/drawing/2014/main" id="{F3D697C0-B962-4FAA-97D2-7849ED934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99373" y="1554480"/>
              <a:ext cx="2439753" cy="2439753"/>
            </a:xfrm>
            <a:prstGeom prst="rect">
              <a:avLst/>
            </a:prstGeom>
          </p:spPr>
        </p:pic>
        <p:pic>
          <p:nvPicPr>
            <p:cNvPr id="24" name="圖形 23">
              <a:extLst>
                <a:ext uri="{FF2B5EF4-FFF2-40B4-BE49-F238E27FC236}">
                  <a16:creationId xmlns:a16="http://schemas.microsoft.com/office/drawing/2014/main" id="{67B9B4E8-25BB-46D7-A226-8AA5C5C10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51773" y="1706880"/>
              <a:ext cx="2439753" cy="2439753"/>
            </a:xfrm>
            <a:prstGeom prst="rect">
              <a:avLst/>
            </a:prstGeom>
          </p:spPr>
        </p:pic>
        <p:pic>
          <p:nvPicPr>
            <p:cNvPr id="25" name="圖形 24">
              <a:extLst>
                <a:ext uri="{FF2B5EF4-FFF2-40B4-BE49-F238E27FC236}">
                  <a16:creationId xmlns:a16="http://schemas.microsoft.com/office/drawing/2014/main" id="{0B4C514D-4A4E-4BAE-A01A-2B688418C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04173" y="1859280"/>
              <a:ext cx="2439753" cy="2439753"/>
            </a:xfrm>
            <a:prstGeom prst="rect">
              <a:avLst/>
            </a:prstGeom>
          </p:spPr>
        </p:pic>
      </p:grpSp>
      <p:pic>
        <p:nvPicPr>
          <p:cNvPr id="26" name="圖片 25">
            <a:extLst>
              <a:ext uri="{FF2B5EF4-FFF2-40B4-BE49-F238E27FC236}">
                <a16:creationId xmlns:a16="http://schemas.microsoft.com/office/drawing/2014/main" id="{C02F5195-0C68-4C01-8702-8E5729A0A6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939" y="1392589"/>
            <a:ext cx="2310818" cy="2218385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BB83ADB1-0EEF-4E9B-A109-E87643B349F7}"/>
              </a:ext>
            </a:extLst>
          </p:cNvPr>
          <p:cNvSpPr/>
          <p:nvPr/>
        </p:nvSpPr>
        <p:spPr>
          <a:xfrm>
            <a:off x="6605124" y="3610974"/>
            <a:ext cx="13420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7800" indent="-177800">
              <a:buClr>
                <a:srgbClr val="FF6500"/>
              </a:buClr>
              <a:buFont typeface="Arial"/>
              <a:buChar char="•"/>
            </a:pPr>
            <a:r>
              <a:rPr lang="en-US" altLang="zh-CN" sz="1400" dirty="0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SAS-12G2E</a:t>
            </a:r>
          </a:p>
        </p:txBody>
      </p: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1D317C9A-A94E-4CCF-80FF-140FDD8AD6F6}"/>
              </a:ext>
            </a:extLst>
          </p:cNvPr>
          <p:cNvGrpSpPr/>
          <p:nvPr/>
        </p:nvGrpSpPr>
        <p:grpSpPr>
          <a:xfrm>
            <a:off x="6402168" y="3192479"/>
            <a:ext cx="2643404" cy="369332"/>
            <a:chOff x="3583587" y="3999397"/>
            <a:chExt cx="2207316" cy="369332"/>
          </a:xfrm>
        </p:grpSpPr>
        <p:sp>
          <p:nvSpPr>
            <p:cNvPr id="29" name="矩形: 圓角 28">
              <a:extLst>
                <a:ext uri="{FF2B5EF4-FFF2-40B4-BE49-F238E27FC236}">
                  <a16:creationId xmlns:a16="http://schemas.microsoft.com/office/drawing/2014/main" id="{EE8A95DE-6366-4D93-BE98-174015640A08}"/>
                </a:ext>
              </a:extLst>
            </p:cNvPr>
            <p:cNvSpPr/>
            <p:nvPr/>
          </p:nvSpPr>
          <p:spPr>
            <a:xfrm>
              <a:off x="3583587" y="3999397"/>
              <a:ext cx="2207316" cy="369332"/>
            </a:xfrm>
            <a:prstGeom prst="roundRect">
              <a:avLst>
                <a:gd name="adj" fmla="val 50000"/>
              </a:avLst>
            </a:prstGeom>
            <a:solidFill>
              <a:srgbClr val="FF6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1CF972C9-2551-4514-B691-9D44F420ABEB}"/>
                </a:ext>
              </a:extLst>
            </p:cNvPr>
            <p:cNvSpPr/>
            <p:nvPr/>
          </p:nvSpPr>
          <p:spPr>
            <a:xfrm>
              <a:off x="3713203" y="4030174"/>
              <a:ext cx="185817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400" b="1">
                  <a:solidFill>
                    <a:schemeClr val="bg1"/>
                  </a:solidFill>
                  <a:latin typeface="Arial" panose="020B0604020202020204" pitchFamily="34" charset="0"/>
                  <a:ea typeface="等线"/>
                  <a:cs typeface="Arial" panose="020B0604020202020204" pitchFamily="34" charset="0"/>
                </a:rPr>
                <a:t>8 port SAS 12 Gb/s card</a:t>
              </a:r>
              <a:endParaRPr lang="en-US" altLang="zh-CN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6" name="圖片 35">
            <a:extLst>
              <a:ext uri="{FF2B5EF4-FFF2-40B4-BE49-F238E27FC236}">
                <a16:creationId xmlns:a16="http://schemas.microsoft.com/office/drawing/2014/main" id="{A00E7B7C-0D20-49EC-977D-D4D634AE18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90" y="1268205"/>
            <a:ext cx="2762059" cy="2143358"/>
          </a:xfrm>
          <a:prstGeom prst="rect">
            <a:avLst/>
          </a:prstGeom>
        </p:spPr>
      </p:pic>
      <p:sp>
        <p:nvSpPr>
          <p:cNvPr id="37" name="矩形 36">
            <a:extLst>
              <a:ext uri="{FF2B5EF4-FFF2-40B4-BE49-F238E27FC236}">
                <a16:creationId xmlns:a16="http://schemas.microsoft.com/office/drawing/2014/main" id="{21E5769F-C214-49CB-B52F-2E2D6289276E}"/>
              </a:ext>
            </a:extLst>
          </p:cNvPr>
          <p:cNvSpPr/>
          <p:nvPr/>
        </p:nvSpPr>
        <p:spPr>
          <a:xfrm>
            <a:off x="296051" y="3627412"/>
            <a:ext cx="195919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7800" indent="-177800">
              <a:buClr>
                <a:srgbClr val="FF6500"/>
              </a:buClr>
              <a:buFont typeface="Arial"/>
              <a:buChar char="•"/>
            </a:pPr>
            <a:r>
              <a:rPr lang="en-US" altLang="zh-CN" sz="1400" dirty="0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CAB-SAS05M-8644</a:t>
            </a:r>
          </a:p>
          <a:p>
            <a:pPr marL="177800" indent="-177800">
              <a:buClr>
                <a:srgbClr val="FF6500"/>
              </a:buClr>
              <a:buFont typeface="Arial"/>
              <a:buChar char="•"/>
            </a:pPr>
            <a:r>
              <a:rPr lang="en-US" altLang="zh-CN" sz="1400" dirty="0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CAB-SAS10M-8644</a:t>
            </a:r>
          </a:p>
          <a:p>
            <a:pPr marL="177800" indent="-177800">
              <a:buClr>
                <a:srgbClr val="FF6500"/>
              </a:buClr>
              <a:buFont typeface="Arial"/>
              <a:buChar char="•"/>
            </a:pPr>
            <a:r>
              <a:rPr lang="en-US" altLang="zh-CN" sz="1400" dirty="0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CAB-SAS20M-8644</a:t>
            </a:r>
          </a:p>
          <a:p>
            <a:pPr marL="177800" indent="-177800">
              <a:buClr>
                <a:srgbClr val="FF6500"/>
              </a:buClr>
              <a:buFont typeface="Arial"/>
              <a:buChar char="•"/>
            </a:pPr>
            <a:r>
              <a:rPr lang="en-US" altLang="zh-CN" sz="1400" dirty="0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CAB-SAS30M-8644</a:t>
            </a:r>
          </a:p>
        </p:txBody>
      </p:sp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595666FB-DA04-46D8-AB2A-F08D07B34C55}"/>
              </a:ext>
            </a:extLst>
          </p:cNvPr>
          <p:cNvSpPr/>
          <p:nvPr/>
        </p:nvSpPr>
        <p:spPr>
          <a:xfrm>
            <a:off x="148259" y="3192479"/>
            <a:ext cx="2836562" cy="369332"/>
          </a:xfrm>
          <a:prstGeom prst="roundRect">
            <a:avLst>
              <a:gd name="adj" fmla="val 50000"/>
            </a:avLst>
          </a:prstGeom>
          <a:solidFill>
            <a:srgbClr val="FF6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DF9112BD-E936-4B2F-9B16-DE9986B75A0C}"/>
              </a:ext>
            </a:extLst>
          </p:cNvPr>
          <p:cNvSpPr/>
          <p:nvPr/>
        </p:nvSpPr>
        <p:spPr>
          <a:xfrm>
            <a:off x="279820" y="3219374"/>
            <a:ext cx="2601994" cy="307777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en-US" altLang="zh-CN" sz="1400" b="1">
                <a:solidFill>
                  <a:schemeClr val="bg1"/>
                </a:solidFill>
                <a:latin typeface="Arial"/>
                <a:ea typeface="等线"/>
                <a:cs typeface="Arial"/>
              </a:rPr>
              <a:t>Mini-SAS HD cable (12 Gb/s)</a:t>
            </a:r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7A9D40A9-546F-4395-8AC7-ECD9250AB5AB}"/>
              </a:ext>
            </a:extLst>
          </p:cNvPr>
          <p:cNvSpPr/>
          <p:nvPr/>
        </p:nvSpPr>
        <p:spPr>
          <a:xfrm>
            <a:off x="3188468" y="3192479"/>
            <a:ext cx="2983351" cy="369332"/>
          </a:xfrm>
          <a:prstGeom prst="roundRect">
            <a:avLst>
              <a:gd name="adj" fmla="val 50000"/>
            </a:avLst>
          </a:prstGeom>
          <a:solidFill>
            <a:srgbClr val="FF6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EEE4C447-AD27-486A-879B-3D25AE6C0D23}"/>
              </a:ext>
            </a:extLst>
          </p:cNvPr>
          <p:cNvSpPr/>
          <p:nvPr/>
        </p:nvSpPr>
        <p:spPr>
          <a:xfrm>
            <a:off x="3280970" y="3219374"/>
            <a:ext cx="28424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400" b="1">
                <a:solidFill>
                  <a:schemeClr val="bg1"/>
                </a:solidFill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Mini-SAS to Mini-SAS HD cable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9A1A6173-76D9-4F3C-88B6-17F1C0B1E31B}"/>
              </a:ext>
            </a:extLst>
          </p:cNvPr>
          <p:cNvSpPr/>
          <p:nvPr/>
        </p:nvSpPr>
        <p:spPr>
          <a:xfrm>
            <a:off x="3322360" y="3610974"/>
            <a:ext cx="241604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7800" indent="-177800">
              <a:buClr>
                <a:srgbClr val="FF6500"/>
              </a:buClr>
              <a:buFont typeface="Arial"/>
              <a:buChar char="•"/>
            </a:pPr>
            <a:r>
              <a:rPr lang="en-US" altLang="zh-CN" sz="1400" dirty="0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CAB-SAS05M-8644-8088</a:t>
            </a:r>
          </a:p>
          <a:p>
            <a:pPr marL="177800" indent="-177800">
              <a:buClr>
                <a:srgbClr val="FF6500"/>
              </a:buClr>
              <a:buFont typeface="Arial"/>
              <a:buChar char="•"/>
            </a:pPr>
            <a:r>
              <a:rPr lang="en-US" altLang="zh-CN" sz="1400" dirty="0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CAB-SAS10M-8644-8088</a:t>
            </a:r>
          </a:p>
          <a:p>
            <a:pPr marL="177800" indent="-177800">
              <a:buClr>
                <a:srgbClr val="FF6500"/>
              </a:buClr>
              <a:buFont typeface="Arial"/>
              <a:buChar char="•"/>
            </a:pPr>
            <a:r>
              <a:rPr lang="en-US" altLang="zh-CN" sz="1400" dirty="0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CAB-SAS20M-8644-8088</a:t>
            </a:r>
          </a:p>
          <a:p>
            <a:pPr marL="177800" indent="-177800">
              <a:buClr>
                <a:srgbClr val="FF6500"/>
              </a:buClr>
              <a:buFont typeface="Arial"/>
              <a:buChar char="•"/>
            </a:pPr>
            <a:r>
              <a:rPr lang="en-US" altLang="zh-CN" sz="1400" dirty="0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CAB-SAS30M-8644-8088</a:t>
            </a:r>
          </a:p>
        </p:txBody>
      </p:sp>
      <p:pic>
        <p:nvPicPr>
          <p:cNvPr id="44" name="圖片 43">
            <a:extLst>
              <a:ext uri="{FF2B5EF4-FFF2-40B4-BE49-F238E27FC236}">
                <a16:creationId xmlns:a16="http://schemas.microsoft.com/office/drawing/2014/main" id="{B894E939-B7FF-4C35-9CD1-869E1A1067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847" y="1514020"/>
            <a:ext cx="3586027" cy="173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1813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FD05226-D3F5-42C9-A9F9-3F258A03C428}"/>
              </a:ext>
            </a:extLst>
          </p:cNvPr>
          <p:cNvSpPr txBox="1">
            <a:spLocks/>
          </p:cNvSpPr>
          <p:nvPr/>
        </p:nvSpPr>
        <p:spPr>
          <a:xfrm>
            <a:off x="366388" y="257635"/>
            <a:ext cx="8211415" cy="82296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微軟正黑體"/>
                <a:ea typeface="微軟正黑體"/>
              </a:rPr>
              <a:t>ES NAS </a:t>
            </a:r>
            <a:r>
              <a:rPr lang="zh-CN" altLang="en-US" b="1" dirty="0">
                <a:latin typeface="微軟正黑體"/>
                <a:ea typeface="微軟正黑體"/>
              </a:rPr>
              <a:t>高可用性擴充接線大法</a:t>
            </a:r>
            <a:endParaRPr lang="en-US" altLang="zh-CN" dirty="0">
              <a:latin typeface="微軟正黑體"/>
              <a:ea typeface="微軟正黑體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00C0CE1-00F4-41AD-9A5A-220AE1A05D79}"/>
              </a:ext>
            </a:extLst>
          </p:cNvPr>
          <p:cNvSpPr/>
          <p:nvPr/>
        </p:nvSpPr>
        <p:spPr>
          <a:xfrm>
            <a:off x="853163" y="1476161"/>
            <a:ext cx="14221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ES 雙控制器</a:t>
            </a:r>
            <a:br>
              <a:rPr lang="en-US" altLang="zh-CN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</a:br>
            <a:r>
              <a:rPr lang="zh-CN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NAS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1212F17C-1E48-4E76-992B-1E10CD4BB324}"/>
              </a:ext>
            </a:extLst>
          </p:cNvPr>
          <p:cNvSpPr/>
          <p:nvPr/>
        </p:nvSpPr>
        <p:spPr>
          <a:xfrm>
            <a:off x="853163" y="3200657"/>
            <a:ext cx="13871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EJ 雙控制器</a:t>
            </a:r>
            <a:br>
              <a:rPr lang="en-US" altLang="zh-CN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</a:br>
            <a:r>
              <a:rPr lang="zh-CN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JBOD</a:t>
            </a:r>
          </a:p>
        </p:txBody>
      </p:sp>
      <p:pic>
        <p:nvPicPr>
          <p:cNvPr id="73" name="圖形 72">
            <a:extLst>
              <a:ext uri="{FF2B5EF4-FFF2-40B4-BE49-F238E27FC236}">
                <a16:creationId xmlns:a16="http://schemas.microsoft.com/office/drawing/2014/main" id="{012E94A0-60C0-4D58-946A-1BE9F4EEF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36818" y="3634711"/>
            <a:ext cx="435505" cy="383732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71000"/>
              </a:prstClr>
            </a:outerShdw>
          </a:effectLst>
        </p:spPr>
      </p:pic>
      <p:sp>
        <p:nvSpPr>
          <p:cNvPr id="74" name="矩形 73">
            <a:extLst>
              <a:ext uri="{FF2B5EF4-FFF2-40B4-BE49-F238E27FC236}">
                <a16:creationId xmlns:a16="http://schemas.microsoft.com/office/drawing/2014/main" id="{8605CB18-D2EC-4F76-9EBB-F21B989839E1}"/>
              </a:ext>
            </a:extLst>
          </p:cNvPr>
          <p:cNvSpPr/>
          <p:nvPr/>
        </p:nvSpPr>
        <p:spPr>
          <a:xfrm>
            <a:off x="5572323" y="161967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180975" indent="-180975">
              <a:buClr>
                <a:srgbClr val="FF6500"/>
              </a:buClr>
              <a:buFont typeface="Arial" panose="020B0604020202020204" pitchFamily="34" charset="0"/>
              <a:buChar char="•"/>
            </a:pPr>
            <a:r>
              <a:rPr lang="zh-TW" altLang="en-US">
                <a:latin typeface="微軟正黑體"/>
                <a:ea typeface="微軟正黑體"/>
                <a:cs typeface="Calibri" panose="020F0502020204030204"/>
              </a:rPr>
              <a:t>最高可串接 7 台 EJ1600 v2</a:t>
            </a:r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/>
            </a:endParaRPr>
          </a:p>
          <a:p>
            <a:pPr marL="180975" indent="-180975">
              <a:buClr>
                <a:srgbClr val="FF6500"/>
              </a:buClr>
              <a:buFont typeface="Arial" panose="020B0604020202020204" pitchFamily="34" charset="0"/>
              <a:buChar char="•"/>
            </a:pPr>
            <a:r>
              <a:rPr lang="zh-TW" altLang="en-US">
                <a:latin typeface="微軟正黑體"/>
                <a:ea typeface="微軟正黑體"/>
                <a:cs typeface="Calibri" panose="020F0502020204030204"/>
              </a:rPr>
              <a:t>避免單點失效</a:t>
            </a:r>
            <a:endParaRPr lang="en-US" altLang="zh-TW">
              <a:latin typeface="微軟正黑體"/>
              <a:ea typeface="微軟正黑體"/>
              <a:cs typeface="Calibri" panose="020F0502020204030204"/>
            </a:endParaRPr>
          </a:p>
        </p:txBody>
      </p:sp>
      <p:pic>
        <p:nvPicPr>
          <p:cNvPr id="48" name="圖形 47">
            <a:extLst>
              <a:ext uri="{FF2B5EF4-FFF2-40B4-BE49-F238E27FC236}">
                <a16:creationId xmlns:a16="http://schemas.microsoft.com/office/drawing/2014/main" id="{13E51B4A-6295-4604-ABC1-B3A7B4B4A5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98560" y="3200657"/>
            <a:ext cx="2712508" cy="1213132"/>
          </a:xfrm>
          <a:prstGeom prst="rect">
            <a:avLst/>
          </a:prstGeom>
        </p:spPr>
      </p:pic>
      <p:sp>
        <p:nvSpPr>
          <p:cNvPr id="49" name="矩形 48">
            <a:extLst>
              <a:ext uri="{FF2B5EF4-FFF2-40B4-BE49-F238E27FC236}">
                <a16:creationId xmlns:a16="http://schemas.microsoft.com/office/drawing/2014/main" id="{636F1122-BEF1-40D4-95FE-53CE12233FC6}"/>
              </a:ext>
            </a:extLst>
          </p:cNvPr>
          <p:cNvSpPr/>
          <p:nvPr/>
        </p:nvSpPr>
        <p:spPr>
          <a:xfrm>
            <a:off x="5436235" y="3391724"/>
            <a:ext cx="25050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rgbClr val="FF6500"/>
              </a:buClr>
            </a:pPr>
            <a:r>
              <a:rPr lang="zh-TW" altLang="en-US" sz="1600">
                <a:solidFill>
                  <a:schemeClr val="bg1"/>
                </a:solidFill>
                <a:latin typeface="微軟正黑體"/>
                <a:ea typeface="微軟正黑體"/>
                <a:cs typeface="Calibri" panose="020F0502020204030204"/>
              </a:rPr>
              <a:t>單一控制器</a:t>
            </a:r>
            <a:r>
              <a:rPr lang="zh-TW" altLang="en-US" sz="1600">
                <a:latin typeface="微軟正黑體"/>
                <a:ea typeface="微軟正黑體"/>
                <a:cs typeface="Calibri" panose="020F0502020204030204"/>
              </a:rPr>
              <a:t>失效時，</a:t>
            </a:r>
            <a:r>
              <a:rPr lang="en-US" altLang="zh-TW" sz="1600">
                <a:latin typeface="微軟正黑體"/>
                <a:ea typeface="微軟正黑體"/>
                <a:cs typeface="Calibri" panose="020F0502020204030204"/>
              </a:rPr>
              <a:t>NAS </a:t>
            </a:r>
            <a:r>
              <a:rPr lang="zh-TW" altLang="en-US" sz="1600">
                <a:latin typeface="微軟正黑體"/>
                <a:ea typeface="微軟正黑體"/>
                <a:cs typeface="Calibri" panose="020F0502020204030204"/>
              </a:rPr>
              <a:t>仍能透過另一個控制器與路徑存取</a:t>
            </a:r>
          </a:p>
        </p:txBody>
      </p:sp>
      <p:sp>
        <p:nvSpPr>
          <p:cNvPr id="77" name="文字方塊 76">
            <a:extLst>
              <a:ext uri="{FF2B5EF4-FFF2-40B4-BE49-F238E27FC236}">
                <a16:creationId xmlns:a16="http://schemas.microsoft.com/office/drawing/2014/main" id="{4849CF7A-3FA1-4158-94E2-65209E7283EE}"/>
              </a:ext>
            </a:extLst>
          </p:cNvPr>
          <p:cNvSpPr txBox="1"/>
          <p:nvPr/>
        </p:nvSpPr>
        <p:spPr>
          <a:xfrm>
            <a:off x="5943222" y="2225695"/>
            <a:ext cx="293599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>
                <a:solidFill>
                  <a:srgbClr val="FF0000"/>
                </a:solidFill>
                <a:latin typeface="微軟正黑體"/>
                <a:ea typeface="微軟正黑體"/>
                <a:cs typeface="Calibri" panose="020F0502020204030204"/>
              </a:rPr>
              <a:t>單一線材</a:t>
            </a:r>
            <a:r>
              <a:rPr lang="zh-TW" altLang="en-US" sz="1400">
                <a:latin typeface="微軟正黑體"/>
                <a:ea typeface="微軟正黑體"/>
                <a:cs typeface="Calibri" panose="020F0502020204030204"/>
              </a:rPr>
              <a:t>或是</a:t>
            </a:r>
            <a:r>
              <a:rPr lang="zh-TW" altLang="en-US" sz="1400">
                <a:solidFill>
                  <a:srgbClr val="FF0000"/>
                </a:solidFill>
                <a:latin typeface="微軟正黑體"/>
                <a:ea typeface="微軟正黑體"/>
                <a:cs typeface="Calibri" panose="020F0502020204030204"/>
              </a:rPr>
              <a:t>單一控制器</a:t>
            </a:r>
            <a:r>
              <a:rPr lang="zh-TW" altLang="en-US" sz="1400">
                <a:latin typeface="微軟正黑體"/>
                <a:ea typeface="微軟正黑體"/>
                <a:cs typeface="Calibri" panose="020F0502020204030204"/>
              </a:rPr>
              <a:t>失效時，系統仍能正常運作</a:t>
            </a:r>
          </a:p>
          <a:p>
            <a:endParaRPr lang="zh-TW" altLang="en-US"/>
          </a:p>
        </p:txBody>
      </p:sp>
      <p:sp>
        <p:nvSpPr>
          <p:cNvPr id="79" name="等腰三角形 78">
            <a:extLst>
              <a:ext uri="{FF2B5EF4-FFF2-40B4-BE49-F238E27FC236}">
                <a16:creationId xmlns:a16="http://schemas.microsoft.com/office/drawing/2014/main" id="{80793FEB-2BCE-4518-9811-28FA55C55B37}"/>
              </a:ext>
            </a:extLst>
          </p:cNvPr>
          <p:cNvSpPr/>
          <p:nvPr/>
        </p:nvSpPr>
        <p:spPr>
          <a:xfrm rot="5400000">
            <a:off x="5893887" y="2328707"/>
            <a:ext cx="101381" cy="8739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3450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1AB71-D3AA-4522-867E-B055761A7807}"/>
              </a:ext>
            </a:extLst>
          </p:cNvPr>
          <p:cNvSpPr txBox="1">
            <a:spLocks/>
          </p:cNvSpPr>
          <p:nvPr/>
        </p:nvSpPr>
        <p:spPr>
          <a:xfrm>
            <a:off x="457517" y="279295"/>
            <a:ext cx="7886700" cy="82296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微軟正黑體"/>
                <a:ea typeface="微軟正黑體"/>
              </a:rPr>
              <a:t>NAS + REXP </a:t>
            </a:r>
            <a:r>
              <a:rPr lang="zh-CN" altLang="en-US" b="1" dirty="0">
                <a:latin typeface="微軟正黑體"/>
                <a:ea typeface="微軟正黑體"/>
              </a:rPr>
              <a:t>接線</a:t>
            </a:r>
            <a:r>
              <a:rPr lang="zh-TW" altLang="en-US" b="1" dirty="0">
                <a:latin typeface="微軟正黑體"/>
                <a:ea typeface="微軟正黑體"/>
              </a:rPr>
              <a:t>大法</a:t>
            </a:r>
            <a:endParaRPr lang="zh-CN" b="1" dirty="0">
              <a:latin typeface="微軟正黑體"/>
              <a:ea typeface="微軟正黑體"/>
            </a:endParaRPr>
          </a:p>
        </p:txBody>
      </p:sp>
      <p:sp>
        <p:nvSpPr>
          <p:cNvPr id="3" name="矩形: 圓角 59">
            <a:extLst>
              <a:ext uri="{FF2B5EF4-FFF2-40B4-BE49-F238E27FC236}">
                <a16:creationId xmlns:a16="http://schemas.microsoft.com/office/drawing/2014/main" id="{CB7AC694-34A1-4823-BCCB-5801786B7CB4}"/>
              </a:ext>
            </a:extLst>
          </p:cNvPr>
          <p:cNvSpPr/>
          <p:nvPr/>
        </p:nvSpPr>
        <p:spPr>
          <a:xfrm>
            <a:off x="2185731" y="2936451"/>
            <a:ext cx="117018" cy="157321"/>
          </a:xfrm>
          <a:prstGeom prst="roundRect">
            <a:avLst/>
          </a:prstGeom>
          <a:noFill/>
          <a:ln w="19050">
            <a:solidFill>
              <a:srgbClr val="FF6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: 圓角 59">
            <a:extLst>
              <a:ext uri="{FF2B5EF4-FFF2-40B4-BE49-F238E27FC236}">
                <a16:creationId xmlns:a16="http://schemas.microsoft.com/office/drawing/2014/main" id="{EA14028C-3B57-4FD9-90E3-D8541464B9A8}"/>
              </a:ext>
            </a:extLst>
          </p:cNvPr>
          <p:cNvSpPr/>
          <p:nvPr/>
        </p:nvSpPr>
        <p:spPr>
          <a:xfrm>
            <a:off x="2168797" y="3562984"/>
            <a:ext cx="117018" cy="157321"/>
          </a:xfrm>
          <a:prstGeom prst="roundRect">
            <a:avLst/>
          </a:prstGeom>
          <a:noFill/>
          <a:ln w="19050">
            <a:solidFill>
              <a:srgbClr val="FF6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: 圓角 59">
            <a:extLst>
              <a:ext uri="{FF2B5EF4-FFF2-40B4-BE49-F238E27FC236}">
                <a16:creationId xmlns:a16="http://schemas.microsoft.com/office/drawing/2014/main" id="{7C3ECE38-6076-4DA1-9BD9-4E56486022E0}"/>
              </a:ext>
            </a:extLst>
          </p:cNvPr>
          <p:cNvSpPr/>
          <p:nvPr/>
        </p:nvSpPr>
        <p:spPr>
          <a:xfrm>
            <a:off x="2168797" y="4138717"/>
            <a:ext cx="117018" cy="157321"/>
          </a:xfrm>
          <a:prstGeom prst="roundRect">
            <a:avLst/>
          </a:prstGeom>
          <a:noFill/>
          <a:ln w="19050">
            <a:solidFill>
              <a:srgbClr val="FF6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: 圓角 59">
            <a:extLst>
              <a:ext uri="{FF2B5EF4-FFF2-40B4-BE49-F238E27FC236}">
                <a16:creationId xmlns:a16="http://schemas.microsoft.com/office/drawing/2014/main" id="{FEB98E44-0520-4D90-8CAC-0CDCAED1A5D0}"/>
              </a:ext>
            </a:extLst>
          </p:cNvPr>
          <p:cNvSpPr/>
          <p:nvPr/>
        </p:nvSpPr>
        <p:spPr>
          <a:xfrm>
            <a:off x="2177264" y="4697517"/>
            <a:ext cx="117018" cy="157321"/>
          </a:xfrm>
          <a:prstGeom prst="roundRect">
            <a:avLst/>
          </a:prstGeom>
          <a:noFill/>
          <a:ln w="19050">
            <a:solidFill>
              <a:srgbClr val="FF6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Box 70">
            <a:extLst>
              <a:ext uri="{FF2B5EF4-FFF2-40B4-BE49-F238E27FC236}">
                <a16:creationId xmlns:a16="http://schemas.microsoft.com/office/drawing/2014/main" id="{4620BC2F-A257-4892-9FA1-FF789D53EF20}"/>
              </a:ext>
            </a:extLst>
          </p:cNvPr>
          <p:cNvSpPr txBox="1"/>
          <p:nvPr/>
        </p:nvSpPr>
        <p:spPr>
          <a:xfrm>
            <a:off x="543848" y="2603500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Tier 1</a:t>
            </a:r>
          </a:p>
        </p:txBody>
      </p:sp>
      <p:sp>
        <p:nvSpPr>
          <p:cNvPr id="8" name="TextBox 71">
            <a:extLst>
              <a:ext uri="{FF2B5EF4-FFF2-40B4-BE49-F238E27FC236}">
                <a16:creationId xmlns:a16="http://schemas.microsoft.com/office/drawing/2014/main" id="{9FA1DDA0-A07B-4298-B163-EC81907D5D62}"/>
              </a:ext>
            </a:extLst>
          </p:cNvPr>
          <p:cNvSpPr txBox="1"/>
          <p:nvPr/>
        </p:nvSpPr>
        <p:spPr>
          <a:xfrm>
            <a:off x="543848" y="3227627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Tier 2</a:t>
            </a:r>
          </a:p>
        </p:txBody>
      </p:sp>
      <p:sp>
        <p:nvSpPr>
          <p:cNvPr id="9" name="TextBox 72">
            <a:extLst>
              <a:ext uri="{FF2B5EF4-FFF2-40B4-BE49-F238E27FC236}">
                <a16:creationId xmlns:a16="http://schemas.microsoft.com/office/drawing/2014/main" id="{690BFE4F-D0D2-4BD6-A5B2-10C289EACF4C}"/>
              </a:ext>
            </a:extLst>
          </p:cNvPr>
          <p:cNvSpPr txBox="1"/>
          <p:nvPr/>
        </p:nvSpPr>
        <p:spPr>
          <a:xfrm>
            <a:off x="543848" y="3851754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Tier 3</a:t>
            </a:r>
          </a:p>
        </p:txBody>
      </p:sp>
      <p:sp>
        <p:nvSpPr>
          <p:cNvPr id="10" name="TextBox 73">
            <a:extLst>
              <a:ext uri="{FF2B5EF4-FFF2-40B4-BE49-F238E27FC236}">
                <a16:creationId xmlns:a16="http://schemas.microsoft.com/office/drawing/2014/main" id="{6D638010-22CE-46FB-8855-1C16DE242CE7}"/>
              </a:ext>
            </a:extLst>
          </p:cNvPr>
          <p:cNvSpPr txBox="1"/>
          <p:nvPr/>
        </p:nvSpPr>
        <p:spPr>
          <a:xfrm>
            <a:off x="543848" y="4475880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Tier 4</a:t>
            </a:r>
          </a:p>
        </p:txBody>
      </p:sp>
      <p:sp>
        <p:nvSpPr>
          <p:cNvPr id="11" name="TextBox 74">
            <a:extLst>
              <a:ext uri="{FF2B5EF4-FFF2-40B4-BE49-F238E27FC236}">
                <a16:creationId xmlns:a16="http://schemas.microsoft.com/office/drawing/2014/main" id="{46966B81-212C-45A6-BC8F-8B6233086FD9}"/>
              </a:ext>
            </a:extLst>
          </p:cNvPr>
          <p:cNvSpPr txBox="1"/>
          <p:nvPr/>
        </p:nvSpPr>
        <p:spPr>
          <a:xfrm>
            <a:off x="543848" y="1371600"/>
            <a:ext cx="149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NAS</a:t>
            </a:r>
          </a:p>
        </p:txBody>
      </p:sp>
      <p:sp>
        <p:nvSpPr>
          <p:cNvPr id="12" name="TextBox 75">
            <a:extLst>
              <a:ext uri="{FF2B5EF4-FFF2-40B4-BE49-F238E27FC236}">
                <a16:creationId xmlns:a16="http://schemas.microsoft.com/office/drawing/2014/main" id="{F89C3397-705B-44FB-A3AC-BFD3B3AA6A09}"/>
              </a:ext>
            </a:extLst>
          </p:cNvPr>
          <p:cNvSpPr txBox="1"/>
          <p:nvPr/>
        </p:nvSpPr>
        <p:spPr>
          <a:xfrm>
            <a:off x="550197" y="2044700"/>
            <a:ext cx="18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REXP 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擴充裝置</a:t>
            </a:r>
            <a:endParaRPr 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圖形 13">
            <a:extLst>
              <a:ext uri="{FF2B5EF4-FFF2-40B4-BE49-F238E27FC236}">
                <a16:creationId xmlns:a16="http://schemas.microsoft.com/office/drawing/2014/main" id="{0C04F084-F6DF-46CD-A3F6-2B809C4784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03508" y="1090074"/>
            <a:ext cx="2824280" cy="1513426"/>
          </a:xfrm>
          <a:prstGeom prst="rect">
            <a:avLst/>
          </a:prstGeom>
        </p:spPr>
      </p:pic>
      <p:sp>
        <p:nvSpPr>
          <p:cNvPr id="15" name="文本框 11">
            <a:extLst>
              <a:ext uri="{FF2B5EF4-FFF2-40B4-BE49-F238E27FC236}">
                <a16:creationId xmlns:a16="http://schemas.microsoft.com/office/drawing/2014/main" id="{1D81AF8B-40B1-4FA7-9DF9-1B25C2A50176}"/>
              </a:ext>
            </a:extLst>
          </p:cNvPr>
          <p:cNvSpPr txBox="1"/>
          <p:nvPr/>
        </p:nvSpPr>
        <p:spPr>
          <a:xfrm>
            <a:off x="6400298" y="1346650"/>
            <a:ext cx="3221750" cy="100027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80975" indent="-180975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TW" altLang="en-US">
                <a:latin typeface="微軟正黑體"/>
                <a:ea typeface="微軟正黑體"/>
                <a:cs typeface="Calibri" panose="020F0502020204030204"/>
              </a:rPr>
              <a:t>最高可串接 </a:t>
            </a:r>
            <a:r>
              <a:rPr lang="en-US" altLang="zh-TW" b="1">
                <a:solidFill>
                  <a:schemeClr val="bg1"/>
                </a:solidFill>
                <a:latin typeface="微軟正黑體"/>
                <a:ea typeface="微軟正黑體"/>
                <a:cs typeface="Calibri" panose="020F0502020204030204"/>
              </a:rPr>
              <a:t>8 </a:t>
            </a:r>
            <a:r>
              <a:rPr lang="zh-TW" altLang="en-US">
                <a:latin typeface="微軟正黑體"/>
                <a:ea typeface="微軟正黑體"/>
                <a:cs typeface="Calibri" panose="020F0502020204030204"/>
              </a:rPr>
              <a:t>台</a:t>
            </a:r>
            <a:br>
              <a:rPr lang="en-US" altLang="zh-TW">
                <a:latin typeface="微軟正黑體"/>
                <a:ea typeface="微軟正黑體"/>
                <a:cs typeface="Calibri" panose="020F0502020204030204"/>
              </a:rPr>
            </a:br>
            <a:r>
              <a:rPr lang="en-US" altLang="zh-TW">
                <a:latin typeface="微軟正黑體"/>
                <a:ea typeface="微軟正黑體"/>
                <a:cs typeface="Calibri" panose="020F0502020204030204"/>
              </a:rPr>
              <a:t>(4 </a:t>
            </a:r>
            <a:r>
              <a:rPr lang="zh-TW" altLang="en-US">
                <a:latin typeface="微軟正黑體"/>
                <a:ea typeface="微軟正黑體"/>
                <a:cs typeface="Calibri" panose="020F0502020204030204"/>
              </a:rPr>
              <a:t>層</a:t>
            </a:r>
            <a:r>
              <a:rPr lang="en-US" altLang="zh-TW">
                <a:latin typeface="微軟正黑體"/>
                <a:ea typeface="微軟正黑體"/>
                <a:cs typeface="Calibri" panose="020F0502020204030204"/>
              </a:rPr>
              <a:t>) </a:t>
            </a:r>
            <a:r>
              <a:rPr lang="en-US" altLang="zh-TW" b="1">
                <a:solidFill>
                  <a:schemeClr val="bg1"/>
                </a:solidFill>
                <a:latin typeface="微軟正黑體"/>
                <a:ea typeface="微軟正黑體"/>
                <a:cs typeface="Calibri" panose="020F0502020204030204"/>
              </a:rPr>
              <a:t>REXP JBOD</a:t>
            </a:r>
          </a:p>
          <a:p>
            <a:pPr marL="180975" indent="-180975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/>
              </a:rPr>
              <a:t>不支援高可用性</a:t>
            </a:r>
          </a:p>
        </p:txBody>
      </p:sp>
    </p:spTree>
    <p:extLst>
      <p:ext uri="{BB962C8B-B14F-4D97-AF65-F5344CB8AC3E}">
        <p14:creationId xmlns:p14="http://schemas.microsoft.com/office/powerpoint/2010/main" val="21468856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D4A8DDF-A4B3-4B1A-8286-6C8CD49DB717}"/>
              </a:ext>
            </a:extLst>
          </p:cNvPr>
          <p:cNvSpPr txBox="1"/>
          <p:nvPr/>
        </p:nvSpPr>
        <p:spPr>
          <a:xfrm>
            <a:off x="260618" y="1941181"/>
            <a:ext cx="4243387" cy="101566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CN" altLang="en-US" sz="6000">
                <a:solidFill>
                  <a:srgbClr val="FFFFFF"/>
                </a:solidFill>
                <a:latin typeface="微軟正黑體"/>
                <a:ea typeface="微軟正黑體"/>
              </a:rPr>
              <a:t>玩轉 JBOD</a:t>
            </a:r>
            <a:endParaRPr lang="zh-CN" altLang="en-US" sz="6000">
              <a:solidFill>
                <a:srgbClr val="FFFFFF"/>
              </a:solidFill>
              <a:latin typeface="微軟正黑體"/>
              <a:ea typeface="微軟正黑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5580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21B8018A-C71B-4177-A3A2-EB481B221355}"/>
              </a:ext>
            </a:extLst>
          </p:cNvPr>
          <p:cNvSpPr txBox="1"/>
          <p:nvPr/>
        </p:nvSpPr>
        <p:spPr>
          <a:xfrm>
            <a:off x="455791" y="509633"/>
            <a:ext cx="4438654" cy="1015663"/>
          </a:xfrm>
          <a:prstGeom prst="rect">
            <a:avLst/>
          </a:prstGeom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0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資料越來越多</a:t>
            </a:r>
            <a:br>
              <a:rPr lang="en-US" altLang="zh-CN" sz="30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</a:br>
            <a:r>
              <a:rPr lang="zh-TW" altLang="en-US" sz="30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        </a:t>
            </a:r>
            <a:r>
              <a:rPr lang="zh-CN" altLang="en-US" sz="30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儲存空間越來越小</a:t>
            </a:r>
          </a:p>
        </p:txBody>
      </p:sp>
    </p:spTree>
    <p:extLst>
      <p:ext uri="{BB962C8B-B14F-4D97-AF65-F5344CB8AC3E}">
        <p14:creationId xmlns:p14="http://schemas.microsoft.com/office/powerpoint/2010/main" val="30668170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形 4">
            <a:extLst>
              <a:ext uri="{FF2B5EF4-FFF2-40B4-BE49-F238E27FC236}">
                <a16:creationId xmlns:a16="http://schemas.microsoft.com/office/drawing/2014/main" id="{D725968E-A46D-4A9E-9CEA-071F147093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2900" y="1533603"/>
            <a:ext cx="8385372" cy="3055359"/>
          </a:xfrm>
          <a:prstGeom prst="rect">
            <a:avLst/>
          </a:prstGeom>
        </p:spPr>
      </p:pic>
      <p:sp>
        <p:nvSpPr>
          <p:cNvPr id="36" name="標題 3">
            <a:extLst>
              <a:ext uri="{FF2B5EF4-FFF2-40B4-BE49-F238E27FC236}">
                <a16:creationId xmlns:a16="http://schemas.microsoft.com/office/drawing/2014/main" id="{98143857-48BC-4F07-A151-4D899A6C555D}"/>
              </a:ext>
            </a:extLst>
          </p:cNvPr>
          <p:cNvSpPr txBox="1">
            <a:spLocks/>
          </p:cNvSpPr>
          <p:nvPr/>
        </p:nvSpPr>
        <p:spPr>
          <a:xfrm>
            <a:off x="342900" y="185333"/>
            <a:ext cx="8483466" cy="82296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b="1" dirty="0">
                <a:latin typeface="微軟正黑體"/>
                <a:ea typeface="微軟正黑體"/>
                <a:cs typeface="Arial"/>
              </a:rPr>
              <a:t>JBOD </a:t>
            </a:r>
            <a:r>
              <a:rPr lang="en-US" altLang="zh-TW" b="1" dirty="0" err="1">
                <a:latin typeface="微軟正黑體"/>
                <a:ea typeface="微軟正黑體"/>
                <a:cs typeface="Arial"/>
              </a:rPr>
              <a:t>三大應用</a:t>
            </a:r>
            <a:endParaRPr lang="en-US" altLang="zh-TW" b="1" dirty="0">
              <a:latin typeface="微軟正黑體"/>
              <a:ea typeface="微軟正黑體"/>
              <a:cs typeface="Arial"/>
            </a:endParaRPr>
          </a:p>
        </p:txBody>
      </p:sp>
      <p:sp>
        <p:nvSpPr>
          <p:cNvPr id="51" name="文本框 1">
            <a:extLst>
              <a:ext uri="{FF2B5EF4-FFF2-40B4-BE49-F238E27FC236}">
                <a16:creationId xmlns:a16="http://schemas.microsoft.com/office/drawing/2014/main" id="{2CA5895D-9337-44CB-A8EE-25382D093B40}"/>
              </a:ext>
            </a:extLst>
          </p:cNvPr>
          <p:cNvSpPr txBox="1"/>
          <p:nvPr/>
        </p:nvSpPr>
        <p:spPr>
          <a:xfrm>
            <a:off x="835630" y="1941430"/>
            <a:ext cx="1463720" cy="43088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CN" altLang="en-US" sz="2200" b="1">
                <a:latin typeface="微軟正黑體"/>
                <a:ea typeface="微軟正黑體"/>
                <a:cs typeface="Calibri"/>
              </a:rPr>
              <a:t>空間擴充</a:t>
            </a:r>
          </a:p>
        </p:txBody>
      </p:sp>
      <p:sp>
        <p:nvSpPr>
          <p:cNvPr id="16" name="文本框 1">
            <a:extLst>
              <a:ext uri="{FF2B5EF4-FFF2-40B4-BE49-F238E27FC236}">
                <a16:creationId xmlns:a16="http://schemas.microsoft.com/office/drawing/2014/main" id="{03C70D70-956D-4424-8442-D4AC88D62D14}"/>
              </a:ext>
            </a:extLst>
          </p:cNvPr>
          <p:cNvSpPr txBox="1"/>
          <p:nvPr/>
        </p:nvSpPr>
        <p:spPr>
          <a:xfrm>
            <a:off x="6405139" y="1941429"/>
            <a:ext cx="2074133" cy="43088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2200" b="1">
                <a:latin typeface="微軟正黑體"/>
                <a:ea typeface="微軟正黑體"/>
                <a:cs typeface="Calibri"/>
              </a:rPr>
              <a:t>近端</a:t>
            </a:r>
            <a:r>
              <a:rPr lang="zh-CN" altLang="en-US" sz="2200" b="1">
                <a:latin typeface="微軟正黑體"/>
                <a:ea typeface="微軟正黑體"/>
                <a:cs typeface="Calibri"/>
              </a:rPr>
              <a:t>資料備份</a:t>
            </a:r>
          </a:p>
        </p:txBody>
      </p:sp>
      <p:sp>
        <p:nvSpPr>
          <p:cNvPr id="18" name="文本框 1">
            <a:extLst>
              <a:ext uri="{FF2B5EF4-FFF2-40B4-BE49-F238E27FC236}">
                <a16:creationId xmlns:a16="http://schemas.microsoft.com/office/drawing/2014/main" id="{60EA12B6-9AC9-4365-9651-E7E36732B39F}"/>
              </a:ext>
            </a:extLst>
          </p:cNvPr>
          <p:cNvSpPr txBox="1"/>
          <p:nvPr/>
        </p:nvSpPr>
        <p:spPr>
          <a:xfrm>
            <a:off x="3840140" y="1941429"/>
            <a:ext cx="1463720" cy="43088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CN" altLang="en-US" sz="2200" b="1">
                <a:latin typeface="微軟正黑體"/>
                <a:ea typeface="微軟正黑體"/>
                <a:cs typeface="Calibri" panose="020F0502020204030204"/>
              </a:rPr>
              <a:t>資料移轉</a:t>
            </a:r>
          </a:p>
        </p:txBody>
      </p:sp>
    </p:spTree>
    <p:extLst>
      <p:ext uri="{BB962C8B-B14F-4D97-AF65-F5344CB8AC3E}">
        <p14:creationId xmlns:p14="http://schemas.microsoft.com/office/powerpoint/2010/main" val="17974830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標題 3">
            <a:extLst>
              <a:ext uri="{FF2B5EF4-FFF2-40B4-BE49-F238E27FC236}">
                <a16:creationId xmlns:a16="http://schemas.microsoft.com/office/drawing/2014/main" id="{98143857-48BC-4F07-A151-4D899A6C555D}"/>
              </a:ext>
            </a:extLst>
          </p:cNvPr>
          <p:cNvSpPr txBox="1">
            <a:spLocks/>
          </p:cNvSpPr>
          <p:nvPr/>
        </p:nvSpPr>
        <p:spPr>
          <a:xfrm>
            <a:off x="458456" y="261331"/>
            <a:ext cx="8483466" cy="82296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>
                <a:latin typeface="微軟正黑體"/>
                <a:ea typeface="微軟正黑體"/>
                <a:cs typeface="Arial"/>
              </a:rPr>
              <a:t>空間擴充</a:t>
            </a:r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id="{52965E14-825B-4890-BFEC-2649E286B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78779" y="134815"/>
            <a:ext cx="1177608" cy="903623"/>
          </a:xfrm>
          <a:prstGeom prst="rect">
            <a:avLst/>
          </a:prstGeom>
        </p:spPr>
      </p:pic>
      <p:sp>
        <p:nvSpPr>
          <p:cNvPr id="78" name="矩形 27">
            <a:extLst>
              <a:ext uri="{FF2B5EF4-FFF2-40B4-BE49-F238E27FC236}">
                <a16:creationId xmlns:a16="http://schemas.microsoft.com/office/drawing/2014/main" id="{3E056B19-DC6B-46CA-9AFF-4E16CCC5D4DD}"/>
              </a:ext>
            </a:extLst>
          </p:cNvPr>
          <p:cNvSpPr/>
          <p:nvPr/>
        </p:nvSpPr>
        <p:spPr>
          <a:xfrm>
            <a:off x="976417" y="4699750"/>
            <a:ext cx="5538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NAS</a:t>
            </a:r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E1251CCF-93E2-4DD1-B7CF-B644BDA16CCF}"/>
              </a:ext>
            </a:extLst>
          </p:cNvPr>
          <p:cNvSpPr/>
          <p:nvPr/>
        </p:nvSpPr>
        <p:spPr>
          <a:xfrm>
            <a:off x="3029343" y="4687704"/>
            <a:ext cx="6634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JBOD</a:t>
            </a:r>
          </a:p>
        </p:txBody>
      </p:sp>
      <p:sp>
        <p:nvSpPr>
          <p:cNvPr id="80" name="矩形 27">
            <a:extLst>
              <a:ext uri="{FF2B5EF4-FFF2-40B4-BE49-F238E27FC236}">
                <a16:creationId xmlns:a16="http://schemas.microsoft.com/office/drawing/2014/main" id="{15902C6A-C976-4BB4-B325-513D21CDF35F}"/>
              </a:ext>
            </a:extLst>
          </p:cNvPr>
          <p:cNvSpPr/>
          <p:nvPr/>
        </p:nvSpPr>
        <p:spPr>
          <a:xfrm>
            <a:off x="5451169" y="4711796"/>
            <a:ext cx="5538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NAS</a:t>
            </a:r>
          </a:p>
        </p:txBody>
      </p:sp>
      <p:sp>
        <p:nvSpPr>
          <p:cNvPr id="81" name="矩形 80">
            <a:extLst>
              <a:ext uri="{FF2B5EF4-FFF2-40B4-BE49-F238E27FC236}">
                <a16:creationId xmlns:a16="http://schemas.microsoft.com/office/drawing/2014/main" id="{F5E63A5A-1D36-4730-A662-D3D8418176BD}"/>
              </a:ext>
            </a:extLst>
          </p:cNvPr>
          <p:cNvSpPr/>
          <p:nvPr/>
        </p:nvSpPr>
        <p:spPr>
          <a:xfrm>
            <a:off x="7504095" y="4699750"/>
            <a:ext cx="6634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JBOD</a:t>
            </a:r>
          </a:p>
        </p:txBody>
      </p:sp>
      <p:sp>
        <p:nvSpPr>
          <p:cNvPr id="87" name="矩形 27">
            <a:extLst>
              <a:ext uri="{FF2B5EF4-FFF2-40B4-BE49-F238E27FC236}">
                <a16:creationId xmlns:a16="http://schemas.microsoft.com/office/drawing/2014/main" id="{F9F6FF8E-43D6-45C2-94C5-E0FBB1B9D8D9}"/>
              </a:ext>
            </a:extLst>
          </p:cNvPr>
          <p:cNvSpPr/>
          <p:nvPr/>
        </p:nvSpPr>
        <p:spPr>
          <a:xfrm>
            <a:off x="802295" y="3231944"/>
            <a:ext cx="902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4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原儲存池</a:t>
            </a:r>
            <a:endParaRPr lang="en-US" altLang="zh-CN" sz="140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9" name="矩形 27">
            <a:extLst>
              <a:ext uri="{FF2B5EF4-FFF2-40B4-BE49-F238E27FC236}">
                <a16:creationId xmlns:a16="http://schemas.microsoft.com/office/drawing/2014/main" id="{9687699F-B52C-4B54-A236-859B02BFAE46}"/>
              </a:ext>
            </a:extLst>
          </p:cNvPr>
          <p:cNvSpPr/>
          <p:nvPr/>
        </p:nvSpPr>
        <p:spPr>
          <a:xfrm>
            <a:off x="2554228" y="3231944"/>
            <a:ext cx="14414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擴充增加儲存池</a:t>
            </a:r>
            <a:endParaRPr lang="en-US" altLang="zh-CN" sz="1400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2" name="矩形 27">
            <a:extLst>
              <a:ext uri="{FF2B5EF4-FFF2-40B4-BE49-F238E27FC236}">
                <a16:creationId xmlns:a16="http://schemas.microsoft.com/office/drawing/2014/main" id="{1F061E81-F5A6-4D42-93D7-1833314AD081}"/>
              </a:ext>
            </a:extLst>
          </p:cNvPr>
          <p:cNvSpPr/>
          <p:nvPr/>
        </p:nvSpPr>
        <p:spPr>
          <a:xfrm>
            <a:off x="5191714" y="3231944"/>
            <a:ext cx="10727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原儲存池 </a:t>
            </a:r>
            <a:r>
              <a:rPr lang="en-US" altLang="zh-TW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A</a:t>
            </a:r>
            <a:endParaRPr lang="en-US" altLang="zh-CN" sz="1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3" name="矩形 27">
            <a:extLst>
              <a:ext uri="{FF2B5EF4-FFF2-40B4-BE49-F238E27FC236}">
                <a16:creationId xmlns:a16="http://schemas.microsoft.com/office/drawing/2014/main" id="{CB9C75C5-129D-4F22-BB9A-2269C0AD7606}"/>
              </a:ext>
            </a:extLst>
          </p:cNvPr>
          <p:cNvSpPr/>
          <p:nvPr/>
        </p:nvSpPr>
        <p:spPr>
          <a:xfrm>
            <a:off x="7288816" y="3231944"/>
            <a:ext cx="8787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儲存池 </a:t>
            </a:r>
            <a:r>
              <a:rPr lang="en-US" altLang="zh-TW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94" name="文本框 11">
            <a:extLst>
              <a:ext uri="{FF2B5EF4-FFF2-40B4-BE49-F238E27FC236}">
                <a16:creationId xmlns:a16="http://schemas.microsoft.com/office/drawing/2014/main" id="{DCE9FD54-FCFD-4060-85C4-2B4A9138FF94}"/>
              </a:ext>
            </a:extLst>
          </p:cNvPr>
          <p:cNvSpPr txBox="1"/>
          <p:nvPr/>
        </p:nvSpPr>
        <p:spPr>
          <a:xfrm>
            <a:off x="175490" y="1521978"/>
            <a:ext cx="3960835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80975" indent="-180975">
              <a:buClr>
                <a:srgbClr val="FF6500"/>
              </a:buClr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/>
              </a:rPr>
              <a:t>擴充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/>
              </a:rPr>
              <a:t>NAS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/>
              </a:rPr>
              <a:t>儲存池空間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/>
            </a:endParaRPr>
          </a:p>
        </p:txBody>
      </p:sp>
      <p:sp>
        <p:nvSpPr>
          <p:cNvPr id="95" name="Rectangle 2">
            <a:extLst>
              <a:ext uri="{FF2B5EF4-FFF2-40B4-BE49-F238E27FC236}">
                <a16:creationId xmlns:a16="http://schemas.microsoft.com/office/drawing/2014/main" id="{D1F56F9C-84C2-4F22-8259-0CBC74C20C6D}"/>
              </a:ext>
            </a:extLst>
          </p:cNvPr>
          <p:cNvSpPr/>
          <p:nvPr/>
        </p:nvSpPr>
        <p:spPr>
          <a:xfrm>
            <a:off x="4841031" y="1515805"/>
            <a:ext cx="33874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0975" indent="-180975">
              <a:buClr>
                <a:srgbClr val="FF6500"/>
              </a:buClr>
              <a:buFont typeface="Arial" panose="020B0604020202020204" pitchFamily="34" charset="0"/>
              <a:buChar char="•"/>
            </a:pPr>
            <a:r>
              <a:rPr lang="en-US" altLang="zh-TW" sz="240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/>
              </a:rPr>
              <a:t>JBOD </a:t>
            </a: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/>
              </a:rPr>
              <a:t>新增獨立儲存池</a:t>
            </a:r>
            <a:endParaRPr lang="zh-CN" altLang="en-US" sz="240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/>
            </a:endParaRPr>
          </a:p>
        </p:txBody>
      </p:sp>
      <p:sp>
        <p:nvSpPr>
          <p:cNvPr id="96" name="矩形 27">
            <a:extLst>
              <a:ext uri="{FF2B5EF4-FFF2-40B4-BE49-F238E27FC236}">
                <a16:creationId xmlns:a16="http://schemas.microsoft.com/office/drawing/2014/main" id="{324C727D-4C6E-46EC-96CF-9F686A1EE216}"/>
              </a:ext>
            </a:extLst>
          </p:cNvPr>
          <p:cNvSpPr/>
          <p:nvPr/>
        </p:nvSpPr>
        <p:spPr>
          <a:xfrm>
            <a:off x="1632546" y="2167575"/>
            <a:ext cx="11095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Video 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資料夾</a:t>
            </a:r>
            <a:endParaRPr lang="en-US" altLang="zh-CN" sz="120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7" name="矩形 27">
            <a:extLst>
              <a:ext uri="{FF2B5EF4-FFF2-40B4-BE49-F238E27FC236}">
                <a16:creationId xmlns:a16="http://schemas.microsoft.com/office/drawing/2014/main" id="{C8F9220D-2C8F-488C-BBAE-9FC71B8D9BD6}"/>
              </a:ext>
            </a:extLst>
          </p:cNvPr>
          <p:cNvSpPr/>
          <p:nvPr/>
        </p:nvSpPr>
        <p:spPr>
          <a:xfrm>
            <a:off x="5109817" y="2167575"/>
            <a:ext cx="11592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none" altLang="zh-CN"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User </a:t>
            </a:r>
            <a:r>
              <a:rPr lang="x-none" altLang="zh-CN" sz="1200" dirty="0">
                <a:solidFill>
                  <a:srgbClr val="FF65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A</a:t>
            </a:r>
            <a:r>
              <a:rPr lang="en-US" altLang="zh-CN"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資料夾</a:t>
            </a:r>
            <a:endParaRPr lang="en-US" altLang="zh-CN" sz="1200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8" name="矩形 27">
            <a:extLst>
              <a:ext uri="{FF2B5EF4-FFF2-40B4-BE49-F238E27FC236}">
                <a16:creationId xmlns:a16="http://schemas.microsoft.com/office/drawing/2014/main" id="{03C6EC5A-BD60-4D4E-8E68-F004CDF049DB}"/>
              </a:ext>
            </a:extLst>
          </p:cNvPr>
          <p:cNvSpPr/>
          <p:nvPr/>
        </p:nvSpPr>
        <p:spPr>
          <a:xfrm>
            <a:off x="6641443" y="2167575"/>
            <a:ext cx="11464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none" altLang="zh-CN"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User </a:t>
            </a:r>
            <a:r>
              <a:rPr lang="x-none" altLang="zh-CN" sz="1200" dirty="0">
                <a:solidFill>
                  <a:srgbClr val="FF65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B</a:t>
            </a:r>
            <a:r>
              <a:rPr lang="en-US" altLang="zh-CN"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資料夾</a:t>
            </a:r>
            <a:endParaRPr lang="en-US" altLang="zh-CN" sz="1200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9" name="矩形 27">
            <a:extLst>
              <a:ext uri="{FF2B5EF4-FFF2-40B4-BE49-F238E27FC236}">
                <a16:creationId xmlns:a16="http://schemas.microsoft.com/office/drawing/2014/main" id="{D149F4CA-627A-4518-A307-93AE82F1F332}"/>
              </a:ext>
            </a:extLst>
          </p:cNvPr>
          <p:cNvSpPr/>
          <p:nvPr/>
        </p:nvSpPr>
        <p:spPr>
          <a:xfrm>
            <a:off x="7835839" y="2167575"/>
            <a:ext cx="11544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none" altLang="zh-CN"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User </a:t>
            </a:r>
            <a:r>
              <a:rPr lang="x-none" altLang="zh-CN" sz="1200" dirty="0">
                <a:solidFill>
                  <a:srgbClr val="FF65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C</a:t>
            </a:r>
            <a:r>
              <a:rPr lang="en-US" altLang="zh-CN"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資料夾</a:t>
            </a:r>
            <a:endParaRPr lang="en-US" altLang="zh-CN" sz="1200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6164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群組 28">
            <a:extLst>
              <a:ext uri="{FF2B5EF4-FFF2-40B4-BE49-F238E27FC236}">
                <a16:creationId xmlns:a16="http://schemas.microsoft.com/office/drawing/2014/main" id="{6694E905-049F-46F3-AB02-BCC0DBE9C9D1}"/>
              </a:ext>
            </a:extLst>
          </p:cNvPr>
          <p:cNvGrpSpPr/>
          <p:nvPr/>
        </p:nvGrpSpPr>
        <p:grpSpPr>
          <a:xfrm>
            <a:off x="5038720" y="2525547"/>
            <a:ext cx="1770465" cy="589088"/>
            <a:chOff x="2467030" y="2786634"/>
            <a:chExt cx="1770465" cy="589088"/>
          </a:xfrm>
        </p:grpSpPr>
        <p:pic>
          <p:nvPicPr>
            <p:cNvPr id="30" name="圖形 29">
              <a:extLst>
                <a:ext uri="{FF2B5EF4-FFF2-40B4-BE49-F238E27FC236}">
                  <a16:creationId xmlns:a16="http://schemas.microsoft.com/office/drawing/2014/main" id="{594877D5-2873-4462-B704-23694376C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467030" y="2786634"/>
              <a:ext cx="1770465" cy="589088"/>
            </a:xfrm>
            <a:prstGeom prst="rect">
              <a:avLst/>
            </a:prstGeom>
          </p:spPr>
        </p:pic>
        <p:sp>
          <p:nvSpPr>
            <p:cNvPr id="31" name="文字方塊 30">
              <a:extLst>
                <a:ext uri="{FF2B5EF4-FFF2-40B4-BE49-F238E27FC236}">
                  <a16:creationId xmlns:a16="http://schemas.microsoft.com/office/drawing/2014/main" id="{279A7617-C1DD-4BB4-9A4D-27652F78C760}"/>
                </a:ext>
              </a:extLst>
            </p:cNvPr>
            <p:cNvSpPr txBox="1"/>
            <p:nvPr/>
          </p:nvSpPr>
          <p:spPr>
            <a:xfrm>
              <a:off x="3525426" y="2797985"/>
              <a:ext cx="4619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3000" b="1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zh-TW" altLang="en-US" sz="3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C8DDA77B-A99F-4B59-BC41-536C390193A0}"/>
              </a:ext>
            </a:extLst>
          </p:cNvPr>
          <p:cNvGrpSpPr/>
          <p:nvPr/>
        </p:nvGrpSpPr>
        <p:grpSpPr>
          <a:xfrm>
            <a:off x="2266362" y="2523402"/>
            <a:ext cx="1770465" cy="589088"/>
            <a:chOff x="2467030" y="2786634"/>
            <a:chExt cx="1770465" cy="589088"/>
          </a:xfrm>
        </p:grpSpPr>
        <p:pic>
          <p:nvPicPr>
            <p:cNvPr id="6" name="圖形 5">
              <a:extLst>
                <a:ext uri="{FF2B5EF4-FFF2-40B4-BE49-F238E27FC236}">
                  <a16:creationId xmlns:a16="http://schemas.microsoft.com/office/drawing/2014/main" id="{37E68B86-65CB-402D-9AB0-67607C7D67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467030" y="2786634"/>
              <a:ext cx="1770465" cy="589088"/>
            </a:xfrm>
            <a:prstGeom prst="rect">
              <a:avLst/>
            </a:prstGeom>
          </p:spPr>
        </p:pic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32C5570C-8C3C-4C16-90C3-FFF72E6C31FD}"/>
                </a:ext>
              </a:extLst>
            </p:cNvPr>
            <p:cNvSpPr txBox="1"/>
            <p:nvPr/>
          </p:nvSpPr>
          <p:spPr>
            <a:xfrm>
              <a:off x="3525426" y="2797985"/>
              <a:ext cx="4619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3000" b="1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zh-TW" altLang="en-US" sz="3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6" name="圖形 25">
            <a:extLst>
              <a:ext uri="{FF2B5EF4-FFF2-40B4-BE49-F238E27FC236}">
                <a16:creationId xmlns:a16="http://schemas.microsoft.com/office/drawing/2014/main" id="{73488C98-EE0F-44B7-9BB9-3C2FA06979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426514" y="3291737"/>
            <a:ext cx="2306407" cy="1281986"/>
          </a:xfrm>
          <a:prstGeom prst="rect">
            <a:avLst/>
          </a:prstGeom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0E46DCD4-D44C-4D14-9B3D-387E4B9923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43369" y="3252284"/>
            <a:ext cx="2458836" cy="1281986"/>
          </a:xfrm>
          <a:prstGeom prst="rect">
            <a:avLst/>
          </a:prstGeom>
        </p:spPr>
      </p:pic>
      <p:sp>
        <p:nvSpPr>
          <p:cNvPr id="36" name="標題 3">
            <a:extLst>
              <a:ext uri="{FF2B5EF4-FFF2-40B4-BE49-F238E27FC236}">
                <a16:creationId xmlns:a16="http://schemas.microsoft.com/office/drawing/2014/main" id="{98143857-48BC-4F07-A151-4D899A6C555D}"/>
              </a:ext>
            </a:extLst>
          </p:cNvPr>
          <p:cNvSpPr txBox="1">
            <a:spLocks/>
          </p:cNvSpPr>
          <p:nvPr/>
        </p:nvSpPr>
        <p:spPr>
          <a:xfrm>
            <a:off x="342900" y="174360"/>
            <a:ext cx="8483466" cy="82296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>
                <a:latin typeface="微軟正黑體"/>
                <a:ea typeface="微軟正黑體"/>
                <a:cs typeface="Arial"/>
              </a:rPr>
              <a:t>資料移轉</a:t>
            </a:r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id="{D37A525E-1901-46A1-9D2A-16BAA7F902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39372" y="71032"/>
            <a:ext cx="886994" cy="822960"/>
          </a:xfrm>
          <a:prstGeom prst="rect">
            <a:avLst/>
          </a:prstGeom>
        </p:spPr>
      </p:pic>
      <p:sp>
        <p:nvSpPr>
          <p:cNvPr id="3" name="文本框 11">
            <a:extLst>
              <a:ext uri="{FF2B5EF4-FFF2-40B4-BE49-F238E27FC236}">
                <a16:creationId xmlns:a16="http://schemas.microsoft.com/office/drawing/2014/main" id="{9CF18C6C-88CA-4B9B-868C-818B99CF5CDD}"/>
              </a:ext>
            </a:extLst>
          </p:cNvPr>
          <p:cNvSpPr txBox="1"/>
          <p:nvPr/>
        </p:nvSpPr>
        <p:spPr>
          <a:xfrm>
            <a:off x="448738" y="1381638"/>
            <a:ext cx="6241115" cy="83099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80975" indent="-180975">
              <a:buClr>
                <a:srgbClr val="FF6500"/>
              </a:buClr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/>
              </a:rPr>
              <a:t>QJBOD Express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/>
              </a:rPr>
              <a:t>移轉大量資料</a:t>
            </a:r>
            <a:endParaRPr lang="en-US" altLang="zh-CN" sz="24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/>
            </a:endParaRPr>
          </a:p>
          <a:p>
            <a:pPr marL="180975" indent="-180975">
              <a:buClr>
                <a:srgbClr val="FF6500"/>
              </a:buClr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/>
              </a:rPr>
              <a:t>48 Gb/s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/>
              </a:rPr>
              <a:t>高速移轉，縮短資料移轉時間</a:t>
            </a:r>
            <a:endParaRPr lang="zh-CN" altLang="en-US" sz="24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/>
            </a:endParaRPr>
          </a:p>
        </p:txBody>
      </p:sp>
      <p:pic>
        <p:nvPicPr>
          <p:cNvPr id="9" name="圖片 41">
            <a:extLst>
              <a:ext uri="{FF2B5EF4-FFF2-40B4-BE49-F238E27FC236}">
                <a16:creationId xmlns:a16="http://schemas.microsoft.com/office/drawing/2014/main" id="{E8FF10CC-6E26-43EB-A6A6-70D8C86336E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3" b="26818"/>
          <a:stretch/>
        </p:blipFill>
        <p:spPr>
          <a:xfrm>
            <a:off x="935021" y="3997296"/>
            <a:ext cx="2662682" cy="755674"/>
          </a:xfrm>
          <a:prstGeom prst="rect">
            <a:avLst/>
          </a:prstGeom>
        </p:spPr>
      </p:pic>
      <p:pic>
        <p:nvPicPr>
          <p:cNvPr id="12" name="圖片 41">
            <a:extLst>
              <a:ext uri="{FF2B5EF4-FFF2-40B4-BE49-F238E27FC236}">
                <a16:creationId xmlns:a16="http://schemas.microsoft.com/office/drawing/2014/main" id="{E8FF10CC-6E26-43EB-A6A6-70D8C86336E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3" b="26818"/>
          <a:stretch/>
        </p:blipFill>
        <p:spPr>
          <a:xfrm>
            <a:off x="5710818" y="3985251"/>
            <a:ext cx="2662682" cy="755674"/>
          </a:xfrm>
          <a:prstGeom prst="rect">
            <a:avLst/>
          </a:prstGeom>
        </p:spPr>
      </p:pic>
      <p:sp>
        <p:nvSpPr>
          <p:cNvPr id="16" name="文本框 32">
            <a:extLst>
              <a:ext uri="{FF2B5EF4-FFF2-40B4-BE49-F238E27FC236}">
                <a16:creationId xmlns:a16="http://schemas.microsoft.com/office/drawing/2014/main" id="{A40A55D1-4E23-42A9-9865-C6018AA67B64}"/>
              </a:ext>
            </a:extLst>
          </p:cNvPr>
          <p:cNvSpPr txBox="1"/>
          <p:nvPr/>
        </p:nvSpPr>
        <p:spPr>
          <a:xfrm>
            <a:off x="7061747" y="3333973"/>
            <a:ext cx="1602966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SAS 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線直連</a:t>
            </a:r>
            <a:b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</a:br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(48 Gb/s)</a:t>
            </a:r>
          </a:p>
        </p:txBody>
      </p:sp>
      <p:sp>
        <p:nvSpPr>
          <p:cNvPr id="17" name="文本框 32">
            <a:extLst>
              <a:ext uri="{FF2B5EF4-FFF2-40B4-BE49-F238E27FC236}">
                <a16:creationId xmlns:a16="http://schemas.microsoft.com/office/drawing/2014/main" id="{A40A55D1-4E23-42A9-9865-C6018AA67B64}"/>
              </a:ext>
            </a:extLst>
          </p:cNvPr>
          <p:cNvSpPr txBox="1"/>
          <p:nvPr/>
        </p:nvSpPr>
        <p:spPr>
          <a:xfrm>
            <a:off x="1781751" y="4732331"/>
            <a:ext cx="807028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JBOD</a:t>
            </a:r>
          </a:p>
        </p:txBody>
      </p:sp>
      <p:sp>
        <p:nvSpPr>
          <p:cNvPr id="18" name="文本框 32">
            <a:extLst>
              <a:ext uri="{FF2B5EF4-FFF2-40B4-BE49-F238E27FC236}">
                <a16:creationId xmlns:a16="http://schemas.microsoft.com/office/drawing/2014/main" id="{A40A55D1-4E23-42A9-9865-C6018AA67B64}"/>
              </a:ext>
            </a:extLst>
          </p:cNvPr>
          <p:cNvSpPr txBox="1"/>
          <p:nvPr/>
        </p:nvSpPr>
        <p:spPr>
          <a:xfrm>
            <a:off x="6639782" y="4702013"/>
            <a:ext cx="807028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JBOD</a:t>
            </a:r>
          </a:p>
        </p:txBody>
      </p:sp>
      <p:pic>
        <p:nvPicPr>
          <p:cNvPr id="8" name="圖片 39">
            <a:extLst>
              <a:ext uri="{FF2B5EF4-FFF2-40B4-BE49-F238E27FC236}">
                <a16:creationId xmlns:a16="http://schemas.microsoft.com/office/drawing/2014/main" id="{B330F2E9-6595-4A39-BB5A-9BB04EC7378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91" b="26533"/>
          <a:stretch/>
        </p:blipFill>
        <p:spPr>
          <a:xfrm>
            <a:off x="6608517" y="2564275"/>
            <a:ext cx="2306407" cy="778065"/>
          </a:xfrm>
          <a:prstGeom prst="rect">
            <a:avLst/>
          </a:prstGeom>
        </p:spPr>
      </p:pic>
      <p:pic>
        <p:nvPicPr>
          <p:cNvPr id="7" name="圖片 39">
            <a:extLst>
              <a:ext uri="{FF2B5EF4-FFF2-40B4-BE49-F238E27FC236}">
                <a16:creationId xmlns:a16="http://schemas.microsoft.com/office/drawing/2014/main" id="{B330F2E9-6595-4A39-BB5A-9BB04EC7378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91" b="26533"/>
          <a:stretch/>
        </p:blipFill>
        <p:spPr>
          <a:xfrm>
            <a:off x="160623" y="2685952"/>
            <a:ext cx="2306407" cy="778065"/>
          </a:xfrm>
          <a:prstGeom prst="rect">
            <a:avLst/>
          </a:prstGeom>
        </p:spPr>
      </p:pic>
      <p:sp>
        <p:nvSpPr>
          <p:cNvPr id="24" name="文本框 32">
            <a:extLst>
              <a:ext uri="{FF2B5EF4-FFF2-40B4-BE49-F238E27FC236}">
                <a16:creationId xmlns:a16="http://schemas.microsoft.com/office/drawing/2014/main" id="{A40A55D1-4E23-42A9-9865-C6018AA67B64}"/>
              </a:ext>
            </a:extLst>
          </p:cNvPr>
          <p:cNvSpPr txBox="1"/>
          <p:nvPr/>
        </p:nvSpPr>
        <p:spPr>
          <a:xfrm>
            <a:off x="5475985" y="3599125"/>
            <a:ext cx="2406001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資料匯入 </a:t>
            </a:r>
            <a:r>
              <a:rPr lang="en-US" altLang="zh-TW" sz="20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NAS B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036CF5C1-15D6-432C-AC2E-48112D932439}"/>
              </a:ext>
            </a:extLst>
          </p:cNvPr>
          <p:cNvSpPr txBox="1"/>
          <p:nvPr/>
        </p:nvSpPr>
        <p:spPr>
          <a:xfrm>
            <a:off x="433094" y="3444841"/>
            <a:ext cx="1370564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SAS 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線直連</a:t>
            </a:r>
            <a:b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</a:br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(48 Gb/s)</a:t>
            </a:r>
          </a:p>
        </p:txBody>
      </p:sp>
      <p:sp>
        <p:nvSpPr>
          <p:cNvPr id="34" name="Oval 4">
            <a:extLst>
              <a:ext uri="{FF2B5EF4-FFF2-40B4-BE49-F238E27FC236}">
                <a16:creationId xmlns:a16="http://schemas.microsoft.com/office/drawing/2014/main" id="{6DB343F0-549F-45F6-9ACF-B77D6C39C644}"/>
              </a:ext>
            </a:extLst>
          </p:cNvPr>
          <p:cNvSpPr/>
          <p:nvPr/>
        </p:nvSpPr>
        <p:spPr>
          <a:xfrm>
            <a:off x="1427299" y="3493167"/>
            <a:ext cx="560660" cy="550390"/>
          </a:xfrm>
          <a:prstGeom prst="ellipse">
            <a:avLst/>
          </a:prstGeom>
          <a:solidFill>
            <a:srgbClr val="89E5D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5" name="文本框 32">
            <a:extLst>
              <a:ext uri="{FF2B5EF4-FFF2-40B4-BE49-F238E27FC236}">
                <a16:creationId xmlns:a16="http://schemas.microsoft.com/office/drawing/2014/main" id="{6EA5E15F-155C-45E5-9601-87BCE6BA0875}"/>
              </a:ext>
            </a:extLst>
          </p:cNvPr>
          <p:cNvSpPr txBox="1"/>
          <p:nvPr/>
        </p:nvSpPr>
        <p:spPr>
          <a:xfrm>
            <a:off x="1948593" y="3582611"/>
            <a:ext cx="2707173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資料複製至 </a:t>
            </a:r>
            <a:r>
              <a:rPr lang="en-US" altLang="zh-TW" sz="20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JBOD </a:t>
            </a: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中</a:t>
            </a:r>
            <a:endParaRPr lang="en-US" altLang="zh-TW" sz="2000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37" name="Oval 4">
            <a:extLst>
              <a:ext uri="{FF2B5EF4-FFF2-40B4-BE49-F238E27FC236}">
                <a16:creationId xmlns:a16="http://schemas.microsoft.com/office/drawing/2014/main" id="{113DD6AB-BE37-41A4-9E1B-C1665EB5BA81}"/>
              </a:ext>
            </a:extLst>
          </p:cNvPr>
          <p:cNvSpPr/>
          <p:nvPr/>
        </p:nvSpPr>
        <p:spPr>
          <a:xfrm>
            <a:off x="4931290" y="3504007"/>
            <a:ext cx="560660" cy="550390"/>
          </a:xfrm>
          <a:prstGeom prst="ellipse">
            <a:avLst/>
          </a:prstGeom>
          <a:solidFill>
            <a:srgbClr val="89E5D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393353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:a16="http://schemas.microsoft.com/office/drawing/2014/main" id="{649B0F30-B40E-4F35-B285-02800EC329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52" b="2398"/>
          <a:stretch/>
        </p:blipFill>
        <p:spPr>
          <a:xfrm>
            <a:off x="89217" y="2697983"/>
            <a:ext cx="8960686" cy="2397642"/>
          </a:xfrm>
          <a:prstGeom prst="rect">
            <a:avLst/>
          </a:prstGeom>
        </p:spPr>
      </p:pic>
      <p:sp>
        <p:nvSpPr>
          <p:cNvPr id="36" name="標題 3">
            <a:extLst>
              <a:ext uri="{FF2B5EF4-FFF2-40B4-BE49-F238E27FC236}">
                <a16:creationId xmlns:a16="http://schemas.microsoft.com/office/drawing/2014/main" id="{98143857-48BC-4F07-A151-4D899A6C555D}"/>
              </a:ext>
            </a:extLst>
          </p:cNvPr>
          <p:cNvSpPr txBox="1">
            <a:spLocks/>
          </p:cNvSpPr>
          <p:nvPr/>
        </p:nvSpPr>
        <p:spPr>
          <a:xfrm>
            <a:off x="342900" y="171214"/>
            <a:ext cx="8483466" cy="82296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>
                <a:latin typeface="微軟正黑體"/>
                <a:ea typeface="微軟正黑體"/>
                <a:cs typeface="Arial"/>
              </a:rPr>
              <a:t>近端資料備份</a:t>
            </a:r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id="{C08C97BE-A371-4A51-908B-A366E5246F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93419" y="41564"/>
            <a:ext cx="959570" cy="890296"/>
          </a:xfrm>
          <a:prstGeom prst="rect">
            <a:avLst/>
          </a:prstGeom>
        </p:spPr>
      </p:pic>
      <p:sp>
        <p:nvSpPr>
          <p:cNvPr id="3" name="文本框 11">
            <a:extLst>
              <a:ext uri="{FF2B5EF4-FFF2-40B4-BE49-F238E27FC236}">
                <a16:creationId xmlns:a16="http://schemas.microsoft.com/office/drawing/2014/main" id="{9CF18C6C-88CA-4B9B-868C-818B99CF5CDD}"/>
              </a:ext>
            </a:extLst>
          </p:cNvPr>
          <p:cNvSpPr txBox="1"/>
          <p:nvPr/>
        </p:nvSpPr>
        <p:spPr>
          <a:xfrm>
            <a:off x="432515" y="1320299"/>
            <a:ext cx="8304235" cy="120032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80975" indent="-180975">
              <a:buClr>
                <a:srgbClr val="FF6500"/>
              </a:buClr>
              <a:buFont typeface="Arial" panose="020B0604020202020204" pitchFamily="34" charset="0"/>
              <a:buChar char="•"/>
            </a:pPr>
            <a:r>
              <a:rPr lang="x-none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/>
              </a:rPr>
              <a:t>Snapshot Replica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/>
              </a:rPr>
              <a:t>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/>
              </a:rPr>
              <a:t>支援差異備份與多重版本備份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/>
            </a:endParaRPr>
          </a:p>
          <a:p>
            <a:pPr marL="360363" lvl="1" indent="-180975">
              <a:buClr>
                <a:srgbClr val="89E5DC"/>
              </a:buClr>
              <a:buFont typeface="Arial" panose="020B0604020202020204" pitchFamily="34" charset="0"/>
              <a:buChar char="•"/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/>
              </a:rPr>
              <a:t>有效避免 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/>
              </a:rPr>
              <a:t>NAS 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/>
              </a:rPr>
              <a:t>資料受到勒索軟體 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/>
              </a:rPr>
              <a:t>(Ransomware) 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/>
              </a:rPr>
              <a:t>威脅</a:t>
            </a:r>
          </a:p>
          <a:p>
            <a:pPr marL="360363" lvl="1" indent="-180975">
              <a:buClr>
                <a:srgbClr val="89E5DC"/>
              </a:buClr>
              <a:buFont typeface="Arial" panose="020B0604020202020204" pitchFamily="34" charset="0"/>
              <a:buChar char="•"/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/>
              </a:rPr>
              <a:t>多顆硬碟同時毀損的資料回復</a:t>
            </a:r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/>
            </a:endParaRPr>
          </a:p>
          <a:p>
            <a:pPr marL="360363" lvl="1" indent="-180975">
              <a:buClr>
                <a:srgbClr val="89E5DC"/>
              </a:buClr>
              <a:buFont typeface="Arial" panose="020B0604020202020204" pitchFamily="34" charset="0"/>
              <a:buChar char="•"/>
            </a:pP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/>
              </a:rPr>
              <a:t>SAS </a:t>
            </a:r>
            <a:r>
              <a:rPr lang="en-US" altLang="zh-CN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/>
              </a:rPr>
              <a:t>48 Gb/s 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/>
              </a:rPr>
              <a:t>高速轉移資料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/>
              </a:rPr>
              <a:t> 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/>
              </a:rPr>
              <a:t>縮短 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/>
              </a:rPr>
              <a:t>RTO (Recovery Time Objective)</a:t>
            </a:r>
          </a:p>
        </p:txBody>
      </p:sp>
      <p:sp>
        <p:nvSpPr>
          <p:cNvPr id="9" name="文本框 32">
            <a:extLst>
              <a:ext uri="{FF2B5EF4-FFF2-40B4-BE49-F238E27FC236}">
                <a16:creationId xmlns:a16="http://schemas.microsoft.com/office/drawing/2014/main" id="{A40A55D1-4E23-42A9-9865-C6018AA67B64}"/>
              </a:ext>
            </a:extLst>
          </p:cNvPr>
          <p:cNvSpPr txBox="1"/>
          <p:nvPr/>
        </p:nvSpPr>
        <p:spPr>
          <a:xfrm>
            <a:off x="6690395" y="4496912"/>
            <a:ext cx="807028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JBOD</a:t>
            </a:r>
          </a:p>
        </p:txBody>
      </p:sp>
      <p:sp>
        <p:nvSpPr>
          <p:cNvPr id="10" name="文本框 32">
            <a:extLst>
              <a:ext uri="{FF2B5EF4-FFF2-40B4-BE49-F238E27FC236}">
                <a16:creationId xmlns:a16="http://schemas.microsoft.com/office/drawing/2014/main" id="{A40A55D1-4E23-42A9-9865-C6018AA67B64}"/>
              </a:ext>
            </a:extLst>
          </p:cNvPr>
          <p:cNvSpPr txBox="1"/>
          <p:nvPr/>
        </p:nvSpPr>
        <p:spPr>
          <a:xfrm>
            <a:off x="1571278" y="4429941"/>
            <a:ext cx="807028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NAS</a:t>
            </a:r>
          </a:p>
        </p:txBody>
      </p:sp>
      <p:sp>
        <p:nvSpPr>
          <p:cNvPr id="13" name="文本框 32">
            <a:extLst>
              <a:ext uri="{FF2B5EF4-FFF2-40B4-BE49-F238E27FC236}">
                <a16:creationId xmlns:a16="http://schemas.microsoft.com/office/drawing/2014/main" id="{A40A55D1-4E23-42A9-9865-C6018AA67B64}"/>
              </a:ext>
            </a:extLst>
          </p:cNvPr>
          <p:cNvSpPr txBox="1"/>
          <p:nvPr/>
        </p:nvSpPr>
        <p:spPr>
          <a:xfrm>
            <a:off x="3591378" y="3722983"/>
            <a:ext cx="1800017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SAS 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線直連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 (48 Gb/s)</a:t>
            </a:r>
          </a:p>
        </p:txBody>
      </p:sp>
      <p:sp>
        <p:nvSpPr>
          <p:cNvPr id="22" name="文本框 32">
            <a:extLst>
              <a:ext uri="{FF2B5EF4-FFF2-40B4-BE49-F238E27FC236}">
                <a16:creationId xmlns:a16="http://schemas.microsoft.com/office/drawing/2014/main" id="{A40A55D1-4E23-42A9-9865-C6018AA67B64}"/>
              </a:ext>
            </a:extLst>
          </p:cNvPr>
          <p:cNvSpPr txBox="1"/>
          <p:nvPr/>
        </p:nvSpPr>
        <p:spPr>
          <a:xfrm>
            <a:off x="7379659" y="2520628"/>
            <a:ext cx="1111457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多重版本備份</a:t>
            </a:r>
            <a:endParaRPr lang="en-US" altLang="zh-TW" sz="1200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4593A6C-179B-4F3F-A88F-2AAFD24D327B}"/>
              </a:ext>
            </a:extLst>
          </p:cNvPr>
          <p:cNvSpPr/>
          <p:nvPr/>
        </p:nvSpPr>
        <p:spPr>
          <a:xfrm>
            <a:off x="3544080" y="3237267"/>
            <a:ext cx="1894609" cy="2722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本框 32">
            <a:extLst>
              <a:ext uri="{FF2B5EF4-FFF2-40B4-BE49-F238E27FC236}">
                <a16:creationId xmlns:a16="http://schemas.microsoft.com/office/drawing/2014/main" id="{079624F8-F428-4720-8AC4-678849E1E1F6}"/>
              </a:ext>
            </a:extLst>
          </p:cNvPr>
          <p:cNvSpPr txBox="1"/>
          <p:nvPr/>
        </p:nvSpPr>
        <p:spPr>
          <a:xfrm>
            <a:off x="3589641" y="3229051"/>
            <a:ext cx="1800017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200" dirty="0">
                <a:solidFill>
                  <a:srgbClr val="FF65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Snapshot Replica </a:t>
            </a:r>
            <a:r>
              <a:rPr lang="zh-TW" altLang="en-US" sz="1200" dirty="0">
                <a:solidFill>
                  <a:srgbClr val="FF65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備份</a:t>
            </a:r>
            <a:endParaRPr lang="en-US" altLang="zh-TW" sz="1200" dirty="0">
              <a:solidFill>
                <a:srgbClr val="FF65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01A6280A-BD18-4288-B278-B668B2A54BAA}"/>
              </a:ext>
            </a:extLst>
          </p:cNvPr>
          <p:cNvSpPr/>
          <p:nvPr/>
        </p:nvSpPr>
        <p:spPr>
          <a:xfrm>
            <a:off x="3542344" y="4567996"/>
            <a:ext cx="1894609" cy="2722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文本框 32">
            <a:extLst>
              <a:ext uri="{FF2B5EF4-FFF2-40B4-BE49-F238E27FC236}">
                <a16:creationId xmlns:a16="http://schemas.microsoft.com/office/drawing/2014/main" id="{81F88D68-8C85-441A-B223-AD833C0D8B9C}"/>
              </a:ext>
            </a:extLst>
          </p:cNvPr>
          <p:cNvSpPr txBox="1"/>
          <p:nvPr/>
        </p:nvSpPr>
        <p:spPr>
          <a:xfrm>
            <a:off x="3587905" y="4566708"/>
            <a:ext cx="1800017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200">
                <a:solidFill>
                  <a:srgbClr val="FF65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選擇復原的版本</a:t>
            </a:r>
          </a:p>
        </p:txBody>
      </p:sp>
    </p:spTree>
    <p:extLst>
      <p:ext uri="{BB962C8B-B14F-4D97-AF65-F5344CB8AC3E}">
        <p14:creationId xmlns:p14="http://schemas.microsoft.com/office/powerpoint/2010/main" val="37203582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6">
            <a:extLst>
              <a:ext uri="{FF2B5EF4-FFF2-40B4-BE49-F238E27FC236}">
                <a16:creationId xmlns:a16="http://schemas.microsoft.com/office/drawing/2014/main" id="{A204686D-6A8C-43D7-86E9-15770725688D}"/>
              </a:ext>
            </a:extLst>
          </p:cNvPr>
          <p:cNvSpPr txBox="1"/>
          <p:nvPr/>
        </p:nvSpPr>
        <p:spPr>
          <a:xfrm>
            <a:off x="0" y="4936248"/>
            <a:ext cx="6643025" cy="176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55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©2018</a:t>
            </a:r>
            <a:r>
              <a:rPr lang="zh-TW" altLang="en-US" sz="55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DF69FC0-AEAA-4C7C-B0AE-FC2B10EF4E62}"/>
              </a:ext>
            </a:extLst>
          </p:cNvPr>
          <p:cNvSpPr/>
          <p:nvPr/>
        </p:nvSpPr>
        <p:spPr>
          <a:xfrm>
            <a:off x="1221507" y="4213243"/>
            <a:ext cx="28834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600" dirty="0">
                <a:solidFill>
                  <a:schemeClr val="bg1">
                    <a:lumMod val="6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©201</a:t>
            </a:r>
            <a:r>
              <a:rPr lang="en-US" altLang="zh-TW" sz="600" dirty="0">
                <a:solidFill>
                  <a:schemeClr val="bg1">
                    <a:lumMod val="6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lang="zh-TW" altLang="en-US" sz="600" dirty="0">
                <a:solidFill>
                  <a:schemeClr val="bg1">
                    <a:lumMod val="6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著作權為威聯通科技股份有限公司所有。威聯通科技並保留所有權利。威聯通科技股份有限公司所使用或注冊之商標或標章。檔案中所提及之產品及公司名稱可能為其他公司所有之商標 。​</a:t>
            </a:r>
          </a:p>
        </p:txBody>
      </p:sp>
      <p:sp>
        <p:nvSpPr>
          <p:cNvPr id="5" name="Shape 397">
            <a:extLst>
              <a:ext uri="{FF2B5EF4-FFF2-40B4-BE49-F238E27FC236}">
                <a16:creationId xmlns:a16="http://schemas.microsoft.com/office/drawing/2014/main" id="{936A3E8B-464F-436D-89BF-801D6746FD6A}"/>
              </a:ext>
            </a:extLst>
          </p:cNvPr>
          <p:cNvSpPr txBox="1">
            <a:spLocks/>
          </p:cNvSpPr>
          <p:nvPr/>
        </p:nvSpPr>
        <p:spPr>
          <a:xfrm>
            <a:off x="233765" y="2134993"/>
            <a:ext cx="3895460" cy="82502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i="0" kern="1200" baseline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ts val="800"/>
            </a:pPr>
            <a:r>
              <a:rPr lang="en-US" altLang="zh-TW" b="0">
                <a:solidFill>
                  <a:srgbClr val="FF65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JBOD </a:t>
            </a:r>
            <a:r>
              <a:rPr lang="zh-TW" altLang="en-US" b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擴充方案</a:t>
            </a:r>
            <a:br>
              <a:rPr lang="en-US" altLang="zh-TW" b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altLang="en-US" b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是你最好的選擇</a:t>
            </a:r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id="{DD19FDFC-E13D-45C6-9808-63FE3BCD9D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9130" y="1272357"/>
            <a:ext cx="254317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683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群組 85">
            <a:extLst>
              <a:ext uri="{FF2B5EF4-FFF2-40B4-BE49-F238E27FC236}">
                <a16:creationId xmlns:a16="http://schemas.microsoft.com/office/drawing/2014/main" id="{F792550D-BD74-42C9-B4B6-2BD1489CCB47}"/>
              </a:ext>
            </a:extLst>
          </p:cNvPr>
          <p:cNvGrpSpPr/>
          <p:nvPr/>
        </p:nvGrpSpPr>
        <p:grpSpPr>
          <a:xfrm>
            <a:off x="0" y="2370158"/>
            <a:ext cx="9144000" cy="1374226"/>
            <a:chOff x="220536" y="2370158"/>
            <a:chExt cx="8687937" cy="2951664"/>
          </a:xfrm>
        </p:grpSpPr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61764B36-AA61-4812-AC05-D4630C70A7AF}"/>
                </a:ext>
              </a:extLst>
            </p:cNvPr>
            <p:cNvSpPr/>
            <p:nvPr/>
          </p:nvSpPr>
          <p:spPr>
            <a:xfrm>
              <a:off x="220536" y="2370158"/>
              <a:ext cx="8687937" cy="457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3" name="矩形 72">
              <a:extLst>
                <a:ext uri="{FF2B5EF4-FFF2-40B4-BE49-F238E27FC236}">
                  <a16:creationId xmlns:a16="http://schemas.microsoft.com/office/drawing/2014/main" id="{FF67DF9E-330A-497E-8956-554CB6C194B2}"/>
                </a:ext>
              </a:extLst>
            </p:cNvPr>
            <p:cNvSpPr/>
            <p:nvPr/>
          </p:nvSpPr>
          <p:spPr>
            <a:xfrm>
              <a:off x="220536" y="2395589"/>
              <a:ext cx="8687937" cy="292623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cxnSp>
        <p:nvCxnSpPr>
          <p:cNvPr id="85" name="直線接點 84">
            <a:extLst>
              <a:ext uri="{FF2B5EF4-FFF2-40B4-BE49-F238E27FC236}">
                <a16:creationId xmlns:a16="http://schemas.microsoft.com/office/drawing/2014/main" id="{7634A7C3-F711-46FD-909F-BAE5EE871A1B}"/>
              </a:ext>
            </a:extLst>
          </p:cNvPr>
          <p:cNvCxnSpPr/>
          <p:nvPr/>
        </p:nvCxnSpPr>
        <p:spPr>
          <a:xfrm>
            <a:off x="4472902" y="3173200"/>
            <a:ext cx="2063031" cy="7781"/>
          </a:xfrm>
          <a:prstGeom prst="line">
            <a:avLst/>
          </a:prstGeom>
          <a:ln w="38100">
            <a:solidFill>
              <a:srgbClr val="89E5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標題 3">
            <a:extLst>
              <a:ext uri="{FF2B5EF4-FFF2-40B4-BE49-F238E27FC236}">
                <a16:creationId xmlns:a16="http://schemas.microsoft.com/office/drawing/2014/main" id="{98143857-48BC-4F07-A151-4D899A6C555D}"/>
              </a:ext>
            </a:extLst>
          </p:cNvPr>
          <p:cNvSpPr txBox="1">
            <a:spLocks/>
          </p:cNvSpPr>
          <p:nvPr/>
        </p:nvSpPr>
        <p:spPr>
          <a:xfrm>
            <a:off x="342900" y="199461"/>
            <a:ext cx="7886700" cy="82296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>
                <a:latin typeface="微軟正黑體"/>
                <a:ea typeface="微軟正黑體"/>
                <a:cs typeface="Arial"/>
              </a:rPr>
              <a:t>QNAP NAS </a:t>
            </a:r>
            <a:r>
              <a:rPr lang="en-US" altLang="zh-CN" sz="4000" b="1" err="1">
                <a:latin typeface="微軟正黑體"/>
                <a:ea typeface="微軟正黑體"/>
                <a:cs typeface="Arial"/>
              </a:rPr>
              <a:t>空間擴充術</a:t>
            </a:r>
            <a:r>
              <a:rPr lang="en-US" altLang="zh-CN" sz="4000" b="1">
                <a:latin typeface="微軟正黑體"/>
                <a:ea typeface="微軟正黑體"/>
                <a:cs typeface="Arial"/>
              </a:rPr>
              <a:t> ABC</a:t>
            </a:r>
          </a:p>
        </p:txBody>
      </p:sp>
      <p:sp>
        <p:nvSpPr>
          <p:cNvPr id="37" name="文本框 4">
            <a:extLst>
              <a:ext uri="{FF2B5EF4-FFF2-40B4-BE49-F238E27FC236}">
                <a16:creationId xmlns:a16="http://schemas.microsoft.com/office/drawing/2014/main" id="{EFB1188E-DE69-42C2-8A28-F4FE6D885B84}"/>
              </a:ext>
            </a:extLst>
          </p:cNvPr>
          <p:cNvSpPr txBox="1"/>
          <p:nvPr/>
        </p:nvSpPr>
        <p:spPr>
          <a:xfrm>
            <a:off x="309227" y="1324223"/>
            <a:ext cx="1795188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CN" altLang="en-US" b="1">
                <a:solidFill>
                  <a:srgbClr val="FF6500"/>
                </a:solidFill>
                <a:latin typeface="微軟正黑體"/>
                <a:ea typeface="微軟正黑體"/>
                <a:cs typeface="Calibri"/>
              </a:rPr>
              <a:t>A. </a:t>
            </a:r>
            <a:r>
              <a:rPr lang="zh-CN" altLang="en-US" b="1">
                <a:latin typeface="微軟正黑體"/>
                <a:ea typeface="微軟正黑體"/>
                <a:cs typeface="Calibri"/>
              </a:rPr>
              <a:t>更換大硬碟</a:t>
            </a:r>
          </a:p>
        </p:txBody>
      </p:sp>
      <p:sp>
        <p:nvSpPr>
          <p:cNvPr id="38" name="文本框 32">
            <a:extLst>
              <a:ext uri="{FF2B5EF4-FFF2-40B4-BE49-F238E27FC236}">
                <a16:creationId xmlns:a16="http://schemas.microsoft.com/office/drawing/2014/main" id="{78D00CE2-BEB3-419D-9CF2-C703F4B85232}"/>
              </a:ext>
            </a:extLst>
          </p:cNvPr>
          <p:cNvSpPr txBox="1"/>
          <p:nvPr/>
        </p:nvSpPr>
        <p:spPr>
          <a:xfrm>
            <a:off x="342900" y="1728183"/>
            <a:ext cx="2032310" cy="52322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9070" indent="-179070">
              <a:buFont typeface="Arial"/>
              <a:buChar char="•"/>
            </a:pPr>
            <a:r>
              <a:rPr lang="zh-CN" altLang="en-US" sz="14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逐顆更換轉移資料</a:t>
            </a:r>
            <a:endParaRPr lang="en-US" altLang="zh-CN"/>
          </a:p>
          <a:p>
            <a:pPr marL="179070" indent="-179070">
              <a:buFont typeface="Arial"/>
              <a:buChar char="•"/>
            </a:pPr>
            <a:r>
              <a:rPr lang="zh-CN" altLang="en-US" sz="1400">
                <a:latin typeface="微軟正黑體"/>
                <a:ea typeface="微軟正黑體"/>
                <a:cs typeface="Calibri"/>
              </a:rPr>
              <a:t>須等待 RAID 重建</a:t>
            </a:r>
          </a:p>
        </p:txBody>
      </p:sp>
      <p:grpSp>
        <p:nvGrpSpPr>
          <p:cNvPr id="81" name="群組 80">
            <a:extLst>
              <a:ext uri="{FF2B5EF4-FFF2-40B4-BE49-F238E27FC236}">
                <a16:creationId xmlns:a16="http://schemas.microsoft.com/office/drawing/2014/main" id="{9C6F939A-5DF7-4B66-BA01-9AF34C84171F}"/>
              </a:ext>
            </a:extLst>
          </p:cNvPr>
          <p:cNvGrpSpPr/>
          <p:nvPr/>
        </p:nvGrpSpPr>
        <p:grpSpPr>
          <a:xfrm>
            <a:off x="5053903" y="1417199"/>
            <a:ext cx="2718526" cy="883501"/>
            <a:chOff x="5292436" y="1417199"/>
            <a:chExt cx="2718526" cy="883501"/>
          </a:xfrm>
        </p:grpSpPr>
        <p:sp>
          <p:nvSpPr>
            <p:cNvPr id="48" name="箭號: 向右 47">
              <a:extLst>
                <a:ext uri="{FF2B5EF4-FFF2-40B4-BE49-F238E27FC236}">
                  <a16:creationId xmlns:a16="http://schemas.microsoft.com/office/drawing/2014/main" id="{67137C64-542A-4E94-91C6-67D3544DE3DA}"/>
                </a:ext>
              </a:extLst>
            </p:cNvPr>
            <p:cNvSpPr/>
            <p:nvPr/>
          </p:nvSpPr>
          <p:spPr>
            <a:xfrm>
              <a:off x="6030191" y="1693555"/>
              <a:ext cx="1333500" cy="301086"/>
            </a:xfrm>
            <a:prstGeom prst="rightArrow">
              <a:avLst/>
            </a:prstGeom>
            <a:solidFill>
              <a:srgbClr val="EB65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0" name="圖形 39">
              <a:extLst>
                <a:ext uri="{FF2B5EF4-FFF2-40B4-BE49-F238E27FC236}">
                  <a16:creationId xmlns:a16="http://schemas.microsoft.com/office/drawing/2014/main" id="{5DDCC4B1-6B91-45F5-A155-609345812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94207" y="1417199"/>
              <a:ext cx="560677" cy="747569"/>
            </a:xfrm>
            <a:prstGeom prst="rect">
              <a:avLst/>
            </a:prstGeom>
          </p:spPr>
        </p:pic>
        <p:grpSp>
          <p:nvGrpSpPr>
            <p:cNvPr id="43" name="群組 42">
              <a:extLst>
                <a:ext uri="{FF2B5EF4-FFF2-40B4-BE49-F238E27FC236}">
                  <a16:creationId xmlns:a16="http://schemas.microsoft.com/office/drawing/2014/main" id="{4FF3E638-4D66-442A-90F1-40AB3AD3F496}"/>
                </a:ext>
              </a:extLst>
            </p:cNvPr>
            <p:cNvGrpSpPr/>
            <p:nvPr/>
          </p:nvGrpSpPr>
          <p:grpSpPr>
            <a:xfrm>
              <a:off x="5292436" y="1931368"/>
              <a:ext cx="671945" cy="369332"/>
              <a:chOff x="6754091" y="2077254"/>
              <a:chExt cx="671945" cy="369332"/>
            </a:xfrm>
          </p:grpSpPr>
          <p:sp>
            <p:nvSpPr>
              <p:cNvPr id="41" name="矩形: 圓角 40">
                <a:extLst>
                  <a:ext uri="{FF2B5EF4-FFF2-40B4-BE49-F238E27FC236}">
                    <a16:creationId xmlns:a16="http://schemas.microsoft.com/office/drawing/2014/main" id="{6DC70B76-3384-4A2D-8C55-FB6062A077D5}"/>
                  </a:ext>
                </a:extLst>
              </p:cNvPr>
              <p:cNvSpPr/>
              <p:nvPr/>
            </p:nvSpPr>
            <p:spPr>
              <a:xfrm>
                <a:off x="6754091" y="2140527"/>
                <a:ext cx="671945" cy="242787"/>
              </a:xfrm>
              <a:prstGeom prst="roundRect">
                <a:avLst>
                  <a:gd name="adj" fmla="val 43773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2" name="文字方塊 41">
                <a:extLst>
                  <a:ext uri="{FF2B5EF4-FFF2-40B4-BE49-F238E27FC236}">
                    <a16:creationId xmlns:a16="http://schemas.microsoft.com/office/drawing/2014/main" id="{90B7CA11-16A2-42B5-B798-3174B871D28A}"/>
                  </a:ext>
                </a:extLst>
              </p:cNvPr>
              <p:cNvSpPr txBox="1"/>
              <p:nvPr/>
            </p:nvSpPr>
            <p:spPr>
              <a:xfrm>
                <a:off x="6796350" y="2077254"/>
                <a:ext cx="6080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>
                    <a:solidFill>
                      <a:srgbClr val="89E5D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1TB</a:t>
                </a:r>
                <a:endParaRPr lang="zh-TW" altLang="en-US">
                  <a:solidFill>
                    <a:srgbClr val="89E5D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4" name="圖形 43">
              <a:extLst>
                <a:ext uri="{FF2B5EF4-FFF2-40B4-BE49-F238E27FC236}">
                  <a16:creationId xmlns:a16="http://schemas.microsoft.com/office/drawing/2014/main" id="{30848697-B540-4430-AEF9-31E5B6B7D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50285" y="1417199"/>
              <a:ext cx="560677" cy="747569"/>
            </a:xfrm>
            <a:prstGeom prst="rect">
              <a:avLst/>
            </a:prstGeom>
          </p:spPr>
        </p:pic>
        <p:grpSp>
          <p:nvGrpSpPr>
            <p:cNvPr id="45" name="群組 44">
              <a:extLst>
                <a:ext uri="{FF2B5EF4-FFF2-40B4-BE49-F238E27FC236}">
                  <a16:creationId xmlns:a16="http://schemas.microsoft.com/office/drawing/2014/main" id="{7521C145-8DA9-4E9A-BC23-D4A89450112E}"/>
                </a:ext>
              </a:extLst>
            </p:cNvPr>
            <p:cNvGrpSpPr/>
            <p:nvPr/>
          </p:nvGrpSpPr>
          <p:grpSpPr>
            <a:xfrm>
              <a:off x="7148514" y="1931368"/>
              <a:ext cx="671945" cy="369332"/>
              <a:chOff x="6754091" y="2077254"/>
              <a:chExt cx="671945" cy="369332"/>
            </a:xfrm>
          </p:grpSpPr>
          <p:sp>
            <p:nvSpPr>
              <p:cNvPr id="46" name="矩形: 圓角 45">
                <a:extLst>
                  <a:ext uri="{FF2B5EF4-FFF2-40B4-BE49-F238E27FC236}">
                    <a16:creationId xmlns:a16="http://schemas.microsoft.com/office/drawing/2014/main" id="{0B7C55F0-6CCC-440D-B3BD-7C620D5DF8D0}"/>
                  </a:ext>
                </a:extLst>
              </p:cNvPr>
              <p:cNvSpPr/>
              <p:nvPr/>
            </p:nvSpPr>
            <p:spPr>
              <a:xfrm>
                <a:off x="6754091" y="2140527"/>
                <a:ext cx="671945" cy="242787"/>
              </a:xfrm>
              <a:prstGeom prst="roundRect">
                <a:avLst>
                  <a:gd name="adj" fmla="val 43773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7" name="文字方塊 46">
                <a:extLst>
                  <a:ext uri="{FF2B5EF4-FFF2-40B4-BE49-F238E27FC236}">
                    <a16:creationId xmlns:a16="http://schemas.microsoft.com/office/drawing/2014/main" id="{0847BE32-BF44-4458-9F71-5FF7B05937BC}"/>
                  </a:ext>
                </a:extLst>
              </p:cNvPr>
              <p:cNvSpPr txBox="1"/>
              <p:nvPr/>
            </p:nvSpPr>
            <p:spPr>
              <a:xfrm>
                <a:off x="6796350" y="2077254"/>
                <a:ext cx="6078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>
                    <a:solidFill>
                      <a:srgbClr val="89E5D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4TB</a:t>
                </a:r>
                <a:endParaRPr lang="zh-TW" altLang="en-US">
                  <a:solidFill>
                    <a:srgbClr val="89E5D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61" name="文本框 4">
            <a:extLst>
              <a:ext uri="{FF2B5EF4-FFF2-40B4-BE49-F238E27FC236}">
                <a16:creationId xmlns:a16="http://schemas.microsoft.com/office/drawing/2014/main" id="{BCE9139C-9027-48DA-915E-7DDBB15BEEDB}"/>
              </a:ext>
            </a:extLst>
          </p:cNvPr>
          <p:cNvSpPr txBox="1"/>
          <p:nvPr/>
        </p:nvSpPr>
        <p:spPr>
          <a:xfrm>
            <a:off x="309227" y="2471336"/>
            <a:ext cx="1678291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CN" b="1">
                <a:solidFill>
                  <a:srgbClr val="FF6500"/>
                </a:solidFill>
                <a:latin typeface="微軟正黑體"/>
                <a:ea typeface="微軟正黑體"/>
                <a:cs typeface="Calibri"/>
              </a:rPr>
              <a:t>B. </a:t>
            </a:r>
            <a:r>
              <a:rPr lang="en-US" altLang="zh-CN" b="1">
                <a:latin typeface="微軟正黑體"/>
                <a:ea typeface="微軟正黑體"/>
                <a:cs typeface="Calibri"/>
              </a:rPr>
              <a:t>VJBOD</a:t>
            </a:r>
            <a:endParaRPr lang="en-US" altLang="zh-CN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62" name="文本框 32">
            <a:extLst>
              <a:ext uri="{FF2B5EF4-FFF2-40B4-BE49-F238E27FC236}">
                <a16:creationId xmlns:a16="http://schemas.microsoft.com/office/drawing/2014/main" id="{AF2072D3-A82C-495A-A8E1-403289AC3F86}"/>
              </a:ext>
            </a:extLst>
          </p:cNvPr>
          <p:cNvSpPr txBox="1"/>
          <p:nvPr/>
        </p:nvSpPr>
        <p:spPr>
          <a:xfrm>
            <a:off x="342900" y="2943075"/>
            <a:ext cx="2032310" cy="52322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9070" indent="-179070">
              <a:buFont typeface="Arial"/>
              <a:buChar char="•"/>
            </a:pPr>
            <a:r>
              <a:rPr lang="zh-CN" altLang="en-US" sz="1400">
                <a:latin typeface="微軟正黑體"/>
                <a:ea typeface="微軟正黑體"/>
                <a:cs typeface="Calibri"/>
              </a:rPr>
              <a:t>須</a:t>
            </a:r>
            <a:r>
              <a:rPr lang="zh-TW" altLang="en-US" sz="1400">
                <a:latin typeface="微軟正黑體"/>
                <a:ea typeface="微軟正黑體"/>
                <a:cs typeface="Calibri"/>
              </a:rPr>
              <a:t>有高速網路</a:t>
            </a:r>
            <a:endParaRPr lang="en-US" altLang="zh-TW">
              <a:latin typeface="微軟正黑體"/>
              <a:ea typeface="微軟正黑體"/>
            </a:endParaRPr>
          </a:p>
          <a:p>
            <a:pPr marL="179070" indent="-179070">
              <a:buFont typeface="Arial"/>
              <a:buChar char="•"/>
            </a:pPr>
            <a:r>
              <a:rPr lang="zh-CN" altLang="en-US" sz="1400">
                <a:latin typeface="微軟正黑體"/>
                <a:ea typeface="微軟正黑體"/>
                <a:cs typeface="Calibri"/>
              </a:rPr>
              <a:t>須</a:t>
            </a:r>
            <a:r>
              <a:rPr lang="zh-TW" altLang="en-US" sz="1400">
                <a:latin typeface="微軟正黑體"/>
                <a:ea typeface="微軟正黑體"/>
                <a:cs typeface="Calibri"/>
              </a:rPr>
              <a:t>購買另一台 </a:t>
            </a:r>
            <a:r>
              <a:rPr lang="en-US" altLang="zh-TW" sz="1400">
                <a:latin typeface="微軟正黑體"/>
                <a:ea typeface="微軟正黑體"/>
                <a:cs typeface="Calibri"/>
              </a:rPr>
              <a:t>NAS</a:t>
            </a:r>
          </a:p>
        </p:txBody>
      </p:sp>
      <p:pic>
        <p:nvPicPr>
          <p:cNvPr id="63" name="图片 2" descr="图片包含 电子产品&#10;&#10;已生成高可信度的说明">
            <a:extLst>
              <a:ext uri="{FF2B5EF4-FFF2-40B4-BE49-F238E27FC236}">
                <a16:creationId xmlns:a16="http://schemas.microsoft.com/office/drawing/2014/main" id="{BD49F4A1-E33C-44AB-BDBD-88E558A6D2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1707" r="-255" b="25203"/>
          <a:stretch/>
        </p:blipFill>
        <p:spPr>
          <a:xfrm>
            <a:off x="2320050" y="2795048"/>
            <a:ext cx="2422614" cy="627259"/>
          </a:xfrm>
          <a:prstGeom prst="rect">
            <a:avLst/>
          </a:prstGeom>
        </p:spPr>
      </p:pic>
      <p:sp>
        <p:nvSpPr>
          <p:cNvPr id="74" name="矩形 73">
            <a:extLst>
              <a:ext uri="{FF2B5EF4-FFF2-40B4-BE49-F238E27FC236}">
                <a16:creationId xmlns:a16="http://schemas.microsoft.com/office/drawing/2014/main" id="{6CF7F6E4-E04E-4FCE-9BCE-8139807BC48B}"/>
              </a:ext>
            </a:extLst>
          </p:cNvPr>
          <p:cNvSpPr/>
          <p:nvPr/>
        </p:nvSpPr>
        <p:spPr>
          <a:xfrm>
            <a:off x="5154523" y="2558461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2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10GbE </a:t>
            </a:r>
            <a:br>
              <a:rPr lang="en-US" altLang="zh-CN" sz="12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</a:br>
            <a:r>
              <a:rPr lang="zh-CN" altLang="en-US" sz="12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高速網路</a:t>
            </a:r>
          </a:p>
        </p:txBody>
      </p:sp>
      <p:sp>
        <p:nvSpPr>
          <p:cNvPr id="75" name="文本框 32">
            <a:extLst>
              <a:ext uri="{FF2B5EF4-FFF2-40B4-BE49-F238E27FC236}">
                <a16:creationId xmlns:a16="http://schemas.microsoft.com/office/drawing/2014/main" id="{BB05FA37-3E23-4007-BACD-B0B7497AD62C}"/>
              </a:ext>
            </a:extLst>
          </p:cNvPr>
          <p:cNvSpPr txBox="1"/>
          <p:nvPr/>
        </p:nvSpPr>
        <p:spPr>
          <a:xfrm>
            <a:off x="3127843" y="3401999"/>
            <a:ext cx="807028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NAS</a:t>
            </a:r>
          </a:p>
        </p:txBody>
      </p:sp>
      <p:pic>
        <p:nvPicPr>
          <p:cNvPr id="76" name="图片 2" descr="图片包含 电子产品&#10;&#10;已生成高可信度的说明">
            <a:extLst>
              <a:ext uri="{FF2B5EF4-FFF2-40B4-BE49-F238E27FC236}">
                <a16:creationId xmlns:a16="http://schemas.microsoft.com/office/drawing/2014/main" id="{BF808391-4966-4B04-92FA-66B46CEB33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1707" r="-255" b="25203"/>
          <a:stretch/>
        </p:blipFill>
        <p:spPr>
          <a:xfrm>
            <a:off x="2320050" y="1426722"/>
            <a:ext cx="2422614" cy="627259"/>
          </a:xfrm>
          <a:prstGeom prst="rect">
            <a:avLst/>
          </a:prstGeom>
        </p:spPr>
      </p:pic>
      <p:sp>
        <p:nvSpPr>
          <p:cNvPr id="77" name="文本框 32">
            <a:extLst>
              <a:ext uri="{FF2B5EF4-FFF2-40B4-BE49-F238E27FC236}">
                <a16:creationId xmlns:a16="http://schemas.microsoft.com/office/drawing/2014/main" id="{90EF1730-A410-46A5-AB82-634A2786E02C}"/>
              </a:ext>
            </a:extLst>
          </p:cNvPr>
          <p:cNvSpPr txBox="1"/>
          <p:nvPr/>
        </p:nvSpPr>
        <p:spPr>
          <a:xfrm>
            <a:off x="3127843" y="2033673"/>
            <a:ext cx="807028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NAS</a:t>
            </a:r>
          </a:p>
        </p:txBody>
      </p:sp>
      <p:pic>
        <p:nvPicPr>
          <p:cNvPr id="80" name="圖片 79">
            <a:extLst>
              <a:ext uri="{FF2B5EF4-FFF2-40B4-BE49-F238E27FC236}">
                <a16:creationId xmlns:a16="http://schemas.microsoft.com/office/drawing/2014/main" id="{62B8EB44-B8CB-4FF1-9C0A-F2475DC8D06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3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789" b="24634"/>
          <a:stretch/>
        </p:blipFill>
        <p:spPr>
          <a:xfrm>
            <a:off x="6343809" y="2610382"/>
            <a:ext cx="2422614" cy="886939"/>
          </a:xfrm>
          <a:prstGeom prst="rect">
            <a:avLst/>
          </a:prstGeom>
        </p:spPr>
      </p:pic>
      <p:sp>
        <p:nvSpPr>
          <p:cNvPr id="82" name="文本框 32">
            <a:extLst>
              <a:ext uri="{FF2B5EF4-FFF2-40B4-BE49-F238E27FC236}">
                <a16:creationId xmlns:a16="http://schemas.microsoft.com/office/drawing/2014/main" id="{59AE580A-A1A5-419F-AD3B-1613AF0FA316}"/>
              </a:ext>
            </a:extLst>
          </p:cNvPr>
          <p:cNvSpPr txBox="1"/>
          <p:nvPr/>
        </p:nvSpPr>
        <p:spPr>
          <a:xfrm>
            <a:off x="7165872" y="3407108"/>
            <a:ext cx="807028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NAS</a:t>
            </a:r>
          </a:p>
        </p:txBody>
      </p:sp>
      <p:pic>
        <p:nvPicPr>
          <p:cNvPr id="83" name="图片 16" descr="图片包含 电子产品&#10;&#10;已生成极高可信度的说明">
            <a:extLst>
              <a:ext uri="{FF2B5EF4-FFF2-40B4-BE49-F238E27FC236}">
                <a16:creationId xmlns:a16="http://schemas.microsoft.com/office/drawing/2014/main" id="{F56E7575-F39F-45A5-880F-4927259D99B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0894" r="-255" b="30894"/>
          <a:stretch/>
        </p:blipFill>
        <p:spPr>
          <a:xfrm>
            <a:off x="5053903" y="3003321"/>
            <a:ext cx="1000834" cy="271813"/>
          </a:xfrm>
          <a:prstGeom prst="rect">
            <a:avLst/>
          </a:prstGeom>
        </p:spPr>
      </p:pic>
      <p:sp>
        <p:nvSpPr>
          <p:cNvPr id="91" name="文本框 4">
            <a:extLst>
              <a:ext uri="{FF2B5EF4-FFF2-40B4-BE49-F238E27FC236}">
                <a16:creationId xmlns:a16="http://schemas.microsoft.com/office/drawing/2014/main" id="{EF66DDAF-C407-46C3-82DA-0D6544B2AD71}"/>
              </a:ext>
            </a:extLst>
          </p:cNvPr>
          <p:cNvSpPr txBox="1"/>
          <p:nvPr/>
        </p:nvSpPr>
        <p:spPr>
          <a:xfrm>
            <a:off x="339891" y="3906419"/>
            <a:ext cx="1756222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CN" b="1">
                <a:solidFill>
                  <a:srgbClr val="FF6500"/>
                </a:solidFill>
                <a:latin typeface="微軟正黑體"/>
                <a:ea typeface="微軟正黑體"/>
                <a:cs typeface="Calibri"/>
              </a:rPr>
              <a:t>C. </a:t>
            </a:r>
            <a:r>
              <a:rPr lang="en-US" altLang="zh-CN" b="1">
                <a:latin typeface="微軟正黑體"/>
                <a:ea typeface="微軟正黑體"/>
                <a:cs typeface="Calibri"/>
              </a:rPr>
              <a:t>JBOD </a:t>
            </a:r>
            <a:r>
              <a:rPr lang="zh-TW" altLang="en-US" b="1">
                <a:latin typeface="微軟正黑體"/>
                <a:ea typeface="微軟正黑體"/>
                <a:cs typeface="Calibri"/>
              </a:rPr>
              <a:t>擴充</a:t>
            </a:r>
          </a:p>
        </p:txBody>
      </p:sp>
      <p:sp>
        <p:nvSpPr>
          <p:cNvPr id="92" name="文本框 32">
            <a:extLst>
              <a:ext uri="{FF2B5EF4-FFF2-40B4-BE49-F238E27FC236}">
                <a16:creationId xmlns:a16="http://schemas.microsoft.com/office/drawing/2014/main" id="{E712B6AF-6231-4A95-A723-F308BFEF5DF3}"/>
              </a:ext>
            </a:extLst>
          </p:cNvPr>
          <p:cNvSpPr txBox="1"/>
          <p:nvPr/>
        </p:nvSpPr>
        <p:spPr>
          <a:xfrm>
            <a:off x="373564" y="4378158"/>
            <a:ext cx="2032310" cy="52322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9070" indent="-179070">
              <a:buFont typeface="Arial"/>
              <a:buChar char="•"/>
            </a:pPr>
            <a:r>
              <a:rPr lang="zh-TW" altLang="en-US" sz="14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線材直接連結</a:t>
            </a:r>
            <a:endParaRPr lang="en-US" altLang="zh-TW"/>
          </a:p>
          <a:p>
            <a:pPr marL="179070" indent="-179070">
              <a:buFont typeface="Arial"/>
              <a:buChar char="•"/>
            </a:pPr>
            <a:r>
              <a:rPr lang="zh-CN" altLang="en-US" sz="1400">
                <a:latin typeface="微軟正黑體"/>
                <a:ea typeface="微軟正黑體"/>
                <a:cs typeface="Calibri"/>
              </a:rPr>
              <a:t>須</a:t>
            </a:r>
            <a:r>
              <a:rPr lang="zh-TW" altLang="en-US" sz="1400">
                <a:latin typeface="微軟正黑體"/>
                <a:ea typeface="微軟正黑體"/>
                <a:cs typeface="Calibri"/>
              </a:rPr>
              <a:t>購買另一台 </a:t>
            </a:r>
            <a:r>
              <a:rPr lang="en-US" altLang="zh-TW" sz="1400">
                <a:latin typeface="微軟正黑體"/>
                <a:ea typeface="微軟正黑體"/>
                <a:cs typeface="Calibri"/>
              </a:rPr>
              <a:t>JBOD</a:t>
            </a:r>
          </a:p>
        </p:txBody>
      </p:sp>
      <p:cxnSp>
        <p:nvCxnSpPr>
          <p:cNvPr id="97" name="直線接點 96">
            <a:extLst>
              <a:ext uri="{FF2B5EF4-FFF2-40B4-BE49-F238E27FC236}">
                <a16:creationId xmlns:a16="http://schemas.microsoft.com/office/drawing/2014/main" id="{8703FD31-464E-4D5B-99D6-6ACC9DD76905}"/>
              </a:ext>
            </a:extLst>
          </p:cNvPr>
          <p:cNvCxnSpPr/>
          <p:nvPr/>
        </p:nvCxnSpPr>
        <p:spPr>
          <a:xfrm>
            <a:off x="4472902" y="4506442"/>
            <a:ext cx="2063031" cy="7781"/>
          </a:xfrm>
          <a:prstGeom prst="line">
            <a:avLst/>
          </a:prstGeom>
          <a:ln w="38100">
            <a:solidFill>
              <a:srgbClr val="89E5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图片 2" descr="图片包含 电子产品&#10;&#10;已生成高可信度的说明">
            <a:extLst>
              <a:ext uri="{FF2B5EF4-FFF2-40B4-BE49-F238E27FC236}">
                <a16:creationId xmlns:a16="http://schemas.microsoft.com/office/drawing/2014/main" id="{F538E3D6-375E-417F-A020-B991FF4031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1707" r="-255" b="25203"/>
          <a:stretch/>
        </p:blipFill>
        <p:spPr>
          <a:xfrm>
            <a:off x="2320050" y="4128290"/>
            <a:ext cx="2422614" cy="627259"/>
          </a:xfrm>
          <a:prstGeom prst="rect">
            <a:avLst/>
          </a:prstGeom>
        </p:spPr>
      </p:pic>
      <p:sp>
        <p:nvSpPr>
          <p:cNvPr id="99" name="文本框 32">
            <a:extLst>
              <a:ext uri="{FF2B5EF4-FFF2-40B4-BE49-F238E27FC236}">
                <a16:creationId xmlns:a16="http://schemas.microsoft.com/office/drawing/2014/main" id="{A40A55D1-4E23-42A9-9865-C6018AA67B64}"/>
              </a:ext>
            </a:extLst>
          </p:cNvPr>
          <p:cNvSpPr txBox="1"/>
          <p:nvPr/>
        </p:nvSpPr>
        <p:spPr>
          <a:xfrm>
            <a:off x="3127843" y="4735241"/>
            <a:ext cx="807028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NAS</a:t>
            </a:r>
          </a:p>
        </p:txBody>
      </p:sp>
      <p:pic>
        <p:nvPicPr>
          <p:cNvPr id="100" name="圖片 99">
            <a:extLst>
              <a:ext uri="{FF2B5EF4-FFF2-40B4-BE49-F238E27FC236}">
                <a16:creationId xmlns:a16="http://schemas.microsoft.com/office/drawing/2014/main" id="{39EBC4AF-FF3D-4892-AA29-87C5BAEA5D0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3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789" b="24634"/>
          <a:stretch/>
        </p:blipFill>
        <p:spPr>
          <a:xfrm>
            <a:off x="6343809" y="3943624"/>
            <a:ext cx="2422614" cy="886939"/>
          </a:xfrm>
          <a:prstGeom prst="rect">
            <a:avLst/>
          </a:prstGeom>
        </p:spPr>
      </p:pic>
      <p:sp>
        <p:nvSpPr>
          <p:cNvPr id="101" name="文本框 32">
            <a:extLst>
              <a:ext uri="{FF2B5EF4-FFF2-40B4-BE49-F238E27FC236}">
                <a16:creationId xmlns:a16="http://schemas.microsoft.com/office/drawing/2014/main" id="{45B62457-D0D2-481A-8ADC-FC4B850D1B1C}"/>
              </a:ext>
            </a:extLst>
          </p:cNvPr>
          <p:cNvSpPr txBox="1"/>
          <p:nvPr/>
        </p:nvSpPr>
        <p:spPr>
          <a:xfrm>
            <a:off x="7165872" y="4740350"/>
            <a:ext cx="807028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JBOD</a:t>
            </a:r>
          </a:p>
        </p:txBody>
      </p:sp>
      <p:sp>
        <p:nvSpPr>
          <p:cNvPr id="102" name="矩形 101">
            <a:extLst>
              <a:ext uri="{FF2B5EF4-FFF2-40B4-BE49-F238E27FC236}">
                <a16:creationId xmlns:a16="http://schemas.microsoft.com/office/drawing/2014/main" id="{DCB0661D-4D63-46DB-A84E-DD4D9720278B}"/>
              </a:ext>
            </a:extLst>
          </p:cNvPr>
          <p:cNvSpPr/>
          <p:nvPr/>
        </p:nvSpPr>
        <p:spPr>
          <a:xfrm>
            <a:off x="5143127" y="4168702"/>
            <a:ext cx="8002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2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線材直連</a:t>
            </a:r>
          </a:p>
        </p:txBody>
      </p:sp>
    </p:spTree>
    <p:extLst>
      <p:ext uri="{BB962C8B-B14F-4D97-AF65-F5344CB8AC3E}">
        <p14:creationId xmlns:p14="http://schemas.microsoft.com/office/powerpoint/2010/main" val="2828650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形 2">
            <a:extLst>
              <a:ext uri="{FF2B5EF4-FFF2-40B4-BE49-F238E27FC236}">
                <a16:creationId xmlns:a16="http://schemas.microsoft.com/office/drawing/2014/main" id="{B606F240-A358-4C75-9224-9CFD906376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57162" y="1679075"/>
            <a:ext cx="5377430" cy="2803681"/>
          </a:xfrm>
          <a:prstGeom prst="rect">
            <a:avLst/>
          </a:prstGeom>
        </p:spPr>
      </p:pic>
      <p:sp>
        <p:nvSpPr>
          <p:cNvPr id="36" name="標題 3">
            <a:extLst>
              <a:ext uri="{FF2B5EF4-FFF2-40B4-BE49-F238E27FC236}">
                <a16:creationId xmlns:a16="http://schemas.microsoft.com/office/drawing/2014/main" id="{98143857-48BC-4F07-A151-4D899A6C555D}"/>
              </a:ext>
            </a:extLst>
          </p:cNvPr>
          <p:cNvSpPr txBox="1">
            <a:spLocks/>
          </p:cNvSpPr>
          <p:nvPr/>
        </p:nvSpPr>
        <p:spPr>
          <a:xfrm>
            <a:off x="342900" y="215478"/>
            <a:ext cx="7886700" cy="82296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4000" b="1">
                <a:latin typeface="微軟正黑體"/>
                <a:ea typeface="微軟正黑體"/>
                <a:cs typeface="Arial"/>
              </a:rPr>
              <a:t>JBOD </a:t>
            </a:r>
            <a:r>
              <a:rPr lang="zh-TW" altLang="en-US" sz="4000" b="1">
                <a:latin typeface="微軟正黑體"/>
                <a:ea typeface="微軟正黑體"/>
                <a:cs typeface="Arial"/>
              </a:rPr>
              <a:t>擴充，方便輕鬆</a:t>
            </a:r>
            <a:endParaRPr lang="en-US" altLang="zh-CN" sz="4000" b="1">
              <a:latin typeface="微軟正黑體"/>
              <a:ea typeface="微軟正黑體"/>
              <a:cs typeface="Arial"/>
            </a:endParaRPr>
          </a:p>
        </p:txBody>
      </p:sp>
      <p:sp>
        <p:nvSpPr>
          <p:cNvPr id="51" name="文本框 1">
            <a:extLst>
              <a:ext uri="{FF2B5EF4-FFF2-40B4-BE49-F238E27FC236}">
                <a16:creationId xmlns:a16="http://schemas.microsoft.com/office/drawing/2014/main" id="{2CA5895D-9337-44CB-A8EE-25382D093B40}"/>
              </a:ext>
            </a:extLst>
          </p:cNvPr>
          <p:cNvSpPr txBox="1"/>
          <p:nvPr/>
        </p:nvSpPr>
        <p:spPr>
          <a:xfrm>
            <a:off x="388670" y="1466061"/>
            <a:ext cx="2721078" cy="70788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CN" altLang="en-US" sz="2200" b="1" dirty="0">
                <a:latin typeface="微軟正黑體"/>
                <a:ea typeface="微軟正黑體"/>
                <a:cs typeface="Calibri"/>
              </a:rPr>
              <a:t>即連即用，快速上線</a:t>
            </a:r>
          </a:p>
          <a:p>
            <a:pPr marL="285750" indent="-285750">
              <a:buFont typeface="Arial"/>
              <a:buChar char="•"/>
            </a:pPr>
            <a:endParaRPr lang="zh-CN" altLang="en-US" dirty="0">
              <a:ea typeface="等线"/>
              <a:cs typeface="Calibri" panose="020F0502020204030204"/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CE9EB605-7A53-4649-B545-350EC658480F}"/>
              </a:ext>
            </a:extLst>
          </p:cNvPr>
          <p:cNvGrpSpPr/>
          <p:nvPr/>
        </p:nvGrpSpPr>
        <p:grpSpPr>
          <a:xfrm>
            <a:off x="4466891" y="1012513"/>
            <a:ext cx="4489298" cy="2870418"/>
            <a:chOff x="3545645" y="945205"/>
            <a:chExt cx="4489298" cy="2870418"/>
          </a:xfrm>
        </p:grpSpPr>
        <p:pic>
          <p:nvPicPr>
            <p:cNvPr id="49" name="圖片 48">
              <a:extLst>
                <a:ext uri="{FF2B5EF4-FFF2-40B4-BE49-F238E27FC236}">
                  <a16:creationId xmlns:a16="http://schemas.microsoft.com/office/drawing/2014/main" id="{003FA15A-3881-4D80-9056-93484785C9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3000" contrast="2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789" b="24634"/>
            <a:stretch/>
          </p:blipFill>
          <p:spPr>
            <a:xfrm>
              <a:off x="3600523" y="2266420"/>
              <a:ext cx="4231542" cy="1549203"/>
            </a:xfrm>
            <a:prstGeom prst="rect">
              <a:avLst/>
            </a:prstGeom>
          </p:spPr>
        </p:pic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3CC257D8-905E-49BC-A28F-9FC851D77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5645" y="945205"/>
              <a:ext cx="4489298" cy="1670019"/>
            </a:xfrm>
            <a:prstGeom prst="rect">
              <a:avLst/>
            </a:prstGeom>
          </p:spPr>
        </p:pic>
        <p:grpSp>
          <p:nvGrpSpPr>
            <p:cNvPr id="64" name="群組 63">
              <a:extLst>
                <a:ext uri="{FF2B5EF4-FFF2-40B4-BE49-F238E27FC236}">
                  <a16:creationId xmlns:a16="http://schemas.microsoft.com/office/drawing/2014/main" id="{C23725C6-AE42-457A-90CD-FA37F9CA5ACD}"/>
                </a:ext>
              </a:extLst>
            </p:cNvPr>
            <p:cNvGrpSpPr/>
            <p:nvPr/>
          </p:nvGrpSpPr>
          <p:grpSpPr>
            <a:xfrm>
              <a:off x="5080223" y="1309928"/>
              <a:ext cx="1224937" cy="455674"/>
              <a:chOff x="1895527" y="4267745"/>
              <a:chExt cx="1142082" cy="424852"/>
            </a:xfrm>
          </p:grpSpPr>
          <p:sp>
            <p:nvSpPr>
              <p:cNvPr id="65" name="矩形: 圓角 64">
                <a:extLst>
                  <a:ext uri="{FF2B5EF4-FFF2-40B4-BE49-F238E27FC236}">
                    <a16:creationId xmlns:a16="http://schemas.microsoft.com/office/drawing/2014/main" id="{A4401BA5-96CA-43AC-81F5-6B5B9CEEA533}"/>
                  </a:ext>
                </a:extLst>
              </p:cNvPr>
              <p:cNvSpPr/>
              <p:nvPr/>
            </p:nvSpPr>
            <p:spPr>
              <a:xfrm>
                <a:off x="1895527" y="4267745"/>
                <a:ext cx="1142082" cy="424852"/>
              </a:xfrm>
              <a:prstGeom prst="roundRect">
                <a:avLst>
                  <a:gd name="adj" fmla="val 50000"/>
                </a:avLst>
              </a:prstGeom>
              <a:solidFill>
                <a:srgbClr val="FF65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6" name="文本框 32">
                <a:extLst>
                  <a:ext uri="{FF2B5EF4-FFF2-40B4-BE49-F238E27FC236}">
                    <a16:creationId xmlns:a16="http://schemas.microsoft.com/office/drawing/2014/main" id="{7001FC19-ADD3-4076-92CB-29D182AE508F}"/>
                  </a:ext>
                </a:extLst>
              </p:cNvPr>
              <p:cNvSpPr txBox="1"/>
              <p:nvPr/>
            </p:nvSpPr>
            <p:spPr>
              <a:xfrm>
                <a:off x="2063054" y="4326282"/>
                <a:ext cx="807028" cy="307777"/>
              </a:xfrm>
              <a:prstGeom prst="rect">
                <a:avLst/>
              </a:prstGeom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altLang="zh-TW" sz="1400" b="1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JBOD</a:t>
                </a:r>
              </a:p>
            </p:txBody>
          </p:sp>
        </p:grp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7C4CBFB7-B1D2-4CDC-8ED8-741F7C7A1CC5}"/>
              </a:ext>
            </a:extLst>
          </p:cNvPr>
          <p:cNvGrpSpPr/>
          <p:nvPr/>
        </p:nvGrpSpPr>
        <p:grpSpPr>
          <a:xfrm>
            <a:off x="334451" y="2173409"/>
            <a:ext cx="4182931" cy="2668679"/>
            <a:chOff x="389069" y="2266420"/>
            <a:chExt cx="4182931" cy="2668679"/>
          </a:xfrm>
        </p:grpSpPr>
        <p:pic>
          <p:nvPicPr>
            <p:cNvPr id="67" name="图片 2" descr="图片包含 电子产品&#10;&#10;已生成高可信度的说明">
              <a:extLst>
                <a:ext uri="{FF2B5EF4-FFF2-40B4-BE49-F238E27FC236}">
                  <a16:creationId xmlns:a16="http://schemas.microsoft.com/office/drawing/2014/main" id="{674CC5FF-C41B-4920-BE58-61D6FC84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31707" r="-255" b="25203"/>
            <a:stretch/>
          </p:blipFill>
          <p:spPr>
            <a:xfrm>
              <a:off x="389069" y="3852062"/>
              <a:ext cx="4182931" cy="1083037"/>
            </a:xfrm>
            <a:prstGeom prst="rect">
              <a:avLst/>
            </a:prstGeom>
          </p:spPr>
        </p:pic>
        <p:pic>
          <p:nvPicPr>
            <p:cNvPr id="68" name="圖片 67">
              <a:extLst>
                <a:ext uri="{FF2B5EF4-FFF2-40B4-BE49-F238E27FC236}">
                  <a16:creationId xmlns:a16="http://schemas.microsoft.com/office/drawing/2014/main" id="{2B6F6A4F-7601-4FAC-A7F8-A765CE581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4872" y="2266420"/>
              <a:ext cx="2720193" cy="1844290"/>
            </a:xfrm>
            <a:prstGeom prst="rect">
              <a:avLst/>
            </a:prstGeom>
          </p:spPr>
        </p:pic>
        <p:grpSp>
          <p:nvGrpSpPr>
            <p:cNvPr id="69" name="群組 68">
              <a:extLst>
                <a:ext uri="{FF2B5EF4-FFF2-40B4-BE49-F238E27FC236}">
                  <a16:creationId xmlns:a16="http://schemas.microsoft.com/office/drawing/2014/main" id="{9176067C-E10B-4D3F-993D-F4EF31F59671}"/>
                </a:ext>
              </a:extLst>
            </p:cNvPr>
            <p:cNvGrpSpPr/>
            <p:nvPr/>
          </p:nvGrpSpPr>
          <p:grpSpPr>
            <a:xfrm>
              <a:off x="736079" y="3533843"/>
              <a:ext cx="1224937" cy="455674"/>
              <a:chOff x="1895527" y="4267745"/>
              <a:chExt cx="1142082" cy="424852"/>
            </a:xfrm>
          </p:grpSpPr>
          <p:sp>
            <p:nvSpPr>
              <p:cNvPr id="70" name="矩形: 圓角 69">
                <a:extLst>
                  <a:ext uri="{FF2B5EF4-FFF2-40B4-BE49-F238E27FC236}">
                    <a16:creationId xmlns:a16="http://schemas.microsoft.com/office/drawing/2014/main" id="{1CB4CE64-6C83-482F-80E7-63D4FAE33859}"/>
                  </a:ext>
                </a:extLst>
              </p:cNvPr>
              <p:cNvSpPr/>
              <p:nvPr/>
            </p:nvSpPr>
            <p:spPr>
              <a:xfrm>
                <a:off x="1895527" y="4267745"/>
                <a:ext cx="1142082" cy="424852"/>
              </a:xfrm>
              <a:prstGeom prst="roundRect">
                <a:avLst>
                  <a:gd name="adj" fmla="val 50000"/>
                </a:avLst>
              </a:prstGeom>
              <a:solidFill>
                <a:srgbClr val="FF65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1" name="文本框 32">
                <a:extLst>
                  <a:ext uri="{FF2B5EF4-FFF2-40B4-BE49-F238E27FC236}">
                    <a16:creationId xmlns:a16="http://schemas.microsoft.com/office/drawing/2014/main" id="{B639C757-7DB1-440A-BD7E-32DFD60AAC8D}"/>
                  </a:ext>
                </a:extLst>
              </p:cNvPr>
              <p:cNvSpPr txBox="1"/>
              <p:nvPr/>
            </p:nvSpPr>
            <p:spPr>
              <a:xfrm>
                <a:off x="2063054" y="4326282"/>
                <a:ext cx="807028" cy="307777"/>
              </a:xfrm>
              <a:prstGeom prst="rect">
                <a:avLst/>
              </a:prstGeom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altLang="zh-TW" sz="1400" b="1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NAS</a:t>
                </a:r>
              </a:p>
            </p:txBody>
          </p:sp>
        </p:grp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CE2C0F71-E769-46A1-B293-C7E385B2DAE5}"/>
              </a:ext>
            </a:extLst>
          </p:cNvPr>
          <p:cNvSpPr/>
          <p:nvPr/>
        </p:nvSpPr>
        <p:spPr>
          <a:xfrm>
            <a:off x="5837321" y="4123242"/>
            <a:ext cx="8002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線材直連</a:t>
            </a:r>
          </a:p>
        </p:txBody>
      </p:sp>
    </p:spTree>
    <p:extLst>
      <p:ext uri="{BB962C8B-B14F-4D97-AF65-F5344CB8AC3E}">
        <p14:creationId xmlns:p14="http://schemas.microsoft.com/office/powerpoint/2010/main" val="3838748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圖片 67">
            <a:extLst>
              <a:ext uri="{FF2B5EF4-FFF2-40B4-BE49-F238E27FC236}">
                <a16:creationId xmlns:a16="http://schemas.microsoft.com/office/drawing/2014/main" id="{7EF6A5F0-DB96-420F-BE0F-180839DB17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629" y="1689761"/>
            <a:ext cx="1419718" cy="887324"/>
          </a:xfrm>
          <a:prstGeom prst="rect">
            <a:avLst/>
          </a:prstGeom>
        </p:spPr>
      </p:pic>
      <p:pic>
        <p:nvPicPr>
          <p:cNvPr id="70" name="圖片 69">
            <a:extLst>
              <a:ext uri="{FF2B5EF4-FFF2-40B4-BE49-F238E27FC236}">
                <a16:creationId xmlns:a16="http://schemas.microsoft.com/office/drawing/2014/main" id="{433F1CF0-DBB4-4874-B866-A6617DC4EC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198" y="1703634"/>
            <a:ext cx="1419718" cy="887324"/>
          </a:xfrm>
          <a:prstGeom prst="rect">
            <a:avLst/>
          </a:prstGeom>
        </p:spPr>
      </p:pic>
      <p:pic>
        <p:nvPicPr>
          <p:cNvPr id="72" name="圖片 71">
            <a:extLst>
              <a:ext uri="{FF2B5EF4-FFF2-40B4-BE49-F238E27FC236}">
                <a16:creationId xmlns:a16="http://schemas.microsoft.com/office/drawing/2014/main" id="{6CE233CD-7E67-4274-915F-E4AAB6D5BB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6"/>
          <a:stretch/>
        </p:blipFill>
        <p:spPr>
          <a:xfrm>
            <a:off x="5401154" y="2935440"/>
            <a:ext cx="865129" cy="831928"/>
          </a:xfrm>
          <a:prstGeom prst="rect">
            <a:avLst/>
          </a:prstGeom>
        </p:spPr>
      </p:pic>
      <p:pic>
        <p:nvPicPr>
          <p:cNvPr id="74" name="圖片 73">
            <a:extLst>
              <a:ext uri="{FF2B5EF4-FFF2-40B4-BE49-F238E27FC236}">
                <a16:creationId xmlns:a16="http://schemas.microsoft.com/office/drawing/2014/main" id="{3AC917B2-18CD-4212-8AA5-0A5F1802718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6"/>
          <a:stretch/>
        </p:blipFill>
        <p:spPr>
          <a:xfrm>
            <a:off x="7386836" y="2946933"/>
            <a:ext cx="865129" cy="831928"/>
          </a:xfrm>
          <a:prstGeom prst="rect">
            <a:avLst/>
          </a:prstGeom>
        </p:spPr>
      </p:pic>
      <p:pic>
        <p:nvPicPr>
          <p:cNvPr id="76" name="圖片 75">
            <a:extLst>
              <a:ext uri="{FF2B5EF4-FFF2-40B4-BE49-F238E27FC236}">
                <a16:creationId xmlns:a16="http://schemas.microsoft.com/office/drawing/2014/main" id="{6E3C8924-5060-4123-AB97-989357A173D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86" b="28844"/>
          <a:stretch/>
        </p:blipFill>
        <p:spPr>
          <a:xfrm>
            <a:off x="4793026" y="4075444"/>
            <a:ext cx="2062830" cy="615893"/>
          </a:xfrm>
          <a:prstGeom prst="rect">
            <a:avLst/>
          </a:prstGeom>
        </p:spPr>
      </p:pic>
      <p:pic>
        <p:nvPicPr>
          <p:cNvPr id="78" name="圖片 77">
            <a:extLst>
              <a:ext uri="{FF2B5EF4-FFF2-40B4-BE49-F238E27FC236}">
                <a16:creationId xmlns:a16="http://schemas.microsoft.com/office/drawing/2014/main" id="{341FE926-B81B-44E5-A7E0-0ADAAB36169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88" b="26523"/>
          <a:stretch/>
        </p:blipFill>
        <p:spPr>
          <a:xfrm>
            <a:off x="6824140" y="4120257"/>
            <a:ext cx="2062830" cy="585192"/>
          </a:xfrm>
          <a:prstGeom prst="rect">
            <a:avLst/>
          </a:prstGeom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B330F2E9-6595-4A39-BB5A-9BB04EC7378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91" b="26533"/>
          <a:stretch/>
        </p:blipFill>
        <p:spPr>
          <a:xfrm>
            <a:off x="184431" y="3374121"/>
            <a:ext cx="2662683" cy="898255"/>
          </a:xfrm>
          <a:prstGeom prst="rect">
            <a:avLst/>
          </a:prstGeom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E8FF10CC-6E26-43EB-A6A6-70D8C86336E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3" b="26818"/>
          <a:stretch/>
        </p:blipFill>
        <p:spPr>
          <a:xfrm>
            <a:off x="1793915" y="4061248"/>
            <a:ext cx="2662682" cy="755674"/>
          </a:xfrm>
          <a:prstGeom prst="rect">
            <a:avLst/>
          </a:prstGeom>
        </p:spPr>
      </p:pic>
      <p:sp>
        <p:nvSpPr>
          <p:cNvPr id="30" name="標題 3">
            <a:extLst>
              <a:ext uri="{FF2B5EF4-FFF2-40B4-BE49-F238E27FC236}">
                <a16:creationId xmlns:a16="http://schemas.microsoft.com/office/drawing/2014/main" id="{8E361CEB-A4DD-44C8-845F-7DFEA5D8D1C2}"/>
              </a:ext>
            </a:extLst>
          </p:cNvPr>
          <p:cNvSpPr txBox="1">
            <a:spLocks/>
          </p:cNvSpPr>
          <p:nvPr/>
        </p:nvSpPr>
        <p:spPr>
          <a:xfrm>
            <a:off x="342900" y="215478"/>
            <a:ext cx="7886700" cy="82296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4000" b="1">
                <a:latin typeface="微軟正黑體"/>
                <a:ea typeface="微軟正黑體"/>
                <a:cs typeface="Arial"/>
              </a:rPr>
              <a:t>QNAP JBOD </a:t>
            </a:r>
            <a:r>
              <a:rPr lang="zh-TW" altLang="en-US" sz="4000" b="1">
                <a:latin typeface="微軟正黑體"/>
                <a:ea typeface="微軟正黑體"/>
                <a:cs typeface="Arial"/>
              </a:rPr>
              <a:t>擴充方案</a:t>
            </a:r>
            <a:endParaRPr lang="en-US" altLang="zh-CN" sz="4000" b="1">
              <a:latin typeface="微軟正黑體"/>
              <a:ea typeface="微軟正黑體"/>
              <a:cs typeface="Arial"/>
            </a:endParaRPr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12B4B035-EFEE-45D3-9FDF-6C7CCB070C9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65" b="21655"/>
          <a:stretch/>
        </p:blipFill>
        <p:spPr>
          <a:xfrm>
            <a:off x="1016534" y="1713706"/>
            <a:ext cx="2596552" cy="918212"/>
          </a:xfrm>
          <a:prstGeom prst="rect">
            <a:avLst/>
          </a:prstGeom>
        </p:spPr>
      </p:pic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7B15B899-8EF1-4825-9FCC-CF57F21D81E9}"/>
              </a:ext>
            </a:extLst>
          </p:cNvPr>
          <p:cNvSpPr/>
          <p:nvPr/>
        </p:nvSpPr>
        <p:spPr>
          <a:xfrm>
            <a:off x="184431" y="1355216"/>
            <a:ext cx="4222316" cy="424852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rgbClr val="FF6500"/>
            </a:solidFill>
          </a:ln>
          <a:effectLst>
            <a:outerShdw blurRad="50800" dist="152400" dir="16200000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89E5DC"/>
              </a:solidFill>
            </a:endParaRPr>
          </a:p>
        </p:txBody>
      </p:sp>
      <p:sp>
        <p:nvSpPr>
          <p:cNvPr id="32" name="文本框 2">
            <a:extLst>
              <a:ext uri="{FF2B5EF4-FFF2-40B4-BE49-F238E27FC236}">
                <a16:creationId xmlns:a16="http://schemas.microsoft.com/office/drawing/2014/main" id="{0C1FD95B-1F6A-4778-BD3D-62B42795B132}"/>
              </a:ext>
            </a:extLst>
          </p:cNvPr>
          <p:cNvSpPr txBox="1"/>
          <p:nvPr/>
        </p:nvSpPr>
        <p:spPr>
          <a:xfrm>
            <a:off x="343117" y="1401336"/>
            <a:ext cx="3904946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b="1">
                <a:latin typeface="微軟正黑體"/>
                <a:ea typeface="微軟正黑體"/>
              </a:rPr>
              <a:t>EJ </a:t>
            </a:r>
            <a:r>
              <a:rPr lang="zh-CN" altLang="en-US" b="1">
                <a:latin typeface="微軟正黑體"/>
                <a:ea typeface="微軟正黑體"/>
              </a:rPr>
              <a:t>系列 - SAS 12Gb/s 雙控制器</a:t>
            </a:r>
            <a:endParaRPr lang="en-US" altLang="zh-CN" b="1">
              <a:latin typeface="微軟正黑體"/>
              <a:ea typeface="微軟正黑體"/>
            </a:endParaRPr>
          </a:p>
        </p:txBody>
      </p: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EC052ECD-6CC7-4813-BBD2-D401CEE994B1}"/>
              </a:ext>
            </a:extLst>
          </p:cNvPr>
          <p:cNvSpPr/>
          <p:nvPr/>
        </p:nvSpPr>
        <p:spPr>
          <a:xfrm>
            <a:off x="184431" y="2996284"/>
            <a:ext cx="4222316" cy="424852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rgbClr val="FF6500"/>
            </a:solidFill>
          </a:ln>
          <a:effectLst>
            <a:outerShdw blurRad="50800" dist="152400" dir="16200000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38" name="文本框 2">
            <a:extLst>
              <a:ext uri="{FF2B5EF4-FFF2-40B4-BE49-F238E27FC236}">
                <a16:creationId xmlns:a16="http://schemas.microsoft.com/office/drawing/2014/main" id="{AD54AA89-D04E-4DDF-A1BD-344A01F69CC2}"/>
              </a:ext>
            </a:extLst>
          </p:cNvPr>
          <p:cNvSpPr txBox="1"/>
          <p:nvPr/>
        </p:nvSpPr>
        <p:spPr>
          <a:xfrm>
            <a:off x="260243" y="3042404"/>
            <a:ext cx="402551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b="1">
                <a:latin typeface="微軟正黑體"/>
                <a:ea typeface="微軟正黑體"/>
              </a:rPr>
              <a:t>REXP </a:t>
            </a:r>
            <a:r>
              <a:rPr lang="zh-TW" altLang="en-US" b="1">
                <a:latin typeface="微軟正黑體"/>
                <a:ea typeface="微軟正黑體"/>
              </a:rPr>
              <a:t>系列 </a:t>
            </a:r>
            <a:r>
              <a:rPr lang="en-US" altLang="zh-TW" b="1">
                <a:latin typeface="微軟正黑體"/>
                <a:ea typeface="微軟正黑體"/>
              </a:rPr>
              <a:t>- </a:t>
            </a:r>
            <a:r>
              <a:rPr lang="en-US" altLang="zh-CN" b="1">
                <a:latin typeface="微軟正黑體"/>
                <a:ea typeface="微軟正黑體"/>
              </a:rPr>
              <a:t>SAS 12Gb/s </a:t>
            </a:r>
            <a:r>
              <a:rPr lang="zh-TW" altLang="en-US" b="1">
                <a:latin typeface="微軟正黑體"/>
                <a:ea typeface="微軟正黑體"/>
              </a:rPr>
              <a:t>單控制器</a:t>
            </a:r>
          </a:p>
        </p:txBody>
      </p:sp>
      <p:sp>
        <p:nvSpPr>
          <p:cNvPr id="44" name="文本框 18">
            <a:extLst>
              <a:ext uri="{FF2B5EF4-FFF2-40B4-BE49-F238E27FC236}">
                <a16:creationId xmlns:a16="http://schemas.microsoft.com/office/drawing/2014/main" id="{B61E4670-D27C-4269-A49C-E70C45E5F656}"/>
              </a:ext>
            </a:extLst>
          </p:cNvPr>
          <p:cNvSpPr txBox="1"/>
          <p:nvPr/>
        </p:nvSpPr>
        <p:spPr>
          <a:xfrm>
            <a:off x="155911" y="4281670"/>
            <a:ext cx="1718681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CN" sz="1200" b="1" dirty="0">
                <a:solidFill>
                  <a:srgbClr val="FF65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REXP-1620U-RP</a:t>
            </a:r>
            <a:endParaRPr lang="zh-CN" sz="1200" b="1" dirty="0">
              <a:solidFill>
                <a:srgbClr val="FF65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5" name="文本框 21">
            <a:extLst>
              <a:ext uri="{FF2B5EF4-FFF2-40B4-BE49-F238E27FC236}">
                <a16:creationId xmlns:a16="http://schemas.microsoft.com/office/drawing/2014/main" id="{AE4A4826-D8E6-4C8E-B408-FC912C6870B5}"/>
              </a:ext>
            </a:extLst>
          </p:cNvPr>
          <p:cNvSpPr txBox="1"/>
          <p:nvPr/>
        </p:nvSpPr>
        <p:spPr>
          <a:xfrm>
            <a:off x="2427016" y="4758599"/>
            <a:ext cx="1718681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CN" sz="1200" b="1">
                <a:solidFill>
                  <a:srgbClr val="FF65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REXP-1220U-RP</a:t>
            </a:r>
            <a:endParaRPr lang="zh-CN" sz="1200" b="1">
              <a:solidFill>
                <a:srgbClr val="FF65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7" name="矩形: 圓角 46">
            <a:extLst>
              <a:ext uri="{FF2B5EF4-FFF2-40B4-BE49-F238E27FC236}">
                <a16:creationId xmlns:a16="http://schemas.microsoft.com/office/drawing/2014/main" id="{FD186BA3-399A-49B3-A422-987C0A85F3D7}"/>
              </a:ext>
            </a:extLst>
          </p:cNvPr>
          <p:cNvSpPr/>
          <p:nvPr/>
        </p:nvSpPr>
        <p:spPr>
          <a:xfrm>
            <a:off x="4728839" y="1345816"/>
            <a:ext cx="4222316" cy="424852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rgbClr val="FF6500"/>
            </a:solidFill>
          </a:ln>
          <a:effectLst>
            <a:outerShdw blurRad="50800" dist="152400" dir="16200000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48" name="文本框 2">
            <a:extLst>
              <a:ext uri="{FF2B5EF4-FFF2-40B4-BE49-F238E27FC236}">
                <a16:creationId xmlns:a16="http://schemas.microsoft.com/office/drawing/2014/main" id="{590D4B50-CCF6-4A10-8535-B86D409D07CA}"/>
              </a:ext>
            </a:extLst>
          </p:cNvPr>
          <p:cNvSpPr txBox="1"/>
          <p:nvPr/>
        </p:nvSpPr>
        <p:spPr>
          <a:xfrm>
            <a:off x="4887525" y="1391936"/>
            <a:ext cx="3904946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b="1">
                <a:latin typeface="微軟正黑體"/>
                <a:ea typeface="微軟正黑體"/>
              </a:rPr>
              <a:t>TX</a:t>
            </a:r>
            <a:r>
              <a:rPr lang="zh-TW" altLang="en-US" b="1">
                <a:latin typeface="微軟正黑體"/>
                <a:ea typeface="微軟正黑體"/>
              </a:rPr>
              <a:t>系列 </a:t>
            </a:r>
            <a:r>
              <a:rPr lang="en-US" altLang="zh-TW" b="1">
                <a:latin typeface="微軟正黑體"/>
                <a:ea typeface="微軟正黑體"/>
              </a:rPr>
              <a:t>- </a:t>
            </a:r>
            <a:r>
              <a:rPr lang="en-US" altLang="zh-CN" b="1">
                <a:latin typeface="微軟正黑體"/>
                <a:ea typeface="微軟正黑體"/>
              </a:rPr>
              <a:t>Thunderbolt 2 </a:t>
            </a:r>
            <a:r>
              <a:rPr lang="zh-TW" altLang="en-US" b="1">
                <a:latin typeface="微軟正黑體"/>
                <a:ea typeface="微軟正黑體"/>
              </a:rPr>
              <a:t>儲存擴充</a:t>
            </a:r>
          </a:p>
        </p:txBody>
      </p:sp>
      <p:sp>
        <p:nvSpPr>
          <p:cNvPr id="49" name="文本框 22">
            <a:extLst>
              <a:ext uri="{FF2B5EF4-FFF2-40B4-BE49-F238E27FC236}">
                <a16:creationId xmlns:a16="http://schemas.microsoft.com/office/drawing/2014/main" id="{E2FC948B-39B1-4499-81A0-5195F2ADF592}"/>
              </a:ext>
            </a:extLst>
          </p:cNvPr>
          <p:cNvSpPr txBox="1"/>
          <p:nvPr/>
        </p:nvSpPr>
        <p:spPr>
          <a:xfrm>
            <a:off x="6229515" y="2055118"/>
            <a:ext cx="1035669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CN" sz="1200" b="1">
                <a:solidFill>
                  <a:srgbClr val="FF65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TX-800P</a:t>
            </a:r>
            <a:endParaRPr lang="zh-CN" sz="1200" b="1">
              <a:solidFill>
                <a:srgbClr val="FF65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0" name="文本框 23">
            <a:extLst>
              <a:ext uri="{FF2B5EF4-FFF2-40B4-BE49-F238E27FC236}">
                <a16:creationId xmlns:a16="http://schemas.microsoft.com/office/drawing/2014/main" id="{816FAB4B-ABC7-43E4-82AC-18A52F9C3C95}"/>
              </a:ext>
            </a:extLst>
          </p:cNvPr>
          <p:cNvSpPr txBox="1"/>
          <p:nvPr/>
        </p:nvSpPr>
        <p:spPr>
          <a:xfrm>
            <a:off x="8068936" y="2066175"/>
            <a:ext cx="1035669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CN" sz="1200" b="1">
                <a:solidFill>
                  <a:srgbClr val="FF65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TX-500P</a:t>
            </a:r>
            <a:endParaRPr lang="zh-CN" sz="1200" b="1">
              <a:solidFill>
                <a:srgbClr val="FF65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" name="文本框 24">
            <a:extLst>
              <a:ext uri="{FF2B5EF4-FFF2-40B4-BE49-F238E27FC236}">
                <a16:creationId xmlns:a16="http://schemas.microsoft.com/office/drawing/2014/main" id="{7272BCF6-1C9B-42BB-B50D-DF8BFB5DA750}"/>
              </a:ext>
            </a:extLst>
          </p:cNvPr>
          <p:cNvSpPr txBox="1"/>
          <p:nvPr/>
        </p:nvSpPr>
        <p:spPr>
          <a:xfrm>
            <a:off x="7925954" y="3211195"/>
            <a:ext cx="1035669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CN" sz="1200" b="1">
                <a:solidFill>
                  <a:srgbClr val="FF65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TR-002</a:t>
            </a:r>
            <a:endParaRPr lang="zh-CN" sz="1200" b="1">
              <a:solidFill>
                <a:srgbClr val="FF65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2" name="文本框 25">
            <a:extLst>
              <a:ext uri="{FF2B5EF4-FFF2-40B4-BE49-F238E27FC236}">
                <a16:creationId xmlns:a16="http://schemas.microsoft.com/office/drawing/2014/main" id="{20415ED9-4B99-4FF4-864E-6D0D827F8CAA}"/>
              </a:ext>
            </a:extLst>
          </p:cNvPr>
          <p:cNvSpPr txBox="1"/>
          <p:nvPr/>
        </p:nvSpPr>
        <p:spPr>
          <a:xfrm>
            <a:off x="6136044" y="3220595"/>
            <a:ext cx="1035669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CN" sz="1200" b="1">
                <a:solidFill>
                  <a:srgbClr val="FF65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TR-004</a:t>
            </a:r>
            <a:endParaRPr lang="zh-CN" sz="1200" b="1">
              <a:solidFill>
                <a:srgbClr val="FF65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3" name="文本框 27">
            <a:extLst>
              <a:ext uri="{FF2B5EF4-FFF2-40B4-BE49-F238E27FC236}">
                <a16:creationId xmlns:a16="http://schemas.microsoft.com/office/drawing/2014/main" id="{69326C39-85F6-455F-AF1F-41841CBB69D1}"/>
              </a:ext>
            </a:extLst>
          </p:cNvPr>
          <p:cNvSpPr txBox="1"/>
          <p:nvPr/>
        </p:nvSpPr>
        <p:spPr>
          <a:xfrm>
            <a:off x="5258256" y="4694950"/>
            <a:ext cx="1718681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CN" sz="1200" b="1">
                <a:solidFill>
                  <a:srgbClr val="FF65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UX-1200U-RP</a:t>
            </a:r>
            <a:endParaRPr lang="zh-CN" sz="1200" b="1">
              <a:solidFill>
                <a:srgbClr val="FF65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4" name="文本框 28">
            <a:extLst>
              <a:ext uri="{FF2B5EF4-FFF2-40B4-BE49-F238E27FC236}">
                <a16:creationId xmlns:a16="http://schemas.microsoft.com/office/drawing/2014/main" id="{CC7DB292-8F90-418A-8A27-778B36112304}"/>
              </a:ext>
            </a:extLst>
          </p:cNvPr>
          <p:cNvSpPr txBox="1"/>
          <p:nvPr/>
        </p:nvSpPr>
        <p:spPr>
          <a:xfrm>
            <a:off x="7301368" y="4654026"/>
            <a:ext cx="1718681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CN" sz="1200" b="1">
                <a:solidFill>
                  <a:srgbClr val="FF65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UX-800U-RP</a:t>
            </a:r>
            <a:endParaRPr lang="zh-CN" sz="1200" b="1">
              <a:solidFill>
                <a:srgbClr val="FF65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6" name="矩形: 圓角 55">
            <a:extLst>
              <a:ext uri="{FF2B5EF4-FFF2-40B4-BE49-F238E27FC236}">
                <a16:creationId xmlns:a16="http://schemas.microsoft.com/office/drawing/2014/main" id="{D9ED800A-0316-4ED2-8DBD-AA7E3E516A7E}"/>
              </a:ext>
            </a:extLst>
          </p:cNvPr>
          <p:cNvSpPr/>
          <p:nvPr/>
        </p:nvSpPr>
        <p:spPr>
          <a:xfrm>
            <a:off x="4728839" y="2542607"/>
            <a:ext cx="4222316" cy="424852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rgbClr val="FF6500"/>
            </a:solidFill>
          </a:ln>
          <a:effectLst>
            <a:outerShdw blurRad="50800" dist="152400" dir="16200000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57" name="文本框 2">
            <a:extLst>
              <a:ext uri="{FF2B5EF4-FFF2-40B4-BE49-F238E27FC236}">
                <a16:creationId xmlns:a16="http://schemas.microsoft.com/office/drawing/2014/main" id="{D08A1BFB-BE58-419D-B5C7-99E0D7EC0827}"/>
              </a:ext>
            </a:extLst>
          </p:cNvPr>
          <p:cNvSpPr txBox="1"/>
          <p:nvPr/>
        </p:nvSpPr>
        <p:spPr>
          <a:xfrm>
            <a:off x="4887525" y="2588727"/>
            <a:ext cx="3904946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b="1">
                <a:latin typeface="微軟正黑體"/>
                <a:ea typeface="微軟正黑體"/>
              </a:rPr>
              <a:t>TR</a:t>
            </a:r>
            <a:r>
              <a:rPr lang="zh-TW" altLang="en-US" b="1">
                <a:latin typeface="微軟正黑體"/>
                <a:ea typeface="微軟正黑體"/>
              </a:rPr>
              <a:t>系列 </a:t>
            </a:r>
            <a:r>
              <a:rPr lang="en-US" altLang="zh-TW" b="1">
                <a:latin typeface="微軟正黑體"/>
                <a:ea typeface="微軟正黑體"/>
              </a:rPr>
              <a:t>- USB 3.0/3.1 </a:t>
            </a:r>
            <a:r>
              <a:rPr lang="zh-TW" altLang="en-US" b="1">
                <a:latin typeface="微軟正黑體"/>
                <a:ea typeface="微軟正黑體"/>
              </a:rPr>
              <a:t>儲存擴充設備</a:t>
            </a:r>
          </a:p>
        </p:txBody>
      </p:sp>
      <p:sp>
        <p:nvSpPr>
          <p:cNvPr id="59" name="矩形: 圓角 58">
            <a:extLst>
              <a:ext uri="{FF2B5EF4-FFF2-40B4-BE49-F238E27FC236}">
                <a16:creationId xmlns:a16="http://schemas.microsoft.com/office/drawing/2014/main" id="{04527695-CDE5-4C50-B6F3-92F5A50D477B}"/>
              </a:ext>
            </a:extLst>
          </p:cNvPr>
          <p:cNvSpPr/>
          <p:nvPr/>
        </p:nvSpPr>
        <p:spPr>
          <a:xfrm>
            <a:off x="4728839" y="3717888"/>
            <a:ext cx="4222316" cy="424852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9050">
            <a:solidFill>
              <a:srgbClr val="FF6500"/>
            </a:solidFill>
          </a:ln>
          <a:effectLst>
            <a:outerShdw blurRad="50800" dist="152400" dir="16200000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60" name="文本框 2">
            <a:extLst>
              <a:ext uri="{FF2B5EF4-FFF2-40B4-BE49-F238E27FC236}">
                <a16:creationId xmlns:a16="http://schemas.microsoft.com/office/drawing/2014/main" id="{26720A9E-8D71-4D00-B1B5-0549D3921086}"/>
              </a:ext>
            </a:extLst>
          </p:cNvPr>
          <p:cNvSpPr txBox="1"/>
          <p:nvPr/>
        </p:nvSpPr>
        <p:spPr>
          <a:xfrm>
            <a:off x="4887525" y="3764008"/>
            <a:ext cx="3904946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b="1">
                <a:latin typeface="微軟正黑體"/>
                <a:ea typeface="微軟正黑體"/>
              </a:rPr>
              <a:t>UX</a:t>
            </a:r>
            <a:r>
              <a:rPr lang="zh-TW" altLang="en-US" b="1">
                <a:latin typeface="微軟正黑體"/>
                <a:ea typeface="微軟正黑體"/>
              </a:rPr>
              <a:t>系列 </a:t>
            </a:r>
            <a:r>
              <a:rPr lang="en-US" altLang="zh-TW" b="1">
                <a:latin typeface="微軟正黑體"/>
                <a:ea typeface="微軟正黑體"/>
              </a:rPr>
              <a:t>- USB 3.0 </a:t>
            </a:r>
            <a:r>
              <a:rPr lang="zh-TW" altLang="en-US" b="1">
                <a:latin typeface="微軟正黑體"/>
                <a:ea typeface="微軟正黑體"/>
              </a:rPr>
              <a:t>儲存擴充設備</a:t>
            </a:r>
          </a:p>
        </p:txBody>
      </p:sp>
      <p:sp>
        <p:nvSpPr>
          <p:cNvPr id="66" name="文本框 16">
            <a:extLst>
              <a:ext uri="{FF2B5EF4-FFF2-40B4-BE49-F238E27FC236}">
                <a16:creationId xmlns:a16="http://schemas.microsoft.com/office/drawing/2014/main" id="{09C48FE6-CEB3-430F-97E1-1504A0D342F9}"/>
              </a:ext>
            </a:extLst>
          </p:cNvPr>
          <p:cNvSpPr txBox="1"/>
          <p:nvPr/>
        </p:nvSpPr>
        <p:spPr>
          <a:xfrm>
            <a:off x="1786279" y="2607237"/>
            <a:ext cx="1049609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CN" sz="1200" b="1">
                <a:solidFill>
                  <a:srgbClr val="FF65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EJ1600 v2</a:t>
            </a:r>
            <a:endParaRPr lang="zh-CN" altLang="en-US" sz="1200" b="1">
              <a:solidFill>
                <a:srgbClr val="FF65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78839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6">
            <a:extLst>
              <a:ext uri="{FF2B5EF4-FFF2-40B4-BE49-F238E27FC236}">
                <a16:creationId xmlns:a16="http://schemas.microsoft.com/office/drawing/2014/main" id="{98130542-0774-4340-B701-17D1BDAF9E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1457819"/>
              </p:ext>
            </p:extLst>
          </p:nvPr>
        </p:nvGraphicFramePr>
        <p:xfrm>
          <a:off x="218682" y="1671014"/>
          <a:ext cx="8706636" cy="3002232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770256">
                  <a:extLst>
                    <a:ext uri="{9D8B030D-6E8A-4147-A177-3AD203B41FA5}">
                      <a16:colId xmlns:a16="http://schemas.microsoft.com/office/drawing/2014/main" val="2121598247"/>
                    </a:ext>
                  </a:extLst>
                </a:gridCol>
                <a:gridCol w="1414804">
                  <a:extLst>
                    <a:ext uri="{9D8B030D-6E8A-4147-A177-3AD203B41FA5}">
                      <a16:colId xmlns:a16="http://schemas.microsoft.com/office/drawing/2014/main" val="14584624"/>
                    </a:ext>
                  </a:extLst>
                </a:gridCol>
                <a:gridCol w="1366023">
                  <a:extLst>
                    <a:ext uri="{9D8B030D-6E8A-4147-A177-3AD203B41FA5}">
                      <a16:colId xmlns:a16="http://schemas.microsoft.com/office/drawing/2014/main" val="2143944966"/>
                    </a:ext>
                  </a:extLst>
                </a:gridCol>
                <a:gridCol w="1366499">
                  <a:extLst>
                    <a:ext uri="{9D8B030D-6E8A-4147-A177-3AD203B41FA5}">
                      <a16:colId xmlns:a16="http://schemas.microsoft.com/office/drawing/2014/main" val="31596249"/>
                    </a:ext>
                  </a:extLst>
                </a:gridCol>
                <a:gridCol w="1394527">
                  <a:extLst>
                    <a:ext uri="{9D8B030D-6E8A-4147-A177-3AD203B41FA5}">
                      <a16:colId xmlns:a16="http://schemas.microsoft.com/office/drawing/2014/main" val="2696278047"/>
                    </a:ext>
                  </a:extLst>
                </a:gridCol>
                <a:gridCol w="1394527">
                  <a:extLst>
                    <a:ext uri="{9D8B030D-6E8A-4147-A177-3AD203B41FA5}">
                      <a16:colId xmlns:a16="http://schemas.microsoft.com/office/drawing/2014/main" val="2572363529"/>
                    </a:ext>
                  </a:extLst>
                </a:gridCol>
              </a:tblGrid>
              <a:tr h="521465">
                <a:tc>
                  <a:txBody>
                    <a:bodyPr/>
                    <a:lstStyle/>
                    <a:p>
                      <a:pPr algn="ctr"/>
                      <a:endParaRPr lang="zh-CN" altLang="en-US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65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altLang="en-US" sz="1400">
                          <a:latin typeface="微軟正黑體"/>
                          <a:ea typeface="微軟正黑體"/>
                        </a:rPr>
                        <a:t>EJ 系列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65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altLang="en-US" sz="1400">
                          <a:latin typeface="微軟正黑體"/>
                          <a:ea typeface="微軟正黑體"/>
                        </a:rPr>
                        <a:t>REXP 系列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65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altLang="en-US" sz="1400">
                          <a:latin typeface="微軟正黑體"/>
                          <a:ea typeface="微軟正黑體"/>
                        </a:rPr>
                        <a:t>TX 系列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65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altLang="en-US" sz="1400">
                          <a:latin typeface="微軟正黑體"/>
                          <a:ea typeface="微軟正黑體"/>
                        </a:rPr>
                        <a:t>TR 系列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65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latin typeface="微軟正黑體"/>
                          <a:ea typeface="微軟正黑體"/>
                        </a:rPr>
                        <a:t>UX 系列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65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9898689"/>
                  </a:ext>
                </a:extLst>
              </a:tr>
              <a:tr h="339763">
                <a:tc>
                  <a:txBody>
                    <a:bodyPr/>
                    <a:lstStyle/>
                    <a:p>
                      <a:r>
                        <a:rPr lang="zh-CN" altLang="en-US" sz="14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介面規格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89E5D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altLang="en-US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SAS</a:t>
                      </a:r>
                    </a:p>
                  </a:txBody>
                  <a:tcPr anchor="ctr">
                    <a:solidFill>
                      <a:srgbClr val="89E5D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altLang="en-US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SAS</a:t>
                      </a:r>
                    </a:p>
                  </a:txBody>
                  <a:tcPr anchor="ctr">
                    <a:solidFill>
                      <a:srgbClr val="89E5D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altLang="en-US" sz="1200">
                          <a:latin typeface="微軟正黑體"/>
                          <a:ea typeface="微軟正黑體"/>
                        </a:rPr>
                        <a:t>Thunderbolt 2</a:t>
                      </a:r>
                      <a:endParaRPr lang="zh-CN" altLang="en-US" sz="12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89E5D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altLang="en-US" sz="1200">
                          <a:latin typeface="微軟正黑體"/>
                          <a:ea typeface="微軟正黑體"/>
                        </a:rPr>
                        <a:t>USB 3.0/3.1</a:t>
                      </a:r>
                    </a:p>
                  </a:txBody>
                  <a:tcPr anchor="ctr">
                    <a:solidFill>
                      <a:srgbClr val="89E5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USB 3.0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89E5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9693287"/>
                  </a:ext>
                </a:extLst>
              </a:tr>
              <a:tr h="54961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CN" sz="14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介面</a:t>
                      </a:r>
                      <a:r>
                        <a:rPr lang="zh-CN" altLang="en-US" sz="1400" b="1">
                          <a:latin typeface="微軟正黑體"/>
                          <a:ea typeface="微軟正黑體"/>
                        </a:rPr>
                        <a:t>接頭規格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altLang="en-US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miniSAS HD</a:t>
                      </a:r>
                    </a:p>
                    <a:p>
                      <a:pPr lvl="0" algn="ctr">
                        <a:buNone/>
                      </a:pPr>
                      <a:r>
                        <a:rPr lang="zh-CN" altLang="en-US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(SFF-8644)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miniSAS HD</a:t>
                      </a:r>
                      <a:endParaRPr lang="en-US" altLang="zh-CN" sz="1200" b="0" i="0" u="none" strike="noStrike" noProof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lvl="0" algn="ctr">
                        <a:buNone/>
                      </a:pPr>
                      <a:r>
                        <a:rPr lang="zh-CN" sz="1200" b="0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(SFF-8644)</a:t>
                      </a:r>
                      <a:endParaRPr lang="zh-CN" sz="12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altLang="en-US" sz="1200">
                          <a:latin typeface="微軟正黑體"/>
                          <a:ea typeface="微軟正黑體"/>
                        </a:rPr>
                        <a:t>Thunderbolt 2 (miniDP)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altLang="en-US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USB Type-C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altLang="en-US" sz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USB Type-A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8694435"/>
                  </a:ext>
                </a:extLst>
              </a:tr>
              <a:tr h="339763">
                <a:tc>
                  <a:txBody>
                    <a:bodyPr/>
                    <a:lstStyle/>
                    <a:p>
                      <a:r>
                        <a:rPr lang="zh-CN" altLang="en-US" sz="14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介面頻寬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89E5D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CN" sz="1200">
                          <a:latin typeface="微軟正黑體"/>
                          <a:ea typeface="微軟正黑體"/>
                        </a:rPr>
                        <a:t>48 </a:t>
                      </a:r>
                      <a:r>
                        <a:rPr lang="zh-CN" altLang="en-US" sz="1200">
                          <a:latin typeface="微軟正黑體"/>
                          <a:ea typeface="微軟正黑體"/>
                        </a:rPr>
                        <a:t>Gbps</a:t>
                      </a:r>
                    </a:p>
                  </a:txBody>
                  <a:tcPr anchor="ctr">
                    <a:solidFill>
                      <a:srgbClr val="89E5D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CN" sz="1200">
                          <a:latin typeface="微軟正黑體"/>
                          <a:ea typeface="微軟正黑體"/>
                        </a:rPr>
                        <a:t>48 </a:t>
                      </a:r>
                      <a:r>
                        <a:rPr lang="zh-CN" altLang="en-US" sz="1200">
                          <a:latin typeface="微軟正黑體"/>
                          <a:ea typeface="微軟正黑體"/>
                        </a:rPr>
                        <a:t>Gbps</a:t>
                      </a:r>
                    </a:p>
                  </a:txBody>
                  <a:tcPr anchor="ctr">
                    <a:solidFill>
                      <a:srgbClr val="89E5D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altLang="en-US" sz="1200">
                          <a:latin typeface="微軟正黑體"/>
                          <a:ea typeface="微軟正黑體"/>
                        </a:rPr>
                        <a:t>20 Gbps</a:t>
                      </a:r>
                    </a:p>
                  </a:txBody>
                  <a:tcPr anchor="ctr">
                    <a:solidFill>
                      <a:srgbClr val="89E5D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altLang="en-US" sz="1200">
                          <a:latin typeface="微軟正黑體"/>
                          <a:ea typeface="微軟正黑體"/>
                        </a:rPr>
                        <a:t>5/10 Gbps</a:t>
                      </a:r>
                    </a:p>
                  </a:txBody>
                  <a:tcPr anchor="ctr">
                    <a:solidFill>
                      <a:srgbClr val="89E5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>
                          <a:latin typeface="微軟正黑體"/>
                          <a:ea typeface="微軟正黑體"/>
                        </a:rPr>
                        <a:t>5 Gbps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89E5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1636414"/>
                  </a:ext>
                </a:extLst>
              </a:tr>
              <a:tr h="54961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CN" sz="1400" b="1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支援硬碟規格</a:t>
                      </a:r>
                      <a:endParaRPr lang="zh-CN" sz="14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altLang="en-US" sz="1200">
                          <a:latin typeface="微軟正黑體"/>
                          <a:ea typeface="微軟正黑體"/>
                        </a:rPr>
                        <a:t>SAS 12 Gbps</a:t>
                      </a:r>
                    </a:p>
                    <a:p>
                      <a:pPr lvl="0" algn="ctr">
                        <a:buNone/>
                      </a:pPr>
                      <a:r>
                        <a:rPr lang="zh-CN" altLang="en-US" sz="1200">
                          <a:latin typeface="微軟正黑體"/>
                          <a:ea typeface="微軟正黑體"/>
                        </a:rPr>
                        <a:t>S</a:t>
                      </a:r>
                      <a:r>
                        <a:rPr lang="en-US" altLang="zh-CN" sz="1200">
                          <a:latin typeface="微軟正黑體"/>
                          <a:ea typeface="微軟正黑體"/>
                        </a:rPr>
                        <a:t>ATA</a:t>
                      </a:r>
                      <a:r>
                        <a:rPr lang="zh-CN" altLang="en-US" sz="1200">
                          <a:latin typeface="微軟正黑體"/>
                          <a:ea typeface="微軟正黑體"/>
                        </a:rPr>
                        <a:t> 6 Gbps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sz="1200" b="0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SAS 12</a:t>
                      </a:r>
                      <a:r>
                        <a:rPr lang="zh-CN" altLang="en-US" sz="1200" b="0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zh-CN" sz="1200" b="0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Gbps</a:t>
                      </a:r>
                      <a:endParaRPr lang="en-US" altLang="zh-CN" sz="1200" b="0" i="0" u="none" strike="noStrike" noProof="0">
                        <a:latin typeface="微軟正黑體"/>
                        <a:ea typeface="微軟正黑體"/>
                      </a:endParaRPr>
                    </a:p>
                    <a:p>
                      <a:pPr lvl="0" algn="ctr">
                        <a:buNone/>
                      </a:pPr>
                      <a:r>
                        <a:rPr lang="zh-CN" sz="1200" b="0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S</a:t>
                      </a:r>
                      <a:r>
                        <a:rPr lang="en-US" altLang="zh-CN" sz="1200" b="0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ATA</a:t>
                      </a:r>
                      <a:r>
                        <a:rPr lang="zh-CN" sz="1200" b="0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 6</a:t>
                      </a:r>
                      <a:r>
                        <a:rPr lang="zh-CN" altLang="en-US" sz="1200" b="0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zh-CN" sz="1200" b="0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Gbps</a:t>
                      </a:r>
                      <a:endParaRPr lang="zh-CN" sz="1200"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altLang="en-US" sz="1200">
                          <a:latin typeface="微軟正黑體"/>
                          <a:ea typeface="微軟正黑體"/>
                        </a:rPr>
                        <a:t>SATA 6 Gbps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altLang="en-US" sz="1200">
                          <a:latin typeface="微軟正黑體"/>
                          <a:ea typeface="微軟正黑體"/>
                        </a:rPr>
                        <a:t>SATA 3/6 Gbps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200" b="0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SATA 6</a:t>
                      </a:r>
                      <a:r>
                        <a:rPr lang="zh-CN" altLang="en-US" sz="1200" b="0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zh-CN" sz="1200" b="0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Gbps</a:t>
                      </a:r>
                      <a:endParaRPr lang="zh-CN" sz="1200" b="0" i="0" u="none" strike="noStrike" noProof="0"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151704"/>
                  </a:ext>
                </a:extLst>
              </a:tr>
              <a:tr h="339763">
                <a:tc>
                  <a:txBody>
                    <a:bodyPr/>
                    <a:lstStyle/>
                    <a:p>
                      <a:r>
                        <a:rPr lang="zh-CN" altLang="en-US" sz="14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獨立儲存池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89E5D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altLang="en-US" sz="1400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支援</a:t>
                      </a:r>
                    </a:p>
                  </a:txBody>
                  <a:tcPr anchor="ctr">
                    <a:solidFill>
                      <a:srgbClr val="89E5D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sz="1400" b="1" i="0" u="none" strike="noStrike" noProof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支援</a:t>
                      </a:r>
                      <a:endParaRPr lang="zh-CN" sz="1400" b="1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89E5D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sz="1400" b="1" i="0" u="none" strike="noStrike" noProof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支援</a:t>
                      </a:r>
                      <a:endParaRPr lang="zh-CN" sz="1400" b="1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89E5D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sz="1400" b="1" i="0" u="none" strike="noStrike" noProof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支援</a:t>
                      </a:r>
                    </a:p>
                  </a:txBody>
                  <a:tcPr anchor="ctr">
                    <a:solidFill>
                      <a:srgbClr val="89E5D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sz="1400" b="1" i="0" u="none" strike="noStrike" noProof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支援</a:t>
                      </a:r>
                      <a:endParaRPr lang="zh-CN" sz="1400" b="1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89E5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9190866"/>
                  </a:ext>
                </a:extLst>
              </a:tr>
              <a:tr h="362240">
                <a:tc>
                  <a:txBody>
                    <a:bodyPr/>
                    <a:lstStyle/>
                    <a:p>
                      <a:r>
                        <a:rPr lang="zh-CN" altLang="en-US" sz="14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擴充既有儲存池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sz="1400" b="1" i="0" u="none" strike="noStrike" noProof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支援</a:t>
                      </a:r>
                      <a:endParaRPr lang="zh-CN" sz="1400" b="1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400" b="1" i="0" u="none" strike="noStrike" noProof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支援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b="1" i="0" u="none" strike="noStrike" noProof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不</a:t>
                      </a:r>
                      <a:r>
                        <a:rPr lang="zh-CN" sz="1400" b="1" i="0" u="none" strike="noStrike" noProof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支援</a:t>
                      </a:r>
                      <a:endParaRPr lang="zh-CN" altLang="en-US" sz="1400" b="1" i="0" u="none" strike="noStrike" noProof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sz="1400" b="1" i="0" u="none" strike="noStrike" noProof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不支援</a:t>
                      </a:r>
                      <a:endParaRPr lang="zh-CN" sz="1400" b="1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不支援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4753734"/>
                  </a:ext>
                </a:extLst>
              </a:tr>
            </a:tbl>
          </a:graphicData>
        </a:graphic>
      </p:graphicFrame>
      <p:sp>
        <p:nvSpPr>
          <p:cNvPr id="6" name="標題 3">
            <a:extLst>
              <a:ext uri="{FF2B5EF4-FFF2-40B4-BE49-F238E27FC236}">
                <a16:creationId xmlns:a16="http://schemas.microsoft.com/office/drawing/2014/main" id="{85649780-39B9-4E3C-A12C-D176852D4B3C}"/>
              </a:ext>
            </a:extLst>
          </p:cNvPr>
          <p:cNvSpPr txBox="1">
            <a:spLocks/>
          </p:cNvSpPr>
          <p:nvPr/>
        </p:nvSpPr>
        <p:spPr>
          <a:xfrm>
            <a:off x="342900" y="215478"/>
            <a:ext cx="7886700" cy="82296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4000" b="1">
                <a:latin typeface="微軟正黑體"/>
                <a:ea typeface="微軟正黑體"/>
                <a:cs typeface="Arial"/>
              </a:rPr>
              <a:t>JBOD </a:t>
            </a:r>
            <a:r>
              <a:rPr lang="zh-TW" altLang="en-US" sz="4000" b="1">
                <a:latin typeface="微軟正黑體"/>
                <a:ea typeface="微軟正黑體"/>
                <a:cs typeface="Arial"/>
              </a:rPr>
              <a:t>擴充方案比一比</a:t>
            </a:r>
            <a:endParaRPr lang="en-US" altLang="zh-CN" sz="4000" b="1">
              <a:latin typeface="微軟正黑體"/>
              <a:ea typeface="微軟正黑體"/>
              <a:cs typeface="Arial"/>
            </a:endParaRPr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id="{717DB1FE-536A-4BF7-B5E8-B665587A0F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V="1">
            <a:off x="6454971" y="4840362"/>
            <a:ext cx="2517643" cy="58550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C6107CDD-933E-4734-80E8-1F96EA2C65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V="1">
            <a:off x="218682" y="1432384"/>
            <a:ext cx="2517643" cy="58550"/>
          </a:xfrm>
          <a:prstGeom prst="rect">
            <a:avLst/>
          </a:prstGeom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1073F6D4-10D7-4C78-977F-0AE2A67924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47210"/>
          <a:stretch/>
        </p:blipFill>
        <p:spPr>
          <a:xfrm flipV="1">
            <a:off x="2776043" y="1432384"/>
            <a:ext cx="1329065" cy="58550"/>
          </a:xfrm>
          <a:prstGeom prst="rect">
            <a:avLst/>
          </a:prstGeom>
        </p:spPr>
      </p:pic>
      <p:pic>
        <p:nvPicPr>
          <p:cNvPr id="3" name="圖形 2">
            <a:extLst>
              <a:ext uri="{FF2B5EF4-FFF2-40B4-BE49-F238E27FC236}">
                <a16:creationId xmlns:a16="http://schemas.microsoft.com/office/drawing/2014/main" id="{D02F11D7-67F2-4E8D-8CAD-3244A89C33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02917" y="4803572"/>
            <a:ext cx="781050" cy="152400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348DAC86-ACD9-4874-A10F-7A779269F1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362009" y="1430333"/>
            <a:ext cx="565571" cy="11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58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D4A8DDF-A4B3-4B1A-8286-6C8CD49DB717}"/>
              </a:ext>
            </a:extLst>
          </p:cNvPr>
          <p:cNvSpPr txBox="1"/>
          <p:nvPr/>
        </p:nvSpPr>
        <p:spPr>
          <a:xfrm>
            <a:off x="274557" y="1339207"/>
            <a:ext cx="4243387" cy="263149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CN" altLang="en-US" sz="5500">
                <a:solidFill>
                  <a:srgbClr val="FFFFFF"/>
                </a:solidFill>
                <a:latin typeface="微軟正黑體"/>
                <a:ea typeface="微軟正黑體"/>
              </a:rPr>
              <a:t>SAS 儲存</a:t>
            </a:r>
            <a:br>
              <a:rPr lang="en-US" altLang="zh-CN" sz="5500">
                <a:solidFill>
                  <a:srgbClr val="FFFFFF"/>
                </a:solidFill>
                <a:latin typeface="微軟正黑體"/>
                <a:ea typeface="微軟正黑體"/>
              </a:rPr>
            </a:br>
            <a:r>
              <a:rPr lang="zh-CN" altLang="en-US" sz="5500">
                <a:solidFill>
                  <a:srgbClr val="FFFFFF"/>
                </a:solidFill>
                <a:latin typeface="微軟正黑體"/>
                <a:ea typeface="微軟正黑體"/>
              </a:rPr>
              <a:t>擴充裝置</a:t>
            </a:r>
            <a:br>
              <a:rPr lang="en-US" altLang="zh-CN" sz="5500">
                <a:solidFill>
                  <a:srgbClr val="FFFFFF"/>
                </a:solidFill>
                <a:latin typeface="微軟正黑體"/>
                <a:ea typeface="微軟正黑體"/>
              </a:rPr>
            </a:br>
            <a:r>
              <a:rPr lang="zh-CN" altLang="en-US" sz="5500">
                <a:solidFill>
                  <a:srgbClr val="FFFFFF"/>
                </a:solidFill>
                <a:latin typeface="微軟正黑體"/>
                <a:ea typeface="微軟正黑體"/>
              </a:rPr>
              <a:t>的優勢</a:t>
            </a:r>
          </a:p>
        </p:txBody>
      </p:sp>
    </p:spTree>
    <p:extLst>
      <p:ext uri="{BB962C8B-B14F-4D97-AF65-F5344CB8AC3E}">
        <p14:creationId xmlns:p14="http://schemas.microsoft.com/office/powerpoint/2010/main" val="2606894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2B279-74DC-BF4F-BBE3-B29BF344878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1886" y="92075"/>
            <a:ext cx="7886700" cy="822325"/>
          </a:xfrm>
        </p:spPr>
        <p:txBody>
          <a:bodyPr>
            <a:normAutofit/>
          </a:bodyPr>
          <a:lstStyle/>
          <a:p>
            <a:r>
              <a:rPr lang="x-none" b="1">
                <a:latin typeface="微軟正黑體"/>
                <a:ea typeface="微軟正黑體"/>
              </a:rPr>
              <a:t>SAS </a:t>
            </a:r>
            <a:r>
              <a:rPr lang="zh-TW" altLang="en-US" b="1">
                <a:latin typeface="微軟正黑體"/>
                <a:ea typeface="微軟正黑體"/>
              </a:rPr>
              <a:t>優勢</a:t>
            </a:r>
            <a:endParaRPr lang="en-US" altLang="zh-C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5701" y="1399950"/>
            <a:ext cx="6887125" cy="3458247"/>
          </a:xfrm>
          <a:prstGeom prst="rect">
            <a:avLst/>
          </a:prstGeom>
        </p:spPr>
      </p:pic>
      <p:sp>
        <p:nvSpPr>
          <p:cNvPr id="5" name="矩形 27">
            <a:extLst>
              <a:ext uri="{FF2B5EF4-FFF2-40B4-BE49-F238E27FC236}">
                <a16:creationId xmlns:a16="http://schemas.microsoft.com/office/drawing/2014/main" id="{BB83ADB1-0EEF-4E9B-A109-E87643B349F7}"/>
              </a:ext>
            </a:extLst>
          </p:cNvPr>
          <p:cNvSpPr/>
          <p:nvPr/>
        </p:nvSpPr>
        <p:spPr>
          <a:xfrm>
            <a:off x="6658051" y="4817319"/>
            <a:ext cx="231462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altLang="zh-CN" sz="1000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Source: Seagate Technology</a:t>
            </a:r>
            <a:endParaRPr lang="en-US" altLang="zh-TW" sz="1000">
              <a:latin typeface="Arial" panose="020B0604020202020204" pitchFamily="34" charset="0"/>
              <a:ea typeface="等线"/>
              <a:cs typeface="Arial" panose="020B0604020202020204" pitchFamily="34" charset="0"/>
            </a:endParaRPr>
          </a:p>
        </p:txBody>
      </p:sp>
      <p:sp>
        <p:nvSpPr>
          <p:cNvPr id="7" name="文本框 11">
            <a:extLst>
              <a:ext uri="{FF2B5EF4-FFF2-40B4-BE49-F238E27FC236}">
                <a16:creationId xmlns:a16="http://schemas.microsoft.com/office/drawing/2014/main" id="{9CF18C6C-88CA-4B9B-868C-818B99CF5CDD}"/>
              </a:ext>
            </a:extLst>
          </p:cNvPr>
          <p:cNvSpPr txBox="1"/>
          <p:nvPr/>
        </p:nvSpPr>
        <p:spPr>
          <a:xfrm>
            <a:off x="280587" y="1478973"/>
            <a:ext cx="3890227" cy="107721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FF6500"/>
              </a:buClr>
            </a:pPr>
            <a:r>
              <a:rPr lang="x-none" altLang="zh-TW" sz="3200" dirty="0">
                <a:solidFill>
                  <a:srgbClr val="FF65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/>
              </a:rPr>
              <a:t>SAS </a:t>
            </a:r>
            <a:r>
              <a:rPr lang="zh-TW" altLang="en-US" sz="3200" dirty="0">
                <a:solidFill>
                  <a:srgbClr val="FF65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/>
              </a:rPr>
              <a:t>協定具備企業</a:t>
            </a:r>
            <a:br>
              <a:rPr lang="en-US" altLang="zh-TW" sz="3200" dirty="0">
                <a:solidFill>
                  <a:srgbClr val="FF65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/>
              </a:rPr>
            </a:br>
            <a:r>
              <a:rPr lang="zh-TW" altLang="en-US" sz="3200" dirty="0">
                <a:solidFill>
                  <a:srgbClr val="FF65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/>
              </a:rPr>
              <a:t>關鍵任務所需的特性</a:t>
            </a:r>
            <a:endParaRPr lang="en-US" altLang="zh-TW" sz="3200" dirty="0">
              <a:solidFill>
                <a:srgbClr val="FF65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14244" y="1217691"/>
            <a:ext cx="607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altLang="zh-TW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SAS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26AAF2F3-98E1-4F8B-9A79-CB9E25CCA6EB}"/>
              </a:ext>
            </a:extLst>
          </p:cNvPr>
          <p:cNvSpPr/>
          <p:nvPr/>
        </p:nvSpPr>
        <p:spPr>
          <a:xfrm>
            <a:off x="5521036" y="1478973"/>
            <a:ext cx="2587337" cy="713509"/>
          </a:xfrm>
          <a:prstGeom prst="roundRect">
            <a:avLst>
              <a:gd name="adj" fmla="val 8900"/>
            </a:avLst>
          </a:prstGeom>
          <a:noFill/>
          <a:ln w="28575">
            <a:solidFill>
              <a:srgbClr val="FF6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7424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2B279-74DC-BF4F-BBE3-B29BF3448783}"/>
              </a:ext>
            </a:extLst>
          </p:cNvPr>
          <p:cNvSpPr txBox="1">
            <a:spLocks/>
          </p:cNvSpPr>
          <p:nvPr/>
        </p:nvSpPr>
        <p:spPr>
          <a:xfrm>
            <a:off x="391886" y="92075"/>
            <a:ext cx="7886700" cy="822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>
                <a:latin typeface="微軟正黑體"/>
                <a:ea typeface="微軟正黑體"/>
              </a:rPr>
              <a:t>全雙工資料傳輸與雙埠</a:t>
            </a:r>
            <a:endParaRPr lang="en-US" altLang="zh-CN" dirty="0"/>
          </a:p>
        </p:txBody>
      </p:sp>
      <p:sp>
        <p:nvSpPr>
          <p:cNvPr id="6" name="矩形 27">
            <a:extLst>
              <a:ext uri="{FF2B5EF4-FFF2-40B4-BE49-F238E27FC236}">
                <a16:creationId xmlns:a16="http://schemas.microsoft.com/office/drawing/2014/main" id="{BB83ADB1-0EEF-4E9B-A109-E87643B349F7}"/>
              </a:ext>
            </a:extLst>
          </p:cNvPr>
          <p:cNvSpPr/>
          <p:nvPr/>
        </p:nvSpPr>
        <p:spPr>
          <a:xfrm>
            <a:off x="2823857" y="4707280"/>
            <a:ext cx="9541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SAS </a:t>
            </a:r>
            <a:r>
              <a:rPr lang="zh-TW" altLang="en-US" sz="1400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硬碟</a:t>
            </a:r>
            <a:endParaRPr lang="en-US" altLang="zh-CN" sz="1400">
              <a:latin typeface="Arial" panose="020B0604020202020204" pitchFamily="34" charset="0"/>
              <a:ea typeface="等线"/>
              <a:cs typeface="Arial" panose="020B0604020202020204" pitchFamily="34" charset="0"/>
            </a:endParaRPr>
          </a:p>
        </p:txBody>
      </p:sp>
      <p:sp>
        <p:nvSpPr>
          <p:cNvPr id="7" name="矩形 27">
            <a:extLst>
              <a:ext uri="{FF2B5EF4-FFF2-40B4-BE49-F238E27FC236}">
                <a16:creationId xmlns:a16="http://schemas.microsoft.com/office/drawing/2014/main" id="{BB83ADB1-0EEF-4E9B-A109-E87643B349F7}"/>
              </a:ext>
            </a:extLst>
          </p:cNvPr>
          <p:cNvSpPr/>
          <p:nvPr/>
        </p:nvSpPr>
        <p:spPr>
          <a:xfrm>
            <a:off x="5749257" y="4713506"/>
            <a:ext cx="10310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SATA </a:t>
            </a:r>
            <a:r>
              <a:rPr lang="zh-TW" altLang="en-US" sz="1400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硬碟</a:t>
            </a:r>
            <a:endParaRPr lang="en-US" altLang="zh-CN" sz="1400">
              <a:latin typeface="Arial" panose="020B0604020202020204" pitchFamily="34" charset="0"/>
              <a:ea typeface="等线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30597" y="2905209"/>
            <a:ext cx="484269" cy="109631"/>
          </a:xfrm>
          <a:prstGeom prst="rect">
            <a:avLst/>
          </a:prstGeom>
          <a:solidFill>
            <a:srgbClr val="89E5D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Up Arrow 14"/>
          <p:cNvSpPr/>
          <p:nvPr/>
        </p:nvSpPr>
        <p:spPr>
          <a:xfrm>
            <a:off x="3056096" y="2140737"/>
            <a:ext cx="154098" cy="688475"/>
          </a:xfrm>
          <a:prstGeom prst="upArrow">
            <a:avLst/>
          </a:prstGeom>
          <a:solidFill>
            <a:srgbClr val="89E5D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>
            <a:off x="2827665" y="2165203"/>
            <a:ext cx="149127" cy="700552"/>
          </a:xfrm>
          <a:prstGeom prst="downArrow">
            <a:avLst/>
          </a:prstGeom>
          <a:solidFill>
            <a:srgbClr val="89E5D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819956" y="2917915"/>
            <a:ext cx="950263" cy="91359"/>
          </a:xfrm>
          <a:prstGeom prst="rect">
            <a:avLst/>
          </a:prstGeom>
          <a:solidFill>
            <a:srgbClr val="89E5D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Up Arrow 17"/>
          <p:cNvSpPr/>
          <p:nvPr/>
        </p:nvSpPr>
        <p:spPr>
          <a:xfrm>
            <a:off x="3656216" y="2146963"/>
            <a:ext cx="154098" cy="688475"/>
          </a:xfrm>
          <a:prstGeom prst="upArrow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>
            <a:off x="3427785" y="2171429"/>
            <a:ext cx="149127" cy="700552"/>
          </a:xfrm>
          <a:prstGeom prst="downArrow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矩形 27">
            <a:extLst>
              <a:ext uri="{FF2B5EF4-FFF2-40B4-BE49-F238E27FC236}">
                <a16:creationId xmlns:a16="http://schemas.microsoft.com/office/drawing/2014/main" id="{BB83ADB1-0EEF-4E9B-A109-E87643B349F7}"/>
              </a:ext>
            </a:extLst>
          </p:cNvPr>
          <p:cNvSpPr/>
          <p:nvPr/>
        </p:nvSpPr>
        <p:spPr>
          <a:xfrm>
            <a:off x="241879" y="2082375"/>
            <a:ext cx="172692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全雙工傳輸</a:t>
            </a:r>
            <a:endParaRPr lang="en-US" altLang="zh-TW" sz="1600" b="1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79388" indent="-179388">
              <a:buClr>
                <a:srgbClr val="FF6500"/>
              </a:buClr>
              <a:buFont typeface="Arial"/>
              <a:buChar char="•"/>
            </a:pPr>
            <a:r>
              <a:rPr lang="zh-TW" altLang="en-US" sz="14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雙向同時傳輸</a:t>
            </a:r>
            <a:br>
              <a:rPr lang="en-US" altLang="zh-TW" sz="14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14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提升效能</a:t>
            </a:r>
            <a:endParaRPr lang="en-US" altLang="zh-TW" sz="140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311934" y="2902299"/>
            <a:ext cx="484269" cy="109631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矩形 27">
            <a:extLst>
              <a:ext uri="{FF2B5EF4-FFF2-40B4-BE49-F238E27FC236}">
                <a16:creationId xmlns:a16="http://schemas.microsoft.com/office/drawing/2014/main" id="{BB83ADB1-0EEF-4E9B-A109-E87643B349F7}"/>
              </a:ext>
            </a:extLst>
          </p:cNvPr>
          <p:cNvSpPr/>
          <p:nvPr/>
        </p:nvSpPr>
        <p:spPr>
          <a:xfrm>
            <a:off x="238019" y="3276264"/>
            <a:ext cx="2119818" cy="55399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CN" sz="1600" b="1">
                <a:latin typeface="微軟正黑體"/>
                <a:ea typeface="微軟正黑體"/>
                <a:cs typeface="Arial"/>
              </a:rPr>
              <a:t>SAS </a:t>
            </a:r>
            <a:r>
              <a:rPr lang="zh-TW" altLang="en-US" sz="1600" b="1">
                <a:latin typeface="微軟正黑體"/>
                <a:ea typeface="微軟正黑體"/>
                <a:cs typeface="Arial"/>
              </a:rPr>
              <a:t>硬碟具有雙埠</a:t>
            </a:r>
            <a:endParaRPr lang="en-US" altLang="zh-TW" sz="1600" b="1">
              <a:latin typeface="微軟正黑體"/>
              <a:ea typeface="微軟正黑體"/>
              <a:cs typeface="Arial"/>
            </a:endParaRPr>
          </a:p>
          <a:p>
            <a:pPr marL="179070" indent="-179070">
              <a:buClr>
                <a:srgbClr val="FF6500"/>
              </a:buClr>
              <a:buFont typeface="Arial"/>
              <a:buChar char="•"/>
              <a:tabLst>
                <a:tab pos="179388" algn="l"/>
              </a:tabLst>
            </a:pPr>
            <a:r>
              <a:rPr lang="zh-TW" altLang="en-US" sz="1400">
                <a:latin typeface="微軟正黑體"/>
                <a:ea typeface="微軟正黑體"/>
                <a:cs typeface="Arial"/>
              </a:rPr>
              <a:t>支援 </a:t>
            </a:r>
            <a:r>
              <a:rPr lang="en-US" altLang="zh-TW" sz="1400">
                <a:latin typeface="微軟正黑體"/>
                <a:ea typeface="微軟正黑體"/>
                <a:cs typeface="Arial"/>
              </a:rPr>
              <a:t>HA </a:t>
            </a:r>
            <a:r>
              <a:rPr lang="zh-TW" altLang="en-US" sz="1400">
                <a:latin typeface="微軟正黑體"/>
                <a:ea typeface="微軟正黑體"/>
                <a:cs typeface="Arial"/>
              </a:rPr>
              <a:t>架構</a:t>
            </a:r>
            <a:endParaRPr lang="en-US" altLang="zh-TW" sz="1400">
              <a:latin typeface="微軟正黑體"/>
              <a:ea typeface="微軟正黑體"/>
              <a:cs typeface="Arial"/>
            </a:endParaRPr>
          </a:p>
        </p:txBody>
      </p:sp>
      <p:sp>
        <p:nvSpPr>
          <p:cNvPr id="25" name="矩形 27">
            <a:extLst>
              <a:ext uri="{FF2B5EF4-FFF2-40B4-BE49-F238E27FC236}">
                <a16:creationId xmlns:a16="http://schemas.microsoft.com/office/drawing/2014/main" id="{BB83ADB1-0EEF-4E9B-A109-E87643B349F7}"/>
              </a:ext>
            </a:extLst>
          </p:cNvPr>
          <p:cNvSpPr/>
          <p:nvPr/>
        </p:nvSpPr>
        <p:spPr>
          <a:xfrm>
            <a:off x="7156186" y="2128463"/>
            <a:ext cx="190052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半雙工傳輸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79388" indent="-179388">
              <a:buClr>
                <a:srgbClr val="FF6500"/>
              </a:buClr>
              <a:buFont typeface="Arial"/>
              <a:buChar char="•"/>
            </a:pP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同一時間只能傳輸單向資料</a:t>
            </a:r>
            <a:endParaRPr lang="en-US" altLang="zh-TW" sz="1400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endParaRPr lang="en-US" altLang="zh-CN" sz="1600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7" name="矩形 27">
            <a:extLst>
              <a:ext uri="{FF2B5EF4-FFF2-40B4-BE49-F238E27FC236}">
                <a16:creationId xmlns:a16="http://schemas.microsoft.com/office/drawing/2014/main" id="{BB83ADB1-0EEF-4E9B-A109-E87643B349F7}"/>
              </a:ext>
            </a:extLst>
          </p:cNvPr>
          <p:cNvSpPr/>
          <p:nvPr/>
        </p:nvSpPr>
        <p:spPr>
          <a:xfrm rot="16200000">
            <a:off x="2580963" y="2368903"/>
            <a:ext cx="8618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altLang="zh-CN" sz="1000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Channel 1</a:t>
            </a:r>
            <a:endParaRPr lang="en-US" altLang="zh-TW" sz="1000">
              <a:latin typeface="Arial" panose="020B0604020202020204" pitchFamily="34" charset="0"/>
              <a:ea typeface="等线"/>
              <a:cs typeface="Arial" panose="020B0604020202020204" pitchFamily="34" charset="0"/>
            </a:endParaRPr>
          </a:p>
        </p:txBody>
      </p:sp>
      <p:sp>
        <p:nvSpPr>
          <p:cNvPr id="48" name="矩形 27">
            <a:extLst>
              <a:ext uri="{FF2B5EF4-FFF2-40B4-BE49-F238E27FC236}">
                <a16:creationId xmlns:a16="http://schemas.microsoft.com/office/drawing/2014/main" id="{BB83ADB1-0EEF-4E9B-A109-E87643B349F7}"/>
              </a:ext>
            </a:extLst>
          </p:cNvPr>
          <p:cNvSpPr/>
          <p:nvPr/>
        </p:nvSpPr>
        <p:spPr>
          <a:xfrm rot="16200000">
            <a:off x="3181084" y="2356858"/>
            <a:ext cx="8618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altLang="zh-CN" sz="1000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Channel 2</a:t>
            </a:r>
            <a:endParaRPr lang="en-US" altLang="zh-TW" sz="1000">
              <a:latin typeface="Arial" panose="020B0604020202020204" pitchFamily="34" charset="0"/>
              <a:ea typeface="等线"/>
              <a:cs typeface="Arial" panose="020B0604020202020204" pitchFamily="34" charset="0"/>
            </a:endParaRP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945218A2-3375-4DF6-B830-6B872AB3C5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69441" y="3004028"/>
            <a:ext cx="1275257" cy="1700342"/>
          </a:xfrm>
          <a:prstGeom prst="rect">
            <a:avLst/>
          </a:prstGeom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6978DA12-C619-4872-B066-DC605F088477}"/>
              </a:ext>
            </a:extLst>
          </p:cNvPr>
          <p:cNvGrpSpPr/>
          <p:nvPr/>
        </p:nvGrpSpPr>
        <p:grpSpPr>
          <a:xfrm>
            <a:off x="1911178" y="1400497"/>
            <a:ext cx="1353963" cy="714704"/>
            <a:chOff x="1821726" y="1400497"/>
            <a:chExt cx="1353963" cy="714704"/>
          </a:xfrm>
        </p:grpSpPr>
        <p:sp>
          <p:nvSpPr>
            <p:cNvPr id="31" name="矩形 27">
              <a:extLst>
                <a:ext uri="{FF2B5EF4-FFF2-40B4-BE49-F238E27FC236}">
                  <a16:creationId xmlns:a16="http://schemas.microsoft.com/office/drawing/2014/main" id="{BB83ADB1-0EEF-4E9B-A109-E87643B349F7}"/>
                </a:ext>
              </a:extLst>
            </p:cNvPr>
            <p:cNvSpPr/>
            <p:nvPr/>
          </p:nvSpPr>
          <p:spPr>
            <a:xfrm>
              <a:off x="1957270" y="1400497"/>
              <a:ext cx="1082874" cy="307777"/>
            </a:xfrm>
            <a:prstGeom prst="rect">
              <a:avLst/>
            </a:prstGeom>
            <a:solidFill>
              <a:srgbClr val="FF6600"/>
            </a:solidFill>
          </p:spPr>
          <p:txBody>
            <a:bodyPr wrap="none">
              <a:spAutoFit/>
            </a:bodyPr>
            <a:lstStyle/>
            <a:p>
              <a:r>
                <a:rPr lang="en-US" altLang="zh-CN" sz="1400">
                  <a:latin typeface="Arial" panose="020B0604020202020204" pitchFamily="34" charset="0"/>
                  <a:ea typeface="等线"/>
                  <a:cs typeface="Arial" panose="020B0604020202020204" pitchFamily="34" charset="0"/>
                </a:rPr>
                <a:t>SAS host 1</a:t>
              </a:r>
            </a:p>
          </p:txBody>
        </p:sp>
        <p:pic>
          <p:nvPicPr>
            <p:cNvPr id="9" name="圖形 8">
              <a:extLst>
                <a:ext uri="{FF2B5EF4-FFF2-40B4-BE49-F238E27FC236}">
                  <a16:creationId xmlns:a16="http://schemas.microsoft.com/office/drawing/2014/main" id="{58C4F881-45AA-4530-B2D6-F91942A61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21726" y="1677724"/>
              <a:ext cx="1353963" cy="437477"/>
            </a:xfrm>
            <a:prstGeom prst="rect">
              <a:avLst/>
            </a:prstGeom>
          </p:spPr>
        </p:pic>
      </p:grp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01F3E56C-12DB-4A55-AFD1-A569B6C56F8F}"/>
              </a:ext>
            </a:extLst>
          </p:cNvPr>
          <p:cNvGrpSpPr/>
          <p:nvPr/>
        </p:nvGrpSpPr>
        <p:grpSpPr>
          <a:xfrm>
            <a:off x="3377654" y="1400497"/>
            <a:ext cx="1353963" cy="714704"/>
            <a:chOff x="1821726" y="1400497"/>
            <a:chExt cx="1353963" cy="714704"/>
          </a:xfrm>
        </p:grpSpPr>
        <p:sp>
          <p:nvSpPr>
            <p:cNvPr id="40" name="矩形 27">
              <a:extLst>
                <a:ext uri="{FF2B5EF4-FFF2-40B4-BE49-F238E27FC236}">
                  <a16:creationId xmlns:a16="http://schemas.microsoft.com/office/drawing/2014/main" id="{D1752947-F5FC-453A-9ADE-96E792D9A4C7}"/>
                </a:ext>
              </a:extLst>
            </p:cNvPr>
            <p:cNvSpPr/>
            <p:nvPr/>
          </p:nvSpPr>
          <p:spPr>
            <a:xfrm>
              <a:off x="1957270" y="1400497"/>
              <a:ext cx="1082874" cy="307777"/>
            </a:xfrm>
            <a:prstGeom prst="rect">
              <a:avLst/>
            </a:prstGeom>
            <a:solidFill>
              <a:srgbClr val="FF6600"/>
            </a:solidFill>
          </p:spPr>
          <p:txBody>
            <a:bodyPr wrap="none">
              <a:spAutoFit/>
            </a:bodyPr>
            <a:lstStyle/>
            <a:p>
              <a:r>
                <a:rPr lang="en-US" altLang="zh-CN" sz="1400">
                  <a:latin typeface="Arial" panose="020B0604020202020204" pitchFamily="34" charset="0"/>
                  <a:ea typeface="等线"/>
                  <a:cs typeface="Arial" panose="020B0604020202020204" pitchFamily="34" charset="0"/>
                </a:rPr>
                <a:t>SAS host 2</a:t>
              </a:r>
            </a:p>
          </p:txBody>
        </p:sp>
        <p:pic>
          <p:nvPicPr>
            <p:cNvPr id="41" name="圖形 40">
              <a:extLst>
                <a:ext uri="{FF2B5EF4-FFF2-40B4-BE49-F238E27FC236}">
                  <a16:creationId xmlns:a16="http://schemas.microsoft.com/office/drawing/2014/main" id="{91FE0EB3-BFEE-4E03-8552-7603D4F61B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21726" y="1677724"/>
              <a:ext cx="1353963" cy="437477"/>
            </a:xfrm>
            <a:prstGeom prst="rect">
              <a:avLst/>
            </a:prstGeom>
          </p:spPr>
        </p:pic>
      </p:grpSp>
      <p:pic>
        <p:nvPicPr>
          <p:cNvPr id="43" name="圖形 42">
            <a:extLst>
              <a:ext uri="{FF2B5EF4-FFF2-40B4-BE49-F238E27FC236}">
                <a16:creationId xmlns:a16="http://schemas.microsoft.com/office/drawing/2014/main" id="{B47C43E1-85C5-45C0-B81B-E53AD0A5E1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2090" y="3004028"/>
            <a:ext cx="1275257" cy="1700342"/>
          </a:xfrm>
          <a:prstGeom prst="rect">
            <a:avLst/>
          </a:prstGeom>
        </p:spPr>
      </p:pic>
      <p:grpSp>
        <p:nvGrpSpPr>
          <p:cNvPr id="44" name="群組 43">
            <a:extLst>
              <a:ext uri="{FF2B5EF4-FFF2-40B4-BE49-F238E27FC236}">
                <a16:creationId xmlns:a16="http://schemas.microsoft.com/office/drawing/2014/main" id="{8701294B-F541-4EDC-B6CC-9F8FFEF4B0B4}"/>
              </a:ext>
            </a:extLst>
          </p:cNvPr>
          <p:cNvGrpSpPr/>
          <p:nvPr/>
        </p:nvGrpSpPr>
        <p:grpSpPr>
          <a:xfrm>
            <a:off x="5587800" y="1394679"/>
            <a:ext cx="1353963" cy="714704"/>
            <a:chOff x="1821726" y="1400497"/>
            <a:chExt cx="1353963" cy="714704"/>
          </a:xfrm>
        </p:grpSpPr>
        <p:sp>
          <p:nvSpPr>
            <p:cNvPr id="45" name="矩形 27">
              <a:extLst>
                <a:ext uri="{FF2B5EF4-FFF2-40B4-BE49-F238E27FC236}">
                  <a16:creationId xmlns:a16="http://schemas.microsoft.com/office/drawing/2014/main" id="{513D1189-08F2-4C98-B709-522D6E842F17}"/>
                </a:ext>
              </a:extLst>
            </p:cNvPr>
            <p:cNvSpPr/>
            <p:nvPr/>
          </p:nvSpPr>
          <p:spPr>
            <a:xfrm>
              <a:off x="1957270" y="1400497"/>
              <a:ext cx="1154803" cy="307777"/>
            </a:xfrm>
            <a:prstGeom prst="rect">
              <a:avLst/>
            </a:prstGeom>
            <a:solidFill>
              <a:srgbClr val="FF6600"/>
            </a:solidFill>
          </p:spPr>
          <p:txBody>
            <a:bodyPr wrap="none">
              <a:spAutoFit/>
            </a:bodyPr>
            <a:lstStyle/>
            <a:p>
              <a:r>
                <a:rPr lang="en-US" altLang="zh-CN" sz="1400">
                  <a:latin typeface="Arial" panose="020B0604020202020204" pitchFamily="34" charset="0"/>
                  <a:ea typeface="等线"/>
                  <a:cs typeface="Arial" panose="020B0604020202020204" pitchFamily="34" charset="0"/>
                </a:rPr>
                <a:t>SATA host 1</a:t>
              </a:r>
            </a:p>
          </p:txBody>
        </p:sp>
        <p:pic>
          <p:nvPicPr>
            <p:cNvPr id="46" name="圖形 45">
              <a:extLst>
                <a:ext uri="{FF2B5EF4-FFF2-40B4-BE49-F238E27FC236}">
                  <a16:creationId xmlns:a16="http://schemas.microsoft.com/office/drawing/2014/main" id="{8C2E36D6-FD66-47AC-9C78-5C8B730ED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21726" y="1677724"/>
              <a:ext cx="1353963" cy="437477"/>
            </a:xfrm>
            <a:prstGeom prst="rect">
              <a:avLst/>
            </a:prstGeom>
          </p:spPr>
        </p:pic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964B1758-3C73-4D3C-9D15-6676A88FEA94}"/>
              </a:ext>
            </a:extLst>
          </p:cNvPr>
          <p:cNvGrpSpPr/>
          <p:nvPr/>
        </p:nvGrpSpPr>
        <p:grpSpPr>
          <a:xfrm>
            <a:off x="6049986" y="2173311"/>
            <a:ext cx="422075" cy="700552"/>
            <a:chOff x="7336476" y="3304519"/>
            <a:chExt cx="422075" cy="700552"/>
          </a:xfrm>
        </p:grpSpPr>
        <p:sp>
          <p:nvSpPr>
            <p:cNvPr id="51" name="Up Arrow 14">
              <a:extLst>
                <a:ext uri="{FF2B5EF4-FFF2-40B4-BE49-F238E27FC236}">
                  <a16:creationId xmlns:a16="http://schemas.microsoft.com/office/drawing/2014/main" id="{21130781-1BC8-4350-8D6D-0FC976FC8224}"/>
                </a:ext>
              </a:extLst>
            </p:cNvPr>
            <p:cNvSpPr/>
            <p:nvPr/>
          </p:nvSpPr>
          <p:spPr>
            <a:xfrm>
              <a:off x="7604453" y="3304519"/>
              <a:ext cx="154098" cy="688475"/>
            </a:xfrm>
            <a:prstGeom prst="upArrow">
              <a:avLst/>
            </a:prstGeom>
            <a:solidFill>
              <a:srgbClr val="89E5D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Down Arrow 15">
              <a:extLst>
                <a:ext uri="{FF2B5EF4-FFF2-40B4-BE49-F238E27FC236}">
                  <a16:creationId xmlns:a16="http://schemas.microsoft.com/office/drawing/2014/main" id="{F788B340-F6F9-4147-9DD4-01C3D6E8960D}"/>
                </a:ext>
              </a:extLst>
            </p:cNvPr>
            <p:cNvSpPr/>
            <p:nvPr/>
          </p:nvSpPr>
          <p:spPr>
            <a:xfrm>
              <a:off x="7336476" y="3304519"/>
              <a:ext cx="149127" cy="700552"/>
            </a:xfrm>
            <a:prstGeom prst="downArrow">
              <a:avLst/>
            </a:prstGeom>
            <a:solidFill>
              <a:srgbClr val="DDF7F5"/>
            </a:solidFill>
            <a:ln w="635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矩形 27">
            <a:extLst>
              <a:ext uri="{FF2B5EF4-FFF2-40B4-BE49-F238E27FC236}">
                <a16:creationId xmlns:a16="http://schemas.microsoft.com/office/drawing/2014/main" id="{71627D8B-B18C-4B96-87F8-483B0D600BA6}"/>
              </a:ext>
            </a:extLst>
          </p:cNvPr>
          <p:cNvSpPr/>
          <p:nvPr/>
        </p:nvSpPr>
        <p:spPr>
          <a:xfrm rot="16200000">
            <a:off x="5828096" y="2394437"/>
            <a:ext cx="8618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altLang="zh-CN" sz="1000"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Channel 1</a:t>
            </a:r>
            <a:endParaRPr lang="en-US" altLang="zh-TW" sz="1000">
              <a:latin typeface="Arial" panose="020B0604020202020204" pitchFamily="34" charset="0"/>
              <a:ea typeface="等线"/>
              <a:cs typeface="Arial" panose="020B0604020202020204" pitchFamily="34" charset="0"/>
            </a:endParaRPr>
          </a:p>
        </p:txBody>
      </p: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452A04AA-500D-4068-91D1-F61990EA2B70}"/>
              </a:ext>
            </a:extLst>
          </p:cNvPr>
          <p:cNvCxnSpPr/>
          <p:nvPr/>
        </p:nvCxnSpPr>
        <p:spPr>
          <a:xfrm>
            <a:off x="1850216" y="2500992"/>
            <a:ext cx="954591" cy="0"/>
          </a:xfrm>
          <a:prstGeom prst="straightConnector1">
            <a:avLst/>
          </a:prstGeom>
          <a:ln w="127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接點: 肘形 26">
            <a:extLst>
              <a:ext uri="{FF2B5EF4-FFF2-40B4-BE49-F238E27FC236}">
                <a16:creationId xmlns:a16="http://schemas.microsoft.com/office/drawing/2014/main" id="{166E2E3D-D221-4EA2-8ED2-9919BEA0EFA5}"/>
              </a:ext>
            </a:extLst>
          </p:cNvPr>
          <p:cNvCxnSpPr>
            <a:cxnSpLocks/>
            <a:endCxn id="4" idx="0"/>
          </p:cNvCxnSpPr>
          <p:nvPr/>
        </p:nvCxnSpPr>
        <p:spPr>
          <a:xfrm flipV="1">
            <a:off x="2041858" y="3004028"/>
            <a:ext cx="1265212" cy="600456"/>
          </a:xfrm>
          <a:prstGeom prst="bentConnector4">
            <a:avLst>
              <a:gd name="adj1" fmla="val 24801"/>
              <a:gd name="adj2" fmla="val 34735"/>
            </a:avLst>
          </a:prstGeom>
          <a:ln w="127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單箭頭接點 58">
            <a:extLst>
              <a:ext uri="{FF2B5EF4-FFF2-40B4-BE49-F238E27FC236}">
                <a16:creationId xmlns:a16="http://schemas.microsoft.com/office/drawing/2014/main" id="{79F9FF4A-D3E8-473C-A239-E6DD673FC03A}"/>
              </a:ext>
            </a:extLst>
          </p:cNvPr>
          <p:cNvCxnSpPr>
            <a:cxnSpLocks/>
          </p:cNvCxnSpPr>
          <p:nvPr/>
        </p:nvCxnSpPr>
        <p:spPr>
          <a:xfrm flipH="1">
            <a:off x="6513224" y="2523587"/>
            <a:ext cx="729846" cy="0"/>
          </a:xfrm>
          <a:prstGeom prst="straightConnector1">
            <a:avLst/>
          </a:prstGeom>
          <a:ln w="127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5282678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909</Words>
  <Application>Microsoft Office PowerPoint</Application>
  <PresentationFormat>如螢幕大小 (16:9)</PresentationFormat>
  <Paragraphs>242</Paragraphs>
  <Slides>24</Slides>
  <Notes>17</Notes>
  <HiddenSlides>0</HiddenSlides>
  <MMClips>0</MMClips>
  <ScaleCrop>false</ScaleCrop>
  <HeadingPairs>
    <vt:vector size="4" baseType="variant">
      <vt:variant>
        <vt:lpstr>佈景主題</vt:lpstr>
      </vt:variant>
      <vt:variant>
        <vt:i4>5</vt:i4>
      </vt:variant>
      <vt:variant>
        <vt:lpstr>投影片標題</vt:lpstr>
      </vt:variant>
      <vt:variant>
        <vt:i4>24</vt:i4>
      </vt:variant>
    </vt:vector>
  </HeadingPairs>
  <TitlesOfParts>
    <vt:vector size="29" baseType="lpstr">
      <vt:lpstr>Custom Design</vt:lpstr>
      <vt:lpstr>1_Custom Design</vt:lpstr>
      <vt:lpstr>6_Custom Design</vt:lpstr>
      <vt:lpstr>13_Custom Design</vt:lpstr>
      <vt:lpstr>14_Custom Design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SAS 優勢</vt:lpstr>
      <vt:lpstr>PowerPoint 簡報</vt:lpstr>
      <vt:lpstr>SAS 寬埠 (Wide Port) 與頻寬</vt:lpstr>
      <vt:lpstr>SAS 接頭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user</dc:creator>
  <cp:lastModifiedBy>QNAP_Copy Su</cp:lastModifiedBy>
  <cp:revision>2</cp:revision>
  <cp:lastPrinted>2019-03-02T05:21:33Z</cp:lastPrinted>
  <dcterms:modified xsi:type="dcterms:W3CDTF">2019-03-05T01:30:47Z</dcterms:modified>
</cp:coreProperties>
</file>