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46"/>
  </p:notesMasterIdLst>
  <p:handoutMasterIdLst>
    <p:handoutMasterId r:id="rId47"/>
  </p:handoutMasterIdLst>
  <p:sldIdLst>
    <p:sldId id="256" r:id="rId2"/>
    <p:sldId id="396" r:id="rId3"/>
    <p:sldId id="386" r:id="rId4"/>
    <p:sldId id="391" r:id="rId5"/>
    <p:sldId id="404" r:id="rId6"/>
    <p:sldId id="344" r:id="rId7"/>
    <p:sldId id="379" r:id="rId8"/>
    <p:sldId id="341" r:id="rId9"/>
    <p:sldId id="392" r:id="rId10"/>
    <p:sldId id="349" r:id="rId11"/>
    <p:sldId id="405" r:id="rId12"/>
    <p:sldId id="361" r:id="rId13"/>
    <p:sldId id="364" r:id="rId14"/>
    <p:sldId id="363" r:id="rId15"/>
    <p:sldId id="362" r:id="rId16"/>
    <p:sldId id="378" r:id="rId17"/>
    <p:sldId id="359" r:id="rId18"/>
    <p:sldId id="368" r:id="rId19"/>
    <p:sldId id="394" r:id="rId20"/>
    <p:sldId id="374" r:id="rId21"/>
    <p:sldId id="360" r:id="rId22"/>
    <p:sldId id="383" r:id="rId23"/>
    <p:sldId id="401" r:id="rId24"/>
    <p:sldId id="365" r:id="rId25"/>
    <p:sldId id="366" r:id="rId26"/>
    <p:sldId id="367" r:id="rId27"/>
    <p:sldId id="369" r:id="rId28"/>
    <p:sldId id="385" r:id="rId29"/>
    <p:sldId id="370" r:id="rId30"/>
    <p:sldId id="371" r:id="rId31"/>
    <p:sldId id="375" r:id="rId32"/>
    <p:sldId id="318" r:id="rId33"/>
    <p:sldId id="402" r:id="rId34"/>
    <p:sldId id="354" r:id="rId35"/>
    <p:sldId id="377" r:id="rId36"/>
    <p:sldId id="384" r:id="rId37"/>
    <p:sldId id="346" r:id="rId38"/>
    <p:sldId id="347" r:id="rId39"/>
    <p:sldId id="348" r:id="rId40"/>
    <p:sldId id="353" r:id="rId41"/>
    <p:sldId id="296" r:id="rId42"/>
    <p:sldId id="345" r:id="rId43"/>
    <p:sldId id="395" r:id="rId44"/>
    <p:sldId id="289" r:id="rId4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  <p15:guide id="3" pos="310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 " initials="" lastIdx="1" clrIdx="0">
    <p:extLst>
      <p:ext uri="{19B8F6BF-5375-455C-9EA6-DF929625EA0E}">
        <p15:presenceInfo xmlns:p15="http://schemas.microsoft.com/office/powerpoint/2012/main" userId="b5243655-26ed-4f1d-966f-d9e885211a8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C0668"/>
    <a:srgbClr val="9B2355"/>
    <a:srgbClr val="C42C6A"/>
    <a:srgbClr val="CBB8BB"/>
    <a:srgbClr val="1F1C1A"/>
    <a:srgbClr val="5B8DF1"/>
    <a:srgbClr val="291060"/>
    <a:srgbClr val="4DFFFD"/>
    <a:srgbClr val="85D8DE"/>
    <a:srgbClr val="3E3A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2010A5-AADB-40BF-A4C8-323FE47D4931}" v="110" dt="2019-03-08T02:19:08.741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19"/>
    <p:restoredTop sz="94705"/>
  </p:normalViewPr>
  <p:slideViewPr>
    <p:cSldViewPr snapToGrid="0" snapToObjects="1">
      <p:cViewPr varScale="1">
        <p:scale>
          <a:sx n="152" d="100"/>
          <a:sy n="152" d="100"/>
        </p:scale>
        <p:origin x="1042" y="110"/>
      </p:cViewPr>
      <p:guideLst>
        <p:guide orient="horz" pos="1620"/>
        <p:guide pos="2880"/>
        <p:guide pos="3107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00A82-17A7-43D1-92C4-CC31B2118417}" type="datetimeFigureOut">
              <a:rPr lang="zh-TW" altLang="en-US" smtClean="0"/>
              <a:pPr/>
              <a:t>2019/3/8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C5791-50A5-4EC7-82E3-F2E8D085595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zh-TW" altLang="en-US"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83473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2756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5249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39876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72418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55758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68387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29336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25109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848391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0883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031737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9694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425900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720028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55158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13405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917546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Shape 5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02" name="Shape 5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type="title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14" name="Shape 1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7" y="577"/>
            <a:ext cx="9151987" cy="51479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type="title" preserve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14" name="Shape 1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7" y="577"/>
            <a:ext cx="9151987" cy="5147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383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08D0209-7B27-498E-95FE-5830663D515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2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764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95426" y="0"/>
            <a:ext cx="6848573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08276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7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3490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7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83333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9143994" cy="5143497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81757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7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95426" y="0"/>
            <a:ext cx="6848573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22080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9143994" cy="5143496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95426" y="0"/>
            <a:ext cx="6848573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1997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9143994" cy="5143496"/>
          </a:xfrm>
          <a:prstGeom prst="rect">
            <a:avLst/>
          </a:prstGeom>
        </p:spPr>
      </p:pic>
      <p:sp>
        <p:nvSpPr>
          <p:cNvPr id="4" name="Shape 11">
            <a:extLst>
              <a:ext uri="{FF2B5EF4-FFF2-40B4-BE49-F238E27FC236}">
                <a16:creationId xmlns:a16="http://schemas.microsoft.com/office/drawing/2014/main" id="{802549DF-DDDE-4335-91E7-01818ECC449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71315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55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1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" y="0"/>
            <a:ext cx="9143994" cy="514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78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55159A6-D313-47EC-A987-D6A0DACCB06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Shape 11">
            <a:extLst>
              <a:ext uri="{FF2B5EF4-FFF2-40B4-BE49-F238E27FC236}">
                <a16:creationId xmlns:a16="http://schemas.microsoft.com/office/drawing/2014/main" id="{F4B28A26-86FA-49FF-95B0-F24508A9E6C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0430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7FDDD">
            <a:alpha val="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9" name="Shape 9"/>
          <p:cNvPicPr preferRelativeResize="0"/>
          <p:nvPr/>
        </p:nvPicPr>
        <p:blipFill>
          <a:blip r:embed="rId16"/>
          <a:stretch>
            <a:fillRect/>
          </a:stretch>
        </p:blipFill>
        <p:spPr>
          <a:xfrm>
            <a:off x="4" y="0"/>
            <a:ext cx="9143992" cy="514349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92" r:id="rId2"/>
    <p:sldLayoutId id="2147483682" r:id="rId3"/>
    <p:sldLayoutId id="2147483677" r:id="rId4"/>
    <p:sldLayoutId id="2147483679" r:id="rId5"/>
    <p:sldLayoutId id="2147483685" r:id="rId6"/>
    <p:sldLayoutId id="2147483688" r:id="rId7"/>
    <p:sldLayoutId id="2147483689" r:id="rId8"/>
    <p:sldLayoutId id="2147483684" r:id="rId9"/>
    <p:sldLayoutId id="2147483694" r:id="rId10"/>
    <p:sldLayoutId id="2147483693" r:id="rId11"/>
    <p:sldLayoutId id="2147483686" r:id="rId12"/>
    <p:sldLayoutId id="2147483690" r:id="rId13"/>
    <p:sldLayoutId id="2147483678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emf"/><Relationship Id="rId14" Type="http://schemas.openxmlformats.org/officeDocument/2006/relationships/image" Target="../media/image28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emf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0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3.png"/><Relationship Id="rId5" Type="http://schemas.openxmlformats.org/officeDocument/2006/relationships/image" Target="../media/image59.png"/><Relationship Id="rId4" Type="http://schemas.openxmlformats.org/officeDocument/2006/relationships/image" Target="../media/image58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61.png"/><Relationship Id="rId7" Type="http://schemas.openxmlformats.org/officeDocument/2006/relationships/image" Target="../media/image63.png"/><Relationship Id="rId12" Type="http://schemas.openxmlformats.org/officeDocument/2006/relationships/image" Target="../media/image5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2.png"/><Relationship Id="rId11" Type="http://schemas.openxmlformats.org/officeDocument/2006/relationships/image" Target="../media/image60.png"/><Relationship Id="rId5" Type="http://schemas.openxmlformats.org/officeDocument/2006/relationships/image" Target="../media/image18.png"/><Relationship Id="rId10" Type="http://schemas.openxmlformats.org/officeDocument/2006/relationships/image" Target="../media/image33.png"/><Relationship Id="rId4" Type="http://schemas.openxmlformats.org/officeDocument/2006/relationships/image" Target="../media/image62.tiff"/><Relationship Id="rId9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3" Type="http://schemas.openxmlformats.org/officeDocument/2006/relationships/image" Target="../media/image72.png"/><Relationship Id="rId7" Type="http://schemas.openxmlformats.org/officeDocument/2006/relationships/image" Target="../media/image70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72.png"/><Relationship Id="rId7" Type="http://schemas.openxmlformats.org/officeDocument/2006/relationships/image" Target="../media/image78.png"/><Relationship Id="rId12" Type="http://schemas.openxmlformats.org/officeDocument/2006/relationships/image" Target="../media/image28.emf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7.png"/><Relationship Id="rId11" Type="http://schemas.openxmlformats.org/officeDocument/2006/relationships/image" Target="../media/image66.png"/><Relationship Id="rId5" Type="http://schemas.openxmlformats.org/officeDocument/2006/relationships/image" Target="../media/image76.png"/><Relationship Id="rId10" Type="http://schemas.openxmlformats.org/officeDocument/2006/relationships/image" Target="../media/image75.png"/><Relationship Id="rId4" Type="http://schemas.openxmlformats.org/officeDocument/2006/relationships/image" Target="../media/image73.png"/><Relationship Id="rId9" Type="http://schemas.openxmlformats.org/officeDocument/2006/relationships/image" Target="../media/image7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59.png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svg"/><Relationship Id="rId7" Type="http://schemas.openxmlformats.org/officeDocument/2006/relationships/image" Target="../media/image92.sv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02.sv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7.pn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7" Type="http://schemas.openxmlformats.org/officeDocument/2006/relationships/image" Target="../media/image28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16.png"/><Relationship Id="rId5" Type="http://schemas.openxmlformats.org/officeDocument/2006/relationships/image" Target="../media/image17.png"/><Relationship Id="rId4" Type="http://schemas.openxmlformats.org/officeDocument/2006/relationships/image" Target="../media/image115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0.png"/><Relationship Id="rId4" Type="http://schemas.openxmlformats.org/officeDocument/2006/relationships/image" Target="../media/image119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emf"/><Relationship Id="rId5" Type="http://schemas.openxmlformats.org/officeDocument/2006/relationships/image" Target="../media/image127.png"/><Relationship Id="rId4" Type="http://schemas.openxmlformats.org/officeDocument/2006/relationships/image" Target="../media/image1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emf"/><Relationship Id="rId4" Type="http://schemas.openxmlformats.org/officeDocument/2006/relationships/image" Target="../media/image12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image" Target="../media/image18.png"/><Relationship Id="rId7" Type="http://schemas.openxmlformats.org/officeDocument/2006/relationships/image" Target="../media/image1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10" Type="http://schemas.openxmlformats.org/officeDocument/2006/relationships/image" Target="../media/image59.png"/><Relationship Id="rId4" Type="http://schemas.openxmlformats.org/officeDocument/2006/relationships/image" Target="../media/image17.png"/><Relationship Id="rId9" Type="http://schemas.openxmlformats.org/officeDocument/2006/relationships/image" Target="../media/image13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5.e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24104-2562-E34C-B175-8A689B53DA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</p:spPr>
        <p:txBody>
          <a:bodyPr/>
          <a:lstStyle/>
          <a:p>
            <a:r>
              <a:rPr lang="en-US" altLang="zh-TW"/>
              <a:t>Expand</a:t>
            </a:r>
            <a:r>
              <a:rPr lang="zh-TW" altLang="en-US"/>
              <a:t> </a:t>
            </a:r>
            <a:r>
              <a:rPr lang="en-US" altLang="zh-TW"/>
              <a:t>NAS and computer storage capacity</a:t>
            </a:r>
            <a:endParaRPr lang="en-US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id="{994BD473-2C22-014F-B44F-0A531220656D}"/>
              </a:ext>
            </a:extLst>
          </p:cNvPr>
          <p:cNvSpPr txBox="1">
            <a:spLocks/>
          </p:cNvSpPr>
          <p:nvPr/>
        </p:nvSpPr>
        <p:spPr>
          <a:xfrm>
            <a:off x="3716668" y="1085648"/>
            <a:ext cx="5193851" cy="4983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>
                <a:solidFill>
                  <a:schemeClr val="bg1"/>
                </a:solidFill>
                <a:latin typeface="+mj-lt"/>
                <a:ea typeface="微軟正黑體"/>
              </a:rPr>
              <a:t>Running out of space or needing to quickly backup your data? TR-002 is the perfect companion</a:t>
            </a:r>
            <a:endParaRPr lang="en-US" altLang="zh-TW" sz="20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id="{1AF99167-C5C3-2F4F-A2E3-A8D9E2A48FF2}"/>
              </a:ext>
            </a:extLst>
          </p:cNvPr>
          <p:cNvSpPr txBox="1">
            <a:spLocks/>
          </p:cNvSpPr>
          <p:nvPr/>
        </p:nvSpPr>
        <p:spPr>
          <a:xfrm>
            <a:off x="3716668" y="2253183"/>
            <a:ext cx="5068833" cy="1168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>
                <a:solidFill>
                  <a:schemeClr val="bg1"/>
                </a:solidFill>
                <a:latin typeface="+mj-lt"/>
                <a:ea typeface="微軟正黑體"/>
              </a:rPr>
              <a:t>Use QNAP External RAID Manager</a:t>
            </a:r>
            <a:r>
              <a:rPr lang="zh-TW" altLang="en-US" sz="20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CN" sz="2000" b="1">
                <a:solidFill>
                  <a:schemeClr val="bg1"/>
                </a:solidFill>
                <a:latin typeface="+mj-lt"/>
                <a:ea typeface="微軟正黑體"/>
              </a:rPr>
              <a:t>to create and manage RAID in</a:t>
            </a:r>
            <a:r>
              <a:rPr lang="zh-TW" altLang="en-US" sz="20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CN" sz="2000" b="1">
                <a:solidFill>
                  <a:schemeClr val="bg1"/>
                </a:solidFill>
                <a:latin typeface="+mj-lt"/>
                <a:ea typeface="微軟正黑體"/>
              </a:rPr>
              <a:t>Windows &amp; macOS</a:t>
            </a: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id="{B25DF3CC-D8F2-0C42-B6F1-42325607448D}"/>
              </a:ext>
            </a:extLst>
          </p:cNvPr>
          <p:cNvSpPr txBox="1">
            <a:spLocks/>
          </p:cNvSpPr>
          <p:nvPr/>
        </p:nvSpPr>
        <p:spPr>
          <a:xfrm>
            <a:off x="3716668" y="3527336"/>
            <a:ext cx="4951066" cy="1168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Add storage capacity to NAS instantly for data backup or migration</a:t>
            </a:r>
            <a:endParaRPr lang="en-US" altLang="zh-TW" sz="20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6D5D89BD-6F3E-4463-8D48-E18B54280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28" y="862553"/>
            <a:ext cx="3882073" cy="368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367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>
            <a:extLst>
              <a:ext uri="{FF2B5EF4-FFF2-40B4-BE49-F238E27FC236}">
                <a16:creationId xmlns:a16="http://schemas.microsoft.com/office/drawing/2014/main" id="{9B4359B5-84FB-4E56-AF65-46A399108FA9}"/>
              </a:ext>
            </a:extLst>
          </p:cNvPr>
          <p:cNvSpPr/>
          <p:nvPr/>
        </p:nvSpPr>
        <p:spPr>
          <a:xfrm>
            <a:off x="0" y="1455625"/>
            <a:ext cx="6064180" cy="2134047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2966759-616E-479A-9974-D51A44BE0E40}"/>
              </a:ext>
            </a:extLst>
          </p:cNvPr>
          <p:cNvSpPr/>
          <p:nvPr/>
        </p:nvSpPr>
        <p:spPr>
          <a:xfrm>
            <a:off x="0" y="2758568"/>
            <a:ext cx="4003382" cy="5218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5FFA342-93D9-4E49-967E-CD364007D61C}"/>
              </a:ext>
            </a:extLst>
          </p:cNvPr>
          <p:cNvSpPr txBox="1"/>
          <p:nvPr/>
        </p:nvSpPr>
        <p:spPr>
          <a:xfrm>
            <a:off x="145215" y="2004643"/>
            <a:ext cx="520636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 altLang="en-US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The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NAS and/or laptop storage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 are not enough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;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 How </a:t>
            </a:r>
            <a:r>
              <a:rPr lang="en-US" altLang="zh-TW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can I</a:t>
            </a:r>
            <a:r>
              <a:rPr lang="zh-TW" altLang="en-US" sz="24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微軟正黑體"/>
              </a:rPr>
              <a:t> upgrade it once and expand it all? </a:t>
            </a:r>
            <a:endParaRPr lang="zh-TW" altLang="en-US" sz="24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a typeface="微軟正黑體" panose="020B0604030504040204" pitchFamily="34" charset="-12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80665B22-67A9-4331-9F5C-1AA80946D5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0" y="1075884"/>
            <a:ext cx="3533168" cy="675028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191F95B8-5E8F-4B49-9488-317053432A69}"/>
              </a:ext>
            </a:extLst>
          </p:cNvPr>
          <p:cNvSpPr txBox="1"/>
          <p:nvPr/>
        </p:nvSpPr>
        <p:spPr>
          <a:xfrm>
            <a:off x="128956" y="1286348"/>
            <a:ext cx="32752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600" b="1">
                <a:latin typeface="+mj-lt"/>
                <a:ea typeface="微軟正黑體" panose="020B0604030504040204" pitchFamily="34" charset="-120"/>
              </a:rPr>
              <a:t>Your Challenges, Our Solutions</a:t>
            </a:r>
          </a:p>
        </p:txBody>
      </p:sp>
    </p:spTree>
    <p:extLst>
      <p:ext uri="{BB962C8B-B14F-4D97-AF65-F5344CB8AC3E}">
        <p14:creationId xmlns:p14="http://schemas.microsoft.com/office/powerpoint/2010/main" val="1302561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>
            <a:extLst>
              <a:ext uri="{FF2B5EF4-FFF2-40B4-BE49-F238E27FC236}">
                <a16:creationId xmlns:a16="http://schemas.microsoft.com/office/drawing/2014/main" id="{E3B28B87-372A-4357-BF32-7E33EC64CB5A}"/>
              </a:ext>
            </a:extLst>
          </p:cNvPr>
          <p:cNvSpPr/>
          <p:nvPr/>
        </p:nvSpPr>
        <p:spPr>
          <a:xfrm>
            <a:off x="371913" y="1822514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>
              <a:buClr>
                <a:schemeClr val="bg1"/>
              </a:buClr>
              <a:defRPr/>
            </a:pPr>
            <a:endParaRPr lang="zh-TW" altLang="en-US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" name="標題 4">
            <a:extLst>
              <a:ext uri="{FF2B5EF4-FFF2-40B4-BE49-F238E27FC236}">
                <a16:creationId xmlns:a16="http://schemas.microsoft.com/office/drawing/2014/main" id="{9E360251-F5E5-4840-8EC0-BF758D938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353" y="0"/>
            <a:ext cx="8987646" cy="862553"/>
          </a:xfrm>
        </p:spPr>
        <p:txBody>
          <a:bodyPr/>
          <a:lstStyle/>
          <a:p>
            <a:pPr algn="l"/>
            <a:r>
              <a:rPr lang="en-US" altLang="zh-TW" sz="2800">
                <a:ea typeface="微軟正黑體"/>
              </a:rPr>
              <a:t>How to easily expand and keep the data flow?</a:t>
            </a:r>
            <a:endParaRPr lang="zh-TW" altLang="en-US" sz="2800">
              <a:ea typeface="微軟正黑體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64597D37-C2FD-4DE5-BA99-343FA3BA9ED0}"/>
              </a:ext>
            </a:extLst>
          </p:cNvPr>
          <p:cNvSpPr txBox="1">
            <a:spLocks/>
          </p:cNvSpPr>
          <p:nvPr/>
        </p:nvSpPr>
        <p:spPr>
          <a:xfrm>
            <a:off x="3107731" y="965986"/>
            <a:ext cx="5760720" cy="157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While p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ersonal data is growing 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on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 both notebook and NAS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, the storage space of a single device is no longer enough. </a:t>
            </a:r>
            <a:endParaRPr lang="en-US" altLang="zh-TW" sz="1800" b="1">
              <a:solidFill>
                <a:schemeClr val="bg1"/>
              </a:solidFill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Is it possible to expand capacity without re-configuring the whole system?</a:t>
            </a: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DD37A53B-96C8-40AB-9905-067C83A16103}"/>
              </a:ext>
            </a:extLst>
          </p:cNvPr>
          <p:cNvSpPr/>
          <p:nvPr/>
        </p:nvSpPr>
        <p:spPr>
          <a:xfrm>
            <a:off x="4378669" y="4517442"/>
            <a:ext cx="724878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5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T</a:t>
            </a:r>
            <a:r>
              <a:rPr lang="en-US" altLang="zh-TW" sz="105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S-251B</a:t>
            </a:r>
            <a:endParaRPr lang="en-US" sz="105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80849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BE22B6C1-38B9-44E4-8068-3DA75FB13373}"/>
              </a:ext>
            </a:extLst>
          </p:cNvPr>
          <p:cNvSpPr/>
          <p:nvPr/>
        </p:nvSpPr>
        <p:spPr>
          <a:xfrm>
            <a:off x="0" y="1326381"/>
            <a:ext cx="4838281" cy="1763487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595722" y="1674541"/>
            <a:ext cx="4081182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5400">
                <a:solidFill>
                  <a:schemeClr val="bg1"/>
                </a:solidFill>
                <a:latin typeface="+mj-lt"/>
                <a:ea typeface="Microsoft JhengHei"/>
              </a:rPr>
              <a:t>TR-002</a:t>
            </a:r>
            <a:endParaRPr lang="en-US" sz="3600">
              <a:solidFill>
                <a:schemeClr val="bg1"/>
              </a:solidFill>
              <a:latin typeface="+mj-lt"/>
              <a:ea typeface="Microsoft JhengHei"/>
            </a:endParaRPr>
          </a:p>
          <a:p>
            <a:pPr algn="l">
              <a:buSzPts val="4400"/>
            </a:pPr>
            <a:r>
              <a:rPr lang="en-US" altLang="zh-TW" sz="5400">
                <a:solidFill>
                  <a:schemeClr val="bg1"/>
                </a:solidFill>
                <a:latin typeface="+mj-lt"/>
                <a:ea typeface="Microsoft JhengHei"/>
              </a:rPr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2565944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092B3484-F9FD-4A38-8C10-CECCCC76AA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" y="263376"/>
            <a:ext cx="2152338" cy="7444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5932" y="0"/>
            <a:ext cx="7828068" cy="862553"/>
          </a:xfrm>
        </p:spPr>
        <p:txBody>
          <a:bodyPr/>
          <a:lstStyle/>
          <a:p>
            <a:r>
              <a:rPr lang="en-US" altLang="zh-CN">
                <a:latin typeface="Arial"/>
              </a:rPr>
              <a:t>The </a:t>
            </a:r>
            <a:r>
              <a:rPr lang="zh-CN" altLang="en-US">
                <a:latin typeface="Arial"/>
              </a:rPr>
              <a:t>T</a:t>
            </a:r>
            <a:r>
              <a:rPr lang="en-US" altLang="zh-CN">
                <a:latin typeface="Arial"/>
              </a:rPr>
              <a:t>R-002 external RAID device</a:t>
            </a:r>
            <a:endParaRPr lang="zh-CN" altLang="en-US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429191" y="991503"/>
            <a:ext cx="8639446" cy="14481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QNAP knows! The second QNAP external RAID device after the 4-bay TR-004!</a:t>
            </a:r>
          </a:p>
          <a:p>
            <a:pPr marL="285750" indent="-285750">
              <a:buClr>
                <a:srgbClr val="3C0668"/>
              </a:buClr>
              <a:buChar char="•"/>
              <a:defRPr/>
            </a:pP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An external RAID device that support</a:t>
            </a: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s</a:t>
            </a: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 both </a:t>
            </a:r>
            <a:br>
              <a:rPr lang="zh-TW" altLang="en-US" sz="1800" b="1" dirty="0">
                <a:ea typeface="微軟正黑體" pitchFamily="34" charset="-120"/>
              </a:rPr>
            </a:b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1. Windows/macOS/Linux</a:t>
            </a: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/NAS</a:t>
            </a: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 external </a:t>
            </a: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s</a:t>
            </a: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torage </a:t>
            </a: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mode</a:t>
            </a:r>
            <a:br>
              <a:rPr lang="en-US" altLang="zh-TW" sz="1800" b="1" dirty="0">
                <a:ea typeface="微軟正黑體" pitchFamily="34" charset="-120"/>
              </a:rPr>
            </a:b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2. QNAP NAS storage expansion mode to use as an </a:t>
            </a:r>
            <a:r>
              <a:rPr lang="en-US" altLang="zh-TW" sz="1800" b="1" dirty="0">
                <a:solidFill>
                  <a:srgbClr val="3C0668"/>
                </a:solidFill>
                <a:ea typeface="微軟正黑體"/>
              </a:rPr>
              <a:t>QNAP NAS expansion unit</a:t>
            </a:r>
            <a:r>
              <a:rPr lang="zh-TW" altLang="en-US" sz="1800" b="1" dirty="0">
                <a:solidFill>
                  <a:srgbClr val="3C0668"/>
                </a:solidFill>
                <a:ea typeface="微軟正黑體"/>
              </a:rPr>
              <a:t>!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6E29B25-5C4B-4920-962D-F7A922B737A7}"/>
              </a:ext>
            </a:extLst>
          </p:cNvPr>
          <p:cNvSpPr/>
          <p:nvPr/>
        </p:nvSpPr>
        <p:spPr>
          <a:xfrm>
            <a:off x="331640" y="329513"/>
            <a:ext cx="14045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1+1 &gt; 2</a:t>
            </a:r>
          </a:p>
        </p:txBody>
      </p:sp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43907ED5-4A87-4E09-A999-79CFBFC70103}"/>
              </a:ext>
            </a:extLst>
          </p:cNvPr>
          <p:cNvCxnSpPr>
            <a:cxnSpLocks/>
          </p:cNvCxnSpPr>
          <p:nvPr/>
        </p:nvCxnSpPr>
        <p:spPr>
          <a:xfrm flipV="1">
            <a:off x="2803606" y="3316869"/>
            <a:ext cx="4076712" cy="28400"/>
          </a:xfrm>
          <a:prstGeom prst="line">
            <a:avLst/>
          </a:prstGeom>
          <a:ln w="19050">
            <a:solidFill>
              <a:srgbClr val="3C0668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字方塊 3">
            <a:extLst>
              <a:ext uri="{FF2B5EF4-FFF2-40B4-BE49-F238E27FC236}">
                <a16:creationId xmlns:a16="http://schemas.microsoft.com/office/drawing/2014/main" id="{8D20CB60-B76D-4FDB-BB3C-627701BE7E22}"/>
              </a:ext>
            </a:extLst>
          </p:cNvPr>
          <p:cNvSpPr txBox="1"/>
          <p:nvPr/>
        </p:nvSpPr>
        <p:spPr>
          <a:xfrm>
            <a:off x="1952328" y="3529857"/>
            <a:ext cx="1080198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000" b="1">
                <a:solidFill>
                  <a:srgbClr val="3C0668"/>
                </a:solidFill>
                <a:latin typeface="+mj-lt"/>
                <a:ea typeface="Microsoft JHengHei UI"/>
              </a:rPr>
              <a:t>Storage pool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A6E27C0-3270-4579-977D-7964CC49E43C}"/>
              </a:ext>
            </a:extLst>
          </p:cNvPr>
          <p:cNvSpPr txBox="1"/>
          <p:nvPr/>
        </p:nvSpPr>
        <p:spPr>
          <a:xfrm>
            <a:off x="5848251" y="3354698"/>
            <a:ext cx="1210825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000" b="1">
                <a:solidFill>
                  <a:srgbClr val="3C0668"/>
                </a:solidFill>
                <a:latin typeface="+mj-lt"/>
                <a:ea typeface="Microsoft JHengHei UI"/>
              </a:rPr>
              <a:t>External Device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32650F7D-8C7A-4D2B-AF8C-E3C27BD331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155" y="2606010"/>
            <a:ext cx="779402" cy="1307514"/>
          </a:xfrm>
          <a:prstGeom prst="rect">
            <a:avLst/>
          </a:prstGeom>
          <a:effectLst>
            <a:glow rad="127000">
              <a:schemeClr val="bg1">
                <a:alpha val="20000"/>
              </a:schemeClr>
            </a:glow>
          </a:effectLst>
        </p:spPr>
      </p:pic>
      <p:pic>
        <p:nvPicPr>
          <p:cNvPr id="33" name="圖片 32">
            <a:extLst>
              <a:ext uri="{FF2B5EF4-FFF2-40B4-BE49-F238E27FC236}">
                <a16:creationId xmlns:a16="http://schemas.microsoft.com/office/drawing/2014/main" id="{A9FA58C5-629F-4211-809D-68D251FB41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2856" y="3004013"/>
            <a:ext cx="417393" cy="555999"/>
          </a:xfrm>
          <a:prstGeom prst="rect">
            <a:avLst/>
          </a:prstGeom>
        </p:spPr>
      </p:pic>
      <p:grpSp>
        <p:nvGrpSpPr>
          <p:cNvPr id="58" name="群組 57">
            <a:extLst>
              <a:ext uri="{FF2B5EF4-FFF2-40B4-BE49-F238E27FC236}">
                <a16:creationId xmlns:a16="http://schemas.microsoft.com/office/drawing/2014/main" id="{DC4FD5E8-2FD9-4670-B69A-28A87D9FBB6E}"/>
              </a:ext>
            </a:extLst>
          </p:cNvPr>
          <p:cNvGrpSpPr/>
          <p:nvPr/>
        </p:nvGrpSpPr>
        <p:grpSpPr>
          <a:xfrm>
            <a:off x="6978724" y="2276364"/>
            <a:ext cx="1014949" cy="2081010"/>
            <a:chOff x="6060535" y="2471511"/>
            <a:chExt cx="1014949" cy="2081010"/>
          </a:xfrm>
        </p:grpSpPr>
        <p:grpSp>
          <p:nvGrpSpPr>
            <p:cNvPr id="14" name="群組 13">
              <a:extLst>
                <a:ext uri="{FF2B5EF4-FFF2-40B4-BE49-F238E27FC236}">
                  <a16:creationId xmlns:a16="http://schemas.microsoft.com/office/drawing/2014/main" id="{68E98F07-25E1-4AE0-A747-18151D496725}"/>
                </a:ext>
              </a:extLst>
            </p:cNvPr>
            <p:cNvGrpSpPr/>
            <p:nvPr/>
          </p:nvGrpSpPr>
          <p:grpSpPr>
            <a:xfrm rot="5400000">
              <a:off x="6060535" y="2471511"/>
              <a:ext cx="1014949" cy="1014949"/>
              <a:chOff x="3377220" y="2581728"/>
              <a:chExt cx="1184801" cy="1184801"/>
            </a:xfrm>
          </p:grpSpPr>
          <p:sp>
            <p:nvSpPr>
              <p:cNvPr id="12" name="Shape 279">
                <a:extLst>
                  <a:ext uri="{FF2B5EF4-FFF2-40B4-BE49-F238E27FC236}">
                    <a16:creationId xmlns:a16="http://schemas.microsoft.com/office/drawing/2014/main" id="{A599668A-B472-4B6B-BE71-ACACFB571881}"/>
                  </a:ext>
                </a:extLst>
              </p:cNvPr>
              <p:cNvSpPr/>
              <p:nvPr/>
            </p:nvSpPr>
            <p:spPr>
              <a:xfrm rot="5400000">
                <a:off x="3377220" y="2581728"/>
                <a:ext cx="1184801" cy="1184801"/>
              </a:xfrm>
              <a:prstGeom prst="teardrop">
                <a:avLst>
                  <a:gd name="adj" fmla="val 100000"/>
                </a:avLst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lt1"/>
                  </a:solidFill>
                  <a:latin typeface="+mj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" name="Shape 280">
                <a:extLst>
                  <a:ext uri="{FF2B5EF4-FFF2-40B4-BE49-F238E27FC236}">
                    <a16:creationId xmlns:a16="http://schemas.microsoft.com/office/drawing/2014/main" id="{4D4355FA-EFCB-4B12-8B36-BCCEC770CAAD}"/>
                  </a:ext>
                </a:extLst>
              </p:cNvPr>
              <p:cNvSpPr/>
              <p:nvPr/>
            </p:nvSpPr>
            <p:spPr>
              <a:xfrm rot="2700000">
                <a:off x="3441672" y="2639134"/>
                <a:ext cx="1058759" cy="1058760"/>
              </a:xfrm>
              <a:prstGeom prst="ellipse">
                <a:avLst/>
              </a:pr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2800">
                  <a:solidFill>
                    <a:srgbClr val="595959"/>
                  </a:solidFill>
                  <a:latin typeface="+mj-lt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5" name="群組 14">
              <a:extLst>
                <a:ext uri="{FF2B5EF4-FFF2-40B4-BE49-F238E27FC236}">
                  <a16:creationId xmlns:a16="http://schemas.microsoft.com/office/drawing/2014/main" id="{9B589888-C508-4053-A4FA-79842D83EF26}"/>
                </a:ext>
              </a:extLst>
            </p:cNvPr>
            <p:cNvGrpSpPr/>
            <p:nvPr/>
          </p:nvGrpSpPr>
          <p:grpSpPr>
            <a:xfrm rot="16200000" flipV="1">
              <a:off x="6060535" y="3537572"/>
              <a:ext cx="1014949" cy="1014949"/>
              <a:chOff x="3377220" y="2581728"/>
              <a:chExt cx="1184801" cy="1184801"/>
            </a:xfrm>
          </p:grpSpPr>
          <p:sp>
            <p:nvSpPr>
              <p:cNvPr id="16" name="Shape 279">
                <a:extLst>
                  <a:ext uri="{FF2B5EF4-FFF2-40B4-BE49-F238E27FC236}">
                    <a16:creationId xmlns:a16="http://schemas.microsoft.com/office/drawing/2014/main" id="{EFCBDE55-DE25-48C9-90C2-BEE3F22C12DA}"/>
                  </a:ext>
                </a:extLst>
              </p:cNvPr>
              <p:cNvSpPr/>
              <p:nvPr/>
            </p:nvSpPr>
            <p:spPr>
              <a:xfrm rot="5400000">
                <a:off x="3377220" y="2581728"/>
                <a:ext cx="1184801" cy="1184801"/>
              </a:xfrm>
              <a:prstGeom prst="teardrop">
                <a:avLst>
                  <a:gd name="adj" fmla="val 100000"/>
                </a:avLst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>
                  <a:solidFill>
                    <a:schemeClr val="lt1"/>
                  </a:solidFill>
                  <a:latin typeface="+mj-lt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" name="Shape 280">
                <a:extLst>
                  <a:ext uri="{FF2B5EF4-FFF2-40B4-BE49-F238E27FC236}">
                    <a16:creationId xmlns:a16="http://schemas.microsoft.com/office/drawing/2014/main" id="{A59064AE-3B19-404F-96C6-DE2BC5F90FC7}"/>
                  </a:ext>
                </a:extLst>
              </p:cNvPr>
              <p:cNvSpPr/>
              <p:nvPr/>
            </p:nvSpPr>
            <p:spPr>
              <a:xfrm rot="2700000">
                <a:off x="3441672" y="2639134"/>
                <a:ext cx="1058759" cy="1058760"/>
              </a:xfrm>
              <a:prstGeom prst="ellipse">
                <a:avLst/>
              </a:prstGeom>
              <a:solidFill>
                <a:schemeClr val="lt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2800">
                  <a:solidFill>
                    <a:srgbClr val="595959"/>
                  </a:solidFill>
                  <a:latin typeface="+mj-lt"/>
                  <a:ea typeface="Arial"/>
                  <a:cs typeface="Arial"/>
                  <a:sym typeface="Arial"/>
                </a:endParaRPr>
              </a:p>
            </p:txBody>
          </p:sp>
        </p:grpSp>
        <p:pic>
          <p:nvPicPr>
            <p:cNvPr id="18" name="Shape 628" descr="C:\Users\user\Desktop\Qfinder_PPT\電腦2.png">
              <a:extLst>
                <a:ext uri="{FF2B5EF4-FFF2-40B4-BE49-F238E27FC236}">
                  <a16:creationId xmlns:a16="http://schemas.microsoft.com/office/drawing/2014/main" id="{57EBB7F2-5378-4E53-8139-A36A18047841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6252197" y="3796066"/>
              <a:ext cx="666619" cy="68003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圖片 18" descr="螢幕+手機.png">
              <a:extLst>
                <a:ext uri="{FF2B5EF4-FFF2-40B4-BE49-F238E27FC236}">
                  <a16:creationId xmlns:a16="http://schemas.microsoft.com/office/drawing/2014/main" id="{0BBFB9E6-2E79-4032-854F-03FA6BFE4FD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183556" y="2705382"/>
              <a:ext cx="801400" cy="712602"/>
            </a:xfrm>
            <a:prstGeom prst="rect">
              <a:avLst/>
            </a:prstGeom>
          </p:spPr>
        </p:pic>
        <p:pic>
          <p:nvPicPr>
            <p:cNvPr id="42" name="圖片 41">
              <a:extLst>
                <a:ext uri="{FF2B5EF4-FFF2-40B4-BE49-F238E27FC236}">
                  <a16:creationId xmlns:a16="http://schemas.microsoft.com/office/drawing/2014/main" id="{C9E0DCEE-9870-43E8-9783-C12EC28CAFE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412935" y="3845048"/>
              <a:ext cx="342642" cy="337489"/>
            </a:xfrm>
            <a:prstGeom prst="rect">
              <a:avLst/>
            </a:prstGeom>
          </p:spPr>
        </p:pic>
        <p:pic>
          <p:nvPicPr>
            <p:cNvPr id="46" name="圖片 45">
              <a:extLst>
                <a:ext uri="{FF2B5EF4-FFF2-40B4-BE49-F238E27FC236}">
                  <a16:creationId xmlns:a16="http://schemas.microsoft.com/office/drawing/2014/main" id="{9248186A-CCFB-4EFD-996F-65EAB71A667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404612" y="2822403"/>
              <a:ext cx="317734" cy="320830"/>
            </a:xfrm>
            <a:prstGeom prst="rect">
              <a:avLst/>
            </a:prstGeom>
          </p:spPr>
        </p:pic>
      </p:grpSp>
      <p:pic>
        <p:nvPicPr>
          <p:cNvPr id="48" name="圖片 47">
            <a:extLst>
              <a:ext uri="{FF2B5EF4-FFF2-40B4-BE49-F238E27FC236}">
                <a16:creationId xmlns:a16="http://schemas.microsoft.com/office/drawing/2014/main" id="{0251473C-1D32-4E06-B307-E22D5C1FBB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35501" y="2923397"/>
            <a:ext cx="940392" cy="812499"/>
          </a:xfrm>
          <a:prstGeom prst="rect">
            <a:avLst/>
          </a:prstGeom>
        </p:spPr>
      </p:pic>
      <p:grpSp>
        <p:nvGrpSpPr>
          <p:cNvPr id="54" name="群組 53">
            <a:extLst>
              <a:ext uri="{FF2B5EF4-FFF2-40B4-BE49-F238E27FC236}">
                <a16:creationId xmlns:a16="http://schemas.microsoft.com/office/drawing/2014/main" id="{F2B57141-D8DA-4350-A2D7-642D1F793D6D}"/>
              </a:ext>
            </a:extLst>
          </p:cNvPr>
          <p:cNvGrpSpPr/>
          <p:nvPr/>
        </p:nvGrpSpPr>
        <p:grpSpPr>
          <a:xfrm>
            <a:off x="533322" y="2143735"/>
            <a:ext cx="1916078" cy="2476314"/>
            <a:chOff x="-85085" y="2377006"/>
            <a:chExt cx="1916078" cy="2476314"/>
          </a:xfrm>
        </p:grpSpPr>
        <p:grpSp>
          <p:nvGrpSpPr>
            <p:cNvPr id="29" name="群組 28">
              <a:extLst>
                <a:ext uri="{FF2B5EF4-FFF2-40B4-BE49-F238E27FC236}">
                  <a16:creationId xmlns:a16="http://schemas.microsoft.com/office/drawing/2014/main" id="{DC112DF5-C7C1-4C5F-840A-52E867130CAD}"/>
                </a:ext>
              </a:extLst>
            </p:cNvPr>
            <p:cNvGrpSpPr/>
            <p:nvPr/>
          </p:nvGrpSpPr>
          <p:grpSpPr>
            <a:xfrm rot="838089">
              <a:off x="-85085" y="2377006"/>
              <a:ext cx="1916078" cy="2476314"/>
              <a:chOff x="659413" y="2282127"/>
              <a:chExt cx="1916078" cy="2476314"/>
            </a:xfrm>
          </p:grpSpPr>
          <p:grpSp>
            <p:nvGrpSpPr>
              <p:cNvPr id="20" name="群組 19">
                <a:extLst>
                  <a:ext uri="{FF2B5EF4-FFF2-40B4-BE49-F238E27FC236}">
                    <a16:creationId xmlns:a16="http://schemas.microsoft.com/office/drawing/2014/main" id="{A35C2892-2E29-4AB9-AB7E-B21347DDD813}"/>
                  </a:ext>
                </a:extLst>
              </p:cNvPr>
              <p:cNvGrpSpPr/>
              <p:nvPr/>
            </p:nvGrpSpPr>
            <p:grpSpPr>
              <a:xfrm rot="18106256" flipH="1">
                <a:off x="1221457" y="2282127"/>
                <a:ext cx="1014949" cy="1014949"/>
                <a:chOff x="3375501" y="2635069"/>
                <a:chExt cx="1184801" cy="1184801"/>
              </a:xfrm>
            </p:grpSpPr>
            <p:sp>
              <p:nvSpPr>
                <p:cNvPr id="21" name="Shape 279">
                  <a:extLst>
                    <a:ext uri="{FF2B5EF4-FFF2-40B4-BE49-F238E27FC236}">
                      <a16:creationId xmlns:a16="http://schemas.microsoft.com/office/drawing/2014/main" id="{716FB7EA-0A9C-40ED-9591-85875ABC551C}"/>
                    </a:ext>
                  </a:extLst>
                </p:cNvPr>
                <p:cNvSpPr/>
                <p:nvPr/>
              </p:nvSpPr>
              <p:spPr>
                <a:xfrm rot="5400000">
                  <a:off x="3375501" y="2635069"/>
                  <a:ext cx="1184801" cy="1184801"/>
                </a:xfrm>
                <a:prstGeom prst="teardrop">
                  <a:avLst>
                    <a:gd name="adj" fmla="val 100000"/>
                  </a:avLst>
                </a:prstGeom>
                <a:solidFill>
                  <a:schemeClr val="accent5">
                    <a:lumMod val="60000"/>
                    <a:lumOff val="40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1800">
                    <a:solidFill>
                      <a:schemeClr val="lt1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2" name="Shape 280">
                  <a:extLst>
                    <a:ext uri="{FF2B5EF4-FFF2-40B4-BE49-F238E27FC236}">
                      <a16:creationId xmlns:a16="http://schemas.microsoft.com/office/drawing/2014/main" id="{2367F91B-ADE4-4506-909F-59769AAAD0B7}"/>
                    </a:ext>
                  </a:extLst>
                </p:cNvPr>
                <p:cNvSpPr/>
                <p:nvPr/>
              </p:nvSpPr>
              <p:spPr>
                <a:xfrm rot="2700000">
                  <a:off x="3439953" y="2692477"/>
                  <a:ext cx="1058759" cy="1058760"/>
                </a:xfrm>
                <a:prstGeom prst="ellipse">
                  <a:avLst/>
                </a:prstGeom>
                <a:solidFill>
                  <a:schemeClr val="lt1"/>
                </a:solidFill>
                <a:ln w="9525" cap="flat" cmpd="sng">
                  <a:solidFill>
                    <a:schemeClr val="lt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2800">
                    <a:solidFill>
                      <a:srgbClr val="595959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23" name="群組 22">
                <a:extLst>
                  <a:ext uri="{FF2B5EF4-FFF2-40B4-BE49-F238E27FC236}">
                    <a16:creationId xmlns:a16="http://schemas.microsoft.com/office/drawing/2014/main" id="{B97BDD5D-C021-497D-8EA5-65C23EE2D5B5}"/>
                  </a:ext>
                </a:extLst>
              </p:cNvPr>
              <p:cNvGrpSpPr/>
              <p:nvPr/>
            </p:nvGrpSpPr>
            <p:grpSpPr>
              <a:xfrm rot="7306256" flipH="1" flipV="1">
                <a:off x="659413" y="3184141"/>
                <a:ext cx="1014949" cy="1014949"/>
                <a:chOff x="3377220" y="2581728"/>
                <a:chExt cx="1184801" cy="1184801"/>
              </a:xfrm>
            </p:grpSpPr>
            <p:sp>
              <p:nvSpPr>
                <p:cNvPr id="24" name="Shape 279">
                  <a:extLst>
                    <a:ext uri="{FF2B5EF4-FFF2-40B4-BE49-F238E27FC236}">
                      <a16:creationId xmlns:a16="http://schemas.microsoft.com/office/drawing/2014/main" id="{B8A45FC7-7A3B-424A-9383-3514707BFCCD}"/>
                    </a:ext>
                  </a:extLst>
                </p:cNvPr>
                <p:cNvSpPr/>
                <p:nvPr/>
              </p:nvSpPr>
              <p:spPr>
                <a:xfrm rot="5400000">
                  <a:off x="3377220" y="2581728"/>
                  <a:ext cx="1184801" cy="1184801"/>
                </a:xfrm>
                <a:prstGeom prst="teardrop">
                  <a:avLst>
                    <a:gd name="adj" fmla="val 100000"/>
                  </a:avLst>
                </a:prstGeom>
                <a:solidFill>
                  <a:schemeClr val="accent5">
                    <a:lumMod val="60000"/>
                    <a:lumOff val="40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1800">
                    <a:solidFill>
                      <a:schemeClr val="lt1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5" name="Shape 280">
                  <a:extLst>
                    <a:ext uri="{FF2B5EF4-FFF2-40B4-BE49-F238E27FC236}">
                      <a16:creationId xmlns:a16="http://schemas.microsoft.com/office/drawing/2014/main" id="{60F0393D-103E-4852-BD1A-D76410474DBA}"/>
                    </a:ext>
                  </a:extLst>
                </p:cNvPr>
                <p:cNvSpPr/>
                <p:nvPr/>
              </p:nvSpPr>
              <p:spPr>
                <a:xfrm rot="2700000">
                  <a:off x="3441672" y="2639134"/>
                  <a:ext cx="1058759" cy="1058760"/>
                </a:xfrm>
                <a:prstGeom prst="ellipse">
                  <a:avLst/>
                </a:prstGeom>
                <a:solidFill>
                  <a:schemeClr val="lt1"/>
                </a:solidFill>
                <a:ln w="9525" cap="flat" cmpd="sng">
                  <a:solidFill>
                    <a:schemeClr val="lt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2800">
                    <a:solidFill>
                      <a:srgbClr val="595959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26" name="群組 25">
                <a:extLst>
                  <a:ext uri="{FF2B5EF4-FFF2-40B4-BE49-F238E27FC236}">
                    <a16:creationId xmlns:a16="http://schemas.microsoft.com/office/drawing/2014/main" id="{15949242-E351-4402-81B4-6F57FBA2C75B}"/>
                  </a:ext>
                </a:extLst>
              </p:cNvPr>
              <p:cNvGrpSpPr/>
              <p:nvPr/>
            </p:nvGrpSpPr>
            <p:grpSpPr>
              <a:xfrm rot="2039683" flipH="1" flipV="1">
                <a:off x="1560542" y="3743492"/>
                <a:ext cx="1014949" cy="1014949"/>
                <a:chOff x="3363160" y="2603372"/>
                <a:chExt cx="1184801" cy="1184801"/>
              </a:xfrm>
            </p:grpSpPr>
            <p:sp>
              <p:nvSpPr>
                <p:cNvPr id="27" name="Shape 279">
                  <a:extLst>
                    <a:ext uri="{FF2B5EF4-FFF2-40B4-BE49-F238E27FC236}">
                      <a16:creationId xmlns:a16="http://schemas.microsoft.com/office/drawing/2014/main" id="{87D08EF3-835E-4586-BBCA-D427ABD1C1B0}"/>
                    </a:ext>
                  </a:extLst>
                </p:cNvPr>
                <p:cNvSpPr/>
                <p:nvPr/>
              </p:nvSpPr>
              <p:spPr>
                <a:xfrm rot="5260893">
                  <a:off x="3363160" y="2603372"/>
                  <a:ext cx="1184801" cy="1184801"/>
                </a:xfrm>
                <a:prstGeom prst="teardrop">
                  <a:avLst>
                    <a:gd name="adj" fmla="val 100000"/>
                  </a:avLst>
                </a:prstGeom>
                <a:solidFill>
                  <a:schemeClr val="accent5">
                    <a:lumMod val="60000"/>
                    <a:lumOff val="40000"/>
                  </a:schemeClr>
                </a:solidFill>
                <a:ln>
                  <a:noFill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1800">
                    <a:solidFill>
                      <a:schemeClr val="lt1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8" name="Shape 280">
                  <a:extLst>
                    <a:ext uri="{FF2B5EF4-FFF2-40B4-BE49-F238E27FC236}">
                      <a16:creationId xmlns:a16="http://schemas.microsoft.com/office/drawing/2014/main" id="{5B24E3BA-E934-458F-A8D1-2027A790CDA7}"/>
                    </a:ext>
                  </a:extLst>
                </p:cNvPr>
                <p:cNvSpPr/>
                <p:nvPr/>
              </p:nvSpPr>
              <p:spPr>
                <a:xfrm rot="2560893">
                  <a:off x="3427613" y="2660779"/>
                  <a:ext cx="1058759" cy="1058760"/>
                </a:xfrm>
                <a:prstGeom prst="ellipse">
                  <a:avLst/>
                </a:prstGeom>
                <a:solidFill>
                  <a:schemeClr val="lt1"/>
                </a:solidFill>
                <a:ln w="9525" cap="flat" cmpd="sng">
                  <a:solidFill>
                    <a:schemeClr val="lt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buNone/>
                  </a:pPr>
                  <a:endParaRPr sz="2800">
                    <a:solidFill>
                      <a:srgbClr val="595959"/>
                    </a:solidFill>
                    <a:latin typeface="+mj-lt"/>
                    <a:ea typeface="Arial"/>
                    <a:cs typeface="Arial"/>
                    <a:sym typeface="Arial"/>
                  </a:endParaRPr>
                </a:p>
              </p:txBody>
            </p:sp>
          </p:grpSp>
        </p:grpSp>
        <p:pic>
          <p:nvPicPr>
            <p:cNvPr id="35" name="圖片 34">
              <a:extLst>
                <a:ext uri="{FF2B5EF4-FFF2-40B4-BE49-F238E27FC236}">
                  <a16:creationId xmlns:a16="http://schemas.microsoft.com/office/drawing/2014/main" id="{4A70F64E-F634-4455-A0D2-C79FB3103A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04025" y="3400720"/>
              <a:ext cx="557003" cy="557003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3" name="圖片 52">
              <a:extLst>
                <a:ext uri="{FF2B5EF4-FFF2-40B4-BE49-F238E27FC236}">
                  <a16:creationId xmlns:a16="http://schemas.microsoft.com/office/drawing/2014/main" id="{035121BD-1AFE-4957-9603-9422C4700E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866449" y="2646844"/>
              <a:ext cx="558000" cy="558000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" name="圖片 6">
              <a:extLst>
                <a:ext uri="{FF2B5EF4-FFF2-40B4-BE49-F238E27FC236}">
                  <a16:creationId xmlns:a16="http://schemas.microsoft.com/office/drawing/2014/main" id="{B254CE79-65AC-4C71-BD77-EB10A77C90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47199" y="4153997"/>
              <a:ext cx="576936" cy="558000"/>
            </a:xfrm>
            <a:prstGeom prst="roundRect">
              <a:avLst>
                <a:gd name="adj" fmla="val 17421"/>
              </a:avLst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38" name="文字方塊 37">
            <a:extLst>
              <a:ext uri="{FF2B5EF4-FFF2-40B4-BE49-F238E27FC236}">
                <a16:creationId xmlns:a16="http://schemas.microsoft.com/office/drawing/2014/main" id="{69962CB7-E926-46C6-912D-1E6FE34ABA41}"/>
              </a:ext>
            </a:extLst>
          </p:cNvPr>
          <p:cNvSpPr txBox="1"/>
          <p:nvPr/>
        </p:nvSpPr>
        <p:spPr>
          <a:xfrm>
            <a:off x="3012172" y="3709779"/>
            <a:ext cx="1210825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000" b="1">
                <a:solidFill>
                  <a:srgbClr val="3C0668"/>
                </a:solidFill>
                <a:latin typeface="+mj-lt"/>
              </a:rPr>
              <a:t>NAS</a:t>
            </a: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899B10BE-BC91-4C08-96A1-8514E68D73FF}"/>
              </a:ext>
            </a:extLst>
          </p:cNvPr>
          <p:cNvSpPr txBox="1"/>
          <p:nvPr/>
        </p:nvSpPr>
        <p:spPr>
          <a:xfrm>
            <a:off x="6022765" y="2922896"/>
            <a:ext cx="830887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000" b="1">
                <a:solidFill>
                  <a:srgbClr val="3C0668"/>
                </a:solidFill>
                <a:latin typeface="+mj-lt"/>
              </a:rPr>
              <a:t>USB 3.1 Gen2</a:t>
            </a:r>
          </a:p>
        </p:txBody>
      </p:sp>
      <p:sp>
        <p:nvSpPr>
          <p:cNvPr id="41" name="文字方塊 40">
            <a:extLst>
              <a:ext uri="{FF2B5EF4-FFF2-40B4-BE49-F238E27FC236}">
                <a16:creationId xmlns:a16="http://schemas.microsoft.com/office/drawing/2014/main" id="{CCB7D06A-FAB2-4CCE-B4F7-C29CE88C8BBD}"/>
              </a:ext>
            </a:extLst>
          </p:cNvPr>
          <p:cNvSpPr txBox="1"/>
          <p:nvPr/>
        </p:nvSpPr>
        <p:spPr>
          <a:xfrm>
            <a:off x="4058268" y="2922896"/>
            <a:ext cx="830887" cy="40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000" b="1">
                <a:solidFill>
                  <a:srgbClr val="3C0668"/>
                </a:solidFill>
                <a:latin typeface="+mj-lt"/>
              </a:rPr>
              <a:t>USB 3.1 Gen2</a:t>
            </a:r>
          </a:p>
        </p:txBody>
      </p:sp>
      <p:sp>
        <p:nvSpPr>
          <p:cNvPr id="40" name="文字方塊 40">
            <a:extLst>
              <a:ext uri="{FF2B5EF4-FFF2-40B4-BE49-F238E27FC236}">
                <a16:creationId xmlns:a16="http://schemas.microsoft.com/office/drawing/2014/main" id="{158530B8-039C-F14F-802F-9960F43FE4E3}"/>
              </a:ext>
            </a:extLst>
          </p:cNvPr>
          <p:cNvSpPr txBox="1"/>
          <p:nvPr/>
        </p:nvSpPr>
        <p:spPr>
          <a:xfrm>
            <a:off x="2703517" y="4354078"/>
            <a:ext cx="2143094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1000" b="1">
                <a:solidFill>
                  <a:srgbClr val="3C0668"/>
                </a:solidFill>
                <a:latin typeface="+mj-lt"/>
                <a:ea typeface="微軟正黑體" panose="020B0604030504040204" pitchFamily="34" charset="-120"/>
              </a:rPr>
              <a:t>Each NAS supports 2 TR-002</a:t>
            </a:r>
            <a:endParaRPr lang="en-US" altLang="zh-TW" sz="1000" b="1">
              <a:solidFill>
                <a:srgbClr val="3C0668"/>
              </a:solidFill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9DFC825-89B0-D04D-969D-17745BAE9F49}"/>
              </a:ext>
            </a:extLst>
          </p:cNvPr>
          <p:cNvSpPr/>
          <p:nvPr/>
        </p:nvSpPr>
        <p:spPr>
          <a:xfrm>
            <a:off x="4970919" y="3844944"/>
            <a:ext cx="615874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1000" b="1">
                <a:solidFill>
                  <a:srgbClr val="3C0668"/>
                </a:solidFill>
                <a:latin typeface="+mj-lt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</a:endParaRPr>
          </a:p>
        </p:txBody>
      </p:sp>
      <p:pic>
        <p:nvPicPr>
          <p:cNvPr id="44" name="圖片 13">
            <a:extLst>
              <a:ext uri="{FF2B5EF4-FFF2-40B4-BE49-F238E27FC236}">
                <a16:creationId xmlns:a16="http://schemas.microsoft.com/office/drawing/2014/main" id="{17E3E697-7BDE-F041-89AE-860422B1232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61205" y="4354221"/>
            <a:ext cx="244561" cy="2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25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C81925F-7B23-4526-A0EE-1B85690DB4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What is external (hardware)</a:t>
            </a:r>
            <a:r>
              <a:rPr lang="zh-CN" altLang="en-US"/>
              <a:t> </a:t>
            </a:r>
            <a:r>
              <a:rPr lang="en-US" altLang="zh-CN"/>
              <a:t>RAID</a:t>
            </a:r>
            <a:r>
              <a:rPr lang="zh-CN" altLang="en-US"/>
              <a:t> </a:t>
            </a:r>
            <a:r>
              <a:rPr lang="en-US" altLang="zh-CN"/>
              <a:t>?</a:t>
            </a:r>
            <a:r>
              <a:rPr lang="zh-CN" altLang="en-US"/>
              <a:t> </a:t>
            </a:r>
            <a:endParaRPr lang="zh-TW">
              <a:latin typeface="微軟正黑體"/>
              <a:ea typeface="微軟正黑體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C0494F19-A439-4A6F-9E6B-1B4465EB4317}"/>
              </a:ext>
            </a:extLst>
          </p:cNvPr>
          <p:cNvSpPr txBox="1">
            <a:spLocks/>
          </p:cNvSpPr>
          <p:nvPr/>
        </p:nvSpPr>
        <p:spPr>
          <a:xfrm>
            <a:off x="293695" y="909167"/>
            <a:ext cx="8437151" cy="11218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A software 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RAID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uses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CPU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resources to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distribute the IO on different disk to form a RAID protection. The operation of such RAID cannot go beyond the main system.</a:t>
            </a:r>
            <a:endParaRPr lang="zh-TW" altLang="en-US" sz="1600">
              <a:solidFill>
                <a:srgbClr val="3C0668"/>
              </a:solidFill>
              <a:ea typeface="新細明體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An external (hardware) RAID is working independently of CPU, offloading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the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CPU</a:t>
            </a:r>
            <a:r>
              <a:rPr lang="zh-TW" altLang="en-US" sz="16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600" b="1">
                <a:solidFill>
                  <a:srgbClr val="3C0668"/>
                </a:solidFill>
                <a:ea typeface="微軟正黑體"/>
              </a:rPr>
              <a:t>and allowing operations in different platform. </a:t>
            </a:r>
            <a:endParaRPr lang="zh-TW" altLang="en-US" sz="1600" b="1">
              <a:solidFill>
                <a:srgbClr val="3C0668"/>
              </a:solidFill>
              <a:ea typeface="微軟正黑體"/>
            </a:endParaRPr>
          </a:p>
        </p:txBody>
      </p:sp>
      <p:pic>
        <p:nvPicPr>
          <p:cNvPr id="12" name="圖片 12" descr="一張含有 螢幕擷取畫面 的圖片&#10;&#10;描述是以高可信度產生">
            <a:extLst>
              <a:ext uri="{FF2B5EF4-FFF2-40B4-BE49-F238E27FC236}">
                <a16:creationId xmlns:a16="http://schemas.microsoft.com/office/drawing/2014/main" id="{95E0E2D3-1330-4651-8287-0AEFBFA1B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0188" y="-2418430"/>
            <a:ext cx="4655527" cy="2097658"/>
          </a:xfrm>
          <a:prstGeom prst="rect">
            <a:avLst/>
          </a:prstGeom>
        </p:spPr>
      </p:pic>
      <p:grpSp>
        <p:nvGrpSpPr>
          <p:cNvPr id="5" name="群組 4">
            <a:extLst>
              <a:ext uri="{FF2B5EF4-FFF2-40B4-BE49-F238E27FC236}">
                <a16:creationId xmlns:a16="http://schemas.microsoft.com/office/drawing/2014/main" id="{F854A465-B560-4698-B349-DD26967040B8}"/>
              </a:ext>
            </a:extLst>
          </p:cNvPr>
          <p:cNvGrpSpPr/>
          <p:nvPr/>
        </p:nvGrpSpPr>
        <p:grpSpPr>
          <a:xfrm>
            <a:off x="4526784" y="1916365"/>
            <a:ext cx="3246082" cy="2710809"/>
            <a:chOff x="4526784" y="1916365"/>
            <a:chExt cx="3246082" cy="2710809"/>
          </a:xfrm>
        </p:grpSpPr>
        <p:cxnSp>
          <p:nvCxnSpPr>
            <p:cNvPr id="94" name="直線接點 93">
              <a:extLst>
                <a:ext uri="{FF2B5EF4-FFF2-40B4-BE49-F238E27FC236}">
                  <a16:creationId xmlns:a16="http://schemas.microsoft.com/office/drawing/2014/main" id="{A5B1BC55-82E1-420A-BD03-D5174F1DF5E6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5791485" y="3573265"/>
              <a:ext cx="716904" cy="11887"/>
            </a:xfrm>
            <a:prstGeom prst="bentConnector3">
              <a:avLst>
                <a:gd name="adj1" fmla="val 50000"/>
              </a:avLst>
            </a:prstGeom>
            <a:ln w="19050">
              <a:solidFill>
                <a:srgbClr val="5B8DF1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線接點 66">
              <a:extLst>
                <a:ext uri="{FF2B5EF4-FFF2-40B4-BE49-F238E27FC236}">
                  <a16:creationId xmlns:a16="http://schemas.microsoft.com/office/drawing/2014/main" id="{4DCB76E7-EFA5-4642-8E89-E7E9A1515B85}"/>
                </a:ext>
              </a:extLst>
            </p:cNvPr>
            <p:cNvCxnSpPr>
              <a:cxnSpLocks/>
            </p:cNvCxnSpPr>
            <p:nvPr/>
          </p:nvCxnSpPr>
          <p:spPr>
            <a:xfrm>
              <a:off x="6149937" y="2208871"/>
              <a:ext cx="0" cy="636397"/>
            </a:xfrm>
            <a:prstGeom prst="line">
              <a:avLst/>
            </a:prstGeom>
            <a:ln w="19050">
              <a:solidFill>
                <a:srgbClr val="85D8DE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文字方塊 67">
              <a:extLst>
                <a:ext uri="{FF2B5EF4-FFF2-40B4-BE49-F238E27FC236}">
                  <a16:creationId xmlns:a16="http://schemas.microsoft.com/office/drawing/2014/main" id="{EFF03619-601C-4529-B8F6-828F038FE295}"/>
                </a:ext>
              </a:extLst>
            </p:cNvPr>
            <p:cNvSpPr txBox="1"/>
            <p:nvPr/>
          </p:nvSpPr>
          <p:spPr>
            <a:xfrm>
              <a:off x="6500532" y="2246023"/>
              <a:ext cx="1001731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Client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69" name="矩形 68">
              <a:extLst>
                <a:ext uri="{FF2B5EF4-FFF2-40B4-BE49-F238E27FC236}">
                  <a16:creationId xmlns:a16="http://schemas.microsoft.com/office/drawing/2014/main" id="{0E5C8D58-5945-40C1-BDCD-207DF7F1AF92}"/>
                </a:ext>
              </a:extLst>
            </p:cNvPr>
            <p:cNvSpPr/>
            <p:nvPr/>
          </p:nvSpPr>
          <p:spPr>
            <a:xfrm>
              <a:off x="4946920" y="2868904"/>
              <a:ext cx="2363484" cy="351852"/>
            </a:xfrm>
            <a:prstGeom prst="rect">
              <a:avLst/>
            </a:prstGeom>
            <a:noFill/>
            <a:ln>
              <a:solidFill>
                <a:srgbClr val="5B8DF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+mj-lt"/>
              </a:endParaRPr>
            </a:p>
          </p:txBody>
        </p:sp>
        <p:cxnSp>
          <p:nvCxnSpPr>
            <p:cNvPr id="72" name="直線接點 71">
              <a:extLst>
                <a:ext uri="{FF2B5EF4-FFF2-40B4-BE49-F238E27FC236}">
                  <a16:creationId xmlns:a16="http://schemas.microsoft.com/office/drawing/2014/main" id="{66D4B81F-15BB-455F-9F51-780470BD968F}"/>
                </a:ext>
              </a:extLst>
            </p:cNvPr>
            <p:cNvCxnSpPr>
              <a:cxnSpLocks/>
            </p:cNvCxnSpPr>
            <p:nvPr/>
          </p:nvCxnSpPr>
          <p:spPr>
            <a:xfrm>
              <a:off x="5554460" y="3876891"/>
              <a:ext cx="0" cy="248452"/>
            </a:xfrm>
            <a:prstGeom prst="line">
              <a:avLst/>
            </a:prstGeom>
            <a:ln w="19050">
              <a:solidFill>
                <a:srgbClr val="5B8DF1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線接點 72">
              <a:extLst>
                <a:ext uri="{FF2B5EF4-FFF2-40B4-BE49-F238E27FC236}">
                  <a16:creationId xmlns:a16="http://schemas.microsoft.com/office/drawing/2014/main" id="{6FF99121-A893-4B4E-9085-7A54B3978260}"/>
                </a:ext>
              </a:extLst>
            </p:cNvPr>
            <p:cNvCxnSpPr>
              <a:cxnSpLocks/>
            </p:cNvCxnSpPr>
            <p:nvPr/>
          </p:nvCxnSpPr>
          <p:spPr>
            <a:xfrm>
              <a:off x="6684062" y="3876890"/>
              <a:ext cx="0" cy="248452"/>
            </a:xfrm>
            <a:prstGeom prst="line">
              <a:avLst/>
            </a:prstGeom>
            <a:ln w="19050">
              <a:solidFill>
                <a:srgbClr val="5B8DF1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8" name="圖片 77">
              <a:extLst>
                <a:ext uri="{FF2B5EF4-FFF2-40B4-BE49-F238E27FC236}">
                  <a16:creationId xmlns:a16="http://schemas.microsoft.com/office/drawing/2014/main" id="{FC171D85-606F-48B1-B4A9-F65A9CF69EB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5070850" y="3917392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79" name="圖片 78">
              <a:extLst>
                <a:ext uri="{FF2B5EF4-FFF2-40B4-BE49-F238E27FC236}">
                  <a16:creationId xmlns:a16="http://schemas.microsoft.com/office/drawing/2014/main" id="{ABCC309C-6547-4CB2-8680-17E0218FF8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6646309" y="3917390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sp>
          <p:nvSpPr>
            <p:cNvPr id="80" name="矩形 79">
              <a:extLst>
                <a:ext uri="{FF2B5EF4-FFF2-40B4-BE49-F238E27FC236}">
                  <a16:creationId xmlns:a16="http://schemas.microsoft.com/office/drawing/2014/main" id="{CD2A4F79-B5D2-4547-A5FE-C264843745B1}"/>
                </a:ext>
              </a:extLst>
            </p:cNvPr>
            <p:cNvSpPr/>
            <p:nvPr/>
          </p:nvSpPr>
          <p:spPr>
            <a:xfrm>
              <a:off x="4526784" y="3567143"/>
              <a:ext cx="3246082" cy="1060031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+mj-lt"/>
              </a:endParaRPr>
            </a:p>
          </p:txBody>
        </p:sp>
        <p:sp>
          <p:nvSpPr>
            <p:cNvPr id="81" name="文字方塊 80">
              <a:extLst>
                <a:ext uri="{FF2B5EF4-FFF2-40B4-BE49-F238E27FC236}">
                  <a16:creationId xmlns:a16="http://schemas.microsoft.com/office/drawing/2014/main" id="{366CFC6C-FCE3-4235-9C99-7ED57BED0E88}"/>
                </a:ext>
              </a:extLst>
            </p:cNvPr>
            <p:cNvSpPr txBox="1"/>
            <p:nvPr/>
          </p:nvSpPr>
          <p:spPr>
            <a:xfrm>
              <a:off x="4958983" y="2941912"/>
              <a:ext cx="2571378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5B8DF1"/>
                  </a:solidFill>
                  <a:latin typeface="+mj-lt"/>
                  <a:ea typeface="微軟正黑體" panose="020B0604030504040204" pitchFamily="34" charset="-120"/>
                </a:rPr>
                <a:t>Hardware RAID</a:t>
              </a:r>
              <a:r>
                <a:rPr lang="zh-TW" altLang="en-US" sz="1050" b="1">
                  <a:solidFill>
                    <a:srgbClr val="5B8DF1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1050" b="1">
                  <a:solidFill>
                    <a:srgbClr val="5B8DF1"/>
                  </a:solidFill>
                  <a:latin typeface="+mj-lt"/>
                  <a:ea typeface="微軟正黑體" panose="020B0604030504040204" pitchFamily="34" charset="-120"/>
                </a:rPr>
                <a:t>as a single volume</a:t>
              </a:r>
              <a:endParaRPr lang="zh-TW" altLang="en-US" sz="1050" b="1">
                <a:solidFill>
                  <a:srgbClr val="5B8DF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2" name="文字方塊 81">
              <a:extLst>
                <a:ext uri="{FF2B5EF4-FFF2-40B4-BE49-F238E27FC236}">
                  <a16:creationId xmlns:a16="http://schemas.microsoft.com/office/drawing/2014/main" id="{1103602E-4ACE-4115-83C8-7EA3AD5645E5}"/>
                </a:ext>
              </a:extLst>
            </p:cNvPr>
            <p:cNvSpPr txBox="1"/>
            <p:nvPr/>
          </p:nvSpPr>
          <p:spPr>
            <a:xfrm>
              <a:off x="4746293" y="2384765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System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3" name="文字方塊 82">
              <a:extLst>
                <a:ext uri="{FF2B5EF4-FFF2-40B4-BE49-F238E27FC236}">
                  <a16:creationId xmlns:a16="http://schemas.microsoft.com/office/drawing/2014/main" id="{FA6BC4C9-3C19-4EDF-B4F5-86A3E7A6F523}"/>
                </a:ext>
              </a:extLst>
            </p:cNvPr>
            <p:cNvSpPr txBox="1"/>
            <p:nvPr/>
          </p:nvSpPr>
          <p:spPr>
            <a:xfrm>
              <a:off x="4746293" y="3347145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TR-002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5" name="文字方塊 84">
              <a:extLst>
                <a:ext uri="{FF2B5EF4-FFF2-40B4-BE49-F238E27FC236}">
                  <a16:creationId xmlns:a16="http://schemas.microsoft.com/office/drawing/2014/main" id="{3DE5AC9F-E791-45BC-9516-80BEED711702}"/>
                </a:ext>
              </a:extLst>
            </p:cNvPr>
            <p:cNvSpPr txBox="1"/>
            <p:nvPr/>
          </p:nvSpPr>
          <p:spPr>
            <a:xfrm>
              <a:off x="6313571" y="3339694"/>
              <a:ext cx="89645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USB</a:t>
              </a:r>
              <a:r>
                <a:rPr lang="zh-TW" altLang="en-US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3.1 Gen2</a:t>
              </a:r>
              <a:endParaRPr lang="zh-TW" altLang="en-US" sz="80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grpSp>
          <p:nvGrpSpPr>
            <p:cNvPr id="86" name="群組 85">
              <a:extLst>
                <a:ext uri="{FF2B5EF4-FFF2-40B4-BE49-F238E27FC236}">
                  <a16:creationId xmlns:a16="http://schemas.microsoft.com/office/drawing/2014/main" id="{92ACD2E0-7B9D-43EC-A122-5A6A98517C93}"/>
                </a:ext>
              </a:extLst>
            </p:cNvPr>
            <p:cNvGrpSpPr/>
            <p:nvPr/>
          </p:nvGrpSpPr>
          <p:grpSpPr>
            <a:xfrm>
              <a:off x="5686027" y="1916365"/>
              <a:ext cx="927820" cy="564778"/>
              <a:chOff x="4627725" y="2722951"/>
              <a:chExt cx="927820" cy="564778"/>
            </a:xfrm>
          </p:grpSpPr>
          <p:pic>
            <p:nvPicPr>
              <p:cNvPr id="87" name="圖片 86">
                <a:extLst>
                  <a:ext uri="{FF2B5EF4-FFF2-40B4-BE49-F238E27FC236}">
                    <a16:creationId xmlns:a16="http://schemas.microsoft.com/office/drawing/2014/main" id="{720DCA46-6E19-4A3D-B727-12A0EC03021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27725" y="2722951"/>
                <a:ext cx="927820" cy="564778"/>
              </a:xfrm>
              <a:prstGeom prst="rect">
                <a:avLst/>
              </a:prstGeom>
            </p:spPr>
          </p:pic>
          <p:pic>
            <p:nvPicPr>
              <p:cNvPr id="88" name="圖片 87">
                <a:extLst>
                  <a:ext uri="{FF2B5EF4-FFF2-40B4-BE49-F238E27FC236}">
                    <a16:creationId xmlns:a16="http://schemas.microsoft.com/office/drawing/2014/main" id="{0516180D-3FBF-4362-BFEC-20955FCC3B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23353" y="2914695"/>
                <a:ext cx="346612" cy="312499"/>
              </a:xfrm>
              <a:prstGeom prst="rect">
                <a:avLst/>
              </a:prstGeom>
            </p:spPr>
          </p:pic>
        </p:grpSp>
        <p:cxnSp>
          <p:nvCxnSpPr>
            <p:cNvPr id="92" name="直線接點 91">
              <a:extLst>
                <a:ext uri="{FF2B5EF4-FFF2-40B4-BE49-F238E27FC236}">
                  <a16:creationId xmlns:a16="http://schemas.microsoft.com/office/drawing/2014/main" id="{D2C9291D-4D2B-4734-AA3E-A9B8F86FE298}"/>
                </a:ext>
              </a:extLst>
            </p:cNvPr>
            <p:cNvCxnSpPr>
              <a:cxnSpLocks/>
            </p:cNvCxnSpPr>
            <p:nvPr/>
          </p:nvCxnSpPr>
          <p:spPr>
            <a:xfrm>
              <a:off x="5525458" y="3876889"/>
              <a:ext cx="1158604" cy="0"/>
            </a:xfrm>
            <a:prstGeom prst="line">
              <a:avLst/>
            </a:prstGeom>
            <a:ln w="19050">
              <a:solidFill>
                <a:srgbClr val="5B8DF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文字方塊 97">
              <a:extLst>
                <a:ext uri="{FF2B5EF4-FFF2-40B4-BE49-F238E27FC236}">
                  <a16:creationId xmlns:a16="http://schemas.microsoft.com/office/drawing/2014/main" id="{EE670FF2-D800-4A6A-9A24-07DB5858CAAE}"/>
                </a:ext>
              </a:extLst>
            </p:cNvPr>
            <p:cNvSpPr txBox="1"/>
            <p:nvPr/>
          </p:nvSpPr>
          <p:spPr>
            <a:xfrm>
              <a:off x="6349606" y="3625662"/>
              <a:ext cx="1249693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5B8DF1"/>
                  </a:solidFill>
                  <a:latin typeface="+mj-lt"/>
                  <a:ea typeface="微軟正黑體" panose="020B0604030504040204" pitchFamily="34" charset="-120"/>
                </a:rPr>
                <a:t>External RAID</a:t>
              </a:r>
              <a:endParaRPr lang="zh-TW" altLang="en-US" sz="1050" b="1">
                <a:solidFill>
                  <a:srgbClr val="5B8DF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pic>
          <p:nvPicPr>
            <p:cNvPr id="66" name="圖片 65">
              <a:extLst>
                <a:ext uri="{FF2B5EF4-FFF2-40B4-BE49-F238E27FC236}">
                  <a16:creationId xmlns:a16="http://schemas.microsoft.com/office/drawing/2014/main" id="{174EFEF3-66D9-4D09-BB4C-3BF069B97C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16200000">
              <a:off x="6107533" y="3405452"/>
              <a:ext cx="361405" cy="122741"/>
            </a:xfrm>
            <a:prstGeom prst="rect">
              <a:avLst/>
            </a:prstGeom>
          </p:spPr>
        </p:pic>
        <p:sp>
          <p:nvSpPr>
            <p:cNvPr id="61" name="矩形 60">
              <a:extLst>
                <a:ext uri="{FF2B5EF4-FFF2-40B4-BE49-F238E27FC236}">
                  <a16:creationId xmlns:a16="http://schemas.microsoft.com/office/drawing/2014/main" id="{0177E387-607B-4FC3-9328-E1F5D1D0D689}"/>
                </a:ext>
              </a:extLst>
            </p:cNvPr>
            <p:cNvSpPr/>
            <p:nvPr/>
          </p:nvSpPr>
          <p:spPr>
            <a:xfrm>
              <a:off x="4528971" y="2632899"/>
              <a:ext cx="3221347" cy="647276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solidFill>
                  <a:srgbClr val="7030A0"/>
                </a:solidFill>
                <a:latin typeface="+mj-lt"/>
              </a:endParaRPr>
            </a:p>
          </p:txBody>
        </p:sp>
        <p:pic>
          <p:nvPicPr>
            <p:cNvPr id="90" name="圖片 89">
              <a:extLst>
                <a:ext uri="{FF2B5EF4-FFF2-40B4-BE49-F238E27FC236}">
                  <a16:creationId xmlns:a16="http://schemas.microsoft.com/office/drawing/2014/main" id="{AF6401E6-FEA7-45B6-BD05-4F2C87A16A9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926122" y="3552314"/>
              <a:ext cx="447630" cy="447838"/>
            </a:xfrm>
            <a:prstGeom prst="rect">
              <a:avLst/>
            </a:prstGeom>
          </p:spPr>
        </p:pic>
        <p:grpSp>
          <p:nvGrpSpPr>
            <p:cNvPr id="93" name="群組 92">
              <a:extLst>
                <a:ext uri="{FF2B5EF4-FFF2-40B4-BE49-F238E27FC236}">
                  <a16:creationId xmlns:a16="http://schemas.microsoft.com/office/drawing/2014/main" id="{2DD1F09B-CA77-40EB-8324-CEE1BE022FA0}"/>
                </a:ext>
              </a:extLst>
            </p:cNvPr>
            <p:cNvGrpSpPr/>
            <p:nvPr/>
          </p:nvGrpSpPr>
          <p:grpSpPr>
            <a:xfrm>
              <a:off x="5905130" y="2485380"/>
              <a:ext cx="521686" cy="521686"/>
              <a:chOff x="8138445" y="3090415"/>
              <a:chExt cx="521686" cy="521686"/>
            </a:xfrm>
          </p:grpSpPr>
          <p:pic>
            <p:nvPicPr>
              <p:cNvPr id="70" name="圖片 69">
                <a:extLst>
                  <a:ext uri="{FF2B5EF4-FFF2-40B4-BE49-F238E27FC236}">
                    <a16:creationId xmlns:a16="http://schemas.microsoft.com/office/drawing/2014/main" id="{3DEDD62A-AB57-49A7-9FDF-271CFA6315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138445" y="3090415"/>
                <a:ext cx="521686" cy="521686"/>
              </a:xfrm>
              <a:prstGeom prst="rect">
                <a:avLst/>
              </a:prstGeom>
            </p:spPr>
          </p:pic>
          <p:sp>
            <p:nvSpPr>
              <p:cNvPr id="84" name="文字方塊 83">
                <a:extLst>
                  <a:ext uri="{FF2B5EF4-FFF2-40B4-BE49-F238E27FC236}">
                    <a16:creationId xmlns:a16="http://schemas.microsoft.com/office/drawing/2014/main" id="{0AA15C3D-BAE8-417E-AB57-A217D82A6584}"/>
                  </a:ext>
                </a:extLst>
              </p:cNvPr>
              <p:cNvSpPr txBox="1"/>
              <p:nvPr/>
            </p:nvSpPr>
            <p:spPr>
              <a:xfrm>
                <a:off x="8227341" y="3267343"/>
                <a:ext cx="370830" cy="1846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600" b="1">
                    <a:solidFill>
                      <a:schemeClr val="bg1"/>
                    </a:solidFill>
                    <a:latin typeface="+mj-lt"/>
                    <a:ea typeface="微軟正黑體" panose="020B0604030504040204" pitchFamily="34" charset="-120"/>
                  </a:rPr>
                  <a:t>CPU</a:t>
                </a:r>
                <a:endParaRPr lang="zh-TW" altLang="en-US" sz="6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endParaRPr>
              </a:p>
            </p:txBody>
          </p:sp>
        </p:grpSp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id="{D54EF101-813F-4845-B72B-5EAF46028EE0}"/>
              </a:ext>
            </a:extLst>
          </p:cNvPr>
          <p:cNvGrpSpPr/>
          <p:nvPr/>
        </p:nvGrpSpPr>
        <p:grpSpPr>
          <a:xfrm>
            <a:off x="999640" y="1996011"/>
            <a:ext cx="2841825" cy="2612502"/>
            <a:chOff x="999640" y="1996011"/>
            <a:chExt cx="2841825" cy="2612502"/>
          </a:xfrm>
        </p:grpSpPr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id="{5668CD2B-FAD4-4C1C-9CCD-BF97892D4A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16200000">
              <a:off x="1811454" y="3401509"/>
              <a:ext cx="661471" cy="224650"/>
            </a:xfrm>
            <a:prstGeom prst="rect">
              <a:avLst/>
            </a:prstGeom>
          </p:spPr>
        </p:pic>
        <p:cxnSp>
          <p:nvCxnSpPr>
            <p:cNvPr id="13" name="直線接點 12">
              <a:extLst>
                <a:ext uri="{FF2B5EF4-FFF2-40B4-BE49-F238E27FC236}">
                  <a16:creationId xmlns:a16="http://schemas.microsoft.com/office/drawing/2014/main" id="{88CA8D37-9919-4FE1-B90B-F6229DEF1773}"/>
                </a:ext>
              </a:extLst>
            </p:cNvPr>
            <p:cNvCxnSpPr>
              <a:cxnSpLocks/>
            </p:cNvCxnSpPr>
            <p:nvPr/>
          </p:nvCxnSpPr>
          <p:spPr>
            <a:xfrm>
              <a:off x="2322064" y="2286889"/>
              <a:ext cx="0" cy="636397"/>
            </a:xfrm>
            <a:prstGeom prst="line">
              <a:avLst/>
            </a:prstGeom>
            <a:ln w="19050">
              <a:solidFill>
                <a:srgbClr val="85D8DE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文字方塊 3">
              <a:extLst>
                <a:ext uri="{FF2B5EF4-FFF2-40B4-BE49-F238E27FC236}">
                  <a16:creationId xmlns:a16="http://schemas.microsoft.com/office/drawing/2014/main" id="{ACA6BD06-A606-4D58-85FA-8270DE4B173F}"/>
                </a:ext>
              </a:extLst>
            </p:cNvPr>
            <p:cNvSpPr txBox="1"/>
            <p:nvPr/>
          </p:nvSpPr>
          <p:spPr>
            <a:xfrm>
              <a:off x="2558669" y="2320334"/>
              <a:ext cx="1001731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Client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id="{D2FE7832-EF5F-461A-974B-D4C331527D90}"/>
                </a:ext>
              </a:extLst>
            </p:cNvPr>
            <p:cNvSpPr/>
            <p:nvPr/>
          </p:nvSpPr>
          <p:spPr>
            <a:xfrm>
              <a:off x="1040005" y="2792349"/>
              <a:ext cx="2582426" cy="272266"/>
            </a:xfrm>
            <a:prstGeom prst="rect">
              <a:avLst/>
            </a:prstGeom>
            <a:noFill/>
            <a:ln>
              <a:solidFill>
                <a:srgbClr val="5B8DF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+mj-lt"/>
              </a:endParaRPr>
            </a:p>
          </p:txBody>
        </p:sp>
        <p:cxnSp>
          <p:nvCxnSpPr>
            <p:cNvPr id="18" name="直線接點 17">
              <a:extLst>
                <a:ext uri="{FF2B5EF4-FFF2-40B4-BE49-F238E27FC236}">
                  <a16:creationId xmlns:a16="http://schemas.microsoft.com/office/drawing/2014/main" id="{910A193B-4BBA-415F-B9EE-00CCFD547C72}"/>
                </a:ext>
              </a:extLst>
            </p:cNvPr>
            <p:cNvCxnSpPr>
              <a:cxnSpLocks/>
            </p:cNvCxnSpPr>
            <p:nvPr/>
          </p:nvCxnSpPr>
          <p:spPr>
            <a:xfrm>
              <a:off x="1780384" y="3069753"/>
              <a:ext cx="0" cy="949788"/>
            </a:xfrm>
            <a:prstGeom prst="line">
              <a:avLst/>
            </a:prstGeom>
            <a:ln w="19050">
              <a:solidFill>
                <a:srgbClr val="5B8DF1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線接點 19">
              <a:extLst>
                <a:ext uri="{FF2B5EF4-FFF2-40B4-BE49-F238E27FC236}">
                  <a16:creationId xmlns:a16="http://schemas.microsoft.com/office/drawing/2014/main" id="{7E0F1967-5114-4FD5-A6A2-326B90E3EF02}"/>
                </a:ext>
              </a:extLst>
            </p:cNvPr>
            <p:cNvCxnSpPr>
              <a:cxnSpLocks/>
            </p:cNvCxnSpPr>
            <p:nvPr/>
          </p:nvCxnSpPr>
          <p:spPr>
            <a:xfrm>
              <a:off x="2809925" y="3069753"/>
              <a:ext cx="0" cy="949788"/>
            </a:xfrm>
            <a:prstGeom prst="line">
              <a:avLst/>
            </a:prstGeom>
            <a:ln w="19050">
              <a:solidFill>
                <a:srgbClr val="5B8DF1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3" name="圖片 32">
              <a:extLst>
                <a:ext uri="{FF2B5EF4-FFF2-40B4-BE49-F238E27FC236}">
                  <a16:creationId xmlns:a16="http://schemas.microsoft.com/office/drawing/2014/main" id="{64B1542A-D0FE-4942-B400-D67EBAB1A81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1496302" y="3793119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34" name="圖片 33">
              <a:extLst>
                <a:ext uri="{FF2B5EF4-FFF2-40B4-BE49-F238E27FC236}">
                  <a16:creationId xmlns:a16="http://schemas.microsoft.com/office/drawing/2014/main" id="{A2B959DE-B51C-4FA0-9A70-306F3859807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2523361" y="3809485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sp>
          <p:nvSpPr>
            <p:cNvPr id="35" name="矩形 34">
              <a:extLst>
                <a:ext uri="{FF2B5EF4-FFF2-40B4-BE49-F238E27FC236}">
                  <a16:creationId xmlns:a16="http://schemas.microsoft.com/office/drawing/2014/main" id="{EF1CE919-E447-4F9E-BBDA-A6A43B970742}"/>
                </a:ext>
              </a:extLst>
            </p:cNvPr>
            <p:cNvSpPr/>
            <p:nvPr/>
          </p:nvSpPr>
          <p:spPr>
            <a:xfrm>
              <a:off x="1045029" y="3837907"/>
              <a:ext cx="2624698" cy="770606"/>
            </a:xfrm>
            <a:prstGeom prst="rect">
              <a:avLst/>
            </a:prstGeom>
            <a:noFill/>
            <a:ln>
              <a:solidFill>
                <a:srgbClr val="5B8DF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+mj-lt"/>
              </a:endParaRPr>
            </a:p>
          </p:txBody>
        </p:sp>
        <p:sp>
          <p:nvSpPr>
            <p:cNvPr id="38" name="文字方塊 37">
              <a:extLst>
                <a:ext uri="{FF2B5EF4-FFF2-40B4-BE49-F238E27FC236}">
                  <a16:creationId xmlns:a16="http://schemas.microsoft.com/office/drawing/2014/main" id="{F088289A-388F-41AC-A35A-ED2FAA50D096}"/>
                </a:ext>
              </a:extLst>
            </p:cNvPr>
            <p:cNvSpPr txBox="1"/>
            <p:nvPr/>
          </p:nvSpPr>
          <p:spPr>
            <a:xfrm>
              <a:off x="1162785" y="2512001"/>
              <a:ext cx="776215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System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id="{23329AB2-179A-4EAC-915E-7A22BE357759}"/>
                </a:ext>
              </a:extLst>
            </p:cNvPr>
            <p:cNvSpPr txBox="1"/>
            <p:nvPr/>
          </p:nvSpPr>
          <p:spPr>
            <a:xfrm>
              <a:off x="1192343" y="3604341"/>
              <a:ext cx="61880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JBOD</a:t>
              </a:r>
              <a:endParaRPr lang="zh-TW" altLang="en-US" sz="105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42" name="文字方塊 41">
              <a:extLst>
                <a:ext uri="{FF2B5EF4-FFF2-40B4-BE49-F238E27FC236}">
                  <a16:creationId xmlns:a16="http://schemas.microsoft.com/office/drawing/2014/main" id="{4114631E-5D3E-4FB1-BC6F-2380F26B94E3}"/>
                </a:ext>
              </a:extLst>
            </p:cNvPr>
            <p:cNvSpPr txBox="1"/>
            <p:nvPr/>
          </p:nvSpPr>
          <p:spPr>
            <a:xfrm>
              <a:off x="2164058" y="3498192"/>
              <a:ext cx="6456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USB</a:t>
              </a:r>
              <a:r>
                <a:rPr lang="zh-TW" altLang="en-US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800" b="1">
                  <a:solidFill>
                    <a:srgbClr val="7030A0"/>
                  </a:solidFill>
                  <a:latin typeface="+mj-lt"/>
                  <a:ea typeface="微軟正黑體" panose="020B0604030504040204" pitchFamily="34" charset="-120"/>
                </a:rPr>
                <a:t>3.1 Gen2</a:t>
              </a:r>
              <a:endParaRPr lang="zh-TW" altLang="en-US" sz="800" b="1">
                <a:solidFill>
                  <a:srgbClr val="7030A0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grpSp>
          <p:nvGrpSpPr>
            <p:cNvPr id="9" name="群組 8">
              <a:extLst>
                <a:ext uri="{FF2B5EF4-FFF2-40B4-BE49-F238E27FC236}">
                  <a16:creationId xmlns:a16="http://schemas.microsoft.com/office/drawing/2014/main" id="{C3386923-33ED-4803-BFC2-AB273CFBB98C}"/>
                </a:ext>
              </a:extLst>
            </p:cNvPr>
            <p:cNvGrpSpPr/>
            <p:nvPr/>
          </p:nvGrpSpPr>
          <p:grpSpPr>
            <a:xfrm>
              <a:off x="1769355" y="1996011"/>
              <a:ext cx="927820" cy="564778"/>
              <a:chOff x="4547275" y="2722951"/>
              <a:chExt cx="927820" cy="564778"/>
            </a:xfrm>
          </p:grpSpPr>
          <p:pic>
            <p:nvPicPr>
              <p:cNvPr id="10" name="圖片 9">
                <a:extLst>
                  <a:ext uri="{FF2B5EF4-FFF2-40B4-BE49-F238E27FC236}">
                    <a16:creationId xmlns:a16="http://schemas.microsoft.com/office/drawing/2014/main" id="{DD786C5D-6A15-482F-928C-53C4BA0C24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547275" y="2722951"/>
                <a:ext cx="927820" cy="564778"/>
              </a:xfrm>
              <a:prstGeom prst="rect">
                <a:avLst/>
              </a:prstGeom>
            </p:spPr>
          </p:pic>
          <p:pic>
            <p:nvPicPr>
              <p:cNvPr id="11" name="圖片 10">
                <a:extLst>
                  <a:ext uri="{FF2B5EF4-FFF2-40B4-BE49-F238E27FC236}">
                    <a16:creationId xmlns:a16="http://schemas.microsoft.com/office/drawing/2014/main" id="{384D06FA-D703-4169-AC30-F73879755C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842903" y="2914695"/>
                <a:ext cx="346612" cy="312499"/>
              </a:xfrm>
              <a:prstGeom prst="rect">
                <a:avLst/>
              </a:prstGeom>
            </p:spPr>
          </p:pic>
        </p:grp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BC240A23-7777-413D-8648-182BD4E9B32D}"/>
                </a:ext>
              </a:extLst>
            </p:cNvPr>
            <p:cNvSpPr/>
            <p:nvPr/>
          </p:nvSpPr>
          <p:spPr>
            <a:xfrm>
              <a:off x="999640" y="2735238"/>
              <a:ext cx="2714938" cy="488017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solidFill>
                  <a:srgbClr val="7030A0"/>
                </a:solidFill>
                <a:latin typeface="+mj-lt"/>
              </a:endParaRPr>
            </a:p>
          </p:txBody>
        </p:sp>
        <p:pic>
          <p:nvPicPr>
            <p:cNvPr id="17" name="圖片 16">
              <a:extLst>
                <a:ext uri="{FF2B5EF4-FFF2-40B4-BE49-F238E27FC236}">
                  <a16:creationId xmlns:a16="http://schemas.microsoft.com/office/drawing/2014/main" id="{75945CC0-D93D-4B3B-9CC1-1AFB17AD3DF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817321" y="2503890"/>
              <a:ext cx="838793" cy="838793"/>
            </a:xfrm>
            <a:prstGeom prst="rect">
              <a:avLst/>
            </a:prstGeom>
          </p:spPr>
        </p:pic>
        <p:sp>
          <p:nvSpPr>
            <p:cNvPr id="40" name="文字方塊 39">
              <a:extLst>
                <a:ext uri="{FF2B5EF4-FFF2-40B4-BE49-F238E27FC236}">
                  <a16:creationId xmlns:a16="http://schemas.microsoft.com/office/drawing/2014/main" id="{434AF0F6-5B27-4F21-85F9-C8BD40935D4A}"/>
                </a:ext>
              </a:extLst>
            </p:cNvPr>
            <p:cNvSpPr txBox="1"/>
            <p:nvPr/>
          </p:nvSpPr>
          <p:spPr>
            <a:xfrm>
              <a:off x="2013620" y="2814346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CPU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37" name="文字方塊 36">
              <a:extLst>
                <a:ext uri="{FF2B5EF4-FFF2-40B4-BE49-F238E27FC236}">
                  <a16:creationId xmlns:a16="http://schemas.microsoft.com/office/drawing/2014/main" id="{9CDA5106-E9CC-4F65-A509-D3E5597CCCBE}"/>
                </a:ext>
              </a:extLst>
            </p:cNvPr>
            <p:cNvSpPr txBox="1"/>
            <p:nvPr/>
          </p:nvSpPr>
          <p:spPr>
            <a:xfrm>
              <a:off x="2534061" y="2810936"/>
              <a:ext cx="1307404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5B8DF1"/>
                  </a:solidFill>
                  <a:latin typeface="+mj-lt"/>
                  <a:ea typeface="微軟正黑體" panose="020B0604030504040204" pitchFamily="34" charset="-120"/>
                </a:rPr>
                <a:t>Software RAID</a:t>
              </a:r>
              <a:endParaRPr lang="zh-TW" altLang="en-US" sz="1050" b="1">
                <a:solidFill>
                  <a:srgbClr val="5B8DF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08856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84A426D-D813-9B4B-8ABD-9E9FFA474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2573" y="2313302"/>
            <a:ext cx="1564029" cy="22694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/>
              <a:t>QNAP </a:t>
            </a:r>
            <a:r>
              <a:rPr lang="en-US" altLang="zh-TW"/>
              <a:t>g</a:t>
            </a:r>
            <a:r>
              <a:rPr lang="zh-TW" altLang="en-US"/>
              <a:t>o</a:t>
            </a:r>
            <a:r>
              <a:rPr lang="en-US" altLang="zh-TW" err="1"/>
              <a:t>es</a:t>
            </a:r>
            <a:r>
              <a:rPr lang="zh-TW" altLang="en-US"/>
              <a:t> </a:t>
            </a:r>
            <a:r>
              <a:rPr lang="en-US" altLang="zh-TW"/>
              <a:t>b</a:t>
            </a:r>
            <a:r>
              <a:rPr lang="zh-TW" altLang="en-US"/>
              <a:t>eyond NAS for </a:t>
            </a:r>
            <a:r>
              <a:rPr lang="en-US" altLang="zh-TW"/>
              <a:t>y</a:t>
            </a:r>
            <a:r>
              <a:rPr lang="zh-TW" altLang="en-US"/>
              <a:t>our </a:t>
            </a:r>
            <a:r>
              <a:rPr lang="en-US" altLang="zh-TW"/>
              <a:t>n</a:t>
            </a:r>
            <a:r>
              <a:rPr lang="zh-TW" altLang="en-US"/>
              <a:t>eeds</a:t>
            </a:r>
            <a:endParaRPr lang="en-US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443820" y="992062"/>
            <a:ext cx="3938351" cy="1477328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85750" indent="-285750">
              <a:buClr>
                <a:srgbClr val="FFFFFF"/>
              </a:buClr>
              <a:buFont typeface="Arial" panose="020B0604020202020204" pitchFamily="34" charset="0"/>
              <a:buChar char="•"/>
              <a:defRPr sz="18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defRPr>
            </a:lvl1pPr>
          </a:lstStyle>
          <a:p>
            <a:pPr>
              <a:buClr>
                <a:srgbClr val="3C0668"/>
              </a:buClr>
              <a:defRPr/>
            </a:pPr>
            <a:r>
              <a:rPr lang="en-US">
                <a:solidFill>
                  <a:srgbClr val="3C0668"/>
                </a:solidFill>
                <a:latin typeface="+mj-lt"/>
              </a:rPr>
              <a:t>The TR-002 2-bay USB 3.1 Gen2 RAID enclosure supports RAID 0/1 for replacing your existing USB 3.0 &amp; USB 2.0 single-disk external drives.</a:t>
            </a:r>
            <a:r>
              <a:rPr lang="en-US" altLang="zh-CN">
                <a:solidFill>
                  <a:srgbClr val="3C0668"/>
                </a:solidFill>
                <a:latin typeface="+mj-lt"/>
              </a:rPr>
              <a:t>  </a:t>
            </a:r>
            <a:endParaRPr lang="zh-TW" altLang="en-US">
              <a:solidFill>
                <a:srgbClr val="3C0668"/>
              </a:solidFill>
              <a:latin typeface="+mj-lt"/>
            </a:endParaRPr>
          </a:p>
        </p:txBody>
      </p:sp>
      <p:grpSp>
        <p:nvGrpSpPr>
          <p:cNvPr id="9" name="群組 8">
            <a:extLst>
              <a:ext uri="{FF2B5EF4-FFF2-40B4-BE49-F238E27FC236}">
                <a16:creationId xmlns:a16="http://schemas.microsoft.com/office/drawing/2014/main" id="{2FC7CBE3-A789-4FCE-B99E-42BCD6D2D56D}"/>
              </a:ext>
            </a:extLst>
          </p:cNvPr>
          <p:cNvGrpSpPr/>
          <p:nvPr/>
        </p:nvGrpSpPr>
        <p:grpSpPr>
          <a:xfrm>
            <a:off x="6441963" y="2571750"/>
            <a:ext cx="2358156" cy="903514"/>
            <a:chOff x="6691875" y="2133278"/>
            <a:chExt cx="2195147" cy="841058"/>
          </a:xfrm>
        </p:grpSpPr>
        <p:pic>
          <p:nvPicPr>
            <p:cNvPr id="43" name="圖片 42">
              <a:extLst>
                <a:ext uri="{FF2B5EF4-FFF2-40B4-BE49-F238E27FC236}">
                  <a16:creationId xmlns:a16="http://schemas.microsoft.com/office/drawing/2014/main" id="{B408197C-E939-4A77-A874-556252584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flipH="1">
              <a:off x="6691875" y="2133278"/>
              <a:ext cx="2195147" cy="841058"/>
            </a:xfrm>
            <a:prstGeom prst="rect">
              <a:avLst/>
            </a:prstGeom>
          </p:spPr>
        </p:pic>
        <p:sp>
          <p:nvSpPr>
            <p:cNvPr id="44" name="內容版面配置區 1">
              <a:extLst>
                <a:ext uri="{FF2B5EF4-FFF2-40B4-BE49-F238E27FC236}">
                  <a16:creationId xmlns:a16="http://schemas.microsoft.com/office/drawing/2014/main" id="{B9E1F3B6-D049-46FD-ACD7-14D993075053}"/>
                </a:ext>
              </a:extLst>
            </p:cNvPr>
            <p:cNvSpPr txBox="1">
              <a:spLocks/>
            </p:cNvSpPr>
            <p:nvPr/>
          </p:nvSpPr>
          <p:spPr>
            <a:xfrm>
              <a:off x="6928376" y="2254650"/>
              <a:ext cx="1903174" cy="598313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TW" sz="1600" b="1">
                  <a:solidFill>
                    <a:schemeClr val="accent5">
                      <a:lumMod val="50000"/>
                    </a:schemeClr>
                  </a:solidFill>
                  <a:latin typeface="+mj-lt"/>
                  <a:ea typeface="微軟正黑體" pitchFamily="34" charset="-120"/>
                </a:rPr>
                <a:t>TR-002 supports</a:t>
              </a:r>
              <a:r>
                <a:rPr lang="zh-TW" altLang="en-US" sz="1600" b="1">
                  <a:solidFill>
                    <a:schemeClr val="accent5">
                      <a:lumMod val="50000"/>
                    </a:schemeClr>
                  </a:solidFill>
                  <a:latin typeface="+mj-lt"/>
                  <a:ea typeface="微軟正黑體" pitchFamily="34" charset="-120"/>
                </a:rPr>
                <a:t> </a:t>
              </a:r>
              <a:br>
                <a:rPr lang="en-US" altLang="zh-TW" sz="1600" b="1">
                  <a:solidFill>
                    <a:schemeClr val="accent5">
                      <a:lumMod val="50000"/>
                    </a:schemeClr>
                  </a:solidFill>
                  <a:latin typeface="+mj-lt"/>
                  <a:ea typeface="微軟正黑體" pitchFamily="34" charset="-120"/>
                </a:rPr>
              </a:br>
              <a:r>
                <a:rPr lang="en-US" altLang="zh-TW" sz="1600" b="1">
                  <a:solidFill>
                    <a:schemeClr val="accent5">
                      <a:lumMod val="50000"/>
                    </a:schemeClr>
                  </a:solidFill>
                  <a:latin typeface="+mj-lt"/>
                  <a:ea typeface="微軟正黑體" pitchFamily="34" charset="-120"/>
                </a:rPr>
                <a:t>14TB HDDs!</a:t>
              </a:r>
              <a:endParaRPr lang="zh-TW" altLang="en-US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endParaRPr>
            </a:p>
          </p:txBody>
        </p:sp>
      </p:grpSp>
      <p:sp>
        <p:nvSpPr>
          <p:cNvPr id="6" name="矩形 5">
            <a:extLst>
              <a:ext uri="{FF2B5EF4-FFF2-40B4-BE49-F238E27FC236}">
                <a16:creationId xmlns:a16="http://schemas.microsoft.com/office/drawing/2014/main" id="{DB63F45F-8250-426C-B267-F511749D376C}"/>
              </a:ext>
            </a:extLst>
          </p:cNvPr>
          <p:cNvSpPr/>
          <p:nvPr/>
        </p:nvSpPr>
        <p:spPr>
          <a:xfrm>
            <a:off x="4881176" y="992061"/>
            <a:ext cx="410016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Same compatibility standard as NAS to support large capacity HDD. </a:t>
            </a:r>
            <a:r>
              <a:rPr lang="zh-TW" altLang="en-US" sz="1800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Easily trasnfer huge amount of data between devices.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B0C06D-8BEC-8947-A6EA-8F89BDED44DF}"/>
              </a:ext>
            </a:extLst>
          </p:cNvPr>
          <p:cNvSpPr txBox="1"/>
          <p:nvPr/>
        </p:nvSpPr>
        <p:spPr>
          <a:xfrm>
            <a:off x="3298803" y="4383532"/>
            <a:ext cx="117390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>
                <a:solidFill>
                  <a:srgbClr val="3C0668"/>
                </a:solidFill>
              </a:rPr>
              <a:t>Source: https://usb.org</a:t>
            </a:r>
            <a:endParaRPr lang="en-US" sz="700">
              <a:solidFill>
                <a:srgbClr val="3C0668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47B232-61D0-274F-A0E3-2084F6948033}"/>
              </a:ext>
            </a:extLst>
          </p:cNvPr>
          <p:cNvSpPr txBox="1"/>
          <p:nvPr/>
        </p:nvSpPr>
        <p:spPr>
          <a:xfrm>
            <a:off x="1942460" y="2709591"/>
            <a:ext cx="1877437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1200" b="1">
                <a:solidFill>
                  <a:srgbClr val="3C0668"/>
                </a:solidFill>
              </a:rPr>
              <a:t>USB Theoretical Speed</a:t>
            </a:r>
            <a:endParaRPr lang="zh-CN" altLang="en-US" sz="1200" b="1">
              <a:solidFill>
                <a:srgbClr val="3C0668"/>
              </a:solidFill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6DE50BE8-463A-4635-A9A7-ED869C549A7A}"/>
              </a:ext>
            </a:extLst>
          </p:cNvPr>
          <p:cNvGrpSpPr/>
          <p:nvPr/>
        </p:nvGrpSpPr>
        <p:grpSpPr>
          <a:xfrm>
            <a:off x="351348" y="2931123"/>
            <a:ext cx="4106358" cy="1478283"/>
            <a:chOff x="456855" y="2981365"/>
            <a:chExt cx="4106358" cy="1478283"/>
          </a:xfrm>
        </p:grpSpPr>
        <p:pic>
          <p:nvPicPr>
            <p:cNvPr id="11" name="圖片 10">
              <a:extLst>
                <a:ext uri="{FF2B5EF4-FFF2-40B4-BE49-F238E27FC236}">
                  <a16:creationId xmlns:a16="http://schemas.microsoft.com/office/drawing/2014/main" id="{2AB8D090-FBA0-4E76-8A9D-2D38A92F3E0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512159" y="2981365"/>
              <a:ext cx="3051054" cy="1478283"/>
            </a:xfrm>
            <a:prstGeom prst="rect">
              <a:avLst/>
            </a:prstGeom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D23E762-275F-5946-B083-2384033B7676}"/>
                </a:ext>
              </a:extLst>
            </p:cNvPr>
            <p:cNvSpPr txBox="1"/>
            <p:nvPr/>
          </p:nvSpPr>
          <p:spPr>
            <a:xfrm>
              <a:off x="456855" y="3085631"/>
              <a:ext cx="11422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>
                  <a:solidFill>
                    <a:srgbClr val="1F1C1A"/>
                  </a:solidFill>
                </a:rPr>
                <a:t>USB 3.1 Gen2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CD5331F-10AD-8240-8C22-D26439378801}"/>
                </a:ext>
              </a:extLst>
            </p:cNvPr>
            <p:cNvSpPr txBox="1"/>
            <p:nvPr/>
          </p:nvSpPr>
          <p:spPr>
            <a:xfrm>
              <a:off x="456855" y="3531693"/>
              <a:ext cx="114221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>
                  <a:solidFill>
                    <a:srgbClr val="1F1C1A"/>
                  </a:solidFill>
                </a:rPr>
                <a:t>USB 3.1 Gen1 (USB 3.0)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8D652E5-EC9B-5641-85D5-473105959402}"/>
                </a:ext>
              </a:extLst>
            </p:cNvPr>
            <p:cNvSpPr txBox="1"/>
            <p:nvPr/>
          </p:nvSpPr>
          <p:spPr>
            <a:xfrm>
              <a:off x="456855" y="4091736"/>
              <a:ext cx="11422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>
                  <a:solidFill>
                    <a:srgbClr val="1F1C1A"/>
                  </a:solidFill>
                </a:rPr>
                <a:t>USB 2.0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DB41EEE-A50D-C841-B538-D7119D4C92F2}"/>
                </a:ext>
              </a:extLst>
            </p:cNvPr>
            <p:cNvSpPr txBox="1"/>
            <p:nvPr/>
          </p:nvSpPr>
          <p:spPr>
            <a:xfrm>
              <a:off x="1652872" y="4109027"/>
              <a:ext cx="852927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/>
                <a:t>0.48 Gbps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4B306B32-7ABA-204D-8942-63835913A39E}"/>
                </a:ext>
              </a:extLst>
            </p:cNvPr>
            <p:cNvSpPr txBox="1"/>
            <p:nvPr/>
          </p:nvSpPr>
          <p:spPr>
            <a:xfrm>
              <a:off x="2405427" y="3600663"/>
              <a:ext cx="69799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>
                  <a:solidFill>
                    <a:schemeClr val="bg1"/>
                  </a:solidFill>
                </a:rPr>
                <a:t>5 Gbps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DBB4082-9361-DD41-B3BC-C959AE764655}"/>
                </a:ext>
              </a:extLst>
            </p:cNvPr>
            <p:cNvSpPr txBox="1"/>
            <p:nvPr/>
          </p:nvSpPr>
          <p:spPr>
            <a:xfrm>
              <a:off x="3779922" y="3107433"/>
              <a:ext cx="69799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>
                  <a:solidFill>
                    <a:schemeClr val="bg1"/>
                  </a:solidFill>
                </a:rPr>
                <a:t>10 Gbps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100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6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30BDD35D-6D11-4337-8F50-68F3570908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756" b="-283"/>
          <a:stretch/>
        </p:blipFill>
        <p:spPr>
          <a:xfrm>
            <a:off x="5132318" y="2374983"/>
            <a:ext cx="3743940" cy="2138459"/>
          </a:xfrm>
          <a:prstGeom prst="rect">
            <a:avLst/>
          </a:prstGeom>
        </p:spPr>
      </p:pic>
      <p:pic>
        <p:nvPicPr>
          <p:cNvPr id="12" name="圖片 11" descr="一張含有 電子用品 的圖片&#10;&#10;描述是以非常高的可信度產生">
            <a:extLst>
              <a:ext uri="{FF2B5EF4-FFF2-40B4-BE49-F238E27FC236}">
                <a16:creationId xmlns:a16="http://schemas.microsoft.com/office/drawing/2014/main" id="{C7E79516-9CDC-4239-A11A-EE61239017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372" b="8626"/>
          <a:stretch/>
        </p:blipFill>
        <p:spPr>
          <a:xfrm>
            <a:off x="0" y="826957"/>
            <a:ext cx="1264221" cy="43165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TW"/>
              <a:t>Advanced software features</a:t>
            </a:r>
            <a:endParaRPr lang="en-US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1125649" y="996431"/>
            <a:ext cx="7800705" cy="8625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bg1"/>
              </a:buClr>
              <a:defRPr/>
            </a:pP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Traditional RAID device can only switch between modes via a hardware switch</a:t>
            </a:r>
            <a:endParaRPr lang="en-US" altLang="zh-TW" sz="16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36A663CC-19F8-42D0-B091-FBCBAF396139}"/>
              </a:ext>
            </a:extLst>
          </p:cNvPr>
          <p:cNvSpPr/>
          <p:nvPr/>
        </p:nvSpPr>
        <p:spPr>
          <a:xfrm>
            <a:off x="554155" y="2678327"/>
            <a:ext cx="427201" cy="503785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19" name="Rectangle 3">
            <a:extLst>
              <a:ext uri="{FF2B5EF4-FFF2-40B4-BE49-F238E27FC236}">
                <a16:creationId xmlns:a16="http://schemas.microsoft.com/office/drawing/2014/main" id="{47E81829-7372-44D0-AD9C-5F96C3323ADB}"/>
              </a:ext>
            </a:extLst>
          </p:cNvPr>
          <p:cNvSpPr/>
          <p:nvPr/>
        </p:nvSpPr>
        <p:spPr>
          <a:xfrm>
            <a:off x="5034747" y="1332442"/>
            <a:ext cx="3649563" cy="95410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  <a:t>Integrated with QTS</a:t>
            </a:r>
            <a:r>
              <a:rPr lang="zh-TW" altLang="en-US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  <a:t>Storage &amp;</a:t>
            </a:r>
            <a:r>
              <a:rPr lang="zh-TW" altLang="en-US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  <a:t>Snapshot, in NAS storage mode</a:t>
            </a:r>
            <a:b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</a:br>
            <a: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  <a:t>TR-002 supports storage pool creation, snapshot, </a:t>
            </a:r>
            <a:r>
              <a:rPr lang="en-US" altLang="zh-TW" b="1" err="1">
                <a:solidFill>
                  <a:schemeClr val="bg1"/>
                </a:solidFill>
                <a:ea typeface="微軟正黑體" pitchFamily="34" charset="-120"/>
              </a:rPr>
              <a:t>Qsirch</a:t>
            </a:r>
            <a:r>
              <a:rPr lang="en-US" altLang="zh-TW" b="1">
                <a:solidFill>
                  <a:schemeClr val="bg1"/>
                </a:solidFill>
                <a:ea typeface="微軟正黑體" pitchFamily="34" charset="-120"/>
              </a:rPr>
              <a:t> and more!</a:t>
            </a:r>
          </a:p>
        </p:txBody>
      </p:sp>
      <p:sp>
        <p:nvSpPr>
          <p:cNvPr id="20" name="Rectangle 5">
            <a:extLst>
              <a:ext uri="{FF2B5EF4-FFF2-40B4-BE49-F238E27FC236}">
                <a16:creationId xmlns:a16="http://schemas.microsoft.com/office/drawing/2014/main" id="{7120EA37-72C9-4E70-AEA7-AB15C249EB4C}"/>
              </a:ext>
            </a:extLst>
          </p:cNvPr>
          <p:cNvSpPr/>
          <p:nvPr/>
        </p:nvSpPr>
        <p:spPr>
          <a:xfrm>
            <a:off x="1397663" y="1332443"/>
            <a:ext cx="3490087" cy="95410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bg1"/>
                </a:solidFill>
                <a:ea typeface="微軟正黑體"/>
              </a:rPr>
              <a:t>QNAP unique External RAID Manager</a:t>
            </a:r>
            <a:r>
              <a:rPr lang="zh-TW" altLang="en-US" b="1">
                <a:solidFill>
                  <a:schemeClr val="bg1"/>
                </a:solidFill>
                <a:ea typeface="微軟正黑體"/>
              </a:rPr>
              <a:t> </a:t>
            </a:r>
            <a:r>
              <a:rPr lang="en-US" altLang="zh-TW" b="1">
                <a:solidFill>
                  <a:schemeClr val="bg1"/>
                </a:solidFill>
                <a:ea typeface="微軟正黑體"/>
              </a:rPr>
              <a:t>allows software-managed</a:t>
            </a:r>
            <a:br>
              <a:rPr lang="zh-TW" altLang="en-US" b="1">
                <a:ea typeface="微軟正黑體" pitchFamily="34" charset="-120"/>
              </a:rPr>
            </a:br>
            <a:r>
              <a:rPr lang="en-US" altLang="zh-TW" b="1">
                <a:solidFill>
                  <a:schemeClr val="bg1"/>
                </a:solidFill>
                <a:ea typeface="微軟正黑體"/>
              </a:rPr>
              <a:t>Single/JBOD/RAID 0/1</a:t>
            </a:r>
            <a:r>
              <a:rPr lang="zh-TW" altLang="en-US" b="1">
                <a:solidFill>
                  <a:schemeClr val="bg1"/>
                </a:solidFill>
                <a:ea typeface="微軟正黑體"/>
              </a:rPr>
              <a:t> </a:t>
            </a:r>
            <a:r>
              <a:rPr lang="en-US" altLang="zh-TW" b="1">
                <a:solidFill>
                  <a:schemeClr val="bg1"/>
                </a:solidFill>
                <a:ea typeface="微軟正黑體"/>
              </a:rPr>
              <a:t>modes and disk health.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949895AC-B606-47D7-A5BC-805F998AC96A}"/>
              </a:ext>
            </a:extLst>
          </p:cNvPr>
          <p:cNvSpPr/>
          <p:nvPr/>
        </p:nvSpPr>
        <p:spPr>
          <a:xfrm>
            <a:off x="1519858" y="2389937"/>
            <a:ext cx="3506144" cy="2117430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D8542286-F9F2-42FE-A237-CFA80F1CB057}"/>
              </a:ext>
            </a:extLst>
          </p:cNvPr>
          <p:cNvSpPr/>
          <p:nvPr/>
        </p:nvSpPr>
        <p:spPr>
          <a:xfrm>
            <a:off x="5133770" y="2389937"/>
            <a:ext cx="3746171" cy="2117430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5" name="圖片 5" descr="一張含有 螢幕擷取畫面, 監視器, 螢幕, 黑色 的圖片&#10;&#10;描述是以非常高的可信度產生">
            <a:extLst>
              <a:ext uri="{FF2B5EF4-FFF2-40B4-BE49-F238E27FC236}">
                <a16:creationId xmlns:a16="http://schemas.microsoft.com/office/drawing/2014/main" id="{913A00C0-6B30-4D7C-BDC3-05502F211A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0" t="73" r="-291" b="7762"/>
          <a:stretch/>
        </p:blipFill>
        <p:spPr>
          <a:xfrm>
            <a:off x="1526968" y="2389516"/>
            <a:ext cx="3507779" cy="211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819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群組 3">
            <a:extLst>
              <a:ext uri="{FF2B5EF4-FFF2-40B4-BE49-F238E27FC236}">
                <a16:creationId xmlns:a16="http://schemas.microsoft.com/office/drawing/2014/main" id="{74EC1AB7-4306-4DDF-9F89-3C974C1709A0}"/>
              </a:ext>
            </a:extLst>
          </p:cNvPr>
          <p:cNvGrpSpPr/>
          <p:nvPr/>
        </p:nvGrpSpPr>
        <p:grpSpPr>
          <a:xfrm>
            <a:off x="150350" y="954913"/>
            <a:ext cx="4553150" cy="3522812"/>
            <a:chOff x="150350" y="954913"/>
            <a:chExt cx="4553150" cy="3522812"/>
          </a:xfrm>
        </p:grpSpPr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BF5245CD-831C-421B-8A40-45A98A1312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0350" y="954913"/>
              <a:ext cx="4553150" cy="3522812"/>
            </a:xfrm>
            <a:prstGeom prst="rect">
              <a:avLst/>
            </a:prstGeo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5" name="Picture 2">
              <a:extLst>
                <a:ext uri="{FF2B5EF4-FFF2-40B4-BE49-F238E27FC236}">
                  <a16:creationId xmlns:a16="http://schemas.microsoft.com/office/drawing/2014/main" id="{E8489D02-8349-4BE5-B8BD-C614760FBC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198" t="3549" r="3368" b="54774"/>
            <a:stretch/>
          </p:blipFill>
          <p:spPr>
            <a:xfrm>
              <a:off x="859134" y="1753437"/>
              <a:ext cx="3162778" cy="145701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C931B7-5FEE-8749-A480-C4D8C6AEF0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/>
              <a:t>TR-00</a:t>
            </a:r>
            <a:r>
              <a:rPr lang="en-US" altLang="zh-TW"/>
              <a:t>2 Windows / Mac </a:t>
            </a:r>
            <a:r>
              <a:rPr lang="en-US" altLang="zh-CN"/>
              <a:t>transfer speed</a:t>
            </a:r>
            <a:endParaRPr lang="zh-TW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7344FD-E7FB-464A-B053-990EFC9D251A}"/>
              </a:ext>
            </a:extLst>
          </p:cNvPr>
          <p:cNvSpPr/>
          <p:nvPr/>
        </p:nvSpPr>
        <p:spPr>
          <a:xfrm>
            <a:off x="2025922" y="4123037"/>
            <a:ext cx="6418862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sz="800">
                <a:solidFill>
                  <a:schemeClr val="bg1"/>
                </a:solidFill>
                <a:latin typeface="+mj-lt"/>
              </a:rPr>
              <a:t>Tested in QNAP Labs. Figures may vary by environment.</a:t>
            </a:r>
            <a:endParaRPr lang="en-US" sz="800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  <a:p>
            <a:r>
              <a:rPr lang="en-US" altLang="ja-JP" sz="800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Test environment</a:t>
            </a:r>
            <a:r>
              <a:rPr lang="en-US" altLang="ja-JP" sz="800">
                <a:solidFill>
                  <a:schemeClr val="bg1"/>
                </a:solidFill>
                <a:latin typeface="+mj-lt"/>
                <a:ea typeface="Microsoft JhengHei"/>
              </a:rPr>
              <a:t>: </a:t>
            </a:r>
            <a:r>
              <a:rPr lang="en-US" sz="800">
                <a:solidFill>
                  <a:schemeClr val="bg1"/>
                </a:solidFill>
                <a:latin typeface="+mj-lt"/>
                <a:ea typeface="Microsoft JhengHei"/>
              </a:rPr>
              <a:t>TR-002: 2 x Samsung 850 Pro 512GB SSD, RAID 0, NTFS/HFS+</a:t>
            </a:r>
          </a:p>
          <a:p>
            <a:r>
              <a:rPr lang="en-US" altLang="ja-JP" sz="800">
                <a:solidFill>
                  <a:schemeClr val="bg1"/>
                </a:solidFill>
                <a:latin typeface="+mj-lt"/>
                <a:ea typeface="Microsoft JhengHei"/>
              </a:rPr>
              <a:t>Client PC</a:t>
            </a:r>
            <a:r>
              <a:rPr lang="en-US" sz="800">
                <a:solidFill>
                  <a:schemeClr val="bg1"/>
                </a:solidFill>
                <a:latin typeface="+mj-lt"/>
                <a:ea typeface="Microsoft JhengHei"/>
              </a:rPr>
              <a:t>: 1. Intel Core i7-7700HQ 2.8 GHz, 32 GB RAM, USB 3.1 Gen2, Windows 10 home (1809), Blackmagic Desk Speed Test </a:t>
            </a:r>
            <a:endParaRPr lang="en-US" sz="800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  <a:p>
            <a:r>
              <a:rPr lang="en-US" sz="800">
                <a:solidFill>
                  <a:schemeClr val="bg1"/>
                </a:solidFill>
                <a:latin typeface="+mj-lt"/>
                <a:ea typeface="Microsoft JhengHei"/>
              </a:rPr>
              <a:t>                 2. </a:t>
            </a:r>
            <a:r>
              <a:rPr lang="en-US" sz="800" err="1">
                <a:solidFill>
                  <a:schemeClr val="bg1"/>
                </a:solidFill>
                <a:latin typeface="+mj-lt"/>
                <a:ea typeface="Microsoft JhengHei"/>
              </a:rPr>
              <a:t>Macbook</a:t>
            </a:r>
            <a:r>
              <a:rPr lang="en-US" sz="800">
                <a:solidFill>
                  <a:schemeClr val="bg1"/>
                </a:solidFill>
                <a:latin typeface="+mj-lt"/>
                <a:ea typeface="Microsoft JhengHei"/>
              </a:rPr>
              <a:t> Pro, Core i7 2.9 GHz, 16GB, macOS 10.14.3, AJA</a:t>
            </a:r>
          </a:p>
        </p:txBody>
      </p:sp>
      <p:grpSp>
        <p:nvGrpSpPr>
          <p:cNvPr id="17" name="群組 16">
            <a:extLst>
              <a:ext uri="{FF2B5EF4-FFF2-40B4-BE49-F238E27FC236}">
                <a16:creationId xmlns:a16="http://schemas.microsoft.com/office/drawing/2014/main" id="{32694719-83E8-42C7-8357-381A1C0BC6AE}"/>
              </a:ext>
            </a:extLst>
          </p:cNvPr>
          <p:cNvGrpSpPr/>
          <p:nvPr/>
        </p:nvGrpSpPr>
        <p:grpSpPr>
          <a:xfrm>
            <a:off x="4621343" y="1272175"/>
            <a:ext cx="4103180" cy="2907754"/>
            <a:chOff x="4557019" y="1204253"/>
            <a:chExt cx="4541504" cy="3218377"/>
          </a:xfrm>
        </p:grpSpPr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id="{29F23CAC-6C17-49D5-B3A3-1B52B3E43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57019" y="1204253"/>
              <a:ext cx="4541504" cy="3218377"/>
            </a:xfrm>
            <a:prstGeom prst="rect">
              <a:avLst/>
            </a:prstGeom>
          </p:spPr>
        </p:pic>
        <p:pic>
          <p:nvPicPr>
            <p:cNvPr id="10" name="Picture 9" descr="A screen shot of a smart phone&#10;&#10;Description automatically generated">
              <a:extLst>
                <a:ext uri="{FF2B5EF4-FFF2-40B4-BE49-F238E27FC236}">
                  <a16:creationId xmlns:a16="http://schemas.microsoft.com/office/drawing/2014/main" id="{66512F16-89D2-A943-9549-083DA37569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195765" y="1666025"/>
              <a:ext cx="3233732" cy="1491111"/>
            </a:xfrm>
            <a:prstGeom prst="rect">
              <a:avLst/>
            </a:prstGeom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D4B62EF-CFF5-4F1A-98C7-581287DA9C3F}"/>
              </a:ext>
            </a:extLst>
          </p:cNvPr>
          <p:cNvSpPr/>
          <p:nvPr/>
        </p:nvSpPr>
        <p:spPr>
          <a:xfrm>
            <a:off x="3157112" y="1161435"/>
            <a:ext cx="74732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00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Windows</a:t>
            </a:r>
            <a:endParaRPr lang="en-US" sz="10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21" name="Rectangle 19">
            <a:extLst>
              <a:ext uri="{FF2B5EF4-FFF2-40B4-BE49-F238E27FC236}">
                <a16:creationId xmlns:a16="http://schemas.microsoft.com/office/drawing/2014/main" id="{5AD4F5EA-3D03-4D25-9585-8999C3149ABA}"/>
              </a:ext>
            </a:extLst>
          </p:cNvPr>
          <p:cNvSpPr/>
          <p:nvPr/>
        </p:nvSpPr>
        <p:spPr>
          <a:xfrm>
            <a:off x="7662542" y="1161435"/>
            <a:ext cx="433132" cy="24622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TW" sz="1000" b="1">
                <a:solidFill>
                  <a:schemeClr val="bg1"/>
                </a:solidFill>
                <a:latin typeface="+mj-lt"/>
                <a:ea typeface="Microsoft JhengHei"/>
              </a:rPr>
              <a:t>Mac</a:t>
            </a:r>
            <a:endParaRPr lang="en-US" sz="10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B89DBF84-46F5-4A13-80D5-A89395B400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060884" y="1112788"/>
            <a:ext cx="383900" cy="384277"/>
          </a:xfrm>
          <a:prstGeom prst="rect">
            <a:avLst/>
          </a:prstGeom>
        </p:spPr>
      </p:pic>
      <p:pic>
        <p:nvPicPr>
          <p:cNvPr id="23" name="圖片 22">
            <a:extLst>
              <a:ext uri="{FF2B5EF4-FFF2-40B4-BE49-F238E27FC236}">
                <a16:creationId xmlns:a16="http://schemas.microsoft.com/office/drawing/2014/main" id="{8F04CBD0-3358-4731-AB3D-AFAFDFD14B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883300" y="1112958"/>
            <a:ext cx="383900" cy="383900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277BE349-88F4-46F6-A4CA-3E507A3E074F}"/>
              </a:ext>
            </a:extLst>
          </p:cNvPr>
          <p:cNvSpPr txBox="1"/>
          <p:nvPr/>
        </p:nvSpPr>
        <p:spPr>
          <a:xfrm>
            <a:off x="3152088" y="2731391"/>
            <a:ext cx="472273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900" b="1">
                <a:solidFill>
                  <a:schemeClr val="bg1"/>
                </a:solidFill>
              </a:rPr>
              <a:t>469.0</a:t>
            </a:r>
            <a:br>
              <a:rPr lang="en-US" altLang="zh-TW" sz="900" b="1">
                <a:solidFill>
                  <a:schemeClr val="bg1"/>
                </a:solidFill>
              </a:rPr>
            </a:br>
            <a:r>
              <a:rPr lang="en-US" altLang="zh-TW" sz="800">
                <a:solidFill>
                  <a:schemeClr val="bg1"/>
                </a:solidFill>
              </a:rPr>
              <a:t>MB/s</a:t>
            </a:r>
            <a:endParaRPr lang="zh-TW" altLang="en-US" sz="800">
              <a:solidFill>
                <a:schemeClr val="bg1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DB509C6E-8F0A-4635-856E-1E92B57BBD45}"/>
              </a:ext>
            </a:extLst>
          </p:cNvPr>
          <p:cNvSpPr txBox="1"/>
          <p:nvPr/>
        </p:nvSpPr>
        <p:spPr>
          <a:xfrm>
            <a:off x="1279031" y="2731391"/>
            <a:ext cx="472273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900" b="1">
                <a:solidFill>
                  <a:schemeClr val="bg1"/>
                </a:solidFill>
              </a:rPr>
              <a:t>452.1</a:t>
            </a:r>
            <a:br>
              <a:rPr lang="en-US" altLang="zh-TW" sz="900" b="1">
                <a:solidFill>
                  <a:schemeClr val="bg1"/>
                </a:solidFill>
              </a:rPr>
            </a:br>
            <a:r>
              <a:rPr lang="en-US" altLang="zh-TW" sz="800">
                <a:solidFill>
                  <a:schemeClr val="bg1"/>
                </a:solidFill>
              </a:rPr>
              <a:t>MB/s</a:t>
            </a:r>
            <a:endParaRPr lang="zh-TW" altLang="en-US" sz="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75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BE22B6C1-38B9-44E4-8068-3DA75FB13373}"/>
              </a:ext>
            </a:extLst>
          </p:cNvPr>
          <p:cNvSpPr/>
          <p:nvPr/>
        </p:nvSpPr>
        <p:spPr>
          <a:xfrm>
            <a:off x="0" y="1326381"/>
            <a:ext cx="4838281" cy="1763487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595722" y="1674541"/>
            <a:ext cx="4081182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5400">
                <a:solidFill>
                  <a:schemeClr val="bg1"/>
                </a:solidFill>
                <a:latin typeface="+mj-lt"/>
                <a:ea typeface="Microsoft JhengHei"/>
              </a:rPr>
              <a:t>TR-002</a:t>
            </a:r>
            <a:endParaRPr lang="en-US" sz="3600">
              <a:solidFill>
                <a:schemeClr val="bg1"/>
              </a:solidFill>
              <a:latin typeface="+mj-lt"/>
              <a:ea typeface="Microsoft JhengHei"/>
            </a:endParaRPr>
          </a:p>
          <a:p>
            <a:pPr algn="l">
              <a:buSzPts val="4400"/>
            </a:pPr>
            <a:r>
              <a:rPr lang="en-US" altLang="zh-TW" sz="5400">
                <a:solidFill>
                  <a:schemeClr val="bg1"/>
                </a:solidFill>
                <a:latin typeface="+mj-lt"/>
                <a:ea typeface="Microsoft JhengHei"/>
              </a:rPr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val="25635609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圖片 25">
            <a:extLst>
              <a:ext uri="{FF2B5EF4-FFF2-40B4-BE49-F238E27FC236}">
                <a16:creationId xmlns:a16="http://schemas.microsoft.com/office/drawing/2014/main" id="{C869CCAC-D3A8-4916-956D-B25B29243E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14" t="-4972" r="2283" b="4972"/>
          <a:stretch/>
        </p:blipFill>
        <p:spPr>
          <a:xfrm rot="10800000" flipV="1">
            <a:off x="6493869" y="3287760"/>
            <a:ext cx="2650129" cy="7305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146282-0524-6F44-8007-DC8B0ED78F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>
                <a:ea typeface="微軟正黑體"/>
              </a:rPr>
              <a:t>TR-002 f</a:t>
            </a:r>
            <a:r>
              <a:rPr lang="zh-CN" altLang="en-US">
                <a:ea typeface="微軟正黑體"/>
              </a:rPr>
              <a:t>ront view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B38DA-065B-0B4E-AC21-625EEAC294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163" y="874418"/>
            <a:ext cx="2635692" cy="4421602"/>
          </a:xfrm>
          <a:prstGeom prst="rect">
            <a:avLst/>
          </a:prstGeom>
        </p:spPr>
      </p:pic>
      <p:cxnSp>
        <p:nvCxnSpPr>
          <p:cNvPr id="11" name="接點: 肘形 10">
            <a:extLst>
              <a:ext uri="{FF2B5EF4-FFF2-40B4-BE49-F238E27FC236}">
                <a16:creationId xmlns:a16="http://schemas.microsoft.com/office/drawing/2014/main" id="{D0E90FF3-539F-4951-ADEF-0077E14273C0}"/>
              </a:ext>
            </a:extLst>
          </p:cNvPr>
          <p:cNvCxnSpPr>
            <a:cxnSpLocks/>
          </p:cNvCxnSpPr>
          <p:nvPr/>
        </p:nvCxnSpPr>
        <p:spPr>
          <a:xfrm>
            <a:off x="2109303" y="1354847"/>
            <a:ext cx="1206134" cy="214381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接點: 肘形 12">
            <a:extLst>
              <a:ext uri="{FF2B5EF4-FFF2-40B4-BE49-F238E27FC236}">
                <a16:creationId xmlns:a16="http://schemas.microsoft.com/office/drawing/2014/main" id="{8DCD2FE3-29FA-42FB-924D-CD08890A68E6}"/>
              </a:ext>
            </a:extLst>
          </p:cNvPr>
          <p:cNvCxnSpPr>
            <a:cxnSpLocks/>
          </p:cNvCxnSpPr>
          <p:nvPr/>
        </p:nvCxnSpPr>
        <p:spPr>
          <a:xfrm>
            <a:off x="1848897" y="1808463"/>
            <a:ext cx="1513735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接點: 肘形 12">
            <a:extLst>
              <a:ext uri="{FF2B5EF4-FFF2-40B4-BE49-F238E27FC236}">
                <a16:creationId xmlns:a16="http://schemas.microsoft.com/office/drawing/2014/main" id="{B1D49992-6F74-4D2D-8A1A-208BBF89BC6D}"/>
              </a:ext>
            </a:extLst>
          </p:cNvPr>
          <p:cNvCxnSpPr>
            <a:cxnSpLocks/>
          </p:cNvCxnSpPr>
          <p:nvPr/>
        </p:nvCxnSpPr>
        <p:spPr>
          <a:xfrm>
            <a:off x="1663002" y="2169174"/>
            <a:ext cx="1652435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接點: 肘形 20">
            <a:extLst>
              <a:ext uri="{FF2B5EF4-FFF2-40B4-BE49-F238E27FC236}">
                <a16:creationId xmlns:a16="http://schemas.microsoft.com/office/drawing/2014/main" id="{F7D67C77-5C38-47D6-AABD-1E5607DD1109}"/>
              </a:ext>
            </a:extLst>
          </p:cNvPr>
          <p:cNvCxnSpPr>
            <a:cxnSpLocks/>
          </p:cNvCxnSpPr>
          <p:nvPr/>
        </p:nvCxnSpPr>
        <p:spPr>
          <a:xfrm>
            <a:off x="1453793" y="3031873"/>
            <a:ext cx="1838047" cy="584432"/>
          </a:xfrm>
          <a:prstGeom prst="bentConnector3">
            <a:avLst>
              <a:gd name="adj1" fmla="val 62577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矩形 14">
            <a:extLst>
              <a:ext uri="{FF2B5EF4-FFF2-40B4-BE49-F238E27FC236}">
                <a16:creationId xmlns:a16="http://schemas.microsoft.com/office/drawing/2014/main" id="{3570AE88-F959-4C75-B5DC-E63BE2291778}"/>
              </a:ext>
            </a:extLst>
          </p:cNvPr>
          <p:cNvSpPr/>
          <p:nvPr/>
        </p:nvSpPr>
        <p:spPr>
          <a:xfrm>
            <a:off x="3858178" y="2067850"/>
            <a:ext cx="1439444" cy="2675231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800" kern="1200"/>
          </a:p>
        </p:txBody>
      </p:sp>
      <p:cxnSp>
        <p:nvCxnSpPr>
          <p:cNvPr id="17" name="接點: 肘形 12">
            <a:extLst>
              <a:ext uri="{FF2B5EF4-FFF2-40B4-BE49-F238E27FC236}">
                <a16:creationId xmlns:a16="http://schemas.microsoft.com/office/drawing/2014/main" id="{BD56A464-2005-4CAE-8891-9E2A8440B635}"/>
              </a:ext>
            </a:extLst>
          </p:cNvPr>
          <p:cNvCxnSpPr>
            <a:cxnSpLocks/>
          </p:cNvCxnSpPr>
          <p:nvPr/>
        </p:nvCxnSpPr>
        <p:spPr>
          <a:xfrm>
            <a:off x="5327117" y="2177598"/>
            <a:ext cx="1014689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內容版面配置區 1">
            <a:extLst>
              <a:ext uri="{FF2B5EF4-FFF2-40B4-BE49-F238E27FC236}">
                <a16:creationId xmlns:a16="http://schemas.microsoft.com/office/drawing/2014/main" id="{AEEAA176-BAF2-42E7-969D-A3CDD2EAB7F3}"/>
              </a:ext>
            </a:extLst>
          </p:cNvPr>
          <p:cNvSpPr txBox="1">
            <a:spLocks/>
          </p:cNvSpPr>
          <p:nvPr/>
        </p:nvSpPr>
        <p:spPr>
          <a:xfrm>
            <a:off x="6341807" y="2002805"/>
            <a:ext cx="2635692" cy="102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defRPr>
            </a:lvl1pPr>
          </a:lstStyle>
          <a:p>
            <a:r>
              <a:rPr lang="en-US" altLang="zh-CN" sz="1400"/>
              <a:t>2 x 3.5”/2.5”</a:t>
            </a:r>
          </a:p>
          <a:p>
            <a:r>
              <a:rPr lang="en-US" altLang="zh-TW" sz="1400"/>
              <a:t>SATA 3Gb/s HDD/SSD bays</a:t>
            </a:r>
          </a:p>
          <a:p>
            <a:r>
              <a:rPr lang="en-US" altLang="zh-TW" sz="1400"/>
              <a:t>(w/ lockable trays)</a:t>
            </a:r>
          </a:p>
          <a:p>
            <a:r>
              <a:rPr lang="en-US" altLang="zh-TW" sz="1400"/>
              <a:t>(compatible with SATA 6Gb/s HDD/SSD)</a:t>
            </a:r>
            <a:endParaRPr lang="zh-TW" altLang="en-US" sz="1400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4933141F-D4CE-41F4-99B6-58D867F834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580" t="18458" r="24126" b="11101"/>
          <a:stretch/>
        </p:blipFill>
        <p:spPr>
          <a:xfrm>
            <a:off x="6622715" y="3350628"/>
            <a:ext cx="945382" cy="76367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4" name="內容版面配置區 1">
            <a:extLst>
              <a:ext uri="{FF2B5EF4-FFF2-40B4-BE49-F238E27FC236}">
                <a16:creationId xmlns:a16="http://schemas.microsoft.com/office/drawing/2014/main" id="{4A108CBF-88F8-47A6-B27F-C10EE5F895B7}"/>
              </a:ext>
            </a:extLst>
          </p:cNvPr>
          <p:cNvSpPr txBox="1">
            <a:spLocks/>
          </p:cNvSpPr>
          <p:nvPr/>
        </p:nvSpPr>
        <p:spPr>
          <a:xfrm>
            <a:off x="7568097" y="3421359"/>
            <a:ext cx="1656944" cy="6401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lvl="0">
              <a:defRPr/>
            </a:pPr>
            <a:r>
              <a:rPr lang="en-US" altLang="zh-TW" sz="1800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2 x tray keys</a:t>
            </a:r>
            <a:endParaRPr lang="zh-TW" altLang="en-US" sz="1800" b="1" i="0" u="none" strike="noStrike" kern="0" cap="none" spc="0" baseline="0" noProof="0">
              <a:solidFill>
                <a:srgbClr val="3C0668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31" name="圖片 9">
            <a:extLst>
              <a:ext uri="{FF2B5EF4-FFF2-40B4-BE49-F238E27FC236}">
                <a16:creationId xmlns:a16="http://schemas.microsoft.com/office/drawing/2014/main" id="{637138E9-E016-3444-81E8-DF5EE524FA4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580" t="18458" r="24126" b="11101"/>
          <a:stretch/>
        </p:blipFill>
        <p:spPr>
          <a:xfrm>
            <a:off x="6171285" y="3317851"/>
            <a:ext cx="945382" cy="76367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5" name="矩形 24">
            <a:extLst>
              <a:ext uri="{FF2B5EF4-FFF2-40B4-BE49-F238E27FC236}">
                <a16:creationId xmlns:a16="http://schemas.microsoft.com/office/drawing/2014/main" id="{53BB593E-94E9-4EF6-8739-C96A6CD19398}"/>
              </a:ext>
            </a:extLst>
          </p:cNvPr>
          <p:cNvSpPr/>
          <p:nvPr/>
        </p:nvSpPr>
        <p:spPr>
          <a:xfrm>
            <a:off x="3340670" y="1873892"/>
            <a:ext cx="357481" cy="503785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8" name="內容版面配置區 1">
            <a:extLst>
              <a:ext uri="{FF2B5EF4-FFF2-40B4-BE49-F238E27FC236}">
                <a16:creationId xmlns:a16="http://schemas.microsoft.com/office/drawing/2014/main" id="{E4DA00F8-D85B-694D-99AE-4CA010F5C253}"/>
              </a:ext>
            </a:extLst>
          </p:cNvPr>
          <p:cNvSpPr txBox="1">
            <a:spLocks/>
          </p:cNvSpPr>
          <p:nvPr/>
        </p:nvSpPr>
        <p:spPr>
          <a:xfrm>
            <a:off x="267168" y="1215587"/>
            <a:ext cx="1903275" cy="3945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System status LED</a:t>
            </a:r>
            <a:endParaRPr lang="zh-TW" altLang="en-US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9" name="內容版面配置區 1">
            <a:extLst>
              <a:ext uri="{FF2B5EF4-FFF2-40B4-BE49-F238E27FC236}">
                <a16:creationId xmlns:a16="http://schemas.microsoft.com/office/drawing/2014/main" id="{C44BCE75-32D4-7F4C-9025-603C8A4BEE11}"/>
              </a:ext>
            </a:extLst>
          </p:cNvPr>
          <p:cNvSpPr txBox="1">
            <a:spLocks/>
          </p:cNvSpPr>
          <p:nvPr/>
        </p:nvSpPr>
        <p:spPr>
          <a:xfrm>
            <a:off x="267168" y="1655575"/>
            <a:ext cx="2396427" cy="3863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US" altLang="zh-TW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USB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status LED</a:t>
            </a:r>
            <a:endParaRPr lang="zh-TW" altLang="en-US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0" name="內容版面配置區 1">
            <a:extLst>
              <a:ext uri="{FF2B5EF4-FFF2-40B4-BE49-F238E27FC236}">
                <a16:creationId xmlns:a16="http://schemas.microsoft.com/office/drawing/2014/main" id="{328EF886-FB34-7942-AC40-5F26494B3D48}"/>
              </a:ext>
            </a:extLst>
          </p:cNvPr>
          <p:cNvSpPr txBox="1">
            <a:spLocks/>
          </p:cNvSpPr>
          <p:nvPr/>
        </p:nvSpPr>
        <p:spPr>
          <a:xfrm>
            <a:off x="267169" y="2026022"/>
            <a:ext cx="1910644" cy="3863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zh-CN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 panose="020B0604020202020204" pitchFamily="34" charset="0"/>
              </a:rPr>
              <a:t>HDD </a:t>
            </a:r>
            <a:r>
              <a:rPr lang="en-US" altLang="zh-CN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1~2 </a:t>
            </a:r>
            <a:r>
              <a:rPr lang="en-US" altLang="zh-CN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LED</a:t>
            </a:r>
            <a:endParaRPr lang="zh-TW" altLang="en-US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2" name="內容版面配置區 1">
            <a:extLst>
              <a:ext uri="{FF2B5EF4-FFF2-40B4-BE49-F238E27FC236}">
                <a16:creationId xmlns:a16="http://schemas.microsoft.com/office/drawing/2014/main" id="{F174679B-4EEB-754A-9361-90A5A307C60C}"/>
              </a:ext>
            </a:extLst>
          </p:cNvPr>
          <p:cNvSpPr txBox="1">
            <a:spLocks/>
          </p:cNvSpPr>
          <p:nvPr/>
        </p:nvSpPr>
        <p:spPr>
          <a:xfrm>
            <a:off x="267169" y="2895328"/>
            <a:ext cx="2315242" cy="8922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Eject button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(works with QTS and QNAP Windows/macOS utility)</a:t>
            </a:r>
            <a:endParaRPr lang="zh-TW" altLang="en-US" b="1" i="0" u="none" strike="noStrike" kern="0" cap="none" spc="0" baseline="0" noProof="0" dirty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3" name="內容版面配置區 1">
            <a:extLst>
              <a:ext uri="{FF2B5EF4-FFF2-40B4-BE49-F238E27FC236}">
                <a16:creationId xmlns:a16="http://schemas.microsoft.com/office/drawing/2014/main" id="{0ACE8781-C55F-1F43-AAA2-7DDBD21057E8}"/>
              </a:ext>
            </a:extLst>
          </p:cNvPr>
          <p:cNvSpPr txBox="1">
            <a:spLocks/>
          </p:cNvSpPr>
          <p:nvPr/>
        </p:nvSpPr>
        <p:spPr>
          <a:xfrm>
            <a:off x="267169" y="4260799"/>
            <a:ext cx="2315242" cy="6631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Copy button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works with QTS)</a:t>
            </a:r>
            <a:endParaRPr lang="zh-TW" altLang="en-US" b="1" i="0" u="none" strike="noStrike" kern="0" cap="none" spc="0" baseline="0" noProof="0" dirty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cxnSp>
        <p:nvCxnSpPr>
          <p:cNvPr id="34" name="接點: 肘形 33">
            <a:extLst>
              <a:ext uri="{FF2B5EF4-FFF2-40B4-BE49-F238E27FC236}">
                <a16:creationId xmlns:a16="http://schemas.microsoft.com/office/drawing/2014/main" id="{08044D51-8D96-4417-9174-ED6282576B92}"/>
              </a:ext>
            </a:extLst>
          </p:cNvPr>
          <p:cNvCxnSpPr>
            <a:cxnSpLocks/>
          </p:cNvCxnSpPr>
          <p:nvPr/>
        </p:nvCxnSpPr>
        <p:spPr>
          <a:xfrm flipV="1">
            <a:off x="1453793" y="4007954"/>
            <a:ext cx="1838047" cy="409934"/>
          </a:xfrm>
          <a:prstGeom prst="bentConnector3">
            <a:avLst>
              <a:gd name="adj1" fmla="val 61179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396576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3304F3B9-5A33-451F-87A0-15B315CC2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524" y="1417232"/>
            <a:ext cx="3041768" cy="295360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54E1B243-C35F-40C5-A8AB-124D1DCAE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59" y="1417232"/>
            <a:ext cx="6155957" cy="2953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991AF-47D8-A645-9F41-E7424E0EA2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Drive installation and tray locks</a:t>
            </a:r>
            <a:endParaRPr lang="en-US"/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AC70D88A-4202-475F-80FF-07BA3DCFA9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335" y="1777130"/>
            <a:ext cx="2886037" cy="250123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3BD274E8-5570-46E6-AFBA-FB802F24C2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4532" y="1841371"/>
            <a:ext cx="2009458" cy="2479756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ACB10E87-7E7F-48CB-AC33-784DB086DF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8196" y="1642904"/>
            <a:ext cx="2338045" cy="2789333"/>
          </a:xfrm>
          <a:prstGeom prst="rect">
            <a:avLst/>
          </a:prstGeom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id="{8A6FC34D-9E41-4960-91D4-D2D74E174479}"/>
              </a:ext>
            </a:extLst>
          </p:cNvPr>
          <p:cNvSpPr txBox="1"/>
          <p:nvPr/>
        </p:nvSpPr>
        <p:spPr>
          <a:xfrm>
            <a:off x="286158" y="1679510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01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51DD33C2-9B94-46F2-AD2B-4811A52D7978}"/>
              </a:ext>
            </a:extLst>
          </p:cNvPr>
          <p:cNvSpPr txBox="1"/>
          <p:nvPr/>
        </p:nvSpPr>
        <p:spPr>
          <a:xfrm>
            <a:off x="6130318" y="1679510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02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37BACF15-2FE6-445D-8A94-905F1A51D8C7}"/>
              </a:ext>
            </a:extLst>
          </p:cNvPr>
          <p:cNvSpPr/>
          <p:nvPr/>
        </p:nvSpPr>
        <p:spPr>
          <a:xfrm>
            <a:off x="4103938" y="1642904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2.5-inch HDD / SSD</a:t>
            </a:r>
            <a:endParaRPr lang="zh-TW" altLang="en-US" sz="800" b="1"/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A656B447-1E2C-4688-9CAF-BEFADE1D10E9}"/>
              </a:ext>
            </a:extLst>
          </p:cNvPr>
          <p:cNvSpPr/>
          <p:nvPr/>
        </p:nvSpPr>
        <p:spPr>
          <a:xfrm>
            <a:off x="2044943" y="1642904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3.5-inch HDD</a:t>
            </a:r>
            <a:endParaRPr lang="zh-TW" altLang="en-US" sz="800" b="1"/>
          </a:p>
        </p:txBody>
      </p:sp>
    </p:spTree>
    <p:extLst>
      <p:ext uri="{BB962C8B-B14F-4D97-AF65-F5344CB8AC3E}">
        <p14:creationId xmlns:p14="http://schemas.microsoft.com/office/powerpoint/2010/main" val="2173483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46282-0524-6F44-8007-DC8B0ED78F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TR-002 rear view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CE5627-1FE0-0E4F-9F65-16FEED6B3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118" y="758962"/>
            <a:ext cx="2428436" cy="4140485"/>
          </a:xfrm>
          <a:prstGeom prst="rect">
            <a:avLst/>
          </a:prstGeom>
        </p:spPr>
      </p:pic>
      <p:cxnSp>
        <p:nvCxnSpPr>
          <p:cNvPr id="13" name="接點: 肘形 12">
            <a:extLst>
              <a:ext uri="{FF2B5EF4-FFF2-40B4-BE49-F238E27FC236}">
                <a16:creationId xmlns:a16="http://schemas.microsoft.com/office/drawing/2014/main" id="{052E2EF5-F172-40B2-ABFC-151CABD5F1C4}"/>
              </a:ext>
            </a:extLst>
          </p:cNvPr>
          <p:cNvCxnSpPr>
            <a:cxnSpLocks/>
          </p:cNvCxnSpPr>
          <p:nvPr/>
        </p:nvCxnSpPr>
        <p:spPr>
          <a:xfrm>
            <a:off x="1930391" y="1704080"/>
            <a:ext cx="2181601" cy="773384"/>
          </a:xfrm>
          <a:prstGeom prst="bentConnector3">
            <a:avLst>
              <a:gd name="adj1" fmla="val 54376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接點: 肘形 13">
            <a:extLst>
              <a:ext uri="{FF2B5EF4-FFF2-40B4-BE49-F238E27FC236}">
                <a16:creationId xmlns:a16="http://schemas.microsoft.com/office/drawing/2014/main" id="{25741849-B22E-4D9A-BC8E-CE802810FFC1}"/>
              </a:ext>
            </a:extLst>
          </p:cNvPr>
          <p:cNvCxnSpPr>
            <a:cxnSpLocks/>
          </p:cNvCxnSpPr>
          <p:nvPr/>
        </p:nvCxnSpPr>
        <p:spPr>
          <a:xfrm>
            <a:off x="2487319" y="3108125"/>
            <a:ext cx="1294170" cy="942109"/>
          </a:xfrm>
          <a:prstGeom prst="bentConnector3">
            <a:avLst>
              <a:gd name="adj1" fmla="val 100142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接點: 肘形 16">
            <a:extLst>
              <a:ext uri="{FF2B5EF4-FFF2-40B4-BE49-F238E27FC236}">
                <a16:creationId xmlns:a16="http://schemas.microsoft.com/office/drawing/2014/main" id="{2FACA90B-2155-4C4E-AB65-5E123678D172}"/>
              </a:ext>
            </a:extLst>
          </p:cNvPr>
          <p:cNvCxnSpPr>
            <a:cxnSpLocks/>
          </p:cNvCxnSpPr>
          <p:nvPr/>
        </p:nvCxnSpPr>
        <p:spPr>
          <a:xfrm>
            <a:off x="1937010" y="3915382"/>
            <a:ext cx="2570097" cy="444241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接點: 肘形 12">
            <a:extLst>
              <a:ext uri="{FF2B5EF4-FFF2-40B4-BE49-F238E27FC236}">
                <a16:creationId xmlns:a16="http://schemas.microsoft.com/office/drawing/2014/main" id="{F4B8CAB4-08D1-4352-B01C-12DE684BBA3A}"/>
              </a:ext>
            </a:extLst>
          </p:cNvPr>
          <p:cNvCxnSpPr>
            <a:cxnSpLocks/>
          </p:cNvCxnSpPr>
          <p:nvPr/>
        </p:nvCxnSpPr>
        <p:spPr>
          <a:xfrm>
            <a:off x="5362513" y="4162987"/>
            <a:ext cx="582243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接點: 肘形 12">
            <a:extLst>
              <a:ext uri="{FF2B5EF4-FFF2-40B4-BE49-F238E27FC236}">
                <a16:creationId xmlns:a16="http://schemas.microsoft.com/office/drawing/2014/main" id="{54B86C5E-C008-4F46-9826-03F62849BB24}"/>
              </a:ext>
            </a:extLst>
          </p:cNvPr>
          <p:cNvCxnSpPr>
            <a:cxnSpLocks/>
          </p:cNvCxnSpPr>
          <p:nvPr/>
        </p:nvCxnSpPr>
        <p:spPr>
          <a:xfrm>
            <a:off x="5362513" y="3798200"/>
            <a:ext cx="582243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接點: 肘形 12">
            <a:extLst>
              <a:ext uri="{FF2B5EF4-FFF2-40B4-BE49-F238E27FC236}">
                <a16:creationId xmlns:a16="http://schemas.microsoft.com/office/drawing/2014/main" id="{077ADE49-E0BA-4A10-B274-EC5D8483EA91}"/>
              </a:ext>
            </a:extLst>
          </p:cNvPr>
          <p:cNvCxnSpPr>
            <a:cxnSpLocks/>
          </p:cNvCxnSpPr>
          <p:nvPr/>
        </p:nvCxnSpPr>
        <p:spPr>
          <a:xfrm>
            <a:off x="5397910" y="3046972"/>
            <a:ext cx="546846" cy="0"/>
          </a:xfrm>
          <a:prstGeom prst="straightConnector1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接點: 肘形 31">
            <a:extLst>
              <a:ext uri="{FF2B5EF4-FFF2-40B4-BE49-F238E27FC236}">
                <a16:creationId xmlns:a16="http://schemas.microsoft.com/office/drawing/2014/main" id="{219B56A7-E69D-48B7-8293-EE380C2A34A4}"/>
              </a:ext>
            </a:extLst>
          </p:cNvPr>
          <p:cNvCxnSpPr>
            <a:cxnSpLocks/>
          </p:cNvCxnSpPr>
          <p:nvPr/>
        </p:nvCxnSpPr>
        <p:spPr>
          <a:xfrm flipV="1">
            <a:off x="5421507" y="2178936"/>
            <a:ext cx="573496" cy="469874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接點: 肘形 34">
            <a:extLst>
              <a:ext uri="{FF2B5EF4-FFF2-40B4-BE49-F238E27FC236}">
                <a16:creationId xmlns:a16="http://schemas.microsoft.com/office/drawing/2014/main" id="{0D258672-91F0-4F48-9EBC-D8CBD38B46D6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5173722" y="1298048"/>
            <a:ext cx="932995" cy="709568"/>
          </a:xfrm>
          <a:prstGeom prst="bentConnector3">
            <a:avLst>
              <a:gd name="adj1" fmla="val 100080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內容版面配置區 1">
            <a:extLst>
              <a:ext uri="{FF2B5EF4-FFF2-40B4-BE49-F238E27FC236}">
                <a16:creationId xmlns:a16="http://schemas.microsoft.com/office/drawing/2014/main" id="{C4DF18C3-B7E9-264D-ABF3-90F6772B175E}"/>
              </a:ext>
            </a:extLst>
          </p:cNvPr>
          <p:cNvSpPr txBox="1">
            <a:spLocks/>
          </p:cNvSpPr>
          <p:nvPr/>
        </p:nvSpPr>
        <p:spPr>
          <a:xfrm>
            <a:off x="545130" y="1511040"/>
            <a:ext cx="2520138" cy="7710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7CM</a:t>
            </a:r>
            <a:r>
              <a:rPr lang="en-US" altLang="zh-TW" b="1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CN" b="1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smart fan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5-speed automatic fan control based on drive and system temperatures</a:t>
            </a:r>
            <a:endParaRPr lang="zh-TW" altLang="en-US" i="0" u="none" strike="noStrike" kern="0" cap="none" spc="0" baseline="0" noProof="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21" name="內容版面配置區 1">
            <a:extLst>
              <a:ext uri="{FF2B5EF4-FFF2-40B4-BE49-F238E27FC236}">
                <a16:creationId xmlns:a16="http://schemas.microsoft.com/office/drawing/2014/main" id="{50A4D296-B1B3-434D-B6A7-D9D2BB8BBAFB}"/>
              </a:ext>
            </a:extLst>
          </p:cNvPr>
          <p:cNvSpPr txBox="1">
            <a:spLocks/>
          </p:cNvSpPr>
          <p:nvPr/>
        </p:nvSpPr>
        <p:spPr>
          <a:xfrm>
            <a:off x="545130" y="2961894"/>
            <a:ext cx="1976291" cy="3938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Kensington security slot</a:t>
            </a:r>
          </a:p>
        </p:txBody>
      </p:sp>
      <p:sp>
        <p:nvSpPr>
          <p:cNvPr id="22" name="內容版面配置區 1">
            <a:extLst>
              <a:ext uri="{FF2B5EF4-FFF2-40B4-BE49-F238E27FC236}">
                <a16:creationId xmlns:a16="http://schemas.microsoft.com/office/drawing/2014/main" id="{7B481D6D-128A-7E43-9740-57EBFF34CB83}"/>
              </a:ext>
            </a:extLst>
          </p:cNvPr>
          <p:cNvSpPr txBox="1">
            <a:spLocks/>
          </p:cNvSpPr>
          <p:nvPr/>
        </p:nvSpPr>
        <p:spPr>
          <a:xfrm>
            <a:off x="545130" y="3745691"/>
            <a:ext cx="2327971" cy="6589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 cable clip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i="0" u="none" strike="noStrike" kern="0" cap="none" spc="0" baseline="0" noProof="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Self-installation with included clip</a:t>
            </a:r>
          </a:p>
        </p:txBody>
      </p:sp>
      <p:sp>
        <p:nvSpPr>
          <p:cNvPr id="23" name="內容版面配置區 1">
            <a:extLst>
              <a:ext uri="{FF2B5EF4-FFF2-40B4-BE49-F238E27FC236}">
                <a16:creationId xmlns:a16="http://schemas.microsoft.com/office/drawing/2014/main" id="{A66ABB4C-CBD8-4D4F-85FF-756DB52207BD}"/>
              </a:ext>
            </a:extLst>
          </p:cNvPr>
          <p:cNvSpPr txBox="1">
            <a:spLocks/>
          </p:cNvSpPr>
          <p:nvPr/>
        </p:nvSpPr>
        <p:spPr>
          <a:xfrm>
            <a:off x="5995003" y="1029546"/>
            <a:ext cx="3108804" cy="8706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defTabSz="914400" eaLnBrk="1" fontAlgn="auto" latinLnBrk="0" hangingPunct="1">
              <a:buSzTx/>
              <a:tabLst/>
              <a:defRPr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defRPr>
            </a:lvl1pPr>
          </a:lstStyle>
          <a:p>
            <a:r>
              <a:rPr lang="en-US" altLang="zh-CN" sz="1400" dirty="0">
                <a:latin typeface="Arial"/>
                <a:ea typeface="微軟正黑體"/>
                <a:cs typeface="Arial"/>
              </a:rPr>
              <a:t>SET/Confirm button</a:t>
            </a:r>
          </a:p>
          <a:p>
            <a:r>
              <a:rPr lang="en-US" altLang="zh-CN" sz="1400" b="0" dirty="0">
                <a:latin typeface="Arial"/>
                <a:ea typeface="微軟正黑體"/>
                <a:cs typeface="Arial"/>
              </a:rPr>
              <a:t>Press and hold for 3 seconds until a beep and wait for about 15 seconds to switch between modes</a:t>
            </a:r>
          </a:p>
        </p:txBody>
      </p:sp>
      <p:sp>
        <p:nvSpPr>
          <p:cNvPr id="24" name="內容版面配置區 1">
            <a:extLst>
              <a:ext uri="{FF2B5EF4-FFF2-40B4-BE49-F238E27FC236}">
                <a16:creationId xmlns:a16="http://schemas.microsoft.com/office/drawing/2014/main" id="{55DF3D5F-EF2B-D14F-A0E3-8F4A6D011A78}"/>
              </a:ext>
            </a:extLst>
          </p:cNvPr>
          <p:cNvSpPr txBox="1">
            <a:spLocks/>
          </p:cNvSpPr>
          <p:nvPr/>
        </p:nvSpPr>
        <p:spPr>
          <a:xfrm>
            <a:off x="5995004" y="2037931"/>
            <a:ext cx="2676611" cy="69523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defTabSz="914400" eaLnBrk="1" fontAlgn="auto" latinLnBrk="0" hangingPunct="1">
              <a:buSzTx/>
              <a:tabLst/>
              <a:defRPr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defRPr>
            </a:lvl1pPr>
          </a:lstStyle>
          <a:p>
            <a:r>
              <a:rPr lang="en-US" altLang="zh-CN" sz="1400" dirty="0"/>
              <a:t>Disk mode DIP switch</a:t>
            </a:r>
          </a:p>
          <a:p>
            <a:r>
              <a:rPr lang="en-US" altLang="zh-CN" sz="1400" b="0" dirty="0"/>
              <a:t>Individual, JBOD, RAID 0/1,</a:t>
            </a:r>
          </a:p>
          <a:p>
            <a:r>
              <a:rPr lang="en-US" altLang="zh-CN" sz="1400" b="0" dirty="0"/>
              <a:t>Software Control (default)</a:t>
            </a:r>
          </a:p>
        </p:txBody>
      </p:sp>
      <p:sp>
        <p:nvSpPr>
          <p:cNvPr id="26" name="內容版面配置區 1">
            <a:extLst>
              <a:ext uri="{FF2B5EF4-FFF2-40B4-BE49-F238E27FC236}">
                <a16:creationId xmlns:a16="http://schemas.microsoft.com/office/drawing/2014/main" id="{DDCBA117-0D35-C941-A961-092BB66CA227}"/>
              </a:ext>
            </a:extLst>
          </p:cNvPr>
          <p:cNvSpPr txBox="1">
            <a:spLocks/>
          </p:cNvSpPr>
          <p:nvPr/>
        </p:nvSpPr>
        <p:spPr>
          <a:xfrm>
            <a:off x="6008242" y="2892610"/>
            <a:ext cx="2790169" cy="5487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defTabSz="914400" eaLnBrk="1" fontAlgn="auto" latinLnBrk="0" hangingPunct="1">
              <a:buSzTx/>
              <a:tabLst/>
              <a:defRPr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defRPr>
            </a:lvl1pPr>
          </a:lstStyle>
          <a:p>
            <a:r>
              <a:rPr lang="en-US" altLang="zh-CN" sz="1400" dirty="0"/>
              <a:t>USB 3.1 Gen2 Type-C</a:t>
            </a:r>
          </a:p>
          <a:p>
            <a:r>
              <a:rPr lang="en-US" altLang="zh-CN" sz="1400" b="0" dirty="0"/>
              <a:t>For USB-C or USB-A host</a:t>
            </a:r>
          </a:p>
        </p:txBody>
      </p:sp>
      <p:sp>
        <p:nvSpPr>
          <p:cNvPr id="27" name="內容版面配置區 1">
            <a:extLst>
              <a:ext uri="{FF2B5EF4-FFF2-40B4-BE49-F238E27FC236}">
                <a16:creationId xmlns:a16="http://schemas.microsoft.com/office/drawing/2014/main" id="{D1EB9713-F432-294E-9EDA-00AEEBE687CB}"/>
              </a:ext>
            </a:extLst>
          </p:cNvPr>
          <p:cNvSpPr txBox="1">
            <a:spLocks/>
          </p:cNvSpPr>
          <p:nvPr/>
        </p:nvSpPr>
        <p:spPr>
          <a:xfrm>
            <a:off x="5995003" y="3635524"/>
            <a:ext cx="2240765" cy="3845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Power switch</a:t>
            </a:r>
            <a:endParaRPr lang="en-US" altLang="zh-CN" sz="105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30" name="內容版面配置區 1">
            <a:extLst>
              <a:ext uri="{FF2B5EF4-FFF2-40B4-BE49-F238E27FC236}">
                <a16:creationId xmlns:a16="http://schemas.microsoft.com/office/drawing/2014/main" id="{3EF4D2B4-4B20-EA49-9D11-8E5BD940FA88}"/>
              </a:ext>
            </a:extLst>
          </p:cNvPr>
          <p:cNvSpPr txBox="1">
            <a:spLocks/>
          </p:cNvSpPr>
          <p:nvPr/>
        </p:nvSpPr>
        <p:spPr>
          <a:xfrm>
            <a:off x="5995003" y="4020059"/>
            <a:ext cx="2138098" cy="3845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DC 12V power input</a:t>
            </a:r>
            <a:endParaRPr lang="en-US" altLang="zh-CN" sz="105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633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群組 17">
            <a:extLst>
              <a:ext uri="{FF2B5EF4-FFF2-40B4-BE49-F238E27FC236}">
                <a16:creationId xmlns:a16="http://schemas.microsoft.com/office/drawing/2014/main" id="{9D7442A4-80DF-4505-A552-B4DC6888C4A1}"/>
              </a:ext>
            </a:extLst>
          </p:cNvPr>
          <p:cNvGrpSpPr/>
          <p:nvPr/>
        </p:nvGrpSpPr>
        <p:grpSpPr>
          <a:xfrm>
            <a:off x="168102" y="1487567"/>
            <a:ext cx="8849544" cy="2237960"/>
            <a:chOff x="168102" y="1487567"/>
            <a:chExt cx="7800241" cy="1972602"/>
          </a:xfrm>
        </p:grpSpPr>
        <p:pic>
          <p:nvPicPr>
            <p:cNvPr id="14" name="圖片 13">
              <a:extLst>
                <a:ext uri="{FF2B5EF4-FFF2-40B4-BE49-F238E27FC236}">
                  <a16:creationId xmlns:a16="http://schemas.microsoft.com/office/drawing/2014/main" id="{657BD25F-E51B-49B3-8A31-71CE3D8F77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95880" y="1487567"/>
              <a:ext cx="3872463" cy="1971971"/>
            </a:xfrm>
            <a:prstGeom prst="rect">
              <a:avLst/>
            </a:prstGeom>
          </p:spPr>
        </p:pic>
        <p:pic>
          <p:nvPicPr>
            <p:cNvPr id="8" name="圖片 7">
              <a:extLst>
                <a:ext uri="{FF2B5EF4-FFF2-40B4-BE49-F238E27FC236}">
                  <a16:creationId xmlns:a16="http://schemas.microsoft.com/office/drawing/2014/main" id="{3318B6EA-EF6D-461C-9A6C-0B97EBDEB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8102" y="1487567"/>
              <a:ext cx="4111340" cy="1972602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9318C2-E7C9-9D4D-8E05-0A8238DBC0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Installing the </a:t>
            </a:r>
            <a:r>
              <a:rPr lang="en-US"/>
              <a:t>USB </a:t>
            </a:r>
            <a:r>
              <a:rPr lang="en-US" altLang="zh-CN"/>
              <a:t>cable clip</a:t>
            </a:r>
            <a:endParaRPr 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9CCBDEF-8097-4C50-AE8D-6FBDC9155CDF}"/>
              </a:ext>
            </a:extLst>
          </p:cNvPr>
          <p:cNvSpPr txBox="1"/>
          <p:nvPr/>
        </p:nvSpPr>
        <p:spPr>
          <a:xfrm>
            <a:off x="277681" y="1676880"/>
            <a:ext cx="599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b="1">
                <a:solidFill>
                  <a:schemeClr val="bg1"/>
                </a:solidFill>
              </a:rPr>
              <a:t>01</a:t>
            </a:r>
            <a:endParaRPr lang="zh-TW" altLang="en-US" sz="2800" b="1">
              <a:solidFill>
                <a:schemeClr val="bg1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B8C0089A-4B69-4A1E-BDE3-90F7D21D5C55}"/>
              </a:ext>
            </a:extLst>
          </p:cNvPr>
          <p:cNvSpPr txBox="1"/>
          <p:nvPr/>
        </p:nvSpPr>
        <p:spPr>
          <a:xfrm>
            <a:off x="4716555" y="1676879"/>
            <a:ext cx="5991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b="1">
                <a:solidFill>
                  <a:schemeClr val="bg1"/>
                </a:solidFill>
              </a:rPr>
              <a:t>02</a:t>
            </a:r>
            <a:endParaRPr lang="zh-TW" altLang="en-US" sz="2800" b="1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1E6BFF-2717-F641-8C9C-C413624AD9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357" y="1615899"/>
            <a:ext cx="3801392" cy="200991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273B046-A16D-5D49-936F-2A84BB7B3FDF}"/>
              </a:ext>
            </a:extLst>
          </p:cNvPr>
          <p:cNvSpPr/>
          <p:nvPr/>
        </p:nvSpPr>
        <p:spPr>
          <a:xfrm>
            <a:off x="3142706" y="3754143"/>
            <a:ext cx="261001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Unable to be removed after installation</a:t>
            </a:r>
            <a:endParaRPr lang="en-US" sz="10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2A07A606-0F87-4BCD-8D7F-9A972637FF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5205" y="1678243"/>
            <a:ext cx="3832441" cy="2046926"/>
          </a:xfrm>
          <a:prstGeom prst="rect">
            <a:avLst/>
          </a:prstGeom>
        </p:spPr>
      </p:pic>
      <p:pic>
        <p:nvPicPr>
          <p:cNvPr id="23" name="圖片 13">
            <a:extLst>
              <a:ext uri="{FF2B5EF4-FFF2-40B4-BE49-F238E27FC236}">
                <a16:creationId xmlns:a16="http://schemas.microsoft.com/office/drawing/2014/main" id="{DA424F3C-9479-2547-A3D1-E1A91E0BE7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1753" y="3804479"/>
            <a:ext cx="178554" cy="15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3054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2D98D-2F48-6F41-BCA8-1F779BE7C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</p:spPr>
        <p:txBody>
          <a:bodyPr/>
          <a:lstStyle/>
          <a:p>
            <a:r>
              <a:rPr lang="en-US"/>
              <a:t>USB Type-C </a:t>
            </a:r>
            <a:r>
              <a:rPr lang="en-US" altLang="zh-CN"/>
              <a:t>supporting more host types</a:t>
            </a:r>
            <a:endParaRPr lang="en-US"/>
          </a:p>
        </p:txBody>
      </p:sp>
      <p:sp>
        <p:nvSpPr>
          <p:cNvPr id="27" name="TextBox 30">
            <a:extLst>
              <a:ext uri="{FF2B5EF4-FFF2-40B4-BE49-F238E27FC236}">
                <a16:creationId xmlns:a16="http://schemas.microsoft.com/office/drawing/2014/main" id="{D44BA225-93B4-7042-A642-3D0779B5DFB2}"/>
              </a:ext>
            </a:extLst>
          </p:cNvPr>
          <p:cNvSpPr txBox="1"/>
          <p:nvPr/>
        </p:nvSpPr>
        <p:spPr>
          <a:xfrm>
            <a:off x="2864020" y="3554862"/>
            <a:ext cx="2058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Optional USB-</a:t>
            </a:r>
            <a:r>
              <a:rPr lang="en-US" altLang="zh-TW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 to USB-</a:t>
            </a:r>
            <a:r>
              <a:rPr lang="en-US" altLang="zh-CN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r>
              <a:rPr lang="en-US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cable for USB-C host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AB7163DA-D429-4615-B0F6-CC05FB6A9244}"/>
              </a:ext>
            </a:extLst>
          </p:cNvPr>
          <p:cNvGrpSpPr/>
          <p:nvPr/>
        </p:nvGrpSpPr>
        <p:grpSpPr>
          <a:xfrm>
            <a:off x="779955" y="893788"/>
            <a:ext cx="7330239" cy="3480088"/>
            <a:chOff x="1231428" y="1059051"/>
            <a:chExt cx="6856323" cy="325509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65C5E8A-01F7-4B48-A84B-68305898A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4302"/>
            <a:stretch/>
          </p:blipFill>
          <p:spPr>
            <a:xfrm>
              <a:off x="1231428" y="1854707"/>
              <a:ext cx="1623078" cy="2001128"/>
            </a:xfrm>
            <a:prstGeom prst="rect">
              <a:avLst/>
            </a:prstGeom>
          </p:spPr>
        </p:pic>
        <p:grpSp>
          <p:nvGrpSpPr>
            <p:cNvPr id="3" name="群組 2">
              <a:extLst>
                <a:ext uri="{FF2B5EF4-FFF2-40B4-BE49-F238E27FC236}">
                  <a16:creationId xmlns:a16="http://schemas.microsoft.com/office/drawing/2014/main" id="{7D63035C-8F9C-4C0A-B832-662FC7800695}"/>
                </a:ext>
              </a:extLst>
            </p:cNvPr>
            <p:cNvGrpSpPr/>
            <p:nvPr/>
          </p:nvGrpSpPr>
          <p:grpSpPr>
            <a:xfrm>
              <a:off x="5121295" y="1502002"/>
              <a:ext cx="1741729" cy="2286635"/>
              <a:chOff x="5028323" y="1502002"/>
              <a:chExt cx="2264338" cy="2286635"/>
            </a:xfrm>
          </p:grpSpPr>
          <p:cxnSp>
            <p:nvCxnSpPr>
              <p:cNvPr id="5" name="直線接點 14">
                <a:extLst>
                  <a:ext uri="{FF2B5EF4-FFF2-40B4-BE49-F238E27FC236}">
                    <a16:creationId xmlns:a16="http://schemas.microsoft.com/office/drawing/2014/main" id="{7E081332-EAF1-4A4B-8562-EFC46816F3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44154" y="2351429"/>
                <a:ext cx="1750353" cy="0"/>
              </a:xfrm>
              <a:prstGeom prst="straightConnector1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直線接點 5">
                <a:extLst>
                  <a:ext uri="{FF2B5EF4-FFF2-40B4-BE49-F238E27FC236}">
                    <a16:creationId xmlns:a16="http://schemas.microsoft.com/office/drawing/2014/main" id="{8ED15000-477D-4583-A585-C875E12BAD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28595" y="3788637"/>
                <a:ext cx="1765912" cy="0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線接點 7">
                <a:extLst>
                  <a:ext uri="{FF2B5EF4-FFF2-40B4-BE49-F238E27FC236}">
                    <a16:creationId xmlns:a16="http://schemas.microsoft.com/office/drawing/2014/main" id="{A49F0C5F-879E-4ED6-BC1D-20AB5DAB26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63214" y="1502002"/>
                <a:ext cx="2229447" cy="0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線接點 8">
                <a:extLst>
                  <a:ext uri="{FF2B5EF4-FFF2-40B4-BE49-F238E27FC236}">
                    <a16:creationId xmlns:a16="http://schemas.microsoft.com/office/drawing/2014/main" id="{A1CCCCCF-71D4-40FC-9F56-65795CAB59A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028323" y="1502002"/>
                <a:ext cx="7070" cy="2273579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TextBox 30">
              <a:extLst>
                <a:ext uri="{FF2B5EF4-FFF2-40B4-BE49-F238E27FC236}">
                  <a16:creationId xmlns:a16="http://schemas.microsoft.com/office/drawing/2014/main" id="{949871F5-4F2A-48B5-AF19-80D2ED48FAF7}"/>
                </a:ext>
              </a:extLst>
            </p:cNvPr>
            <p:cNvSpPr txBox="1"/>
            <p:nvPr/>
          </p:nvSpPr>
          <p:spPr>
            <a:xfrm>
              <a:off x="5127845" y="1231448"/>
              <a:ext cx="8418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TS-251B </a:t>
              </a:r>
            </a:p>
          </p:txBody>
        </p:sp>
        <p:sp>
          <p:nvSpPr>
            <p:cNvPr id="11" name="TextBox 30">
              <a:extLst>
                <a:ext uri="{FF2B5EF4-FFF2-40B4-BE49-F238E27FC236}">
                  <a16:creationId xmlns:a16="http://schemas.microsoft.com/office/drawing/2014/main" id="{D4519244-CE29-49D9-93E1-EEDD61D06B68}"/>
                </a:ext>
              </a:extLst>
            </p:cNvPr>
            <p:cNvSpPr txBox="1"/>
            <p:nvPr/>
          </p:nvSpPr>
          <p:spPr>
            <a:xfrm>
              <a:off x="5127845" y="2074430"/>
              <a:ext cx="111921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Windows PC</a:t>
              </a:r>
            </a:p>
          </p:txBody>
        </p:sp>
        <p:sp>
          <p:nvSpPr>
            <p:cNvPr id="12" name="TextBox 30">
              <a:extLst>
                <a:ext uri="{FF2B5EF4-FFF2-40B4-BE49-F238E27FC236}">
                  <a16:creationId xmlns:a16="http://schemas.microsoft.com/office/drawing/2014/main" id="{F62457EC-1F86-4E79-A905-392187DF49BF}"/>
                </a:ext>
              </a:extLst>
            </p:cNvPr>
            <p:cNvSpPr txBox="1"/>
            <p:nvPr/>
          </p:nvSpPr>
          <p:spPr>
            <a:xfrm>
              <a:off x="5127845" y="3478851"/>
              <a:ext cx="1091838" cy="2590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Mac</a:t>
              </a:r>
              <a:r>
                <a:rPr lang="en-US" altLang="zh-TW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</a:t>
              </a:r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ook Pro</a:t>
              </a:r>
            </a:p>
          </p:txBody>
        </p:sp>
        <p:pic>
          <p:nvPicPr>
            <p:cNvPr id="13" name="Shape 160">
              <a:extLst>
                <a:ext uri="{FF2B5EF4-FFF2-40B4-BE49-F238E27FC236}">
                  <a16:creationId xmlns:a16="http://schemas.microsoft.com/office/drawing/2014/main" id="{DAB6C515-5800-4F7D-B0E3-B33C14B9E2C5}"/>
                </a:ext>
              </a:extLst>
            </p:cNvPr>
            <p:cNvPicPr preferRelativeResize="0"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71039" y="2183330"/>
              <a:ext cx="1816712" cy="113864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5">
              <a:extLst>
                <a:ext uri="{FF2B5EF4-FFF2-40B4-BE49-F238E27FC236}">
                  <a16:creationId xmlns:a16="http://schemas.microsoft.com/office/drawing/2014/main" id="{E9C4CE5B-52A7-4F64-8D89-8BE80CCF9B0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234739" y="3411182"/>
              <a:ext cx="1510527" cy="902960"/>
            </a:xfrm>
            <a:prstGeom prst="rect">
              <a:avLst/>
            </a:prstGeom>
          </p:spPr>
        </p:pic>
        <p:pic>
          <p:nvPicPr>
            <p:cNvPr id="15" name="Content Placeholder 4">
              <a:extLst>
                <a:ext uri="{FF2B5EF4-FFF2-40B4-BE49-F238E27FC236}">
                  <a16:creationId xmlns:a16="http://schemas.microsoft.com/office/drawing/2014/main" id="{5B5FA7B1-4D04-4A42-B55A-0C84AA30BE6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30913" y="1059051"/>
              <a:ext cx="641977" cy="1141033"/>
            </a:xfrm>
            <a:prstGeom prst="rect">
              <a:avLst/>
            </a:prstGeom>
            <a:effectLst>
              <a:outerShdw blurRad="127000" dir="2700000" algn="tl" rotWithShape="0">
                <a:schemeClr val="tx1">
                  <a:lumMod val="75000"/>
                  <a:lumOff val="25000"/>
                  <a:alpha val="90000"/>
                </a:schemeClr>
              </a:outerShdw>
            </a:effectLst>
          </p:spPr>
        </p:pic>
        <p:grpSp>
          <p:nvGrpSpPr>
            <p:cNvPr id="21" name="群組 20">
              <a:extLst>
                <a:ext uri="{FF2B5EF4-FFF2-40B4-BE49-F238E27FC236}">
                  <a16:creationId xmlns:a16="http://schemas.microsoft.com/office/drawing/2014/main" id="{2D674E03-CD3E-44DD-8934-4CFA2317E332}"/>
                </a:ext>
              </a:extLst>
            </p:cNvPr>
            <p:cNvGrpSpPr/>
            <p:nvPr/>
          </p:nvGrpSpPr>
          <p:grpSpPr>
            <a:xfrm>
              <a:off x="2866043" y="1930631"/>
              <a:ext cx="2245474" cy="412939"/>
              <a:chOff x="2753705" y="1886636"/>
              <a:chExt cx="2518685" cy="463182"/>
            </a:xfrm>
          </p:grpSpPr>
          <p:pic>
            <p:nvPicPr>
              <p:cNvPr id="19" name="圖片 18">
                <a:extLst>
                  <a:ext uri="{FF2B5EF4-FFF2-40B4-BE49-F238E27FC236}">
                    <a16:creationId xmlns:a16="http://schemas.microsoft.com/office/drawing/2014/main" id="{4B276A71-51A6-4589-B6CF-BA6F109504C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753705" y="1937835"/>
                <a:ext cx="1065125" cy="361740"/>
              </a:xfrm>
              <a:prstGeom prst="rect">
                <a:avLst/>
              </a:prstGeom>
            </p:spPr>
          </p:pic>
          <p:pic>
            <p:nvPicPr>
              <p:cNvPr id="20" name="圖片 19">
                <a:extLst>
                  <a:ext uri="{FF2B5EF4-FFF2-40B4-BE49-F238E27FC236}">
                    <a16:creationId xmlns:a16="http://schemas.microsoft.com/office/drawing/2014/main" id="{394985B8-5D6A-4EEA-82E5-FC4BD5C4369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938327" y="1886636"/>
                <a:ext cx="1334063" cy="463182"/>
              </a:xfrm>
              <a:prstGeom prst="rect">
                <a:avLst/>
              </a:prstGeom>
            </p:spPr>
          </p:pic>
        </p:grpSp>
        <p:grpSp>
          <p:nvGrpSpPr>
            <p:cNvPr id="26" name="群組 25">
              <a:extLst>
                <a:ext uri="{FF2B5EF4-FFF2-40B4-BE49-F238E27FC236}">
                  <a16:creationId xmlns:a16="http://schemas.microsoft.com/office/drawing/2014/main" id="{34273C05-95EA-45F4-8B8A-EE3D9D78B472}"/>
                </a:ext>
              </a:extLst>
            </p:cNvPr>
            <p:cNvGrpSpPr/>
            <p:nvPr/>
          </p:nvGrpSpPr>
          <p:grpSpPr>
            <a:xfrm>
              <a:off x="2863219" y="3181020"/>
              <a:ext cx="2121209" cy="343414"/>
              <a:chOff x="2766640" y="3257504"/>
              <a:chExt cx="2121209" cy="343414"/>
            </a:xfrm>
          </p:grpSpPr>
          <p:pic>
            <p:nvPicPr>
              <p:cNvPr id="23" name="圖片 22">
                <a:extLst>
                  <a:ext uri="{FF2B5EF4-FFF2-40B4-BE49-F238E27FC236}">
                    <a16:creationId xmlns:a16="http://schemas.microsoft.com/office/drawing/2014/main" id="{3BB1084E-73D5-4E62-A997-1F31A856B8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2766640" y="3257504"/>
                <a:ext cx="949587" cy="322501"/>
              </a:xfrm>
              <a:prstGeom prst="rect">
                <a:avLst/>
              </a:prstGeom>
            </p:spPr>
          </p:pic>
          <p:pic>
            <p:nvPicPr>
              <p:cNvPr id="25" name="圖片 24">
                <a:extLst>
                  <a:ext uri="{FF2B5EF4-FFF2-40B4-BE49-F238E27FC236}">
                    <a16:creationId xmlns:a16="http://schemas.microsoft.com/office/drawing/2014/main" id="{049348AB-6538-4B21-A502-8DC2080253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 rot="10800000">
                <a:off x="3938262" y="3278417"/>
                <a:ext cx="949587" cy="322501"/>
              </a:xfrm>
              <a:prstGeom prst="rect">
                <a:avLst/>
              </a:prstGeom>
            </p:spPr>
          </p:pic>
        </p:grpSp>
        <p:sp>
          <p:nvSpPr>
            <p:cNvPr id="22" name="TextBox 30">
              <a:extLst>
                <a:ext uri="{FF2B5EF4-FFF2-40B4-BE49-F238E27FC236}">
                  <a16:creationId xmlns:a16="http://schemas.microsoft.com/office/drawing/2014/main" id="{C3B05B0A-E689-4406-A9F1-C3BED78098F1}"/>
                </a:ext>
              </a:extLst>
            </p:cNvPr>
            <p:cNvSpPr txBox="1"/>
            <p:nvPr/>
          </p:nvSpPr>
          <p:spPr>
            <a:xfrm>
              <a:off x="2981420" y="1540806"/>
              <a:ext cx="2210364" cy="4318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1-meter (3-foot) USB 3.1 Gen2</a:t>
              </a:r>
            </a:p>
            <a:p>
              <a:r>
                <a:rPr lang="en-US" altLang="zh-TW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 to </a:t>
              </a:r>
              <a:r>
                <a:rPr lang="en-US" altLang="zh-CN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A cable included</a:t>
              </a:r>
              <a:endParaRPr lang="en-US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A6F1159D-D93C-A64D-9451-82501DCB9C83}"/>
              </a:ext>
            </a:extLst>
          </p:cNvPr>
          <p:cNvSpPr/>
          <p:nvPr/>
        </p:nvSpPr>
        <p:spPr>
          <a:xfrm>
            <a:off x="1082409" y="3812047"/>
            <a:ext cx="635110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5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5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8732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群組 3">
            <a:extLst>
              <a:ext uri="{FF2B5EF4-FFF2-40B4-BE49-F238E27FC236}">
                <a16:creationId xmlns:a16="http://schemas.microsoft.com/office/drawing/2014/main" id="{CDCFBB99-0C22-4ED4-8CDD-EB9DDF274348}"/>
              </a:ext>
            </a:extLst>
          </p:cNvPr>
          <p:cNvGrpSpPr/>
          <p:nvPr/>
        </p:nvGrpSpPr>
        <p:grpSpPr>
          <a:xfrm>
            <a:off x="2632881" y="1739502"/>
            <a:ext cx="3300861" cy="564778"/>
            <a:chOff x="2268858" y="1743469"/>
            <a:chExt cx="3300861" cy="564778"/>
          </a:xfrm>
        </p:grpSpPr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id="{0C2B5B50-3498-4A7A-AEB5-4860EB5728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268858" y="1743469"/>
              <a:ext cx="927820" cy="564778"/>
            </a:xfrm>
            <a:prstGeom prst="rect">
              <a:avLst/>
            </a:prstGeom>
          </p:spPr>
        </p:pic>
        <p:pic>
          <p:nvPicPr>
            <p:cNvPr id="17" name="圖片 16">
              <a:extLst>
                <a:ext uri="{FF2B5EF4-FFF2-40B4-BE49-F238E27FC236}">
                  <a16:creationId xmlns:a16="http://schemas.microsoft.com/office/drawing/2014/main" id="{18B68015-7F6D-49B4-8BD4-28F3F4153D1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59872" y="1743469"/>
              <a:ext cx="927820" cy="564778"/>
            </a:xfrm>
            <a:prstGeom prst="rect">
              <a:avLst/>
            </a:prstGeom>
          </p:spPr>
        </p:pic>
        <p:pic>
          <p:nvPicPr>
            <p:cNvPr id="18" name="圖片 17">
              <a:extLst>
                <a:ext uri="{FF2B5EF4-FFF2-40B4-BE49-F238E27FC236}">
                  <a16:creationId xmlns:a16="http://schemas.microsoft.com/office/drawing/2014/main" id="{820B5B23-DD87-4309-BFAE-790E5822F3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50886" y="1743469"/>
              <a:ext cx="927820" cy="564778"/>
            </a:xfrm>
            <a:prstGeom prst="rect">
              <a:avLst/>
            </a:prstGeom>
          </p:spPr>
        </p:pic>
        <p:pic>
          <p:nvPicPr>
            <p:cNvPr id="20" name="圖片 19">
              <a:extLst>
                <a:ext uri="{FF2B5EF4-FFF2-40B4-BE49-F238E27FC236}">
                  <a16:creationId xmlns:a16="http://schemas.microsoft.com/office/drawing/2014/main" id="{076BCCD8-F602-4C86-A10F-4AC9C62D50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41899" y="1743469"/>
              <a:ext cx="927820" cy="564778"/>
            </a:xfrm>
            <a:prstGeom prst="rect">
              <a:avLst/>
            </a:prstGeom>
          </p:spPr>
        </p:pic>
      </p:grpSp>
      <p:pic>
        <p:nvPicPr>
          <p:cNvPr id="19" name="圖片 18">
            <a:extLst>
              <a:ext uri="{FF2B5EF4-FFF2-40B4-BE49-F238E27FC236}">
                <a16:creationId xmlns:a16="http://schemas.microsoft.com/office/drawing/2014/main" id="{93CFB715-79F4-4BC1-8DB7-FB2ACA839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5252" y="2661463"/>
            <a:ext cx="1887188" cy="15126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453137-5269-8C4E-8688-5ABDB9297D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Backward compatible with USB 2.0 port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DF654E-0077-C84C-AC17-11504A28CF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5507"/>
          <a:stretch/>
        </p:blipFill>
        <p:spPr>
          <a:xfrm>
            <a:off x="475468" y="-3119352"/>
            <a:ext cx="6963354" cy="2693506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165545E5-CBFF-4C0D-8812-BF1E8EC1E1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0495" y="1796352"/>
            <a:ext cx="1017095" cy="170626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id="{2CBB5B0F-4562-4026-B198-E714FA9783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2168" y="1944477"/>
            <a:ext cx="346612" cy="312499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575D3A30-A02D-4A95-B154-0549868AD5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9043" y="1954117"/>
            <a:ext cx="391499" cy="302859"/>
          </a:xfrm>
          <a:prstGeom prst="rect">
            <a:avLst/>
          </a:prstGeom>
        </p:spPr>
      </p:pic>
      <p:pic>
        <p:nvPicPr>
          <p:cNvPr id="27" name="圖片 26">
            <a:extLst>
              <a:ext uri="{FF2B5EF4-FFF2-40B4-BE49-F238E27FC236}">
                <a16:creationId xmlns:a16="http://schemas.microsoft.com/office/drawing/2014/main" id="{DCFFEE51-9570-401C-B265-72A09C146D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477247">
            <a:off x="2897569" y="1897183"/>
            <a:ext cx="334036" cy="399196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CB5D943C-5219-48C5-960C-9135579EC7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83716" y="1944477"/>
            <a:ext cx="395161" cy="312499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FF33E902-D76F-4BCE-908E-59F2CB3CFD7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07142" y="2867902"/>
            <a:ext cx="1065125" cy="36174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C8D1A021-71E5-4192-A39F-2FC55CD26C3A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26139" y="2816703"/>
            <a:ext cx="1334063" cy="463182"/>
          </a:xfrm>
          <a:prstGeom prst="rect">
            <a:avLst/>
          </a:prstGeom>
        </p:spPr>
      </p:pic>
      <p:sp>
        <p:nvSpPr>
          <p:cNvPr id="21" name="內容版面配置區 1">
            <a:extLst>
              <a:ext uri="{FF2B5EF4-FFF2-40B4-BE49-F238E27FC236}">
                <a16:creationId xmlns:a16="http://schemas.microsoft.com/office/drawing/2014/main" id="{1F16CD81-F950-9A42-B5F9-8B01CD34ABA1}"/>
              </a:ext>
            </a:extLst>
          </p:cNvPr>
          <p:cNvSpPr txBox="1">
            <a:spLocks/>
          </p:cNvSpPr>
          <p:nvPr/>
        </p:nvSpPr>
        <p:spPr>
          <a:xfrm>
            <a:off x="1407751" y="960668"/>
            <a:ext cx="6328495" cy="4970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lvl="0">
              <a:defRPr/>
            </a:pPr>
            <a:r>
              <a:rPr lang="en-US" altLang="zh-CN" sz="20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TR-002 can be used via a USB 2.0 port on NAS or computers!</a:t>
            </a:r>
            <a:endParaRPr lang="en-US" altLang="zh-TW" sz="20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pic>
        <p:nvPicPr>
          <p:cNvPr id="22" name="Content Placeholder 4">
            <a:extLst>
              <a:ext uri="{FF2B5EF4-FFF2-40B4-BE49-F238E27FC236}">
                <a16:creationId xmlns:a16="http://schemas.microsoft.com/office/drawing/2014/main" id="{B29A1641-132A-9B49-849A-23E657E580F8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955671" y="1378403"/>
            <a:ext cx="686351" cy="1219903"/>
          </a:xfrm>
          <a:prstGeom prst="rect">
            <a:avLst/>
          </a:prstGeom>
          <a:effectLst>
            <a:outerShdw blurRad="127000" dir="2700000" algn="tl" rotWithShape="0">
              <a:schemeClr val="tx1">
                <a:lumMod val="75000"/>
                <a:lumOff val="25000"/>
                <a:alpha val="90000"/>
              </a:schemeClr>
            </a:out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CEBFFE2-32FE-2147-AFEE-C1CD0AB1409E}"/>
              </a:ext>
            </a:extLst>
          </p:cNvPr>
          <p:cNvSpPr/>
          <p:nvPr/>
        </p:nvSpPr>
        <p:spPr>
          <a:xfrm>
            <a:off x="7612204" y="2304280"/>
            <a:ext cx="70564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TS-251B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0EBA1E9-94DB-7041-8D97-325BA530FB98}"/>
              </a:ext>
            </a:extLst>
          </p:cNvPr>
          <p:cNvSpPr/>
          <p:nvPr/>
        </p:nvSpPr>
        <p:spPr>
          <a:xfrm>
            <a:off x="1407751" y="3419576"/>
            <a:ext cx="63190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66890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7821A-9D26-1A46-A436-3145FA5E8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0"/>
            <a:ext cx="9058275" cy="862553"/>
          </a:xfrm>
        </p:spPr>
        <p:txBody>
          <a:bodyPr/>
          <a:lstStyle/>
          <a:p>
            <a:r>
              <a:rPr lang="en-US" altLang="zh-CN" sz="3200"/>
              <a:t>Switching between modes (with DIP switch)</a:t>
            </a:r>
            <a:endParaRPr lang="en-US" sz="3200"/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68BC16CB-21C1-48D3-8A84-96306259E674}"/>
              </a:ext>
            </a:extLst>
          </p:cNvPr>
          <p:cNvSpPr txBox="1"/>
          <p:nvPr/>
        </p:nvSpPr>
        <p:spPr>
          <a:xfrm>
            <a:off x="1745425" y="1363180"/>
            <a:ext cx="1163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Individual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6BB64542-8205-4665-B69E-C3AD58EAB805}"/>
              </a:ext>
            </a:extLst>
          </p:cNvPr>
          <p:cNvSpPr txBox="1"/>
          <p:nvPr/>
        </p:nvSpPr>
        <p:spPr>
          <a:xfrm>
            <a:off x="4194114" y="1363180"/>
            <a:ext cx="1163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JBOD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BBAD9163-94BC-4CDA-BFD3-191286502ACB}"/>
              </a:ext>
            </a:extLst>
          </p:cNvPr>
          <p:cNvSpPr txBox="1"/>
          <p:nvPr/>
        </p:nvSpPr>
        <p:spPr>
          <a:xfrm>
            <a:off x="6544925" y="1363180"/>
            <a:ext cx="1163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RAID 0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7795D605-875F-41C3-9E87-7412EA05BF55}"/>
              </a:ext>
            </a:extLst>
          </p:cNvPr>
          <p:cNvSpPr txBox="1"/>
          <p:nvPr/>
        </p:nvSpPr>
        <p:spPr>
          <a:xfrm>
            <a:off x="4217992" y="3079713"/>
            <a:ext cx="13129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RAID 1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90B666F7-1B76-4FAE-8816-D051F071DAFD}"/>
              </a:ext>
            </a:extLst>
          </p:cNvPr>
          <p:cNvSpPr txBox="1"/>
          <p:nvPr/>
        </p:nvSpPr>
        <p:spPr>
          <a:xfrm>
            <a:off x="6533872" y="2956603"/>
            <a:ext cx="1701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Software Ctrl</a:t>
            </a:r>
          </a:p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</a:t>
            </a:r>
            <a:r>
              <a:rPr lang="en-US" altLang="zh-CN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factory default)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540DD014-D822-40F0-9056-792C7E1D9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287" y="987803"/>
            <a:ext cx="892118" cy="1055248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62D2017A-BF9B-43CD-A912-777CE7A5A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976" y="987803"/>
            <a:ext cx="892118" cy="1055248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id="{D07E278E-A0B6-44EC-A3C1-D596EC3744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5805" y="987804"/>
            <a:ext cx="897215" cy="1055247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98F0DA5E-4212-4342-8532-AB39191B08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4976" y="2721366"/>
            <a:ext cx="892118" cy="1055248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CAA54A6B-E359-4E54-99B9-EB63332E1E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5805" y="2721366"/>
            <a:ext cx="892118" cy="10552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0530DCE-B8E8-3343-8B31-E65C6A6D63D1}"/>
              </a:ext>
            </a:extLst>
          </p:cNvPr>
          <p:cNvSpPr txBox="1"/>
          <p:nvPr/>
        </p:nvSpPr>
        <p:spPr>
          <a:xfrm>
            <a:off x="567417" y="2056165"/>
            <a:ext cx="2751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CN" sz="1200" dirty="0">
                <a:solidFill>
                  <a:schemeClr val="bg1"/>
                </a:solidFill>
              </a:rPr>
              <a:t>Any number of drives</a:t>
            </a:r>
          </a:p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TW" sz="1200" dirty="0">
                <a:solidFill>
                  <a:schemeClr val="bg1"/>
                </a:solidFill>
              </a:rPr>
              <a:t>Each drive capacity separated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28" name="TextBox 2">
            <a:extLst>
              <a:ext uri="{FF2B5EF4-FFF2-40B4-BE49-F238E27FC236}">
                <a16:creationId xmlns:a16="http://schemas.microsoft.com/office/drawing/2014/main" id="{C2596E41-2417-5842-8A8B-7F967D2FDB9F}"/>
              </a:ext>
            </a:extLst>
          </p:cNvPr>
          <p:cNvSpPr txBox="1"/>
          <p:nvPr/>
        </p:nvSpPr>
        <p:spPr>
          <a:xfrm>
            <a:off x="3124831" y="2051210"/>
            <a:ext cx="2138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TW" sz="1200" dirty="0">
                <a:solidFill>
                  <a:schemeClr val="bg1"/>
                </a:solidFill>
              </a:rPr>
              <a:t>2 drives</a:t>
            </a:r>
            <a:endParaRPr lang="en-US" altLang="zh-CN" sz="1200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CN" sz="1200" dirty="0">
                <a:solidFill>
                  <a:schemeClr val="bg1"/>
                </a:solidFill>
              </a:rPr>
              <a:t>Combined capacity but no </a:t>
            </a:r>
            <a:br>
              <a:rPr lang="en-US" altLang="zh-CN" sz="1200" dirty="0">
                <a:solidFill>
                  <a:schemeClr val="bg1"/>
                </a:solidFill>
              </a:rPr>
            </a:br>
            <a:r>
              <a:rPr lang="en-US" altLang="zh-CN" sz="1200" dirty="0">
                <a:solidFill>
                  <a:schemeClr val="bg1"/>
                </a:solidFill>
              </a:rPr>
              <a:t>   fault</a:t>
            </a:r>
            <a:r>
              <a:rPr lang="zh-TW" altLang="en-US" sz="1200" dirty="0">
                <a:solidFill>
                  <a:schemeClr val="bg1"/>
                </a:solidFill>
              </a:rPr>
              <a:t> </a:t>
            </a:r>
            <a:r>
              <a:rPr lang="en-US" altLang="zh-CN" sz="1200" dirty="0">
                <a:solidFill>
                  <a:schemeClr val="bg1"/>
                </a:solidFill>
              </a:rPr>
              <a:t>tolerance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0" name="TextBox 2">
            <a:extLst>
              <a:ext uri="{FF2B5EF4-FFF2-40B4-BE49-F238E27FC236}">
                <a16:creationId xmlns:a16="http://schemas.microsoft.com/office/drawing/2014/main" id="{373511EF-920C-6849-B1D8-F3E90F110010}"/>
              </a:ext>
            </a:extLst>
          </p:cNvPr>
          <p:cNvSpPr txBox="1"/>
          <p:nvPr/>
        </p:nvSpPr>
        <p:spPr>
          <a:xfrm>
            <a:off x="5516453" y="2028500"/>
            <a:ext cx="294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TW" sz="1200" dirty="0">
                <a:solidFill>
                  <a:schemeClr val="bg1"/>
                </a:solidFill>
              </a:rPr>
              <a:t>2 drives</a:t>
            </a:r>
            <a:endParaRPr lang="en-US" altLang="zh-CN" sz="1200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CN" sz="1200" dirty="0">
                <a:solidFill>
                  <a:schemeClr val="bg1"/>
                </a:solidFill>
              </a:rPr>
              <a:t>Combined capacity, best performance    </a:t>
            </a:r>
            <a:br>
              <a:rPr lang="en-US" altLang="zh-CN" sz="1200" dirty="0">
                <a:solidFill>
                  <a:schemeClr val="bg1"/>
                </a:solidFill>
              </a:rPr>
            </a:br>
            <a:r>
              <a:rPr lang="en-US" altLang="zh-CN" sz="1200" dirty="0">
                <a:solidFill>
                  <a:schemeClr val="bg1"/>
                </a:solidFill>
              </a:rPr>
              <a:t>   but no fault tolerance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2" name="TextBox 2">
            <a:extLst>
              <a:ext uri="{FF2B5EF4-FFF2-40B4-BE49-F238E27FC236}">
                <a16:creationId xmlns:a16="http://schemas.microsoft.com/office/drawing/2014/main" id="{4E4714FB-5701-6649-8556-41EB71D0AB51}"/>
              </a:ext>
            </a:extLst>
          </p:cNvPr>
          <p:cNvSpPr txBox="1"/>
          <p:nvPr/>
        </p:nvSpPr>
        <p:spPr>
          <a:xfrm>
            <a:off x="3093870" y="3776614"/>
            <a:ext cx="1975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 </a:t>
            </a:r>
            <a:r>
              <a:rPr lang="en-US" altLang="zh-CN" sz="1200">
                <a:solidFill>
                  <a:schemeClr val="bg1"/>
                </a:solidFill>
              </a:rPr>
              <a:t>2</a:t>
            </a:r>
            <a:r>
              <a:rPr lang="zh-TW" altLang="en-US" sz="1200">
                <a:solidFill>
                  <a:schemeClr val="bg1"/>
                </a:solidFill>
              </a:rPr>
              <a:t> </a:t>
            </a:r>
            <a:r>
              <a:rPr lang="en-US" altLang="zh-CN" sz="1200">
                <a:solidFill>
                  <a:schemeClr val="bg1"/>
                </a:solidFill>
              </a:rPr>
              <a:t>drives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 </a:t>
            </a:r>
            <a:r>
              <a:rPr lang="en-US" altLang="zh-TW" sz="1200">
                <a:solidFill>
                  <a:schemeClr val="bg1"/>
                </a:solidFill>
              </a:rPr>
              <a:t>Losing 1-drive capacity </a:t>
            </a:r>
            <a:br>
              <a:rPr lang="en-US" altLang="zh-TW" sz="1200">
                <a:solidFill>
                  <a:schemeClr val="bg1"/>
                </a:solidFill>
              </a:rPr>
            </a:br>
            <a:r>
              <a:rPr lang="zh-TW" altLang="en-US" sz="1200">
                <a:solidFill>
                  <a:schemeClr val="bg1"/>
                </a:solidFill>
              </a:rPr>
              <a:t>    </a:t>
            </a:r>
            <a:r>
              <a:rPr lang="en-US" altLang="zh-TW" sz="1200">
                <a:solidFill>
                  <a:schemeClr val="bg1"/>
                </a:solidFill>
              </a:rPr>
              <a:t>for redundancy</a:t>
            </a:r>
            <a:endParaRPr lang="en-US" altLang="zh-CN" sz="1200">
              <a:solidFill>
                <a:schemeClr val="bg1"/>
              </a:solidFill>
            </a:endParaRPr>
          </a:p>
        </p:txBody>
      </p:sp>
      <p:sp>
        <p:nvSpPr>
          <p:cNvPr id="33" name="TextBox 2">
            <a:extLst>
              <a:ext uri="{FF2B5EF4-FFF2-40B4-BE49-F238E27FC236}">
                <a16:creationId xmlns:a16="http://schemas.microsoft.com/office/drawing/2014/main" id="{4C8E7A1C-316D-8C41-B21F-44B720C00777}"/>
              </a:ext>
            </a:extLst>
          </p:cNvPr>
          <p:cNvSpPr txBox="1"/>
          <p:nvPr/>
        </p:nvSpPr>
        <p:spPr>
          <a:xfrm>
            <a:off x="5492154" y="3753675"/>
            <a:ext cx="2855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CN" sz="1200" dirty="0">
                <a:solidFill>
                  <a:schemeClr val="bg1"/>
                </a:solidFill>
              </a:rPr>
              <a:t>Any number of drives</a:t>
            </a:r>
          </a:p>
          <a:p>
            <a:pPr>
              <a:buClr>
                <a:schemeClr val="bg1"/>
              </a:buClr>
            </a:pPr>
            <a:r>
              <a:rPr lang="zh-TW" altLang="en-US" sz="1200" dirty="0">
                <a:solidFill>
                  <a:schemeClr val="bg1"/>
                </a:solidFill>
              </a:rPr>
              <a:t>● </a:t>
            </a:r>
            <a:r>
              <a:rPr lang="en-US" altLang="zh-CN" sz="1200" dirty="0">
                <a:solidFill>
                  <a:schemeClr val="bg1"/>
                </a:solidFill>
              </a:rPr>
              <a:t>Allows QTS </a:t>
            </a:r>
            <a:r>
              <a:rPr lang="en-US" altLang="zh-TW" sz="1200" dirty="0">
                <a:solidFill>
                  <a:schemeClr val="bg1"/>
                </a:solidFill>
              </a:rPr>
              <a:t>&amp;</a:t>
            </a:r>
            <a:r>
              <a:rPr lang="en-US" altLang="zh-CN" sz="1200" dirty="0">
                <a:solidFill>
                  <a:schemeClr val="bg1"/>
                </a:solidFill>
              </a:rPr>
              <a:t> Windows/macOS    </a:t>
            </a:r>
            <a:br>
              <a:rPr lang="en-US" altLang="zh-CN" sz="1200" dirty="0">
                <a:solidFill>
                  <a:schemeClr val="bg1"/>
                </a:solidFill>
              </a:rPr>
            </a:br>
            <a:r>
              <a:rPr lang="en-US" altLang="zh-CN" sz="1200" dirty="0">
                <a:solidFill>
                  <a:schemeClr val="bg1"/>
                </a:solidFill>
              </a:rPr>
              <a:t>   utility to control the configuration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B8F98CE-1BD2-104F-ACB6-9960F1F46377}"/>
              </a:ext>
            </a:extLst>
          </p:cNvPr>
          <p:cNvSpPr txBox="1"/>
          <p:nvPr/>
        </p:nvSpPr>
        <p:spPr>
          <a:xfrm>
            <a:off x="2327197" y="4518609"/>
            <a:ext cx="552582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">
                <a:solidFill>
                  <a:schemeClr val="bg1"/>
                </a:solidFill>
              </a:rPr>
              <a:t>Note: Removing a drive in the individual mode and/or switching between modes causes temporary USB disconnection.</a:t>
            </a:r>
            <a:endParaRPr lang="en-US" sz="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0502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2564E-0EE7-644D-966E-EF5DDB2306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</p:spPr>
        <p:txBody>
          <a:bodyPr/>
          <a:lstStyle/>
          <a:p>
            <a:r>
              <a:rPr lang="en-US"/>
              <a:t>Switching disk modes from factory default</a:t>
            </a:r>
            <a:endParaRPr lang="en-US" sz="3200">
              <a:latin typeface="+mj-lt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C5DA22D-BB12-40EF-8D0D-666D6E8A0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836" y="1037565"/>
            <a:ext cx="499297" cy="499297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D665B738-F8F6-4DD6-A250-4B38A7996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956" y="1037565"/>
            <a:ext cx="499297" cy="499297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43E0FE74-007C-4FFE-80AD-FB6E65867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2315" y="1037565"/>
            <a:ext cx="499297" cy="499297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5EAAD22E-2D50-4DE6-9147-2752E4B901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496" y="2120728"/>
            <a:ext cx="1587288" cy="2225563"/>
          </a:xfrm>
          <a:prstGeom prst="rect">
            <a:avLst/>
          </a:prstGeom>
        </p:spPr>
      </p:pic>
      <p:pic>
        <p:nvPicPr>
          <p:cNvPr id="28" name="圖片 15">
            <a:extLst>
              <a:ext uri="{FF2B5EF4-FFF2-40B4-BE49-F238E27FC236}">
                <a16:creationId xmlns:a16="http://schemas.microsoft.com/office/drawing/2014/main" id="{DDE47E54-C2CF-1448-B33C-12DBD523A8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3037" y="2327482"/>
            <a:ext cx="897216" cy="1055248"/>
          </a:xfrm>
          <a:prstGeom prst="rect">
            <a:avLst/>
          </a:prstGeom>
        </p:spPr>
      </p:pic>
      <p:sp>
        <p:nvSpPr>
          <p:cNvPr id="29" name="文字方塊 23">
            <a:extLst>
              <a:ext uri="{FF2B5EF4-FFF2-40B4-BE49-F238E27FC236}">
                <a16:creationId xmlns:a16="http://schemas.microsoft.com/office/drawing/2014/main" id="{EE292D35-FC0B-A74A-8869-0AAE381A4DCA}"/>
              </a:ext>
            </a:extLst>
          </p:cNvPr>
          <p:cNvSpPr txBox="1"/>
          <p:nvPr/>
        </p:nvSpPr>
        <p:spPr>
          <a:xfrm>
            <a:off x="3222929" y="3646650"/>
            <a:ext cx="29574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Individual | JBOD</a:t>
            </a:r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|</a:t>
            </a:r>
            <a:r>
              <a:rPr lang="zh-TW" altLang="en-US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RAID 0/1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28300FCA-0BDA-4951-BBA1-DF1C3603C17A}"/>
              </a:ext>
            </a:extLst>
          </p:cNvPr>
          <p:cNvSpPr txBox="1"/>
          <p:nvPr/>
        </p:nvSpPr>
        <p:spPr>
          <a:xfrm>
            <a:off x="908650" y="3382730"/>
            <a:ext cx="1701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Software Ctrl</a:t>
            </a:r>
          </a:p>
          <a:p>
            <a:pPr algn="ctr"/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</a:t>
            </a:r>
            <a:r>
              <a:rPr lang="en-US" altLang="zh-CN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factory default)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C57EB790-B998-47A0-A9C6-9CED851713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13138" y="2327482"/>
            <a:ext cx="892118" cy="1055248"/>
          </a:xfrm>
          <a:prstGeom prst="rect">
            <a:avLst/>
          </a:prstGeom>
        </p:spPr>
      </p:pic>
      <p:sp>
        <p:nvSpPr>
          <p:cNvPr id="16" name="文字方塊 23">
            <a:extLst>
              <a:ext uri="{FF2B5EF4-FFF2-40B4-BE49-F238E27FC236}">
                <a16:creationId xmlns:a16="http://schemas.microsoft.com/office/drawing/2014/main" id="{8941730C-22F1-47BD-A488-1D8F1EEB7C6D}"/>
              </a:ext>
            </a:extLst>
          </p:cNvPr>
          <p:cNvSpPr txBox="1"/>
          <p:nvPr/>
        </p:nvSpPr>
        <p:spPr>
          <a:xfrm>
            <a:off x="4253037" y="3382730"/>
            <a:ext cx="897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MODE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8" name="圖片 13">
            <a:extLst>
              <a:ext uri="{FF2B5EF4-FFF2-40B4-BE49-F238E27FC236}">
                <a16:creationId xmlns:a16="http://schemas.microsoft.com/office/drawing/2014/main" id="{F4A1A455-4D9C-9742-AFCB-6131AC2A5C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5253" y="1564704"/>
            <a:ext cx="178554" cy="15667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5E354CF-A128-B441-A48E-39B6E348DEFE}"/>
              </a:ext>
            </a:extLst>
          </p:cNvPr>
          <p:cNvSpPr txBox="1"/>
          <p:nvPr/>
        </p:nvSpPr>
        <p:spPr>
          <a:xfrm>
            <a:off x="1186923" y="1300420"/>
            <a:ext cx="1376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The factory default mode is Software Control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37BEF49-128B-964A-908A-CFCCD2BEB5CF}"/>
              </a:ext>
            </a:extLst>
          </p:cNvPr>
          <p:cNvSpPr txBox="1"/>
          <p:nvPr/>
        </p:nvSpPr>
        <p:spPr>
          <a:xfrm>
            <a:off x="3488413" y="1158296"/>
            <a:ext cx="267433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mode with the DIP switch</a:t>
            </a:r>
          </a:p>
          <a:p>
            <a:endParaRPr lang="en-US" altLang="zh-CN" sz="1200">
              <a:solidFill>
                <a:schemeClr val="bg1"/>
              </a:solidFill>
            </a:endParaRPr>
          </a:p>
          <a:p>
            <a:r>
              <a:rPr lang="en-US" altLang="zh-CN" sz="1100" i="1">
                <a:solidFill>
                  <a:schemeClr val="bg1"/>
                </a:solidFill>
              </a:rPr>
              <a:t>      To change the disk mode with QTS/the utility, the switch needs to remain in the Software Control mode. </a:t>
            </a:r>
            <a:endParaRPr lang="en-US" sz="1100" i="1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919054B-CEF3-634A-8759-F27606191980}"/>
              </a:ext>
            </a:extLst>
          </p:cNvPr>
          <p:cNvSpPr txBox="1"/>
          <p:nvPr/>
        </p:nvSpPr>
        <p:spPr>
          <a:xfrm>
            <a:off x="6525201" y="1227544"/>
            <a:ext cx="2618800" cy="992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‘n hold the “SET” button for 3 seconds until a beep and wait for about 15 seconds to switch the mode*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050">
                <a:solidFill>
                  <a:schemeClr val="bg1"/>
                </a:solidFill>
              </a:rPr>
              <a:t>*All data on drive(s) will be erased</a:t>
            </a:r>
            <a:endParaRPr lang="en-US" sz="105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9217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2564E-0EE7-644D-966E-EF5DDB2306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</p:spPr>
        <p:txBody>
          <a:bodyPr/>
          <a:lstStyle/>
          <a:p>
            <a:r>
              <a:rPr lang="en-US" altLang="zh-CN" sz="3200"/>
              <a:t>Switching between modes (with DIP switch)</a:t>
            </a:r>
            <a:endParaRPr lang="en-US" sz="3200">
              <a:latin typeface="+mj-lt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C5DA22D-BB12-40EF-8D0D-666D6E8A0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77" y="1098392"/>
            <a:ext cx="358620" cy="358620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D665B738-F8F6-4DD6-A250-4B38A7996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589" y="1098392"/>
            <a:ext cx="358620" cy="35862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43E0FE74-007C-4FFE-80AD-FB6E65867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2848" y="1098392"/>
            <a:ext cx="358620" cy="35862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830B4FEF-8123-43D3-9284-25B290A0FE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5485" y="1098392"/>
            <a:ext cx="358620" cy="358620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5BE6BD1F-B05C-45B9-8D3B-816511296B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2324" y="1098392"/>
            <a:ext cx="358620" cy="358620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9036F7A7-15F5-4648-8654-30052E5592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60065" y="2412541"/>
            <a:ext cx="945875" cy="1326228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5EAAD22E-2D50-4DE6-9147-2752E4B901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18838" y="2412541"/>
            <a:ext cx="945875" cy="1326228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9A28C253-BB3A-406C-9B94-1D06A6C131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81108" y="3825030"/>
            <a:ext cx="5493841" cy="56875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596350C-9D26-D14F-86C0-2B630001A4BE}"/>
              </a:ext>
            </a:extLst>
          </p:cNvPr>
          <p:cNvSpPr/>
          <p:nvPr/>
        </p:nvSpPr>
        <p:spPr>
          <a:xfrm>
            <a:off x="2381929" y="4462307"/>
            <a:ext cx="618342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0" i="1">
                <a:solidFill>
                  <a:schemeClr val="bg1"/>
                </a:solidFill>
              </a:rPr>
              <a:t>To change the disk mode with QTS/the utility, the switch needs to remain in the Software Control mode.</a:t>
            </a:r>
            <a:endParaRPr lang="en-US" sz="1000" i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25" name="圖片 15">
            <a:extLst>
              <a:ext uri="{FF2B5EF4-FFF2-40B4-BE49-F238E27FC236}">
                <a16:creationId xmlns:a16="http://schemas.microsoft.com/office/drawing/2014/main" id="{74448C96-864F-4AF8-B9A1-4F00203E633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6472" y="2197847"/>
            <a:ext cx="1094018" cy="1286714"/>
          </a:xfrm>
          <a:prstGeom prst="rect">
            <a:avLst/>
          </a:prstGeom>
        </p:spPr>
      </p:pic>
      <p:sp>
        <p:nvSpPr>
          <p:cNvPr id="27" name="文字方塊 23">
            <a:extLst>
              <a:ext uri="{FF2B5EF4-FFF2-40B4-BE49-F238E27FC236}">
                <a16:creationId xmlns:a16="http://schemas.microsoft.com/office/drawing/2014/main" id="{9FCC6C9B-D564-4C12-8264-2C14E79EB506}"/>
              </a:ext>
            </a:extLst>
          </p:cNvPr>
          <p:cNvSpPr txBox="1"/>
          <p:nvPr/>
        </p:nvSpPr>
        <p:spPr>
          <a:xfrm>
            <a:off x="756472" y="3483295"/>
            <a:ext cx="1094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MODE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4F74A7F9-95D1-4D7B-98D6-B4319F24E86F}"/>
              </a:ext>
            </a:extLst>
          </p:cNvPr>
          <p:cNvSpPr txBox="1"/>
          <p:nvPr/>
        </p:nvSpPr>
        <p:spPr>
          <a:xfrm>
            <a:off x="2468208" y="3483295"/>
            <a:ext cx="1163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Individual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EF1B94A8-9F2B-4FE8-9FF7-EF54FA54F1E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5209" y="2197847"/>
            <a:ext cx="1086732" cy="1285448"/>
          </a:xfrm>
          <a:prstGeom prst="rect">
            <a:avLst/>
          </a:prstGeom>
        </p:spPr>
      </p:pic>
      <p:pic>
        <p:nvPicPr>
          <p:cNvPr id="30" name="圖片 15">
            <a:extLst>
              <a:ext uri="{FF2B5EF4-FFF2-40B4-BE49-F238E27FC236}">
                <a16:creationId xmlns:a16="http://schemas.microsoft.com/office/drawing/2014/main" id="{8F2B97A0-BAA1-47CC-BCD4-CCF1B44B434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65380" y="2197847"/>
            <a:ext cx="1094018" cy="1286714"/>
          </a:xfrm>
          <a:prstGeom prst="rect">
            <a:avLst/>
          </a:prstGeom>
        </p:spPr>
      </p:pic>
      <p:sp>
        <p:nvSpPr>
          <p:cNvPr id="31" name="文字方塊 23">
            <a:extLst>
              <a:ext uri="{FF2B5EF4-FFF2-40B4-BE49-F238E27FC236}">
                <a16:creationId xmlns:a16="http://schemas.microsoft.com/office/drawing/2014/main" id="{5097AC51-D1C4-4EF9-A93C-CFDBCD0CE861}"/>
              </a:ext>
            </a:extLst>
          </p:cNvPr>
          <p:cNvSpPr txBox="1"/>
          <p:nvPr/>
        </p:nvSpPr>
        <p:spPr>
          <a:xfrm>
            <a:off x="5965380" y="3483295"/>
            <a:ext cx="1094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MODE</a:t>
            </a:r>
            <a:endParaRPr lang="zh-TW" altLang="en-US" sz="1600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32" name="圖片 13">
            <a:extLst>
              <a:ext uri="{FF2B5EF4-FFF2-40B4-BE49-F238E27FC236}">
                <a16:creationId xmlns:a16="http://schemas.microsoft.com/office/drawing/2014/main" id="{E41DEAEE-6421-4C48-BE90-ACAB8A2E02C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73727" y="4507077"/>
            <a:ext cx="178554" cy="15667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2ADF1456-4D16-2044-AE76-3FCBDB3F5F00}"/>
              </a:ext>
            </a:extLst>
          </p:cNvPr>
          <p:cNvSpPr txBox="1"/>
          <p:nvPr/>
        </p:nvSpPr>
        <p:spPr>
          <a:xfrm>
            <a:off x="637277" y="1200994"/>
            <a:ext cx="1432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In any mode other than the “Individual” mode (Factory default is Software Control)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DD5630F-F2F4-9244-98DB-82DD838A92C2}"/>
              </a:ext>
            </a:extLst>
          </p:cNvPr>
          <p:cNvSpPr txBox="1"/>
          <p:nvPr/>
        </p:nvSpPr>
        <p:spPr>
          <a:xfrm>
            <a:off x="2324915" y="1200994"/>
            <a:ext cx="13762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the dip switch mode to the “Individual” mode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6D3A655-27B1-F745-8487-89F0B346FA77}"/>
              </a:ext>
            </a:extLst>
          </p:cNvPr>
          <p:cNvSpPr txBox="1"/>
          <p:nvPr/>
        </p:nvSpPr>
        <p:spPr>
          <a:xfrm>
            <a:off x="3889038" y="1200994"/>
            <a:ext cx="1799162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and hold the “SET” button for 3 seconds until a beep to switch the mode to individual (reset)*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200">
                <a:solidFill>
                  <a:schemeClr val="bg1"/>
                </a:solidFill>
              </a:rPr>
              <a:t>*All data on drive(s) will be erased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5797392-D774-4343-AFE9-7B098CB9E810}"/>
              </a:ext>
            </a:extLst>
          </p:cNvPr>
          <p:cNvSpPr txBox="1"/>
          <p:nvPr/>
        </p:nvSpPr>
        <p:spPr>
          <a:xfrm>
            <a:off x="5894261" y="1200994"/>
            <a:ext cx="1376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the dip switch mode to any other mode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41FB69E-58E6-034A-BC6E-786D9975E01A}"/>
              </a:ext>
            </a:extLst>
          </p:cNvPr>
          <p:cNvSpPr txBox="1"/>
          <p:nvPr/>
        </p:nvSpPr>
        <p:spPr>
          <a:xfrm>
            <a:off x="7494000" y="1200994"/>
            <a:ext cx="1584686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and hold the “SET” button for 3 seconds until a beep to switch the mode*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200">
                <a:solidFill>
                  <a:schemeClr val="bg1"/>
                </a:solidFill>
              </a:rPr>
              <a:t>*All data on drive(s) will be erased</a:t>
            </a:r>
            <a:endParaRPr 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630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487D-5AA0-C34E-9E10-EF57BAF24C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>
                <a:ea typeface="微軟正黑體"/>
              </a:rPr>
              <a:t>Save energy &amp; reduce noise with sleep mode</a:t>
            </a:r>
            <a:endParaRPr lang="en-US">
              <a:ea typeface="微軟正黑體"/>
            </a:endParaRPr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id="{625060B0-553F-9641-AE9F-B93D3BF298D5}"/>
              </a:ext>
            </a:extLst>
          </p:cNvPr>
          <p:cNvSpPr txBox="1">
            <a:spLocks/>
          </p:cNvSpPr>
          <p:nvPr/>
        </p:nvSpPr>
        <p:spPr>
          <a:xfrm>
            <a:off x="690957" y="1021402"/>
            <a:ext cx="7857183" cy="4970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US" altLang="zh-TW" sz="2000" b="1" dirty="0">
                <a:solidFill>
                  <a:schemeClr val="bg1"/>
                </a:solidFill>
                <a:ea typeface="微軟正黑體"/>
              </a:rPr>
              <a:t>TR-002 can enter the sleep mode with just</a:t>
            </a:r>
            <a:r>
              <a:rPr lang="zh-TW" altLang="en-US" sz="2000" b="1" dirty="0">
                <a:solidFill>
                  <a:schemeClr val="bg1"/>
                </a:solidFill>
                <a:ea typeface="微軟正黑體"/>
              </a:rPr>
              <a:t> </a:t>
            </a:r>
            <a:r>
              <a:rPr lang="en-US" altLang="zh-TW" sz="2000" b="1" dirty="0">
                <a:solidFill>
                  <a:schemeClr val="bg1"/>
                </a:solidFill>
                <a:ea typeface="微軟正黑體"/>
              </a:rPr>
              <a:t>2.98 watt when these events occur: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zh-TW" altLang="en-US" sz="2000" b="1" i="0" u="none" strike="noStrike" kern="0" cap="none" spc="0" baseline="0" noProof="0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FC876C12-D7D4-4D12-92E9-4BA69AF3C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860" y="1160094"/>
            <a:ext cx="3882073" cy="3684926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DAB1C573-7E84-4A54-8F57-71C6E54B9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8530" y="1684769"/>
            <a:ext cx="853564" cy="80760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3466044F-2D32-4C69-8EAC-99B3835A09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533" y="1655608"/>
            <a:ext cx="807603" cy="807603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96951F51-CB76-4FE9-8909-92A12906F7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1533" y="2598756"/>
            <a:ext cx="807603" cy="807603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64371843-385B-41B5-B051-B57E27ED66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1533" y="3531448"/>
            <a:ext cx="807603" cy="807603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ED5B8E60-CC66-4D79-8FB3-D199456BBBAC}"/>
              </a:ext>
            </a:extLst>
          </p:cNvPr>
          <p:cNvSpPr/>
          <p:nvPr/>
        </p:nvSpPr>
        <p:spPr>
          <a:xfrm>
            <a:off x="4477933" y="1905520"/>
            <a:ext cx="4594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bg1"/>
              </a:buClr>
              <a:defRPr/>
            </a:pPr>
            <a:r>
              <a:rPr lang="en-US" altLang="zh-CN" sz="16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or</a:t>
            </a:r>
          </a:p>
        </p:txBody>
      </p:sp>
      <p:sp>
        <p:nvSpPr>
          <p:cNvPr id="14" name="內容版面配置區 1">
            <a:extLst>
              <a:ext uri="{FF2B5EF4-FFF2-40B4-BE49-F238E27FC236}">
                <a16:creationId xmlns:a16="http://schemas.microsoft.com/office/drawing/2014/main" id="{B20D69BF-D128-CE4F-B6A3-81203EE9D58A}"/>
              </a:ext>
            </a:extLst>
          </p:cNvPr>
          <p:cNvSpPr txBox="1">
            <a:spLocks/>
          </p:cNvSpPr>
          <p:nvPr/>
        </p:nvSpPr>
        <p:spPr>
          <a:xfrm>
            <a:off x="3459019" y="4552079"/>
            <a:ext cx="3599005" cy="2683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lvl="0">
              <a:defRPr/>
            </a:pPr>
            <a:r>
              <a:rPr lang="en-US" altLang="zh-TW" sz="12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RAID </a:t>
            </a:r>
            <a:r>
              <a:rPr lang="en-US" altLang="zh-CN" sz="12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rebuild delays the time entering the sleep mode</a:t>
            </a:r>
            <a:endParaRPr lang="zh-TW" altLang="en-US" sz="1200" b="1" i="0" u="none" strike="noStrike" kern="0" cap="none" spc="0" baseline="0" noProof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C48E4E2-4F1C-4C6A-8C38-255531966F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728" y="2244073"/>
            <a:ext cx="719106" cy="716297"/>
          </a:xfrm>
          <a:prstGeom prst="rect">
            <a:avLst/>
          </a:prstGeom>
        </p:spPr>
      </p:pic>
      <p:pic>
        <p:nvPicPr>
          <p:cNvPr id="18" name="圖片 13">
            <a:extLst>
              <a:ext uri="{FF2B5EF4-FFF2-40B4-BE49-F238E27FC236}">
                <a16:creationId xmlns:a16="http://schemas.microsoft.com/office/drawing/2014/main" id="{347E1629-4DFB-604B-AE2C-AEA1F3A7F3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55159" y="4593509"/>
            <a:ext cx="178554" cy="156679"/>
          </a:xfrm>
          <a:prstGeom prst="rect">
            <a:avLst/>
          </a:prstGeom>
        </p:spPr>
      </p:pic>
      <p:sp>
        <p:nvSpPr>
          <p:cNvPr id="19" name="矩形 6">
            <a:extLst>
              <a:ext uri="{FF2B5EF4-FFF2-40B4-BE49-F238E27FC236}">
                <a16:creationId xmlns:a16="http://schemas.microsoft.com/office/drawing/2014/main" id="{5B7B61BE-35BA-D84C-82D2-604D01E24190}"/>
              </a:ext>
            </a:extLst>
          </p:cNvPr>
          <p:cNvSpPr/>
          <p:nvPr/>
        </p:nvSpPr>
        <p:spPr>
          <a:xfrm>
            <a:off x="5781452" y="1905520"/>
            <a:ext cx="24649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 cable removal</a:t>
            </a:r>
          </a:p>
        </p:txBody>
      </p:sp>
      <p:sp>
        <p:nvSpPr>
          <p:cNvPr id="20" name="矩形 15">
            <a:extLst>
              <a:ext uri="{FF2B5EF4-FFF2-40B4-BE49-F238E27FC236}">
                <a16:creationId xmlns:a16="http://schemas.microsoft.com/office/drawing/2014/main" id="{59C488D1-2E41-544D-A8B8-DD8EBB07B89E}"/>
              </a:ext>
            </a:extLst>
          </p:cNvPr>
          <p:cNvSpPr/>
          <p:nvPr/>
        </p:nvSpPr>
        <p:spPr>
          <a:xfrm>
            <a:off x="5781452" y="2751220"/>
            <a:ext cx="25472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The host enters sleep/hibernation*</a:t>
            </a:r>
          </a:p>
        </p:txBody>
      </p:sp>
      <p:sp>
        <p:nvSpPr>
          <p:cNvPr id="21" name="矩形 16">
            <a:extLst>
              <a:ext uri="{FF2B5EF4-FFF2-40B4-BE49-F238E27FC236}">
                <a16:creationId xmlns:a16="http://schemas.microsoft.com/office/drawing/2014/main" id="{F427766A-251C-9F45-AD11-4B6A1E2662AA}"/>
              </a:ext>
            </a:extLst>
          </p:cNvPr>
          <p:cNvSpPr/>
          <p:nvPr/>
        </p:nvSpPr>
        <p:spPr>
          <a:xfrm>
            <a:off x="5781452" y="3766758"/>
            <a:ext cx="302268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The host is shut down</a:t>
            </a:r>
          </a:p>
        </p:txBody>
      </p:sp>
      <p:sp>
        <p:nvSpPr>
          <p:cNvPr id="22" name="矩形 15">
            <a:extLst>
              <a:ext uri="{FF2B5EF4-FFF2-40B4-BE49-F238E27FC236}">
                <a16:creationId xmlns:a16="http://schemas.microsoft.com/office/drawing/2014/main" id="{2EAA0810-B92B-764F-8E9C-C3B28DC2719B}"/>
              </a:ext>
            </a:extLst>
          </p:cNvPr>
          <p:cNvSpPr/>
          <p:nvPr/>
        </p:nvSpPr>
        <p:spPr>
          <a:xfrm>
            <a:off x="6123642" y="3335995"/>
            <a:ext cx="186287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bg1"/>
              </a:buClr>
              <a:defRPr/>
            </a:pPr>
            <a:r>
              <a:rPr lang="en-US" altLang="zh-CN" sz="105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*depends on host support</a:t>
            </a:r>
          </a:p>
        </p:txBody>
      </p:sp>
    </p:spTree>
    <p:extLst>
      <p:ext uri="{BB962C8B-B14F-4D97-AF65-F5344CB8AC3E}">
        <p14:creationId xmlns:p14="http://schemas.microsoft.com/office/powerpoint/2010/main" val="1105862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BE22B6C1-38B9-44E4-8068-3DA75FB13373}"/>
              </a:ext>
            </a:extLst>
          </p:cNvPr>
          <p:cNvSpPr/>
          <p:nvPr/>
        </p:nvSpPr>
        <p:spPr>
          <a:xfrm>
            <a:off x="0" y="978387"/>
            <a:ext cx="5496791" cy="2232248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213885" y="1560928"/>
            <a:ext cx="4081182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4400">
                <a:solidFill>
                  <a:schemeClr val="bg1"/>
                </a:solidFill>
                <a:ea typeface="Microsoft JhengHei"/>
              </a:rPr>
              <a:t>Using TR-002 On a Personal Computer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2BF5743-7F39-4D4B-B32E-33D5FD0DCEAF}"/>
              </a:ext>
            </a:extLst>
          </p:cNvPr>
          <p:cNvSpPr txBox="1">
            <a:spLocks/>
          </p:cNvSpPr>
          <p:nvPr/>
        </p:nvSpPr>
        <p:spPr>
          <a:xfrm>
            <a:off x="279199" y="3314507"/>
            <a:ext cx="5990166" cy="523887"/>
          </a:xfrm>
          <a:prstGeom prst="rect">
            <a:avLst/>
          </a:prstGeom>
        </p:spPr>
        <p:txBody>
          <a:bodyPr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CN" sz="2000" b="1" dirty="0">
                <a:solidFill>
                  <a:srgbClr val="FFFFFF"/>
                </a:solidFill>
              </a:rPr>
              <a:t>With Windows/macOS utility</a:t>
            </a:r>
            <a:br>
              <a:rPr lang="en-US" altLang="zh-CN" sz="2000" b="1" dirty="0">
                <a:solidFill>
                  <a:srgbClr val="FFFFFF"/>
                </a:solidFill>
              </a:rPr>
            </a:br>
            <a:r>
              <a:rPr lang="en-US" altLang="zh-CN" sz="2000" b="1" dirty="0">
                <a:solidFill>
                  <a:srgbClr val="FFFFFF"/>
                </a:solidFill>
              </a:rPr>
              <a:t>QNAP</a:t>
            </a:r>
            <a:r>
              <a:rPr lang="zh-CN" altLang="en-US" sz="2000" b="1" dirty="0">
                <a:solidFill>
                  <a:srgbClr val="FFFFFF"/>
                </a:solidFill>
              </a:rPr>
              <a:t> </a:t>
            </a:r>
            <a:r>
              <a:rPr lang="en-US" altLang="zh-CN" sz="2000" b="1" dirty="0">
                <a:solidFill>
                  <a:srgbClr val="FFFFFF"/>
                </a:solidFill>
              </a:rPr>
              <a:t>External</a:t>
            </a:r>
            <a:r>
              <a:rPr lang="zh-CN" altLang="en-US" sz="2000" b="1" dirty="0">
                <a:solidFill>
                  <a:srgbClr val="FFFFFF"/>
                </a:solidFill>
              </a:rPr>
              <a:t> </a:t>
            </a:r>
            <a:r>
              <a:rPr lang="en-US" altLang="zh-CN" sz="2000" b="1" dirty="0">
                <a:solidFill>
                  <a:srgbClr val="FFFFFF"/>
                </a:solidFill>
              </a:rPr>
              <a:t>RAID</a:t>
            </a:r>
            <a:r>
              <a:rPr lang="zh-CN" altLang="en-US" sz="2000" b="1" dirty="0">
                <a:solidFill>
                  <a:srgbClr val="FFFFFF"/>
                </a:solidFill>
              </a:rPr>
              <a:t> </a:t>
            </a:r>
            <a:r>
              <a:rPr lang="en-US" altLang="zh-CN" sz="2000" b="1" dirty="0">
                <a:solidFill>
                  <a:srgbClr val="FFFFFF"/>
                </a:solidFill>
              </a:rPr>
              <a:t>Manager</a:t>
            </a:r>
            <a:endParaRPr lang="en-US" sz="20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9803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圖片 32">
            <a:extLst>
              <a:ext uri="{FF2B5EF4-FFF2-40B4-BE49-F238E27FC236}">
                <a16:creationId xmlns:a16="http://schemas.microsoft.com/office/drawing/2014/main" id="{BE614025-29C1-4BBC-80FE-4E21628DC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144" y="1257146"/>
            <a:ext cx="3404218" cy="337364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840828" y="951196"/>
            <a:ext cx="7706512" cy="55392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latin typeface="Microsoft JhengHei"/>
                <a:ea typeface="Microsoft JhengHei"/>
              </a:rPr>
              <a:t>Dual-port USB 3.1 Gen2 PCIe adapter for dual USB devices up to 10Gbps, allowing you to transfer large data more quickly.</a:t>
            </a:r>
            <a:endParaRPr lang="zh-TW" altLang="en-US" sz="2000" b="1">
              <a:solidFill>
                <a:schemeClr val="bg1"/>
              </a:solidFill>
              <a:latin typeface="Microsoft JhengHei"/>
              <a:ea typeface="Microsoft JhengHe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3200"/>
              <a:t>Add USB 3.1 Gen2 ports to PC &amp; NAS</a:t>
            </a:r>
            <a:endParaRPr lang="zh-CN" altLang="en-US" sz="3200"/>
          </a:p>
        </p:txBody>
      </p:sp>
      <p:pic>
        <p:nvPicPr>
          <p:cNvPr id="6" name="Shape 160">
            <a:extLst>
              <a:ext uri="{FF2B5EF4-FFF2-40B4-BE49-F238E27FC236}">
                <a16:creationId xmlns:a16="http://schemas.microsoft.com/office/drawing/2014/main" id="{BFDCFF55-BCBC-294D-BBF0-34D191C1C5E6}"/>
              </a:ext>
            </a:extLst>
          </p:cNvPr>
          <p:cNvPicPr preferRelativeResize="0"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5837" y="3365732"/>
            <a:ext cx="2158054" cy="1352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3051675-763A-4D4F-B0B4-EEB89A97B178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35990" y="3462234"/>
            <a:ext cx="686351" cy="1219903"/>
          </a:xfrm>
          <a:prstGeom prst="rect">
            <a:avLst/>
          </a:prstGeom>
          <a:effectLst>
            <a:outerShdw blurRad="127000" dir="2700000" algn="tl" rotWithShape="0">
              <a:schemeClr val="tx1">
                <a:lumMod val="75000"/>
                <a:lumOff val="25000"/>
                <a:alpha val="90000"/>
              </a:schemeClr>
            </a:outerShdw>
          </a:effectLst>
        </p:spPr>
      </p:pic>
      <p:cxnSp>
        <p:nvCxnSpPr>
          <p:cNvPr id="12" name="直線接點 56">
            <a:extLst>
              <a:ext uri="{FF2B5EF4-FFF2-40B4-BE49-F238E27FC236}">
                <a16:creationId xmlns:a16="http://schemas.microsoft.com/office/drawing/2014/main" id="{7F873159-684C-B54B-857D-E797BD6A85C8}"/>
              </a:ext>
            </a:extLst>
          </p:cNvPr>
          <p:cNvCxnSpPr>
            <a:cxnSpLocks/>
          </p:cNvCxnSpPr>
          <p:nvPr/>
        </p:nvCxnSpPr>
        <p:spPr>
          <a:xfrm>
            <a:off x="5306749" y="3078565"/>
            <a:ext cx="1113751" cy="0"/>
          </a:xfrm>
          <a:prstGeom prst="line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  <a:headEnd type="oval" w="med" len="med"/>
            <a:tailEnd type="oval" w="med" len="med"/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B39F2B8-8EA3-DB4F-BFC5-CF01B8890660}"/>
              </a:ext>
            </a:extLst>
          </p:cNvPr>
          <p:cNvSpPr/>
          <p:nvPr/>
        </p:nvSpPr>
        <p:spPr>
          <a:xfrm>
            <a:off x="6516158" y="2924676"/>
            <a:ext cx="13227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PCIe Gen2 x2</a:t>
            </a:r>
            <a:endParaRPr lang="en-US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780E0A-2BDB-5A47-A002-CAB3CE4C52BA}"/>
              </a:ext>
            </a:extLst>
          </p:cNvPr>
          <p:cNvSpPr/>
          <p:nvPr/>
        </p:nvSpPr>
        <p:spPr>
          <a:xfrm>
            <a:off x="418903" y="2385173"/>
            <a:ext cx="231345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2 x USB 3.1 Gen2 Type-A</a:t>
            </a:r>
            <a:endParaRPr lang="en-US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cxnSp>
        <p:nvCxnSpPr>
          <p:cNvPr id="18" name="直線接點 56">
            <a:extLst>
              <a:ext uri="{FF2B5EF4-FFF2-40B4-BE49-F238E27FC236}">
                <a16:creationId xmlns:a16="http://schemas.microsoft.com/office/drawing/2014/main" id="{D2319483-BCA0-4540-8FED-AAB2FBF817E8}"/>
              </a:ext>
            </a:extLst>
          </p:cNvPr>
          <p:cNvCxnSpPr>
            <a:cxnSpLocks/>
          </p:cNvCxnSpPr>
          <p:nvPr/>
        </p:nvCxnSpPr>
        <p:spPr>
          <a:xfrm>
            <a:off x="2891459" y="3658632"/>
            <a:ext cx="950072" cy="0"/>
          </a:xfrm>
          <a:prstGeom prst="line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  <a:headEnd type="oval" w="med" len="med"/>
            <a:tailEnd type="oval" w="med" len="med"/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48570-06BA-4F44-9A1A-CE97BA3CF82F}"/>
              </a:ext>
            </a:extLst>
          </p:cNvPr>
          <p:cNvSpPr/>
          <p:nvPr/>
        </p:nvSpPr>
        <p:spPr>
          <a:xfrm>
            <a:off x="765591" y="3492889"/>
            <a:ext cx="2153219" cy="52322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US" altLang="zh-CN" b="1">
                <a:solidFill>
                  <a:schemeClr val="bg1"/>
                </a:solidFill>
                <a:latin typeface="Microsoft JhengHei"/>
                <a:ea typeface="Microsoft JhengHei"/>
              </a:rPr>
              <a:t>Includes brackets for all NAS models and PC</a:t>
            </a:r>
            <a:endParaRPr lang="en-US" b="1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E330680-BE84-D04B-9CB3-879247DAD298}"/>
              </a:ext>
            </a:extLst>
          </p:cNvPr>
          <p:cNvSpPr/>
          <p:nvPr/>
        </p:nvSpPr>
        <p:spPr>
          <a:xfrm>
            <a:off x="7297131" y="4402577"/>
            <a:ext cx="69602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TS-251B</a:t>
            </a:r>
            <a:endParaRPr lang="en-US" sz="10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pic>
        <p:nvPicPr>
          <p:cNvPr id="21" name="圖片 20">
            <a:extLst>
              <a:ext uri="{FF2B5EF4-FFF2-40B4-BE49-F238E27FC236}">
                <a16:creationId xmlns:a16="http://schemas.microsoft.com/office/drawing/2014/main" id="{6871B9E0-EE1D-4B54-8124-896935B8DCD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209"/>
          <a:stretch/>
        </p:blipFill>
        <p:spPr>
          <a:xfrm rot="10800000" flipV="1">
            <a:off x="6917014" y="1485423"/>
            <a:ext cx="2226986" cy="87203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B96A5FF-96FC-D844-ADD7-F86CE7ED3B23}"/>
              </a:ext>
            </a:extLst>
          </p:cNvPr>
          <p:cNvSpPr/>
          <p:nvPr/>
        </p:nvSpPr>
        <p:spPr>
          <a:xfrm>
            <a:off x="7177557" y="1540685"/>
            <a:ext cx="19191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800" b="1">
                <a:solidFill>
                  <a:srgbClr val="3C0668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Ordering P/N:</a:t>
            </a:r>
            <a:endParaRPr lang="en-US" sz="1800" b="1">
              <a:solidFill>
                <a:srgbClr val="3C0668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en-US" sz="1800" b="1" i="1">
                <a:solidFill>
                  <a:srgbClr val="3C0668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USB-U31A2P01</a:t>
            </a:r>
          </a:p>
        </p:txBody>
      </p:sp>
      <p:cxnSp>
        <p:nvCxnSpPr>
          <p:cNvPr id="24" name="接點: 肘形 23">
            <a:extLst>
              <a:ext uri="{FF2B5EF4-FFF2-40B4-BE49-F238E27FC236}">
                <a16:creationId xmlns:a16="http://schemas.microsoft.com/office/drawing/2014/main" id="{7E0CFF5D-C41F-42E7-A473-A5171F9A632A}"/>
              </a:ext>
            </a:extLst>
          </p:cNvPr>
          <p:cNvCxnSpPr>
            <a:cxnSpLocks/>
          </p:cNvCxnSpPr>
          <p:nvPr/>
        </p:nvCxnSpPr>
        <p:spPr>
          <a:xfrm>
            <a:off x="2828015" y="2578977"/>
            <a:ext cx="829585" cy="773705"/>
          </a:xfrm>
          <a:prstGeom prst="bentConnector3">
            <a:avLst>
              <a:gd name="adj1" fmla="val 57558"/>
            </a:avLst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  <a:headEnd type="oval" w="med" len="med"/>
            <a:tailEnd type="oval" w="med" len="med"/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橢圓 27">
            <a:extLst>
              <a:ext uri="{FF2B5EF4-FFF2-40B4-BE49-F238E27FC236}">
                <a16:creationId xmlns:a16="http://schemas.microsoft.com/office/drawing/2014/main" id="{AE08F200-A0BE-4137-B5D2-5A9192C574A6}"/>
              </a:ext>
            </a:extLst>
          </p:cNvPr>
          <p:cNvSpPr/>
          <p:nvPr/>
        </p:nvSpPr>
        <p:spPr>
          <a:xfrm>
            <a:off x="3283933" y="2548890"/>
            <a:ext cx="72000" cy="72000"/>
          </a:xfrm>
          <a:prstGeom prst="ellipse">
            <a:avLst/>
          </a:prstGeom>
          <a:solidFill>
            <a:srgbClr val="CBB8BB"/>
          </a:solidFill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0D1D10-0CC9-4970-B927-8D905F5AFC43}"/>
              </a:ext>
            </a:extLst>
          </p:cNvPr>
          <p:cNvSpPr/>
          <p:nvPr/>
        </p:nvSpPr>
        <p:spPr>
          <a:xfrm>
            <a:off x="4815837" y="4402577"/>
            <a:ext cx="362600" cy="24622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CN" sz="1000" b="1">
                <a:solidFill>
                  <a:schemeClr val="bg1"/>
                </a:solidFill>
                <a:latin typeface="+mj-lt"/>
                <a:ea typeface="Microsoft JhengHei"/>
              </a:rPr>
              <a:t>PC</a:t>
            </a:r>
            <a:endParaRPr lang="en-US" altLang="zh-CN" sz="10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65901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C1AC1-2C5B-254B-BF51-587DD22F69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 sz="2800"/>
              <a:t>Configure your TR-002 on Windows/macOS -</a:t>
            </a:r>
            <a:br>
              <a:rPr lang="en-US" sz="2800"/>
            </a:br>
            <a:r>
              <a:rPr lang="en-US" sz="2800"/>
              <a:t>QNAP</a:t>
            </a:r>
            <a:r>
              <a:rPr lang="en-US" altLang="zh-CN" sz="2800"/>
              <a:t> </a:t>
            </a:r>
            <a:r>
              <a:rPr lang="en-US" sz="2800"/>
              <a:t>External</a:t>
            </a:r>
            <a:r>
              <a:rPr lang="en-US" altLang="zh-CN" sz="2800"/>
              <a:t> </a:t>
            </a:r>
            <a:r>
              <a:rPr lang="en-US" sz="2800"/>
              <a:t>RAID</a:t>
            </a:r>
            <a:r>
              <a:rPr lang="en-US" altLang="zh-CN" sz="2800"/>
              <a:t> </a:t>
            </a:r>
            <a:r>
              <a:rPr lang="en-US" sz="2800"/>
              <a:t>Manager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8066DB9A-3602-42ED-9AD0-A0C240B49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" t="5662" r="4703" b="7038"/>
          <a:stretch/>
        </p:blipFill>
        <p:spPr>
          <a:xfrm>
            <a:off x="1669621" y="2160643"/>
            <a:ext cx="603000" cy="612000"/>
          </a:xfrm>
          <a:prstGeom prst="roundRect">
            <a:avLst>
              <a:gd name="adj" fmla="val 26532"/>
            </a:avLst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1AAC39D-F60D-2440-8C18-289D9412F5A9}"/>
              </a:ext>
            </a:extLst>
          </p:cNvPr>
          <p:cNvSpPr/>
          <p:nvPr/>
        </p:nvSpPr>
        <p:spPr>
          <a:xfrm>
            <a:off x="755574" y="4474577"/>
            <a:ext cx="61587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48267427-B790-F04D-A4C3-7326EC9F87B4}"/>
              </a:ext>
            </a:extLst>
          </p:cNvPr>
          <p:cNvSpPr txBox="1">
            <a:spLocks/>
          </p:cNvSpPr>
          <p:nvPr/>
        </p:nvSpPr>
        <p:spPr>
          <a:xfrm>
            <a:off x="124258" y="950167"/>
            <a:ext cx="6200342" cy="7762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400" b="1">
                <a:solidFill>
                  <a:srgbClr val="3C0668"/>
                </a:solidFill>
                <a:latin typeface="+mj-lt"/>
                <a:ea typeface="微軟正黑體"/>
              </a:rPr>
              <a:t>Supported platforms a</a:t>
            </a:r>
            <a:r>
              <a:rPr lang="zh-TW" altLang="en-US" sz="1400" b="1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nd OS version</a:t>
            </a:r>
            <a:endParaRPr lang="en-US" altLang="zh-TW" sz="1400">
              <a:solidFill>
                <a:srgbClr val="3C0668"/>
              </a:solidFill>
              <a:latin typeface="+mj-lt"/>
              <a:ea typeface="微軟正黑體"/>
            </a:endParaRPr>
          </a:p>
          <a:p>
            <a:pPr>
              <a:defRPr/>
            </a:pPr>
            <a:r>
              <a:rPr lang="zh-TW" altLang="en-US" sz="1400" b="1">
                <a:solidFill>
                  <a:srgbClr val="3C0668"/>
                </a:solidFill>
                <a:latin typeface="+mj-lt"/>
                <a:ea typeface="微軟正黑體"/>
              </a:rPr>
              <a:t>Windows</a:t>
            </a:r>
            <a:r>
              <a:rPr lang="zh-TW" altLang="en-US" sz="1400" b="1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:</a:t>
            </a:r>
            <a:r>
              <a:rPr lang="zh-TW" altLang="en-US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 Windows 7 (or later)</a:t>
            </a:r>
            <a:r>
              <a:rPr lang="en-US" altLang="zh-TW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, Windows Server 2012 R2 (or later)</a:t>
            </a:r>
            <a:r>
              <a:rPr lang="zh-TW" altLang="en-US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 </a:t>
            </a:r>
            <a:endParaRPr lang="en-US" altLang="zh-TW" sz="1400">
              <a:solidFill>
                <a:srgbClr val="3C0668"/>
              </a:solidFill>
              <a:latin typeface="+mj-lt"/>
              <a:ea typeface="微軟正黑體"/>
              <a:cs typeface="Arial"/>
            </a:endParaRPr>
          </a:p>
          <a:p>
            <a:pPr>
              <a:defRPr/>
            </a:pPr>
            <a:r>
              <a:rPr lang="zh-TW" altLang="en-US" sz="1400" b="1">
                <a:solidFill>
                  <a:srgbClr val="3C0668"/>
                </a:solidFill>
                <a:latin typeface="+mj-lt"/>
                <a:ea typeface="微軟正黑體"/>
              </a:rPr>
              <a:t>Mac:</a:t>
            </a:r>
            <a:r>
              <a:rPr lang="zh-TW" altLang="en-US" sz="1400">
                <a:solidFill>
                  <a:srgbClr val="3C0668"/>
                </a:solidFill>
                <a:latin typeface="+mj-lt"/>
                <a:ea typeface="微軟正黑體"/>
              </a:rPr>
              <a:t> </a:t>
            </a:r>
            <a:r>
              <a:rPr lang="zh-TW" altLang="en-US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macOS 10.1</a:t>
            </a:r>
            <a:r>
              <a:rPr lang="en-US" altLang="zh-TW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3</a:t>
            </a:r>
            <a:r>
              <a:rPr lang="zh-TW" altLang="en-US" sz="1400">
                <a:solidFill>
                  <a:srgbClr val="3C0668"/>
                </a:solidFill>
                <a:latin typeface="+mj-lt"/>
                <a:ea typeface="微軟正黑體"/>
                <a:cs typeface="Arial"/>
              </a:rPr>
              <a:t> (or later)</a:t>
            </a:r>
            <a:endParaRPr lang="en-US" altLang="zh-TW" sz="1400">
              <a:solidFill>
                <a:srgbClr val="3C0668"/>
              </a:solidFill>
              <a:latin typeface="+mj-lt"/>
              <a:ea typeface="微軟正黑體"/>
              <a:cs typeface="Arial"/>
            </a:endParaRPr>
          </a:p>
        </p:txBody>
      </p:sp>
      <p:sp>
        <p:nvSpPr>
          <p:cNvPr id="10" name="內容版面配置區 1">
            <a:extLst>
              <a:ext uri="{FF2B5EF4-FFF2-40B4-BE49-F238E27FC236}">
                <a16:creationId xmlns:a16="http://schemas.microsoft.com/office/drawing/2014/main" id="{BE2D183B-CF49-6C4E-921B-EA9487077ECC}"/>
              </a:ext>
            </a:extLst>
          </p:cNvPr>
          <p:cNvSpPr txBox="1">
            <a:spLocks/>
          </p:cNvSpPr>
          <p:nvPr/>
        </p:nvSpPr>
        <p:spPr>
          <a:xfrm>
            <a:off x="6107905" y="1726405"/>
            <a:ext cx="2911836" cy="29038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With TR-002, you can create a disk array by the hardware DIP switch or the QNAP External RAID Manager utility on your PC/Mac.</a:t>
            </a:r>
            <a:endParaRPr lang="zh-TW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Monitor TR-002, RAID and disk status with this utility</a:t>
            </a:r>
            <a:endParaRPr lang="zh-TW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pic>
        <p:nvPicPr>
          <p:cNvPr id="3" name="圖片 3" descr="一張含有 螢幕擷取畫面, 監視器, 螢幕, 黑色 的圖片&#10;&#10;描述是以非常高的可信度產生">
            <a:extLst>
              <a:ext uri="{FF2B5EF4-FFF2-40B4-BE49-F238E27FC236}">
                <a16:creationId xmlns:a16="http://schemas.microsoft.com/office/drawing/2014/main" id="{7F60EC21-C526-4C67-B435-4469E09B74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26" b="5155"/>
          <a:stretch/>
        </p:blipFill>
        <p:spPr>
          <a:xfrm>
            <a:off x="2482164" y="1878116"/>
            <a:ext cx="3430549" cy="2136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668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形 10">
            <a:extLst>
              <a:ext uri="{FF2B5EF4-FFF2-40B4-BE49-F238E27FC236}">
                <a16:creationId xmlns:a16="http://schemas.microsoft.com/office/drawing/2014/main" id="{395C5A0D-3891-4155-A728-C551371C92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082" y="917388"/>
            <a:ext cx="2191949" cy="411352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60D5428D-0268-4441-B298-837A6C2098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</p:spPr>
        <p:txBody>
          <a:bodyPr/>
          <a:lstStyle/>
          <a:p>
            <a:r>
              <a:rPr lang="en-US" altLang="zh-CN"/>
              <a:t>Monitor disk health</a:t>
            </a:r>
            <a:endParaRPr lang="zh-TW" altLang="en-US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id="{25D756C9-73DD-48C0-946B-68982541AC60}"/>
              </a:ext>
            </a:extLst>
          </p:cNvPr>
          <p:cNvSpPr txBox="1">
            <a:spLocks/>
          </p:cNvSpPr>
          <p:nvPr/>
        </p:nvSpPr>
        <p:spPr>
          <a:xfrm>
            <a:off x="457090" y="1327662"/>
            <a:ext cx="3255776" cy="7120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TW" sz="1200" b="1">
                <a:solidFill>
                  <a:srgbClr val="3C0668"/>
                </a:solidFill>
                <a:ea typeface="微軟正黑體"/>
              </a:rPr>
              <a:t>The disk color on the TR device shows disk's status. Click on any of them to check the disk information </a:t>
            </a:r>
            <a:endParaRPr lang="zh-TW" altLang="en-US" sz="1200" b="1">
              <a:solidFill>
                <a:srgbClr val="3C0668"/>
              </a:solidFill>
              <a:latin typeface="微軟正黑體"/>
              <a:ea typeface="微軟正黑體"/>
            </a:endParaRPr>
          </a:p>
          <a:p>
            <a:pPr>
              <a:defRPr/>
            </a:pPr>
            <a:endParaRPr lang="zh-TW" altLang="en-US" sz="18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id="{34181CD0-2C3E-4C8E-9326-216C89E1364D}"/>
              </a:ext>
            </a:extLst>
          </p:cNvPr>
          <p:cNvSpPr txBox="1">
            <a:spLocks/>
          </p:cNvSpPr>
          <p:nvPr/>
        </p:nvSpPr>
        <p:spPr>
          <a:xfrm>
            <a:off x="3917439" y="1327662"/>
            <a:ext cx="4520479" cy="4927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TW" sz="1200" b="1">
                <a:solidFill>
                  <a:srgbClr val="3C0668"/>
                </a:solidFill>
                <a:ea typeface="微軟正黑體"/>
              </a:rPr>
              <a:t>Show all disks in "Disk Information". Click status to get the details of disk's S.M.A.R.T information.</a:t>
            </a:r>
            <a:endParaRPr lang="zh-TW" altLang="en-US" sz="1200" b="1">
              <a:solidFill>
                <a:srgbClr val="3C0668"/>
              </a:solidFill>
              <a:ea typeface="微軟正黑體"/>
            </a:endParaRPr>
          </a:p>
        </p:txBody>
      </p:sp>
      <p:sp>
        <p:nvSpPr>
          <p:cNvPr id="8" name="文字方塊 6">
            <a:extLst>
              <a:ext uri="{FF2B5EF4-FFF2-40B4-BE49-F238E27FC236}">
                <a16:creationId xmlns:a16="http://schemas.microsoft.com/office/drawing/2014/main" id="{DD47C6FF-62D0-4B15-98E3-A2BAB03CECD1}"/>
              </a:ext>
            </a:extLst>
          </p:cNvPr>
          <p:cNvSpPr txBox="1"/>
          <p:nvPr/>
        </p:nvSpPr>
        <p:spPr>
          <a:xfrm>
            <a:off x="706403" y="938398"/>
            <a:ext cx="186132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ea typeface="微軟正黑體"/>
              </a:rPr>
              <a:t>Quick overview</a:t>
            </a:r>
            <a:endParaRPr lang="zh-TW" altLang="en-US">
              <a:latin typeface="新細明體"/>
              <a:ea typeface="新細明體"/>
            </a:endParaRPr>
          </a:p>
        </p:txBody>
      </p:sp>
      <p:pic>
        <p:nvPicPr>
          <p:cNvPr id="3" name="圖片 4" descr="一張含有 螢幕擷取畫面, 手機, 監視器, 行動電話 的圖片&#10;&#10;描述是以非常高的可信度產生">
            <a:extLst>
              <a:ext uri="{FF2B5EF4-FFF2-40B4-BE49-F238E27FC236}">
                <a16:creationId xmlns:a16="http://schemas.microsoft.com/office/drawing/2014/main" id="{D01E04E6-16C2-4B01-B694-960EAA274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32" y="1947354"/>
            <a:ext cx="2457450" cy="2808833"/>
          </a:xfrm>
          <a:prstGeom prst="rect">
            <a:avLst/>
          </a:prstGeom>
        </p:spPr>
      </p:pic>
      <p:pic>
        <p:nvPicPr>
          <p:cNvPr id="7" name="圖片 9" descr="一張含有 螢幕擷取畫面, 監視器, 停車, 室外 的圖片&#10;&#10;描述是以非常高的可信度產生">
            <a:extLst>
              <a:ext uri="{FF2B5EF4-FFF2-40B4-BE49-F238E27FC236}">
                <a16:creationId xmlns:a16="http://schemas.microsoft.com/office/drawing/2014/main" id="{F96C5318-1934-4310-9ABE-ECB7B8DE0E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7971" y="1823100"/>
            <a:ext cx="4519482" cy="2933776"/>
          </a:xfrm>
          <a:prstGeom prst="rect">
            <a:avLst/>
          </a:prstGeom>
        </p:spPr>
      </p:pic>
      <p:sp>
        <p:nvSpPr>
          <p:cNvPr id="31" name="矩形 21">
            <a:extLst>
              <a:ext uri="{FF2B5EF4-FFF2-40B4-BE49-F238E27FC236}">
                <a16:creationId xmlns:a16="http://schemas.microsoft.com/office/drawing/2014/main" id="{0731394F-1BAC-4081-8A53-6212E13BFB3A}"/>
              </a:ext>
            </a:extLst>
          </p:cNvPr>
          <p:cNvSpPr/>
          <p:nvPr/>
        </p:nvSpPr>
        <p:spPr>
          <a:xfrm>
            <a:off x="8004490" y="3130505"/>
            <a:ext cx="469448" cy="192914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5" name="圖片 15" descr="一張含有 監視器, 黑色, 螢幕擷取畫面 的圖片&#10;&#10;描述是以非常高的可信度產生">
            <a:extLst>
              <a:ext uri="{FF2B5EF4-FFF2-40B4-BE49-F238E27FC236}">
                <a16:creationId xmlns:a16="http://schemas.microsoft.com/office/drawing/2014/main" id="{7B6FF577-2A2A-4984-A425-AABD89117A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8463" y="2856814"/>
            <a:ext cx="3693125" cy="1916669"/>
          </a:xfrm>
          <a:prstGeom prst="rect">
            <a:avLst/>
          </a:prstGeom>
        </p:spPr>
      </p:pic>
      <p:sp>
        <p:nvSpPr>
          <p:cNvPr id="20" name="矩形 21">
            <a:extLst>
              <a:ext uri="{FF2B5EF4-FFF2-40B4-BE49-F238E27FC236}">
                <a16:creationId xmlns:a16="http://schemas.microsoft.com/office/drawing/2014/main" id="{52B1E417-EE90-450B-97A1-16A651294EC0}"/>
              </a:ext>
            </a:extLst>
          </p:cNvPr>
          <p:cNvSpPr/>
          <p:nvPr/>
        </p:nvSpPr>
        <p:spPr>
          <a:xfrm>
            <a:off x="4058050" y="2860201"/>
            <a:ext cx="3705373" cy="1876522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21" name="圖形 20">
            <a:extLst>
              <a:ext uri="{FF2B5EF4-FFF2-40B4-BE49-F238E27FC236}">
                <a16:creationId xmlns:a16="http://schemas.microsoft.com/office/drawing/2014/main" id="{F8A3DEAE-D064-48F6-9F81-978CD5D8C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46825" y="917388"/>
            <a:ext cx="2454530" cy="388184"/>
          </a:xfrm>
          <a:prstGeom prst="rect">
            <a:avLst/>
          </a:prstGeom>
        </p:spPr>
      </p:pic>
      <p:sp>
        <p:nvSpPr>
          <p:cNvPr id="22" name="文字方塊 6">
            <a:extLst>
              <a:ext uri="{FF2B5EF4-FFF2-40B4-BE49-F238E27FC236}">
                <a16:creationId xmlns:a16="http://schemas.microsoft.com/office/drawing/2014/main" id="{FB089DE6-1748-4645-BA5E-7F942FE46668}"/>
              </a:ext>
            </a:extLst>
          </p:cNvPr>
          <p:cNvSpPr txBox="1"/>
          <p:nvPr/>
        </p:nvSpPr>
        <p:spPr>
          <a:xfrm>
            <a:off x="4008747" y="915229"/>
            <a:ext cx="2548664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b="1">
                <a:ea typeface="微軟正黑體"/>
              </a:rPr>
              <a:t>Check information</a:t>
            </a:r>
            <a:endParaRPr lang="en-US" altLang="zh-TW" b="1">
              <a:latin typeface="Arial"/>
              <a:ea typeface="微軟正黑體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68786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id="{DEF57F0C-29B2-4FE3-B70F-7164A458B2CF}"/>
              </a:ext>
            </a:extLst>
          </p:cNvPr>
          <p:cNvSpPr txBox="1">
            <a:spLocks/>
          </p:cNvSpPr>
          <p:nvPr/>
        </p:nvSpPr>
        <p:spPr>
          <a:xfrm>
            <a:off x="447629" y="958706"/>
            <a:ext cx="7227335" cy="5158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rgbClr val="3C0668"/>
                </a:solidFill>
                <a:ea typeface="微軟正黑體" pitchFamily="34" charset="-120"/>
              </a:rPr>
              <a:t>Various RAID types for users to create, multiple RAID are also available in QNAP External RAID Manager</a:t>
            </a:r>
            <a:endParaRPr lang="zh-TW" altLang="en-US" sz="1400" b="1">
              <a:solidFill>
                <a:srgbClr val="3C0668"/>
              </a:solidFill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rgbClr val="3C0668"/>
                </a:solidFill>
                <a:ea typeface="微軟正黑體" pitchFamily="34" charset="-120"/>
              </a:rPr>
              <a:t>Intuitive settings: create RAID group in just two steps</a:t>
            </a:r>
            <a:endParaRPr lang="zh-TW" altLang="en-US" sz="1400" b="1">
              <a:solidFill>
                <a:srgbClr val="3C0668"/>
              </a:solidFill>
              <a:ea typeface="微軟正黑體" pitchFamily="34" charset="-120"/>
            </a:endParaRPr>
          </a:p>
          <a:p>
            <a:pPr marL="179070" indent="-17907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rgbClr val="3C0668"/>
              </a:solidFill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1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171450" indent="-1714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1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1" name="矩形: 圓角 20">
            <a:extLst>
              <a:ext uri="{FF2B5EF4-FFF2-40B4-BE49-F238E27FC236}">
                <a16:creationId xmlns:a16="http://schemas.microsoft.com/office/drawing/2014/main" id="{F4FCC0CD-4FA5-4154-9A17-98F3EA73FD3C}"/>
              </a:ext>
            </a:extLst>
          </p:cNvPr>
          <p:cNvSpPr/>
          <p:nvPr/>
        </p:nvSpPr>
        <p:spPr>
          <a:xfrm>
            <a:off x="4836196" y="2631781"/>
            <a:ext cx="4103107" cy="1797073"/>
          </a:xfrm>
          <a:prstGeom prst="roundRect">
            <a:avLst>
              <a:gd name="adj" fmla="val 4524"/>
            </a:avLst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tx1">
                <a:lumMod val="85000"/>
                <a:lumOff val="1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id="{696AD6BD-95D1-485B-8BE6-A157BF5D4661}"/>
              </a:ext>
            </a:extLst>
          </p:cNvPr>
          <p:cNvSpPr/>
          <p:nvPr/>
        </p:nvSpPr>
        <p:spPr>
          <a:xfrm>
            <a:off x="4836196" y="1816295"/>
            <a:ext cx="4103107" cy="716222"/>
          </a:xfrm>
          <a:prstGeom prst="roundRect">
            <a:avLst>
              <a:gd name="adj" fmla="val 9874"/>
            </a:avLst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tx1">
                <a:lumMod val="85000"/>
                <a:lumOff val="1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03D2F26F-649A-4793-B3D0-13DA362BD3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Creating </a:t>
            </a:r>
            <a:r>
              <a:rPr lang="en-US"/>
              <a:t>RAID</a:t>
            </a:r>
            <a:r>
              <a:rPr lang="en-US" altLang="zh-CN"/>
              <a:t> group in two steps</a:t>
            </a:r>
            <a:endParaRPr lang="zh-TW" b="0"/>
          </a:p>
        </p:txBody>
      </p:sp>
      <p:sp>
        <p:nvSpPr>
          <p:cNvPr id="7" name="內容版面配置區 1">
            <a:extLst>
              <a:ext uri="{FF2B5EF4-FFF2-40B4-BE49-F238E27FC236}">
                <a16:creationId xmlns:a16="http://schemas.microsoft.com/office/drawing/2014/main" id="{224ACE04-A275-4D91-9055-8B16B09BD14B}"/>
              </a:ext>
            </a:extLst>
          </p:cNvPr>
          <p:cNvSpPr txBox="1">
            <a:spLocks/>
          </p:cNvSpPr>
          <p:nvPr/>
        </p:nvSpPr>
        <p:spPr>
          <a:xfrm>
            <a:off x="5715210" y="1856741"/>
            <a:ext cx="3050171" cy="5158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4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/>
              </a:rPr>
              <a:t>In "RAID Configuration" page,</a:t>
            </a:r>
          </a:p>
          <a:p>
            <a:pPr>
              <a:defRPr/>
            </a:pPr>
            <a:r>
              <a:rPr lang="zh-TW" altLang="en-US" sz="14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 pitchFamily="34" charset="-120"/>
              </a:rPr>
              <a:t>click "+RAID Group" to start</a:t>
            </a:r>
          </a:p>
        </p:txBody>
      </p:sp>
      <p:sp>
        <p:nvSpPr>
          <p:cNvPr id="10" name="內容版面配置區 1">
            <a:extLst>
              <a:ext uri="{FF2B5EF4-FFF2-40B4-BE49-F238E27FC236}">
                <a16:creationId xmlns:a16="http://schemas.microsoft.com/office/drawing/2014/main" id="{40B5D31C-9C2D-4C85-A282-C2EC91623044}"/>
              </a:ext>
            </a:extLst>
          </p:cNvPr>
          <p:cNvSpPr txBox="1">
            <a:spLocks/>
          </p:cNvSpPr>
          <p:nvPr/>
        </p:nvSpPr>
        <p:spPr>
          <a:xfrm>
            <a:off x="5715210" y="2656564"/>
            <a:ext cx="3167497" cy="5080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4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 pitchFamily="34" charset="-120"/>
              </a:rPr>
              <a:t>Choose RAID type, disks you want to use, and resync priority</a:t>
            </a:r>
          </a:p>
        </p:txBody>
      </p:sp>
      <p:sp>
        <p:nvSpPr>
          <p:cNvPr id="12" name="內容版面配置區 1">
            <a:extLst>
              <a:ext uri="{FF2B5EF4-FFF2-40B4-BE49-F238E27FC236}">
                <a16:creationId xmlns:a16="http://schemas.microsoft.com/office/drawing/2014/main" id="{59C28B03-F9C1-47D7-882E-C3D35F1B660C}"/>
              </a:ext>
            </a:extLst>
          </p:cNvPr>
          <p:cNvSpPr txBox="1">
            <a:spLocks/>
          </p:cNvSpPr>
          <p:nvPr/>
        </p:nvSpPr>
        <p:spPr>
          <a:xfrm>
            <a:off x="4988119" y="3176565"/>
            <a:ext cx="3643416" cy="112872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070" indent="-179070">
              <a:buClr>
                <a:schemeClr val="bg1"/>
              </a:buClr>
              <a:buChar char="•"/>
              <a:defRPr/>
            </a:pPr>
            <a:r>
              <a:rPr lang="zh-TW" altLang="en-US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RAID types:</a:t>
            </a: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</a:t>
            </a:r>
          </a:p>
          <a:p>
            <a:pPr>
              <a:defRPr/>
            </a:pP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  JBOD, RAID 0</a:t>
            </a:r>
            <a:r>
              <a:rPr lang="en-US" altLang="zh-TW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,</a:t>
            </a: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itchFamily="34" charset="-120"/>
              </a:rPr>
              <a:t> RAID 1</a:t>
            </a:r>
            <a:endParaRPr lang="en-US" altLang="zh-TW" sz="140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 marL="179070" indent="-179070">
              <a:buClr>
                <a:schemeClr val="bg1"/>
              </a:buClr>
              <a:buChar char="•"/>
              <a:defRPr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Disks</a:t>
            </a:r>
          </a:p>
          <a:p>
            <a:pPr marL="179070" indent="-179070">
              <a:buClr>
                <a:schemeClr val="bg1"/>
              </a:buClr>
              <a:buChar char="•"/>
              <a:defRPr/>
            </a:pPr>
            <a:r>
              <a:rPr lang="zh-TW" altLang="en-US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Resync priority: </a:t>
            </a:r>
            <a:endParaRPr lang="zh-TW" altLang="en-US" sz="140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>
              <a:defRPr/>
            </a:pP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Service First, Default, Resync First</a:t>
            </a: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5C51A5B9-721C-4A59-9459-4F110262D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118" y="2605443"/>
            <a:ext cx="727092" cy="638112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D8ACCB35-F62A-4D48-8BC4-D0BC46F05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8118" y="1799601"/>
            <a:ext cx="727092" cy="638112"/>
          </a:xfrm>
          <a:prstGeom prst="rect">
            <a:avLst/>
          </a:prstGeom>
        </p:spPr>
      </p:pic>
      <p:pic>
        <p:nvPicPr>
          <p:cNvPr id="3" name="圖片 5" descr="一張含有 螢幕擷取畫面, 監視器, 黑色 的圖片&#10;&#10;描述是以非常高的可信度產生">
            <a:extLst>
              <a:ext uri="{FF2B5EF4-FFF2-40B4-BE49-F238E27FC236}">
                <a16:creationId xmlns:a16="http://schemas.microsoft.com/office/drawing/2014/main" id="{620B731D-ED60-4140-8B4B-349EBFEB4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658" y="1734443"/>
            <a:ext cx="4565820" cy="2894846"/>
          </a:xfrm>
          <a:prstGeom prst="rect">
            <a:avLst/>
          </a:prstGeom>
        </p:spPr>
      </p:pic>
      <p:sp>
        <p:nvSpPr>
          <p:cNvPr id="18" name="矩形 21">
            <a:extLst>
              <a:ext uri="{FF2B5EF4-FFF2-40B4-BE49-F238E27FC236}">
                <a16:creationId xmlns:a16="http://schemas.microsoft.com/office/drawing/2014/main" id="{4C9D996E-426D-4F6B-A738-90A637010DEF}"/>
              </a:ext>
            </a:extLst>
          </p:cNvPr>
          <p:cNvSpPr/>
          <p:nvPr/>
        </p:nvSpPr>
        <p:spPr>
          <a:xfrm>
            <a:off x="979404" y="2576424"/>
            <a:ext cx="2791227" cy="1060518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32350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86B4B05-DADE-4710-9C06-17E75918D8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Format </a:t>
            </a:r>
            <a:r>
              <a:rPr lang="en-US"/>
              <a:t>RAID</a:t>
            </a:r>
            <a:r>
              <a:rPr lang="en-US" altLang="zh-CN"/>
              <a:t> group</a:t>
            </a:r>
            <a:endParaRPr lang="zh-TW" b="0"/>
          </a:p>
        </p:txBody>
      </p:sp>
      <p:sp>
        <p:nvSpPr>
          <p:cNvPr id="7" name="文字方塊 5">
            <a:extLst>
              <a:ext uri="{FF2B5EF4-FFF2-40B4-BE49-F238E27FC236}">
                <a16:creationId xmlns:a16="http://schemas.microsoft.com/office/drawing/2014/main" id="{963C2F8D-75BA-45D7-860D-B50F330D1938}"/>
              </a:ext>
            </a:extLst>
          </p:cNvPr>
          <p:cNvSpPr txBox="1"/>
          <p:nvPr/>
        </p:nvSpPr>
        <p:spPr>
          <a:xfrm>
            <a:off x="5463231" y="1492337"/>
            <a:ext cx="3322423" cy="60016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100" b="1">
                <a:solidFill>
                  <a:srgbClr val="3C0668"/>
                </a:solidFill>
                <a:ea typeface="微軟正黑體"/>
              </a:rPr>
              <a:t>Choosing </a:t>
            </a:r>
            <a:r>
              <a:rPr lang="en-US" altLang="zh-TW" sz="1100" b="1" err="1">
                <a:solidFill>
                  <a:srgbClr val="3C0668"/>
                </a:solidFill>
                <a:ea typeface="微軟正黑體"/>
              </a:rPr>
              <a:t>exFAT</a:t>
            </a:r>
            <a:r>
              <a:rPr lang="en-US" altLang="zh-TW" sz="1100" b="1">
                <a:solidFill>
                  <a:srgbClr val="3C0668"/>
                </a:solidFill>
                <a:ea typeface="微軟正黑體"/>
              </a:rPr>
              <a:t> file system allows your files be exchanged between Windows, Mac &amp; NAS without problem! </a:t>
            </a:r>
            <a:endParaRPr lang="zh-TW" altLang="en-US" sz="1100" b="1">
              <a:solidFill>
                <a:srgbClr val="3C0668"/>
              </a:solidFill>
              <a:ea typeface="微軟正黑體"/>
            </a:endParaRPr>
          </a:p>
        </p:txBody>
      </p:sp>
      <p:sp>
        <p:nvSpPr>
          <p:cNvPr id="8" name="內容版面配置區 1">
            <a:extLst>
              <a:ext uri="{FF2B5EF4-FFF2-40B4-BE49-F238E27FC236}">
                <a16:creationId xmlns:a16="http://schemas.microsoft.com/office/drawing/2014/main" id="{0292E9C6-8221-45F4-9AF8-97DC686C6135}"/>
              </a:ext>
            </a:extLst>
          </p:cNvPr>
          <p:cNvSpPr txBox="1">
            <a:spLocks/>
          </p:cNvSpPr>
          <p:nvPr/>
        </p:nvSpPr>
        <p:spPr>
          <a:xfrm>
            <a:off x="84669" y="958385"/>
            <a:ext cx="8043931" cy="3922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rgbClr val="3C0668"/>
                </a:solidFill>
                <a:ea typeface="微軟正黑體" pitchFamily="34" charset="-120"/>
              </a:rPr>
              <a:t>Once the RAID is set up, format the RAID to begin storing files to the disk</a:t>
            </a:r>
            <a:endParaRPr lang="zh-TW" altLang="en-US" sz="1600" b="1">
              <a:solidFill>
                <a:srgbClr val="3C0668"/>
              </a:solidFill>
              <a:ea typeface="微軟正黑體" pitchFamily="34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DD0E98EE-1478-4444-8A47-5013260F2718}"/>
              </a:ext>
            </a:extLst>
          </p:cNvPr>
          <p:cNvSpPr txBox="1"/>
          <p:nvPr/>
        </p:nvSpPr>
        <p:spPr>
          <a:xfrm>
            <a:off x="116594" y="4489764"/>
            <a:ext cx="5296327" cy="24622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1000">
                <a:solidFill>
                  <a:srgbClr val="3C0668"/>
                </a:solidFill>
              </a:rPr>
              <a:t>Note: to use TR-002 in </a:t>
            </a:r>
            <a:r>
              <a:rPr lang="en-US" sz="1000" err="1">
                <a:solidFill>
                  <a:srgbClr val="3C0668"/>
                </a:solidFill>
              </a:rPr>
              <a:t>exFAT</a:t>
            </a:r>
            <a:r>
              <a:rPr lang="en-US" sz="1000">
                <a:solidFill>
                  <a:srgbClr val="3C0668"/>
                </a:solidFill>
              </a:rPr>
              <a:t> format with QNAP NAS, optional </a:t>
            </a:r>
            <a:r>
              <a:rPr lang="en-US" sz="1000" err="1">
                <a:solidFill>
                  <a:srgbClr val="3C0668"/>
                </a:solidFill>
              </a:rPr>
              <a:t>exFAT</a:t>
            </a:r>
            <a:r>
              <a:rPr lang="en-US" sz="1000">
                <a:solidFill>
                  <a:srgbClr val="3C0668"/>
                </a:solidFill>
              </a:rPr>
              <a:t> license is required.</a:t>
            </a:r>
          </a:p>
        </p:txBody>
      </p:sp>
      <p:pic>
        <p:nvPicPr>
          <p:cNvPr id="4" name="圖片 11" descr="一張含有 螢幕擷取畫面, 監視器 的圖片&#10;&#10;描述是以非常高的可信度產生">
            <a:extLst>
              <a:ext uri="{FF2B5EF4-FFF2-40B4-BE49-F238E27FC236}">
                <a16:creationId xmlns:a16="http://schemas.microsoft.com/office/drawing/2014/main" id="{C31E3916-2247-406E-A1C3-E6A22EB3E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934" y="1400727"/>
            <a:ext cx="4056105" cy="2882654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783739BE-8D85-45B1-9F96-CA7B19BAD331}"/>
              </a:ext>
            </a:extLst>
          </p:cNvPr>
          <p:cNvSpPr/>
          <p:nvPr/>
        </p:nvSpPr>
        <p:spPr>
          <a:xfrm>
            <a:off x="237361" y="3241787"/>
            <a:ext cx="2650265" cy="929281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4" name="圖片 14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32939483-08C3-4688-B818-F2CAE9006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232" y="2092501"/>
            <a:ext cx="3322423" cy="2595768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D461A882-FF7D-46F7-B63C-D16529051E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820485" y="3315080"/>
            <a:ext cx="2522075" cy="1174684"/>
          </a:xfrm>
          <a:prstGeom prst="rect">
            <a:avLst/>
          </a:prstGeom>
        </p:spPr>
      </p:pic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id="{96E5AA4C-588C-4727-9020-53692BBB74B6}"/>
              </a:ext>
            </a:extLst>
          </p:cNvPr>
          <p:cNvSpPr txBox="1">
            <a:spLocks/>
          </p:cNvSpPr>
          <p:nvPr/>
        </p:nvSpPr>
        <p:spPr>
          <a:xfrm>
            <a:off x="3077398" y="3373245"/>
            <a:ext cx="2047363" cy="105835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Direct to operating system</a:t>
            </a:r>
            <a:b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</a:b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interface for formatting</a:t>
            </a:r>
            <a:endParaRPr lang="zh-TW" altLang="en-US" sz="1100" b="1">
              <a:solidFill>
                <a:schemeClr val="accent5">
                  <a:lumMod val="50000"/>
                </a:schemeClr>
              </a:solidFill>
              <a:ea typeface="微軟正黑體" pitchFamily="34" charset="-120"/>
            </a:endParaRPr>
          </a:p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ea typeface="微軟正黑體" pitchFamily="34" charset="-120"/>
            </a:endParaRPr>
          </a:p>
          <a:p>
            <a:pPr>
              <a:defRPr/>
            </a:pPr>
            <a:r>
              <a:rPr lang="zh-TW" altLang="en-US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Windows: Disk Management</a:t>
            </a:r>
          </a:p>
          <a:p>
            <a:pPr>
              <a:defRPr/>
            </a:pPr>
            <a:r>
              <a:rPr lang="zh-TW" altLang="en-US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Mac: Disk Utility</a:t>
            </a:r>
          </a:p>
        </p:txBody>
      </p:sp>
    </p:spTree>
    <p:extLst>
      <p:ext uri="{BB962C8B-B14F-4D97-AF65-F5344CB8AC3E}">
        <p14:creationId xmlns:p14="http://schemas.microsoft.com/office/powerpoint/2010/main" val="33278344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03156-02B4-BD46-8E45-AB357076B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 dirty="0"/>
              <a:t>How to choose the </a:t>
            </a:r>
            <a:r>
              <a:rPr lang="en-US" altLang="zh-CN" dirty="0"/>
              <a:t>TR-002 file system?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ECC11A-BEE5-5C40-BC5C-21582D2F5C58}"/>
              </a:ext>
            </a:extLst>
          </p:cNvPr>
          <p:cNvSpPr/>
          <p:nvPr/>
        </p:nvSpPr>
        <p:spPr>
          <a:xfrm>
            <a:off x="1872068" y="944459"/>
            <a:ext cx="62327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>
                <a:solidFill>
                  <a:schemeClr val="bg1"/>
                </a:solidFill>
                <a:ea typeface="Microsoft JhengHei" panose="020B0604030504040204" pitchFamily="34" charset="-120"/>
              </a:rPr>
              <a:t>File system support status on different platforms:</a:t>
            </a:r>
            <a:endParaRPr lang="en-US" sz="2000" b="1">
              <a:solidFill>
                <a:schemeClr val="bg1"/>
              </a:solidFill>
              <a:ea typeface="Microsoft JhengHei" panose="020B0604030504040204" pitchFamily="34" charset="-12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75BD8F-7D44-CC42-94AD-511033D270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0930224"/>
              </p:ext>
            </p:extLst>
          </p:nvPr>
        </p:nvGraphicFramePr>
        <p:xfrm>
          <a:off x="553034" y="1426475"/>
          <a:ext cx="8037932" cy="301655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31322">
                  <a:extLst>
                    <a:ext uri="{9D8B030D-6E8A-4147-A177-3AD203B41FA5}">
                      <a16:colId xmlns:a16="http://schemas.microsoft.com/office/drawing/2014/main" val="1392173035"/>
                    </a:ext>
                  </a:extLst>
                </a:gridCol>
                <a:gridCol w="1766455">
                  <a:extLst>
                    <a:ext uri="{9D8B030D-6E8A-4147-A177-3AD203B41FA5}">
                      <a16:colId xmlns:a16="http://schemas.microsoft.com/office/drawing/2014/main" val="3156272406"/>
                    </a:ext>
                  </a:extLst>
                </a:gridCol>
                <a:gridCol w="1683327">
                  <a:extLst>
                    <a:ext uri="{9D8B030D-6E8A-4147-A177-3AD203B41FA5}">
                      <a16:colId xmlns:a16="http://schemas.microsoft.com/office/drawing/2014/main" val="3036272135"/>
                    </a:ext>
                  </a:extLst>
                </a:gridCol>
                <a:gridCol w="1745673">
                  <a:extLst>
                    <a:ext uri="{9D8B030D-6E8A-4147-A177-3AD203B41FA5}">
                      <a16:colId xmlns:a16="http://schemas.microsoft.com/office/drawing/2014/main" val="2001647177"/>
                    </a:ext>
                  </a:extLst>
                </a:gridCol>
                <a:gridCol w="1611155">
                  <a:extLst>
                    <a:ext uri="{9D8B030D-6E8A-4147-A177-3AD203B41FA5}">
                      <a16:colId xmlns:a16="http://schemas.microsoft.com/office/drawing/2014/main" val="2362802965"/>
                    </a:ext>
                  </a:extLst>
                </a:gridCol>
              </a:tblGrid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File System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QNAP QTS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Windows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macOS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Linux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7074983"/>
                  </a:ext>
                </a:extLst>
              </a:tr>
              <a:tr h="385198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exFAT</a:t>
                      </a:r>
                      <a:endParaRPr lang="en-US" sz="1400" b="1" err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CN" sz="1400" b="1"/>
                        <a:t>V (License needed)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 (Manually install needed)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275934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NTFS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1"/>
                        <a:t>V (Read-only</a:t>
                      </a:r>
                      <a:r>
                        <a:rPr lang="en-US" altLang="zh-CN" sz="1400" b="1"/>
                        <a:t>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9805927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APFS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51471809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HFS+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5229370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EXT4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2752631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FAT32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 (4GB file limitation)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2653192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C9F2B2E8-4156-2A4E-A8A2-53A9005AFA39}"/>
              </a:ext>
            </a:extLst>
          </p:cNvPr>
          <p:cNvSpPr/>
          <p:nvPr/>
        </p:nvSpPr>
        <p:spPr>
          <a:xfrm>
            <a:off x="2274160" y="4484738"/>
            <a:ext cx="638187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10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*It is possible for an OS to install third party software to recognize unsupported file systems </a:t>
            </a:r>
            <a:endParaRPr lang="en-US" sz="11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501648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54844AF-C2C7-4D90-BEA8-3E9CCE2CFC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Instant notification when RAID</a:t>
            </a:r>
            <a:r>
              <a:rPr lang="en-US" altLang="zh-CN"/>
              <a:t> is abnormal</a:t>
            </a:r>
            <a:endParaRPr lang="zh-TW" b="0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5CEDBA3B-6023-4D7D-A842-669B4E92D4B1}"/>
              </a:ext>
            </a:extLst>
          </p:cNvPr>
          <p:cNvSpPr txBox="1">
            <a:spLocks/>
          </p:cNvSpPr>
          <p:nvPr/>
        </p:nvSpPr>
        <p:spPr>
          <a:xfrm>
            <a:off x="323714" y="974136"/>
            <a:ext cx="8878410" cy="3877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TW" sz="1200" b="1">
                <a:solidFill>
                  <a:srgbClr val="3C0668"/>
                </a:solidFill>
                <a:ea typeface="微軟正黑體"/>
              </a:rPr>
              <a:t> When RAID degraded or failed, users will be notified by the UI, with desktop </a:t>
            </a:r>
            <a:r>
              <a:rPr lang="zh-TW" altLang="en-US" sz="1200" b="1">
                <a:solidFill>
                  <a:srgbClr val="3C0668"/>
                </a:solidFill>
                <a:ea typeface="微軟正黑體"/>
              </a:rPr>
              <a:t>  </a:t>
            </a:r>
            <a:br>
              <a:rPr lang="en-US" altLang="zh-TW" sz="1200" b="1">
                <a:solidFill>
                  <a:srgbClr val="3C0668"/>
                </a:solidFill>
                <a:ea typeface="微軟正黑體"/>
              </a:rPr>
            </a:br>
            <a:r>
              <a:rPr lang="zh-TW" altLang="en-US" sz="1200" b="1">
                <a:solidFill>
                  <a:srgbClr val="3C0668"/>
                </a:solidFill>
                <a:ea typeface="微軟正黑體"/>
              </a:rPr>
              <a:t> </a:t>
            </a:r>
            <a:r>
              <a:rPr lang="en-US" altLang="zh-TW" sz="1200" b="1">
                <a:solidFill>
                  <a:srgbClr val="3C0668"/>
                </a:solidFill>
                <a:ea typeface="微軟正黑體"/>
              </a:rPr>
              <a:t>notification and with device beep.   </a:t>
            </a:r>
            <a:endParaRPr lang="zh-TW" sz="1050">
              <a:solidFill>
                <a:srgbClr val="3C0668"/>
              </a:solidFill>
              <a:ea typeface="新細明體"/>
              <a:cs typeface="Arial"/>
            </a:endParaRPr>
          </a:p>
        </p:txBody>
      </p:sp>
      <p:pic>
        <p:nvPicPr>
          <p:cNvPr id="8" name="圖片 7" descr="一張含有 標誌 的圖片&#10;&#10;描述是以非常高的可信度產生">
            <a:extLst>
              <a:ext uri="{FF2B5EF4-FFF2-40B4-BE49-F238E27FC236}">
                <a16:creationId xmlns:a16="http://schemas.microsoft.com/office/drawing/2014/main" id="{C4710EB7-D2D4-47F5-9411-FD51127E26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90" t="-816" r="816" b="44274"/>
          <a:stretch/>
        </p:blipFill>
        <p:spPr>
          <a:xfrm>
            <a:off x="7928880" y="1924917"/>
            <a:ext cx="610561" cy="616446"/>
          </a:xfrm>
          <a:prstGeom prst="rect">
            <a:avLst/>
          </a:prstGeom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AB9DEE6B-5E4F-47E2-A734-EF5A3A836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630" y="2346466"/>
            <a:ext cx="1423780" cy="238851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07E0368-6F4C-D945-A697-26171486F2C2}"/>
              </a:ext>
            </a:extLst>
          </p:cNvPr>
          <p:cNvSpPr/>
          <p:nvPr/>
        </p:nvSpPr>
        <p:spPr>
          <a:xfrm>
            <a:off x="7074583" y="2223355"/>
            <a:ext cx="61587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  <p:pic>
        <p:nvPicPr>
          <p:cNvPr id="10" name="圖片 11" descr="一張含有 螢幕擷取畫面, 黑色, 監視器 的圖片&#10;&#10;描述是以非常高的可信度產生">
            <a:extLst>
              <a:ext uri="{FF2B5EF4-FFF2-40B4-BE49-F238E27FC236}">
                <a16:creationId xmlns:a16="http://schemas.microsoft.com/office/drawing/2014/main" id="{7653C1E6-10D8-4A66-A731-5218889419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021" y="1471760"/>
            <a:ext cx="4743448" cy="3030155"/>
          </a:xfrm>
          <a:prstGeom prst="rect">
            <a:avLst/>
          </a:prstGeom>
        </p:spPr>
      </p:pic>
      <p:pic>
        <p:nvPicPr>
          <p:cNvPr id="5" name="圖片 6" descr="一張含有 文字 的圖片&#10;&#10;描述是以高可信度產生">
            <a:extLst>
              <a:ext uri="{FF2B5EF4-FFF2-40B4-BE49-F238E27FC236}">
                <a16:creationId xmlns:a16="http://schemas.microsoft.com/office/drawing/2014/main" id="{706EC9F6-32A0-4401-A176-74994E8C30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5400" y="3612623"/>
            <a:ext cx="2426558" cy="957202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9FFD8AF7-3D61-47C9-A79F-A7BCEE70A476}"/>
              </a:ext>
            </a:extLst>
          </p:cNvPr>
          <p:cNvSpPr/>
          <p:nvPr/>
        </p:nvSpPr>
        <p:spPr>
          <a:xfrm>
            <a:off x="4222509" y="3638577"/>
            <a:ext cx="2430223" cy="952554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5" name="圖形 14">
            <a:extLst>
              <a:ext uri="{FF2B5EF4-FFF2-40B4-BE49-F238E27FC236}">
                <a16:creationId xmlns:a16="http://schemas.microsoft.com/office/drawing/2014/main" id="{15593357-4CCF-48EB-850F-96A61FDDB7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955962" y="2646265"/>
            <a:ext cx="1122451" cy="108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9795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C8FE04-EABE-45EF-8209-E09B0A3B0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6734"/>
            <a:ext cx="9209313" cy="1045726"/>
          </a:xfrm>
        </p:spPr>
        <p:txBody>
          <a:bodyPr/>
          <a:lstStyle/>
          <a:p>
            <a:r>
              <a:rPr lang="en-US" altLang="zh-CN" sz="2800"/>
              <a:t>RAID protection mechanism with system events logs</a:t>
            </a:r>
            <a:endParaRPr lang="zh-CN" altLang="en-US" sz="2800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06088BD3-81B5-4BEF-AEB2-A2A14B9BBC3B}"/>
              </a:ext>
            </a:extLst>
          </p:cNvPr>
          <p:cNvSpPr txBox="1">
            <a:spLocks/>
          </p:cNvSpPr>
          <p:nvPr/>
        </p:nvSpPr>
        <p:spPr>
          <a:xfrm>
            <a:off x="254685" y="998992"/>
            <a:ext cx="8427607" cy="8633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rgbClr val="3C0668"/>
                </a:solidFill>
                <a:ea typeface="微軟正黑體"/>
              </a:rPr>
              <a:t>Same as NAS, when RAID is degraded, insert new disk to start rebuilding and rebuild progress is shown</a:t>
            </a:r>
            <a:endParaRPr lang="zh-TW" altLang="en-US" sz="1400" b="1">
              <a:solidFill>
                <a:srgbClr val="3C0668"/>
              </a:solidFill>
              <a:ea typeface="微軟正黑體"/>
              <a:cs typeface="Arial"/>
            </a:endParaRPr>
          </a:p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rgbClr val="3C0668"/>
                </a:solidFill>
                <a:ea typeface="微軟正黑體"/>
              </a:rPr>
              <a:t>Logs are independent from operating system, quickly know and export events</a:t>
            </a:r>
            <a:endParaRPr lang="zh-TW" altLang="en-US" sz="1400" b="1">
              <a:solidFill>
                <a:srgbClr val="3C0668"/>
              </a:solidFill>
              <a:ea typeface="微軟正黑體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2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zh-TW" altLang="en-US" sz="12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729EC32-EDCD-43B7-AE43-CC79304A992C}"/>
              </a:ext>
            </a:extLst>
          </p:cNvPr>
          <p:cNvSpPr txBox="1">
            <a:spLocks/>
          </p:cNvSpPr>
          <p:nvPr/>
        </p:nvSpPr>
        <p:spPr>
          <a:xfrm>
            <a:off x="184513" y="4526734"/>
            <a:ext cx="8877325" cy="4003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4" name="圖片 5" descr="一張含有 監視器, 螢幕擷取畫面, 螢幕, 黑色 的圖片&#10;&#10;描述是以非常高的可信度產生">
            <a:extLst>
              <a:ext uri="{FF2B5EF4-FFF2-40B4-BE49-F238E27FC236}">
                <a16:creationId xmlns:a16="http://schemas.microsoft.com/office/drawing/2014/main" id="{EB78D79F-5A26-419F-806B-C6C9C1DE7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26" y="1810348"/>
            <a:ext cx="4280071" cy="2789372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D95E2D9F-CA00-4277-8328-29D6B810E386}"/>
              </a:ext>
            </a:extLst>
          </p:cNvPr>
          <p:cNvSpPr/>
          <p:nvPr/>
        </p:nvSpPr>
        <p:spPr>
          <a:xfrm>
            <a:off x="3444803" y="3101088"/>
            <a:ext cx="772873" cy="217769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7" name="圖片 9" descr="一張含有 螢幕擷取畫面, 監視器, 黑色, 螢幕 的圖片&#10;&#10;描述是以非常高的可信度產生">
            <a:extLst>
              <a:ext uri="{FF2B5EF4-FFF2-40B4-BE49-F238E27FC236}">
                <a16:creationId xmlns:a16="http://schemas.microsoft.com/office/drawing/2014/main" id="{A0810B8A-F424-4D7D-9712-9943F1715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365" y="1808637"/>
            <a:ext cx="4295518" cy="280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4541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80323CA-DB16-406B-9BC1-9387AC6CB0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</p:spPr>
        <p:txBody>
          <a:bodyPr/>
          <a:lstStyle/>
          <a:p>
            <a:r>
              <a:rPr lang="en-US" altLang="zh-CN" sz="2800"/>
              <a:t>Notification for new version of firmware and utility </a:t>
            </a:r>
            <a:endParaRPr lang="zh-TW" sz="2800" b="0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id="{EC51BE11-DAD0-4287-81EC-C55A0B656756}"/>
              </a:ext>
            </a:extLst>
          </p:cNvPr>
          <p:cNvSpPr txBox="1">
            <a:spLocks/>
          </p:cNvSpPr>
          <p:nvPr/>
        </p:nvSpPr>
        <p:spPr>
          <a:xfrm>
            <a:off x="5947583" y="1158544"/>
            <a:ext cx="2939879" cy="44951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200" b="1">
                <a:solidFill>
                  <a:srgbClr val="3C0668"/>
                </a:solidFill>
                <a:ea typeface="微軟正黑體" pitchFamily="34" charset="-120"/>
              </a:rPr>
              <a:t>When there is a new version, pop-up notifications will inform users</a:t>
            </a:r>
            <a:endParaRPr lang="zh-TW" altLang="en-US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id="{3341E0A0-1717-434A-974F-5E2F633AE457}"/>
              </a:ext>
            </a:extLst>
          </p:cNvPr>
          <p:cNvSpPr txBox="1">
            <a:spLocks/>
          </p:cNvSpPr>
          <p:nvPr/>
        </p:nvSpPr>
        <p:spPr>
          <a:xfrm>
            <a:off x="256538" y="910729"/>
            <a:ext cx="3277921" cy="314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200" b="1">
                <a:solidFill>
                  <a:srgbClr val="3C0668"/>
                </a:solidFill>
                <a:ea typeface="微軟正黑體" pitchFamily="34" charset="-120"/>
              </a:rPr>
              <a:t>Check utility and firmware versions</a:t>
            </a:r>
            <a:endParaRPr lang="zh-TW" altLang="en-US" sz="1400" b="1">
              <a:solidFill>
                <a:srgbClr val="3C0668"/>
              </a:solidFill>
              <a:ea typeface="新細明體"/>
            </a:endParaRPr>
          </a:p>
        </p:txBody>
      </p:sp>
      <p:pic>
        <p:nvPicPr>
          <p:cNvPr id="7" name="圖片 7" descr="一張含有 螢幕擷取畫面, 監視器 的圖片&#10;&#10;描述是以非常高的可信度產生">
            <a:extLst>
              <a:ext uri="{FF2B5EF4-FFF2-40B4-BE49-F238E27FC236}">
                <a16:creationId xmlns:a16="http://schemas.microsoft.com/office/drawing/2014/main" id="{D4AFC182-AC32-4F8A-AA6C-CF7AE7391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38" y="1225051"/>
            <a:ext cx="5538915" cy="2580953"/>
          </a:xfrm>
          <a:prstGeom prst="rect">
            <a:avLst/>
          </a:prstGeom>
        </p:spPr>
      </p:pic>
      <p:sp>
        <p:nvSpPr>
          <p:cNvPr id="23" name="矩形 15">
            <a:extLst>
              <a:ext uri="{FF2B5EF4-FFF2-40B4-BE49-F238E27FC236}">
                <a16:creationId xmlns:a16="http://schemas.microsoft.com/office/drawing/2014/main" id="{CDE5AC1A-145B-4DB4-BC5E-00AE9CC84530}"/>
              </a:ext>
            </a:extLst>
          </p:cNvPr>
          <p:cNvSpPr/>
          <p:nvPr/>
        </p:nvSpPr>
        <p:spPr>
          <a:xfrm>
            <a:off x="4060232" y="1707863"/>
            <a:ext cx="1747445" cy="147961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9" name="圖片 9" descr="一張含有 螢幕擷取畫面, 監視器, 螢幕 的圖片&#10;&#10;描述是以非常高的可信度產生">
            <a:extLst>
              <a:ext uri="{FF2B5EF4-FFF2-40B4-BE49-F238E27FC236}">
                <a16:creationId xmlns:a16="http://schemas.microsoft.com/office/drawing/2014/main" id="{CC88F445-E743-4BBE-B9C3-DF9944781D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38" y="2020159"/>
            <a:ext cx="4164227" cy="2712963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id="{3233B6E7-48BF-4C02-87C0-3D5A0DEF0E3E}"/>
              </a:ext>
            </a:extLst>
          </p:cNvPr>
          <p:cNvSpPr/>
          <p:nvPr/>
        </p:nvSpPr>
        <p:spPr>
          <a:xfrm>
            <a:off x="1285562" y="2882879"/>
            <a:ext cx="1299436" cy="562374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4" name="圖片 14" descr="一張含有 瓶 的圖片&#10;&#10;描述是以非常高的可信度產生">
            <a:extLst>
              <a:ext uri="{FF2B5EF4-FFF2-40B4-BE49-F238E27FC236}">
                <a16:creationId xmlns:a16="http://schemas.microsoft.com/office/drawing/2014/main" id="{E48861D1-4219-490E-8BE5-9D3F0E97ED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417" y="1686847"/>
            <a:ext cx="2743200" cy="884903"/>
          </a:xfrm>
          <a:prstGeom prst="rect">
            <a:avLst/>
          </a:prstGeom>
        </p:spPr>
      </p:pic>
      <p:pic>
        <p:nvPicPr>
          <p:cNvPr id="19" name="圖片 19">
            <a:extLst>
              <a:ext uri="{FF2B5EF4-FFF2-40B4-BE49-F238E27FC236}">
                <a16:creationId xmlns:a16="http://schemas.microsoft.com/office/drawing/2014/main" id="{05FF83D5-C916-4603-8AD1-ACAC43ABB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8418" y="2697226"/>
            <a:ext cx="2743200" cy="105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9946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32CEB321-25AD-45EA-91B6-859A3AAF6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" y="263376"/>
            <a:ext cx="2152338" cy="7444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303144-3EF4-E849-A57B-2D51969973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/>
          <a:lstStyle/>
          <a:p>
            <a:r>
              <a:rPr lang="en-US" altLang="zh-CN" sz="2400">
                <a:ea typeface="微軟正黑體"/>
              </a:rPr>
              <a:t>Using TR-002 to transfer media file </a:t>
            </a:r>
            <a:br>
              <a:rPr lang="en-US" altLang="zh-CN" sz="2400"/>
            </a:br>
            <a:r>
              <a:rPr lang="en-US" altLang="zh-CN" sz="2400">
                <a:ea typeface="微軟正黑體"/>
              </a:rPr>
              <a:t>between platforms</a:t>
            </a:r>
            <a:endParaRPr lang="zh-CN" altLang="en-US" sz="2400">
              <a:ea typeface="微軟正黑體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id="{1680243E-D4FC-4D77-8995-AE817FFCEF03}"/>
              </a:ext>
            </a:extLst>
          </p:cNvPr>
          <p:cNvSpPr txBox="1">
            <a:spLocks/>
          </p:cNvSpPr>
          <p:nvPr/>
        </p:nvSpPr>
        <p:spPr>
          <a:xfrm>
            <a:off x="4939686" y="995157"/>
            <a:ext cx="4107500" cy="1396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zh-TW" altLang="en-US" sz="18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id="{197C6724-ED60-4CC2-A896-C56CD3E45EDC}"/>
              </a:ext>
            </a:extLst>
          </p:cNvPr>
          <p:cNvSpPr txBox="1">
            <a:spLocks/>
          </p:cNvSpPr>
          <p:nvPr/>
        </p:nvSpPr>
        <p:spPr>
          <a:xfrm>
            <a:off x="4834178" y="942436"/>
            <a:ext cx="3858384" cy="29390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A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 TR-002 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external RAID support FAT32 (single file 4 GB), NTFS, HFS and more file systems to transport data between systems</a:t>
            </a:r>
            <a:endParaRPr lang="zh-TW" altLang="en-US" sz="1800" b="1">
              <a:solidFill>
                <a:schemeClr val="bg1"/>
              </a:solidFill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With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 QNAP exFAT 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license, large files can be transferred between 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Windows/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m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ac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OS</a:t>
            </a:r>
            <a:r>
              <a:rPr lang="zh-TW" altLang="en-US" sz="1800" b="1">
                <a:solidFill>
                  <a:schemeClr val="bg1"/>
                </a:solidFill>
                <a:ea typeface="微軟正黑體"/>
              </a:rPr>
              <a:t>/QNAP NAS </a:t>
            </a:r>
            <a:r>
              <a:rPr lang="en-US" altLang="zh-TW" sz="1800" b="1">
                <a:solidFill>
                  <a:schemeClr val="bg1"/>
                </a:solidFill>
                <a:ea typeface="微軟正黑體"/>
              </a:rPr>
              <a:t>with no file size limitation.</a:t>
            </a:r>
          </a:p>
        </p:txBody>
      </p:sp>
      <p:pic>
        <p:nvPicPr>
          <p:cNvPr id="6" name="圖片 6" descr="一張含有 名片 的圖片&#10;&#10;描述是以非常高的可信度產生">
            <a:extLst>
              <a:ext uri="{FF2B5EF4-FFF2-40B4-BE49-F238E27FC236}">
                <a16:creationId xmlns:a16="http://schemas.microsoft.com/office/drawing/2014/main" id="{2E972AB3-0470-4BC6-99CF-A514DBE2B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9152" y="3881501"/>
            <a:ext cx="838013" cy="838013"/>
          </a:xfrm>
          <a:prstGeom prst="rect">
            <a:avLst/>
          </a:prstGeom>
        </p:spPr>
      </p:pic>
      <p:pic>
        <p:nvPicPr>
          <p:cNvPr id="8" name="圖片 8" descr="一張含有 物件, 時鐘 的圖片&#10;&#10;描述是以非常高的可信度產生">
            <a:extLst>
              <a:ext uri="{FF2B5EF4-FFF2-40B4-BE49-F238E27FC236}">
                <a16:creationId xmlns:a16="http://schemas.microsoft.com/office/drawing/2014/main" id="{B41B96C5-7AFD-4867-A2CC-3FD9AD5004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5198" y="3977331"/>
            <a:ext cx="596283" cy="596283"/>
          </a:xfrm>
          <a:prstGeom prst="rect">
            <a:avLst/>
          </a:prstGeom>
        </p:spPr>
      </p:pic>
      <p:pic>
        <p:nvPicPr>
          <p:cNvPr id="10" name="圖片 10">
            <a:extLst>
              <a:ext uri="{FF2B5EF4-FFF2-40B4-BE49-F238E27FC236}">
                <a16:creationId xmlns:a16="http://schemas.microsoft.com/office/drawing/2014/main" id="{7C6761F8-8F32-46AB-B9A5-E8870AF223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8242" y="3977332"/>
            <a:ext cx="604998" cy="596282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D83ABD4E-6E2A-4A3C-BC44-F9DF7F6546BE}"/>
              </a:ext>
            </a:extLst>
          </p:cNvPr>
          <p:cNvSpPr/>
          <p:nvPr/>
        </p:nvSpPr>
        <p:spPr>
          <a:xfrm>
            <a:off x="0" y="339333"/>
            <a:ext cx="2002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ea typeface="微軟正黑體" panose="020B0604030504040204" pitchFamily="34" charset="-120"/>
              </a:rPr>
              <a:t>Scenario</a:t>
            </a:r>
            <a:r>
              <a:rPr lang="zh-TW" altLang="en-US" sz="2800" b="1">
                <a:solidFill>
                  <a:schemeClr val="accent5">
                    <a:lumMod val="50000"/>
                  </a:schemeClr>
                </a:solidFill>
                <a:ea typeface="微軟正黑體" panose="020B0604030504040204" pitchFamily="34" charset="-120"/>
              </a:rPr>
              <a:t> </a:t>
            </a:r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ea typeface="微軟正黑體" panose="020B0604030504040204" pitchFamily="34" charset="-120"/>
              </a:rPr>
              <a:t>1</a:t>
            </a:r>
            <a:endParaRPr lang="zh-TW" altLang="en-US" sz="120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880F0BDC-A297-4DEE-BA7E-8AFAFC1686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835" y="4023973"/>
            <a:ext cx="539414" cy="540487"/>
          </a:xfrm>
          <a:prstGeom prst="rect">
            <a:avLst/>
          </a:prstGeom>
        </p:spPr>
      </p:pic>
      <p:pic>
        <p:nvPicPr>
          <p:cNvPr id="20" name="圖片 12">
            <a:extLst>
              <a:ext uri="{FF2B5EF4-FFF2-40B4-BE49-F238E27FC236}">
                <a16:creationId xmlns:a16="http://schemas.microsoft.com/office/drawing/2014/main" id="{FE81757A-BA0F-4A78-BCF4-1408D6A68D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1901" y="3058427"/>
            <a:ext cx="693089" cy="68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1748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3599AC74-FBED-497C-B282-51D5479F64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65" r="16665"/>
          <a:stretch/>
        </p:blipFill>
        <p:spPr>
          <a:xfrm>
            <a:off x="71697" y="3266862"/>
            <a:ext cx="2009718" cy="20097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id="{B2646912-1358-4D25-BAA0-501340D8BACD}"/>
              </a:ext>
            </a:extLst>
          </p:cNvPr>
          <p:cNvSpPr txBox="1">
            <a:spLocks/>
          </p:cNvSpPr>
          <p:nvPr/>
        </p:nvSpPr>
        <p:spPr>
          <a:xfrm>
            <a:off x="326938" y="1007823"/>
            <a:ext cx="3508954" cy="2688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/>
              </a:rPr>
              <a:t>Even with just 2 drive bays, compared to TR-004 USBs 3.0 speed, the TR-002’s USB 3.1 Gen2 can finish data copy two times faster.</a:t>
            </a:r>
            <a:endParaRPr lang="en-US" altLang="zh-TW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>
              <a:buClr>
                <a:schemeClr val="bg1"/>
              </a:buClr>
              <a:defRPr/>
            </a:pPr>
            <a:endParaRPr lang="zh-TW" altLang="en-US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 dirty="0">
                <a:solidFill>
                  <a:schemeClr val="bg1"/>
                </a:solidFill>
                <a:latin typeface="+mj-lt"/>
                <a:ea typeface="微軟正黑體"/>
              </a:rPr>
              <a:t>In SOHO or workgroup, you can setup TR-002 disks in Individual mode to quickly swap different disks for backup and archive.</a:t>
            </a:r>
          </a:p>
          <a:p>
            <a:pPr>
              <a:buClr>
                <a:schemeClr val="bg1"/>
              </a:buClr>
              <a:defRPr/>
            </a:pPr>
            <a:endParaRPr lang="en-US" altLang="zh-TW" b="1" dirty="0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pic>
        <p:nvPicPr>
          <p:cNvPr id="5" name="圖片 4" descr="一張含有 電子用品, 監視器, 相機, 牆 的圖片&#10;&#10;描述是以非常高的可信度產生">
            <a:extLst>
              <a:ext uri="{FF2B5EF4-FFF2-40B4-BE49-F238E27FC236}">
                <a16:creationId xmlns:a16="http://schemas.microsoft.com/office/drawing/2014/main" id="{CFAF183A-C8C6-4D11-B78E-3D157396C2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35755" t="-7657" r="6456" b="-7122"/>
          <a:stretch/>
        </p:blipFill>
        <p:spPr>
          <a:xfrm>
            <a:off x="1425221" y="3177823"/>
            <a:ext cx="2130536" cy="1885293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F15D2AFF-EB6E-4879-8484-02D9A7211C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" y="263376"/>
            <a:ext cx="2152338" cy="744447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1BBD1D82-AB8C-4125-A17F-4BE4A12CFA43}"/>
              </a:ext>
            </a:extLst>
          </p:cNvPr>
          <p:cNvSpPr/>
          <p:nvPr/>
        </p:nvSpPr>
        <p:spPr>
          <a:xfrm>
            <a:off x="0" y="317104"/>
            <a:ext cx="2002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ea typeface="微軟正黑體" panose="020B0604030504040204" pitchFamily="34" charset="-120"/>
              </a:rPr>
              <a:t>Scenario 2</a:t>
            </a:r>
            <a:endParaRPr lang="zh-TW" altLang="en-US" sz="2800" b="1">
              <a:solidFill>
                <a:schemeClr val="accent5">
                  <a:lumMod val="50000"/>
                </a:schemeClr>
              </a:solidFill>
              <a:ea typeface="微軟正黑體" panose="020B0604030504040204" pitchFamily="34" charset="-120"/>
            </a:endParaRPr>
          </a:p>
        </p:txBody>
      </p:sp>
      <p:sp>
        <p:nvSpPr>
          <p:cNvPr id="4" name="標題 3">
            <a:extLst>
              <a:ext uri="{FF2B5EF4-FFF2-40B4-BE49-F238E27FC236}">
                <a16:creationId xmlns:a16="http://schemas.microsoft.com/office/drawing/2014/main" id="{436158EF-6DBE-427D-940C-2988D7CBA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7641" y="0"/>
            <a:ext cx="6744618" cy="862553"/>
          </a:xfrm>
        </p:spPr>
        <p:txBody>
          <a:bodyPr/>
          <a:lstStyle/>
          <a:p>
            <a:r>
              <a:rPr lang="en-US" altLang="zh-CN"/>
              <a:t>Use</a:t>
            </a:r>
            <a:r>
              <a:rPr lang="zh-CN" altLang="en-US"/>
              <a:t> </a:t>
            </a:r>
            <a:r>
              <a:rPr lang="en-US" altLang="zh-TW"/>
              <a:t>TR-002 as data archiving tool</a:t>
            </a:r>
            <a:endParaRPr lang="zh-TW" alt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9FBAA4-E9A2-5242-B4BF-C4FC3A7A3D28}"/>
              </a:ext>
            </a:extLst>
          </p:cNvPr>
          <p:cNvSpPr/>
          <p:nvPr/>
        </p:nvSpPr>
        <p:spPr>
          <a:xfrm>
            <a:off x="3410940" y="4613626"/>
            <a:ext cx="61587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900" b="1" dirty="0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900" b="1" dirty="0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id="{4150A055-191A-417D-B26B-C54FAA3B3175}"/>
              </a:ext>
            </a:extLst>
          </p:cNvPr>
          <p:cNvGrpSpPr/>
          <p:nvPr/>
        </p:nvGrpSpPr>
        <p:grpSpPr>
          <a:xfrm>
            <a:off x="4278880" y="1079411"/>
            <a:ext cx="3305907" cy="653929"/>
            <a:chOff x="4629807" y="1163264"/>
            <a:chExt cx="3235273" cy="885940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4DE16F21-16C3-48C7-BD07-C15F73B006D2}"/>
                </a:ext>
              </a:extLst>
            </p:cNvPr>
            <p:cNvSpPr/>
            <p:nvPr/>
          </p:nvSpPr>
          <p:spPr>
            <a:xfrm>
              <a:off x="4629807" y="1163264"/>
              <a:ext cx="3158358" cy="885940"/>
            </a:xfrm>
            <a:prstGeom prst="rect">
              <a:avLst/>
            </a:prstGeom>
            <a:solidFill>
              <a:schemeClr val="bg1"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229BE073-4B68-4D83-856A-3858FCCF824F}"/>
                </a:ext>
              </a:extLst>
            </p:cNvPr>
            <p:cNvSpPr/>
            <p:nvPr/>
          </p:nvSpPr>
          <p:spPr>
            <a:xfrm>
              <a:off x="4629807" y="1163264"/>
              <a:ext cx="3158358" cy="885940"/>
            </a:xfrm>
            <a:prstGeom prst="rect">
              <a:avLst/>
            </a:prstGeom>
            <a:noFill/>
            <a:ln w="12700">
              <a:solidFill>
                <a:schemeClr val="accent2">
                  <a:lumMod val="20000"/>
                  <a:lumOff val="80000"/>
                </a:schemeClr>
              </a:solidFill>
            </a:ln>
            <a:effectLst>
              <a:glow rad="38100">
                <a:srgbClr val="FF05BE">
                  <a:alpha val="8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800" kern="1200"/>
            </a:p>
          </p:txBody>
        </p:sp>
        <p:sp>
          <p:nvSpPr>
            <p:cNvPr id="2" name="矩形 1">
              <a:extLst>
                <a:ext uri="{FF2B5EF4-FFF2-40B4-BE49-F238E27FC236}">
                  <a16:creationId xmlns:a16="http://schemas.microsoft.com/office/drawing/2014/main" id="{4E444CD8-A303-4098-A5FA-D4F035F42D4C}"/>
                </a:ext>
              </a:extLst>
            </p:cNvPr>
            <p:cNvSpPr/>
            <p:nvPr/>
          </p:nvSpPr>
          <p:spPr>
            <a:xfrm>
              <a:off x="4629807" y="1163264"/>
              <a:ext cx="323527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200" b="1">
                  <a:solidFill>
                    <a:srgbClr val="3C0668"/>
                  </a:solidFill>
                  <a:latin typeface="+mj-lt"/>
                  <a:ea typeface="微軟正黑體" panose="020B0604030504040204" pitchFamily="34" charset="-120"/>
                </a:rPr>
                <a:t>As a film editor, the finished works which do not need to be accessed often can be stored in TR-002 easily and economically</a:t>
              </a:r>
              <a:endParaRPr lang="zh-TW" altLang="en-US" sz="1200" b="1">
                <a:solidFill>
                  <a:srgbClr val="3C0668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</p:grpSp>
      <p:pic>
        <p:nvPicPr>
          <p:cNvPr id="21" name="圖片 20">
            <a:extLst>
              <a:ext uri="{FF2B5EF4-FFF2-40B4-BE49-F238E27FC236}">
                <a16:creationId xmlns:a16="http://schemas.microsoft.com/office/drawing/2014/main" id="{92521328-9241-4A52-A738-84DE2AFE25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868769" flipH="1">
            <a:off x="1323731" y="3516581"/>
            <a:ext cx="987139" cy="634709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8" name="Rectangle 4">
            <a:extLst>
              <a:ext uri="{FF2B5EF4-FFF2-40B4-BE49-F238E27FC236}">
                <a16:creationId xmlns:a16="http://schemas.microsoft.com/office/drawing/2014/main" id="{D3282345-F29B-4EE5-AEAE-9A8791565076}"/>
              </a:ext>
            </a:extLst>
          </p:cNvPr>
          <p:cNvSpPr/>
          <p:nvPr/>
        </p:nvSpPr>
        <p:spPr>
          <a:xfrm>
            <a:off x="3373969" y="4856090"/>
            <a:ext cx="4132224" cy="21544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zh-TW" altLang="en-US" sz="800" b="1">
                <a:solidFill>
                  <a:schemeClr val="bg1"/>
                </a:solidFill>
                <a:latin typeface="Microsoft JhengHei"/>
                <a:ea typeface="Microsoft JhengHei"/>
              </a:rPr>
              <a:t>When unpluging every disk in individual mode， the TR-002 will be reconnected.</a:t>
            </a:r>
          </a:p>
        </p:txBody>
      </p:sp>
      <p:pic>
        <p:nvPicPr>
          <p:cNvPr id="19" name="圖片 13">
            <a:extLst>
              <a:ext uri="{FF2B5EF4-FFF2-40B4-BE49-F238E27FC236}">
                <a16:creationId xmlns:a16="http://schemas.microsoft.com/office/drawing/2014/main" id="{9A814A44-F4DE-4CDA-95AE-64210E9F05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2884" y="4875992"/>
            <a:ext cx="178554" cy="15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100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40D07-8EA7-8346-B2C5-696E9E2D59D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65897" y="4023271"/>
            <a:ext cx="6526035" cy="862012"/>
          </a:xfrm>
        </p:spPr>
        <p:txBody>
          <a:bodyPr/>
          <a:lstStyle/>
          <a:p>
            <a:pPr algn="l"/>
            <a:r>
              <a:rPr lang="en-US" altLang="zh-TW">
                <a:solidFill>
                  <a:schemeClr val="accent5">
                    <a:lumMod val="50000"/>
                  </a:schemeClr>
                </a:solidFill>
                <a:ea typeface="Microsoft JhengHei" panose="020B0604030504040204" pitchFamily="34" charset="-120"/>
              </a:rPr>
              <a:t>Use External</a:t>
            </a:r>
            <a:r>
              <a:rPr lang="zh-TW" altLang="en-US">
                <a:solidFill>
                  <a:schemeClr val="accent5">
                    <a:lumMod val="50000"/>
                  </a:schemeClr>
                </a:solidFill>
                <a:ea typeface="Microsoft JhengHei" panose="020B0604030504040204" pitchFamily="34" charset="-120"/>
              </a:rPr>
              <a:t> </a:t>
            </a:r>
            <a:r>
              <a:rPr lang="en-US" altLang="zh-TW">
                <a:solidFill>
                  <a:schemeClr val="accent5">
                    <a:lumMod val="50000"/>
                  </a:schemeClr>
                </a:solidFill>
                <a:ea typeface="Microsoft JhengHei" panose="020B0604030504040204" pitchFamily="34" charset="-120"/>
              </a:rPr>
              <a:t>RAID Manager to create RAID group on Windows </a:t>
            </a:r>
            <a:endParaRPr lang="zh-TW" altLang="en-US">
              <a:solidFill>
                <a:srgbClr val="002060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240471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702C60C-ACDE-47FA-8055-CC710EACF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636" y="0"/>
            <a:ext cx="8820364" cy="862553"/>
          </a:xfrm>
        </p:spPr>
        <p:txBody>
          <a:bodyPr/>
          <a:lstStyle/>
          <a:p>
            <a:r>
              <a:rPr lang="en-US" altLang="zh-CN" sz="2800"/>
              <a:t>Advantages of QNAP</a:t>
            </a:r>
            <a:r>
              <a:rPr lang="zh-CN" altLang="en-US" sz="2800"/>
              <a:t> </a:t>
            </a:r>
            <a:r>
              <a:rPr lang="en-US" altLang="zh-CN" sz="2800"/>
              <a:t>External</a:t>
            </a:r>
            <a:r>
              <a:rPr lang="zh-CN" altLang="en-US" sz="2800"/>
              <a:t> </a:t>
            </a:r>
            <a:r>
              <a:rPr lang="en-US" altLang="zh-CN" sz="2800"/>
              <a:t>RAID</a:t>
            </a:r>
            <a:r>
              <a:rPr lang="zh-CN" altLang="en-US" sz="2800"/>
              <a:t> </a:t>
            </a:r>
            <a:r>
              <a:rPr lang="en-US" altLang="zh-CN" sz="2800"/>
              <a:t>Manager</a:t>
            </a:r>
            <a:endParaRPr lang="zh-TW" sz="2800" b="0"/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id="{9CF84145-265C-42D4-A39C-7DB90A8F3A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73" t="4673" r="4937" b="4937"/>
          <a:stretch/>
        </p:blipFill>
        <p:spPr>
          <a:xfrm>
            <a:off x="68715" y="48766"/>
            <a:ext cx="776577" cy="765020"/>
          </a:xfrm>
          <a:prstGeom prst="roundRect">
            <a:avLst>
              <a:gd name="adj" fmla="val 20200"/>
            </a:avLst>
          </a:prstGeom>
        </p:spPr>
      </p:pic>
      <p:pic>
        <p:nvPicPr>
          <p:cNvPr id="18" name="圖片 17" descr="一張含有 監視器, 天空 的圖片&#10;&#10;描述是以非常高的可信度產生">
            <a:extLst>
              <a:ext uri="{FF2B5EF4-FFF2-40B4-BE49-F238E27FC236}">
                <a16:creationId xmlns:a16="http://schemas.microsoft.com/office/drawing/2014/main" id="{48A2DA3A-2113-4081-A2A5-40A96DD45E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7135" y="3249497"/>
            <a:ext cx="630013" cy="646870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A9620C5E-83B7-42A3-B553-67A106B97B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3096" y="3272681"/>
            <a:ext cx="606479" cy="594189"/>
          </a:xfrm>
          <a:prstGeom prst="rect">
            <a:avLst/>
          </a:prstGeom>
        </p:spPr>
      </p:pic>
      <p:pic>
        <p:nvPicPr>
          <p:cNvPr id="22" name="圖片 26">
            <a:extLst>
              <a:ext uri="{FF2B5EF4-FFF2-40B4-BE49-F238E27FC236}">
                <a16:creationId xmlns:a16="http://schemas.microsoft.com/office/drawing/2014/main" id="{571AED0B-609A-C645-8099-A2071724AC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979" y="1104437"/>
            <a:ext cx="3455562" cy="609214"/>
          </a:xfrm>
          <a:prstGeom prst="rect">
            <a:avLst/>
          </a:prstGeom>
        </p:spPr>
      </p:pic>
      <p:pic>
        <p:nvPicPr>
          <p:cNvPr id="23" name="圖片 27">
            <a:extLst>
              <a:ext uri="{FF2B5EF4-FFF2-40B4-BE49-F238E27FC236}">
                <a16:creationId xmlns:a16="http://schemas.microsoft.com/office/drawing/2014/main" id="{2AAD3CC9-99E4-7A47-88C3-9F499D58AC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979" y="2888242"/>
            <a:ext cx="3455562" cy="609214"/>
          </a:xfrm>
          <a:prstGeom prst="rect">
            <a:avLst/>
          </a:prstGeom>
        </p:spPr>
      </p:pic>
      <p:pic>
        <p:nvPicPr>
          <p:cNvPr id="24" name="圖片 25">
            <a:extLst>
              <a:ext uri="{FF2B5EF4-FFF2-40B4-BE49-F238E27FC236}">
                <a16:creationId xmlns:a16="http://schemas.microsoft.com/office/drawing/2014/main" id="{1DD32B71-DD74-1C49-AF39-48E30391F4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004" y="2890732"/>
            <a:ext cx="3455562" cy="609214"/>
          </a:xfrm>
          <a:prstGeom prst="rect">
            <a:avLst/>
          </a:prstGeom>
        </p:spPr>
      </p:pic>
      <p:pic>
        <p:nvPicPr>
          <p:cNvPr id="29" name="圖片 24">
            <a:extLst>
              <a:ext uri="{FF2B5EF4-FFF2-40B4-BE49-F238E27FC236}">
                <a16:creationId xmlns:a16="http://schemas.microsoft.com/office/drawing/2014/main" id="{8FB19E10-E1D1-4040-9234-E359186EC2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004" y="1078060"/>
            <a:ext cx="3455562" cy="609214"/>
          </a:xfrm>
          <a:prstGeom prst="rect">
            <a:avLst/>
          </a:prstGeom>
        </p:spPr>
      </p:pic>
      <p:sp>
        <p:nvSpPr>
          <p:cNvPr id="30" name="文字方塊 1">
            <a:extLst>
              <a:ext uri="{FF2B5EF4-FFF2-40B4-BE49-F238E27FC236}">
                <a16:creationId xmlns:a16="http://schemas.microsoft.com/office/drawing/2014/main" id="{8B593558-8DF6-F64E-932B-6E0D856E073B}"/>
              </a:ext>
            </a:extLst>
          </p:cNvPr>
          <p:cNvSpPr txBox="1"/>
          <p:nvPr/>
        </p:nvSpPr>
        <p:spPr>
          <a:xfrm>
            <a:off x="1048532" y="1736273"/>
            <a:ext cx="3007293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/>
              <a:buChar char="•"/>
            </a:pPr>
            <a:r>
              <a:rPr lang="en-US" altLang="zh-TW" sz="1400" b="1">
                <a:solidFill>
                  <a:srgbClr val="3C0668"/>
                </a:solidFill>
                <a:latin typeface="+mj-lt"/>
                <a:ea typeface="微軟正黑體"/>
              </a:rPr>
              <a:t>Creating RAID group in two steps</a:t>
            </a:r>
            <a:endParaRPr lang="zh-TW" altLang="en-US" sz="1400" b="1">
              <a:solidFill>
                <a:srgbClr val="3C0668"/>
              </a:solidFill>
              <a:latin typeface="+mj-lt"/>
              <a:ea typeface="微軟正黑體"/>
            </a:endParaRPr>
          </a:p>
        </p:txBody>
      </p:sp>
      <p:sp>
        <p:nvSpPr>
          <p:cNvPr id="31" name="文字方塊 2">
            <a:extLst>
              <a:ext uri="{FF2B5EF4-FFF2-40B4-BE49-F238E27FC236}">
                <a16:creationId xmlns:a16="http://schemas.microsoft.com/office/drawing/2014/main" id="{8076F694-918B-254C-B82D-E2197B21EE4E}"/>
              </a:ext>
            </a:extLst>
          </p:cNvPr>
          <p:cNvSpPr txBox="1"/>
          <p:nvPr/>
        </p:nvSpPr>
        <p:spPr>
          <a:xfrm>
            <a:off x="1048533" y="2197494"/>
            <a:ext cx="2901692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/>
              <a:buChar char="•"/>
            </a:pPr>
            <a:r>
              <a:rPr lang="en-US" altLang="zh-TW" sz="1400" b="1">
                <a:solidFill>
                  <a:srgbClr val="3C0668"/>
                </a:solidFill>
                <a:latin typeface="+mj-lt"/>
                <a:ea typeface="微軟正黑體"/>
              </a:rPr>
              <a:t>Overview device, disk and RAID information and status</a:t>
            </a:r>
            <a:endParaRPr lang="zh-TW" altLang="en-US" sz="1400" b="1">
              <a:solidFill>
                <a:srgbClr val="3C0668"/>
              </a:solidFill>
              <a:latin typeface="+mj-lt"/>
              <a:ea typeface="微軟正黑體"/>
            </a:endParaRPr>
          </a:p>
        </p:txBody>
      </p:sp>
      <p:sp>
        <p:nvSpPr>
          <p:cNvPr id="32" name="文字方塊 3">
            <a:extLst>
              <a:ext uri="{FF2B5EF4-FFF2-40B4-BE49-F238E27FC236}">
                <a16:creationId xmlns:a16="http://schemas.microsoft.com/office/drawing/2014/main" id="{2300DD5F-33CC-8742-BA33-D6D5E939AEBF}"/>
              </a:ext>
            </a:extLst>
          </p:cNvPr>
          <p:cNvSpPr txBox="1"/>
          <p:nvPr/>
        </p:nvSpPr>
        <p:spPr>
          <a:xfrm>
            <a:off x="4834385" y="1736273"/>
            <a:ext cx="3087939" cy="73866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3C0668"/>
              </a:buClr>
              <a:buFont typeface="Arial"/>
              <a:buChar char="•"/>
            </a:pPr>
            <a:r>
              <a:rPr lang="en-US" altLang="zh-TW" sz="1400" b="1">
                <a:solidFill>
                  <a:srgbClr val="3C0668"/>
                </a:solidFill>
                <a:latin typeface="+mj-lt"/>
                <a:ea typeface="微軟正黑體"/>
              </a:rPr>
              <a:t>Record all device events and find out the information by filter or typing the keyword</a:t>
            </a:r>
            <a:endParaRPr lang="zh-TW" altLang="en-US" sz="1400" b="1">
              <a:solidFill>
                <a:srgbClr val="3C0668"/>
              </a:solidFill>
              <a:latin typeface="+mj-lt"/>
              <a:ea typeface="微軟正黑體"/>
            </a:endParaRPr>
          </a:p>
        </p:txBody>
      </p:sp>
      <p:sp>
        <p:nvSpPr>
          <p:cNvPr id="33" name="文字方塊 4">
            <a:extLst>
              <a:ext uri="{FF2B5EF4-FFF2-40B4-BE49-F238E27FC236}">
                <a16:creationId xmlns:a16="http://schemas.microsoft.com/office/drawing/2014/main" id="{7134B6B7-9668-EB4E-B341-32C4BC8DC663}"/>
              </a:ext>
            </a:extLst>
          </p:cNvPr>
          <p:cNvSpPr txBox="1"/>
          <p:nvPr/>
        </p:nvSpPr>
        <p:spPr>
          <a:xfrm>
            <a:off x="1030948" y="3547055"/>
            <a:ext cx="3186996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</a:pPr>
            <a:r>
              <a:rPr lang="en-US" altLang="zh-TW" sz="1400">
                <a:solidFill>
                  <a:srgbClr val="3C0668"/>
                </a:solidFill>
                <a:latin typeface="+mj-lt"/>
              </a:rPr>
              <a:t>Desktop notification to inform abnormal status.</a:t>
            </a:r>
            <a:endParaRPr lang="zh-TW" altLang="en-US" sz="1400">
              <a:solidFill>
                <a:srgbClr val="3C0668"/>
              </a:solidFill>
              <a:latin typeface="+mj-lt"/>
            </a:endParaRPr>
          </a:p>
        </p:txBody>
      </p:sp>
      <p:sp>
        <p:nvSpPr>
          <p:cNvPr id="34" name="文字方塊 5">
            <a:extLst>
              <a:ext uri="{FF2B5EF4-FFF2-40B4-BE49-F238E27FC236}">
                <a16:creationId xmlns:a16="http://schemas.microsoft.com/office/drawing/2014/main" id="{B240F68A-1483-C34A-B1BA-74F656C4A391}"/>
              </a:ext>
            </a:extLst>
          </p:cNvPr>
          <p:cNvSpPr txBox="1"/>
          <p:nvPr/>
        </p:nvSpPr>
        <p:spPr>
          <a:xfrm>
            <a:off x="1030947" y="3997431"/>
            <a:ext cx="3271062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</a:pPr>
            <a:r>
              <a:rPr lang="en-US" altLang="zh-TW" sz="1400">
                <a:solidFill>
                  <a:srgbClr val="3C0668"/>
                </a:solidFill>
                <a:latin typeface="+mj-lt"/>
              </a:rPr>
              <a:t>Notification for new firmware and application version updates.</a:t>
            </a:r>
          </a:p>
        </p:txBody>
      </p:sp>
      <p:sp>
        <p:nvSpPr>
          <p:cNvPr id="35" name="文字方塊 7">
            <a:extLst>
              <a:ext uri="{FF2B5EF4-FFF2-40B4-BE49-F238E27FC236}">
                <a16:creationId xmlns:a16="http://schemas.microsoft.com/office/drawing/2014/main" id="{B6B6AB01-A5A0-1E42-8F33-250E4D4F0FB9}"/>
              </a:ext>
            </a:extLst>
          </p:cNvPr>
          <p:cNvSpPr txBox="1"/>
          <p:nvPr/>
        </p:nvSpPr>
        <p:spPr>
          <a:xfrm>
            <a:off x="1156783" y="1192432"/>
            <a:ext cx="2755784" cy="33855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Intuitive and easy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36" name="文字方塊 9">
            <a:extLst>
              <a:ext uri="{FF2B5EF4-FFF2-40B4-BE49-F238E27FC236}">
                <a16:creationId xmlns:a16="http://schemas.microsoft.com/office/drawing/2014/main" id="{0836A912-D33C-B444-B6EA-60C75E73D68E}"/>
              </a:ext>
            </a:extLst>
          </p:cNvPr>
          <p:cNvSpPr txBox="1"/>
          <p:nvPr/>
        </p:nvSpPr>
        <p:spPr>
          <a:xfrm>
            <a:off x="1183160" y="2884619"/>
            <a:ext cx="2706105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Instant notification, quick control 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37" name="文字方塊 11">
            <a:extLst>
              <a:ext uri="{FF2B5EF4-FFF2-40B4-BE49-F238E27FC236}">
                <a16:creationId xmlns:a16="http://schemas.microsoft.com/office/drawing/2014/main" id="{70504A26-B91C-6548-90F4-A5AB4394A0D9}"/>
              </a:ext>
            </a:extLst>
          </p:cNvPr>
          <p:cNvSpPr txBox="1"/>
          <p:nvPr/>
        </p:nvSpPr>
        <p:spPr>
          <a:xfrm>
            <a:off x="5014717" y="1109771"/>
            <a:ext cx="2752889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System events for troubleshooting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38" name="文字方塊 12">
            <a:extLst>
              <a:ext uri="{FF2B5EF4-FFF2-40B4-BE49-F238E27FC236}">
                <a16:creationId xmlns:a16="http://schemas.microsoft.com/office/drawing/2014/main" id="{2D553881-528B-6F42-9646-DF911E95D79E}"/>
              </a:ext>
            </a:extLst>
          </p:cNvPr>
          <p:cNvSpPr txBox="1"/>
          <p:nvPr/>
        </p:nvSpPr>
        <p:spPr>
          <a:xfrm>
            <a:off x="4843177" y="3547055"/>
            <a:ext cx="3087939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</a:pPr>
            <a:r>
              <a:rPr lang="en-US" altLang="zh-TW" sz="1400">
                <a:solidFill>
                  <a:srgbClr val="3C0668"/>
                </a:solidFill>
                <a:latin typeface="+mj-lt"/>
              </a:rPr>
              <a:t>When RAID is degraded, insert new disk to rebuild RAID</a:t>
            </a:r>
          </a:p>
        </p:txBody>
      </p:sp>
      <p:sp>
        <p:nvSpPr>
          <p:cNvPr id="39" name="文字方塊 14">
            <a:extLst>
              <a:ext uri="{FF2B5EF4-FFF2-40B4-BE49-F238E27FC236}">
                <a16:creationId xmlns:a16="http://schemas.microsoft.com/office/drawing/2014/main" id="{5E9D82CF-B3DA-5A4E-9CCE-93A30D46CFA9}"/>
              </a:ext>
            </a:extLst>
          </p:cNvPr>
          <p:cNvSpPr txBox="1"/>
          <p:nvPr/>
        </p:nvSpPr>
        <p:spPr>
          <a:xfrm>
            <a:off x="5137809" y="2879481"/>
            <a:ext cx="2009015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RAID rebuild, data protection</a:t>
            </a:r>
            <a:endParaRPr lang="zh-TW" sz="1600" b="1">
              <a:latin typeface="+mj-lt"/>
              <a:ea typeface="微軟正黑體"/>
            </a:endParaRPr>
          </a:p>
        </p:txBody>
      </p:sp>
      <p:sp>
        <p:nvSpPr>
          <p:cNvPr id="40" name="文字方塊 18">
            <a:extLst>
              <a:ext uri="{FF2B5EF4-FFF2-40B4-BE49-F238E27FC236}">
                <a16:creationId xmlns:a16="http://schemas.microsoft.com/office/drawing/2014/main" id="{D7BA5AAB-94CA-C84C-958D-5F0C4C83A539}"/>
              </a:ext>
            </a:extLst>
          </p:cNvPr>
          <p:cNvSpPr txBox="1"/>
          <p:nvPr/>
        </p:nvSpPr>
        <p:spPr>
          <a:xfrm>
            <a:off x="4860762" y="2435534"/>
            <a:ext cx="2244972" cy="30777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</a:pPr>
            <a:r>
              <a:rPr lang="en-US" altLang="zh-TW" sz="1400">
                <a:solidFill>
                  <a:srgbClr val="3C0668"/>
                </a:solidFill>
                <a:latin typeface="+mj-lt"/>
              </a:rPr>
              <a:t>Export to .csv file</a:t>
            </a:r>
            <a:endParaRPr lang="zh-TW" altLang="en-US" sz="1400">
              <a:solidFill>
                <a:srgbClr val="3C0668"/>
              </a:solidFill>
              <a:latin typeface="+mj-lt"/>
            </a:endParaRPr>
          </a:p>
        </p:txBody>
      </p:sp>
      <p:sp>
        <p:nvSpPr>
          <p:cNvPr id="41" name="文字方塊 19">
            <a:extLst>
              <a:ext uri="{FF2B5EF4-FFF2-40B4-BE49-F238E27FC236}">
                <a16:creationId xmlns:a16="http://schemas.microsoft.com/office/drawing/2014/main" id="{B3170086-867A-DE46-A694-0505B013DBC5}"/>
              </a:ext>
            </a:extLst>
          </p:cNvPr>
          <p:cNvSpPr txBox="1"/>
          <p:nvPr/>
        </p:nvSpPr>
        <p:spPr>
          <a:xfrm>
            <a:off x="4843178" y="3997431"/>
            <a:ext cx="2989259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C0668"/>
              </a:buClr>
            </a:pPr>
            <a:r>
              <a:rPr lang="en-US" altLang="zh-TW" sz="1400">
                <a:solidFill>
                  <a:srgbClr val="3C0668"/>
                </a:solidFill>
                <a:latin typeface="+mj-lt"/>
              </a:rPr>
              <a:t>Show the progress percentage of rebuilding</a:t>
            </a:r>
            <a:endParaRPr lang="zh-TW" altLang="en-US" sz="1400">
              <a:solidFill>
                <a:srgbClr val="3C0668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25371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600165F7-8FFE-443C-96AC-CF70B36269E0}"/>
              </a:ext>
            </a:extLst>
          </p:cNvPr>
          <p:cNvSpPr/>
          <p:nvPr/>
        </p:nvSpPr>
        <p:spPr>
          <a:xfrm>
            <a:off x="0" y="1061531"/>
            <a:ext cx="5496791" cy="2232248"/>
          </a:xfrm>
          <a:prstGeom prst="rect">
            <a:avLst/>
          </a:prstGeom>
          <a:gradFill flip="none" rotWithShape="0">
            <a:gsLst>
              <a:gs pos="0">
                <a:srgbClr val="9B2355"/>
              </a:gs>
              <a:gs pos="100000">
                <a:srgbClr val="C42C6A">
                  <a:alpha val="0"/>
                </a:srgbClr>
              </a:gs>
              <a:gs pos="90000">
                <a:srgbClr val="9B2355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213885" y="1644073"/>
            <a:ext cx="4420817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4400">
                <a:solidFill>
                  <a:schemeClr val="bg1"/>
                </a:solidFill>
                <a:ea typeface="Microsoft JhengHei" panose="020B0604030504040204" pitchFamily="34" charset="-120"/>
              </a:rPr>
              <a:t>Using TR-002 on QNAP NAS</a:t>
            </a:r>
          </a:p>
        </p:txBody>
      </p:sp>
    </p:spTree>
    <p:extLst>
      <p:ext uri="{BB962C8B-B14F-4D97-AF65-F5344CB8AC3E}">
        <p14:creationId xmlns:p14="http://schemas.microsoft.com/office/powerpoint/2010/main" val="13625119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7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7A7149DA-4939-44FF-AC27-571C724C5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387" y="1743844"/>
            <a:ext cx="5544792" cy="2842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5169" y="0"/>
            <a:ext cx="9177926" cy="862553"/>
          </a:xfrm>
        </p:spPr>
        <p:txBody>
          <a:bodyPr/>
          <a:lstStyle/>
          <a:p>
            <a:r>
              <a:rPr lang="en-US" altLang="zh-CN" sz="2400"/>
              <a:t>Official external RAID device provide better protection </a:t>
            </a:r>
            <a:endParaRPr lang="zh-CN" altLang="en-US" sz="2400"/>
          </a:p>
        </p:txBody>
      </p:sp>
      <p:sp>
        <p:nvSpPr>
          <p:cNvPr id="7" name="橢圓 6">
            <a:extLst>
              <a:ext uri="{FF2B5EF4-FFF2-40B4-BE49-F238E27FC236}">
                <a16:creationId xmlns:a16="http://schemas.microsoft.com/office/drawing/2014/main" id="{B22C88AA-AF51-44CD-83DB-3E01C54A2E62}"/>
              </a:ext>
            </a:extLst>
          </p:cNvPr>
          <p:cNvSpPr/>
          <p:nvPr/>
        </p:nvSpPr>
        <p:spPr>
          <a:xfrm>
            <a:off x="5749661" y="3376891"/>
            <a:ext cx="1166196" cy="1166196"/>
          </a:xfrm>
          <a:prstGeom prst="ellipse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10">
            <a:extLst>
              <a:ext uri="{FF2B5EF4-FFF2-40B4-BE49-F238E27FC236}">
                <a16:creationId xmlns:a16="http://schemas.microsoft.com/office/drawing/2014/main" id="{7C95CA63-71AB-4A10-A29F-D59AD2975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821" y="3551247"/>
            <a:ext cx="1007452" cy="857251"/>
          </a:xfrm>
          <a:prstGeom prst="rect">
            <a:avLst/>
          </a:prstGeom>
        </p:spPr>
      </p:pic>
      <p:pic>
        <p:nvPicPr>
          <p:cNvPr id="12" name="圖片 12">
            <a:extLst>
              <a:ext uri="{FF2B5EF4-FFF2-40B4-BE49-F238E27FC236}">
                <a16:creationId xmlns:a16="http://schemas.microsoft.com/office/drawing/2014/main" id="{338C6EF4-368F-404F-8475-D176A7F426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4937" y="3536593"/>
            <a:ext cx="1036760" cy="901211"/>
          </a:xfrm>
          <a:prstGeom prst="rect">
            <a:avLst/>
          </a:prstGeom>
        </p:spPr>
      </p:pic>
      <p:pic>
        <p:nvPicPr>
          <p:cNvPr id="16" name="圖片 16">
            <a:extLst>
              <a:ext uri="{FF2B5EF4-FFF2-40B4-BE49-F238E27FC236}">
                <a16:creationId xmlns:a16="http://schemas.microsoft.com/office/drawing/2014/main" id="{B85BC167-AD7C-4FFF-A2F4-26577943D5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5359" y="3529266"/>
            <a:ext cx="1036760" cy="886558"/>
          </a:xfrm>
          <a:prstGeom prst="rect">
            <a:avLst/>
          </a:prstGeom>
        </p:spPr>
      </p:pic>
      <p:pic>
        <p:nvPicPr>
          <p:cNvPr id="18" name="圖片 18" descr="一張含有 物件 的圖片&#10;&#10;描述是以高可信度產生">
            <a:extLst>
              <a:ext uri="{FF2B5EF4-FFF2-40B4-BE49-F238E27FC236}">
                <a16:creationId xmlns:a16="http://schemas.microsoft.com/office/drawing/2014/main" id="{29222EDD-2135-414B-BF86-745DD24318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5783" y="3536592"/>
            <a:ext cx="1073396" cy="901214"/>
          </a:xfrm>
          <a:prstGeom prst="rect">
            <a:avLst/>
          </a:prstGeom>
        </p:spPr>
      </p:pic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D2F8D234-50DE-47E7-92A0-9B43580B5C70}"/>
              </a:ext>
            </a:extLst>
          </p:cNvPr>
          <p:cNvCxnSpPr>
            <a:cxnSpLocks/>
          </p:cNvCxnSpPr>
          <p:nvPr/>
        </p:nvCxnSpPr>
        <p:spPr>
          <a:xfrm>
            <a:off x="5194151" y="4061467"/>
            <a:ext cx="851527" cy="41414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BDF7BBAC-0284-42FB-9ED6-1902DB93C7E6}"/>
              </a:ext>
            </a:extLst>
          </p:cNvPr>
          <p:cNvCxnSpPr>
            <a:cxnSpLocks/>
          </p:cNvCxnSpPr>
          <p:nvPr/>
        </p:nvCxnSpPr>
        <p:spPr>
          <a:xfrm>
            <a:off x="6429556" y="2924130"/>
            <a:ext cx="419049" cy="776092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內容版面配置區 1">
            <a:extLst>
              <a:ext uri="{FF2B5EF4-FFF2-40B4-BE49-F238E27FC236}">
                <a16:creationId xmlns:a16="http://schemas.microsoft.com/office/drawing/2014/main" id="{1AB23BE0-914E-0546-9979-C8B1891E9F12}"/>
              </a:ext>
            </a:extLst>
          </p:cNvPr>
          <p:cNvSpPr txBox="1">
            <a:spLocks/>
          </p:cNvSpPr>
          <p:nvPr/>
        </p:nvSpPr>
        <p:spPr>
          <a:xfrm>
            <a:off x="306558" y="914597"/>
            <a:ext cx="8366992" cy="827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rgbClr val="3C0668"/>
                </a:solidFill>
                <a:latin typeface="+mj-lt"/>
                <a:ea typeface="微軟正黑體"/>
              </a:rPr>
              <a:t>When using third party external </a:t>
            </a:r>
            <a:r>
              <a:rPr lang="zh-TW" altLang="en-US" sz="1600" b="1">
                <a:solidFill>
                  <a:srgbClr val="3C0668"/>
                </a:solidFill>
                <a:latin typeface="+mj-lt"/>
                <a:ea typeface="微軟正黑體"/>
              </a:rPr>
              <a:t>RAID </a:t>
            </a:r>
            <a:r>
              <a:rPr lang="en-US" altLang="zh-TW" sz="1600" b="1">
                <a:solidFill>
                  <a:srgbClr val="3C0668"/>
                </a:solidFill>
                <a:latin typeface="+mj-lt"/>
                <a:ea typeface="微軟正黑體"/>
              </a:rPr>
              <a:t>device to expand NAS, the disk health cannot be monitored. </a:t>
            </a:r>
            <a:r>
              <a:rPr lang="zh-TW" altLang="en-US" sz="1600" b="1">
                <a:solidFill>
                  <a:srgbClr val="3C0668"/>
                </a:solidFill>
                <a:latin typeface="+mj-lt"/>
                <a:ea typeface="微軟正黑體"/>
              </a:rPr>
              <a:t> </a:t>
            </a:r>
            <a:endParaRPr lang="en-US" altLang="zh-TW" sz="1600" b="1">
              <a:solidFill>
                <a:srgbClr val="3C0668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rgbClr val="3C0668"/>
                </a:solidFill>
                <a:latin typeface="+mj-lt"/>
                <a:ea typeface="微軟正黑體"/>
              </a:rPr>
              <a:t>TR-002 disks can be monitored in Storage &amp; Snapshot for the best protection. </a:t>
            </a:r>
            <a:endParaRPr lang="zh-TW" altLang="en-US" sz="1600" b="1">
              <a:solidFill>
                <a:srgbClr val="3C0668"/>
              </a:solidFill>
              <a:latin typeface="+mj-lt"/>
              <a:ea typeface="微軟正黑體" pitchFamily="34" charset="-120"/>
            </a:endParaRPr>
          </a:p>
          <a:p>
            <a:pPr>
              <a:buClr>
                <a:srgbClr val="3C0668"/>
              </a:buClr>
              <a:defRPr/>
            </a:pPr>
            <a:endParaRPr lang="zh-TW" altLang="en-US" sz="1600" b="1">
              <a:solidFill>
                <a:srgbClr val="3C0668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9" name="矩形 3">
            <a:extLst>
              <a:ext uri="{FF2B5EF4-FFF2-40B4-BE49-F238E27FC236}">
                <a16:creationId xmlns:a16="http://schemas.microsoft.com/office/drawing/2014/main" id="{6BF44BD2-41C4-D04B-8839-D710AF46E22B}"/>
              </a:ext>
            </a:extLst>
          </p:cNvPr>
          <p:cNvSpPr/>
          <p:nvPr/>
        </p:nvSpPr>
        <p:spPr>
          <a:xfrm>
            <a:off x="511938" y="1790167"/>
            <a:ext cx="320006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Functions:</a:t>
            </a:r>
            <a:b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QTS Disk monitoring</a:t>
            </a:r>
            <a:b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External</a:t>
            </a:r>
            <a:r>
              <a:rPr lang="zh-TW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RAID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monitoring</a:t>
            </a:r>
            <a:endParaRPr lang="zh-TW" altLang="zh-TW">
              <a:solidFill>
                <a:srgbClr val="3C0668"/>
              </a:solidFill>
              <a:latin typeface="+mj-lt"/>
            </a:endParaRPr>
          </a:p>
          <a:p>
            <a:pPr>
              <a:defRPr/>
            </a:pP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Disk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S.M.A.R.T. </a:t>
            </a:r>
          </a:p>
          <a:p>
            <a:pPr>
              <a:defRPr/>
            </a:pP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Customized temperature alert</a:t>
            </a:r>
            <a:b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Notification Center </a:t>
            </a:r>
            <a:b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</a:br>
            <a:r>
              <a:rPr lang="zh-TW" altLang="en-US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  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 pitchFamily="34" charset="-120"/>
              </a:rPr>
              <a:t>push notification and more!</a:t>
            </a:r>
            <a:endParaRPr lang="zh-TW" altLang="en-US" b="1">
              <a:solidFill>
                <a:srgbClr val="3C0668"/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0" name="圖片 7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5C7E9B86-80EA-4668-9A81-20937DCF5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565" t="65196" r="41393" b="5458"/>
          <a:stretch/>
        </p:blipFill>
        <p:spPr>
          <a:xfrm>
            <a:off x="4252053" y="1899882"/>
            <a:ext cx="2196824" cy="2196824"/>
          </a:xfrm>
          <a:prstGeom prst="ellips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132569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F7D697F6-AD0D-4C50-8168-5F10D78404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460" y="1397970"/>
            <a:ext cx="4687542" cy="2946301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6DC521A8-92C7-4F92-9026-6B4DF190BF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" y="263376"/>
            <a:ext cx="2152338" cy="744447"/>
          </a:xfrm>
          <a:prstGeom prst="rect">
            <a:avLst/>
          </a:prstGeom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id="{001F5A29-3344-4091-A36A-39038DC845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3511776"/>
            <a:ext cx="3650760" cy="682876"/>
          </a:xfrm>
          <a:prstGeom prst="rect">
            <a:avLst/>
          </a:prstGeom>
        </p:spPr>
      </p:pic>
      <p:pic>
        <p:nvPicPr>
          <p:cNvPr id="33" name="圖片 32">
            <a:extLst>
              <a:ext uri="{FF2B5EF4-FFF2-40B4-BE49-F238E27FC236}">
                <a16:creationId xmlns:a16="http://schemas.microsoft.com/office/drawing/2014/main" id="{B97AA85D-AEC2-4E66-8E1A-029BE3A695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2655731"/>
            <a:ext cx="3650760" cy="682876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167138" y="963363"/>
            <a:ext cx="8430383" cy="7007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tx1"/>
                </a:solidFill>
                <a:ea typeface="微軟正黑體" pitchFamily="34" charset="-120"/>
              </a:rPr>
              <a:t>The TR-002 External RAID Configuration Wizard allows you to expand NAS storage space in 3 steps</a:t>
            </a:r>
            <a:endParaRPr lang="zh-TW" altLang="en-US" sz="1800" b="1">
              <a:solidFill>
                <a:schemeClr val="tx1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342900" indent="-34290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  <a:p>
            <a:pPr marL="342900" indent="-34290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rgbClr val="3C0668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8946" y="0"/>
            <a:ext cx="7285054" cy="862553"/>
          </a:xfrm>
        </p:spPr>
        <p:txBody>
          <a:bodyPr/>
          <a:lstStyle/>
          <a:p>
            <a:r>
              <a:rPr lang="en-US" altLang="zh-CN" sz="3200">
                <a:latin typeface="+mj-lt"/>
              </a:rPr>
              <a:t>Create a storage pool with TR-002</a:t>
            </a:r>
            <a:endParaRPr lang="zh-CN" altLang="en-US" sz="3200">
              <a:latin typeface="+mj-lt"/>
            </a:endParaRPr>
          </a:p>
        </p:txBody>
      </p:sp>
      <p:sp>
        <p:nvSpPr>
          <p:cNvPr id="805" name="內容版面配置區 1">
            <a:extLst>
              <a:ext uri="{FF2B5EF4-FFF2-40B4-BE49-F238E27FC236}">
                <a16:creationId xmlns:a16="http://schemas.microsoft.com/office/drawing/2014/main" id="{8A0C69A8-31AF-4D0F-923C-3DBCEE060333}"/>
              </a:ext>
            </a:extLst>
          </p:cNvPr>
          <p:cNvSpPr txBox="1">
            <a:spLocks/>
          </p:cNvSpPr>
          <p:nvPr/>
        </p:nvSpPr>
        <p:spPr>
          <a:xfrm>
            <a:off x="607900" y="4425445"/>
            <a:ext cx="5540326" cy="3270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defRPr/>
            </a:pPr>
            <a:r>
              <a:rPr lang="en-US" altLang="zh-TW" sz="1000" b="1" dirty="0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When configuring the external RAID type with QTS, the hardware DIP switch at TR-002 needs to be switched to software control first to prevent data loss due to misconfiguration.</a:t>
            </a:r>
            <a:endParaRPr lang="zh-TW" altLang="en-US" sz="1000" b="1" dirty="0">
              <a:solidFill>
                <a:schemeClr val="accent5">
                  <a:lumMod val="50000"/>
                </a:schemeClr>
              </a:solidFill>
              <a:ea typeface="微軟正黑體" pitchFamily="34" charset="-12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DA18DFD0-06FD-420F-874D-4D78469C642D}"/>
              </a:ext>
            </a:extLst>
          </p:cNvPr>
          <p:cNvSpPr/>
          <p:nvPr/>
        </p:nvSpPr>
        <p:spPr>
          <a:xfrm>
            <a:off x="383094" y="296793"/>
            <a:ext cx="1425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3 steps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13EA09E6-F21D-4932-AF90-DF094AC28D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131" y="4447002"/>
            <a:ext cx="244561" cy="214600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A0EB4B1E-FB0D-4BF2-8590-4BBDE326F9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1821638"/>
            <a:ext cx="3650760" cy="682876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B53F2847-4B2F-4950-A667-2EFEAE57578B}"/>
              </a:ext>
            </a:extLst>
          </p:cNvPr>
          <p:cNvSpPr txBox="1"/>
          <p:nvPr/>
        </p:nvSpPr>
        <p:spPr>
          <a:xfrm>
            <a:off x="383094" y="1873183"/>
            <a:ext cx="794318" cy="523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01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4A34CA58-5D8F-418A-92DF-1DC910ED023E}"/>
              </a:ext>
            </a:extLst>
          </p:cNvPr>
          <p:cNvSpPr txBox="1"/>
          <p:nvPr/>
        </p:nvSpPr>
        <p:spPr>
          <a:xfrm>
            <a:off x="383094" y="2717953"/>
            <a:ext cx="794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02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CC32A45C-426F-458B-AEFD-5162C0CF372D}"/>
              </a:ext>
            </a:extLst>
          </p:cNvPr>
          <p:cNvSpPr txBox="1"/>
          <p:nvPr/>
        </p:nvSpPr>
        <p:spPr>
          <a:xfrm>
            <a:off x="383094" y="3566058"/>
            <a:ext cx="794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03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id="{CD01C830-9359-42D1-B9F0-92D91C22BF79}"/>
              </a:ext>
            </a:extLst>
          </p:cNvPr>
          <p:cNvGrpSpPr/>
          <p:nvPr/>
        </p:nvGrpSpPr>
        <p:grpSpPr>
          <a:xfrm rot="9575904">
            <a:off x="4431955" y="1777082"/>
            <a:ext cx="1721706" cy="1618957"/>
            <a:chOff x="4654030" y="1704308"/>
            <a:chExt cx="1721706" cy="1618957"/>
          </a:xfrm>
        </p:grpSpPr>
        <p:sp>
          <p:nvSpPr>
            <p:cNvPr id="19" name="橢圓 18">
              <a:extLst>
                <a:ext uri="{FF2B5EF4-FFF2-40B4-BE49-F238E27FC236}">
                  <a16:creationId xmlns:a16="http://schemas.microsoft.com/office/drawing/2014/main" id="{C02C0FE1-57B6-4E17-B531-2AFD13416957}"/>
                </a:ext>
              </a:extLst>
            </p:cNvPr>
            <p:cNvSpPr/>
            <p:nvPr/>
          </p:nvSpPr>
          <p:spPr>
            <a:xfrm>
              <a:off x="5209540" y="2157069"/>
              <a:ext cx="1166196" cy="1166196"/>
            </a:xfrm>
            <a:prstGeom prst="ellipse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cxnSp>
          <p:nvCxnSpPr>
            <p:cNvPr id="21" name="直線接點 20">
              <a:extLst>
                <a:ext uri="{FF2B5EF4-FFF2-40B4-BE49-F238E27FC236}">
                  <a16:creationId xmlns:a16="http://schemas.microsoft.com/office/drawing/2014/main" id="{2B30CD7D-3709-407F-88C5-72B35F17D455}"/>
                </a:ext>
              </a:extLst>
            </p:cNvPr>
            <p:cNvCxnSpPr>
              <a:cxnSpLocks/>
            </p:cNvCxnSpPr>
            <p:nvPr/>
          </p:nvCxnSpPr>
          <p:spPr>
            <a:xfrm>
              <a:off x="4654030" y="2841645"/>
              <a:ext cx="851527" cy="414146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線接點 21">
              <a:extLst>
                <a:ext uri="{FF2B5EF4-FFF2-40B4-BE49-F238E27FC236}">
                  <a16:creationId xmlns:a16="http://schemas.microsoft.com/office/drawing/2014/main" id="{62FDA806-5B23-4FE6-AEDA-870098AB861D}"/>
                </a:ext>
              </a:extLst>
            </p:cNvPr>
            <p:cNvCxnSpPr>
              <a:cxnSpLocks/>
            </p:cNvCxnSpPr>
            <p:nvPr/>
          </p:nvCxnSpPr>
          <p:spPr>
            <a:xfrm>
              <a:off x="5889435" y="1704308"/>
              <a:ext cx="419049" cy="776092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矩形 19">
            <a:extLst>
              <a:ext uri="{FF2B5EF4-FFF2-40B4-BE49-F238E27FC236}">
                <a16:creationId xmlns:a16="http://schemas.microsoft.com/office/drawing/2014/main" id="{D476A479-5408-374C-A687-64296611C542}"/>
              </a:ext>
            </a:extLst>
          </p:cNvPr>
          <p:cNvSpPr/>
          <p:nvPr/>
        </p:nvSpPr>
        <p:spPr>
          <a:xfrm>
            <a:off x="1003270" y="1911451"/>
            <a:ext cx="2534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>
                <a:latin typeface="+mj-lt"/>
                <a:ea typeface="Microsoft JhengHei"/>
              </a:rPr>
              <a:t>Storage &amp; Snapshot &gt; </a:t>
            </a:r>
          </a:p>
          <a:p>
            <a:pPr lvl="0"/>
            <a:r>
              <a:rPr lang="en-US" altLang="zh-TW" b="1">
                <a:latin typeface="+mj-lt"/>
                <a:ea typeface="Microsoft JhengHei"/>
              </a:rPr>
              <a:t>Go to External RAID Wizard</a:t>
            </a:r>
            <a:endParaRPr lang="zh-TW" altLang="en-US">
              <a:latin typeface="+mj-lt"/>
            </a:endParaRPr>
          </a:p>
        </p:txBody>
      </p:sp>
      <p:sp>
        <p:nvSpPr>
          <p:cNvPr id="28" name="矩形 24">
            <a:extLst>
              <a:ext uri="{FF2B5EF4-FFF2-40B4-BE49-F238E27FC236}">
                <a16:creationId xmlns:a16="http://schemas.microsoft.com/office/drawing/2014/main" id="{0CFDE6F7-83A7-F34E-A6E2-ACE4B7E2BEE6}"/>
              </a:ext>
            </a:extLst>
          </p:cNvPr>
          <p:cNvSpPr/>
          <p:nvPr/>
        </p:nvSpPr>
        <p:spPr>
          <a:xfrm>
            <a:off x="976093" y="2757651"/>
            <a:ext cx="2520242" cy="738664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b="1">
                <a:latin typeface="+mj-lt"/>
                <a:ea typeface="Microsoft JhengHei"/>
              </a:rPr>
              <a:t>Follow the wizard to create </a:t>
            </a:r>
          </a:p>
          <a:p>
            <a:pPr lvl="0"/>
            <a:r>
              <a:rPr lang="en-US" altLang="zh-TW" b="1">
                <a:latin typeface="+mj-lt"/>
                <a:ea typeface="Microsoft JhengHei"/>
              </a:rPr>
              <a:t>an external RAID </a:t>
            </a:r>
            <a:br>
              <a:rPr lang="en-US" altLang="zh-TW" b="1">
                <a:latin typeface="+mj-lt"/>
                <a:ea typeface="Microsoft JhengHei"/>
              </a:rPr>
            </a:br>
            <a:endParaRPr lang="zh-TW" altLang="en-US" b="1">
              <a:latin typeface="+mj-lt"/>
              <a:ea typeface="Microsoft JhengHei"/>
            </a:endParaRPr>
          </a:p>
        </p:txBody>
      </p:sp>
      <p:sp>
        <p:nvSpPr>
          <p:cNvPr id="29" name="矩形 29">
            <a:extLst>
              <a:ext uri="{FF2B5EF4-FFF2-40B4-BE49-F238E27FC236}">
                <a16:creationId xmlns:a16="http://schemas.microsoft.com/office/drawing/2014/main" id="{28E7DED5-9EF9-3445-9DFF-6E77BF81E0DA}"/>
              </a:ext>
            </a:extLst>
          </p:cNvPr>
          <p:cNvSpPr/>
          <p:nvPr/>
        </p:nvSpPr>
        <p:spPr>
          <a:xfrm>
            <a:off x="976093" y="3516755"/>
            <a:ext cx="259837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b="1">
                <a:latin typeface="+mj-lt"/>
              </a:rPr>
              <a:t>Select to create a storage </a:t>
            </a:r>
            <a:br>
              <a:rPr lang="en-US" altLang="zh-TW" b="1">
                <a:latin typeface="+mj-lt"/>
              </a:rPr>
            </a:br>
            <a:r>
              <a:rPr lang="en-US" altLang="zh-TW" b="1">
                <a:latin typeface="+mj-lt"/>
              </a:rPr>
              <a:t>pool or use as external storage</a:t>
            </a:r>
            <a:endParaRPr lang="zh-TW" altLang="en-US" b="1">
              <a:latin typeface="+mj-lt"/>
            </a:endParaRPr>
          </a:p>
        </p:txBody>
      </p:sp>
      <p:pic>
        <p:nvPicPr>
          <p:cNvPr id="31" name="圖片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F7C4A6DA-2887-4A58-82C6-B2EA2C873E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0" t="13669" r="69239" b="43150"/>
          <a:stretch/>
        </p:blipFill>
        <p:spPr>
          <a:xfrm>
            <a:off x="5175758" y="1957999"/>
            <a:ext cx="2241166" cy="2241166"/>
          </a:xfrm>
          <a:prstGeom prst="ellips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8933545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7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id="{0CBBC153-4196-41CD-B882-653C8AD67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5" y="1398356"/>
            <a:ext cx="5265255" cy="26708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549" y="0"/>
            <a:ext cx="8046720" cy="862553"/>
          </a:xfrm>
        </p:spPr>
        <p:txBody>
          <a:bodyPr/>
          <a:lstStyle/>
          <a:p>
            <a:r>
              <a:rPr lang="en-US" altLang="zh-CN" sz="4000"/>
              <a:t>Easily manage external RAID</a:t>
            </a:r>
            <a:endParaRPr lang="zh-CN" altLang="en-US"/>
          </a:p>
        </p:txBody>
      </p:sp>
      <p:sp>
        <p:nvSpPr>
          <p:cNvPr id="18" name="內容版面配置區 1">
            <a:extLst>
              <a:ext uri="{FF2B5EF4-FFF2-40B4-BE49-F238E27FC236}">
                <a16:creationId xmlns:a16="http://schemas.microsoft.com/office/drawing/2014/main" id="{F09E8172-9E10-428B-8B1A-7CD123D524AA}"/>
              </a:ext>
            </a:extLst>
          </p:cNvPr>
          <p:cNvSpPr txBox="1">
            <a:spLocks/>
          </p:cNvSpPr>
          <p:nvPr/>
        </p:nvSpPr>
        <p:spPr>
          <a:xfrm>
            <a:off x="712310" y="3636156"/>
            <a:ext cx="2810580" cy="3178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defRPr/>
            </a:pP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An external RAID can only be removed when its </a:t>
            </a:r>
            <a:b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</a:b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ea typeface="微軟正黑體" pitchFamily="34" charset="-120"/>
              </a:rPr>
              <a:t>associated storage pool and volume are removed.</a:t>
            </a:r>
            <a:endParaRPr lang="zh-TW" altLang="en-US" sz="1100" b="1">
              <a:solidFill>
                <a:schemeClr val="accent5">
                  <a:lumMod val="50000"/>
                </a:schemeClr>
              </a:solidFill>
              <a:ea typeface="微軟正黑體" pitchFamily="34" charset="-120"/>
            </a:endParaRPr>
          </a:p>
        </p:txBody>
      </p:sp>
      <p:grpSp>
        <p:nvGrpSpPr>
          <p:cNvPr id="12" name="群組 11">
            <a:extLst>
              <a:ext uri="{FF2B5EF4-FFF2-40B4-BE49-F238E27FC236}">
                <a16:creationId xmlns:a16="http://schemas.microsoft.com/office/drawing/2014/main" id="{4310CCE5-4368-4A35-9BE2-C4DDF850BD41}"/>
              </a:ext>
            </a:extLst>
          </p:cNvPr>
          <p:cNvGrpSpPr/>
          <p:nvPr/>
        </p:nvGrpSpPr>
        <p:grpSpPr>
          <a:xfrm rot="17660176">
            <a:off x="5119241" y="731913"/>
            <a:ext cx="1497205" cy="2379829"/>
            <a:chOff x="4531277" y="402038"/>
            <a:chExt cx="1927526" cy="3063834"/>
          </a:xfrm>
        </p:grpSpPr>
        <p:sp>
          <p:nvSpPr>
            <p:cNvPr id="13" name="橢圓 12">
              <a:extLst>
                <a:ext uri="{FF2B5EF4-FFF2-40B4-BE49-F238E27FC236}">
                  <a16:creationId xmlns:a16="http://schemas.microsoft.com/office/drawing/2014/main" id="{CA7CE730-D835-4D48-816A-881C8AB52756}"/>
                </a:ext>
              </a:extLst>
            </p:cNvPr>
            <p:cNvSpPr/>
            <p:nvPr/>
          </p:nvSpPr>
          <p:spPr>
            <a:xfrm>
              <a:off x="5292607" y="2224408"/>
              <a:ext cx="1166196" cy="1166197"/>
            </a:xfrm>
            <a:prstGeom prst="ellipse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cxnSp>
          <p:nvCxnSpPr>
            <p:cNvPr id="15" name="直線接點 14">
              <a:extLst>
                <a:ext uri="{FF2B5EF4-FFF2-40B4-BE49-F238E27FC236}">
                  <a16:creationId xmlns:a16="http://schemas.microsoft.com/office/drawing/2014/main" id="{2BEFD243-C902-4F1C-845D-2214373AA3B2}"/>
                </a:ext>
              </a:extLst>
            </p:cNvPr>
            <p:cNvCxnSpPr>
              <a:cxnSpLocks/>
            </p:cNvCxnSpPr>
            <p:nvPr/>
          </p:nvCxnSpPr>
          <p:spPr>
            <a:xfrm rot="3939824" flipV="1">
              <a:off x="4000232" y="2284493"/>
              <a:ext cx="1712424" cy="650333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線接點 15">
              <a:extLst>
                <a:ext uri="{FF2B5EF4-FFF2-40B4-BE49-F238E27FC236}">
                  <a16:creationId xmlns:a16="http://schemas.microsoft.com/office/drawing/2014/main" id="{0DE40DB5-B398-4796-A32A-2B100BB49DF9}"/>
                </a:ext>
              </a:extLst>
            </p:cNvPr>
            <p:cNvCxnSpPr>
              <a:cxnSpLocks/>
            </p:cNvCxnSpPr>
            <p:nvPr/>
          </p:nvCxnSpPr>
          <p:spPr>
            <a:xfrm rot="3939824" flipV="1">
              <a:off x="4787415" y="1457446"/>
              <a:ext cx="2174579" cy="63764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圖片 3">
            <a:extLst>
              <a:ext uri="{FF2B5EF4-FFF2-40B4-BE49-F238E27FC236}">
                <a16:creationId xmlns:a16="http://schemas.microsoft.com/office/drawing/2014/main" id="{A661581D-327A-4A6F-AD8E-A48CCE18C3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003145" flipV="1">
            <a:off x="5787279" y="2545627"/>
            <a:ext cx="559099" cy="926409"/>
          </a:xfrm>
          <a:prstGeom prst="rect">
            <a:avLst/>
          </a:prstGeom>
        </p:spPr>
      </p:pic>
      <p:pic>
        <p:nvPicPr>
          <p:cNvPr id="20" name="圖片 13">
            <a:extLst>
              <a:ext uri="{FF2B5EF4-FFF2-40B4-BE49-F238E27FC236}">
                <a16:creationId xmlns:a16="http://schemas.microsoft.com/office/drawing/2014/main" id="{57BC209B-6DD1-DD4D-A2FB-4E55712A3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102" y="3657316"/>
            <a:ext cx="244561" cy="214600"/>
          </a:xfrm>
          <a:prstGeom prst="rect">
            <a:avLst/>
          </a:prstGeom>
        </p:spPr>
      </p:pic>
      <p:sp>
        <p:nvSpPr>
          <p:cNvPr id="14" name="內容版面配置區 1">
            <a:extLst>
              <a:ext uri="{FF2B5EF4-FFF2-40B4-BE49-F238E27FC236}">
                <a16:creationId xmlns:a16="http://schemas.microsoft.com/office/drawing/2014/main" id="{77C4666D-8209-2C4A-8674-1BE481D638DA}"/>
              </a:ext>
            </a:extLst>
          </p:cNvPr>
          <p:cNvSpPr txBox="1">
            <a:spLocks/>
          </p:cNvSpPr>
          <p:nvPr/>
        </p:nvSpPr>
        <p:spPr>
          <a:xfrm>
            <a:off x="371484" y="920880"/>
            <a:ext cx="8635930" cy="7232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Integrated in QTS, a new external RAID management page is provided for below operations:</a:t>
            </a: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9" name="矩形 28">
            <a:extLst>
              <a:ext uri="{FF2B5EF4-FFF2-40B4-BE49-F238E27FC236}">
                <a16:creationId xmlns:a16="http://schemas.microsoft.com/office/drawing/2014/main" id="{AB6EC3DC-D61F-6744-BB74-2A6FBC323FF0}"/>
              </a:ext>
            </a:extLst>
          </p:cNvPr>
          <p:cNvSpPr/>
          <p:nvPr/>
        </p:nvSpPr>
        <p:spPr>
          <a:xfrm>
            <a:off x="371484" y="1625432"/>
            <a:ext cx="331820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Monitoring external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RAID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Setup spare disk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Configure disk resync priority 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Change RAID mode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Remove external RAID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Update external RAID device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View firmware version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id="{5972D32F-51CA-46A9-AA4A-8CDE5CA8459C}"/>
              </a:ext>
            </a:extLst>
          </p:cNvPr>
          <p:cNvGrpSpPr/>
          <p:nvPr/>
        </p:nvGrpSpPr>
        <p:grpSpPr>
          <a:xfrm>
            <a:off x="3603959" y="1332715"/>
            <a:ext cx="2161683" cy="2161683"/>
            <a:chOff x="626735" y="841843"/>
            <a:chExt cx="2671200" cy="2671200"/>
          </a:xfrm>
        </p:grpSpPr>
        <p:sp>
          <p:nvSpPr>
            <p:cNvPr id="6" name="橢圓 5">
              <a:extLst>
                <a:ext uri="{FF2B5EF4-FFF2-40B4-BE49-F238E27FC236}">
                  <a16:creationId xmlns:a16="http://schemas.microsoft.com/office/drawing/2014/main" id="{099B77EB-B623-492B-B33A-9BF84BFD8D72}"/>
                </a:ext>
              </a:extLst>
            </p:cNvPr>
            <p:cNvSpPr/>
            <p:nvPr/>
          </p:nvSpPr>
          <p:spPr>
            <a:xfrm>
              <a:off x="626735" y="841843"/>
              <a:ext cx="2671200" cy="2671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21" name="圖片 7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id="{C97383D0-4A4A-4CC4-9DB8-C91E24EBD7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1072" t="-8925" r="37803" b="67279"/>
            <a:stretch/>
          </p:blipFill>
          <p:spPr>
            <a:xfrm>
              <a:off x="626913" y="842021"/>
              <a:ext cx="2670844" cy="2670844"/>
            </a:xfrm>
            <a:prstGeom prst="ellipse">
              <a:avLst/>
            </a:prstGeom>
            <a:ln w="28575">
              <a:solidFill>
                <a:schemeClr val="bg1">
                  <a:lumMod val="50000"/>
                </a:schemeClr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1670889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圖片 15">
            <a:extLst>
              <a:ext uri="{FF2B5EF4-FFF2-40B4-BE49-F238E27FC236}">
                <a16:creationId xmlns:a16="http://schemas.microsoft.com/office/drawing/2014/main" id="{D15C8702-77BB-4402-B588-178A4F46A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4145" y="2580691"/>
            <a:ext cx="1029617" cy="1727273"/>
          </a:xfrm>
          <a:prstGeom prst="rect">
            <a:avLst/>
          </a:prstGeom>
        </p:spPr>
      </p:pic>
      <p:pic>
        <p:nvPicPr>
          <p:cNvPr id="25" name="圖片 15">
            <a:extLst>
              <a:ext uri="{FF2B5EF4-FFF2-40B4-BE49-F238E27FC236}">
                <a16:creationId xmlns:a16="http://schemas.microsoft.com/office/drawing/2014/main" id="{48956CD0-0935-429F-9B68-07FD14C38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3644" y="2584963"/>
            <a:ext cx="1029617" cy="1727273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7CF51A3F-920F-4372-9C90-6A4F96EBAA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" y="263376"/>
            <a:ext cx="2152338" cy="7444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7543" y="0"/>
            <a:ext cx="7576457" cy="862553"/>
          </a:xfrm>
        </p:spPr>
        <p:txBody>
          <a:bodyPr/>
          <a:lstStyle/>
          <a:p>
            <a:r>
              <a:rPr lang="en-US" altLang="zh-CN" sz="2800">
                <a:latin typeface="+mj-lt"/>
              </a:rPr>
              <a:t>Flexibly expand NAS storage capacity</a:t>
            </a:r>
            <a:endParaRPr lang="zh-CN" altLang="en-US" sz="2800">
              <a:latin typeface="+mj-lt"/>
            </a:endParaRPr>
          </a:p>
        </p:txBody>
      </p: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415423" y="1057542"/>
            <a:ext cx="8313153" cy="10164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rgbClr val="3C0668"/>
                </a:solidFill>
                <a:latin typeface="+mj-lt"/>
                <a:ea typeface="微軟正黑體"/>
              </a:rPr>
              <a:t>The 2-bay </a:t>
            </a:r>
            <a:r>
              <a:rPr lang="zh-TW" b="1">
                <a:solidFill>
                  <a:srgbClr val="3C0668"/>
                </a:solidFill>
                <a:latin typeface="+mj-lt"/>
                <a:ea typeface="微軟正黑體"/>
              </a:rPr>
              <a:t>TR-00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/>
              </a:rPr>
              <a:t>2</a:t>
            </a:r>
            <a:r>
              <a:rPr lang="zh-TW" b="1">
                <a:solidFill>
                  <a:srgbClr val="3C0668"/>
                </a:solidFill>
                <a:latin typeface="+mj-lt"/>
                <a:ea typeface="微軟正黑體"/>
              </a:rPr>
              <a:t> 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/>
              </a:rPr>
              <a:t>provides up to 2 x 14TB capacity to expand the NAS storage space. Each NAS can support up to 2 TR-002.</a:t>
            </a:r>
            <a:endParaRPr lang="en-US" altLang="zh-TW">
              <a:solidFill>
                <a:srgbClr val="3C0668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rgbClr val="3C0668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rgbClr val="3C0668"/>
                </a:solidFill>
                <a:latin typeface="+mj-lt"/>
                <a:ea typeface="微軟正黑體"/>
              </a:rPr>
              <a:t>Support all features provided by the QTS Storage Pool, such as volume creation, </a:t>
            </a:r>
            <a:r>
              <a:rPr lang="en-US" altLang="zh-TW" b="1" err="1">
                <a:solidFill>
                  <a:srgbClr val="3C0668"/>
                </a:solidFill>
                <a:latin typeface="+mj-lt"/>
                <a:ea typeface="微軟正黑體"/>
              </a:rPr>
              <a:t>Qfiling</a:t>
            </a:r>
            <a:r>
              <a:rPr lang="en-US" altLang="zh-TW" b="1">
                <a:solidFill>
                  <a:srgbClr val="3C0668"/>
                </a:solidFill>
                <a:latin typeface="+mj-lt"/>
                <a:ea typeface="微軟正黑體"/>
              </a:rPr>
              <a:t> for automatic data organization or act as a snapshot vault for the NAS.</a:t>
            </a:r>
            <a:endParaRPr lang="zh-TW" b="1">
              <a:solidFill>
                <a:srgbClr val="3C0668"/>
              </a:solidFill>
              <a:latin typeface="+mj-lt"/>
              <a:ea typeface="微軟正黑體"/>
            </a:endParaRPr>
          </a:p>
        </p:txBody>
      </p:sp>
      <p:sp>
        <p:nvSpPr>
          <p:cNvPr id="16" name="圓角矩形 28">
            <a:extLst>
              <a:ext uri="{FF2B5EF4-FFF2-40B4-BE49-F238E27FC236}">
                <a16:creationId xmlns:a16="http://schemas.microsoft.com/office/drawing/2014/main" id="{F5248310-C582-493F-BFCF-2E3D15D55BA1}"/>
              </a:ext>
            </a:extLst>
          </p:cNvPr>
          <p:cNvSpPr/>
          <p:nvPr/>
        </p:nvSpPr>
        <p:spPr>
          <a:xfrm>
            <a:off x="577780" y="2124972"/>
            <a:ext cx="3979863" cy="2136436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2EAAD0">
                    <a:alpha val="64000"/>
                  </a:srgbClr>
                </a:gs>
                <a:gs pos="67000">
                  <a:srgbClr val="2EAAD0"/>
                </a:gs>
                <a:gs pos="100000">
                  <a:srgbClr val="0070C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>
              <a:latin typeface="+mj-lt"/>
            </a:endParaRPr>
          </a:p>
        </p:txBody>
      </p:sp>
      <p:sp>
        <p:nvSpPr>
          <p:cNvPr id="19" name="圓角矩形 28">
            <a:extLst>
              <a:ext uri="{FF2B5EF4-FFF2-40B4-BE49-F238E27FC236}">
                <a16:creationId xmlns:a16="http://schemas.microsoft.com/office/drawing/2014/main" id="{0917E44F-7D1D-43A1-B7DC-556260230DD8}"/>
              </a:ext>
            </a:extLst>
          </p:cNvPr>
          <p:cNvSpPr/>
          <p:nvPr/>
        </p:nvSpPr>
        <p:spPr>
          <a:xfrm>
            <a:off x="4778946" y="2139624"/>
            <a:ext cx="3949630" cy="1799399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4E8F00"/>
                </a:gs>
                <a:gs pos="67000">
                  <a:srgbClr val="4E8F00"/>
                </a:gs>
                <a:gs pos="100000">
                  <a:srgbClr val="3C6E1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>
              <a:latin typeface="+mj-lt"/>
            </a:endParaRPr>
          </a:p>
        </p:txBody>
      </p:sp>
      <p:sp>
        <p:nvSpPr>
          <p:cNvPr id="20" name="Shape 465">
            <a:extLst>
              <a:ext uri="{FF2B5EF4-FFF2-40B4-BE49-F238E27FC236}">
                <a16:creationId xmlns:a16="http://schemas.microsoft.com/office/drawing/2014/main" id="{D85570AE-9080-427D-8F9C-4A47BC56803E}"/>
              </a:ext>
            </a:extLst>
          </p:cNvPr>
          <p:cNvSpPr txBox="1"/>
          <p:nvPr/>
        </p:nvSpPr>
        <p:spPr>
          <a:xfrm>
            <a:off x="914554" y="2139203"/>
            <a:ext cx="3237910" cy="34029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altLang="zh-TW" b="1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As a NAS storage expansion</a:t>
            </a:r>
            <a:endParaRPr lang="zh-TW" sz="1400" b="1" i="0" u="none" strike="noStrike" cap="none">
              <a:solidFill>
                <a:schemeClr val="bg1"/>
              </a:solidFill>
              <a:latin typeface="+mj-lt"/>
              <a:ea typeface="Microsoft JhengHei"/>
              <a:cs typeface="Microsoft JhengHei"/>
            </a:endParaRPr>
          </a:p>
        </p:txBody>
      </p:sp>
      <p:sp>
        <p:nvSpPr>
          <p:cNvPr id="21" name="Shape 466">
            <a:extLst>
              <a:ext uri="{FF2B5EF4-FFF2-40B4-BE49-F238E27FC236}">
                <a16:creationId xmlns:a16="http://schemas.microsoft.com/office/drawing/2014/main" id="{04445FB4-2A7B-46DD-A2A6-2CEF883D2862}"/>
              </a:ext>
            </a:extLst>
          </p:cNvPr>
          <p:cNvSpPr txBox="1"/>
          <p:nvPr/>
        </p:nvSpPr>
        <p:spPr>
          <a:xfrm>
            <a:off x="5219900" y="2123663"/>
            <a:ext cx="3142220" cy="327491"/>
          </a:xfrm>
          <a:prstGeom prst="rect">
            <a:avLst/>
          </a:prstGeom>
          <a:solidFill>
            <a:srgbClr val="0066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b="1">
                <a:solidFill>
                  <a:schemeClr val="bg1"/>
                </a:solidFill>
                <a:latin typeface="+mj-lt"/>
                <a:ea typeface="Microsoft JhengHei"/>
                <a:cs typeface="Microsoft JhengHei"/>
              </a:rPr>
              <a:t>As a snapshot backup vault</a:t>
            </a:r>
            <a:endParaRPr lang="zh-TW" sz="1400" b="1" i="0" u="none" strike="noStrike" cap="none">
              <a:solidFill>
                <a:schemeClr val="bg1"/>
              </a:solidFill>
              <a:latin typeface="+mj-lt"/>
              <a:ea typeface="Microsoft JhengHei"/>
              <a:cs typeface="Microsoft JhengHei"/>
            </a:endParaRPr>
          </a:p>
        </p:txBody>
      </p:sp>
      <p:pic>
        <p:nvPicPr>
          <p:cNvPr id="24" name="Shape 749">
            <a:extLst>
              <a:ext uri="{FF2B5EF4-FFF2-40B4-BE49-F238E27FC236}">
                <a16:creationId xmlns:a16="http://schemas.microsoft.com/office/drawing/2014/main" id="{F66AF92A-55D4-45CB-B040-EA649B8D601F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775373" y="2768337"/>
            <a:ext cx="1064095" cy="792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圖片 9">
            <a:extLst>
              <a:ext uri="{FF2B5EF4-FFF2-40B4-BE49-F238E27FC236}">
                <a16:creationId xmlns:a16="http://schemas.microsoft.com/office/drawing/2014/main" id="{B410B6B8-438C-426C-A57B-D269451592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8616" y="3109000"/>
            <a:ext cx="1098797" cy="1116463"/>
          </a:xfrm>
          <a:prstGeom prst="rect">
            <a:avLst/>
          </a:prstGeom>
        </p:spPr>
      </p:pic>
      <p:pic>
        <p:nvPicPr>
          <p:cNvPr id="31" name="Shape 758" descr="ãSnapshot Iconãçåçæå°çµæ">
            <a:extLst>
              <a:ext uri="{FF2B5EF4-FFF2-40B4-BE49-F238E27FC236}">
                <a16:creationId xmlns:a16="http://schemas.microsoft.com/office/drawing/2014/main" id="{95878FF6-5E87-4843-8804-A045F7F519F4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20468" y="2541528"/>
            <a:ext cx="573773" cy="514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Shape 758" descr="ãSnapshot Iconãçåçæå°çµæ">
            <a:extLst>
              <a:ext uri="{FF2B5EF4-FFF2-40B4-BE49-F238E27FC236}">
                <a16:creationId xmlns:a16="http://schemas.microsoft.com/office/drawing/2014/main" id="{7D818247-3ED4-4F42-8584-0F69D35757B8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05814" y="2929855"/>
            <a:ext cx="573773" cy="514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Shape 758" descr="ãSnapshot Iconãçåçæå°çµæ">
            <a:extLst>
              <a:ext uri="{FF2B5EF4-FFF2-40B4-BE49-F238E27FC236}">
                <a16:creationId xmlns:a16="http://schemas.microsoft.com/office/drawing/2014/main" id="{8FE79062-1F4A-43AD-AC1B-7CAEE835376F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98486" y="3303527"/>
            <a:ext cx="573773" cy="51425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id="{0848F58E-A2C5-47A0-9D66-A791C58C2B45}"/>
              </a:ext>
            </a:extLst>
          </p:cNvPr>
          <p:cNvGrpSpPr/>
          <p:nvPr/>
        </p:nvGrpSpPr>
        <p:grpSpPr>
          <a:xfrm>
            <a:off x="837018" y="3665140"/>
            <a:ext cx="1096862" cy="532183"/>
            <a:chOff x="381471" y="4019218"/>
            <a:chExt cx="1320312" cy="640599"/>
          </a:xfrm>
        </p:grpSpPr>
        <p:pic>
          <p:nvPicPr>
            <p:cNvPr id="14" name="圖片 33">
              <a:extLst>
                <a:ext uri="{FF2B5EF4-FFF2-40B4-BE49-F238E27FC236}">
                  <a16:creationId xmlns:a16="http://schemas.microsoft.com/office/drawing/2014/main" id="{8319CCE6-4575-4B6D-9EAE-2F38FC142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66539" y="4019218"/>
              <a:ext cx="635244" cy="635244"/>
            </a:xfrm>
            <a:prstGeom prst="rect">
              <a:avLst/>
            </a:prstGeom>
          </p:spPr>
        </p:pic>
        <p:pic>
          <p:nvPicPr>
            <p:cNvPr id="35" name="圖片 35">
              <a:extLst>
                <a:ext uri="{FF2B5EF4-FFF2-40B4-BE49-F238E27FC236}">
                  <a16:creationId xmlns:a16="http://schemas.microsoft.com/office/drawing/2014/main" id="{8D50E72A-7509-47D4-BA25-1058A1127C0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81471" y="4021189"/>
              <a:ext cx="635244" cy="638628"/>
            </a:xfrm>
            <a:prstGeom prst="rect">
              <a:avLst/>
            </a:prstGeom>
          </p:spPr>
        </p:pic>
      </p:grpSp>
      <p:sp>
        <p:nvSpPr>
          <p:cNvPr id="23" name="矩形 22">
            <a:extLst>
              <a:ext uri="{FF2B5EF4-FFF2-40B4-BE49-F238E27FC236}">
                <a16:creationId xmlns:a16="http://schemas.microsoft.com/office/drawing/2014/main" id="{A2E0CE38-0F27-462C-A986-88594B6484D4}"/>
              </a:ext>
            </a:extLst>
          </p:cNvPr>
          <p:cNvSpPr/>
          <p:nvPr/>
        </p:nvSpPr>
        <p:spPr>
          <a:xfrm>
            <a:off x="0" y="317104"/>
            <a:ext cx="2002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Scenario 3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27" name="Content Placeholder 4">
            <a:extLst>
              <a:ext uri="{FF2B5EF4-FFF2-40B4-BE49-F238E27FC236}">
                <a16:creationId xmlns:a16="http://schemas.microsoft.com/office/drawing/2014/main" id="{2DA3BE66-3D45-B843-BF8B-CFEF6DBB99C7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173620" y="2555958"/>
            <a:ext cx="976908" cy="1736332"/>
          </a:xfrm>
          <a:prstGeom prst="rect">
            <a:avLst/>
          </a:prstGeom>
          <a:effectLst>
            <a:outerShdw blurRad="127000" dir="2700000" algn="tl" rotWithShape="0">
              <a:schemeClr val="tx1">
                <a:lumMod val="75000"/>
                <a:lumOff val="25000"/>
                <a:alpha val="90000"/>
              </a:schemeClr>
            </a:outerShdw>
          </a:effectLst>
        </p:spPr>
      </p:pic>
      <p:pic>
        <p:nvPicPr>
          <p:cNvPr id="29" name="Shape 758" descr="ãSnapshot Iconãçåçæå°çµæ">
            <a:extLst>
              <a:ext uri="{FF2B5EF4-FFF2-40B4-BE49-F238E27FC236}">
                <a16:creationId xmlns:a16="http://schemas.microsoft.com/office/drawing/2014/main" id="{31C65B26-9723-40FB-B7B5-E0708AFBFAB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072348" y="3710235"/>
            <a:ext cx="734965" cy="660797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9029ECA-9EAF-984A-A8E1-8B18453519ED}"/>
              </a:ext>
            </a:extLst>
          </p:cNvPr>
          <p:cNvSpPr/>
          <p:nvPr/>
        </p:nvSpPr>
        <p:spPr>
          <a:xfrm>
            <a:off x="2110195" y="4195466"/>
            <a:ext cx="61587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D5B6DB7-B475-7E42-9E0F-7C47AC8EE847}"/>
              </a:ext>
            </a:extLst>
          </p:cNvPr>
          <p:cNvSpPr/>
          <p:nvPr/>
        </p:nvSpPr>
        <p:spPr>
          <a:xfrm>
            <a:off x="7110515" y="4195466"/>
            <a:ext cx="61587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TR-002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AA66358-79A8-A841-BD92-D7DEB21C715E}"/>
              </a:ext>
            </a:extLst>
          </p:cNvPr>
          <p:cNvSpPr/>
          <p:nvPr/>
        </p:nvSpPr>
        <p:spPr>
          <a:xfrm>
            <a:off x="4331313" y="4195466"/>
            <a:ext cx="69602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000" b="1">
                <a:solidFill>
                  <a:srgbClr val="3C0668"/>
                </a:solidFill>
                <a:latin typeface="+mj-lt"/>
                <a:ea typeface="Microsoft JhengHei" panose="020B0604030504040204" pitchFamily="34" charset="-120"/>
              </a:rPr>
              <a:t>TS-251B</a:t>
            </a:r>
            <a:endParaRPr lang="en-US" sz="1000" b="1">
              <a:solidFill>
                <a:srgbClr val="3C0668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29512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40D07-8EA7-8346-B2C5-696E9E2D59D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236236" y="4048392"/>
            <a:ext cx="8128275" cy="862012"/>
          </a:xfrm>
        </p:spPr>
        <p:txBody>
          <a:bodyPr/>
          <a:lstStyle/>
          <a:p>
            <a:pPr algn="l"/>
            <a:r>
              <a:rPr lang="en-US" altLang="zh-TW">
                <a:solidFill>
                  <a:schemeClr val="accent5">
                    <a:lumMod val="50000"/>
                  </a:schemeClr>
                </a:solidFill>
                <a:ea typeface="Microsoft JhengHei"/>
              </a:rPr>
              <a:t>Transfer data from </a:t>
            </a:r>
            <a:r>
              <a:rPr lang="zh-TW" altLang="en-US">
                <a:solidFill>
                  <a:schemeClr val="accent5">
                    <a:lumMod val="50000"/>
                  </a:schemeClr>
                </a:solidFill>
                <a:ea typeface="Microsoft JhengHei"/>
              </a:rPr>
              <a:t>TR-00</a:t>
            </a:r>
            <a:r>
              <a:rPr lang="en-US" altLang="zh-TW">
                <a:solidFill>
                  <a:schemeClr val="accent5">
                    <a:lumMod val="50000"/>
                  </a:schemeClr>
                </a:solidFill>
                <a:ea typeface="Microsoft JhengHei"/>
              </a:rPr>
              <a:t>2</a:t>
            </a:r>
            <a:r>
              <a:rPr lang="zh-TW" altLang="en-US">
                <a:solidFill>
                  <a:schemeClr val="accent5">
                    <a:lumMod val="50000"/>
                  </a:schemeClr>
                </a:solidFill>
                <a:ea typeface="Microsoft JhengHei"/>
              </a:rPr>
              <a:t> </a:t>
            </a:r>
            <a:r>
              <a:rPr lang="en-US" altLang="zh-TW">
                <a:solidFill>
                  <a:schemeClr val="accent5">
                    <a:lumMod val="50000"/>
                  </a:schemeClr>
                </a:solidFill>
                <a:ea typeface="Microsoft JhengHei"/>
              </a:rPr>
              <a:t>to NAS and change the mode to expand the NAS</a:t>
            </a:r>
            <a:endParaRPr lang="zh-TW" altLang="en-US">
              <a:solidFill>
                <a:schemeClr val="accent5">
                  <a:lumMod val="50000"/>
                </a:schemeClr>
              </a:solidFill>
              <a:latin typeface="Microsoft JhengHei"/>
              <a:ea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36517224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TR-00</a:t>
            </a:r>
            <a:r>
              <a:rPr lang="en-US" altLang="zh-CN"/>
              <a:t>2 feature comparison</a:t>
            </a:r>
            <a:endParaRPr lang="zh-CN" altLang="en-US"/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D730117D-96F4-4DF6-AD89-5E18BBDF9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756882"/>
              </p:ext>
            </p:extLst>
          </p:nvPr>
        </p:nvGraphicFramePr>
        <p:xfrm>
          <a:off x="1512029" y="1061884"/>
          <a:ext cx="6306555" cy="338716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46729">
                  <a:extLst>
                    <a:ext uri="{9D8B030D-6E8A-4147-A177-3AD203B41FA5}">
                      <a16:colId xmlns:a16="http://schemas.microsoft.com/office/drawing/2014/main" val="3186109705"/>
                    </a:ext>
                  </a:extLst>
                </a:gridCol>
                <a:gridCol w="2007615">
                  <a:extLst>
                    <a:ext uri="{9D8B030D-6E8A-4147-A177-3AD203B41FA5}">
                      <a16:colId xmlns:a16="http://schemas.microsoft.com/office/drawing/2014/main" val="4260918335"/>
                    </a:ext>
                  </a:extLst>
                </a:gridCol>
                <a:gridCol w="2152211">
                  <a:extLst>
                    <a:ext uri="{9D8B030D-6E8A-4147-A177-3AD203B41FA5}">
                      <a16:colId xmlns:a16="http://schemas.microsoft.com/office/drawing/2014/main" val="2801535869"/>
                    </a:ext>
                  </a:extLst>
                </a:gridCol>
              </a:tblGrid>
              <a:tr h="3794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>
                          <a:latin typeface="+mj-lt"/>
                          <a:ea typeface="Microsoft JhengHei"/>
                        </a:rPr>
                        <a:t>Functions</a:t>
                      </a:r>
                      <a:endParaRPr lang="zh-TW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TW" altLang="en-US">
                          <a:latin typeface="+mj-lt"/>
                          <a:ea typeface="Microsoft JhengHei"/>
                        </a:rPr>
                        <a:t>QNAP TR-00</a:t>
                      </a:r>
                      <a:r>
                        <a:rPr lang="en-US" altLang="zh-TW">
                          <a:latin typeface="+mj-lt"/>
                          <a:ea typeface="Microsoft JhengHei"/>
                        </a:rPr>
                        <a:t>2</a:t>
                      </a:r>
                      <a:endParaRPr lang="zh-TW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>
                          <a:latin typeface="+mj-lt"/>
                          <a:ea typeface="Microsoft JhengHei"/>
                        </a:rPr>
                        <a:t>Other RAID/JBOD</a:t>
                      </a:r>
                      <a:endParaRPr lang="zh-TW" altLang="en-US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75336872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Connectivity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USB 3.</a:t>
                      </a:r>
                      <a:r>
                        <a:rPr lang="en-US" altLang="zh-TW" b="1">
                          <a:latin typeface="+mj-lt"/>
                          <a:ea typeface="Microsoft JhengHei"/>
                        </a:rPr>
                        <a:t>1 Gen2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  <a:ea typeface="Microsoft JhengHei"/>
                        </a:rPr>
                        <a:t>Varies</a:t>
                      </a:r>
                      <a:endParaRPr lang="zh-TW" b="1">
                        <a:solidFill>
                          <a:srgbClr val="00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26577705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Number of bays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2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Varies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5003058"/>
                  </a:ext>
                </a:extLst>
              </a:tr>
              <a:tr h="59238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  <a:ea typeface="Microsoft JhengHei"/>
                        </a:rPr>
                        <a:t>Supported O.S.</a:t>
                      </a:r>
                      <a:endParaRPr lang="zh-TW" b="1">
                        <a:solidFill>
                          <a:srgbClr val="00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QNAP QTS, Windows, Mac, Linux etc...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</a:rPr>
                        <a:t>Varies</a:t>
                      </a:r>
                      <a:endParaRPr lang="zh-TW" sz="1400" b="1" u="none" strike="noStrike" noProof="0">
                        <a:solidFill>
                          <a:srgbClr val="00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6159093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QTS </a:t>
                      </a:r>
                      <a:r>
                        <a:rPr lang="en-US" altLang="zh-TW" b="1">
                          <a:latin typeface="+mj-lt"/>
                          <a:ea typeface="Microsoft JhengHei"/>
                        </a:rPr>
                        <a:t>health monitoring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Yes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</a:rPr>
                        <a:t>No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0498142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Hardware RAID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Yes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Varies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474673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Create storage pool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Yes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zh-TW" altLang="en-US" sz="1400" b="1" i="0" u="none" strike="noStrike" kern="0" cap="none" spc="0" baseline="0" noProof="0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  <a:cs typeface="+mn-cs"/>
                        </a:rPr>
                        <a:t>No</a:t>
                      </a:r>
                      <a:endParaRPr kumimoji="0" lang="zh-TW" alt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j-lt"/>
                        <a:ea typeface="Microsoft JhengHei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0840688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RAID </a:t>
                      </a:r>
                      <a:r>
                        <a:rPr lang="en-US" altLang="zh-TW" b="1">
                          <a:latin typeface="+mj-lt"/>
                          <a:ea typeface="Microsoft JhengHei"/>
                        </a:rPr>
                        <a:t>level migration or capacity expansion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</a:rPr>
                        <a:t>No</a:t>
                      </a:r>
                      <a:endParaRPr lang="zh-TW" altLang="en-US" b="1">
                        <a:solidFill>
                          <a:srgbClr val="FF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TW" sz="1400" b="1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j-lt"/>
                          <a:ea typeface="Microsoft JhengHei"/>
                          <a:cs typeface="+mn-cs"/>
                          <a:sym typeface="Arial"/>
                        </a:rPr>
                        <a:t>Varies</a:t>
                      </a:r>
                      <a:endParaRPr kumimoji="0" lang="zh-TW" alt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j-lt"/>
                        <a:ea typeface="Microsoft JhengHei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51518660"/>
                  </a:ext>
                </a:extLst>
              </a:tr>
            </a:tbl>
          </a:graphicData>
        </a:graphic>
      </p:graphicFrame>
      <p:pic>
        <p:nvPicPr>
          <p:cNvPr id="11" name="圖片 10">
            <a:extLst>
              <a:ext uri="{FF2B5EF4-FFF2-40B4-BE49-F238E27FC236}">
                <a16:creationId xmlns:a16="http://schemas.microsoft.com/office/drawing/2014/main" id="{1A506390-DE65-4429-842C-6B610DA1F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13" y="862553"/>
            <a:ext cx="927820" cy="564778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F43D7D69-AA39-4F83-A01E-0CDF015469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4002" y="1014994"/>
            <a:ext cx="374842" cy="36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47431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B7D75F0A-BFD6-440D-81CA-6DC1BEE1F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217"/>
          <a:stretch/>
        </p:blipFill>
        <p:spPr>
          <a:xfrm>
            <a:off x="0" y="263376"/>
            <a:ext cx="1243682" cy="744447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0F1D9037-2E4A-4681-9B9C-1C1674DE84CD}"/>
              </a:ext>
            </a:extLst>
          </p:cNvPr>
          <p:cNvSpPr/>
          <p:nvPr/>
        </p:nvSpPr>
        <p:spPr>
          <a:xfrm>
            <a:off x="89100" y="317104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DAS</a:t>
            </a:r>
            <a:endParaRPr lang="zh-TW" altLang="en-US" sz="120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D6B5D-4892-324B-ACF5-3BFC38D3FC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9163" y="0"/>
            <a:ext cx="8124835" cy="862553"/>
          </a:xfrm>
        </p:spPr>
        <p:txBody>
          <a:bodyPr/>
          <a:lstStyle/>
          <a:p>
            <a:r>
              <a:rPr lang="en-US" altLang="zh-CN" sz="3200">
                <a:latin typeface="+mj-lt"/>
              </a:rPr>
              <a:t>2-bay &amp; 4-bay hardware RAID enclosure</a:t>
            </a:r>
            <a:endParaRPr lang="en-US" sz="3200">
              <a:latin typeface="+mj-lt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1C9E229-4AA2-E64B-B8BB-3DE8D4BB83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53199"/>
              </p:ext>
            </p:extLst>
          </p:nvPr>
        </p:nvGraphicFramePr>
        <p:xfrm>
          <a:off x="1570254" y="1007823"/>
          <a:ext cx="6157856" cy="3565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7160">
                  <a:extLst>
                    <a:ext uri="{9D8B030D-6E8A-4147-A177-3AD203B41FA5}">
                      <a16:colId xmlns:a16="http://schemas.microsoft.com/office/drawing/2014/main" val="3376862491"/>
                    </a:ext>
                  </a:extLst>
                </a:gridCol>
                <a:gridCol w="2439272">
                  <a:extLst>
                    <a:ext uri="{9D8B030D-6E8A-4147-A177-3AD203B41FA5}">
                      <a16:colId xmlns:a16="http://schemas.microsoft.com/office/drawing/2014/main" val="2790378436"/>
                    </a:ext>
                  </a:extLst>
                </a:gridCol>
                <a:gridCol w="2561424">
                  <a:extLst>
                    <a:ext uri="{9D8B030D-6E8A-4147-A177-3AD203B41FA5}">
                      <a16:colId xmlns:a16="http://schemas.microsoft.com/office/drawing/2014/main" val="1881483078"/>
                    </a:ext>
                  </a:extLst>
                </a:gridCol>
              </a:tblGrid>
              <a:tr h="777254">
                <a:tc>
                  <a:txBody>
                    <a:bodyPr/>
                    <a:lstStyle/>
                    <a:p>
                      <a:pPr algn="ctr"/>
                      <a:endParaRPr lang="en-US" sz="1200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         TR-002</a:t>
                      </a: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                TR-004</a:t>
                      </a: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855424279"/>
                  </a:ext>
                </a:extLst>
              </a:tr>
              <a:tr h="307760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solidFill>
                            <a:srgbClr val="3C0668"/>
                          </a:solidFill>
                          <a:latin typeface="微軟正黑體"/>
                          <a:ea typeface="微軟正黑體"/>
                        </a:rPr>
                        <a:t>Number of bays</a:t>
                      </a: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2 x 3.5”/ 2.5” SATA 6 Gb/s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4 x 3.5”/ 2.5” SATA 3 Gb/s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2541274368"/>
                  </a:ext>
                </a:extLst>
              </a:tr>
              <a:tr h="286378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200" b="1" i="0" u="none" strike="noStrike" cap="none">
                          <a:solidFill>
                            <a:schemeClr val="dk1"/>
                          </a:solidFill>
                          <a:latin typeface="微軟正黑體"/>
                          <a:ea typeface="微軟正黑體"/>
                          <a:cs typeface="+mn-cs"/>
                          <a:sym typeface="Arial"/>
                        </a:rPr>
                        <a:t>USB</a:t>
                      </a: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USB 3.1 Gen2 Type-C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USB 3.0 Type-C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1956289632"/>
                  </a:ext>
                </a:extLst>
              </a:tr>
              <a:tr h="291402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latin typeface="微軟正黑體"/>
                          <a:ea typeface="微軟正黑體"/>
                        </a:rPr>
                        <a:t>RAID 0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en-US" sz="12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2095917733"/>
                  </a:ext>
                </a:extLst>
              </a:tr>
              <a:tr h="291876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latin typeface="微軟正黑體"/>
                          <a:ea typeface="微軟正黑體"/>
                        </a:rPr>
                        <a:t>RAID 1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en-US" sz="12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3454689815"/>
                  </a:ext>
                </a:extLst>
              </a:tr>
              <a:tr h="291482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latin typeface="微軟正黑體"/>
                          <a:ea typeface="微軟正黑體"/>
                        </a:rPr>
                        <a:t>RAID 5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---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1748060933"/>
                  </a:ext>
                </a:extLst>
              </a:tr>
              <a:tr h="281353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latin typeface="微軟正黑體"/>
                          <a:ea typeface="微軟正黑體"/>
                        </a:rPr>
                        <a:t>RAID 10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---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2199443965"/>
                  </a:ext>
                </a:extLst>
              </a:tr>
              <a:tr h="306263">
                <a:tc>
                  <a:txBody>
                    <a:bodyPr/>
                    <a:lstStyle/>
                    <a:p>
                      <a:pPr algn="ctr"/>
                      <a:r>
                        <a:rPr lang="en-US" sz="1200" b="1">
                          <a:latin typeface="微軟正黑體"/>
                          <a:ea typeface="微軟正黑體"/>
                        </a:rPr>
                        <a:t>JBOD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en-US" sz="12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746775401"/>
                  </a:ext>
                </a:extLst>
              </a:tr>
              <a:tr h="291403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b="1">
                          <a:latin typeface="微軟正黑體"/>
                          <a:ea typeface="微軟正黑體"/>
                        </a:rPr>
                        <a:t>Software Ctrl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altLang="zh-CN" sz="1200">
                          <a:latin typeface="微軟正黑體"/>
                          <a:ea typeface="微軟正黑體"/>
                        </a:rPr>
                        <a:t>Yes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kumimoji="0" lang="en-US" sz="1200" b="0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358212446"/>
                  </a:ext>
                </a:extLst>
              </a:tr>
              <a:tr h="30145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200" b="1">
                          <a:latin typeface="微軟正黑體"/>
                          <a:ea typeface="微軟正黑體"/>
                        </a:rPr>
                        <a:t>Utility</a:t>
                      </a:r>
                      <a:endParaRPr lang="en-US" sz="1200" b="1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>
                          <a:latin typeface="微軟正黑體"/>
                          <a:ea typeface="微軟正黑體"/>
                        </a:rPr>
                        <a:t>Windows &amp; macOS External RAID Manager</a:t>
                      </a:r>
                      <a:endParaRPr lang="en-US" sz="1200">
                        <a:solidFill>
                          <a:srgbClr val="3C0668"/>
                        </a:solidFill>
                        <a:latin typeface="微軟正黑體"/>
                        <a:ea typeface="微軟正黑體"/>
                      </a:endParaRPr>
                    </a:p>
                  </a:txBody>
                  <a:tcPr marL="81054" marR="81054" marT="40527" marB="40527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US" sz="1200"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marL="81054" marR="81054" marT="40527" marB="40527" anchor="ctr"/>
                </a:tc>
                <a:extLst>
                  <a:ext uri="{0D108BD9-81ED-4DB2-BD59-A6C34878D82A}">
                    <a16:rowId xmlns:a16="http://schemas.microsoft.com/office/drawing/2014/main" val="2604270335"/>
                  </a:ext>
                </a:extLst>
              </a:tr>
            </a:tbl>
          </a:graphicData>
        </a:graphic>
      </p:graphicFrame>
      <p:pic>
        <p:nvPicPr>
          <p:cNvPr id="5" name="圖片 4" descr="一張含有 監視器, 室內, 電腦, 黑色 的圖片&#10;&#10;描述是以非常高的可信度產生">
            <a:extLst>
              <a:ext uri="{FF2B5EF4-FFF2-40B4-BE49-F238E27FC236}">
                <a16:creationId xmlns:a16="http://schemas.microsoft.com/office/drawing/2014/main" id="{26727D8C-B520-432F-B9C2-FEA4DE3A0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8933" y="1049752"/>
            <a:ext cx="653844" cy="719882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37AB8EB6-5326-475F-98F3-87D1BA6549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781" y="1065928"/>
            <a:ext cx="419476" cy="70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9772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63CB030-7E5F-4DB1-822F-82BADA4C5B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5410" y="1911203"/>
            <a:ext cx="2965642" cy="1402468"/>
          </a:xfrm>
        </p:spPr>
        <p:txBody>
          <a:bodyPr/>
          <a:lstStyle/>
          <a:p>
            <a:r>
              <a:rPr lang="en-US" altLang="zh-TW" sz="2800">
                <a:ea typeface="Microsoft JhengHei"/>
              </a:rPr>
              <a:t>High-speed</a:t>
            </a:r>
            <a:r>
              <a:rPr lang="en-US" altLang="zh-TW" sz="2800"/>
              <a:t> USB-C 3.1 Gen2 RAID </a:t>
            </a:r>
            <a:r>
              <a:rPr lang="en-US" altLang="zh-CN" sz="2800">
                <a:ea typeface="Microsoft JhengHei"/>
              </a:rPr>
              <a:t>enclosure</a:t>
            </a:r>
            <a:endParaRPr lang="zh-TW" altLang="en-US" sz="2800">
              <a:ea typeface="Microsoft JhengHei"/>
            </a:endParaRPr>
          </a:p>
        </p:txBody>
      </p:sp>
      <p:sp>
        <p:nvSpPr>
          <p:cNvPr id="4" name="副標題 16">
            <a:extLst>
              <a:ext uri="{FF2B5EF4-FFF2-40B4-BE49-F238E27FC236}">
                <a16:creationId xmlns:a16="http://schemas.microsoft.com/office/drawing/2014/main" id="{15A327EC-FABF-4627-8659-573E035E189F}"/>
              </a:ext>
            </a:extLst>
          </p:cNvPr>
          <p:cNvSpPr txBox="1">
            <a:spLocks/>
          </p:cNvSpPr>
          <p:nvPr/>
        </p:nvSpPr>
        <p:spPr>
          <a:xfrm>
            <a:off x="5851788" y="4311296"/>
            <a:ext cx="2392885" cy="2470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500">
                <a:solidFill>
                  <a:schemeClr val="bg1"/>
                </a:solidFill>
              </a:rPr>
              <a:t>Copyright © 2019 QNAP Systems, Inc. All rights reserved. QNAP® and other names of QNAP Products are proprietary marks or registered trademarks of QNAP Systems, Inc. Other products and company names mentioned herein are trademarks of their respective holders.</a:t>
            </a:r>
            <a:endParaRPr lang="zh-TW" altLang="en-US" sz="500">
              <a:solidFill>
                <a:schemeClr val="bg1"/>
              </a:solidFill>
            </a:endParaRPr>
          </a:p>
        </p:txBody>
      </p:sp>
      <p:grpSp>
        <p:nvGrpSpPr>
          <p:cNvPr id="9" name="群組 8">
            <a:extLst>
              <a:ext uri="{FF2B5EF4-FFF2-40B4-BE49-F238E27FC236}">
                <a16:creationId xmlns:a16="http://schemas.microsoft.com/office/drawing/2014/main" id="{29FE8614-3753-4C9C-9971-18DB1EDA2331}"/>
              </a:ext>
            </a:extLst>
          </p:cNvPr>
          <p:cNvGrpSpPr/>
          <p:nvPr/>
        </p:nvGrpSpPr>
        <p:grpSpPr>
          <a:xfrm>
            <a:off x="4932363" y="2261696"/>
            <a:ext cx="560805" cy="560805"/>
            <a:chOff x="2287903" y="353168"/>
            <a:chExt cx="1037413" cy="1037413"/>
          </a:xfrm>
        </p:grpSpPr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B657B221-9734-4682-9C59-2F61549551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87903" y="354023"/>
              <a:ext cx="1037413" cy="1035703"/>
            </a:xfrm>
            <a:prstGeom prst="rect">
              <a:avLst/>
            </a:prstGeom>
          </p:spPr>
        </p:pic>
        <p:sp>
          <p:nvSpPr>
            <p:cNvPr id="8" name="矩形: 圓角 7">
              <a:extLst>
                <a:ext uri="{FF2B5EF4-FFF2-40B4-BE49-F238E27FC236}">
                  <a16:creationId xmlns:a16="http://schemas.microsoft.com/office/drawing/2014/main" id="{A9445AA5-3B49-419D-BC92-030354E4165B}"/>
                </a:ext>
              </a:extLst>
            </p:cNvPr>
            <p:cNvSpPr/>
            <p:nvPr/>
          </p:nvSpPr>
          <p:spPr>
            <a:xfrm>
              <a:off x="2287903" y="353168"/>
              <a:ext cx="1037413" cy="1037413"/>
            </a:xfrm>
            <a:prstGeom prst="round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觀點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1945</Words>
  <Application>Microsoft Office PowerPoint</Application>
  <PresentationFormat>如螢幕大小 (16:9)</PresentationFormat>
  <Paragraphs>377</Paragraphs>
  <Slides>44</Slides>
  <Notes>20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44</vt:i4>
      </vt:variant>
    </vt:vector>
  </HeadingPairs>
  <TitlesOfParts>
    <vt:vector size="51" baseType="lpstr">
      <vt:lpstr>Microsoft JHengHei UI</vt:lpstr>
      <vt:lpstr>微軟正黑體</vt:lpstr>
      <vt:lpstr>微軟正黑體</vt:lpstr>
      <vt:lpstr>新細明體</vt:lpstr>
      <vt:lpstr>Arial</vt:lpstr>
      <vt:lpstr>Verdana</vt:lpstr>
      <vt:lpstr>Simple Light</vt:lpstr>
      <vt:lpstr>PowerPoint 簡報</vt:lpstr>
      <vt:lpstr>Expand NAS and computer storage capacity</vt:lpstr>
      <vt:lpstr>PowerPoint 簡報</vt:lpstr>
      <vt:lpstr>How to easily expand and keep the data flow?</vt:lpstr>
      <vt:lpstr>PowerPoint 簡報</vt:lpstr>
      <vt:lpstr>The TR-002 external RAID device</vt:lpstr>
      <vt:lpstr>What is external (hardware) RAID ? </vt:lpstr>
      <vt:lpstr>QNAP goes beyond NAS for your needs</vt:lpstr>
      <vt:lpstr>Advanced software features</vt:lpstr>
      <vt:lpstr>TR-002 Windows / Mac transfer speed</vt:lpstr>
      <vt:lpstr>PowerPoint 簡報</vt:lpstr>
      <vt:lpstr>TR-002 front view</vt:lpstr>
      <vt:lpstr>Drive installation and tray locks</vt:lpstr>
      <vt:lpstr>TR-002 rear view</vt:lpstr>
      <vt:lpstr>Installing the USB cable clip</vt:lpstr>
      <vt:lpstr>USB Type-C supporting more host types</vt:lpstr>
      <vt:lpstr>Backward compatible with USB 2.0 port</vt:lpstr>
      <vt:lpstr>Switching between modes (with DIP switch)</vt:lpstr>
      <vt:lpstr>Switching disk modes from factory default</vt:lpstr>
      <vt:lpstr>Switching between modes (with DIP switch)</vt:lpstr>
      <vt:lpstr>Save energy &amp; reduce noise with sleep mode</vt:lpstr>
      <vt:lpstr>PowerPoint 簡報</vt:lpstr>
      <vt:lpstr>Add USB 3.1 Gen2 ports to PC &amp; NAS</vt:lpstr>
      <vt:lpstr>Configure your TR-002 on Windows/macOS - QNAP External RAID Manager</vt:lpstr>
      <vt:lpstr>Monitor disk health</vt:lpstr>
      <vt:lpstr>Creating RAID group in two steps</vt:lpstr>
      <vt:lpstr>Format RAID group</vt:lpstr>
      <vt:lpstr>How to choose the TR-002 file system?</vt:lpstr>
      <vt:lpstr>Instant notification when RAID is abnormal</vt:lpstr>
      <vt:lpstr>RAID protection mechanism with system events logs</vt:lpstr>
      <vt:lpstr>Notification for new version of firmware and utility </vt:lpstr>
      <vt:lpstr>Using TR-002 to transfer media file  between platforms</vt:lpstr>
      <vt:lpstr>Use TR-002 as data archiving tool</vt:lpstr>
      <vt:lpstr>Use External RAID Manager to create RAID group on Windows </vt:lpstr>
      <vt:lpstr>Advantages of QNAP External RAID Manager</vt:lpstr>
      <vt:lpstr>PowerPoint 簡報</vt:lpstr>
      <vt:lpstr>Official external RAID device provide better protection </vt:lpstr>
      <vt:lpstr>Create a storage pool with TR-002</vt:lpstr>
      <vt:lpstr>Easily manage external RAID</vt:lpstr>
      <vt:lpstr>Flexibly expand NAS storage capacity</vt:lpstr>
      <vt:lpstr>Transfer data from TR-002 to NAS and change the mode to expand the NAS</vt:lpstr>
      <vt:lpstr>TR-002 feature comparison</vt:lpstr>
      <vt:lpstr>2-bay &amp; 4-bay hardware RAID enclosure</vt:lpstr>
      <vt:lpstr>High-speed USB-C 3.1 Gen2 RAID enclosure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Cynthia Yang</dc:creator>
  <cp:lastModifiedBy>QNAP_Yvonne Tsai</cp:lastModifiedBy>
  <cp:revision>1</cp:revision>
  <cp:lastPrinted>2018-10-15T12:26:59Z</cp:lastPrinted>
  <dcterms:modified xsi:type="dcterms:W3CDTF">2019-03-08T02:19:08Z</dcterms:modified>
</cp:coreProperties>
</file>