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9"/>
  </p:notesMasterIdLst>
  <p:sldIdLst>
    <p:sldId id="256" r:id="rId2"/>
    <p:sldId id="311" r:id="rId3"/>
    <p:sldId id="307" r:id="rId4"/>
    <p:sldId id="277" r:id="rId5"/>
    <p:sldId id="318" r:id="rId6"/>
    <p:sldId id="264" r:id="rId7"/>
    <p:sldId id="297" r:id="rId8"/>
    <p:sldId id="304" r:id="rId9"/>
    <p:sldId id="313" r:id="rId10"/>
    <p:sldId id="298" r:id="rId11"/>
    <p:sldId id="314" r:id="rId12"/>
    <p:sldId id="312" r:id="rId13"/>
    <p:sldId id="276" r:id="rId14"/>
    <p:sldId id="273" r:id="rId15"/>
    <p:sldId id="316" r:id="rId16"/>
    <p:sldId id="282" r:id="rId17"/>
    <p:sldId id="286" r:id="rId18"/>
    <p:sldId id="265" r:id="rId19"/>
    <p:sldId id="308" r:id="rId20"/>
    <p:sldId id="301" r:id="rId21"/>
    <p:sldId id="283" r:id="rId22"/>
    <p:sldId id="299" r:id="rId23"/>
    <p:sldId id="295" r:id="rId24"/>
    <p:sldId id="288" r:id="rId25"/>
    <p:sldId id="309" r:id="rId26"/>
    <p:sldId id="302" r:id="rId27"/>
    <p:sldId id="303" r:id="rId28"/>
    <p:sldId id="269" r:id="rId29"/>
    <p:sldId id="306" r:id="rId30"/>
    <p:sldId id="271" r:id="rId31"/>
    <p:sldId id="268" r:id="rId32"/>
    <p:sldId id="275" r:id="rId33"/>
    <p:sldId id="278" r:id="rId34"/>
    <p:sldId id="289" r:id="rId35"/>
    <p:sldId id="317" r:id="rId36"/>
    <p:sldId id="262" r:id="rId37"/>
    <p:sldId id="259" r:id="rId38"/>
  </p:sldIdLst>
  <p:sldSz cx="12192000" cy="6858000"/>
  <p:notesSz cx="6858000" cy="9144000"/>
  <p:embeddedFontLst>
    <p:embeddedFont>
      <p:font typeface="微軟正黑體" panose="020B0604030504040204" pitchFamily="34" charset="-120"/>
      <p:regular r:id="rId40"/>
      <p:bold r:id="rId41"/>
    </p:embeddedFont>
    <p:embeddedFont>
      <p:font typeface="微軟正黑體" panose="020B0604030504040204" pitchFamily="34" charset="-12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2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2" clrIdx="0">
    <p:extLst>
      <p:ext uri="{19B8F6BF-5375-455C-9EA6-DF929625EA0E}">
        <p15:presenceInfo xmlns:p15="http://schemas.microsoft.com/office/powerpoint/2012/main" userId="QNAP_Mili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C0DB81"/>
    <a:srgbClr val="6600CC"/>
    <a:srgbClr val="99FF99"/>
    <a:srgbClr val="66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272" y="738"/>
      </p:cViewPr>
      <p:guideLst>
        <p:guide orient="horz" pos="2880"/>
        <p:guide pos="5120"/>
        <p:guide pos="2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1200">
                <a:solidFill>
                  <a:srgbClr val="202124"/>
                </a:solidFill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Target Audience</a:t>
            </a:r>
            <a:endParaRPr lang="en-US" sz="1200">
              <a:solidFill>
                <a:srgbClr val="202124"/>
              </a:solidFill>
              <a:highlight>
                <a:srgbClr val="FFFFF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0" lvl="0" indent="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1200">
                <a:solidFill>
                  <a:srgbClr val="202124"/>
                </a:solidFill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(CIO, IT admin who would like to purchase storage for VMware environment)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3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>
                <a:latin typeface="微軟正黑體" panose="020B0604030504040204" pitchFamily="34" charset="-120"/>
                <a:cs typeface="Calibri"/>
              </a:rPr>
              <a:t>這頁當結論</a:t>
            </a:r>
            <a:endParaRPr lang="en-US" altLang="zh-TW">
              <a:latin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96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484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ja-JP" altLang="en-US" b="0"/>
              <a:t>就虛擬化應用趨勢發展</a:t>
            </a:r>
            <a:r>
              <a:rPr lang="en-US" b="0"/>
              <a:t>,</a:t>
            </a:r>
            <a:r>
              <a:rPr lang="en-US" altLang="ja-JP" b="0"/>
              <a:t> </a:t>
            </a:r>
            <a:r>
              <a:rPr lang="ja-JP" altLang="en-US" b="0"/>
              <a:t>說明為甚麼</a:t>
            </a:r>
            <a:r>
              <a:rPr lang="en-US" b="0"/>
              <a:t>storage</a:t>
            </a:r>
            <a:r>
              <a:rPr lang="en-US" altLang="ja-JP" b="0"/>
              <a:t> </a:t>
            </a:r>
            <a:r>
              <a:rPr lang="ja-JP" altLang="en-US" b="0"/>
              <a:t>很重要？</a:t>
            </a:r>
            <a:endParaRPr lang="en-US" altLang="ja-JP" b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ja-JP" altLang="en-US" b="0"/>
              <a:t>VMware需要什麼樣的</a:t>
            </a:r>
            <a:r>
              <a:rPr lang="en-US" b="0"/>
              <a:t>storage？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b="0"/>
          </a:p>
          <a:p>
            <a:pPr>
              <a:buNone/>
            </a:pPr>
            <a:r>
              <a:rPr lang="zh-TW" altLang="zh-TW"/>
              <a:t>你會遇到的問題</a:t>
            </a:r>
          </a:p>
          <a:p>
            <a:pPr>
              <a:buFontTx/>
              <a:buChar char="-"/>
            </a:pPr>
            <a:r>
              <a:rPr lang="zh-TW" altLang="en-US" sz="1100"/>
              <a:t>不斷推陳出新的企業應用需求，資料量增加快速，產生</a:t>
            </a:r>
            <a:r>
              <a:rPr lang="en-US" altLang="zh-TW" sz="1100"/>
              <a:t>I/O</a:t>
            </a:r>
            <a:r>
              <a:rPr lang="zh-TW" altLang="en-US" sz="1100"/>
              <a:t>效能瓶頸</a:t>
            </a:r>
            <a:endParaRPr lang="en-US" altLang="zh-TW" sz="1100"/>
          </a:p>
          <a:p>
            <a:pPr>
              <a:buFontTx/>
              <a:buChar char="-"/>
            </a:pPr>
            <a:r>
              <a:rPr lang="zh-TW" altLang="en-US" sz="1100"/>
              <a:t>儲存資源配置問題，包括資源配置不夠靈活，配置操作過於複雜</a:t>
            </a:r>
            <a:endParaRPr lang="en-US" altLang="zh-TW" sz="1100"/>
          </a:p>
          <a:p>
            <a:pPr>
              <a:buFontTx/>
              <a:buChar char="-"/>
            </a:pPr>
            <a:r>
              <a:rPr lang="zh-TW" altLang="en-US" sz="1100"/>
              <a:t>系統可用性的問題，主機失效時未能迅速恢復服務</a:t>
            </a:r>
            <a:endParaRPr lang="en-US" altLang="zh-TW" sz="1100"/>
          </a:p>
          <a:p>
            <a:pPr algn="ctr">
              <a:buNone/>
            </a:pPr>
            <a:endParaRPr lang="en-US" altLang="zh-TW" sz="1100"/>
          </a:p>
          <a:p>
            <a:pPr marL="101597" indent="0">
              <a:buNone/>
            </a:pPr>
            <a:r>
              <a:rPr lang="zh-TW" altLang="en-US"/>
              <a:t>這</a:t>
            </a:r>
            <a:r>
              <a:rPr lang="en-US" altLang="zh-TW"/>
              <a:t>3</a:t>
            </a:r>
            <a:r>
              <a:rPr lang="zh-TW" altLang="en-US"/>
              <a:t>個問題使企業儲存方面的需求也和傳統實體主機的架構有所不同。所有儲存設備從引進、建置設定到日常管理，都必須易於管理</a:t>
            </a:r>
            <a:r>
              <a:rPr lang="en-US" altLang="zh-TW"/>
              <a:t>,</a:t>
            </a:r>
            <a:r>
              <a:rPr lang="zh-TW" altLang="en-US"/>
              <a:t> 容易擴增的虛擬化平台架構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b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altLang="ja-JP" b="0"/>
          </a:p>
        </p:txBody>
      </p:sp>
    </p:spTree>
    <p:extLst>
      <p:ext uri="{BB962C8B-B14F-4D97-AF65-F5344CB8AC3E}">
        <p14:creationId xmlns:p14="http://schemas.microsoft.com/office/powerpoint/2010/main" val="385580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593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/>
              <a:t>長時間使用的儲存系統會有資料破碎化的問題</a:t>
            </a:r>
            <a:br>
              <a:rPr lang="zh-TW" b="1"/>
            </a:br>
            <a:endParaRPr lang="zh-TW"/>
          </a:p>
          <a:p>
            <a:r>
              <a:rPr lang="zh-TW" b="1"/>
              <a:t>儲存空間一旦破碎了會導致效能變慢</a:t>
            </a:r>
            <a:br>
              <a:rPr lang="zh-TW" b="1"/>
            </a:br>
            <a:endParaRPr lang="zh-TW"/>
          </a:p>
          <a:p>
            <a:r>
              <a:rPr lang="zh-TW" b="1"/>
              <a:t>需要做資料搬移來解決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1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/>
              <a:t>儲存空間寫太滿的狀態時</a:t>
            </a:r>
            <a:br>
              <a:rPr lang="zh-TW" altLang="en-US"/>
            </a:br>
            <a:r>
              <a:rPr lang="zh-TW" altLang="en-US"/>
              <a:t>同時刪除、寫入，導致儲存設備變慢</a:t>
            </a:r>
          </a:p>
        </p:txBody>
      </p:sp>
    </p:spTree>
    <p:extLst>
      <p:ext uri="{BB962C8B-B14F-4D97-AF65-F5344CB8AC3E}">
        <p14:creationId xmlns:p14="http://schemas.microsoft.com/office/powerpoint/2010/main" val="160031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https://www.qnap.com/zh-hk/how-to/tutorial/article/%E4%BD%BF%E7%94%A8-qnap-snapshot-agent-%E5%BB%BA%E7%AB%8B-vmwarewindows-%E4%B9%8B%E4%B8%80%E8%87%B4%E6%80%A7%E5%BF%AB%E7%85%A7/</a:t>
            </a:r>
          </a:p>
        </p:txBody>
      </p:sp>
    </p:spTree>
    <p:extLst>
      <p:ext uri="{BB962C8B-B14F-4D97-AF65-F5344CB8AC3E}">
        <p14:creationId xmlns:p14="http://schemas.microsoft.com/office/powerpoint/2010/main" val="74098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fc129b2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4fc129b2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透過整合vSphere Web Client，可以直接透過vSphere Web Client主控台，管理位於QNAP NAS的VMware資料存放區，並驗證使用由QNAP vSphere Plug-in管理的所有QNAP ES NAS的狀態。</a:t>
            </a:r>
            <a:endParaRPr sz="1400"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只要幾個步驟，即可輕鬆從多個ESXi主機建立資料存   </a:t>
            </a:r>
            <a:br>
              <a:rPr lang="en-US" sz="1400"/>
            </a:br>
            <a:r>
              <a:rPr lang="en-US" sz="1400"/>
              <a:t>  放區datastore。</a:t>
            </a:r>
            <a:endParaRPr sz="1400"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 輕鬆掌控ES NAS和資料存放區datastore的狀態。</a:t>
            </a:r>
            <a:endParaRPr sz="1800"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 支援NFS或iSCSI資料存放區。</a:t>
            </a:r>
            <a:endParaRPr sz="1800"/>
          </a:p>
          <a:p>
            <a:pPr marL="28575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https://blog.purestorage.com/solving-vmware-storage-shenanigans/</a:t>
            </a:r>
          </a:p>
        </p:txBody>
      </p:sp>
    </p:spTree>
    <p:extLst>
      <p:ext uri="{BB962C8B-B14F-4D97-AF65-F5344CB8AC3E}">
        <p14:creationId xmlns:p14="http://schemas.microsoft.com/office/powerpoint/2010/main" val="313199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B89291-C870-44BB-BBF1-CD60CA0AE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2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8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62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1725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739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6231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00221" y="3429000"/>
            <a:ext cx="85344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80960" y="1904990"/>
            <a:ext cx="7731264" cy="245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  <a:defRPr sz="5867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07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3C52A7E-4DEF-4359-9053-31F080063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8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0EDD2BE-47B2-4F75-8E55-A234DC833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16" y="894053"/>
            <a:ext cx="10515600" cy="94677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316" y="1925053"/>
            <a:ext cx="10852484" cy="42519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60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8E52A8E-EE54-47CA-AB71-28489B2A7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16" y="894053"/>
            <a:ext cx="10515600" cy="94677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316" y="1925053"/>
            <a:ext cx="10852484" cy="42519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259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E68A5DD-FE18-43E3-92E7-A8FEB73EE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16" y="894053"/>
            <a:ext cx="10515600" cy="94677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316" y="1925053"/>
            <a:ext cx="10852484" cy="42519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13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73151B9-273C-40E4-9299-40D13958F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53" y="15747"/>
            <a:ext cx="10515600" cy="106709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653" y="1191126"/>
            <a:ext cx="11662610" cy="498583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86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6330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967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E71B-DC68-4120-8693-3171BC2D4C7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42BF3-FE98-4396-8C0F-7E9587E1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90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2E77452-96AA-4175-84A8-18A9F16B9C2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"/>
            <a:ext cx="111252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63315"/>
            <a:ext cx="11734800" cy="491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C764DE79-268F-4C1A-8933-263129D2AF90}" type="datetimeFigureOut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3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7" r:id="rId2"/>
    <p:sldLayoutId id="2147483676" r:id="rId3"/>
    <p:sldLayoutId id="2147483688" r:id="rId4"/>
    <p:sldLayoutId id="2147483689" r:id="rId5"/>
    <p:sldLayoutId id="2147483690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altLang="en-US" sz="4000" b="1" kern="1200" dirty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mware.com/tw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719403" y="1338744"/>
            <a:ext cx="6096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zh-TW" altLang="en-US" sz="320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B198310D-2CEE-4FB7-8770-D14B663B10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874" y="2394161"/>
            <a:ext cx="8357937" cy="382376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CFC17B9-48D4-4420-9721-EEC04CD9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QES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 高枕無憂的資料保護</a:t>
            </a:r>
          </a:p>
        </p:txBody>
      </p:sp>
      <p:sp>
        <p:nvSpPr>
          <p:cNvPr id="5" name="Shape 273">
            <a:extLst>
              <a:ext uri="{FF2B5EF4-FFF2-40B4-BE49-F238E27FC236}">
                <a16:creationId xmlns:a16="http://schemas.microsoft.com/office/drawing/2014/main" id="{A2524E60-B1EF-4EB0-B43F-31E862C6B2B0}"/>
              </a:ext>
            </a:extLst>
          </p:cNvPr>
          <p:cNvSpPr txBox="1">
            <a:spLocks/>
          </p:cNvSpPr>
          <p:nvPr/>
        </p:nvSpPr>
        <p:spPr>
          <a:xfrm>
            <a:off x="3986850" y="1183640"/>
            <a:ext cx="6970961" cy="114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 sz="2133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資料都有校正碼</a:t>
            </a:r>
            <a:r>
              <a:rPr lang="en-US" altLang="zh-TW" sz="2133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(checksum)</a:t>
            </a:r>
            <a:r>
              <a:rPr lang="zh-TW" altLang="en-US" sz="2133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確保資料正確，可</a:t>
            </a:r>
            <a:endParaRPr lang="en-US" altLang="zh-TW" sz="2133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「偵測錯誤」並「主動修復」</a:t>
            </a:r>
            <a:endParaRPr lang="zh-TW" altLang="en-US" sz="2800" b="1" kern="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7" name="＞形箭號 8">
            <a:extLst>
              <a:ext uri="{FF2B5EF4-FFF2-40B4-BE49-F238E27FC236}">
                <a16:creationId xmlns:a16="http://schemas.microsoft.com/office/drawing/2014/main" id="{340079F7-0E8F-4C41-A088-359112AA18E5}"/>
              </a:ext>
            </a:extLst>
          </p:cNvPr>
          <p:cNvSpPr/>
          <p:nvPr/>
        </p:nvSpPr>
        <p:spPr>
          <a:xfrm>
            <a:off x="3002863" y="1353133"/>
            <a:ext cx="571504" cy="666755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94DF62A-CB1C-429E-8869-CBEB5D3B15C3}"/>
              </a:ext>
            </a:extLst>
          </p:cNvPr>
          <p:cNvGrpSpPr/>
          <p:nvPr/>
        </p:nvGrpSpPr>
        <p:grpSpPr>
          <a:xfrm>
            <a:off x="580565" y="1353133"/>
            <a:ext cx="3349409" cy="666755"/>
            <a:chOff x="580565" y="1353133"/>
            <a:chExt cx="3349409" cy="666755"/>
          </a:xfrm>
        </p:grpSpPr>
        <p:sp>
          <p:nvSpPr>
            <p:cNvPr id="6" name="五邊形 7">
              <a:extLst>
                <a:ext uri="{FF2B5EF4-FFF2-40B4-BE49-F238E27FC236}">
                  <a16:creationId xmlns:a16="http://schemas.microsoft.com/office/drawing/2014/main" id="{9DE28AD0-D16C-4343-AE1D-5C60E00C3BD7}"/>
                </a:ext>
              </a:extLst>
            </p:cNvPr>
            <p:cNvSpPr/>
            <p:nvPr/>
          </p:nvSpPr>
          <p:spPr>
            <a:xfrm>
              <a:off x="1986659" y="1353133"/>
              <a:ext cx="1461936" cy="666755"/>
            </a:xfrm>
            <a:prstGeom prst="homePlat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>
                <a:latin typeface="微軟正黑體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48643BA-5A7C-402B-8801-87A5463E4B48}"/>
                </a:ext>
              </a:extLst>
            </p:cNvPr>
            <p:cNvSpPr/>
            <p:nvPr/>
          </p:nvSpPr>
          <p:spPr>
            <a:xfrm>
              <a:off x="580565" y="1353133"/>
              <a:ext cx="1501344" cy="66675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>
                <a:latin typeface="微軟正黑體" panose="020B0604030504040204" pitchFamily="34" charset="-120"/>
              </a:endParaRPr>
            </a:p>
          </p:txBody>
        </p:sp>
        <p:sp>
          <p:nvSpPr>
            <p:cNvPr id="9" name="＞形箭號 10">
              <a:extLst>
                <a:ext uri="{FF2B5EF4-FFF2-40B4-BE49-F238E27FC236}">
                  <a16:creationId xmlns:a16="http://schemas.microsoft.com/office/drawing/2014/main" id="{A860D469-DEE8-42BE-B072-59C177AE004D}"/>
                </a:ext>
              </a:extLst>
            </p:cNvPr>
            <p:cNvSpPr/>
            <p:nvPr/>
          </p:nvSpPr>
          <p:spPr>
            <a:xfrm>
              <a:off x="3358470" y="1353133"/>
              <a:ext cx="571504" cy="666755"/>
            </a:xfrm>
            <a:prstGeom prst="chevron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>
                <a:solidFill>
                  <a:schemeClr val="tx1"/>
                </a:solidFill>
                <a:latin typeface="微軟正黑體" panose="020B0604030504040204" pitchFamily="34" charset="-120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FCF9D77-2126-44FD-B935-17061B3B5686}"/>
              </a:ext>
            </a:extLst>
          </p:cNvPr>
          <p:cNvSpPr txBox="1"/>
          <p:nvPr/>
        </p:nvSpPr>
        <p:spPr>
          <a:xfrm>
            <a:off x="594942" y="1376560"/>
            <a:ext cx="274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zh-TW" altLang="en-US" sz="3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資料正確性</a:t>
            </a:r>
            <a:endParaRPr lang="zh-TW" altLang="en-US" sz="3200">
              <a:latin typeface="微軟正黑體" panose="020B0604030504040204" pitchFamily="34" charset="-120"/>
            </a:endParaRPr>
          </a:p>
        </p:txBody>
      </p:sp>
      <p:sp>
        <p:nvSpPr>
          <p:cNvPr id="13" name="Shape 277">
            <a:extLst>
              <a:ext uri="{FF2B5EF4-FFF2-40B4-BE49-F238E27FC236}">
                <a16:creationId xmlns:a16="http://schemas.microsoft.com/office/drawing/2014/main" id="{679B3EBD-9D47-41B8-8B6D-46EC46761704}"/>
              </a:ext>
            </a:extLst>
          </p:cNvPr>
          <p:cNvSpPr/>
          <p:nvPr/>
        </p:nvSpPr>
        <p:spPr>
          <a:xfrm>
            <a:off x="338943" y="2582337"/>
            <a:ext cx="2049440" cy="179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3" tIns="19033" rIns="19033" bIns="19033" anchor="ctr" anchorCtr="0">
            <a:noAutofit/>
          </a:bodyPr>
          <a:lstStyle/>
          <a:p>
            <a:pPr lvl="0">
              <a:buClr>
                <a:srgbClr val="000000"/>
              </a:buClr>
              <a:buSzPts val="563"/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高枕無憂的</a:t>
            </a:r>
            <a:endParaRPr lang="en-US" altLang="zh-TW" b="1"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lvl="0">
              <a:buClr>
                <a:srgbClr val="000000"/>
              </a:buClr>
              <a:buSzPts val="563"/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資料儲存</a:t>
            </a:r>
            <a:endParaRPr lang="en-US" altLang="zh-TW" b="1">
              <a:latin typeface="微軟正黑體" pitchFamily="34" charset="-120"/>
              <a:ea typeface="微軟正黑體" pitchFamily="34" charset="-120"/>
              <a:cs typeface="Arimo"/>
              <a:sym typeface="Arimo"/>
            </a:endParaRPr>
          </a:p>
          <a:p>
            <a:pPr lvl="0">
              <a:buClr>
                <a:srgbClr val="000000"/>
              </a:buClr>
              <a:buSzPts val="563"/>
            </a:pPr>
            <a:r>
              <a:rPr lang="en-US" altLang="zh-TW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(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靜默資料損毀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)</a:t>
            </a:r>
          </a:p>
        </p:txBody>
      </p:sp>
      <p:sp>
        <p:nvSpPr>
          <p:cNvPr id="14" name="Shape 277">
            <a:extLst>
              <a:ext uri="{FF2B5EF4-FFF2-40B4-BE49-F238E27FC236}">
                <a16:creationId xmlns:a16="http://schemas.microsoft.com/office/drawing/2014/main" id="{56E1DCA2-F5EE-42FF-A445-291FCD8AA16D}"/>
              </a:ext>
            </a:extLst>
          </p:cNvPr>
          <p:cNvSpPr/>
          <p:nvPr/>
        </p:nvSpPr>
        <p:spPr>
          <a:xfrm>
            <a:off x="2750153" y="5663633"/>
            <a:ext cx="2286016" cy="47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3" tIns="19033" rIns="19033" bIns="19033" anchor="ctr" anchorCtr="0">
            <a:noAutofit/>
          </a:bodyPr>
          <a:lstStyle/>
          <a:p>
            <a:pPr lvl="0">
              <a:buClr>
                <a:srgbClr val="000000"/>
              </a:buClr>
              <a:buSzPts val="563"/>
            </a:pPr>
            <a:r>
              <a:rPr lang="zh-TW" altLang="en-US" sz="1600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發現校驗資料錯誤的區塊</a:t>
            </a:r>
            <a:endParaRPr lang="zh-TW" altLang="en-US" sz="1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277">
            <a:extLst>
              <a:ext uri="{FF2B5EF4-FFF2-40B4-BE49-F238E27FC236}">
                <a16:creationId xmlns:a16="http://schemas.microsoft.com/office/drawing/2014/main" id="{4087AE22-BB87-4321-9CC9-8B6B090C99C8}"/>
              </a:ext>
            </a:extLst>
          </p:cNvPr>
          <p:cNvSpPr/>
          <p:nvPr/>
        </p:nvSpPr>
        <p:spPr>
          <a:xfrm>
            <a:off x="5659898" y="5663633"/>
            <a:ext cx="2286016" cy="47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3" tIns="19033" rIns="19033" bIns="19033" anchor="ctr" anchorCtr="0">
            <a:noAutofit/>
          </a:bodyPr>
          <a:lstStyle/>
          <a:p>
            <a:pPr lvl="0">
              <a:buClr>
                <a:srgbClr val="000000"/>
              </a:buClr>
              <a:buSzPts val="563"/>
            </a:pPr>
            <a:r>
              <a:rPr lang="zh-TW" altLang="en-US" sz="1600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從鏡射區塊讀取正確資料</a:t>
            </a:r>
            <a:endParaRPr lang="zh-TW" altLang="en-US" sz="1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277">
            <a:extLst>
              <a:ext uri="{FF2B5EF4-FFF2-40B4-BE49-F238E27FC236}">
                <a16:creationId xmlns:a16="http://schemas.microsoft.com/office/drawing/2014/main" id="{80D9ED1A-50E6-4ACC-AD6C-9A228DC1633D}"/>
              </a:ext>
            </a:extLst>
          </p:cNvPr>
          <p:cNvSpPr/>
          <p:nvPr/>
        </p:nvSpPr>
        <p:spPr>
          <a:xfrm>
            <a:off x="8490269" y="5663633"/>
            <a:ext cx="2286016" cy="47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3" tIns="19033" rIns="19033" bIns="19033" anchor="ctr" anchorCtr="0">
            <a:noAutofit/>
          </a:bodyPr>
          <a:lstStyle/>
          <a:p>
            <a:pPr lvl="0" algn="ctr">
              <a:buClr>
                <a:srgbClr val="000000"/>
              </a:buClr>
              <a:buSzPts val="563"/>
            </a:pPr>
            <a:r>
              <a:rPr lang="zh-TW" altLang="en-US" sz="1600" b="1">
                <a:latin typeface="微軟正黑體" pitchFamily="34" charset="-120"/>
                <a:ea typeface="微軟正黑體" pitchFamily="34" charset="-120"/>
                <a:cs typeface="Arimo"/>
                <a:sym typeface="Arimo"/>
              </a:rPr>
              <a:t>修復錯誤的資料區塊</a:t>
            </a:r>
            <a:endParaRPr lang="zh-TW" altLang="en-US" sz="1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4528343-9504-47EB-AC8F-447C1F913295}"/>
              </a:ext>
            </a:extLst>
          </p:cNvPr>
          <p:cNvSpPr txBox="1"/>
          <p:nvPr/>
        </p:nvSpPr>
        <p:spPr>
          <a:xfrm>
            <a:off x="5958984" y="3602860"/>
            <a:ext cx="1587261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EF14A20-76D1-47FD-BCCF-46FD0D074628}"/>
              </a:ext>
            </a:extLst>
          </p:cNvPr>
          <p:cNvSpPr txBox="1"/>
          <p:nvPr/>
        </p:nvSpPr>
        <p:spPr>
          <a:xfrm>
            <a:off x="3102572" y="3602860"/>
            <a:ext cx="1587261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0375A-E94F-4CFB-B5E7-1C0399C5A37A}"/>
              </a:ext>
            </a:extLst>
          </p:cNvPr>
          <p:cNvSpPr txBox="1"/>
          <p:nvPr/>
        </p:nvSpPr>
        <p:spPr>
          <a:xfrm>
            <a:off x="8837677" y="3602860"/>
            <a:ext cx="1587261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FE5826-59F3-4D47-AC8C-3626409D1CDA}"/>
              </a:ext>
            </a:extLst>
          </p:cNvPr>
          <p:cNvSpPr txBox="1"/>
          <p:nvPr/>
        </p:nvSpPr>
        <p:spPr>
          <a:xfrm>
            <a:off x="2611906" y="2368296"/>
            <a:ext cx="2608352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Application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00645BC-27DE-4B92-BF20-9A77412CEBFF}"/>
              </a:ext>
            </a:extLst>
          </p:cNvPr>
          <p:cNvSpPr txBox="1"/>
          <p:nvPr/>
        </p:nvSpPr>
        <p:spPr>
          <a:xfrm>
            <a:off x="5463769" y="2368296"/>
            <a:ext cx="2608352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Application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02A7711-F7B4-4A1F-8385-5B9A6538338C}"/>
              </a:ext>
            </a:extLst>
          </p:cNvPr>
          <p:cNvSpPr txBox="1"/>
          <p:nvPr/>
        </p:nvSpPr>
        <p:spPr>
          <a:xfrm>
            <a:off x="8315632" y="2368296"/>
            <a:ext cx="2608352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Application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4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E18A095-D936-4953-A80E-901DA9306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99" y="1374242"/>
            <a:ext cx="5452883" cy="4949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A3ACB-911C-43F6-BB73-7F47B9D7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分毫不差的快照幫手</a:t>
            </a:r>
            <a:r>
              <a:rPr lang="en-US" altLang="zh-TW" sz="4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– Snapshot Agent</a:t>
            </a:r>
            <a:br>
              <a:rPr lang="ja-JP" altLang="en-US" sz="2133"/>
            </a:b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提</a:t>
            </a:r>
            <a:r>
              <a:rPr lang="en-US" altLang="ja-JP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供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en-US" altLang="ja-JP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Point-In-Time 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的應用一致性快照保護</a:t>
            </a:r>
            <a:r>
              <a:rPr lang="en-US" altLang="ja-JP" sz="240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機制</a:t>
            </a:r>
            <a:endParaRPr lang="en-US" altLang="en-US" sz="2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BD6992-7E93-465D-998F-54924F5F3FEB}"/>
              </a:ext>
            </a:extLst>
          </p:cNvPr>
          <p:cNvSpPr txBox="1"/>
          <p:nvPr/>
        </p:nvSpPr>
        <p:spPr>
          <a:xfrm>
            <a:off x="7104231" y="1403889"/>
            <a:ext cx="4349831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ja-JP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發動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備份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要求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en-US" altLang="ja-JP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 Snapshot Agent 準備快照</a:t>
            </a:r>
            <a:endParaRPr lang="en-US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3FB504-72B2-4F0C-8B8C-CAE99FB9BB3F}"/>
              </a:ext>
            </a:extLst>
          </p:cNvPr>
          <p:cNvSpPr txBox="1"/>
          <p:nvPr/>
        </p:nvSpPr>
        <p:spPr>
          <a:xfrm>
            <a:off x="7104230" y="2249287"/>
            <a:ext cx="4500229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Agent 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 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Server 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準備快照 </a:t>
            </a:r>
            <a:r>
              <a:rPr lang="en-US" altLang="ja-JP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; 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應用程式停止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I/O </a:t>
            </a:r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活動</a:t>
            </a:r>
            <a:endParaRPr lang="en-US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0968F8-80A3-42C5-BC50-9BC8217A2783}"/>
              </a:ext>
            </a:extLst>
          </p:cNvPr>
          <p:cNvSpPr txBox="1"/>
          <p:nvPr/>
        </p:nvSpPr>
        <p:spPr>
          <a:xfrm>
            <a:off x="7104231" y="3161341"/>
            <a:ext cx="4500228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應用程式將快取中的資料寫入到</a:t>
            </a:r>
            <a:r>
              <a:rPr lang="en-US" altLang="ja-JP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NAS</a:t>
            </a:r>
            <a:endParaRPr lang="en-US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7AC4A1-20A6-4586-A162-360EC977422B}"/>
              </a:ext>
            </a:extLst>
          </p:cNvPr>
          <p:cNvSpPr txBox="1"/>
          <p:nvPr/>
        </p:nvSpPr>
        <p:spPr>
          <a:xfrm>
            <a:off x="7104231" y="4861617"/>
            <a:ext cx="4500226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執行快照的拍攝</a:t>
            </a:r>
            <a:endParaRPr lang="en-US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92FBDE-7183-43CE-838F-6FB92352BB32}"/>
              </a:ext>
            </a:extLst>
          </p:cNvPr>
          <p:cNvSpPr txBox="1"/>
          <p:nvPr/>
        </p:nvSpPr>
        <p:spPr>
          <a:xfrm>
            <a:off x="7104231" y="3893262"/>
            <a:ext cx="4109200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Agent </a:t>
            </a:r>
            <a:r>
              <a:rPr lang="en-US" altLang="ja-JP" sz="18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</a:t>
            </a:r>
            <a:r>
              <a:rPr lang="en-US" altLang="ja-JP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en-US" altLang="ja-JP" sz="18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可以開始建立快照</a:t>
            </a:r>
            <a:endParaRPr lang="en-US" altLang="ja-JP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TextBox 49">
            <a:extLst>
              <a:ext uri="{FF2B5EF4-FFF2-40B4-BE49-F238E27FC236}">
                <a16:creationId xmlns:a16="http://schemas.microsoft.com/office/drawing/2014/main" id="{6C33618E-C196-4338-AF8A-8B0BF403AF03}"/>
              </a:ext>
            </a:extLst>
          </p:cNvPr>
          <p:cNvSpPr txBox="1"/>
          <p:nvPr/>
        </p:nvSpPr>
        <p:spPr>
          <a:xfrm>
            <a:off x="7104231" y="5567095"/>
            <a:ext cx="3365041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回報快照以建立完成</a:t>
            </a:r>
            <a:endParaRPr lang="en-US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ja-JP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應用程式可繼續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I/O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E11F7A3-C980-4EBA-A8D4-FF43C2A1EB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32" y="1283706"/>
            <a:ext cx="5452883" cy="5443749"/>
          </a:xfrm>
          <a:prstGeom prst="rect">
            <a:avLst/>
          </a:prstGeom>
        </p:spPr>
      </p:pic>
      <p:sp>
        <p:nvSpPr>
          <p:cNvPr id="78" name="TextBox 59">
            <a:extLst>
              <a:ext uri="{FF2B5EF4-FFF2-40B4-BE49-F238E27FC236}">
                <a16:creationId xmlns:a16="http://schemas.microsoft.com/office/drawing/2014/main" id="{28C21069-EDB9-4946-AA2E-5F3827DA2A58}"/>
              </a:ext>
            </a:extLst>
          </p:cNvPr>
          <p:cNvSpPr txBox="1"/>
          <p:nvPr/>
        </p:nvSpPr>
        <p:spPr>
          <a:xfrm>
            <a:off x="1148839" y="3647639"/>
            <a:ext cx="2581765" cy="492443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Agent</a:t>
            </a: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1E1819F5-6EC8-418A-8B33-E26F4307BCA6}"/>
              </a:ext>
            </a:extLst>
          </p:cNvPr>
          <p:cNvSpPr txBox="1"/>
          <p:nvPr/>
        </p:nvSpPr>
        <p:spPr>
          <a:xfrm>
            <a:off x="2626983" y="1920857"/>
            <a:ext cx="1059604" cy="33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 VM_1</a:t>
            </a:r>
            <a:endParaRPr lang="zh-TW" altLang="en-US" sz="1600" b="1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08A05A40-7AF5-434C-9930-74E1E4DC448C}"/>
              </a:ext>
            </a:extLst>
          </p:cNvPr>
          <p:cNvSpPr txBox="1"/>
          <p:nvPr/>
        </p:nvSpPr>
        <p:spPr>
          <a:xfrm>
            <a:off x="4222053" y="1920857"/>
            <a:ext cx="1059604" cy="33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 VM_2</a:t>
            </a:r>
            <a:endParaRPr lang="zh-TW" altLang="en-US" sz="1600" b="1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3747FE6D-D516-4CFB-9E55-42C51D9CCB11}"/>
              </a:ext>
            </a:extLst>
          </p:cNvPr>
          <p:cNvSpPr txBox="1"/>
          <p:nvPr/>
        </p:nvSpPr>
        <p:spPr>
          <a:xfrm>
            <a:off x="2498133" y="2260872"/>
            <a:ext cx="141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Memory_1</a:t>
            </a:r>
            <a:endParaRPr lang="zh-TW" altLang="en-US" sz="1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E3738DC-487B-42A4-B55C-4F9433D32095}"/>
              </a:ext>
            </a:extLst>
          </p:cNvPr>
          <p:cNvSpPr txBox="1"/>
          <p:nvPr/>
        </p:nvSpPr>
        <p:spPr>
          <a:xfrm>
            <a:off x="4073114" y="2260872"/>
            <a:ext cx="141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Memory_2</a:t>
            </a:r>
            <a:endParaRPr lang="zh-TW" altLang="en-US" sz="1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C4833FB1-AB83-4FFA-B6F8-B43F9389EA66}"/>
              </a:ext>
            </a:extLst>
          </p:cNvPr>
          <p:cNvSpPr txBox="1"/>
          <p:nvPr/>
        </p:nvSpPr>
        <p:spPr>
          <a:xfrm>
            <a:off x="397332" y="2588109"/>
            <a:ext cx="1972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VMware vSphere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0E32FA19-631B-4C3D-B43B-8D135A0FBF40}"/>
              </a:ext>
            </a:extLst>
          </p:cNvPr>
          <p:cNvSpPr txBox="1"/>
          <p:nvPr/>
        </p:nvSpPr>
        <p:spPr>
          <a:xfrm>
            <a:off x="4032701" y="3478996"/>
            <a:ext cx="141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Memory_1</a:t>
            </a:r>
            <a:endParaRPr lang="zh-TW" altLang="en-US" sz="1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D682F20A-FE71-4870-82F6-5A18805E95EF}"/>
              </a:ext>
            </a:extLst>
          </p:cNvPr>
          <p:cNvSpPr txBox="1"/>
          <p:nvPr/>
        </p:nvSpPr>
        <p:spPr>
          <a:xfrm>
            <a:off x="4032701" y="3961571"/>
            <a:ext cx="141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Memory_2</a:t>
            </a:r>
            <a:endParaRPr lang="zh-TW" altLang="en-US" sz="1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352EB089-99D4-4938-B387-B5BC32372020}"/>
              </a:ext>
            </a:extLst>
          </p:cNvPr>
          <p:cNvSpPr txBox="1"/>
          <p:nvPr/>
        </p:nvSpPr>
        <p:spPr>
          <a:xfrm>
            <a:off x="3226699" y="4849741"/>
            <a:ext cx="1243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VMDK_1</a:t>
            </a:r>
            <a:endParaRPr lang="zh-TW" altLang="en-US" sz="1600" b="1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A6B43FF3-1658-4FA5-AA6B-D00692881109}"/>
              </a:ext>
            </a:extLst>
          </p:cNvPr>
          <p:cNvSpPr txBox="1"/>
          <p:nvPr/>
        </p:nvSpPr>
        <p:spPr>
          <a:xfrm>
            <a:off x="4547475" y="4849741"/>
            <a:ext cx="107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VMDK_2</a:t>
            </a:r>
            <a:endParaRPr lang="zh-TW" altLang="en-US" sz="1600" b="1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59">
            <a:extLst>
              <a:ext uri="{FF2B5EF4-FFF2-40B4-BE49-F238E27FC236}">
                <a16:creationId xmlns:a16="http://schemas.microsoft.com/office/drawing/2014/main" id="{574DABAE-25A8-4A50-91AF-26D412C5195D}"/>
              </a:ext>
            </a:extLst>
          </p:cNvPr>
          <p:cNvSpPr txBox="1"/>
          <p:nvPr/>
        </p:nvSpPr>
        <p:spPr>
          <a:xfrm>
            <a:off x="72192" y="4818552"/>
            <a:ext cx="1243475" cy="337844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橢圓 104">
            <a:extLst>
              <a:ext uri="{FF2B5EF4-FFF2-40B4-BE49-F238E27FC236}">
                <a16:creationId xmlns:a16="http://schemas.microsoft.com/office/drawing/2014/main" id="{CE16B6C3-0F60-498D-AD4A-FFF07B1C4D7B}"/>
              </a:ext>
            </a:extLst>
          </p:cNvPr>
          <p:cNvSpPr/>
          <p:nvPr/>
        </p:nvSpPr>
        <p:spPr>
          <a:xfrm>
            <a:off x="1148839" y="4489818"/>
            <a:ext cx="409074" cy="409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橢圓 105">
            <a:extLst>
              <a:ext uri="{FF2B5EF4-FFF2-40B4-BE49-F238E27FC236}">
                <a16:creationId xmlns:a16="http://schemas.microsoft.com/office/drawing/2014/main" id="{695EB4F2-1444-4209-ADC1-1D5A14A4D376}"/>
              </a:ext>
            </a:extLst>
          </p:cNvPr>
          <p:cNvSpPr/>
          <p:nvPr/>
        </p:nvSpPr>
        <p:spPr>
          <a:xfrm>
            <a:off x="1148839" y="2991595"/>
            <a:ext cx="409074" cy="409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38FDD826-E855-4249-B20D-8118494C0075}"/>
              </a:ext>
            </a:extLst>
          </p:cNvPr>
          <p:cNvSpPr/>
          <p:nvPr/>
        </p:nvSpPr>
        <p:spPr>
          <a:xfrm>
            <a:off x="2439721" y="2991595"/>
            <a:ext cx="409074" cy="409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橢圓 109">
            <a:extLst>
              <a:ext uri="{FF2B5EF4-FFF2-40B4-BE49-F238E27FC236}">
                <a16:creationId xmlns:a16="http://schemas.microsoft.com/office/drawing/2014/main" id="{2FA10838-C59A-4C66-BFFB-36659BC89402}"/>
              </a:ext>
            </a:extLst>
          </p:cNvPr>
          <p:cNvSpPr/>
          <p:nvPr/>
        </p:nvSpPr>
        <p:spPr>
          <a:xfrm>
            <a:off x="2439721" y="4489818"/>
            <a:ext cx="409074" cy="409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B44A31CE-6EAB-4BCE-B97C-7B92B1488E9A}"/>
              </a:ext>
            </a:extLst>
          </p:cNvPr>
          <p:cNvSpPr/>
          <p:nvPr/>
        </p:nvSpPr>
        <p:spPr>
          <a:xfrm>
            <a:off x="3896564" y="2991595"/>
            <a:ext cx="409074" cy="409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橢圓 111">
            <a:extLst>
              <a:ext uri="{FF2B5EF4-FFF2-40B4-BE49-F238E27FC236}">
                <a16:creationId xmlns:a16="http://schemas.microsoft.com/office/drawing/2014/main" id="{6357FF1B-DCD6-4855-9F78-6A2965AC3106}"/>
              </a:ext>
            </a:extLst>
          </p:cNvPr>
          <p:cNvSpPr/>
          <p:nvPr/>
        </p:nvSpPr>
        <p:spPr>
          <a:xfrm>
            <a:off x="4023589" y="5684793"/>
            <a:ext cx="409074" cy="40907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38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zh-TW" altLang="en-US" sz="4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儲存</a:t>
            </a:r>
            <a:r>
              <a:rPr lang="en-US" altLang="en-US" sz="4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管理大哉問</a:t>
            </a:r>
            <a:br>
              <a:rPr lang="en-US"/>
            </a:br>
            <a:r>
              <a:rPr lang="en-US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 vSphere Web Plug-in 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幫您管理您的儲存設備</a:t>
            </a:r>
          </a:p>
        </p:txBody>
      </p:sp>
      <p:sp>
        <p:nvSpPr>
          <p:cNvPr id="414" name="Google Shape;414;p39"/>
          <p:cNvSpPr txBox="1"/>
          <p:nvPr/>
        </p:nvSpPr>
        <p:spPr>
          <a:xfrm>
            <a:off x="796498" y="5919328"/>
            <a:ext cx="10414912" cy="54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QNAP Storage</a:t>
            </a:r>
          </a:p>
        </p:txBody>
      </p:sp>
      <p:sp>
        <p:nvSpPr>
          <p:cNvPr id="417" name="Google Shape;417;p39"/>
          <p:cNvSpPr txBox="1"/>
          <p:nvPr/>
        </p:nvSpPr>
        <p:spPr>
          <a:xfrm>
            <a:off x="9675867" y="3016708"/>
            <a:ext cx="17372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</a:p>
          <a:p>
            <a:pPr>
              <a:lnSpc>
                <a:spcPct val="115000"/>
              </a:lnSpc>
            </a:pPr>
            <a:r>
              <a:rPr lang="en-US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ESXi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</a:p>
        </p:txBody>
      </p:sp>
      <p:pic>
        <p:nvPicPr>
          <p:cNvPr id="418" name="Google Shape;418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916" y="4813624"/>
            <a:ext cx="2585839" cy="16161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0" name="Google Shape;420;p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279" y="4698736"/>
            <a:ext cx="3004840" cy="187800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1" name="Google Shape;42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310" y="4809461"/>
            <a:ext cx="2411969" cy="1544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2" name="Google Shape;422;p3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755" y="4813624"/>
            <a:ext cx="2585855" cy="16161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4" name="Google Shape;424;p39"/>
          <p:cNvSpPr txBox="1"/>
          <p:nvPr/>
        </p:nvSpPr>
        <p:spPr>
          <a:xfrm>
            <a:off x="4292837" y="2907227"/>
            <a:ext cx="3356197" cy="117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QNAP 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b="1">
                <a:solidFill>
                  <a:srgbClr val="0070C0"/>
                </a:solidFill>
                <a:latin typeface="Arial"/>
                <a:ea typeface="微軟正黑體"/>
                <a:cs typeface="Arial"/>
                <a:sym typeface="Arial"/>
              </a:rPr>
              <a:t>vSphere Web Plug-in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管理、操作一次到位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77C8E4-3560-4141-87E7-1E0D90575C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209" y="1300695"/>
            <a:ext cx="3250798" cy="3113726"/>
          </a:xfrm>
          <a:prstGeom prst="rect">
            <a:avLst/>
          </a:prstGeom>
        </p:spPr>
      </p:pic>
      <p:pic>
        <p:nvPicPr>
          <p:cNvPr id="423" name="Google Shape;423;p39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242" y="2427002"/>
            <a:ext cx="1704950" cy="18946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箭號: 有線條的向右箭號 27">
            <a:extLst>
              <a:ext uri="{FF2B5EF4-FFF2-40B4-BE49-F238E27FC236}">
                <a16:creationId xmlns:a16="http://schemas.microsoft.com/office/drawing/2014/main" id="{A39803F7-F00A-4219-83C2-9F738CDFC445}"/>
              </a:ext>
            </a:extLst>
          </p:cNvPr>
          <p:cNvSpPr/>
          <p:nvPr/>
        </p:nvSpPr>
        <p:spPr>
          <a:xfrm rot="16200000" flipH="1">
            <a:off x="4260066" y="4468150"/>
            <a:ext cx="725266" cy="894142"/>
          </a:xfrm>
          <a:prstGeom prst="striped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有線條的向右箭號 28">
            <a:extLst>
              <a:ext uri="{FF2B5EF4-FFF2-40B4-BE49-F238E27FC236}">
                <a16:creationId xmlns:a16="http://schemas.microsoft.com/office/drawing/2014/main" id="{B8A7ECB7-7E3C-4C4C-85DE-F10AAE24A35B}"/>
              </a:ext>
            </a:extLst>
          </p:cNvPr>
          <p:cNvSpPr/>
          <p:nvPr/>
        </p:nvSpPr>
        <p:spPr>
          <a:xfrm rot="16200000" flipH="1">
            <a:off x="1551661" y="4468150"/>
            <a:ext cx="725266" cy="894142"/>
          </a:xfrm>
          <a:prstGeom prst="striped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有線條的向右箭號 29">
            <a:extLst>
              <a:ext uri="{FF2B5EF4-FFF2-40B4-BE49-F238E27FC236}">
                <a16:creationId xmlns:a16="http://schemas.microsoft.com/office/drawing/2014/main" id="{B53179CA-2356-4E90-99DE-AD4A24BFCF5A}"/>
              </a:ext>
            </a:extLst>
          </p:cNvPr>
          <p:cNvSpPr/>
          <p:nvPr/>
        </p:nvSpPr>
        <p:spPr>
          <a:xfrm rot="16200000" flipH="1">
            <a:off x="7056315" y="4468150"/>
            <a:ext cx="725266" cy="894142"/>
          </a:xfrm>
          <a:prstGeom prst="striped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有線條的向右箭號 30">
            <a:extLst>
              <a:ext uri="{FF2B5EF4-FFF2-40B4-BE49-F238E27FC236}">
                <a16:creationId xmlns:a16="http://schemas.microsoft.com/office/drawing/2014/main" id="{3CF8F414-C9B8-4A19-8440-1308BFF80D82}"/>
              </a:ext>
            </a:extLst>
          </p:cNvPr>
          <p:cNvSpPr/>
          <p:nvPr/>
        </p:nvSpPr>
        <p:spPr>
          <a:xfrm rot="16200000" flipH="1">
            <a:off x="9631473" y="4468150"/>
            <a:ext cx="725266" cy="894142"/>
          </a:xfrm>
          <a:prstGeom prst="striped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911A6410-6A75-4862-B20E-6A8B94217288}"/>
              </a:ext>
            </a:extLst>
          </p:cNvPr>
          <p:cNvCxnSpPr>
            <a:cxnSpLocks/>
          </p:cNvCxnSpPr>
          <p:nvPr/>
        </p:nvCxnSpPr>
        <p:spPr>
          <a:xfrm>
            <a:off x="7709737" y="1300694"/>
            <a:ext cx="0" cy="302098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3F398B-83F8-4FF0-BC56-4EBFFDF74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16" y="1988662"/>
            <a:ext cx="10813283" cy="3692571"/>
          </a:xfrm>
          <a:prstGeom prst="rect">
            <a:avLst/>
          </a:prstGeom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C67322C9-7783-4378-A7AC-1C003B13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700">
                <a:latin typeface="Arial" panose="020B0604020202020204" pitchFamily="34" charset="0"/>
                <a:cs typeface="Arial" panose="020B0604020202020204" pitchFamily="34" charset="0"/>
              </a:rPr>
              <a:t>QNAP vSphere Web Plug-in </a:t>
            </a:r>
            <a:r>
              <a:rPr lang="zh-TW" altLang="en-US" sz="3700"/>
              <a:t>儲存管理一機搞定</a:t>
            </a:r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43405876-F881-48AA-B17C-F99E6E48DE95}"/>
              </a:ext>
            </a:extLst>
          </p:cNvPr>
          <p:cNvSpPr txBox="1">
            <a:spLocks/>
          </p:cNvSpPr>
          <p:nvPr/>
        </p:nvSpPr>
        <p:spPr>
          <a:xfrm>
            <a:off x="8735661" y="3012955"/>
            <a:ext cx="2501608" cy="112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0965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整合管理</a:t>
            </a:r>
          </a:p>
          <a:p>
            <a:pPr marL="100965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F5C89439-B885-4969-A4B9-28498B67BBD4}"/>
              </a:ext>
            </a:extLst>
          </p:cNvPr>
          <p:cNvSpPr txBox="1">
            <a:spLocks/>
          </p:cNvSpPr>
          <p:nvPr/>
        </p:nvSpPr>
        <p:spPr>
          <a:xfrm>
            <a:off x="6079957" y="3044127"/>
            <a:ext cx="2501608" cy="112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597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連線 / 斷線</a:t>
            </a:r>
          </a:p>
          <a:p>
            <a:pPr marL="101597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Datastore</a:t>
            </a:r>
          </a:p>
        </p:txBody>
      </p:sp>
      <p:sp>
        <p:nvSpPr>
          <p:cNvPr id="19" name="文字版面配置區 2">
            <a:extLst>
              <a:ext uri="{FF2B5EF4-FFF2-40B4-BE49-F238E27FC236}">
                <a16:creationId xmlns:a16="http://schemas.microsoft.com/office/drawing/2014/main" id="{5963A2CF-66E9-4E03-B411-4457B854FE1B}"/>
              </a:ext>
            </a:extLst>
          </p:cNvPr>
          <p:cNvSpPr txBox="1">
            <a:spLocks/>
          </p:cNvSpPr>
          <p:nvPr/>
        </p:nvSpPr>
        <p:spPr>
          <a:xfrm>
            <a:off x="827413" y="2988584"/>
            <a:ext cx="2501608" cy="1628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0965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 / 移除Datastore</a:t>
            </a:r>
          </a:p>
          <a:p>
            <a:pPr marL="100965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kern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SCSI / NFS)</a:t>
            </a:r>
          </a:p>
        </p:txBody>
      </p:sp>
      <p:sp>
        <p:nvSpPr>
          <p:cNvPr id="21" name="文字版面配置區 2">
            <a:extLst>
              <a:ext uri="{FF2B5EF4-FFF2-40B4-BE49-F238E27FC236}">
                <a16:creationId xmlns:a16="http://schemas.microsoft.com/office/drawing/2014/main" id="{13362885-E97B-4853-AD3E-9CF0C655EC48}"/>
              </a:ext>
            </a:extLst>
          </p:cNvPr>
          <p:cNvSpPr txBox="1">
            <a:spLocks/>
          </p:cNvSpPr>
          <p:nvPr/>
        </p:nvSpPr>
        <p:spPr>
          <a:xfrm>
            <a:off x="3461851" y="3050143"/>
            <a:ext cx="2501608" cy="112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597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掛載 / 卸載</a:t>
            </a:r>
          </a:p>
          <a:p>
            <a:pPr marL="101597" indent="0" algn="ctr">
              <a:buNone/>
            </a:pPr>
            <a:r>
              <a:rPr lang="zh-TW" altLang="en-US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Datastore</a:t>
            </a:r>
          </a:p>
        </p:txBody>
      </p:sp>
    </p:spTree>
    <p:extLst>
      <p:ext uri="{BB962C8B-B14F-4D97-AF65-F5344CB8AC3E}">
        <p14:creationId xmlns:p14="http://schemas.microsoft.com/office/powerpoint/2010/main" val="1857793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02AAEB-219F-46E1-BE7E-3C8404AD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894053"/>
            <a:ext cx="6573252" cy="5124609"/>
          </a:xfrm>
        </p:spPr>
        <p:txBody>
          <a:bodyPr>
            <a:normAutofit/>
          </a:bodyPr>
          <a:lstStyle/>
          <a:p>
            <a:r>
              <a:rPr lang="zh-TW" alt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vSphere Web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lug-in</a:t>
            </a:r>
            <a:b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(方便管理 QNAP 儲存裝置)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百科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65677C1-4AED-4BCA-9DA2-D4D4BC8E7878}"/>
              </a:ext>
            </a:extLst>
          </p:cNvPr>
          <p:cNvSpPr/>
          <p:nvPr/>
        </p:nvSpPr>
        <p:spPr>
          <a:xfrm>
            <a:off x="501316" y="2040702"/>
            <a:ext cx="2170863" cy="910661"/>
          </a:xfrm>
          <a:prstGeom prst="roundRect">
            <a:avLst>
              <a:gd name="adj" fmla="val 9766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3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等腰三角形 91">
            <a:extLst>
              <a:ext uri="{FF2B5EF4-FFF2-40B4-BE49-F238E27FC236}">
                <a16:creationId xmlns:a16="http://schemas.microsoft.com/office/drawing/2014/main" id="{953C9246-7912-4871-9B1B-89E9FB922FD3}"/>
              </a:ext>
            </a:extLst>
          </p:cNvPr>
          <p:cNvSpPr/>
          <p:nvPr/>
        </p:nvSpPr>
        <p:spPr>
          <a:xfrm rot="10800000">
            <a:off x="1095538" y="1088550"/>
            <a:ext cx="9988634" cy="3014089"/>
          </a:xfrm>
          <a:prstGeom prst="triangl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7FA9CA-CCD5-4124-B124-D33FDD42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您的儲存虛擬化了嗎？</a:t>
            </a:r>
            <a:br>
              <a:rPr lang="zh-TW" altLang="en-US">
                <a:latin typeface="微軟正黑體"/>
                <a:ea typeface="微軟正黑體"/>
              </a:rPr>
            </a:br>
            <a:r>
              <a:rPr lang="en-US" altLang="en-US" sz="240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vStorage</a:t>
            </a:r>
            <a:r>
              <a:rPr lang="en-US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APIs for Array Integration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VAAI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快速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複製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C806A3F-1ADE-49B1-9725-EB266FD60165}"/>
              </a:ext>
            </a:extLst>
          </p:cNvPr>
          <p:cNvCxnSpPr>
            <a:cxnSpLocks/>
          </p:cNvCxnSpPr>
          <p:nvPr/>
        </p:nvCxnSpPr>
        <p:spPr>
          <a:xfrm>
            <a:off x="6067388" y="2405820"/>
            <a:ext cx="9404" cy="2588246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94F5EB1-E3F0-41E7-86E7-84DE03D05B3E}"/>
              </a:ext>
            </a:extLst>
          </p:cNvPr>
          <p:cNvSpPr txBox="1"/>
          <p:nvPr/>
        </p:nvSpPr>
        <p:spPr>
          <a:xfrm>
            <a:off x="2197082" y="1312420"/>
            <a:ext cx="2113416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VMware 伺服器</a:t>
            </a:r>
          </a:p>
        </p:txBody>
      </p:sp>
      <p:pic>
        <p:nvPicPr>
          <p:cNvPr id="56" name="圖片 9" descr="一張含有 牆, 電腦, 室內 的圖片&#10;&#10;描述是以非常高的可信度產生">
            <a:extLst>
              <a:ext uri="{FF2B5EF4-FFF2-40B4-BE49-F238E27FC236}">
                <a16:creationId xmlns:a16="http://schemas.microsoft.com/office/drawing/2014/main" id="{BDD0B9A9-224B-49E9-BA58-4791362B7E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36" y="1215343"/>
            <a:ext cx="1540026" cy="1731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6591B7A8-E92B-4CCB-AF1C-12A839C1EA4B}"/>
              </a:ext>
            </a:extLst>
          </p:cNvPr>
          <p:cNvSpPr txBox="1"/>
          <p:nvPr/>
        </p:nvSpPr>
        <p:spPr>
          <a:xfrm>
            <a:off x="5803984" y="1225178"/>
            <a:ext cx="42934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 VAAI Plug-in</a:t>
            </a:r>
            <a:endParaRPr 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AC9515AB-1730-4685-A1F9-B75B4FAED2C1}"/>
              </a:ext>
            </a:extLst>
          </p:cNvPr>
          <p:cNvSpPr/>
          <p:nvPr/>
        </p:nvSpPr>
        <p:spPr>
          <a:xfrm>
            <a:off x="613686" y="3431099"/>
            <a:ext cx="4001246" cy="2562469"/>
          </a:xfrm>
          <a:prstGeom prst="roundRect">
            <a:avLst>
              <a:gd name="adj" fmla="val 48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7069148F-C51B-4F85-98CE-37A3A43C9DA9}"/>
              </a:ext>
            </a:extLst>
          </p:cNvPr>
          <p:cNvSpPr/>
          <p:nvPr/>
        </p:nvSpPr>
        <p:spPr>
          <a:xfrm>
            <a:off x="7539238" y="3431099"/>
            <a:ext cx="4001246" cy="2562469"/>
          </a:xfrm>
          <a:prstGeom prst="roundRect">
            <a:avLst>
              <a:gd name="adj" fmla="val 48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F6140B35-44FF-4A49-BD2D-D57A454E9259}"/>
              </a:ext>
            </a:extLst>
          </p:cNvPr>
          <p:cNvSpPr/>
          <p:nvPr/>
        </p:nvSpPr>
        <p:spPr>
          <a:xfrm>
            <a:off x="979987" y="5213385"/>
            <a:ext cx="3470271" cy="61173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Storage Pool</a:t>
            </a:r>
            <a:endParaRPr lang="zh-TW" alt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0D0BCA6C-0212-4324-B4E9-C8A88EB73D5D}"/>
              </a:ext>
            </a:extLst>
          </p:cNvPr>
          <p:cNvSpPr/>
          <p:nvPr/>
        </p:nvSpPr>
        <p:spPr>
          <a:xfrm>
            <a:off x="7629945" y="5213385"/>
            <a:ext cx="3454228" cy="611735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Storage Pool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F11C2689-EAA5-4916-90CB-BB95B3E12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30" y="4211777"/>
            <a:ext cx="4001246" cy="2483459"/>
          </a:xfrm>
          <a:prstGeom prst="rect">
            <a:avLst/>
          </a:prstGeom>
        </p:spPr>
      </p:pic>
      <p:grpSp>
        <p:nvGrpSpPr>
          <p:cNvPr id="71" name="群組 70">
            <a:extLst>
              <a:ext uri="{FF2B5EF4-FFF2-40B4-BE49-F238E27FC236}">
                <a16:creationId xmlns:a16="http://schemas.microsoft.com/office/drawing/2014/main" id="{1CFAE1CC-5274-4654-9F8C-A944203129D7}"/>
              </a:ext>
            </a:extLst>
          </p:cNvPr>
          <p:cNvGrpSpPr/>
          <p:nvPr/>
        </p:nvGrpSpPr>
        <p:grpSpPr>
          <a:xfrm>
            <a:off x="964374" y="3827812"/>
            <a:ext cx="1649935" cy="1327678"/>
            <a:chOff x="964374" y="3890145"/>
            <a:chExt cx="1649935" cy="1327678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45FD382D-E19B-401C-A64B-F175C1795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987" y="3890145"/>
              <a:ext cx="1634322" cy="1327678"/>
            </a:xfrm>
            <a:prstGeom prst="rect">
              <a:avLst/>
            </a:prstGeom>
          </p:spPr>
        </p:pic>
        <p:sp>
          <p:nvSpPr>
            <p:cNvPr id="69" name="矩形: 圓角 68">
              <a:extLst>
                <a:ext uri="{FF2B5EF4-FFF2-40B4-BE49-F238E27FC236}">
                  <a16:creationId xmlns:a16="http://schemas.microsoft.com/office/drawing/2014/main" id="{D9C9055F-CCDA-4F32-89B6-239E680C155A}"/>
                </a:ext>
              </a:extLst>
            </p:cNvPr>
            <p:cNvSpPr/>
            <p:nvPr/>
          </p:nvSpPr>
          <p:spPr>
            <a:xfrm>
              <a:off x="964374" y="4496867"/>
              <a:ext cx="591248" cy="59124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tx1"/>
                  </a:solidFill>
                </a:rPr>
                <a:t>VM</a:t>
              </a:r>
              <a:endParaRPr lang="zh-TW" alt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D21B6A03-AFF7-4712-84AA-E01AE7CA4FC2}"/>
              </a:ext>
            </a:extLst>
          </p:cNvPr>
          <p:cNvGrpSpPr/>
          <p:nvPr/>
        </p:nvGrpSpPr>
        <p:grpSpPr>
          <a:xfrm>
            <a:off x="2654203" y="3827812"/>
            <a:ext cx="1649935" cy="1327678"/>
            <a:chOff x="964374" y="3890145"/>
            <a:chExt cx="1649935" cy="1327678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2E54872D-A051-4B3C-BC49-5CD5E3236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987" y="3890145"/>
              <a:ext cx="1634322" cy="1327678"/>
            </a:xfrm>
            <a:prstGeom prst="rect">
              <a:avLst/>
            </a:prstGeom>
          </p:spPr>
        </p:pic>
        <p:sp>
          <p:nvSpPr>
            <p:cNvPr id="74" name="矩形: 圓角 73">
              <a:extLst>
                <a:ext uri="{FF2B5EF4-FFF2-40B4-BE49-F238E27FC236}">
                  <a16:creationId xmlns:a16="http://schemas.microsoft.com/office/drawing/2014/main" id="{40467C21-BBAD-4700-9D3C-164178F4A9D3}"/>
                </a:ext>
              </a:extLst>
            </p:cNvPr>
            <p:cNvSpPr/>
            <p:nvPr/>
          </p:nvSpPr>
          <p:spPr>
            <a:xfrm>
              <a:off x="964374" y="4496867"/>
              <a:ext cx="591248" cy="59124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tx1"/>
                  </a:solidFill>
                </a:rPr>
                <a:t>VM</a:t>
              </a:r>
              <a:endParaRPr lang="zh-TW" alt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76" name="箭號: 向上 75">
            <a:extLst>
              <a:ext uri="{FF2B5EF4-FFF2-40B4-BE49-F238E27FC236}">
                <a16:creationId xmlns:a16="http://schemas.microsoft.com/office/drawing/2014/main" id="{38DDDE8A-FEE3-4E27-8A73-B7C50FB6180A}"/>
              </a:ext>
            </a:extLst>
          </p:cNvPr>
          <p:cNvSpPr/>
          <p:nvPr/>
        </p:nvSpPr>
        <p:spPr>
          <a:xfrm>
            <a:off x="1443275" y="2828411"/>
            <a:ext cx="586723" cy="914537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箭號: 向上 76">
            <a:extLst>
              <a:ext uri="{FF2B5EF4-FFF2-40B4-BE49-F238E27FC236}">
                <a16:creationId xmlns:a16="http://schemas.microsoft.com/office/drawing/2014/main" id="{66F15C07-6A99-4F76-AF8D-92E6D324D146}"/>
              </a:ext>
            </a:extLst>
          </p:cNvPr>
          <p:cNvSpPr/>
          <p:nvPr/>
        </p:nvSpPr>
        <p:spPr>
          <a:xfrm rot="10800000">
            <a:off x="3204328" y="2828411"/>
            <a:ext cx="586723" cy="914537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6EA36A03-5964-45E4-9D65-760E3A1A0A43}"/>
              </a:ext>
            </a:extLst>
          </p:cNvPr>
          <p:cNvSpPr txBox="1"/>
          <p:nvPr/>
        </p:nvSpPr>
        <p:spPr>
          <a:xfrm>
            <a:off x="662923" y="3032603"/>
            <a:ext cx="81504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讀出副本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ACE9BFB6-B46E-482D-A2FE-59065E15BC3C}"/>
              </a:ext>
            </a:extLst>
          </p:cNvPr>
          <p:cNvSpPr txBox="1"/>
          <p:nvPr/>
        </p:nvSpPr>
        <p:spPr>
          <a:xfrm>
            <a:off x="3755562" y="3032603"/>
            <a:ext cx="81504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寫入副本</a:t>
            </a:r>
            <a:endParaRPr lang="zh-TW" alt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3E807A49-4477-4D5F-B8B5-430505AE1327}"/>
              </a:ext>
            </a:extLst>
          </p:cNvPr>
          <p:cNvSpPr txBox="1"/>
          <p:nvPr/>
        </p:nvSpPr>
        <p:spPr>
          <a:xfrm>
            <a:off x="844010" y="5969753"/>
            <a:ext cx="307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沒有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VAAI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3D05EE58-D01A-4ADD-A25D-88D9F3AC249C}"/>
              </a:ext>
            </a:extLst>
          </p:cNvPr>
          <p:cNvSpPr txBox="1"/>
          <p:nvPr/>
        </p:nvSpPr>
        <p:spPr>
          <a:xfrm>
            <a:off x="8184626" y="5969753"/>
            <a:ext cx="3046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099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 </a:t>
            </a:r>
            <a:r>
              <a:rPr lang="en-US" altLang="zh-TW" b="1">
                <a:solidFill>
                  <a:srgbClr val="0099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VAAI </a:t>
            </a:r>
            <a:endParaRPr lang="zh-TW" altLang="zh-TW" b="1">
              <a:solidFill>
                <a:srgbClr val="0099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62E7DCC6-8B81-47E7-99EC-664953635960}"/>
              </a:ext>
            </a:extLst>
          </p:cNvPr>
          <p:cNvGrpSpPr/>
          <p:nvPr/>
        </p:nvGrpSpPr>
        <p:grpSpPr>
          <a:xfrm>
            <a:off x="7855688" y="3827812"/>
            <a:ext cx="1649935" cy="1327678"/>
            <a:chOff x="964374" y="3890145"/>
            <a:chExt cx="1649935" cy="1327678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AF2F243F-2116-4A49-8B02-B905DE2AB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987" y="3890145"/>
              <a:ext cx="1634322" cy="1327678"/>
            </a:xfrm>
            <a:prstGeom prst="rect">
              <a:avLst/>
            </a:prstGeom>
          </p:spPr>
        </p:pic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D96997BE-9CA1-4FAD-9233-538CD95E986E}"/>
                </a:ext>
              </a:extLst>
            </p:cNvPr>
            <p:cNvSpPr/>
            <p:nvPr/>
          </p:nvSpPr>
          <p:spPr>
            <a:xfrm>
              <a:off x="964374" y="4496867"/>
              <a:ext cx="591248" cy="59124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tx1"/>
                  </a:solidFill>
                </a:rPr>
                <a:t>VM</a:t>
              </a:r>
              <a:endParaRPr lang="zh-TW" alt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42A72EE1-87E9-49C1-A09F-90F68F3152BF}"/>
              </a:ext>
            </a:extLst>
          </p:cNvPr>
          <p:cNvGrpSpPr/>
          <p:nvPr/>
        </p:nvGrpSpPr>
        <p:grpSpPr>
          <a:xfrm>
            <a:off x="9545517" y="3827812"/>
            <a:ext cx="1649935" cy="1327678"/>
            <a:chOff x="964374" y="3890145"/>
            <a:chExt cx="1649935" cy="1327678"/>
          </a:xfrm>
        </p:grpSpPr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BF848DDE-EDE7-4C61-811A-AE0F0A6AD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987" y="3890145"/>
              <a:ext cx="1634322" cy="1327678"/>
            </a:xfrm>
            <a:prstGeom prst="rect">
              <a:avLst/>
            </a:prstGeom>
          </p:spPr>
        </p:pic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D4A2EF31-8C8B-4970-8929-DFAD9AAF6695}"/>
                </a:ext>
              </a:extLst>
            </p:cNvPr>
            <p:cNvSpPr/>
            <p:nvPr/>
          </p:nvSpPr>
          <p:spPr>
            <a:xfrm>
              <a:off x="964374" y="4496867"/>
              <a:ext cx="591248" cy="59124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tx1"/>
                  </a:solidFill>
                </a:rPr>
                <a:t>VM</a:t>
              </a:r>
              <a:endParaRPr lang="zh-TW" alt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852B7351-E470-41A5-A3CF-F2AAC6A0D336}"/>
              </a:ext>
            </a:extLst>
          </p:cNvPr>
          <p:cNvSpPr txBox="1"/>
          <p:nvPr/>
        </p:nvSpPr>
        <p:spPr>
          <a:xfrm>
            <a:off x="9130668" y="2872330"/>
            <a:ext cx="86092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複製</a:t>
            </a:r>
            <a:endParaRPr lang="zh-TW" sz="2000" b="1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3" name="箭號: 向上 92">
            <a:extLst>
              <a:ext uri="{FF2B5EF4-FFF2-40B4-BE49-F238E27FC236}">
                <a16:creationId xmlns:a16="http://schemas.microsoft.com/office/drawing/2014/main" id="{BD8C219E-70E9-4B59-94A8-3BE9CEC7309A}"/>
              </a:ext>
            </a:extLst>
          </p:cNvPr>
          <p:cNvSpPr/>
          <p:nvPr/>
        </p:nvSpPr>
        <p:spPr>
          <a:xfrm rot="5400000">
            <a:off x="9343851" y="3100130"/>
            <a:ext cx="586723" cy="914537"/>
          </a:xfrm>
          <a:prstGeom prst="up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pic>
        <p:nvPicPr>
          <p:cNvPr id="94" name="Picture 4" descr="èæ¬åæç¨">
            <a:extLst>
              <a:ext uri="{FF2B5EF4-FFF2-40B4-BE49-F238E27FC236}">
                <a16:creationId xmlns:a16="http://schemas.microsoft.com/office/drawing/2014/main" id="{B900DDF8-C59A-406F-9F58-304DE7BE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654" y="1833749"/>
            <a:ext cx="1282606" cy="12826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1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5667C-294D-4BF5-924F-174A87C6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VAAI 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幫您分憂解勞的好夥伴 (QTS/QES)</a:t>
            </a:r>
          </a:p>
        </p:txBody>
      </p:sp>
      <p:pic>
        <p:nvPicPr>
          <p:cNvPr id="4" name="圖片 4" descr="一張含有 監視器 的圖片&#10;&#10;描述是以高可信度產生">
            <a:extLst>
              <a:ext uri="{FF2B5EF4-FFF2-40B4-BE49-F238E27FC236}">
                <a16:creationId xmlns:a16="http://schemas.microsoft.com/office/drawing/2014/main" id="{5E8083CA-764B-4978-9E43-00373F4DB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12" y="7280628"/>
            <a:ext cx="4699000" cy="3644900"/>
          </a:xfrm>
          <a:prstGeom prst="rect">
            <a:avLst/>
          </a:prstGeom>
        </p:spPr>
      </p:pic>
      <p:pic>
        <p:nvPicPr>
          <p:cNvPr id="6" name="圖片 6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2CE4A641-BA97-4D31-8AF2-94180E7D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507" y="7278334"/>
            <a:ext cx="4699000" cy="36449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DE4334E-0D09-4A7F-8894-9F1113792DC0}"/>
              </a:ext>
            </a:extLst>
          </p:cNvPr>
          <p:cNvSpPr txBox="1"/>
          <p:nvPr/>
        </p:nvSpPr>
        <p:spPr>
          <a:xfrm>
            <a:off x="2109012" y="1286910"/>
            <a:ext cx="6374920" cy="49244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ESXi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完整複製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40GB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的虛擬機器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圓角矩形 36">
            <a:extLst>
              <a:ext uri="{FF2B5EF4-FFF2-40B4-BE49-F238E27FC236}">
                <a16:creationId xmlns:a16="http://schemas.microsoft.com/office/drawing/2014/main" id="{7190CD26-BEB4-46FE-9DCE-FF76635A4F90}"/>
              </a:ext>
            </a:extLst>
          </p:cNvPr>
          <p:cNvSpPr/>
          <p:nvPr/>
        </p:nvSpPr>
        <p:spPr>
          <a:xfrm>
            <a:off x="449524" y="2333521"/>
            <a:ext cx="5435597" cy="3696328"/>
          </a:xfrm>
          <a:prstGeom prst="roundRect">
            <a:avLst>
              <a:gd name="adj" fmla="val 6233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Shape 90">
            <a:extLst>
              <a:ext uri="{FF2B5EF4-FFF2-40B4-BE49-F238E27FC236}">
                <a16:creationId xmlns:a16="http://schemas.microsoft.com/office/drawing/2014/main" id="{EF05CEF6-AC83-4348-A323-348B28DAFC37}"/>
              </a:ext>
            </a:extLst>
          </p:cNvPr>
          <p:cNvCxnSpPr/>
          <p:nvPr/>
        </p:nvCxnSpPr>
        <p:spPr>
          <a:xfrm>
            <a:off x="1229063" y="4648980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92">
            <a:extLst>
              <a:ext uri="{FF2B5EF4-FFF2-40B4-BE49-F238E27FC236}">
                <a16:creationId xmlns:a16="http://schemas.microsoft.com/office/drawing/2014/main" id="{C5B5C152-DE7B-4ADB-811E-C1CAB62B9B6D}"/>
              </a:ext>
            </a:extLst>
          </p:cNvPr>
          <p:cNvSpPr txBox="1"/>
          <p:nvPr/>
        </p:nvSpPr>
        <p:spPr>
          <a:xfrm>
            <a:off x="686027" y="4901023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0</a:t>
            </a:r>
          </a:p>
        </p:txBody>
      </p:sp>
      <p:cxnSp>
        <p:nvCxnSpPr>
          <p:cNvPr id="23" name="Shape 93">
            <a:extLst>
              <a:ext uri="{FF2B5EF4-FFF2-40B4-BE49-F238E27FC236}">
                <a16:creationId xmlns:a16="http://schemas.microsoft.com/office/drawing/2014/main" id="{C535103F-5AD5-4C85-A67C-10DC6E5DF3A7}"/>
              </a:ext>
            </a:extLst>
          </p:cNvPr>
          <p:cNvCxnSpPr/>
          <p:nvPr/>
        </p:nvCxnSpPr>
        <p:spPr>
          <a:xfrm>
            <a:off x="1229065" y="5086865"/>
            <a:ext cx="4535458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101">
            <a:extLst>
              <a:ext uri="{FF2B5EF4-FFF2-40B4-BE49-F238E27FC236}">
                <a16:creationId xmlns:a16="http://schemas.microsoft.com/office/drawing/2014/main" id="{9C58DD1F-9027-446E-A5F9-0FE594FF545E}"/>
              </a:ext>
            </a:extLst>
          </p:cNvPr>
          <p:cNvSpPr txBox="1"/>
          <p:nvPr/>
        </p:nvSpPr>
        <p:spPr>
          <a:xfrm>
            <a:off x="448871" y="5557092"/>
            <a:ext cx="5435596" cy="4959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CPU (%)</a:t>
            </a:r>
            <a:endParaRPr lang="zh-TW" b="1" i="0" u="none" strike="noStrike" cap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9" name="Shape 90">
            <a:extLst>
              <a:ext uri="{FF2B5EF4-FFF2-40B4-BE49-F238E27FC236}">
                <a16:creationId xmlns:a16="http://schemas.microsoft.com/office/drawing/2014/main" id="{33F342E0-9956-4600-89D9-F87ABA4C2327}"/>
              </a:ext>
            </a:extLst>
          </p:cNvPr>
          <p:cNvCxnSpPr/>
          <p:nvPr/>
        </p:nvCxnSpPr>
        <p:spPr>
          <a:xfrm>
            <a:off x="1229063" y="3731942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Shape 93">
            <a:extLst>
              <a:ext uri="{FF2B5EF4-FFF2-40B4-BE49-F238E27FC236}">
                <a16:creationId xmlns:a16="http://schemas.microsoft.com/office/drawing/2014/main" id="{C0BF3BCE-D71B-4518-B1D7-B18BB8150B0A}"/>
              </a:ext>
            </a:extLst>
          </p:cNvPr>
          <p:cNvCxnSpPr/>
          <p:nvPr/>
        </p:nvCxnSpPr>
        <p:spPr>
          <a:xfrm>
            <a:off x="1229065" y="4192250"/>
            <a:ext cx="4535458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Shape 90">
            <a:extLst>
              <a:ext uri="{FF2B5EF4-FFF2-40B4-BE49-F238E27FC236}">
                <a16:creationId xmlns:a16="http://schemas.microsoft.com/office/drawing/2014/main" id="{B716D241-F345-478C-A3B4-08B2994C7902}"/>
              </a:ext>
            </a:extLst>
          </p:cNvPr>
          <p:cNvCxnSpPr/>
          <p:nvPr/>
        </p:nvCxnSpPr>
        <p:spPr>
          <a:xfrm>
            <a:off x="1229063" y="3286274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92">
            <a:extLst>
              <a:ext uri="{FF2B5EF4-FFF2-40B4-BE49-F238E27FC236}">
                <a16:creationId xmlns:a16="http://schemas.microsoft.com/office/drawing/2014/main" id="{0ED11761-32F6-45AF-AE2D-2D1ED891D68A}"/>
              </a:ext>
            </a:extLst>
          </p:cNvPr>
          <p:cNvSpPr txBox="1"/>
          <p:nvPr/>
        </p:nvSpPr>
        <p:spPr>
          <a:xfrm>
            <a:off x="686027" y="4478800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0.5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Shape 92">
            <a:extLst>
              <a:ext uri="{FF2B5EF4-FFF2-40B4-BE49-F238E27FC236}">
                <a16:creationId xmlns:a16="http://schemas.microsoft.com/office/drawing/2014/main" id="{84C464CA-0C95-4B0D-B2C4-69F4056EF155}"/>
              </a:ext>
            </a:extLst>
          </p:cNvPr>
          <p:cNvSpPr txBox="1"/>
          <p:nvPr/>
        </p:nvSpPr>
        <p:spPr>
          <a:xfrm>
            <a:off x="686027" y="3995001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92">
            <a:extLst>
              <a:ext uri="{FF2B5EF4-FFF2-40B4-BE49-F238E27FC236}">
                <a16:creationId xmlns:a16="http://schemas.microsoft.com/office/drawing/2014/main" id="{1D4FA16F-26EE-416F-91BA-EE5CF1E56632}"/>
              </a:ext>
            </a:extLst>
          </p:cNvPr>
          <p:cNvSpPr txBox="1"/>
          <p:nvPr/>
        </p:nvSpPr>
        <p:spPr>
          <a:xfrm>
            <a:off x="686027" y="3566347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1.5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92">
            <a:extLst>
              <a:ext uri="{FF2B5EF4-FFF2-40B4-BE49-F238E27FC236}">
                <a16:creationId xmlns:a16="http://schemas.microsoft.com/office/drawing/2014/main" id="{2F464B51-8580-4046-93DD-BF730FEC1B35}"/>
              </a:ext>
            </a:extLst>
          </p:cNvPr>
          <p:cNvSpPr txBox="1"/>
          <p:nvPr/>
        </p:nvSpPr>
        <p:spPr>
          <a:xfrm>
            <a:off x="686027" y="3106967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6" name="Shape 90">
            <a:extLst>
              <a:ext uri="{FF2B5EF4-FFF2-40B4-BE49-F238E27FC236}">
                <a16:creationId xmlns:a16="http://schemas.microsoft.com/office/drawing/2014/main" id="{8305A43C-90BA-448F-8BDF-1B1DCF9E9945}"/>
              </a:ext>
            </a:extLst>
          </p:cNvPr>
          <p:cNvCxnSpPr/>
          <p:nvPr/>
        </p:nvCxnSpPr>
        <p:spPr>
          <a:xfrm>
            <a:off x="1229063" y="2821765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Shape 92">
            <a:extLst>
              <a:ext uri="{FF2B5EF4-FFF2-40B4-BE49-F238E27FC236}">
                <a16:creationId xmlns:a16="http://schemas.microsoft.com/office/drawing/2014/main" id="{5F5192D5-A284-423F-B058-324208AB4CF5}"/>
              </a:ext>
            </a:extLst>
          </p:cNvPr>
          <p:cNvSpPr txBox="1"/>
          <p:nvPr/>
        </p:nvSpPr>
        <p:spPr>
          <a:xfrm>
            <a:off x="686027" y="2642458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2.5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Shape 79">
            <a:extLst>
              <a:ext uri="{FF2B5EF4-FFF2-40B4-BE49-F238E27FC236}">
                <a16:creationId xmlns:a16="http://schemas.microsoft.com/office/drawing/2014/main" id="{70C2AD97-0B43-44A7-9B14-D1BC95A8C1A5}"/>
              </a:ext>
            </a:extLst>
          </p:cNvPr>
          <p:cNvSpPr/>
          <p:nvPr/>
        </p:nvSpPr>
        <p:spPr>
          <a:xfrm>
            <a:off x="1732800" y="3126059"/>
            <a:ext cx="1447720" cy="196859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44553768-D7F2-4005-866F-4CEBC1C11642}"/>
              </a:ext>
            </a:extLst>
          </p:cNvPr>
          <p:cNvSpPr/>
          <p:nvPr/>
        </p:nvSpPr>
        <p:spPr>
          <a:xfrm>
            <a:off x="3802982" y="4478799"/>
            <a:ext cx="1447720" cy="6158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18" name="Shape 84">
            <a:extLst>
              <a:ext uri="{FF2B5EF4-FFF2-40B4-BE49-F238E27FC236}">
                <a16:creationId xmlns:a16="http://schemas.microsoft.com/office/drawing/2014/main" id="{216CC3E8-168A-417E-8B8A-C5F809EA4852}"/>
              </a:ext>
            </a:extLst>
          </p:cNvPr>
          <p:cNvSpPr txBox="1"/>
          <p:nvPr/>
        </p:nvSpPr>
        <p:spPr>
          <a:xfrm>
            <a:off x="3802982" y="4468019"/>
            <a:ext cx="1447719" cy="4731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0.57</a:t>
            </a:r>
            <a:endParaRPr lang="zh-TW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sp>
        <p:nvSpPr>
          <p:cNvPr id="31" name="Shape 83">
            <a:extLst>
              <a:ext uri="{FF2B5EF4-FFF2-40B4-BE49-F238E27FC236}">
                <a16:creationId xmlns:a16="http://schemas.microsoft.com/office/drawing/2014/main" id="{E906FD42-457F-48EA-B1B0-16D7F27B4B4A}"/>
              </a:ext>
            </a:extLst>
          </p:cNvPr>
          <p:cNvSpPr txBox="1"/>
          <p:nvPr/>
        </p:nvSpPr>
        <p:spPr>
          <a:xfrm>
            <a:off x="1732798" y="3106659"/>
            <a:ext cx="1447722" cy="4627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2.11</a:t>
            </a:r>
            <a:endParaRPr lang="zh-TW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sp>
        <p:nvSpPr>
          <p:cNvPr id="52" name="圓角矩形 36">
            <a:extLst>
              <a:ext uri="{FF2B5EF4-FFF2-40B4-BE49-F238E27FC236}">
                <a16:creationId xmlns:a16="http://schemas.microsoft.com/office/drawing/2014/main" id="{F4B03960-E76A-4910-BE3F-3286F0DF9BC7}"/>
              </a:ext>
            </a:extLst>
          </p:cNvPr>
          <p:cNvSpPr/>
          <p:nvPr/>
        </p:nvSpPr>
        <p:spPr>
          <a:xfrm>
            <a:off x="6268232" y="1850066"/>
            <a:ext cx="5435597" cy="4179784"/>
          </a:xfrm>
          <a:prstGeom prst="roundRect">
            <a:avLst>
              <a:gd name="adj" fmla="val 6233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Shape 90">
            <a:extLst>
              <a:ext uri="{FF2B5EF4-FFF2-40B4-BE49-F238E27FC236}">
                <a16:creationId xmlns:a16="http://schemas.microsoft.com/office/drawing/2014/main" id="{CFD8A8E3-FBB4-4773-8118-21572DD512D7}"/>
              </a:ext>
            </a:extLst>
          </p:cNvPr>
          <p:cNvCxnSpPr/>
          <p:nvPr/>
        </p:nvCxnSpPr>
        <p:spPr>
          <a:xfrm>
            <a:off x="7047771" y="4648980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Shape 92">
            <a:extLst>
              <a:ext uri="{FF2B5EF4-FFF2-40B4-BE49-F238E27FC236}">
                <a16:creationId xmlns:a16="http://schemas.microsoft.com/office/drawing/2014/main" id="{502C9EDC-0FDD-406A-B692-231DAD5EC55A}"/>
              </a:ext>
            </a:extLst>
          </p:cNvPr>
          <p:cNvSpPr txBox="1"/>
          <p:nvPr/>
        </p:nvSpPr>
        <p:spPr>
          <a:xfrm>
            <a:off x="6504735" y="4901023"/>
            <a:ext cx="543036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0</a:t>
            </a:r>
          </a:p>
        </p:txBody>
      </p:sp>
      <p:cxnSp>
        <p:nvCxnSpPr>
          <p:cNvPr id="55" name="Shape 93">
            <a:extLst>
              <a:ext uri="{FF2B5EF4-FFF2-40B4-BE49-F238E27FC236}">
                <a16:creationId xmlns:a16="http://schemas.microsoft.com/office/drawing/2014/main" id="{25D1864E-5F64-4562-9DA0-2104814F1F5F}"/>
              </a:ext>
            </a:extLst>
          </p:cNvPr>
          <p:cNvCxnSpPr/>
          <p:nvPr/>
        </p:nvCxnSpPr>
        <p:spPr>
          <a:xfrm>
            <a:off x="7047773" y="5086865"/>
            <a:ext cx="4535458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Shape 101">
            <a:extLst>
              <a:ext uri="{FF2B5EF4-FFF2-40B4-BE49-F238E27FC236}">
                <a16:creationId xmlns:a16="http://schemas.microsoft.com/office/drawing/2014/main" id="{0D1FD3AD-C9F2-48C0-8F9E-95160992DF9E}"/>
              </a:ext>
            </a:extLst>
          </p:cNvPr>
          <p:cNvSpPr txBox="1"/>
          <p:nvPr/>
        </p:nvSpPr>
        <p:spPr>
          <a:xfrm>
            <a:off x="6267579" y="5557092"/>
            <a:ext cx="5435596" cy="4959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Total IOPS</a:t>
            </a:r>
            <a:endParaRPr lang="zh-TW" b="1" i="0" u="none" strike="noStrike" cap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7" name="Shape 90">
            <a:extLst>
              <a:ext uri="{FF2B5EF4-FFF2-40B4-BE49-F238E27FC236}">
                <a16:creationId xmlns:a16="http://schemas.microsoft.com/office/drawing/2014/main" id="{57C0FDAA-302D-4646-A373-D48AD243325C}"/>
              </a:ext>
            </a:extLst>
          </p:cNvPr>
          <p:cNvCxnSpPr/>
          <p:nvPr/>
        </p:nvCxnSpPr>
        <p:spPr>
          <a:xfrm>
            <a:off x="7047771" y="3731942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Shape 93">
            <a:extLst>
              <a:ext uri="{FF2B5EF4-FFF2-40B4-BE49-F238E27FC236}">
                <a16:creationId xmlns:a16="http://schemas.microsoft.com/office/drawing/2014/main" id="{98C1FD51-A869-4ACC-9E7F-99771D28FAB7}"/>
              </a:ext>
            </a:extLst>
          </p:cNvPr>
          <p:cNvCxnSpPr/>
          <p:nvPr/>
        </p:nvCxnSpPr>
        <p:spPr>
          <a:xfrm>
            <a:off x="7047773" y="4192250"/>
            <a:ext cx="4535458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Shape 90">
            <a:extLst>
              <a:ext uri="{FF2B5EF4-FFF2-40B4-BE49-F238E27FC236}">
                <a16:creationId xmlns:a16="http://schemas.microsoft.com/office/drawing/2014/main" id="{B0008DD3-8BB5-421B-92AB-E41D6DCBB869}"/>
              </a:ext>
            </a:extLst>
          </p:cNvPr>
          <p:cNvCxnSpPr/>
          <p:nvPr/>
        </p:nvCxnSpPr>
        <p:spPr>
          <a:xfrm>
            <a:off x="7047771" y="3286274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Shape 92">
            <a:extLst>
              <a:ext uri="{FF2B5EF4-FFF2-40B4-BE49-F238E27FC236}">
                <a16:creationId xmlns:a16="http://schemas.microsoft.com/office/drawing/2014/main" id="{E9014863-9CB3-4973-817C-D280E9B0BB09}"/>
              </a:ext>
            </a:extLst>
          </p:cNvPr>
          <p:cNvSpPr txBox="1"/>
          <p:nvPr/>
        </p:nvSpPr>
        <p:spPr>
          <a:xfrm>
            <a:off x="6267579" y="4478799"/>
            <a:ext cx="780192" cy="39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1,000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4" name="Shape 90">
            <a:extLst>
              <a:ext uri="{FF2B5EF4-FFF2-40B4-BE49-F238E27FC236}">
                <a16:creationId xmlns:a16="http://schemas.microsoft.com/office/drawing/2014/main" id="{998605A9-DA62-4CA2-B9B4-300ADE74B67D}"/>
              </a:ext>
            </a:extLst>
          </p:cNvPr>
          <p:cNvCxnSpPr/>
          <p:nvPr/>
        </p:nvCxnSpPr>
        <p:spPr>
          <a:xfrm>
            <a:off x="7047771" y="2821765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Shape 79">
            <a:extLst>
              <a:ext uri="{FF2B5EF4-FFF2-40B4-BE49-F238E27FC236}">
                <a16:creationId xmlns:a16="http://schemas.microsoft.com/office/drawing/2014/main" id="{809D91AA-C485-4474-8CB4-D39AD692A71F}"/>
              </a:ext>
            </a:extLst>
          </p:cNvPr>
          <p:cNvSpPr/>
          <p:nvPr/>
        </p:nvSpPr>
        <p:spPr>
          <a:xfrm>
            <a:off x="7551508" y="2572270"/>
            <a:ext cx="1447720" cy="252238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67" name="Shape 79">
            <a:extLst>
              <a:ext uri="{FF2B5EF4-FFF2-40B4-BE49-F238E27FC236}">
                <a16:creationId xmlns:a16="http://schemas.microsoft.com/office/drawing/2014/main" id="{9D3059D1-8FE7-4F9A-83B5-BA7B7939C732}"/>
              </a:ext>
            </a:extLst>
          </p:cNvPr>
          <p:cNvSpPr/>
          <p:nvPr/>
        </p:nvSpPr>
        <p:spPr>
          <a:xfrm>
            <a:off x="9621690" y="4982703"/>
            <a:ext cx="1447720" cy="1119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68" name="Shape 84">
            <a:extLst>
              <a:ext uri="{FF2B5EF4-FFF2-40B4-BE49-F238E27FC236}">
                <a16:creationId xmlns:a16="http://schemas.microsoft.com/office/drawing/2014/main" id="{E32F4A27-EEB4-41A4-B4F2-FA005EE60F7D}"/>
              </a:ext>
            </a:extLst>
          </p:cNvPr>
          <p:cNvSpPr txBox="1"/>
          <p:nvPr/>
        </p:nvSpPr>
        <p:spPr>
          <a:xfrm>
            <a:off x="9621690" y="4580422"/>
            <a:ext cx="1447719" cy="4731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63</a:t>
            </a:r>
            <a:endParaRPr lang="zh-TW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69" name="Shape 83">
            <a:extLst>
              <a:ext uri="{FF2B5EF4-FFF2-40B4-BE49-F238E27FC236}">
                <a16:creationId xmlns:a16="http://schemas.microsoft.com/office/drawing/2014/main" id="{F65AF8B9-A22D-43C8-8E4E-88574344834E}"/>
              </a:ext>
            </a:extLst>
          </p:cNvPr>
          <p:cNvSpPr txBox="1"/>
          <p:nvPr/>
        </p:nvSpPr>
        <p:spPr>
          <a:xfrm>
            <a:off x="7551506" y="2577099"/>
            <a:ext cx="1447722" cy="4627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5,410</a:t>
            </a:r>
            <a:endParaRPr lang="zh-TW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sp>
        <p:nvSpPr>
          <p:cNvPr id="70" name="Shape 92">
            <a:extLst>
              <a:ext uri="{FF2B5EF4-FFF2-40B4-BE49-F238E27FC236}">
                <a16:creationId xmlns:a16="http://schemas.microsoft.com/office/drawing/2014/main" id="{2677419B-D84E-4C7B-8C91-97546E4E0195}"/>
              </a:ext>
            </a:extLst>
          </p:cNvPr>
          <p:cNvSpPr txBox="1"/>
          <p:nvPr/>
        </p:nvSpPr>
        <p:spPr>
          <a:xfrm>
            <a:off x="6267579" y="4029494"/>
            <a:ext cx="780192" cy="39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2,000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Shape 92">
            <a:extLst>
              <a:ext uri="{FF2B5EF4-FFF2-40B4-BE49-F238E27FC236}">
                <a16:creationId xmlns:a16="http://schemas.microsoft.com/office/drawing/2014/main" id="{F356B997-8759-49D3-BC54-2990DF363573}"/>
              </a:ext>
            </a:extLst>
          </p:cNvPr>
          <p:cNvSpPr txBox="1"/>
          <p:nvPr/>
        </p:nvSpPr>
        <p:spPr>
          <a:xfrm>
            <a:off x="6267579" y="3612474"/>
            <a:ext cx="780192" cy="39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3,000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Shape 92">
            <a:extLst>
              <a:ext uri="{FF2B5EF4-FFF2-40B4-BE49-F238E27FC236}">
                <a16:creationId xmlns:a16="http://schemas.microsoft.com/office/drawing/2014/main" id="{FD622A69-7E22-437B-BF6B-9C94657FC826}"/>
              </a:ext>
            </a:extLst>
          </p:cNvPr>
          <p:cNvSpPr txBox="1"/>
          <p:nvPr/>
        </p:nvSpPr>
        <p:spPr>
          <a:xfrm>
            <a:off x="6267579" y="3113957"/>
            <a:ext cx="780192" cy="39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4,000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Shape 92">
            <a:extLst>
              <a:ext uri="{FF2B5EF4-FFF2-40B4-BE49-F238E27FC236}">
                <a16:creationId xmlns:a16="http://schemas.microsoft.com/office/drawing/2014/main" id="{864D2E09-5BBB-43C6-BA5A-A3C854925365}"/>
              </a:ext>
            </a:extLst>
          </p:cNvPr>
          <p:cNvSpPr txBox="1"/>
          <p:nvPr/>
        </p:nvSpPr>
        <p:spPr>
          <a:xfrm>
            <a:off x="6267579" y="2632282"/>
            <a:ext cx="780192" cy="39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5,000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5" name="Shape 90">
            <a:extLst>
              <a:ext uri="{FF2B5EF4-FFF2-40B4-BE49-F238E27FC236}">
                <a16:creationId xmlns:a16="http://schemas.microsoft.com/office/drawing/2014/main" id="{BA0004FB-6CD4-4F09-96CF-16D7AD4E82EB}"/>
              </a:ext>
            </a:extLst>
          </p:cNvPr>
          <p:cNvCxnSpPr/>
          <p:nvPr/>
        </p:nvCxnSpPr>
        <p:spPr>
          <a:xfrm>
            <a:off x="7047771" y="2353971"/>
            <a:ext cx="4535434" cy="2276"/>
          </a:xfrm>
          <a:prstGeom prst="straightConnector1">
            <a:avLst/>
          </a:prstGeom>
          <a:noFill/>
          <a:ln w="6350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Shape 92">
            <a:extLst>
              <a:ext uri="{FF2B5EF4-FFF2-40B4-BE49-F238E27FC236}">
                <a16:creationId xmlns:a16="http://schemas.microsoft.com/office/drawing/2014/main" id="{E2799CF6-82D9-4DB3-8BE0-170477BCDD43}"/>
              </a:ext>
            </a:extLst>
          </p:cNvPr>
          <p:cNvSpPr txBox="1"/>
          <p:nvPr/>
        </p:nvSpPr>
        <p:spPr>
          <a:xfrm>
            <a:off x="6267579" y="2164488"/>
            <a:ext cx="780192" cy="39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6,000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Google Shape;423;p39" descr="一張含有 電子用品, 牆, 室內 的圖片&#10;&#10;描述是以高可信度產生">
            <a:extLst>
              <a:ext uri="{FF2B5EF4-FFF2-40B4-BE49-F238E27FC236}">
                <a16:creationId xmlns:a16="http://schemas.microsoft.com/office/drawing/2014/main" id="{7206C948-2F0D-46E4-B213-858C3693035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01" y="1152783"/>
            <a:ext cx="1502411" cy="16696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7" name="Shape 92">
            <a:extLst>
              <a:ext uri="{FF2B5EF4-FFF2-40B4-BE49-F238E27FC236}">
                <a16:creationId xmlns:a16="http://schemas.microsoft.com/office/drawing/2014/main" id="{461B729C-2241-47AE-A81B-8585D2A0FBA7}"/>
              </a:ext>
            </a:extLst>
          </p:cNvPr>
          <p:cNvSpPr txBox="1"/>
          <p:nvPr/>
        </p:nvSpPr>
        <p:spPr>
          <a:xfrm>
            <a:off x="1736272" y="5118828"/>
            <a:ext cx="1444248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OFF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8" name="Shape 92">
            <a:extLst>
              <a:ext uri="{FF2B5EF4-FFF2-40B4-BE49-F238E27FC236}">
                <a16:creationId xmlns:a16="http://schemas.microsoft.com/office/drawing/2014/main" id="{30B14551-8440-4DEE-8972-982A775F608C}"/>
              </a:ext>
            </a:extLst>
          </p:cNvPr>
          <p:cNvSpPr txBox="1"/>
          <p:nvPr/>
        </p:nvSpPr>
        <p:spPr>
          <a:xfrm>
            <a:off x="3810696" y="5118828"/>
            <a:ext cx="1444248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Shape 92">
            <a:extLst>
              <a:ext uri="{FF2B5EF4-FFF2-40B4-BE49-F238E27FC236}">
                <a16:creationId xmlns:a16="http://schemas.microsoft.com/office/drawing/2014/main" id="{A1524AC8-33BE-48CC-A64A-E0FF017AC14F}"/>
              </a:ext>
            </a:extLst>
          </p:cNvPr>
          <p:cNvSpPr txBox="1"/>
          <p:nvPr/>
        </p:nvSpPr>
        <p:spPr>
          <a:xfrm>
            <a:off x="7547266" y="5118828"/>
            <a:ext cx="1444248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OFF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Shape 92">
            <a:extLst>
              <a:ext uri="{FF2B5EF4-FFF2-40B4-BE49-F238E27FC236}">
                <a16:creationId xmlns:a16="http://schemas.microsoft.com/office/drawing/2014/main" id="{EB346321-B46F-40C6-BB7A-AAFB2AEF6236}"/>
              </a:ext>
            </a:extLst>
          </p:cNvPr>
          <p:cNvSpPr txBox="1"/>
          <p:nvPr/>
        </p:nvSpPr>
        <p:spPr>
          <a:xfrm>
            <a:off x="9621690" y="5118828"/>
            <a:ext cx="1444248" cy="387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800" b="0" i="0" u="none" strike="noStrike" cap="none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</a:t>
            </a:r>
            <a:endParaRPr lang="zh-TW" sz="1800" b="0" i="0" u="none" strike="noStrike" cap="none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6D26678F-A315-44BE-86D0-8689AE0C6CCC}"/>
              </a:ext>
            </a:extLst>
          </p:cNvPr>
          <p:cNvSpPr/>
          <p:nvPr/>
        </p:nvSpPr>
        <p:spPr>
          <a:xfrm>
            <a:off x="2188438" y="1947685"/>
            <a:ext cx="3696029" cy="639823"/>
          </a:xfrm>
          <a:prstGeom prst="roundRect">
            <a:avLst>
              <a:gd name="adj" fmla="val 9766"/>
            </a:avLst>
          </a:prstGeom>
          <a:gradFill>
            <a:gsLst>
              <a:gs pos="22000">
                <a:srgbClr val="C00000"/>
              </a:gs>
              <a:gs pos="10000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節省</a:t>
            </a:r>
            <a:r>
              <a:rPr lang="en-US" altLang="zh-TW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73%</a:t>
            </a:r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運算資源</a:t>
            </a:r>
            <a:endParaRPr lang="en-US" alt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59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13F2546-2D64-4C79-9082-677DBB6C6A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1" y="1340780"/>
            <a:ext cx="11501570" cy="4410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F6F9B01-B1DB-40B4-B973-9B85703A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400" err="1">
                <a:latin typeface="Arial" panose="020B0604020202020204" pitchFamily="34" charset="0"/>
                <a:cs typeface="Arial" panose="020B0604020202020204" pitchFamily="34" charset="0"/>
              </a:rPr>
              <a:t>虛擬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化儲存的神兵利器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842324-6163-444C-A0FD-76A4B346D38D}"/>
              </a:ext>
            </a:extLst>
          </p:cNvPr>
          <p:cNvSpPr/>
          <p:nvPr/>
        </p:nvSpPr>
        <p:spPr>
          <a:xfrm>
            <a:off x="3892640" y="3604189"/>
            <a:ext cx="2537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zh-TW" altLang="zh-TW" sz="2000" b="1">
                <a:solidFill>
                  <a:srgbClr val="0070C0"/>
                </a:solidFill>
                <a:latin typeface="Arial"/>
                <a:ea typeface="微軟正黑體" panose="020B0604030504040204" pitchFamily="34" charset="-120"/>
              </a:rPr>
              <a:t>QNAP</a:t>
            </a:r>
            <a:endParaRPr lang="en-US" altLang="zh-TW" sz="2000" b="1">
              <a:solidFill>
                <a:srgbClr val="0070C0"/>
              </a:solidFill>
              <a:latin typeface="Arial"/>
              <a:ea typeface="微軟正黑體" panose="020B0604030504040204" pitchFamily="34" charset="-120"/>
            </a:endParaRPr>
          </a:p>
          <a:p>
            <a:pPr algn="ctr" defTabSz="609585">
              <a:defRPr/>
            </a:pPr>
            <a:r>
              <a:rPr lang="zh-TW" altLang="zh-TW" sz="2000" b="1">
                <a:solidFill>
                  <a:srgbClr val="0070C0"/>
                </a:solidFill>
                <a:latin typeface="Arial"/>
                <a:ea typeface="微軟正黑體" panose="020B0604030504040204" pitchFamily="34" charset="-120"/>
              </a:rPr>
              <a:t>Snapshot Agent</a:t>
            </a:r>
            <a:endParaRPr lang="zh-TW" altLang="en-US" sz="2000" b="1">
              <a:solidFill>
                <a:srgbClr val="0070C0"/>
              </a:solidFill>
              <a:latin typeface="Arial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22ECCE-6473-494E-A235-EC39332470FA}"/>
              </a:ext>
            </a:extLst>
          </p:cNvPr>
          <p:cNvSpPr/>
          <p:nvPr/>
        </p:nvSpPr>
        <p:spPr>
          <a:xfrm>
            <a:off x="3880608" y="4355476"/>
            <a:ext cx="2537385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可於</a:t>
            </a: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en-US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上建立具應用程序一致性的</a:t>
            </a: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iSCSI LUN </a:t>
            </a:r>
            <a:r>
              <a:rPr lang="en-US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</a:t>
            </a:r>
            <a:endParaRPr lang="zh-TW" altLang="en-US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FB4D828-E90E-4CAA-9F1F-96899374FC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506" y="1837144"/>
            <a:ext cx="1311437" cy="1311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D5166DA-7146-4C6F-847F-7452DABE2B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798" y="1640949"/>
            <a:ext cx="1699107" cy="17038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èæ¬åæç¨">
            <a:extLst>
              <a:ext uri="{FF2B5EF4-FFF2-40B4-BE49-F238E27FC236}">
                <a16:creationId xmlns:a16="http://schemas.microsoft.com/office/drawing/2014/main" id="{40DC6B7D-41EB-4147-AB4F-F4BB31D8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016" y="1851559"/>
            <a:ext cx="1282606" cy="12826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779FF92-12D3-4FAC-A268-BC634528E2D6}"/>
              </a:ext>
            </a:extLst>
          </p:cNvPr>
          <p:cNvSpPr/>
          <p:nvPr/>
        </p:nvSpPr>
        <p:spPr>
          <a:xfrm>
            <a:off x="716305" y="3604189"/>
            <a:ext cx="26405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fontAlgn="base">
              <a:defRPr/>
            </a:pPr>
            <a:r>
              <a:rPr lang="en-US" altLang="zh-TW" sz="2000" b="1">
                <a:solidFill>
                  <a:srgbClr val="C00000"/>
                </a:solidFill>
                <a:latin typeface="Arial"/>
                <a:ea typeface="微軟正黑體" panose="020B0604030504040204" pitchFamily="34" charset="-120"/>
              </a:rPr>
              <a:t>vSphere (Web) Client Plug-in</a:t>
            </a:r>
            <a:endParaRPr lang="zh-TW" altLang="en-US" sz="2800" b="1">
              <a:solidFill>
                <a:srgbClr val="C0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C886661-39E2-47BA-A0E7-7FFE30412522}"/>
              </a:ext>
            </a:extLst>
          </p:cNvPr>
          <p:cNvSpPr/>
          <p:nvPr/>
        </p:nvSpPr>
        <p:spPr>
          <a:xfrm>
            <a:off x="776464" y="4355476"/>
            <a:ext cx="2537385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讓管理者在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vSphere (Web) Client 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控制台直接管理QNAP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上的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VMware 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儲存區叢集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92F3A5-B65D-40B2-B443-FF0B4B10ACCE}"/>
              </a:ext>
            </a:extLst>
          </p:cNvPr>
          <p:cNvSpPr/>
          <p:nvPr/>
        </p:nvSpPr>
        <p:spPr>
          <a:xfrm>
            <a:off x="7005729" y="3531997"/>
            <a:ext cx="2537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fontAlgn="base">
              <a:defRPr/>
            </a:pPr>
            <a:r>
              <a:rPr lang="en-US" altLang="zh-TW" sz="2000" b="1">
                <a:solidFill>
                  <a:schemeClr val="accent2">
                    <a:lumMod val="50000"/>
                  </a:schemeClr>
                </a:solidFill>
                <a:latin typeface="Arial"/>
                <a:ea typeface="微軟正黑體" panose="020B0604030504040204" pitchFamily="34" charset="-120"/>
              </a:rPr>
              <a:t>QNAP VMware </a:t>
            </a:r>
            <a:r>
              <a:rPr lang="en-US" altLang="zh-TW" sz="2000" b="1" err="1">
                <a:solidFill>
                  <a:schemeClr val="accent2">
                    <a:lumMod val="50000"/>
                  </a:schemeClr>
                </a:solidFill>
                <a:latin typeface="Arial"/>
                <a:ea typeface="微軟正黑體" panose="020B0604030504040204" pitchFamily="34" charset="-120"/>
              </a:rPr>
              <a:t>vStorage</a:t>
            </a:r>
            <a:r>
              <a:rPr lang="en-US" altLang="zh-TW" sz="2000" b="1">
                <a:solidFill>
                  <a:schemeClr val="accent2">
                    <a:lumMod val="50000"/>
                  </a:schemeClr>
                </a:solidFill>
                <a:latin typeface="Arial"/>
                <a:ea typeface="微軟正黑體" panose="020B0604030504040204" pitchFamily="34" charset="-120"/>
              </a:rPr>
              <a:t> API for Array Integration</a:t>
            </a:r>
            <a:r>
              <a:rPr lang="zh-TW" altLang="en-US" sz="2000" b="1">
                <a:solidFill>
                  <a:schemeClr val="accent2">
                    <a:lumMod val="50000"/>
                  </a:schemeClr>
                </a:solidFill>
                <a:latin typeface="Arial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solidFill>
                  <a:schemeClr val="accent2">
                    <a:lumMod val="50000"/>
                  </a:schemeClr>
                </a:solidFill>
                <a:latin typeface="Arial"/>
                <a:ea typeface="微軟正黑體" panose="020B0604030504040204" pitchFamily="34" charset="-120"/>
              </a:rPr>
              <a:t>(VAAI)</a:t>
            </a:r>
            <a:endParaRPr lang="zh-TW" altLang="en-US" sz="2000" b="1">
              <a:solidFill>
                <a:schemeClr val="accent2">
                  <a:lumMod val="50000"/>
                </a:schemeClr>
              </a:solidFill>
              <a:latin typeface="Arial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ABC461F-5103-4B8E-A5A9-DD15694F3063}"/>
              </a:ext>
            </a:extLst>
          </p:cNvPr>
          <p:cNvSpPr/>
          <p:nvPr/>
        </p:nvSpPr>
        <p:spPr>
          <a:xfrm>
            <a:off x="6996784" y="4879500"/>
            <a:ext cx="253738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Arial"/>
                <a:ea typeface="微軟正黑體" panose="020B0604030504040204" pitchFamily="34" charset="-120"/>
              </a:rPr>
              <a:t>有助於虛擬化環境部署及效能最佳化</a:t>
            </a:r>
            <a:r>
              <a:rPr lang="en-US" altLang="zh-TW" sz="1600" b="1">
                <a:latin typeface="Arial"/>
                <a:ea typeface="微軟正黑體" panose="020B0604030504040204" pitchFamily="34" charset="-120"/>
              </a:rPr>
              <a:t> </a:t>
            </a:r>
            <a:endParaRPr lang="zh-TW" altLang="en-US" sz="1600" b="1"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684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8F9CF8-DB53-4ED2-9CED-4A7C3DB98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92" y="1426005"/>
            <a:ext cx="11646808" cy="48631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E456FA-1775-4229-BFAF-A762AC0C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4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 搭配 </a:t>
            </a:r>
            <a:r>
              <a:rPr lang="en-US" altLang="zh-TW" sz="4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QNAP Storage 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7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面面俱到的故障防範機制</a:t>
            </a:r>
            <a:endParaRPr lang="en-US" altLang="en-US" sz="270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F981B56-C5C0-425A-82CB-96AD88686850}"/>
              </a:ext>
            </a:extLst>
          </p:cNvPr>
          <p:cNvSpPr txBox="1"/>
          <p:nvPr/>
        </p:nvSpPr>
        <p:spPr>
          <a:xfrm>
            <a:off x="3729731" y="2125144"/>
            <a:ext cx="6328669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VMware vSphere Fault Tolerance ensures continuous availability for applications in the event of server failures.</a:t>
            </a:r>
          </a:p>
        </p:txBody>
      </p:sp>
      <p:sp>
        <p:nvSpPr>
          <p:cNvPr id="12" name="TextBox 152">
            <a:extLst>
              <a:ext uri="{FF2B5EF4-FFF2-40B4-BE49-F238E27FC236}">
                <a16:creationId xmlns:a16="http://schemas.microsoft.com/office/drawing/2014/main" id="{14F074C8-4A74-41EA-AFD7-41F6B8F9D967}"/>
              </a:ext>
            </a:extLst>
          </p:cNvPr>
          <p:cNvSpPr txBox="1"/>
          <p:nvPr/>
        </p:nvSpPr>
        <p:spPr>
          <a:xfrm>
            <a:off x="4355374" y="3361112"/>
            <a:ext cx="6553258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VMware vSphere High Availability (HA) protects your virtualized environment from failures at the server and OS level.</a:t>
            </a:r>
          </a:p>
        </p:txBody>
      </p:sp>
      <p:sp>
        <p:nvSpPr>
          <p:cNvPr id="13" name="TextBox 152">
            <a:extLst>
              <a:ext uri="{FF2B5EF4-FFF2-40B4-BE49-F238E27FC236}">
                <a16:creationId xmlns:a16="http://schemas.microsoft.com/office/drawing/2014/main" id="{7BF1EDDB-3645-4BC1-8F63-9D97659A0DE9}"/>
              </a:ext>
            </a:extLst>
          </p:cNvPr>
          <p:cNvSpPr txBox="1"/>
          <p:nvPr/>
        </p:nvSpPr>
        <p:spPr>
          <a:xfrm>
            <a:off x="5406191" y="4637953"/>
            <a:ext cx="6117816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QNAP ES1640dc ensures data availability of VMware application at the storage level.</a:t>
            </a:r>
          </a:p>
        </p:txBody>
      </p:sp>
      <p:sp>
        <p:nvSpPr>
          <p:cNvPr id="14" name="TextBox 152">
            <a:extLst>
              <a:ext uri="{FF2B5EF4-FFF2-40B4-BE49-F238E27FC236}">
                <a16:creationId xmlns:a16="http://schemas.microsoft.com/office/drawing/2014/main" id="{FBCE9A68-D97D-4509-AD4E-65F3016C9106}"/>
              </a:ext>
            </a:extLst>
          </p:cNvPr>
          <p:cNvSpPr txBox="1"/>
          <p:nvPr/>
        </p:nvSpPr>
        <p:spPr>
          <a:xfrm>
            <a:off x="3729731" y="1547549"/>
            <a:ext cx="6328669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應用層級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5" name="TextBox 152">
            <a:extLst>
              <a:ext uri="{FF2B5EF4-FFF2-40B4-BE49-F238E27FC236}">
                <a16:creationId xmlns:a16="http://schemas.microsoft.com/office/drawing/2014/main" id="{D48F4ED0-B3F1-4E59-BC52-4264702EE652}"/>
              </a:ext>
            </a:extLst>
          </p:cNvPr>
          <p:cNvSpPr txBox="1"/>
          <p:nvPr/>
        </p:nvSpPr>
        <p:spPr>
          <a:xfrm>
            <a:off x="4339332" y="2814795"/>
            <a:ext cx="6328669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系統層級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152">
            <a:extLst>
              <a:ext uri="{FF2B5EF4-FFF2-40B4-BE49-F238E27FC236}">
                <a16:creationId xmlns:a16="http://schemas.microsoft.com/office/drawing/2014/main" id="{2DE95B0B-98AB-4DD7-BDCE-57B929D375A8}"/>
              </a:ext>
            </a:extLst>
          </p:cNvPr>
          <p:cNvSpPr txBox="1"/>
          <p:nvPr/>
        </p:nvSpPr>
        <p:spPr>
          <a:xfrm>
            <a:off x="5414393" y="4076510"/>
            <a:ext cx="6328669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儲存層級</a:t>
            </a:r>
            <a:endParaRPr lang="zh-TW" altLang="en-US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7809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C35639-1358-42BC-A612-A523616E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7" y="794085"/>
            <a:ext cx="4795392" cy="3301986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br>
              <a:rPr lang="en-US" altLang="zh-TW" sz="6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6000">
                <a:latin typeface="Arial" panose="020B0604020202020204" pitchFamily="34" charset="0"/>
                <a:cs typeface="Arial" panose="020B0604020202020204" pitchFamily="34" charset="0"/>
              </a:rPr>
              <a:t>備援方案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48D6C81-FC47-4B7D-9B1F-9C341DD079DC}"/>
              </a:ext>
            </a:extLst>
          </p:cNvPr>
          <p:cNvSpPr txBox="1"/>
          <p:nvPr/>
        </p:nvSpPr>
        <p:spPr>
          <a:xfrm>
            <a:off x="498505" y="3977260"/>
            <a:ext cx="5210620" cy="740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基本方案</a:t>
            </a:r>
            <a:r>
              <a:rPr lang="zh-TW" altLang="en-US" sz="2800" b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　</a:t>
            </a:r>
            <a:r>
              <a:rPr lang="zh-TW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單純的資料備援</a:t>
            </a:r>
            <a:endParaRPr lang="en-US" altLang="zh-TW" sz="32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A5B8EFF-CF92-4EB7-8E3B-FAA97655F562}"/>
              </a:ext>
            </a:extLst>
          </p:cNvPr>
          <p:cNvSpPr/>
          <p:nvPr/>
        </p:nvSpPr>
        <p:spPr>
          <a:xfrm>
            <a:off x="640395" y="4096071"/>
            <a:ext cx="2035241" cy="621584"/>
          </a:xfrm>
          <a:prstGeom prst="roundRect">
            <a:avLst>
              <a:gd name="adj" fmla="val 9766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9FF657-86A2-4AA2-B06F-7E786038B2E2}"/>
              </a:ext>
            </a:extLst>
          </p:cNvPr>
          <p:cNvSpPr txBox="1"/>
          <p:nvPr/>
        </p:nvSpPr>
        <p:spPr>
          <a:xfrm>
            <a:off x="450377" y="4795432"/>
            <a:ext cx="6051298" cy="14784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進階方案</a:t>
            </a:r>
            <a:r>
              <a:rPr lang="zh-TW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　服務的災難復原備援</a:t>
            </a:r>
            <a:endParaRPr lang="en-US" altLang="zh-TW" sz="28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algn="ctr">
              <a:lnSpc>
                <a:spcPct val="150000"/>
              </a:lnSpc>
            </a:pPr>
            <a:endParaRPr lang="en-US" altLang="zh-TW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6D48C7D-01C1-4B09-95F4-FADADA4CD499}"/>
              </a:ext>
            </a:extLst>
          </p:cNvPr>
          <p:cNvSpPr/>
          <p:nvPr/>
        </p:nvSpPr>
        <p:spPr>
          <a:xfrm>
            <a:off x="640395" y="4914243"/>
            <a:ext cx="2035241" cy="621584"/>
          </a:xfrm>
          <a:prstGeom prst="roundRect">
            <a:avLst>
              <a:gd name="adj" fmla="val 9766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7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647337-C9A9-48EE-A1E8-3E861C62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5" y="1175156"/>
            <a:ext cx="4569309" cy="1156228"/>
          </a:xfrm>
        </p:spPr>
        <p:txBody>
          <a:bodyPr/>
          <a:lstStyle/>
          <a:p>
            <a:r>
              <a:rPr lang="zh-TW" altLang="en-US" sz="4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 應用</a:t>
            </a:r>
            <a:br>
              <a:rPr lang="en-US" altLang="zh-TW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(案例導向)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5C50B31-5BB0-4304-90D6-D23F975970C8}"/>
              </a:ext>
            </a:extLst>
          </p:cNvPr>
          <p:cNvSpPr/>
          <p:nvPr/>
        </p:nvSpPr>
        <p:spPr>
          <a:xfrm>
            <a:off x="4109953" y="972729"/>
            <a:ext cx="2378862" cy="828954"/>
          </a:xfrm>
          <a:prstGeom prst="roundRect">
            <a:avLst>
              <a:gd name="adj" fmla="val 976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FFFF00">
                  <a:alpha val="9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虛擬伺服器</a:t>
            </a:r>
            <a:endParaRPr lang="en-US" altLang="zh-TW" sz="3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D4411B7-0C6E-4B12-A8C4-9D334D5D26F6}"/>
              </a:ext>
            </a:extLst>
          </p:cNvPr>
          <p:cNvSpPr/>
          <p:nvPr/>
        </p:nvSpPr>
        <p:spPr>
          <a:xfrm>
            <a:off x="4109953" y="972729"/>
            <a:ext cx="2378862" cy="1375359"/>
          </a:xfrm>
          <a:prstGeom prst="roundRect">
            <a:avLst>
              <a:gd name="adj" fmla="val 9766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穩定、周全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09EF7ECA-8BBB-4716-9EB4-1BB2370160DB}"/>
              </a:ext>
            </a:extLst>
          </p:cNvPr>
          <p:cNvSpPr/>
          <p:nvPr/>
        </p:nvSpPr>
        <p:spPr>
          <a:xfrm>
            <a:off x="3913499" y="766082"/>
            <a:ext cx="409074" cy="4090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ED80E93-3218-4F76-BDCF-B2FFA7FD273D}"/>
              </a:ext>
            </a:extLst>
          </p:cNvPr>
          <p:cNvSpPr/>
          <p:nvPr/>
        </p:nvSpPr>
        <p:spPr>
          <a:xfrm>
            <a:off x="550769" y="2704962"/>
            <a:ext cx="3203083" cy="828954"/>
          </a:xfrm>
          <a:prstGeom prst="roundRect">
            <a:avLst>
              <a:gd name="adj" fmla="val 976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FFFF00">
                  <a:alpha val="9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備份與災難復原</a:t>
            </a:r>
            <a:endParaRPr lang="en-US" altLang="zh-TW" sz="3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B04D4A5-BE6E-43B1-AAFC-7D2F5845DFD3}"/>
              </a:ext>
            </a:extLst>
          </p:cNvPr>
          <p:cNvSpPr/>
          <p:nvPr/>
        </p:nvSpPr>
        <p:spPr>
          <a:xfrm>
            <a:off x="550769" y="2704962"/>
            <a:ext cx="3203083" cy="1375359"/>
          </a:xfrm>
          <a:prstGeom prst="roundRect">
            <a:avLst>
              <a:gd name="adj" fmla="val 9766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檔案、服務備援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2700954-BCD2-4752-A6A8-3A43345F1719}"/>
              </a:ext>
            </a:extLst>
          </p:cNvPr>
          <p:cNvSpPr/>
          <p:nvPr/>
        </p:nvSpPr>
        <p:spPr>
          <a:xfrm>
            <a:off x="328533" y="2516749"/>
            <a:ext cx="409074" cy="4090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81DC4D9-156D-44B6-A116-8025F485D55C}"/>
              </a:ext>
            </a:extLst>
          </p:cNvPr>
          <p:cNvSpPr/>
          <p:nvPr/>
        </p:nvSpPr>
        <p:spPr>
          <a:xfrm>
            <a:off x="4109953" y="2704962"/>
            <a:ext cx="2378862" cy="828954"/>
          </a:xfrm>
          <a:prstGeom prst="roundRect">
            <a:avLst>
              <a:gd name="adj" fmla="val 976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FFFF00">
                  <a:alpha val="9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進階應用</a:t>
            </a:r>
            <a:endParaRPr lang="en-US" altLang="zh-TW" sz="3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D0DE4EA-F35A-4C19-92DC-8AF676949B5B}"/>
              </a:ext>
            </a:extLst>
          </p:cNvPr>
          <p:cNvSpPr/>
          <p:nvPr/>
        </p:nvSpPr>
        <p:spPr>
          <a:xfrm>
            <a:off x="4109953" y="2704962"/>
            <a:ext cx="2378862" cy="1375359"/>
          </a:xfrm>
          <a:prstGeom prst="roundRect">
            <a:avLst>
              <a:gd name="adj" fmla="val 9766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效能、空間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D1AD25A1-C809-481F-A98A-ADAEA46BAC66}"/>
              </a:ext>
            </a:extLst>
          </p:cNvPr>
          <p:cNvSpPr/>
          <p:nvPr/>
        </p:nvSpPr>
        <p:spPr>
          <a:xfrm>
            <a:off x="3913499" y="2498978"/>
            <a:ext cx="409074" cy="4090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A8677EBF-25E2-44F2-A05C-CB0479FF0209}"/>
              </a:ext>
            </a:extLst>
          </p:cNvPr>
          <p:cNvSpPr/>
          <p:nvPr/>
        </p:nvSpPr>
        <p:spPr>
          <a:xfrm>
            <a:off x="495460" y="4295793"/>
            <a:ext cx="5993354" cy="828954"/>
          </a:xfrm>
          <a:prstGeom prst="roundRect">
            <a:avLst>
              <a:gd name="adj" fmla="val 112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基本方案</a:t>
            </a:r>
            <a:r>
              <a:rPr lang="en-US" altLang="zh-TW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/ QES  (</a:t>
            </a:r>
            <a:r>
              <a:rPr lang="zh-TW" altLang="en-US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進階方案</a:t>
            </a:r>
            <a:r>
              <a:rPr lang="en-US" altLang="zh-TW" sz="27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61D4A36-CF93-4BCA-B7C4-2CB77CE19970}"/>
              </a:ext>
            </a:extLst>
          </p:cNvPr>
          <p:cNvSpPr/>
          <p:nvPr/>
        </p:nvSpPr>
        <p:spPr>
          <a:xfrm>
            <a:off x="495461" y="4295793"/>
            <a:ext cx="5993354" cy="1963943"/>
          </a:xfrm>
          <a:prstGeom prst="roundRect">
            <a:avLst>
              <a:gd name="adj" fmla="val 4783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高可用儲存、儲存池超額配置、輔助套件、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SnapSync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SRM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災難復原、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saving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iSER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(RDMA)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3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6303869-EDFF-42FF-91CD-98E24F8E68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B6CC82B-A0D1-4361-9201-7AFC7C0F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48" y="5401431"/>
            <a:ext cx="10515600" cy="996286"/>
          </a:xfrm>
        </p:spPr>
        <p:txBody>
          <a:bodyPr>
            <a:normAutofit/>
          </a:bodyPr>
          <a:lstStyle/>
          <a:p>
            <a:r>
              <a:rPr lang="zh-TW" altLang="en-US" sz="6000">
                <a:latin typeface="微軟正黑體"/>
                <a:ea typeface="微軟正黑體"/>
              </a:rPr>
              <a:t>天有不測風雲 </a:t>
            </a:r>
            <a:endParaRPr lang="en-US" altLang="zh-TW" sz="6000"/>
          </a:p>
        </p:txBody>
      </p:sp>
      <p:pic>
        <p:nvPicPr>
          <p:cNvPr id="6" name="Shape 452">
            <a:extLst>
              <a:ext uri="{FF2B5EF4-FFF2-40B4-BE49-F238E27FC236}">
                <a16:creationId xmlns:a16="http://schemas.microsoft.com/office/drawing/2014/main" id="{3A1643D3-9BAC-420E-890C-448977678A6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75" y="7531629"/>
            <a:ext cx="2746991" cy="195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53">
            <a:extLst>
              <a:ext uri="{FF2B5EF4-FFF2-40B4-BE49-F238E27FC236}">
                <a16:creationId xmlns:a16="http://schemas.microsoft.com/office/drawing/2014/main" id="{D1E44A77-342A-4775-9CB6-5D5235D71EDE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599" y="7517672"/>
            <a:ext cx="2736612" cy="197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54">
            <a:extLst>
              <a:ext uri="{FF2B5EF4-FFF2-40B4-BE49-F238E27FC236}">
                <a16:creationId xmlns:a16="http://schemas.microsoft.com/office/drawing/2014/main" id="{4BDB4B37-76A6-43E0-903D-A3A5A692E8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2759" y="9563945"/>
            <a:ext cx="3153452" cy="206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55">
            <a:extLst>
              <a:ext uri="{FF2B5EF4-FFF2-40B4-BE49-F238E27FC236}">
                <a16:creationId xmlns:a16="http://schemas.microsoft.com/office/drawing/2014/main" id="{28D1C20B-AD8E-46B5-93A9-1D7DB3534E42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76" y="9563946"/>
            <a:ext cx="2295865" cy="206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56">
            <a:extLst>
              <a:ext uri="{FF2B5EF4-FFF2-40B4-BE49-F238E27FC236}">
                <a16:creationId xmlns:a16="http://schemas.microsoft.com/office/drawing/2014/main" id="{CD8B2C4D-6FF6-49CC-9D95-9577FD0ADF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4045" y="7531629"/>
            <a:ext cx="4262044" cy="33984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DA0594B-2159-42B7-A191-8EF150338C95}"/>
              </a:ext>
            </a:extLst>
          </p:cNvPr>
          <p:cNvSpPr/>
          <p:nvPr/>
        </p:nvSpPr>
        <p:spPr>
          <a:xfrm>
            <a:off x="373463" y="4218539"/>
            <a:ext cx="65732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機房系統故障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失火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淹水搶修恢復中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5657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8D7F1B-EBC7-40F8-86DD-FD39FACF5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>
                <a:latin typeface="Arial"/>
                <a:ea typeface="微軟正黑體"/>
                <a:cs typeface="Arial"/>
              </a:rPr>
              <a:t>Case Study - </a:t>
            </a:r>
            <a:r>
              <a:rPr lang="zh-TW" altLang="en-US" sz="4400">
                <a:latin typeface="Arial"/>
                <a:ea typeface="微軟正黑體"/>
                <a:cs typeface="Arial"/>
              </a:rPr>
              <a:t>災難復原實務架構</a:t>
            </a:r>
            <a:br>
              <a:rPr lang="en-US" altLang="zh-TW"/>
            </a:br>
            <a:r>
              <a:rPr lang="en-US" altLang="zh-TW" sz="2400">
                <a:solidFill>
                  <a:srgbClr val="00FFFF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400">
                <a:solidFill>
                  <a:srgbClr val="00FFFF"/>
                </a:solidFill>
                <a:latin typeface="Arial"/>
                <a:ea typeface="微軟正黑體"/>
                <a:cs typeface="Arial"/>
              </a:rPr>
              <a:t> 災難復原的縝密方案</a:t>
            </a:r>
            <a:endParaRPr lang="zh-TW" altLang="en-US" sz="2700">
              <a:solidFill>
                <a:srgbClr val="00FFFF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C3C9729-219E-45CB-8E89-A200E279FF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776" y="1392480"/>
            <a:ext cx="8390447" cy="4520480"/>
          </a:xfrm>
          <a:prstGeom prst="rect">
            <a:avLst/>
          </a:prstGeom>
        </p:spPr>
      </p:pic>
      <p:sp>
        <p:nvSpPr>
          <p:cNvPr id="8" name="TextBox 59">
            <a:extLst>
              <a:ext uri="{FF2B5EF4-FFF2-40B4-BE49-F238E27FC236}">
                <a16:creationId xmlns:a16="http://schemas.microsoft.com/office/drawing/2014/main" id="{075A5E2E-7CF3-48FB-8C44-28C5F6A9E499}"/>
              </a:ext>
            </a:extLst>
          </p:cNvPr>
          <p:cNvSpPr txBox="1"/>
          <p:nvPr/>
        </p:nvSpPr>
        <p:spPr>
          <a:xfrm>
            <a:off x="2391912" y="1269321"/>
            <a:ext cx="3232677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Storage in protected group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59">
            <a:extLst>
              <a:ext uri="{FF2B5EF4-FFF2-40B4-BE49-F238E27FC236}">
                <a16:creationId xmlns:a16="http://schemas.microsoft.com/office/drawing/2014/main" id="{C2A5DE9F-22AF-4A38-82A1-F7E2A482A0C6}"/>
              </a:ext>
            </a:extLst>
          </p:cNvPr>
          <p:cNvSpPr txBox="1"/>
          <p:nvPr/>
        </p:nvSpPr>
        <p:spPr>
          <a:xfrm>
            <a:off x="7549682" y="1269321"/>
            <a:ext cx="3232677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Storage in recovery group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9">
            <a:extLst>
              <a:ext uri="{FF2B5EF4-FFF2-40B4-BE49-F238E27FC236}">
                <a16:creationId xmlns:a16="http://schemas.microsoft.com/office/drawing/2014/main" id="{C6684697-8144-4A71-B740-BC8C22F81483}"/>
              </a:ext>
            </a:extLst>
          </p:cNvPr>
          <p:cNvSpPr txBox="1"/>
          <p:nvPr/>
        </p:nvSpPr>
        <p:spPr>
          <a:xfrm>
            <a:off x="2142699" y="5912961"/>
            <a:ext cx="3684895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Storage in protected group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9">
            <a:extLst>
              <a:ext uri="{FF2B5EF4-FFF2-40B4-BE49-F238E27FC236}">
                <a16:creationId xmlns:a16="http://schemas.microsoft.com/office/drawing/2014/main" id="{9726DE80-F32B-47D2-9DEF-730D966C789D}"/>
              </a:ext>
            </a:extLst>
          </p:cNvPr>
          <p:cNvSpPr txBox="1"/>
          <p:nvPr/>
        </p:nvSpPr>
        <p:spPr>
          <a:xfrm>
            <a:off x="7729518" y="5912961"/>
            <a:ext cx="2873004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Storage in recovery group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1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44A6CB7-0FD5-423D-B9A1-F07D2623E5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90" y="2466199"/>
            <a:ext cx="10078820" cy="36907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E491A4F-496B-4055-AB35-0D03404E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QES </a:t>
            </a:r>
            <a:r>
              <a:rPr lang="en-US" altLang="zh-TW" sz="4400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異地備份的基本功</a:t>
            </a: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9">
            <a:extLst>
              <a:ext uri="{FF2B5EF4-FFF2-40B4-BE49-F238E27FC236}">
                <a16:creationId xmlns:a16="http://schemas.microsoft.com/office/drawing/2014/main" id="{351C3C72-4BD3-45E5-A905-A606A534D93A}"/>
              </a:ext>
            </a:extLst>
          </p:cNvPr>
          <p:cNvSpPr txBox="1"/>
          <p:nvPr/>
        </p:nvSpPr>
        <p:spPr>
          <a:xfrm>
            <a:off x="1413344" y="5756863"/>
            <a:ext cx="3232677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主要機房</a:t>
            </a:r>
          </a:p>
        </p:txBody>
      </p:sp>
      <p:sp>
        <p:nvSpPr>
          <p:cNvPr id="12" name="TextBox 59">
            <a:extLst>
              <a:ext uri="{FF2B5EF4-FFF2-40B4-BE49-F238E27FC236}">
                <a16:creationId xmlns:a16="http://schemas.microsoft.com/office/drawing/2014/main" id="{ACC56FCF-34AD-4CF8-AAAB-E270D1D6834E}"/>
              </a:ext>
            </a:extLst>
          </p:cNvPr>
          <p:cNvSpPr txBox="1"/>
          <p:nvPr/>
        </p:nvSpPr>
        <p:spPr>
          <a:xfrm>
            <a:off x="7473472" y="5756863"/>
            <a:ext cx="3232677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備援機房</a:t>
            </a:r>
          </a:p>
        </p:txBody>
      </p:sp>
      <p:sp>
        <p:nvSpPr>
          <p:cNvPr id="13" name="TextBox 59">
            <a:extLst>
              <a:ext uri="{FF2B5EF4-FFF2-40B4-BE49-F238E27FC236}">
                <a16:creationId xmlns:a16="http://schemas.microsoft.com/office/drawing/2014/main" id="{44B4A42B-E2AA-42EE-A27C-D6DD6986ADE9}"/>
              </a:ext>
            </a:extLst>
          </p:cNvPr>
          <p:cNvSpPr txBox="1"/>
          <p:nvPr/>
        </p:nvSpPr>
        <p:spPr>
          <a:xfrm>
            <a:off x="9669380" y="2830692"/>
            <a:ext cx="1556083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iSCSI</a:t>
            </a:r>
            <a:r>
              <a:rPr lang="zh-TW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zh-TW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59">
            <a:extLst>
              <a:ext uri="{FF2B5EF4-FFF2-40B4-BE49-F238E27FC236}">
                <a16:creationId xmlns:a16="http://schemas.microsoft.com/office/drawing/2014/main" id="{FA6EED86-6F48-4089-840D-1F92DA7AB31A}"/>
              </a:ext>
            </a:extLst>
          </p:cNvPr>
          <p:cNvSpPr txBox="1"/>
          <p:nvPr/>
        </p:nvSpPr>
        <p:spPr>
          <a:xfrm>
            <a:off x="3641559" y="2830692"/>
            <a:ext cx="1556083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iSCSI</a:t>
            </a:r>
            <a:r>
              <a:rPr lang="zh-TW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zh-TW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59">
            <a:extLst>
              <a:ext uri="{FF2B5EF4-FFF2-40B4-BE49-F238E27FC236}">
                <a16:creationId xmlns:a16="http://schemas.microsoft.com/office/drawing/2014/main" id="{A4201623-2207-41B4-BB24-86BBED9A4872}"/>
              </a:ext>
            </a:extLst>
          </p:cNvPr>
          <p:cNvSpPr txBox="1"/>
          <p:nvPr/>
        </p:nvSpPr>
        <p:spPr>
          <a:xfrm>
            <a:off x="936810" y="2131609"/>
            <a:ext cx="3232677" cy="553998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伺服器</a:t>
            </a:r>
          </a:p>
        </p:txBody>
      </p:sp>
      <p:sp>
        <p:nvSpPr>
          <p:cNvPr id="16" name="TextBox 59">
            <a:extLst>
              <a:ext uri="{FF2B5EF4-FFF2-40B4-BE49-F238E27FC236}">
                <a16:creationId xmlns:a16="http://schemas.microsoft.com/office/drawing/2014/main" id="{20F688AB-7279-452A-A58C-04403CED9AC9}"/>
              </a:ext>
            </a:extLst>
          </p:cNvPr>
          <p:cNvSpPr txBox="1"/>
          <p:nvPr/>
        </p:nvSpPr>
        <p:spPr>
          <a:xfrm>
            <a:off x="7014714" y="2131609"/>
            <a:ext cx="3232677" cy="553998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伺服器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CB4FCE1-29D9-43D1-9AD0-FA00A6824E49}"/>
              </a:ext>
            </a:extLst>
          </p:cNvPr>
          <p:cNvSpPr txBox="1"/>
          <p:nvPr/>
        </p:nvSpPr>
        <p:spPr>
          <a:xfrm>
            <a:off x="5223559" y="4316507"/>
            <a:ext cx="174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endParaRPr lang="en-US" altLang="zh-TW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(Block</a:t>
            </a: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Level)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C4FE192-8428-4979-803B-816D4ED223FA}"/>
              </a:ext>
            </a:extLst>
          </p:cNvPr>
          <p:cNvGrpSpPr/>
          <p:nvPr/>
        </p:nvGrpSpPr>
        <p:grpSpPr>
          <a:xfrm>
            <a:off x="423809" y="1273848"/>
            <a:ext cx="5587967" cy="666755"/>
            <a:chOff x="-1742217" y="1353133"/>
            <a:chExt cx="5587967" cy="666755"/>
          </a:xfrm>
        </p:grpSpPr>
        <p:sp>
          <p:nvSpPr>
            <p:cNvPr id="19" name="五邊形 7">
              <a:extLst>
                <a:ext uri="{FF2B5EF4-FFF2-40B4-BE49-F238E27FC236}">
                  <a16:creationId xmlns:a16="http://schemas.microsoft.com/office/drawing/2014/main" id="{3AD84B15-39E4-4535-BEC4-EC5A4A8115C6}"/>
                </a:ext>
              </a:extLst>
            </p:cNvPr>
            <p:cNvSpPr/>
            <p:nvPr/>
          </p:nvSpPr>
          <p:spPr>
            <a:xfrm>
              <a:off x="1986659" y="1353133"/>
              <a:ext cx="1461936" cy="666755"/>
            </a:xfrm>
            <a:prstGeom prst="homePlat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>
                <a:latin typeface="微軟正黑體" panose="020B0604030504040204" pitchFamily="34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3693B4A-84EE-47D8-8500-5C7332443450}"/>
                </a:ext>
              </a:extLst>
            </p:cNvPr>
            <p:cNvSpPr/>
            <p:nvPr/>
          </p:nvSpPr>
          <p:spPr>
            <a:xfrm>
              <a:off x="-1742217" y="1353133"/>
              <a:ext cx="3824126" cy="66675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>
                <a:latin typeface="微軟正黑體" panose="020B0604030504040204" pitchFamily="34" charset="-120"/>
              </a:endParaRPr>
            </a:p>
          </p:txBody>
        </p:sp>
        <p:sp>
          <p:nvSpPr>
            <p:cNvPr id="21" name="＞形箭號 10">
              <a:extLst>
                <a:ext uri="{FF2B5EF4-FFF2-40B4-BE49-F238E27FC236}">
                  <a16:creationId xmlns:a16="http://schemas.microsoft.com/office/drawing/2014/main" id="{67496FAE-A9A1-435C-AACA-B32AC2436F37}"/>
                </a:ext>
              </a:extLst>
            </p:cNvPr>
            <p:cNvSpPr/>
            <p:nvPr/>
          </p:nvSpPr>
          <p:spPr>
            <a:xfrm>
              <a:off x="3274246" y="1353133"/>
              <a:ext cx="571504" cy="666755"/>
            </a:xfrm>
            <a:prstGeom prst="chevron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>
                <a:solidFill>
                  <a:schemeClr val="tx1"/>
                </a:solidFill>
                <a:latin typeface="微軟正黑體" panose="020B0604030504040204" pitchFamily="34" charset="-120"/>
              </a:endParaRPr>
            </a:p>
          </p:txBody>
        </p:sp>
      </p:grpSp>
      <p:sp>
        <p:nvSpPr>
          <p:cNvPr id="7" name="Shape 475">
            <a:extLst>
              <a:ext uri="{FF2B5EF4-FFF2-40B4-BE49-F238E27FC236}">
                <a16:creationId xmlns:a16="http://schemas.microsoft.com/office/drawing/2014/main" id="{65921AF8-AAC5-444C-97F0-A1830842C9A5}"/>
              </a:ext>
            </a:extLst>
          </p:cNvPr>
          <p:cNvSpPr/>
          <p:nvPr/>
        </p:nvSpPr>
        <p:spPr>
          <a:xfrm>
            <a:off x="423809" y="1416575"/>
            <a:ext cx="4826517" cy="39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33" tIns="19033" rIns="19033" bIns="19033" anchor="ctr" anchorCtr="0">
            <a:noAutofit/>
          </a:bodyPr>
          <a:lstStyle/>
          <a:p>
            <a:pPr algn="ctr">
              <a:buClr>
                <a:srgbClr val="000000"/>
              </a:buClr>
              <a:buSzPts val="1013"/>
            </a:pP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d Script"/>
                <a:sym typeface="Bad Script"/>
              </a:rPr>
              <a:t>分秒必爭的高效異地備援</a:t>
            </a:r>
          </a:p>
        </p:txBody>
      </p:sp>
    </p:spTree>
    <p:extLst>
      <p:ext uri="{BB962C8B-B14F-4D97-AF65-F5344CB8AC3E}">
        <p14:creationId xmlns:p14="http://schemas.microsoft.com/office/powerpoint/2010/main" val="1753583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8727D-C365-42C0-B64C-7C91E386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SRM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 災難復原整合方案</a:t>
            </a:r>
            <a:br>
              <a:rPr lang="en-US" altLang="zh-TW"/>
            </a:b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VMware Storage Replication Adapter</a:t>
            </a:r>
            <a:endParaRPr lang="zh-TW" altLang="en-US" sz="2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8AC872-2490-48D6-9B23-987F51AEB2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56" y="1321471"/>
            <a:ext cx="3841571" cy="295520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6053FAB-F985-4353-AB03-BD997D14C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320" y="2367556"/>
            <a:ext cx="4054478" cy="1436431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705281D-4DD7-41EE-943C-D187F60BCB91}"/>
              </a:ext>
            </a:extLst>
          </p:cNvPr>
          <p:cNvSpPr/>
          <p:nvPr/>
        </p:nvSpPr>
        <p:spPr>
          <a:xfrm>
            <a:off x="1096845" y="4515305"/>
            <a:ext cx="4325387" cy="828954"/>
          </a:xfrm>
          <a:prstGeom prst="roundRect">
            <a:avLst>
              <a:gd name="adj" fmla="val 112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/>
            <a:r>
              <a:rPr lang="en-US" altLang="zh-TW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</a:rPr>
              <a:t>QNAP VMware Storage Replication Adapter</a:t>
            </a:r>
            <a:r>
              <a:rPr lang="zh-TW" altLang="en-US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</a:rPr>
              <a:t>  </a:t>
            </a:r>
            <a:r>
              <a:rPr lang="en-US" altLang="zh-TW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</a:rPr>
              <a:t>(SRA)</a:t>
            </a:r>
            <a:endParaRPr lang="zh-TW" altLang="en-US" b="1">
              <a:solidFill>
                <a:srgbClr val="002060"/>
              </a:solidFill>
              <a:latin typeface="Arial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E08F90B-FFD1-4890-9A99-AC961F5B1BC9}"/>
              </a:ext>
            </a:extLst>
          </p:cNvPr>
          <p:cNvSpPr/>
          <p:nvPr/>
        </p:nvSpPr>
        <p:spPr>
          <a:xfrm>
            <a:off x="1096846" y="4515306"/>
            <a:ext cx="4325386" cy="1563586"/>
          </a:xfrm>
          <a:prstGeom prst="roundRect">
            <a:avLst>
              <a:gd name="adj" fmla="val 4783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zh-TW" altLang="en-US" sz="1800" b="1">
                <a:solidFill>
                  <a:schemeClr val="tx1"/>
                </a:solidFill>
                <a:latin typeface="Arial"/>
                <a:ea typeface="微軟正黑體"/>
              </a:rPr>
              <a:t>可在短時間內將重要的服務快速即時地在異地機房重建，確保企業服務不中斷。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90594DD-55C2-4A0C-B340-E521B03E6D62}"/>
              </a:ext>
            </a:extLst>
          </p:cNvPr>
          <p:cNvSpPr/>
          <p:nvPr/>
        </p:nvSpPr>
        <p:spPr>
          <a:xfrm>
            <a:off x="6438866" y="4515305"/>
            <a:ext cx="4325387" cy="828954"/>
          </a:xfrm>
          <a:prstGeom prst="roundRect">
            <a:avLst>
              <a:gd name="adj" fmla="val 112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/>
            <a:r>
              <a:rPr lang="en-US" altLang="zh-TW" sz="28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</a:rPr>
              <a:t>QNAP QES </a:t>
            </a:r>
            <a:r>
              <a:rPr lang="en-US" altLang="zh-TW" sz="2800" b="1" err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</a:rPr>
              <a:t>SnapSync</a:t>
            </a:r>
            <a:endParaRPr lang="zh-TW" altLang="en-US" sz="2800" b="1">
              <a:solidFill>
                <a:srgbClr val="002060"/>
              </a:solidFill>
              <a:latin typeface="Arial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4B7297D-08CF-4A5E-BCAB-93F72025B16F}"/>
              </a:ext>
            </a:extLst>
          </p:cNvPr>
          <p:cNvSpPr/>
          <p:nvPr/>
        </p:nvSpPr>
        <p:spPr>
          <a:xfrm>
            <a:off x="6438867" y="4515306"/>
            <a:ext cx="4325386" cy="1563586"/>
          </a:xfrm>
          <a:prstGeom prst="roundRect">
            <a:avLst>
              <a:gd name="adj" fmla="val 4783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zh-TW" altLang="en-US" sz="1800" b="1">
                <a:solidFill>
                  <a:schemeClr val="tx1"/>
                </a:solidFill>
                <a:latin typeface="Arial"/>
                <a:ea typeface="微軟正黑體"/>
              </a:rPr>
              <a:t>QES 區塊層級 LUN / 共享資料夾</a:t>
            </a:r>
            <a:br>
              <a:rPr lang="en-US" altLang="zh-TW" sz="18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</a:rPr>
            </a:br>
            <a:r>
              <a:rPr lang="zh-TW" altLang="en-US" sz="1800" b="1">
                <a:solidFill>
                  <a:schemeClr val="tx1"/>
                </a:solidFill>
                <a:latin typeface="Arial"/>
                <a:ea typeface="微軟正黑體"/>
              </a:rPr>
              <a:t>異地備份。</a:t>
            </a:r>
            <a:endParaRPr lang="zh-TW" altLang="en-US" sz="18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75427D96-D115-41BF-B1B5-7DC4BA3AD419}"/>
              </a:ext>
            </a:extLst>
          </p:cNvPr>
          <p:cNvSpPr/>
          <p:nvPr/>
        </p:nvSpPr>
        <p:spPr>
          <a:xfrm>
            <a:off x="5548647" y="2460047"/>
            <a:ext cx="678053" cy="6780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TW" alt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97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4B99F99A-01B6-468E-B3ED-5804E1081C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56" y="1555848"/>
            <a:ext cx="6403260" cy="480262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B600913-8F4A-4EAF-A7FC-295B3A7F55BB}"/>
              </a:ext>
            </a:extLst>
          </p:cNvPr>
          <p:cNvSpPr/>
          <p:nvPr/>
        </p:nvSpPr>
        <p:spPr>
          <a:xfrm>
            <a:off x="7053107" y="1518424"/>
            <a:ext cx="4927987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Storage Replication Adapter (SRA)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與第三方備援方案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Site Recovery Manager (SRM)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，經由 </a:t>
            </a:r>
            <a:r>
              <a:rPr lang="en-US" altLang="zh-TW" sz="18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SnapSync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快照同步，短時間內在異地機房快速重啟運行中的重要服務。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46073E5-74B8-4278-92BD-98DEA3B6A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58" y="6773800"/>
            <a:ext cx="7247017" cy="498417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AD135D7-99CA-4573-AB5D-8265F2C4BB73}"/>
              </a:ext>
            </a:extLst>
          </p:cNvPr>
          <p:cNvSpPr txBox="1"/>
          <p:nvPr/>
        </p:nvSpPr>
        <p:spPr>
          <a:xfrm>
            <a:off x="1198735" y="2094168"/>
            <a:ext cx="98336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87F411C-1153-4EFC-8631-41E0DD1F6DA3}"/>
              </a:ext>
            </a:extLst>
          </p:cNvPr>
          <p:cNvSpPr txBox="1"/>
          <p:nvPr/>
        </p:nvSpPr>
        <p:spPr>
          <a:xfrm>
            <a:off x="2182104" y="2094168"/>
            <a:ext cx="11152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vCenter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B4B2BB4-69F2-4413-B810-7BC229E3443B}"/>
              </a:ext>
            </a:extLst>
          </p:cNvPr>
          <p:cNvSpPr txBox="1"/>
          <p:nvPr/>
        </p:nvSpPr>
        <p:spPr>
          <a:xfrm>
            <a:off x="4108173" y="2094168"/>
            <a:ext cx="11152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vCenter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D5A2DBD-3077-4BC9-A831-D96FFFBA8A6C}"/>
              </a:ext>
            </a:extLst>
          </p:cNvPr>
          <p:cNvSpPr txBox="1"/>
          <p:nvPr/>
        </p:nvSpPr>
        <p:spPr>
          <a:xfrm>
            <a:off x="5235240" y="2094168"/>
            <a:ext cx="98336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6204B-A40D-4762-B2BF-8D26FC5B6C84}"/>
              </a:ext>
            </a:extLst>
          </p:cNvPr>
          <p:cNvSpPr txBox="1"/>
          <p:nvPr/>
        </p:nvSpPr>
        <p:spPr>
          <a:xfrm>
            <a:off x="1179871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029DEAC-A80A-46DF-B228-6F7319C86057}"/>
              </a:ext>
            </a:extLst>
          </p:cNvPr>
          <p:cNvSpPr txBox="1"/>
          <p:nvPr/>
        </p:nvSpPr>
        <p:spPr>
          <a:xfrm>
            <a:off x="1198735" y="2906653"/>
            <a:ext cx="20985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vSphere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03C6C20-A809-4C3A-8FD9-29735223AB38}"/>
              </a:ext>
            </a:extLst>
          </p:cNvPr>
          <p:cNvSpPr txBox="1"/>
          <p:nvPr/>
        </p:nvSpPr>
        <p:spPr>
          <a:xfrm>
            <a:off x="3203826" y="2891264"/>
            <a:ext cx="938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vSphere</a:t>
            </a:r>
          </a:p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3A405E8-75EA-4738-B1E8-BA274A1495B3}"/>
              </a:ext>
            </a:extLst>
          </p:cNvPr>
          <p:cNvSpPr txBox="1"/>
          <p:nvPr/>
        </p:nvSpPr>
        <p:spPr>
          <a:xfrm>
            <a:off x="1776609" y="4313072"/>
            <a:ext cx="105219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Servers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99E43F3-FF55-48D1-BDA5-315209BA811F}"/>
              </a:ext>
            </a:extLst>
          </p:cNvPr>
          <p:cNvSpPr txBox="1"/>
          <p:nvPr/>
        </p:nvSpPr>
        <p:spPr>
          <a:xfrm>
            <a:off x="1476480" y="6089087"/>
            <a:ext cx="158720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ES1640dc v2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B2476DA-9572-48AD-99F4-A2E23EA92C04}"/>
              </a:ext>
            </a:extLst>
          </p:cNvPr>
          <p:cNvSpPr txBox="1"/>
          <p:nvPr/>
        </p:nvSpPr>
        <p:spPr>
          <a:xfrm>
            <a:off x="3206777" y="5499674"/>
            <a:ext cx="89083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Array Based </a:t>
            </a:r>
          </a:p>
          <a:p>
            <a:pPr algn="ctr"/>
            <a:r>
              <a:rPr lang="en-US" altLang="zh-TW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40BDAD2-C686-48D1-81BE-4B26E7EE34EF}"/>
              </a:ext>
            </a:extLst>
          </p:cNvPr>
          <p:cNvSpPr txBox="1"/>
          <p:nvPr/>
        </p:nvSpPr>
        <p:spPr>
          <a:xfrm>
            <a:off x="3150412" y="5849670"/>
            <a:ext cx="101374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05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endParaRPr lang="zh-TW" altLang="en-US" sz="105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0A4FFFB-3187-4B95-955F-2D8610FC16EE}"/>
              </a:ext>
            </a:extLst>
          </p:cNvPr>
          <p:cNvSpPr txBox="1"/>
          <p:nvPr/>
        </p:nvSpPr>
        <p:spPr>
          <a:xfrm rot="16200000">
            <a:off x="-1310238" y="3837807"/>
            <a:ext cx="3882537" cy="307777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Storage Replication Adapter ( SRA )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BF9450C-13A6-4713-83E3-EA37D2203764}"/>
              </a:ext>
            </a:extLst>
          </p:cNvPr>
          <p:cNvSpPr txBox="1"/>
          <p:nvPr/>
        </p:nvSpPr>
        <p:spPr>
          <a:xfrm rot="16200000">
            <a:off x="4876146" y="3859677"/>
            <a:ext cx="3838796" cy="307777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Storage Replication Adapter ( SRA )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C8E62FA-589D-4142-830F-11954FC87134}"/>
              </a:ext>
            </a:extLst>
          </p:cNvPr>
          <p:cNvGrpSpPr/>
          <p:nvPr/>
        </p:nvGrpSpPr>
        <p:grpSpPr>
          <a:xfrm>
            <a:off x="3433841" y="2803784"/>
            <a:ext cx="427392" cy="580640"/>
            <a:chOff x="84105" y="4837390"/>
            <a:chExt cx="249714" cy="339253"/>
          </a:xfrm>
        </p:grpSpPr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7A276D71-D62E-4020-ACE9-04E8852C51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05" y="4837390"/>
              <a:ext cx="249714" cy="3392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AC0335C2-6764-43A0-8185-A4D4B1CA3DC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53" y="4837390"/>
              <a:ext cx="226209" cy="3392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139D568-2BD9-4DCD-8F6B-57F40E066217}"/>
              </a:ext>
            </a:extLst>
          </p:cNvPr>
          <p:cNvSpPr txBox="1"/>
          <p:nvPr/>
        </p:nvSpPr>
        <p:spPr>
          <a:xfrm>
            <a:off x="1078173" y="1158271"/>
            <a:ext cx="2403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lang="zh-TW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zh-TW" altLang="en-U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4D3753FA-5914-41F9-B9A2-C5BF6A81B562}"/>
              </a:ext>
            </a:extLst>
          </p:cNvPr>
          <p:cNvSpPr txBox="1"/>
          <p:nvPr/>
        </p:nvSpPr>
        <p:spPr>
          <a:xfrm>
            <a:off x="3947822" y="1158271"/>
            <a:ext cx="2403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zh-TW" alt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zh-TW" altLang="en-US" sz="1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CB78516-3D78-410B-A19D-3AD59596D4AF}"/>
              </a:ext>
            </a:extLst>
          </p:cNvPr>
          <p:cNvSpPr txBox="1"/>
          <p:nvPr/>
        </p:nvSpPr>
        <p:spPr>
          <a:xfrm>
            <a:off x="1190504" y="1681096"/>
            <a:ext cx="21228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zh-TW" alt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zh-TW" altLang="en-US" sz="1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1FA3F5F-B62D-4146-B692-1A9CB9D10A85}"/>
              </a:ext>
            </a:extLst>
          </p:cNvPr>
          <p:cNvSpPr txBox="1"/>
          <p:nvPr/>
        </p:nvSpPr>
        <p:spPr>
          <a:xfrm>
            <a:off x="4063835" y="1681096"/>
            <a:ext cx="21228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zh-TW" alt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zh-TW" altLang="en-US" sz="1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9AFB592B-ACC6-428E-825E-6293A2F2BEAC}"/>
              </a:ext>
            </a:extLst>
          </p:cNvPr>
          <p:cNvSpPr txBox="1"/>
          <p:nvPr/>
        </p:nvSpPr>
        <p:spPr>
          <a:xfrm>
            <a:off x="1530101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6E4E084F-1E3B-4414-A158-5685BE80ACD8}"/>
              </a:ext>
            </a:extLst>
          </p:cNvPr>
          <p:cNvSpPr txBox="1"/>
          <p:nvPr/>
        </p:nvSpPr>
        <p:spPr>
          <a:xfrm>
            <a:off x="1874661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C032BB7-D873-4272-826F-339A72F90505}"/>
              </a:ext>
            </a:extLst>
          </p:cNvPr>
          <p:cNvSpPr txBox="1"/>
          <p:nvPr/>
        </p:nvSpPr>
        <p:spPr>
          <a:xfrm>
            <a:off x="2227561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0E0C575C-5057-424F-9DF4-A88D3E1503E4}"/>
              </a:ext>
            </a:extLst>
          </p:cNvPr>
          <p:cNvSpPr txBox="1"/>
          <p:nvPr/>
        </p:nvSpPr>
        <p:spPr>
          <a:xfrm>
            <a:off x="2575354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722EB43-2DF6-49EE-BCF4-0613C309A860}"/>
              </a:ext>
            </a:extLst>
          </p:cNvPr>
          <p:cNvSpPr txBox="1"/>
          <p:nvPr/>
        </p:nvSpPr>
        <p:spPr>
          <a:xfrm>
            <a:off x="2926792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3F0A042-E894-4BA1-8083-B6D4791F98D9}"/>
              </a:ext>
            </a:extLst>
          </p:cNvPr>
          <p:cNvSpPr txBox="1"/>
          <p:nvPr/>
        </p:nvSpPr>
        <p:spPr>
          <a:xfrm>
            <a:off x="4064590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134E4EC6-A276-4832-95B8-52315E867F48}"/>
              </a:ext>
            </a:extLst>
          </p:cNvPr>
          <p:cNvSpPr txBox="1"/>
          <p:nvPr/>
        </p:nvSpPr>
        <p:spPr>
          <a:xfrm>
            <a:off x="4414820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3FF244A-9AFA-4D05-96D1-87987C625908}"/>
              </a:ext>
            </a:extLst>
          </p:cNvPr>
          <p:cNvSpPr txBox="1"/>
          <p:nvPr/>
        </p:nvSpPr>
        <p:spPr>
          <a:xfrm>
            <a:off x="4759380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264B5EA-0CD6-41F3-ACBE-A5E9ED15D331}"/>
              </a:ext>
            </a:extLst>
          </p:cNvPr>
          <p:cNvSpPr txBox="1"/>
          <p:nvPr/>
        </p:nvSpPr>
        <p:spPr>
          <a:xfrm>
            <a:off x="5112280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82F95480-E905-4369-AC75-65D70B63AE8B}"/>
              </a:ext>
            </a:extLst>
          </p:cNvPr>
          <p:cNvSpPr txBox="1"/>
          <p:nvPr/>
        </p:nvSpPr>
        <p:spPr>
          <a:xfrm>
            <a:off x="5460073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94B0812-8B2B-49D3-B68B-C9319EFE8000}"/>
              </a:ext>
            </a:extLst>
          </p:cNvPr>
          <p:cNvSpPr txBox="1"/>
          <p:nvPr/>
        </p:nvSpPr>
        <p:spPr>
          <a:xfrm>
            <a:off x="5811511" y="2552878"/>
            <a:ext cx="42804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0954FACB-ED6C-460D-9F76-AD0BAB5B4100}"/>
              </a:ext>
            </a:extLst>
          </p:cNvPr>
          <p:cNvSpPr txBox="1"/>
          <p:nvPr/>
        </p:nvSpPr>
        <p:spPr>
          <a:xfrm>
            <a:off x="4088138" y="2906653"/>
            <a:ext cx="20985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vSphere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35BC19D-7316-4CAC-AF3F-227B5CDF622E}"/>
              </a:ext>
            </a:extLst>
          </p:cNvPr>
          <p:cNvSpPr txBox="1"/>
          <p:nvPr/>
        </p:nvSpPr>
        <p:spPr>
          <a:xfrm>
            <a:off x="4676012" y="4313072"/>
            <a:ext cx="105219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Servers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154FF581-B087-4A64-A4CC-03E362C3B4C7}"/>
              </a:ext>
            </a:extLst>
          </p:cNvPr>
          <p:cNvSpPr txBox="1"/>
          <p:nvPr/>
        </p:nvSpPr>
        <p:spPr>
          <a:xfrm>
            <a:off x="4408505" y="6089087"/>
            <a:ext cx="158720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ES1640dc v2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B939519A-6C18-4438-AF63-07DE5B327A8A}"/>
              </a:ext>
            </a:extLst>
          </p:cNvPr>
          <p:cNvSpPr/>
          <p:nvPr/>
        </p:nvSpPr>
        <p:spPr>
          <a:xfrm>
            <a:off x="7419580" y="3157606"/>
            <a:ext cx="3802852" cy="1997245"/>
          </a:xfrm>
          <a:prstGeom prst="roundRect">
            <a:avLst>
              <a:gd name="adj" fmla="val 976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800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</a:rPr>
              <a:t>認證</a:t>
            </a:r>
            <a:endParaRPr lang="en-US" altLang="zh-TW" sz="2800" b="1">
              <a:solidFill>
                <a:schemeClr val="tx1"/>
              </a:solidFill>
              <a:latin typeface="Arial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2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SRA </a:t>
            </a:r>
            <a:r>
              <a:rPr lang="zh-TW" altLang="en-US" sz="2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通過</a:t>
            </a:r>
            <a:r>
              <a:rPr lang="en-US" altLang="zh-TW" sz="2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</a:t>
            </a:r>
            <a:br>
              <a:rPr lang="en-US" altLang="zh-TW" sz="2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SRM 6.5 </a:t>
            </a:r>
            <a:r>
              <a:rPr lang="zh-TW" altLang="en-US" sz="2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認證 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ãï¼¶ï¼­ï¼·ï¼¡ï¼²ï¼¥ready srmãçåçæå°çµæ">
            <a:extLst>
              <a:ext uri="{FF2B5EF4-FFF2-40B4-BE49-F238E27FC236}">
                <a16:creationId xmlns:a16="http://schemas.microsoft.com/office/drawing/2014/main" id="{09CDCC14-D9AC-466D-8A83-87C74E992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7618" y="4559876"/>
            <a:ext cx="1666023" cy="7797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91EEF917-BD40-48DB-BB43-58D38B44376A}"/>
              </a:ext>
            </a:extLst>
          </p:cNvPr>
          <p:cNvSpPr txBox="1">
            <a:spLocks/>
          </p:cNvSpPr>
          <p:nvPr/>
        </p:nvSpPr>
        <p:spPr>
          <a:xfrm>
            <a:off x="401053" y="38830"/>
            <a:ext cx="10515600" cy="106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en-US"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讓災難復原更完善</a:t>
            </a:r>
            <a:br>
              <a:rPr lang="zh-TW" altLang="en-US"/>
            </a:b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QES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整合 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 SRM 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提供完善的災難復原</a:t>
            </a:r>
          </a:p>
        </p:txBody>
      </p:sp>
    </p:spTree>
    <p:extLst>
      <p:ext uri="{BB962C8B-B14F-4D97-AF65-F5344CB8AC3E}">
        <p14:creationId xmlns:p14="http://schemas.microsoft.com/office/powerpoint/2010/main" val="264627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95AAF8-B49C-4908-90B1-27E4855E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40" y="257456"/>
            <a:ext cx="4975865" cy="3838074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/>
              <a:t>VMware</a:t>
            </a:r>
            <a:br>
              <a:rPr lang="en-US" altLang="zh-TW" sz="6000"/>
            </a:br>
            <a:r>
              <a:rPr lang="zh-TW" altLang="en-US" sz="6000"/>
              <a:t>進階應用</a:t>
            </a:r>
            <a:endParaRPr lang="en-US" altLang="en-US" sz="6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9D94BF-5A5B-4A19-9798-544909A2C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815" y="3453064"/>
            <a:ext cx="3197113" cy="24905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虛擬桌面</a:t>
            </a:r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效能空間的權衡</a:t>
            </a:r>
            <a:endParaRPr lang="en-US" altLang="zh-TW"/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/>
              <a:t>SSD</a:t>
            </a:r>
            <a:r>
              <a:rPr lang="zh-TW" altLang="en-US"/>
              <a:t>的趨勢</a:t>
            </a:r>
            <a:endParaRPr lang="en-US" altLang="zh-TW"/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zh-TW" err="1"/>
              <a:t>iSER</a:t>
            </a:r>
            <a:r>
              <a:rPr lang="en-US" altLang="zh-TW"/>
              <a:t> </a:t>
            </a:r>
            <a:r>
              <a:rPr lang="zh-TW" altLang="en-US"/>
              <a:t>網路加速</a:t>
            </a:r>
            <a:endParaRPr lang="en-US" altLang="zh-TW"/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7149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圖片 77" descr="VDI-architecture---VMware-Horizon-View_no-word.png">
            <a:extLst>
              <a:ext uri="{FF2B5EF4-FFF2-40B4-BE49-F238E27FC236}">
                <a16:creationId xmlns:a16="http://schemas.microsoft.com/office/drawing/2014/main" id="{966FD4AD-F863-4AEE-B715-E186283D2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05" y="1074776"/>
            <a:ext cx="9265980" cy="54792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B6CC82B-A0D1-4361-9201-7AFC7C0F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Case Study –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 進階應用</a:t>
            </a:r>
            <a:br>
              <a:rPr lang="en-US" altLang="zh-TW"/>
            </a:b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虛擬化儲存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空間、效能的拉鋸戰</a:t>
            </a:r>
            <a:endParaRPr lang="en-US" altLang="en-US" sz="2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Shape 136">
            <a:extLst>
              <a:ext uri="{FF2B5EF4-FFF2-40B4-BE49-F238E27FC236}">
                <a16:creationId xmlns:a16="http://schemas.microsoft.com/office/drawing/2014/main" id="{80D7D312-1D5A-4A8E-8408-13E5C830D8E7}"/>
              </a:ext>
            </a:extLst>
          </p:cNvPr>
          <p:cNvSpPr>
            <a:spLocks/>
          </p:cNvSpPr>
          <p:nvPr/>
        </p:nvSpPr>
        <p:spPr>
          <a:xfrm>
            <a:off x="4008780" y="5094365"/>
            <a:ext cx="710645" cy="5329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indent="0"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CRM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 indent="0"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0" name="Shape 139">
            <a:extLst>
              <a:ext uri="{FF2B5EF4-FFF2-40B4-BE49-F238E27FC236}">
                <a16:creationId xmlns:a16="http://schemas.microsoft.com/office/drawing/2014/main" id="{A06DAD0A-B66E-46C3-923E-0D8A886E112B}"/>
              </a:ext>
            </a:extLst>
          </p:cNvPr>
          <p:cNvSpPr>
            <a:spLocks/>
          </p:cNvSpPr>
          <p:nvPr/>
        </p:nvSpPr>
        <p:spPr>
          <a:xfrm>
            <a:off x="2369744" y="3455787"/>
            <a:ext cx="973331" cy="57382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SQL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Database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</a:t>
            </a:r>
            <a:endParaRPr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1" name="Shape 143">
            <a:extLst>
              <a:ext uri="{FF2B5EF4-FFF2-40B4-BE49-F238E27FC236}">
                <a16:creationId xmlns:a16="http://schemas.microsoft.com/office/drawing/2014/main" id="{A72FAAD7-0452-452A-9C7F-F8B3DF9C6255}"/>
              </a:ext>
            </a:extLst>
          </p:cNvPr>
          <p:cNvSpPr>
            <a:spLocks/>
          </p:cNvSpPr>
          <p:nvPr/>
        </p:nvSpPr>
        <p:spPr>
          <a:xfrm>
            <a:off x="5452254" y="3535426"/>
            <a:ext cx="826881" cy="41454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EIP</a:t>
            </a:r>
          </a:p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82" name="Shape 149">
            <a:extLst>
              <a:ext uri="{FF2B5EF4-FFF2-40B4-BE49-F238E27FC236}">
                <a16:creationId xmlns:a16="http://schemas.microsoft.com/office/drawing/2014/main" id="{8CF53AED-4C32-4509-9909-877FCBFCCE50}"/>
              </a:ext>
            </a:extLst>
          </p:cNvPr>
          <p:cNvSpPr>
            <a:spLocks/>
          </p:cNvSpPr>
          <p:nvPr/>
        </p:nvSpPr>
        <p:spPr>
          <a:xfrm>
            <a:off x="1131032" y="5153586"/>
            <a:ext cx="1355323" cy="41454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Domain </a:t>
            </a:r>
            <a:endParaRPr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Controller</a:t>
            </a:r>
            <a:endParaRPr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3" name="Shape 159">
            <a:extLst>
              <a:ext uri="{FF2B5EF4-FFF2-40B4-BE49-F238E27FC236}">
                <a16:creationId xmlns:a16="http://schemas.microsoft.com/office/drawing/2014/main" id="{120AC633-D0B6-4CFC-935D-BF17068F45CA}"/>
              </a:ext>
            </a:extLst>
          </p:cNvPr>
          <p:cNvSpPr>
            <a:spLocks/>
          </p:cNvSpPr>
          <p:nvPr/>
        </p:nvSpPr>
        <p:spPr>
          <a:xfrm>
            <a:off x="6621155" y="5153586"/>
            <a:ext cx="592204" cy="41454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indent="0" algn="ctr">
              <a:buClr>
                <a:srgbClr val="000000"/>
              </a:buClr>
              <a:buSzPts val="900"/>
            </a:pPr>
            <a:r>
              <a:rPr lang="en-US" sz="1200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ESXi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 indent="0"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hosts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4" name="Shape 162">
            <a:extLst>
              <a:ext uri="{FF2B5EF4-FFF2-40B4-BE49-F238E27FC236}">
                <a16:creationId xmlns:a16="http://schemas.microsoft.com/office/drawing/2014/main" id="{5EF28104-E543-41B3-990A-B2C73BA2913B}"/>
              </a:ext>
            </a:extLst>
          </p:cNvPr>
          <p:cNvSpPr>
            <a:spLocks/>
          </p:cNvSpPr>
          <p:nvPr/>
        </p:nvSpPr>
        <p:spPr>
          <a:xfrm>
            <a:off x="8488309" y="2528806"/>
            <a:ext cx="925232" cy="5922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Virtual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Desktop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5" name="Shape 163">
            <a:extLst>
              <a:ext uri="{FF2B5EF4-FFF2-40B4-BE49-F238E27FC236}">
                <a16:creationId xmlns:a16="http://schemas.microsoft.com/office/drawing/2014/main" id="{2EB14C49-D278-48BE-BA42-6777E90F7BB1}"/>
              </a:ext>
            </a:extLst>
          </p:cNvPr>
          <p:cNvSpPr>
            <a:spLocks/>
          </p:cNvSpPr>
          <p:nvPr/>
        </p:nvSpPr>
        <p:spPr>
          <a:xfrm>
            <a:off x="5404085" y="5153586"/>
            <a:ext cx="769865" cy="41454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vCenter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</a:t>
            </a:r>
            <a:endParaRPr sz="1000" b="1" i="0" u="none" strike="noStrike" cap="none">
              <a:solidFill>
                <a:srgbClr val="7F7F7F"/>
              </a:solidFill>
              <a:uFillTx/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86" name="Shape 169">
            <a:extLst>
              <a:ext uri="{FF2B5EF4-FFF2-40B4-BE49-F238E27FC236}">
                <a16:creationId xmlns:a16="http://schemas.microsoft.com/office/drawing/2014/main" id="{410F2712-0376-40B1-89BA-A76F89B3C3F5}"/>
              </a:ext>
            </a:extLst>
          </p:cNvPr>
          <p:cNvSpPr>
            <a:spLocks/>
          </p:cNvSpPr>
          <p:nvPr/>
        </p:nvSpPr>
        <p:spPr>
          <a:xfrm>
            <a:off x="8546197" y="3170700"/>
            <a:ext cx="820857" cy="5988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indent="0" algn="ctr">
              <a:buClr>
                <a:srgbClr val="000000"/>
              </a:buClr>
              <a:buSzPts val="900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View </a:t>
            </a:r>
          </a:p>
          <a:p>
            <a:pPr lvl="0" indent="0" algn="ctr">
              <a:buClr>
                <a:srgbClr val="000000"/>
              </a:buClr>
              <a:buSzPts val="900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Agent</a:t>
            </a:r>
            <a:endParaRPr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7" name="Shape 171">
            <a:extLst>
              <a:ext uri="{FF2B5EF4-FFF2-40B4-BE49-F238E27FC236}">
                <a16:creationId xmlns:a16="http://schemas.microsoft.com/office/drawing/2014/main" id="{384B9652-9C71-486A-98E9-3F0E5A76B65D}"/>
              </a:ext>
            </a:extLst>
          </p:cNvPr>
          <p:cNvSpPr>
            <a:spLocks/>
          </p:cNvSpPr>
          <p:nvPr/>
        </p:nvSpPr>
        <p:spPr>
          <a:xfrm>
            <a:off x="7772502" y="2274217"/>
            <a:ext cx="548411" cy="31337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rPr>
              <a:t>                     </a:t>
            </a: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RDP </a:t>
            </a:r>
            <a:endParaRPr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8" name="Shape 174">
            <a:extLst>
              <a:ext uri="{FF2B5EF4-FFF2-40B4-BE49-F238E27FC236}">
                <a16:creationId xmlns:a16="http://schemas.microsoft.com/office/drawing/2014/main" id="{6930DE7A-5953-4A21-AF26-15C4A99176BC}"/>
              </a:ext>
            </a:extLst>
          </p:cNvPr>
          <p:cNvSpPr>
            <a:spLocks/>
          </p:cNvSpPr>
          <p:nvPr/>
        </p:nvSpPr>
        <p:spPr>
          <a:xfrm>
            <a:off x="3992715" y="3476205"/>
            <a:ext cx="710645" cy="5329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indent="0"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ERP</a:t>
            </a:r>
          </a:p>
          <a:p>
            <a:pPr lvl="0" indent="0" algn="ctr">
              <a:buClr>
                <a:srgbClr val="000000"/>
              </a:buClr>
              <a:buSzPts val="900"/>
            </a:pP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90" name="Shape 176">
            <a:extLst>
              <a:ext uri="{FF2B5EF4-FFF2-40B4-BE49-F238E27FC236}">
                <a16:creationId xmlns:a16="http://schemas.microsoft.com/office/drawing/2014/main" id="{905F7574-DF81-4ED3-BFCE-C95F8032BDDE}"/>
              </a:ext>
            </a:extLst>
          </p:cNvPr>
          <p:cNvSpPr>
            <a:spLocks/>
          </p:cNvSpPr>
          <p:nvPr/>
        </p:nvSpPr>
        <p:spPr>
          <a:xfrm>
            <a:off x="8787204" y="5301502"/>
            <a:ext cx="1565199" cy="32340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6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ES1640dc v2</a:t>
            </a:r>
          </a:p>
        </p:txBody>
      </p:sp>
      <p:sp>
        <p:nvSpPr>
          <p:cNvPr id="91" name="Shape 196">
            <a:extLst>
              <a:ext uri="{FF2B5EF4-FFF2-40B4-BE49-F238E27FC236}">
                <a16:creationId xmlns:a16="http://schemas.microsoft.com/office/drawing/2014/main" id="{76110E65-0E8B-4812-9425-9F0A3D54BD27}"/>
              </a:ext>
            </a:extLst>
          </p:cNvPr>
          <p:cNvSpPr>
            <a:spLocks/>
          </p:cNvSpPr>
          <p:nvPr/>
        </p:nvSpPr>
        <p:spPr>
          <a:xfrm>
            <a:off x="3052606" y="2038148"/>
            <a:ext cx="1614891" cy="34094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Client Devices</a:t>
            </a:r>
            <a:endParaRPr sz="1600" b="1" i="0" u="none" strike="noStrike" cap="none">
              <a:solidFill>
                <a:srgbClr val="000000"/>
              </a:solidFill>
              <a:uFillTx/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2" name="Shape 201">
            <a:extLst>
              <a:ext uri="{FF2B5EF4-FFF2-40B4-BE49-F238E27FC236}">
                <a16:creationId xmlns:a16="http://schemas.microsoft.com/office/drawing/2014/main" id="{2765976F-3C15-4C86-B77D-8DFC3246362D}"/>
              </a:ext>
            </a:extLst>
          </p:cNvPr>
          <p:cNvCxnSpPr>
            <a:cxnSpLocks/>
          </p:cNvCxnSpPr>
          <p:nvPr/>
        </p:nvCxnSpPr>
        <p:spPr>
          <a:xfrm rot="10800000">
            <a:off x="5852380" y="3882926"/>
            <a:ext cx="5593" cy="197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Shape 171">
            <a:extLst>
              <a:ext uri="{FF2B5EF4-FFF2-40B4-BE49-F238E27FC236}">
                <a16:creationId xmlns:a16="http://schemas.microsoft.com/office/drawing/2014/main" id="{FC93564B-7152-425C-8C5D-21356A477FDD}"/>
              </a:ext>
            </a:extLst>
          </p:cNvPr>
          <p:cNvSpPr>
            <a:spLocks/>
          </p:cNvSpPr>
          <p:nvPr/>
        </p:nvSpPr>
        <p:spPr>
          <a:xfrm>
            <a:off x="7923033" y="3795236"/>
            <a:ext cx="1316953" cy="32340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000000"/>
              </a:buClr>
              <a:buSzPts val="900"/>
            </a:pPr>
            <a:r>
              <a:rPr lang="en-US" sz="1050" b="1" i="0" u="none" strike="noStrike" cap="none">
                <a:solidFill>
                  <a:srgbClr val="000000"/>
                </a:solidFill>
                <a:uFillTx/>
                <a:latin typeface="+mj-lt"/>
                <a:ea typeface="微軟正黑體" pitchFamily="34" charset="-120"/>
                <a:sym typeface="Arial"/>
              </a:rPr>
              <a:t>                     </a:t>
            </a: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Desktop OS</a:t>
            </a:r>
          </a:p>
        </p:txBody>
      </p:sp>
      <p:sp>
        <p:nvSpPr>
          <p:cNvPr id="95" name="Shape 169">
            <a:extLst>
              <a:ext uri="{FF2B5EF4-FFF2-40B4-BE49-F238E27FC236}">
                <a16:creationId xmlns:a16="http://schemas.microsoft.com/office/drawing/2014/main" id="{0087BBF8-DE6D-4B48-9848-B6077ED2A194}"/>
              </a:ext>
            </a:extLst>
          </p:cNvPr>
          <p:cNvSpPr>
            <a:spLocks/>
          </p:cNvSpPr>
          <p:nvPr/>
        </p:nvSpPr>
        <p:spPr>
          <a:xfrm>
            <a:off x="2518743" y="5803434"/>
            <a:ext cx="881339" cy="57382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View </a:t>
            </a:r>
          </a:p>
          <a:p>
            <a:pPr algn="ctr">
              <a:buClr>
                <a:srgbClr val="000000"/>
              </a:buClr>
              <a:buSzPts val="900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Agent</a:t>
            </a:r>
            <a:endParaRPr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14" name="Shape 169">
            <a:extLst>
              <a:ext uri="{FF2B5EF4-FFF2-40B4-BE49-F238E27FC236}">
                <a16:creationId xmlns:a16="http://schemas.microsoft.com/office/drawing/2014/main" id="{FFB85BE1-CC6E-4EED-B578-33BC76F67059}"/>
              </a:ext>
            </a:extLst>
          </p:cNvPr>
          <p:cNvSpPr>
            <a:spLocks/>
          </p:cNvSpPr>
          <p:nvPr/>
        </p:nvSpPr>
        <p:spPr>
          <a:xfrm>
            <a:off x="6720425" y="1808716"/>
            <a:ext cx="820857" cy="5988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9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View </a:t>
            </a:r>
          </a:p>
          <a:p>
            <a:pPr algn="ctr">
              <a:buClr>
                <a:srgbClr val="000000"/>
              </a:buClr>
              <a:buSzPts val="9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Client</a:t>
            </a:r>
          </a:p>
        </p:txBody>
      </p:sp>
      <p:sp>
        <p:nvSpPr>
          <p:cNvPr id="115" name="Shape 171">
            <a:extLst>
              <a:ext uri="{FF2B5EF4-FFF2-40B4-BE49-F238E27FC236}">
                <a16:creationId xmlns:a16="http://schemas.microsoft.com/office/drawing/2014/main" id="{F50F572D-791E-4F06-9A60-C7F9946ECBD8}"/>
              </a:ext>
            </a:extLst>
          </p:cNvPr>
          <p:cNvSpPr>
            <a:spLocks/>
          </p:cNvSpPr>
          <p:nvPr/>
        </p:nvSpPr>
        <p:spPr>
          <a:xfrm>
            <a:off x="6939336" y="2785150"/>
            <a:ext cx="820857" cy="41454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  <a:buSzPts val="1050"/>
            </a:pPr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PCoIP</a:t>
            </a:r>
          </a:p>
        </p:txBody>
      </p:sp>
    </p:spTree>
    <p:extLst>
      <p:ext uri="{BB962C8B-B14F-4D97-AF65-F5344CB8AC3E}">
        <p14:creationId xmlns:p14="http://schemas.microsoft.com/office/powerpoint/2010/main" val="3625842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B2E28B5C-907C-42FE-AC7D-20B5B439CA0B}"/>
              </a:ext>
            </a:extLst>
          </p:cNvPr>
          <p:cNvGrpSpPr/>
          <p:nvPr/>
        </p:nvGrpSpPr>
        <p:grpSpPr>
          <a:xfrm>
            <a:off x="0" y="1550150"/>
            <a:ext cx="6497451" cy="2651549"/>
            <a:chOff x="0" y="1263547"/>
            <a:chExt cx="6497451" cy="2651549"/>
          </a:xfrm>
        </p:grpSpPr>
        <p:sp>
          <p:nvSpPr>
            <p:cNvPr id="8" name="Shape 444">
              <a:extLst>
                <a:ext uri="{FF2B5EF4-FFF2-40B4-BE49-F238E27FC236}">
                  <a16:creationId xmlns:a16="http://schemas.microsoft.com/office/drawing/2014/main" id="{A22447D2-AED4-439C-BB2B-28053D9CB292}"/>
                </a:ext>
              </a:extLst>
            </p:cNvPr>
            <p:cNvSpPr/>
            <p:nvPr/>
          </p:nvSpPr>
          <p:spPr>
            <a:xfrm>
              <a:off x="0" y="2974813"/>
              <a:ext cx="6497451" cy="940283"/>
            </a:xfrm>
            <a:prstGeom prst="rect">
              <a:avLst/>
            </a:prstGeom>
            <a:solidFill>
              <a:srgbClr val="C0DB81"/>
            </a:solidFill>
            <a:ln>
              <a:noFill/>
            </a:ln>
          </p:spPr>
          <p:txBody>
            <a:bodyPr wrap="square" lIns="19051" tIns="19051" rIns="19051" bIns="19051" anchor="ctr" anchorCtr="0">
              <a:noAutofit/>
            </a:bodyPr>
            <a:lstStyle/>
            <a:p>
              <a:pPr algn="ctr"/>
              <a:endParaRPr lang="zh-TW" altLang="en-US" sz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 Light"/>
                <a:sym typeface="Helvetica Neue Light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4702142-8A9D-4EFF-9E7F-9BBA73C3D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339" y="1263547"/>
              <a:ext cx="2111074" cy="21936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53E3E23-89CB-43B6-BF6F-6A7FDAFC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虛擬化儲存之效能二三事</a:t>
            </a: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B09DB72-1527-49C3-8547-A8134BF9165E}"/>
              </a:ext>
            </a:extLst>
          </p:cNvPr>
          <p:cNvSpPr/>
          <p:nvPr/>
        </p:nvSpPr>
        <p:spPr>
          <a:xfrm>
            <a:off x="2052639" y="2057844"/>
            <a:ext cx="4731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虛擬化的效能需求與使用者體驗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28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息息相關</a:t>
            </a:r>
            <a:endParaRPr lang="en-US" sz="2800" b="1">
              <a:solidFill>
                <a:srgbClr val="0070C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0D717B-5CFA-42C5-A628-1FFC17024721}"/>
              </a:ext>
            </a:extLst>
          </p:cNvPr>
          <p:cNvSpPr/>
          <p:nvPr/>
        </p:nvSpPr>
        <p:spPr>
          <a:xfrm>
            <a:off x="419584" y="4352033"/>
            <a:ext cx="5210332" cy="86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使用者體驗必須比傳統架構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實體機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相近或更好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單台個人電腦或筆電，其儲存設備可提供</a:t>
            </a: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150 IOPS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Shape 446">
            <a:extLst>
              <a:ext uri="{FF2B5EF4-FFF2-40B4-BE49-F238E27FC236}">
                <a16:creationId xmlns:a16="http://schemas.microsoft.com/office/drawing/2014/main" id="{FF9AA3BD-9930-4E3C-ADE8-ACD4D7EBE52E}"/>
              </a:ext>
            </a:extLst>
          </p:cNvPr>
          <p:cNvSpPr/>
          <p:nvPr/>
        </p:nvSpPr>
        <p:spPr>
          <a:xfrm>
            <a:off x="335360" y="3757978"/>
            <a:ext cx="5210332" cy="316435"/>
          </a:xfrm>
          <a:prstGeom prst="rect">
            <a:avLst/>
          </a:prstGeom>
          <a:noFill/>
          <a:ln>
            <a:noFill/>
          </a:ln>
        </p:spPr>
        <p:txBody>
          <a:bodyPr wrap="square" lIns="19051" tIns="19051" rIns="19051" bIns="19051" anchor="b" anchorCtr="0">
            <a:noAutofit/>
          </a:bodyPr>
          <a:lstStyle/>
          <a:p>
            <a:pPr algn="ctr">
              <a:buSzPct val="25000"/>
            </a:pPr>
            <a:r>
              <a:rPr lang="zh-TW" altLang="en-US" sz="3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Gill Sans"/>
              </a:rPr>
              <a:t>虛擬桌面環境下的效能需求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Gill San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8FE7414-5A0E-4957-B1A5-22F9214B1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930" y="1827992"/>
            <a:ext cx="6287070" cy="3831623"/>
          </a:xfrm>
          <a:prstGeom prst="roundRect">
            <a:avLst>
              <a:gd name="adj" fmla="val 30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4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F7839C7F-ED2F-46FD-A311-01100E3981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04" y="1589498"/>
            <a:ext cx="12663893" cy="36790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23C5BD-EECD-41AE-9FF3-0CED8738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面面俱到的虛擬化儲存</a:t>
            </a:r>
            <a:endParaRPr lang="en-US" altLang="zh-TW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8EB4523F-3533-492D-88EF-474450C48D61}"/>
              </a:ext>
            </a:extLst>
          </p:cNvPr>
          <p:cNvSpPr txBox="1">
            <a:spLocks/>
          </p:cNvSpPr>
          <p:nvPr/>
        </p:nvSpPr>
        <p:spPr>
          <a:xfrm>
            <a:off x="955343" y="3617987"/>
            <a:ext cx="4094329" cy="113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en-US" altLang="zh-TW" kern="0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IOPS</a:t>
            </a:r>
            <a:r>
              <a:rPr lang="zh-TW" altLang="en-US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kern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應用服務導向</a:t>
            </a:r>
            <a:endParaRPr lang="en-US" altLang="zh-TW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zh-TW" altLang="en-US" kern="0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延遲 </a:t>
            </a:r>
            <a:r>
              <a:rPr lang="zh-TW" altLang="en-US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使用者體驗導向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265BF8F-6283-4A9A-A277-18EDC15F098E}"/>
              </a:ext>
            </a:extLst>
          </p:cNvPr>
          <p:cNvSpPr txBox="1"/>
          <p:nvPr/>
        </p:nvSpPr>
        <p:spPr>
          <a:xfrm>
            <a:off x="932597" y="2447037"/>
            <a:ext cx="3398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配置決定效能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0647784-9E4E-470B-BA41-3E23632E6228}"/>
              </a:ext>
            </a:extLst>
          </p:cNvPr>
          <p:cNvSpPr txBox="1"/>
          <p:nvPr/>
        </p:nvSpPr>
        <p:spPr>
          <a:xfrm>
            <a:off x="6096001" y="2447037"/>
            <a:ext cx="434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全快閃空間的魔法師</a:t>
            </a: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0F96EC66-7385-4F77-85E8-48F893376323}"/>
              </a:ext>
            </a:extLst>
          </p:cNvPr>
          <p:cNvSpPr txBox="1">
            <a:spLocks/>
          </p:cNvSpPr>
          <p:nvPr/>
        </p:nvSpPr>
        <p:spPr>
          <a:xfrm>
            <a:off x="6221104" y="3617987"/>
            <a:ext cx="5531631" cy="113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zh-TW" altLang="en-US" kern="0">
                <a:solidFill>
                  <a:schemeClr val="accent2"/>
                </a:solidFill>
                <a:ea typeface="微軟正黑體"/>
              </a:rPr>
              <a:t>資料壓縮</a:t>
            </a:r>
            <a:r>
              <a:rPr lang="zh-TW" altLang="en-US" kern="0">
                <a:solidFill>
                  <a:schemeClr val="accent2"/>
                </a:solidFill>
                <a:ea typeface="Microsoft JhengHei"/>
              </a:rPr>
              <a:t> </a:t>
            </a:r>
            <a:r>
              <a:rPr lang="zh-TW" altLang="en-US" kern="0">
                <a:solidFill>
                  <a:schemeClr val="tx1"/>
                </a:solidFill>
                <a:ea typeface="Microsoft JhengHei"/>
              </a:rPr>
              <a:t>資料瘦身零負擔</a:t>
            </a:r>
            <a:endParaRPr lang="en-US" altLang="zh-TW" kern="0">
              <a:solidFill>
                <a:schemeClr val="tx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zh-TW" altLang="en-US" kern="0">
                <a:solidFill>
                  <a:schemeClr val="accent2"/>
                </a:solidFill>
                <a:ea typeface="微軟正黑體"/>
              </a:rPr>
              <a:t>資料去重複刪除 </a:t>
            </a:r>
            <a:r>
              <a:rPr lang="zh-TW" altLang="en-US" kern="0">
                <a:solidFill>
                  <a:schemeClr val="tx1"/>
                </a:solidFill>
                <a:ea typeface="Microsoft JhengHei"/>
              </a:rPr>
              <a:t>重複資料的照妖鏡</a:t>
            </a: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</a:pPr>
            <a:endParaRPr lang="zh-TW" altLang="en-US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53815F6-35B5-4434-A2A4-DF3E6F6E8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83" y="1903748"/>
            <a:ext cx="6809231" cy="43196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E4A506-48BA-480D-A42A-E914964F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虛擬化儲存的快閃趨勢</a:t>
            </a: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4">
            <a:extLst>
              <a:ext uri="{FF2B5EF4-FFF2-40B4-BE49-F238E27FC236}">
                <a16:creationId xmlns:a16="http://schemas.microsoft.com/office/drawing/2014/main" id="{8778B64C-DFEC-439D-8A88-A638C11F9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54" y="7291441"/>
            <a:ext cx="7261513" cy="468426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F0AF758-F5FD-4065-B9C3-8B842D84865C}"/>
              </a:ext>
            </a:extLst>
          </p:cNvPr>
          <p:cNvSpPr txBox="1"/>
          <p:nvPr/>
        </p:nvSpPr>
        <p:spPr>
          <a:xfrm>
            <a:off x="7707270" y="2193436"/>
            <a:ext cx="4185269" cy="252376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spcAft>
                <a:spcPts val="24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實驗應用服務虛擬化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3050" indent="-273050">
              <a:spcAft>
                <a:spcPts val="24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共用全快閃儲存空間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3050" indent="-273050">
              <a:spcAft>
                <a:spcPts val="24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虛擬化應用加速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3050" indent="-273050">
              <a:spcAft>
                <a:spcPts val="24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高效節能、空間共享</a:t>
            </a: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536E6A-5B4A-49FD-8E04-E49A00F46310}"/>
              </a:ext>
            </a:extLst>
          </p:cNvPr>
          <p:cNvSpPr txBox="1"/>
          <p:nvPr/>
        </p:nvSpPr>
        <p:spPr>
          <a:xfrm>
            <a:off x="3834739" y="2785414"/>
            <a:ext cx="58929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40CD7C0-4473-4E28-A62A-2932C81C39D8}"/>
              </a:ext>
            </a:extLst>
          </p:cNvPr>
          <p:cNvSpPr txBox="1"/>
          <p:nvPr/>
        </p:nvSpPr>
        <p:spPr>
          <a:xfrm>
            <a:off x="4426215" y="2785414"/>
            <a:ext cx="58929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9165AB8-2114-4516-860F-E28F897EBEB2}"/>
              </a:ext>
            </a:extLst>
          </p:cNvPr>
          <p:cNvSpPr txBox="1"/>
          <p:nvPr/>
        </p:nvSpPr>
        <p:spPr>
          <a:xfrm>
            <a:off x="5017691" y="2785414"/>
            <a:ext cx="58929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3A6D515-D02B-4E34-BB57-2231383F256D}"/>
              </a:ext>
            </a:extLst>
          </p:cNvPr>
          <p:cNvSpPr txBox="1"/>
          <p:nvPr/>
        </p:nvSpPr>
        <p:spPr>
          <a:xfrm>
            <a:off x="5597698" y="2785414"/>
            <a:ext cx="58929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C2939E5-F4B6-499D-B753-F8FB40390278}"/>
              </a:ext>
            </a:extLst>
          </p:cNvPr>
          <p:cNvSpPr txBox="1"/>
          <p:nvPr/>
        </p:nvSpPr>
        <p:spPr>
          <a:xfrm>
            <a:off x="6199298" y="2785414"/>
            <a:ext cx="58929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7357D6-7A38-4633-9D31-35D846C6219B}"/>
              </a:ext>
            </a:extLst>
          </p:cNvPr>
          <p:cNvSpPr txBox="1"/>
          <p:nvPr/>
        </p:nvSpPr>
        <p:spPr>
          <a:xfrm>
            <a:off x="6788595" y="2785414"/>
            <a:ext cx="58929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0EE90FF-C55B-4C8B-B223-340FC767FD8D}"/>
              </a:ext>
            </a:extLst>
          </p:cNvPr>
          <p:cNvSpPr txBox="1"/>
          <p:nvPr/>
        </p:nvSpPr>
        <p:spPr>
          <a:xfrm>
            <a:off x="4096003" y="3395250"/>
            <a:ext cx="302197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VMware </a:t>
            </a:r>
            <a:r>
              <a:rPr lang="en-US" altLang="zh-TW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ESXi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4358135-902C-4EB1-AAAE-FA2DED8DBFC6}"/>
              </a:ext>
            </a:extLst>
          </p:cNvPr>
          <p:cNvSpPr txBox="1"/>
          <p:nvPr/>
        </p:nvSpPr>
        <p:spPr>
          <a:xfrm>
            <a:off x="4283241" y="5381039"/>
            <a:ext cx="25871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全快閃</a:t>
            </a:r>
            <a:b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虛擬化儲存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1ECC820-3368-442B-A0E9-B18B5590705C}"/>
              </a:ext>
            </a:extLst>
          </p:cNvPr>
          <p:cNvSpPr txBox="1"/>
          <p:nvPr/>
        </p:nvSpPr>
        <p:spPr>
          <a:xfrm>
            <a:off x="914399" y="1172081"/>
            <a:ext cx="37421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傳統虛擬化架構：</a:t>
            </a:r>
            <a:endParaRPr lang="en-US" altLang="zh-TW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專屬的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儲存架構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CDD074-0824-4FE9-8D0B-31342E113165}"/>
              </a:ext>
            </a:extLst>
          </p:cNvPr>
          <p:cNvSpPr txBox="1"/>
          <p:nvPr/>
        </p:nvSpPr>
        <p:spPr>
          <a:xfrm>
            <a:off x="3788276" y="1983328"/>
            <a:ext cx="39988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1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主流虛擬化架構</a:t>
            </a:r>
            <a:r>
              <a:rPr lang="en-US" altLang="zh-TW" sz="1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r>
              <a:rPr lang="zh-TW" altLang="en-US" sz="1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共用全快閃儲存系統之虛擬化架構</a:t>
            </a:r>
            <a:endParaRPr lang="en-US" altLang="zh-TW" sz="18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9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420F-ABE5-4AC3-A17A-6947B313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15747"/>
            <a:ext cx="10515600" cy="1067095"/>
          </a:xfrm>
        </p:spPr>
        <p:txBody>
          <a:bodyPr>
            <a:normAutofit/>
          </a:bodyPr>
          <a:lstStyle/>
          <a:p>
            <a:r>
              <a:rPr lang="ja-JP" altLang="en-US" sz="4400"/>
              <a:t>走在雲端上，虛擬化儲存的大洪流</a:t>
            </a:r>
            <a:br>
              <a:rPr lang="en-US" altLang="ja-JP"/>
            </a:br>
            <a:r>
              <a:rPr lang="ja-JP" altLang="en-US" sz="2400">
                <a:solidFill>
                  <a:srgbClr val="00FFFF"/>
                </a:solidFill>
              </a:rPr>
              <a:t>企業儲存 </a:t>
            </a:r>
            <a:r>
              <a:rPr lang="en-US" altLang="ja-JP" sz="2400">
                <a:solidFill>
                  <a:srgbClr val="00FFFF"/>
                </a:solidFill>
              </a:rPr>
              <a:t>- </a:t>
            </a:r>
            <a:r>
              <a:rPr lang="ja-JP" altLang="en-US" sz="2400">
                <a:solidFill>
                  <a:srgbClr val="00FFFF"/>
                </a:solidFill>
              </a:rPr>
              <a:t>數位轉型的基石</a:t>
            </a:r>
            <a:endParaRPr lang="en-US" altLang="ja-JP" sz="2133">
              <a:solidFill>
                <a:srgbClr val="00FFFF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5EA80F-D3DF-4AAC-BA0E-095582768A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206" y="1639497"/>
            <a:ext cx="10437472" cy="404165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B4DE565-8247-4DB3-8024-31579DCA57A1}"/>
              </a:ext>
            </a:extLst>
          </p:cNvPr>
          <p:cNvSpPr txBox="1"/>
          <p:nvPr/>
        </p:nvSpPr>
        <p:spPr>
          <a:xfrm>
            <a:off x="248652" y="1219898"/>
            <a:ext cx="272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你會遇到的問題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A75D3AB-0A6A-432F-887D-E2802A60E161}"/>
              </a:ext>
            </a:extLst>
          </p:cNvPr>
          <p:cNvSpPr txBox="1"/>
          <p:nvPr/>
        </p:nvSpPr>
        <p:spPr>
          <a:xfrm>
            <a:off x="2124544" y="2551121"/>
            <a:ext cx="964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慢</a:t>
            </a:r>
            <a:endParaRPr lang="zh-TW" altLang="zh-TW" sz="6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028F59E-F632-4E2C-808B-9C7CC35EC113}"/>
              </a:ext>
            </a:extLst>
          </p:cNvPr>
          <p:cNvSpPr txBox="1"/>
          <p:nvPr/>
        </p:nvSpPr>
        <p:spPr>
          <a:xfrm>
            <a:off x="5597781" y="2551121"/>
            <a:ext cx="964353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雜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674309E-F3DE-40FB-98A5-790D93DF98A3}"/>
              </a:ext>
            </a:extLst>
          </p:cNvPr>
          <p:cNvSpPr txBox="1"/>
          <p:nvPr/>
        </p:nvSpPr>
        <p:spPr>
          <a:xfrm>
            <a:off x="8953599" y="2551121"/>
            <a:ext cx="964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停</a:t>
            </a:r>
            <a:endParaRPr lang="zh-TW" altLang="zh-TW" sz="6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115B426-E681-447C-B8C6-43986C953AAA}"/>
              </a:ext>
            </a:extLst>
          </p:cNvPr>
          <p:cNvSpPr txBox="1"/>
          <p:nvPr/>
        </p:nvSpPr>
        <p:spPr>
          <a:xfrm>
            <a:off x="1721075" y="4528675"/>
            <a:ext cx="303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597" indent="0" algn="ctr">
              <a:buNone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不斷推陳出新的企業應用需求，大量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的增長，資料量增加快速，產生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I/O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效能瓶頸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1A79E34-C7D0-479F-ADED-69904EF46A41}"/>
              </a:ext>
            </a:extLst>
          </p:cNvPr>
          <p:cNvSpPr txBox="1"/>
          <p:nvPr/>
        </p:nvSpPr>
        <p:spPr>
          <a:xfrm>
            <a:off x="5225800" y="4621696"/>
            <a:ext cx="289833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01597" algn="ctr"/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資源配置不夠靈活，配置操作過於複雜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B45C20D-CA9F-4EE3-AC08-868BE616F3B8}"/>
              </a:ext>
            </a:extLst>
          </p:cNvPr>
          <p:cNvSpPr txBox="1"/>
          <p:nvPr/>
        </p:nvSpPr>
        <p:spPr>
          <a:xfrm>
            <a:off x="8725942" y="4621695"/>
            <a:ext cx="289833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01597" algn="ctr"/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系統可用性的問題，主機失效時未能迅速恢復服務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266004-501F-4AD0-A538-A9B32D94DB36}"/>
              </a:ext>
            </a:extLst>
          </p:cNvPr>
          <p:cNvSpPr txBox="1">
            <a:spLocks/>
          </p:cNvSpPr>
          <p:nvPr/>
        </p:nvSpPr>
        <p:spPr>
          <a:xfrm>
            <a:off x="248652" y="5681153"/>
            <a:ext cx="9458873" cy="634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企業儲存的大趨勢，走向</a:t>
            </a:r>
            <a:r>
              <a:rPr lang="zh-TW" alt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高可用性，</a:t>
            </a:r>
            <a:r>
              <a:rPr lang="zh-TW" sz="2000" b="1">
                <a:solidFill>
                  <a:srgbClr val="0070C0"/>
                </a:solidFill>
                <a:ea typeface="微軟正黑體"/>
              </a:rPr>
              <a:t>快閃化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並</a:t>
            </a:r>
            <a:r>
              <a:rPr lang="zh-TW" alt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結合虛擬化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的儲存管理架構</a:t>
            </a:r>
            <a:endParaRPr lang="en-US" altLang="zh-TW" sz="2000" b="1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297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B01A99A5-D497-499D-B2C3-BCFDB45DF282}"/>
              </a:ext>
            </a:extLst>
          </p:cNvPr>
          <p:cNvGrpSpPr/>
          <p:nvPr/>
        </p:nvGrpSpPr>
        <p:grpSpPr>
          <a:xfrm>
            <a:off x="1014120" y="3802034"/>
            <a:ext cx="3627279" cy="2870057"/>
            <a:chOff x="928915" y="650291"/>
            <a:chExt cx="3627279" cy="2870057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A1358BA-1FA1-449A-8241-90C6EF5BF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915" y="650291"/>
              <a:ext cx="3627279" cy="2870057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DC58525-B90A-4D32-85B1-068F20C1E162}"/>
                </a:ext>
              </a:extLst>
            </p:cNvPr>
            <p:cNvSpPr/>
            <p:nvPr/>
          </p:nvSpPr>
          <p:spPr>
            <a:xfrm>
              <a:off x="1167754" y="1560247"/>
              <a:ext cx="3149600" cy="573206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9616E48-E6C4-4B89-A036-700806035CD9}"/>
                </a:ext>
              </a:extLst>
            </p:cNvPr>
            <p:cNvSpPr/>
            <p:nvPr/>
          </p:nvSpPr>
          <p:spPr>
            <a:xfrm>
              <a:off x="1167754" y="2119805"/>
              <a:ext cx="3149600" cy="573206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8972D2C-7AB5-41ED-A983-F19DD2D694EA}"/>
              </a:ext>
            </a:extLst>
          </p:cNvPr>
          <p:cNvGrpSpPr/>
          <p:nvPr/>
        </p:nvGrpSpPr>
        <p:grpSpPr>
          <a:xfrm>
            <a:off x="1014120" y="2206202"/>
            <a:ext cx="3627279" cy="2870057"/>
            <a:chOff x="928915" y="650291"/>
            <a:chExt cx="3627279" cy="2870057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614C0EE-20E8-455D-82FF-FE187766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915" y="650291"/>
              <a:ext cx="3627279" cy="2870057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990C851-4F88-49BE-99C5-112652B056DB}"/>
                </a:ext>
              </a:extLst>
            </p:cNvPr>
            <p:cNvSpPr/>
            <p:nvPr/>
          </p:nvSpPr>
          <p:spPr>
            <a:xfrm>
              <a:off x="1167754" y="1560247"/>
              <a:ext cx="3149600" cy="573206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7880832-74C8-4B2C-92C7-6BD21D1A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空間、效能毫不妥協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CE8F79ED-443E-4CC6-998B-78384A7EDAF2}"/>
              </a:ext>
            </a:extLst>
          </p:cNvPr>
          <p:cNvSpPr txBox="1"/>
          <p:nvPr/>
        </p:nvSpPr>
        <p:spPr>
          <a:xfrm>
            <a:off x="4880238" y="1737875"/>
            <a:ext cx="661429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</a:t>
            </a:r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SATA </a:t>
            </a:r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</a:t>
            </a:r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NL-SAS </a:t>
            </a:r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傳統磁碟配置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儲存空間最大化，將受限於效能需求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458C56B-130E-4884-B568-4CF05D08AD03}"/>
              </a:ext>
            </a:extLst>
          </p:cNvPr>
          <p:cNvSpPr txBox="1"/>
          <p:nvPr/>
        </p:nvSpPr>
        <p:spPr>
          <a:xfrm>
            <a:off x="4880238" y="4873868"/>
            <a:ext cx="661429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全快閃磁碟配置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儲存效能的最佳化配置，將受限於空間需求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A213493-AE0A-46F0-9FED-FAC7AED72B8B}"/>
              </a:ext>
            </a:extLst>
          </p:cNvPr>
          <p:cNvGrpSpPr/>
          <p:nvPr/>
        </p:nvGrpSpPr>
        <p:grpSpPr>
          <a:xfrm>
            <a:off x="1014120" y="650291"/>
            <a:ext cx="3627279" cy="2870057"/>
            <a:chOff x="928915" y="650291"/>
            <a:chExt cx="3627279" cy="287005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956F288-52C5-41B7-B3A7-8777B4A2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915" y="650291"/>
              <a:ext cx="3627279" cy="287005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DD9E60F-C37E-48F2-ADA0-FF7ABF73932B}"/>
                </a:ext>
              </a:extLst>
            </p:cNvPr>
            <p:cNvSpPr/>
            <p:nvPr/>
          </p:nvSpPr>
          <p:spPr>
            <a:xfrm>
              <a:off x="1167754" y="1570403"/>
              <a:ext cx="3149600" cy="530462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SATA</a:t>
              </a:r>
              <a:r>
                <a:rPr lang="zh-TW" alt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/ NL-SAS</a:t>
              </a: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5">
            <a:extLst>
              <a:ext uri="{FF2B5EF4-FFF2-40B4-BE49-F238E27FC236}">
                <a16:creationId xmlns:a16="http://schemas.microsoft.com/office/drawing/2014/main" id="{EDF9DF1F-9F55-47DD-BF7D-80B000970529}"/>
              </a:ext>
            </a:extLst>
          </p:cNvPr>
          <p:cNvSpPr txBox="1"/>
          <p:nvPr/>
        </p:nvSpPr>
        <p:spPr>
          <a:xfrm>
            <a:off x="4880238" y="3301575"/>
            <a:ext cx="814292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混和快閃及傳統磁碟配置</a:t>
            </a: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擷取快閃磁碟的效能優勢，提供快取或分層資料存取的加速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B128670-4156-4836-AC41-87F90E925738}"/>
              </a:ext>
            </a:extLst>
          </p:cNvPr>
          <p:cNvSpPr/>
          <p:nvPr/>
        </p:nvSpPr>
        <p:spPr>
          <a:xfrm>
            <a:off x="1276053" y="2168230"/>
            <a:ext cx="3149600" cy="530462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NL-SAS</a:t>
            </a:r>
            <a:endParaRPr lang="zh-TW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05FA98D-E823-4A71-88D2-064188B3BAD6}"/>
              </a:ext>
            </a:extLst>
          </p:cNvPr>
          <p:cNvSpPr/>
          <p:nvPr/>
        </p:nvSpPr>
        <p:spPr>
          <a:xfrm>
            <a:off x="1252959" y="3693755"/>
            <a:ext cx="3149600" cy="573206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NL-SAS</a:t>
            </a:r>
            <a:endParaRPr lang="zh-TW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7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8501600-0E1F-4DF0-A7FD-31AAA4461A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679" y="3838473"/>
            <a:ext cx="5001674" cy="2300600"/>
          </a:xfrm>
          <a:prstGeom prst="rect">
            <a:avLst/>
          </a:prstGeom>
        </p:spPr>
      </p:pic>
      <p:sp>
        <p:nvSpPr>
          <p:cNvPr id="180" name="矩形: 圓角 179">
            <a:extLst>
              <a:ext uri="{FF2B5EF4-FFF2-40B4-BE49-F238E27FC236}">
                <a16:creationId xmlns:a16="http://schemas.microsoft.com/office/drawing/2014/main" id="{E1BB6DA8-A802-46D4-B318-577F74A150E6}"/>
              </a:ext>
            </a:extLst>
          </p:cNvPr>
          <p:cNvSpPr/>
          <p:nvPr/>
        </p:nvSpPr>
        <p:spPr>
          <a:xfrm>
            <a:off x="4609960" y="3260954"/>
            <a:ext cx="1770338" cy="412903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0D24ADA-99E6-43B8-A03D-39426BD76D79}"/>
              </a:ext>
            </a:extLst>
          </p:cNvPr>
          <p:cNvSpPr/>
          <p:nvPr/>
        </p:nvSpPr>
        <p:spPr>
          <a:xfrm>
            <a:off x="4590442" y="1406118"/>
            <a:ext cx="7842668" cy="1020933"/>
          </a:xfrm>
          <a:prstGeom prst="roundRect">
            <a:avLst>
              <a:gd name="adj" fmla="val 11474"/>
            </a:avLst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40000">
                <a:schemeClr val="accent5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B5D687-9C12-4D72-8AAE-88B65418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/>
              <a:t>活化快閃磁碟的利器</a:t>
            </a:r>
            <a:br>
              <a:rPr lang="en-US" altLang="zh-TW"/>
            </a:b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全方面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虛擬化儲存效能配置</a:t>
            </a:r>
          </a:p>
        </p:txBody>
      </p:sp>
      <p:pic>
        <p:nvPicPr>
          <p:cNvPr id="10" name="Picture 6" descr="https://www.qnap.com/solution/qtier-auto-tiering/_images/Qtier-JBOD.png">
            <a:extLst>
              <a:ext uri="{FF2B5EF4-FFF2-40B4-BE49-F238E27FC236}">
                <a16:creationId xmlns:a16="http://schemas.microsoft.com/office/drawing/2014/main" id="{BA45B7A3-D57F-431D-84FC-D15BCD1B7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66" y="1115831"/>
            <a:ext cx="4578390" cy="15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版面配置區 7">
            <a:extLst>
              <a:ext uri="{FF2B5EF4-FFF2-40B4-BE49-F238E27FC236}">
                <a16:creationId xmlns:a16="http://schemas.microsoft.com/office/drawing/2014/main" id="{63F2060C-8727-4943-A944-21ED6CE5FC64}"/>
              </a:ext>
            </a:extLst>
          </p:cNvPr>
          <p:cNvSpPr txBox="1">
            <a:spLocks/>
          </p:cNvSpPr>
          <p:nvPr/>
        </p:nvSpPr>
        <p:spPr>
          <a:xfrm>
            <a:off x="7095589" y="2662557"/>
            <a:ext cx="4474404" cy="477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 分層加速機制 (QTS)</a:t>
            </a:r>
          </a:p>
        </p:txBody>
      </p:sp>
      <p:sp>
        <p:nvSpPr>
          <p:cNvPr id="9" name="文字版面配置區 7">
            <a:extLst>
              <a:ext uri="{FF2B5EF4-FFF2-40B4-BE49-F238E27FC236}">
                <a16:creationId xmlns:a16="http://schemas.microsoft.com/office/drawing/2014/main" id="{FE577817-485E-4B25-8143-0F20DF5E535B}"/>
              </a:ext>
            </a:extLst>
          </p:cNvPr>
          <p:cNvSpPr txBox="1">
            <a:spLocks/>
          </p:cNvSpPr>
          <p:nvPr/>
        </p:nvSpPr>
        <p:spPr>
          <a:xfrm>
            <a:off x="342371" y="2678047"/>
            <a:ext cx="6753213" cy="477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快取加速機制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(QTS / QES)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版面配置區 7">
            <a:extLst>
              <a:ext uri="{FF2B5EF4-FFF2-40B4-BE49-F238E27FC236}">
                <a16:creationId xmlns:a16="http://schemas.microsoft.com/office/drawing/2014/main" id="{FB23936A-5488-4A09-8730-B8686CBE124C}"/>
              </a:ext>
            </a:extLst>
          </p:cNvPr>
          <p:cNvSpPr txBox="1">
            <a:spLocks/>
          </p:cNvSpPr>
          <p:nvPr/>
        </p:nvSpPr>
        <p:spPr>
          <a:xfrm>
            <a:off x="4493656" y="1703735"/>
            <a:ext cx="5514121" cy="674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zh-TW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高單價的 </a:t>
            </a:r>
            <a:r>
              <a:rPr lang="en-US" altLang="zh-TW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該怎麼配置呢？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F8B5EA7-924D-4A61-BB7D-AB8209395F7A}"/>
              </a:ext>
            </a:extLst>
          </p:cNvPr>
          <p:cNvSpPr/>
          <p:nvPr/>
        </p:nvSpPr>
        <p:spPr>
          <a:xfrm>
            <a:off x="699716" y="7286062"/>
            <a:ext cx="1103187" cy="264642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248FE49-841F-4192-B733-6ED0FBCFC629}"/>
              </a:ext>
            </a:extLst>
          </p:cNvPr>
          <p:cNvSpPr/>
          <p:nvPr/>
        </p:nvSpPr>
        <p:spPr>
          <a:xfrm>
            <a:off x="802530" y="742330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83D5D11-8C8F-4C70-B0AC-E830DA7F7141}"/>
              </a:ext>
            </a:extLst>
          </p:cNvPr>
          <p:cNvSpPr/>
          <p:nvPr/>
        </p:nvSpPr>
        <p:spPr>
          <a:xfrm>
            <a:off x="1163868" y="742330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5FD3FBE-2D09-4183-B299-ADD8B1A94160}"/>
              </a:ext>
            </a:extLst>
          </p:cNvPr>
          <p:cNvSpPr/>
          <p:nvPr/>
        </p:nvSpPr>
        <p:spPr>
          <a:xfrm>
            <a:off x="1499396" y="742330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3B04E4-D9A2-4679-8BE4-A854A0CE1F76}"/>
              </a:ext>
            </a:extLst>
          </p:cNvPr>
          <p:cNvSpPr/>
          <p:nvPr/>
        </p:nvSpPr>
        <p:spPr>
          <a:xfrm>
            <a:off x="802530" y="7747766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65F2E7-5B1E-4134-B176-DD8A18C075FC}"/>
              </a:ext>
            </a:extLst>
          </p:cNvPr>
          <p:cNvSpPr/>
          <p:nvPr/>
        </p:nvSpPr>
        <p:spPr>
          <a:xfrm>
            <a:off x="1163868" y="7747766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4B2DFAE-D4D4-4DA7-8BDD-D96D2220753D}"/>
              </a:ext>
            </a:extLst>
          </p:cNvPr>
          <p:cNvSpPr/>
          <p:nvPr/>
        </p:nvSpPr>
        <p:spPr>
          <a:xfrm>
            <a:off x="1499396" y="7747766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4494CAE-663C-4F37-9C9D-612F7D47051D}"/>
              </a:ext>
            </a:extLst>
          </p:cNvPr>
          <p:cNvSpPr/>
          <p:nvPr/>
        </p:nvSpPr>
        <p:spPr>
          <a:xfrm>
            <a:off x="802530" y="805782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E88302B-AE74-406A-9164-7FE919F55AC5}"/>
              </a:ext>
            </a:extLst>
          </p:cNvPr>
          <p:cNvSpPr/>
          <p:nvPr/>
        </p:nvSpPr>
        <p:spPr>
          <a:xfrm>
            <a:off x="1163868" y="805782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F4E58E8-7FE1-422F-AA51-894F05CCECFB}"/>
              </a:ext>
            </a:extLst>
          </p:cNvPr>
          <p:cNvSpPr/>
          <p:nvPr/>
        </p:nvSpPr>
        <p:spPr>
          <a:xfrm>
            <a:off x="1499396" y="805782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F2BB2DC-9342-493E-A913-BB30E1B9DDAF}"/>
              </a:ext>
            </a:extLst>
          </p:cNvPr>
          <p:cNvSpPr/>
          <p:nvPr/>
        </p:nvSpPr>
        <p:spPr>
          <a:xfrm>
            <a:off x="802530" y="838229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C340218-F9D9-4109-B7B1-52253D8300C5}"/>
              </a:ext>
            </a:extLst>
          </p:cNvPr>
          <p:cNvSpPr/>
          <p:nvPr/>
        </p:nvSpPr>
        <p:spPr>
          <a:xfrm>
            <a:off x="1163868" y="838229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1816980-2F7D-4143-AB4E-FE13F1E665D2}"/>
              </a:ext>
            </a:extLst>
          </p:cNvPr>
          <p:cNvSpPr/>
          <p:nvPr/>
        </p:nvSpPr>
        <p:spPr>
          <a:xfrm>
            <a:off x="1499396" y="838229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25BA193-5F03-4C70-AC33-12DCC063ED85}"/>
              </a:ext>
            </a:extLst>
          </p:cNvPr>
          <p:cNvSpPr/>
          <p:nvPr/>
        </p:nvSpPr>
        <p:spPr>
          <a:xfrm>
            <a:off x="802530" y="8706759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95F5A03-14AA-42D6-BD3D-C94471517DDE}"/>
              </a:ext>
            </a:extLst>
          </p:cNvPr>
          <p:cNvSpPr/>
          <p:nvPr/>
        </p:nvSpPr>
        <p:spPr>
          <a:xfrm>
            <a:off x="1163868" y="8706759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802E437-1FE6-49E0-B84D-3F8A204D8A54}"/>
              </a:ext>
            </a:extLst>
          </p:cNvPr>
          <p:cNvSpPr/>
          <p:nvPr/>
        </p:nvSpPr>
        <p:spPr>
          <a:xfrm>
            <a:off x="1499396" y="8706759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B5011D9-2F22-4CB3-91DD-AF90467DBCAD}"/>
              </a:ext>
            </a:extLst>
          </p:cNvPr>
          <p:cNvSpPr/>
          <p:nvPr/>
        </p:nvSpPr>
        <p:spPr>
          <a:xfrm>
            <a:off x="802530" y="9031225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EC0BF2CA-6388-41D4-AFDB-7D1CA0A8188D}"/>
              </a:ext>
            </a:extLst>
          </p:cNvPr>
          <p:cNvSpPr/>
          <p:nvPr/>
        </p:nvSpPr>
        <p:spPr>
          <a:xfrm>
            <a:off x="1163868" y="9031225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D488411-BA48-4ACF-AE9D-D7292AFACFB3}"/>
              </a:ext>
            </a:extLst>
          </p:cNvPr>
          <p:cNvSpPr/>
          <p:nvPr/>
        </p:nvSpPr>
        <p:spPr>
          <a:xfrm>
            <a:off x="1499396" y="9031225"/>
            <a:ext cx="216000" cy="216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37E386D-B93C-47D0-9636-3A6B92D73271}"/>
              </a:ext>
            </a:extLst>
          </p:cNvPr>
          <p:cNvSpPr/>
          <p:nvPr/>
        </p:nvSpPr>
        <p:spPr>
          <a:xfrm>
            <a:off x="802530" y="9341287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0B4B319-5820-435A-84D9-ACE2615A8447}"/>
              </a:ext>
            </a:extLst>
          </p:cNvPr>
          <p:cNvSpPr/>
          <p:nvPr/>
        </p:nvSpPr>
        <p:spPr>
          <a:xfrm>
            <a:off x="1163868" y="9341287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6C6D97D-851B-48AF-8A45-82D73C9F6464}"/>
              </a:ext>
            </a:extLst>
          </p:cNvPr>
          <p:cNvSpPr/>
          <p:nvPr/>
        </p:nvSpPr>
        <p:spPr>
          <a:xfrm>
            <a:off x="1499396" y="9341287"/>
            <a:ext cx="216000" cy="216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BD43C8A-0E18-409E-8CFE-8866B204425F}"/>
              </a:ext>
            </a:extLst>
          </p:cNvPr>
          <p:cNvSpPr/>
          <p:nvPr/>
        </p:nvSpPr>
        <p:spPr>
          <a:xfrm>
            <a:off x="802530" y="9665753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77C0EF31-95CB-435C-9C86-8410BCE66389}"/>
              </a:ext>
            </a:extLst>
          </p:cNvPr>
          <p:cNvSpPr/>
          <p:nvPr/>
        </p:nvSpPr>
        <p:spPr>
          <a:xfrm>
            <a:off x="1163868" y="9665753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CCC7925-718B-40E8-893A-395545B28BC8}"/>
              </a:ext>
            </a:extLst>
          </p:cNvPr>
          <p:cNvSpPr/>
          <p:nvPr/>
        </p:nvSpPr>
        <p:spPr>
          <a:xfrm>
            <a:off x="1499396" y="9665753"/>
            <a:ext cx="216000" cy="216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0" name="Picture 2" descr="Image result for file icon">
            <a:extLst>
              <a:ext uri="{FF2B5EF4-FFF2-40B4-BE49-F238E27FC236}">
                <a16:creationId xmlns:a16="http://schemas.microsoft.com/office/drawing/2014/main" id="{9262495D-623E-4CE3-9969-C981DFA28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469" y="5007001"/>
            <a:ext cx="443424" cy="4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3827F534-1EE3-4370-8536-2D11B5BF7FF5}"/>
              </a:ext>
            </a:extLst>
          </p:cNvPr>
          <p:cNvSpPr/>
          <p:nvPr/>
        </p:nvSpPr>
        <p:spPr>
          <a:xfrm>
            <a:off x="2052453" y="8810550"/>
            <a:ext cx="135000" cy="135000"/>
          </a:xfrm>
          <a:prstGeom prst="rect">
            <a:avLst/>
          </a:prstGeom>
          <a:solidFill>
            <a:srgbClr val="718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C5F233E-6EC6-4E42-8C88-27DFD1AAE1AB}"/>
              </a:ext>
            </a:extLst>
          </p:cNvPr>
          <p:cNvSpPr/>
          <p:nvPr/>
        </p:nvSpPr>
        <p:spPr>
          <a:xfrm>
            <a:off x="2052453" y="9098146"/>
            <a:ext cx="135000" cy="135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4107F3C7-7E7B-4444-9B80-A54792DED441}"/>
              </a:ext>
            </a:extLst>
          </p:cNvPr>
          <p:cNvSpPr/>
          <p:nvPr/>
        </p:nvSpPr>
        <p:spPr>
          <a:xfrm>
            <a:off x="2052453" y="9371338"/>
            <a:ext cx="135000" cy="135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3B2889F-5B0B-4DA9-9842-57BD9B30A747}"/>
              </a:ext>
            </a:extLst>
          </p:cNvPr>
          <p:cNvSpPr/>
          <p:nvPr/>
        </p:nvSpPr>
        <p:spPr>
          <a:xfrm>
            <a:off x="2052453" y="9658933"/>
            <a:ext cx="135000" cy="135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7" name="文字方塊 105">
            <a:extLst>
              <a:ext uri="{FF2B5EF4-FFF2-40B4-BE49-F238E27FC236}">
                <a16:creationId xmlns:a16="http://schemas.microsoft.com/office/drawing/2014/main" id="{92A06AD2-FFDF-4572-9FD1-FBCA58493D14}"/>
              </a:ext>
            </a:extLst>
          </p:cNvPr>
          <p:cNvSpPr txBox="1"/>
          <p:nvPr/>
        </p:nvSpPr>
        <p:spPr>
          <a:xfrm>
            <a:off x="2186722" y="9587934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en-US" altLang="zh-TW" sz="11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etadata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8" name="文字方塊 114">
            <a:extLst>
              <a:ext uri="{FF2B5EF4-FFF2-40B4-BE49-F238E27FC236}">
                <a16:creationId xmlns:a16="http://schemas.microsoft.com/office/drawing/2014/main" id="{D4BBBD19-4EFC-4091-9CFC-B3CAC6858251}"/>
              </a:ext>
            </a:extLst>
          </p:cNvPr>
          <p:cNvSpPr txBox="1"/>
          <p:nvPr/>
        </p:nvSpPr>
        <p:spPr>
          <a:xfrm>
            <a:off x="2186722" y="9293194"/>
            <a:ext cx="1035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Writing 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文字方塊 115">
            <a:extLst>
              <a:ext uri="{FF2B5EF4-FFF2-40B4-BE49-F238E27FC236}">
                <a16:creationId xmlns:a16="http://schemas.microsoft.com/office/drawing/2014/main" id="{5ED4B8BD-FDDE-42BA-9D3A-F636353B3314}"/>
              </a:ext>
            </a:extLst>
          </p:cNvPr>
          <p:cNvSpPr txBox="1"/>
          <p:nvPr/>
        </p:nvSpPr>
        <p:spPr>
          <a:xfrm>
            <a:off x="2186722" y="9026706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Reading 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0" name="文字方塊 116">
            <a:extLst>
              <a:ext uri="{FF2B5EF4-FFF2-40B4-BE49-F238E27FC236}">
                <a16:creationId xmlns:a16="http://schemas.microsoft.com/office/drawing/2014/main" id="{5B450C91-1464-4328-A38D-1CF4BBF205EC}"/>
              </a:ext>
            </a:extLst>
          </p:cNvPr>
          <p:cNvSpPr txBox="1"/>
          <p:nvPr/>
        </p:nvSpPr>
        <p:spPr>
          <a:xfrm>
            <a:off x="2186722" y="8754203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Cached 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1" name="Picture 6" descr="Related image">
            <a:extLst>
              <a:ext uri="{FF2B5EF4-FFF2-40B4-BE49-F238E27FC236}">
                <a16:creationId xmlns:a16="http://schemas.microsoft.com/office/drawing/2014/main" id="{5E927535-D6A1-4860-A0D5-58ADFAB7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698" y="3753034"/>
            <a:ext cx="458140" cy="4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Related image">
            <a:extLst>
              <a:ext uri="{FF2B5EF4-FFF2-40B4-BE49-F238E27FC236}">
                <a16:creationId xmlns:a16="http://schemas.microsoft.com/office/drawing/2014/main" id="{6603A19A-361E-4E73-823C-544BBA869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469" y="5569383"/>
            <a:ext cx="443424" cy="4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圖形 113">
            <a:extLst>
              <a:ext uri="{FF2B5EF4-FFF2-40B4-BE49-F238E27FC236}">
                <a16:creationId xmlns:a16="http://schemas.microsoft.com/office/drawing/2014/main" id="{99D9F82D-78FC-4AEC-8F00-C2361EBD7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22" y="9055874"/>
            <a:ext cx="546885" cy="382701"/>
          </a:xfrm>
          <a:prstGeom prst="rect">
            <a:avLst/>
          </a:prstGeom>
        </p:spPr>
      </p:pic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08D61A52-158A-4A36-83F8-29A816A9BC00}"/>
              </a:ext>
            </a:extLst>
          </p:cNvPr>
          <p:cNvSpPr/>
          <p:nvPr/>
        </p:nvSpPr>
        <p:spPr>
          <a:xfrm>
            <a:off x="2207408" y="3260954"/>
            <a:ext cx="1192868" cy="412903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字方塊 106">
            <a:extLst>
              <a:ext uri="{FF2B5EF4-FFF2-40B4-BE49-F238E27FC236}">
                <a16:creationId xmlns:a16="http://schemas.microsoft.com/office/drawing/2014/main" id="{375C586C-3EDA-4F2E-98DF-3CB6AF9AD5EA}"/>
              </a:ext>
            </a:extLst>
          </p:cNvPr>
          <p:cNvSpPr txBox="1"/>
          <p:nvPr/>
        </p:nvSpPr>
        <p:spPr>
          <a:xfrm>
            <a:off x="2242920" y="3355993"/>
            <a:ext cx="1147368" cy="295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快取空間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7" name="圖形 113">
            <a:extLst>
              <a:ext uri="{FF2B5EF4-FFF2-40B4-BE49-F238E27FC236}">
                <a16:creationId xmlns:a16="http://schemas.microsoft.com/office/drawing/2014/main" id="{C8F5F835-A9ED-403C-B32B-CD71AD1390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9017" y="7437357"/>
            <a:ext cx="546885" cy="382701"/>
          </a:xfrm>
          <a:prstGeom prst="rect">
            <a:avLst/>
          </a:prstGeom>
        </p:spPr>
      </p:pic>
      <p:sp>
        <p:nvSpPr>
          <p:cNvPr id="98" name="矩形 6">
            <a:extLst>
              <a:ext uri="{FF2B5EF4-FFF2-40B4-BE49-F238E27FC236}">
                <a16:creationId xmlns:a16="http://schemas.microsoft.com/office/drawing/2014/main" id="{89D15AA7-BDE3-4B16-B8DB-2FB4F848D6E6}"/>
              </a:ext>
            </a:extLst>
          </p:cNvPr>
          <p:cNvSpPr/>
          <p:nvPr/>
        </p:nvSpPr>
        <p:spPr>
          <a:xfrm>
            <a:off x="3382865" y="7464774"/>
            <a:ext cx="2683381" cy="2434308"/>
          </a:xfrm>
          <a:prstGeom prst="rect">
            <a:avLst/>
          </a:prstGeom>
          <a:gradFill>
            <a:gsLst>
              <a:gs pos="0">
                <a:srgbClr val="92D050"/>
              </a:gs>
              <a:gs pos="75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328ECC0D-3C83-4BC9-8849-113314305FC5}"/>
              </a:ext>
            </a:extLst>
          </p:cNvPr>
          <p:cNvSpPr/>
          <p:nvPr/>
        </p:nvSpPr>
        <p:spPr>
          <a:xfrm>
            <a:off x="3478588" y="754953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943B9227-E402-42B3-A136-3A8B6601669F}"/>
              </a:ext>
            </a:extLst>
          </p:cNvPr>
          <p:cNvSpPr/>
          <p:nvPr/>
        </p:nvSpPr>
        <p:spPr>
          <a:xfrm>
            <a:off x="3793699" y="754318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350EF0B3-0369-4EE6-91F4-6A5A27DB9CE3}"/>
              </a:ext>
            </a:extLst>
          </p:cNvPr>
          <p:cNvSpPr/>
          <p:nvPr/>
        </p:nvSpPr>
        <p:spPr>
          <a:xfrm>
            <a:off x="4096606" y="754318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0BCB7C2D-3217-49CC-800F-E94383E4779C}"/>
              </a:ext>
            </a:extLst>
          </p:cNvPr>
          <p:cNvSpPr/>
          <p:nvPr/>
        </p:nvSpPr>
        <p:spPr>
          <a:xfrm>
            <a:off x="4401712" y="754318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265B85A3-04EB-4DA5-A881-9FD33AF17FF3}"/>
              </a:ext>
            </a:extLst>
          </p:cNvPr>
          <p:cNvSpPr/>
          <p:nvPr/>
        </p:nvSpPr>
        <p:spPr>
          <a:xfrm>
            <a:off x="3487744" y="7551107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0C4E4604-DB1E-407F-B851-25E2CE853512}"/>
              </a:ext>
            </a:extLst>
          </p:cNvPr>
          <p:cNvSpPr/>
          <p:nvPr/>
        </p:nvSpPr>
        <p:spPr>
          <a:xfrm>
            <a:off x="4711256" y="754318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B80E4B9C-58C6-4B81-86B5-B09E54C69D33}"/>
              </a:ext>
            </a:extLst>
          </p:cNvPr>
          <p:cNvSpPr/>
          <p:nvPr/>
        </p:nvSpPr>
        <p:spPr>
          <a:xfrm>
            <a:off x="5054524" y="754318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1F70B37C-CA87-4373-9409-8C68B6A94A88}"/>
              </a:ext>
            </a:extLst>
          </p:cNvPr>
          <p:cNvSpPr/>
          <p:nvPr/>
        </p:nvSpPr>
        <p:spPr>
          <a:xfrm>
            <a:off x="5368997" y="75495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059B9CCB-BFE9-4E84-98D7-F0EB264DC1AD}"/>
              </a:ext>
            </a:extLst>
          </p:cNvPr>
          <p:cNvSpPr/>
          <p:nvPr/>
        </p:nvSpPr>
        <p:spPr>
          <a:xfrm>
            <a:off x="5683870" y="7551119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72A6E326-AB76-4A2F-888A-438EA5307F5A}"/>
              </a:ext>
            </a:extLst>
          </p:cNvPr>
          <p:cNvSpPr/>
          <p:nvPr/>
        </p:nvSpPr>
        <p:spPr>
          <a:xfrm>
            <a:off x="3478588" y="7843949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C6ECA334-470E-4890-B139-DB1F6D124452}"/>
              </a:ext>
            </a:extLst>
          </p:cNvPr>
          <p:cNvSpPr/>
          <p:nvPr/>
        </p:nvSpPr>
        <p:spPr>
          <a:xfrm>
            <a:off x="3793699" y="783760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8D806DED-8728-4A4F-A4EE-3E327C199BFA}"/>
              </a:ext>
            </a:extLst>
          </p:cNvPr>
          <p:cNvSpPr/>
          <p:nvPr/>
        </p:nvSpPr>
        <p:spPr>
          <a:xfrm>
            <a:off x="4096606" y="783760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C593E52A-F400-423F-AE3A-A5576EBEA8A6}"/>
              </a:ext>
            </a:extLst>
          </p:cNvPr>
          <p:cNvSpPr/>
          <p:nvPr/>
        </p:nvSpPr>
        <p:spPr>
          <a:xfrm>
            <a:off x="4401712" y="783760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D10BE69A-B51C-4ABB-910C-8880CCA3A6C2}"/>
              </a:ext>
            </a:extLst>
          </p:cNvPr>
          <p:cNvSpPr/>
          <p:nvPr/>
        </p:nvSpPr>
        <p:spPr>
          <a:xfrm>
            <a:off x="3487744" y="784552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633C26E3-9F7E-4324-B365-A0BF4EC1FCA4}"/>
              </a:ext>
            </a:extLst>
          </p:cNvPr>
          <p:cNvSpPr/>
          <p:nvPr/>
        </p:nvSpPr>
        <p:spPr>
          <a:xfrm>
            <a:off x="4711256" y="783760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9BBFE903-6883-4CBF-B58A-7CB99AD83B0C}"/>
              </a:ext>
            </a:extLst>
          </p:cNvPr>
          <p:cNvSpPr/>
          <p:nvPr/>
        </p:nvSpPr>
        <p:spPr>
          <a:xfrm>
            <a:off x="5054524" y="783760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8E9A2D65-222B-4D9D-97C9-A68295A40FE3}"/>
              </a:ext>
            </a:extLst>
          </p:cNvPr>
          <p:cNvSpPr/>
          <p:nvPr/>
        </p:nvSpPr>
        <p:spPr>
          <a:xfrm>
            <a:off x="5368997" y="784395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54D9A375-3FB7-4CCB-9042-11EC98DF43F6}"/>
              </a:ext>
            </a:extLst>
          </p:cNvPr>
          <p:cNvSpPr/>
          <p:nvPr/>
        </p:nvSpPr>
        <p:spPr>
          <a:xfrm>
            <a:off x="5683870" y="784553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E16DBD59-A332-4128-81B8-46CDAF999DBE}"/>
              </a:ext>
            </a:extLst>
          </p:cNvPr>
          <p:cNvSpPr/>
          <p:nvPr/>
        </p:nvSpPr>
        <p:spPr>
          <a:xfrm>
            <a:off x="3478588" y="813679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C83C6F88-135B-46DE-A25C-9C44849A63EB}"/>
              </a:ext>
            </a:extLst>
          </p:cNvPr>
          <p:cNvSpPr/>
          <p:nvPr/>
        </p:nvSpPr>
        <p:spPr>
          <a:xfrm>
            <a:off x="3793699" y="81304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578D5F33-D3C8-4F41-81F3-D4A3AB91C80E}"/>
              </a:ext>
            </a:extLst>
          </p:cNvPr>
          <p:cNvSpPr/>
          <p:nvPr/>
        </p:nvSpPr>
        <p:spPr>
          <a:xfrm>
            <a:off x="4096606" y="81304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6FCE8BFE-C2EC-4EBE-8580-31B4CD858DD0}"/>
              </a:ext>
            </a:extLst>
          </p:cNvPr>
          <p:cNvSpPr/>
          <p:nvPr/>
        </p:nvSpPr>
        <p:spPr>
          <a:xfrm>
            <a:off x="4401712" y="81304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9B097E82-A573-4C74-AB7A-9B94B3ADC3C4}"/>
              </a:ext>
            </a:extLst>
          </p:cNvPr>
          <p:cNvSpPr/>
          <p:nvPr/>
        </p:nvSpPr>
        <p:spPr>
          <a:xfrm>
            <a:off x="3487744" y="813836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9350C268-6E31-4DA5-9F9D-443EE615A56F}"/>
              </a:ext>
            </a:extLst>
          </p:cNvPr>
          <p:cNvSpPr/>
          <p:nvPr/>
        </p:nvSpPr>
        <p:spPr>
          <a:xfrm>
            <a:off x="4711256" y="81304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74488891-D813-4BA3-9805-D1724F3EB8CE}"/>
              </a:ext>
            </a:extLst>
          </p:cNvPr>
          <p:cNvSpPr/>
          <p:nvPr/>
        </p:nvSpPr>
        <p:spPr>
          <a:xfrm>
            <a:off x="5054524" y="81304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4E1DB530-DFE9-4843-96B1-953C6A1E74C9}"/>
              </a:ext>
            </a:extLst>
          </p:cNvPr>
          <p:cNvSpPr/>
          <p:nvPr/>
        </p:nvSpPr>
        <p:spPr>
          <a:xfrm>
            <a:off x="5368997" y="813680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3A2F206D-1ACD-4AF6-8267-1194024DD68B}"/>
              </a:ext>
            </a:extLst>
          </p:cNvPr>
          <p:cNvSpPr/>
          <p:nvPr/>
        </p:nvSpPr>
        <p:spPr>
          <a:xfrm>
            <a:off x="5683870" y="813837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21C1B9BE-DDEA-49A9-88EE-4B60D5D1DDE6}"/>
              </a:ext>
            </a:extLst>
          </p:cNvPr>
          <p:cNvSpPr/>
          <p:nvPr/>
        </p:nvSpPr>
        <p:spPr>
          <a:xfrm>
            <a:off x="3478588" y="842806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A9A61B9F-2C15-490F-9D61-2494E952BDD8}"/>
              </a:ext>
            </a:extLst>
          </p:cNvPr>
          <p:cNvSpPr/>
          <p:nvPr/>
        </p:nvSpPr>
        <p:spPr>
          <a:xfrm>
            <a:off x="3793699" y="84217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1DA20F76-04A5-4B80-9A4C-6E2BB436E5CC}"/>
              </a:ext>
            </a:extLst>
          </p:cNvPr>
          <p:cNvSpPr/>
          <p:nvPr/>
        </p:nvSpPr>
        <p:spPr>
          <a:xfrm>
            <a:off x="4096606" y="84217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1A311DF3-7B9A-4136-BF75-276AD1C0EAB9}"/>
              </a:ext>
            </a:extLst>
          </p:cNvPr>
          <p:cNvSpPr/>
          <p:nvPr/>
        </p:nvSpPr>
        <p:spPr>
          <a:xfrm>
            <a:off x="4401712" y="84217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8D4042D1-F2B0-4776-8E47-37A3091D3E8C}"/>
              </a:ext>
            </a:extLst>
          </p:cNvPr>
          <p:cNvSpPr/>
          <p:nvPr/>
        </p:nvSpPr>
        <p:spPr>
          <a:xfrm>
            <a:off x="3487744" y="842963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45107EF3-C697-492F-A165-418A414F60B9}"/>
              </a:ext>
            </a:extLst>
          </p:cNvPr>
          <p:cNvSpPr/>
          <p:nvPr/>
        </p:nvSpPr>
        <p:spPr>
          <a:xfrm>
            <a:off x="4711256" y="84217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3B8D6830-DB60-4E1E-958C-42985A864EAF}"/>
              </a:ext>
            </a:extLst>
          </p:cNvPr>
          <p:cNvSpPr/>
          <p:nvPr/>
        </p:nvSpPr>
        <p:spPr>
          <a:xfrm>
            <a:off x="5054524" y="84217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7B9397F2-7763-4DD3-BDC0-DEE5211606E6}"/>
              </a:ext>
            </a:extLst>
          </p:cNvPr>
          <p:cNvSpPr/>
          <p:nvPr/>
        </p:nvSpPr>
        <p:spPr>
          <a:xfrm>
            <a:off x="5368997" y="842807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D0EE4445-0454-4BC7-A9CB-B05012962DDC}"/>
              </a:ext>
            </a:extLst>
          </p:cNvPr>
          <p:cNvSpPr/>
          <p:nvPr/>
        </p:nvSpPr>
        <p:spPr>
          <a:xfrm>
            <a:off x="5683870" y="842964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EEF8E7A4-0F65-4D71-B1EA-2A744E562D4A}"/>
              </a:ext>
            </a:extLst>
          </p:cNvPr>
          <p:cNvSpPr/>
          <p:nvPr/>
        </p:nvSpPr>
        <p:spPr>
          <a:xfrm>
            <a:off x="3478588" y="870876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A3491D82-F28E-4BB9-A1D0-6F8613821FDA}"/>
              </a:ext>
            </a:extLst>
          </p:cNvPr>
          <p:cNvSpPr/>
          <p:nvPr/>
        </p:nvSpPr>
        <p:spPr>
          <a:xfrm>
            <a:off x="3793699" y="87024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E8536352-BE62-4FF8-A07B-8171BCC8F7A2}"/>
              </a:ext>
            </a:extLst>
          </p:cNvPr>
          <p:cNvSpPr/>
          <p:nvPr/>
        </p:nvSpPr>
        <p:spPr>
          <a:xfrm>
            <a:off x="4096606" y="87024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BEFA1854-2833-494D-B92F-51BDFAC6F171}"/>
              </a:ext>
            </a:extLst>
          </p:cNvPr>
          <p:cNvSpPr/>
          <p:nvPr/>
        </p:nvSpPr>
        <p:spPr>
          <a:xfrm>
            <a:off x="4401712" y="87024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CCBA457E-FB51-43AF-9C89-B7ED3067D2AB}"/>
              </a:ext>
            </a:extLst>
          </p:cNvPr>
          <p:cNvSpPr/>
          <p:nvPr/>
        </p:nvSpPr>
        <p:spPr>
          <a:xfrm>
            <a:off x="3487744" y="871033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D538919A-8AE7-4F1E-9D16-1CA630868A04}"/>
              </a:ext>
            </a:extLst>
          </p:cNvPr>
          <p:cNvSpPr/>
          <p:nvPr/>
        </p:nvSpPr>
        <p:spPr>
          <a:xfrm>
            <a:off x="4711256" y="87024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E4F8696-FFB1-43FD-A09B-8E68AAE1A515}"/>
              </a:ext>
            </a:extLst>
          </p:cNvPr>
          <p:cNvSpPr/>
          <p:nvPr/>
        </p:nvSpPr>
        <p:spPr>
          <a:xfrm>
            <a:off x="5054524" y="870241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2388D9EF-A4A1-4687-A0E7-BF1BE8298B71}"/>
              </a:ext>
            </a:extLst>
          </p:cNvPr>
          <p:cNvSpPr/>
          <p:nvPr/>
        </p:nvSpPr>
        <p:spPr>
          <a:xfrm>
            <a:off x="5368997" y="870877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24426A85-1596-4D2B-92E2-34253E5367CA}"/>
              </a:ext>
            </a:extLst>
          </p:cNvPr>
          <p:cNvSpPr/>
          <p:nvPr/>
        </p:nvSpPr>
        <p:spPr>
          <a:xfrm>
            <a:off x="5683870" y="871034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2C3590AF-82E1-4DC5-8203-3E0C243A8AAA}"/>
              </a:ext>
            </a:extLst>
          </p:cNvPr>
          <p:cNvSpPr/>
          <p:nvPr/>
        </p:nvSpPr>
        <p:spPr>
          <a:xfrm>
            <a:off x="3462532" y="901652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9323187F-1355-4726-B01B-3172553AF04A}"/>
              </a:ext>
            </a:extLst>
          </p:cNvPr>
          <p:cNvSpPr/>
          <p:nvPr/>
        </p:nvSpPr>
        <p:spPr>
          <a:xfrm>
            <a:off x="3777643" y="9010177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C3614193-A2C7-46F0-BEB2-401F6DE15394}"/>
              </a:ext>
            </a:extLst>
          </p:cNvPr>
          <p:cNvSpPr/>
          <p:nvPr/>
        </p:nvSpPr>
        <p:spPr>
          <a:xfrm>
            <a:off x="4080550" y="9010177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015A84E3-1F8E-4EF3-97B4-A5BFCEFADC21}"/>
              </a:ext>
            </a:extLst>
          </p:cNvPr>
          <p:cNvSpPr/>
          <p:nvPr/>
        </p:nvSpPr>
        <p:spPr>
          <a:xfrm>
            <a:off x="4385656" y="9010177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C69D9B1B-4305-4014-AC36-F8643D025D37}"/>
              </a:ext>
            </a:extLst>
          </p:cNvPr>
          <p:cNvSpPr/>
          <p:nvPr/>
        </p:nvSpPr>
        <p:spPr>
          <a:xfrm>
            <a:off x="3471688" y="9018096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A146E78E-B06B-4D11-8D3B-C26839EB354C}"/>
              </a:ext>
            </a:extLst>
          </p:cNvPr>
          <p:cNvSpPr/>
          <p:nvPr/>
        </p:nvSpPr>
        <p:spPr>
          <a:xfrm>
            <a:off x="4695200" y="9010177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5D26EB12-24B8-4328-B19B-B49121FDA06F}"/>
              </a:ext>
            </a:extLst>
          </p:cNvPr>
          <p:cNvSpPr/>
          <p:nvPr/>
        </p:nvSpPr>
        <p:spPr>
          <a:xfrm>
            <a:off x="5038468" y="9010177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0FB9ED47-2D95-4B23-A915-2DFD0C5A71B9}"/>
              </a:ext>
            </a:extLst>
          </p:cNvPr>
          <p:cNvSpPr/>
          <p:nvPr/>
        </p:nvSpPr>
        <p:spPr>
          <a:xfrm>
            <a:off x="5352941" y="901653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4A25F36A-7EAA-4BAA-8C33-9E8C40AD3634}"/>
              </a:ext>
            </a:extLst>
          </p:cNvPr>
          <p:cNvSpPr/>
          <p:nvPr/>
        </p:nvSpPr>
        <p:spPr>
          <a:xfrm>
            <a:off x="5667814" y="9018108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C345E10A-909B-4324-AFC6-4EA9E8BDF86F}"/>
              </a:ext>
            </a:extLst>
          </p:cNvPr>
          <p:cNvSpPr/>
          <p:nvPr/>
        </p:nvSpPr>
        <p:spPr>
          <a:xfrm>
            <a:off x="3459694" y="932526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6D21D2D1-54E9-4B85-ACCA-B8AA7CE33F12}"/>
              </a:ext>
            </a:extLst>
          </p:cNvPr>
          <p:cNvSpPr/>
          <p:nvPr/>
        </p:nvSpPr>
        <p:spPr>
          <a:xfrm>
            <a:off x="3774805" y="93189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7A610162-B3F5-486C-AEB6-37B6F139CFB3}"/>
              </a:ext>
            </a:extLst>
          </p:cNvPr>
          <p:cNvSpPr/>
          <p:nvPr/>
        </p:nvSpPr>
        <p:spPr>
          <a:xfrm>
            <a:off x="4077712" y="93189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C254AD50-6DBB-40DC-ABCF-5BD8DDC7B907}"/>
              </a:ext>
            </a:extLst>
          </p:cNvPr>
          <p:cNvSpPr/>
          <p:nvPr/>
        </p:nvSpPr>
        <p:spPr>
          <a:xfrm>
            <a:off x="4382818" y="93189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63D6F33A-0FEC-4849-BEF0-44E843EA4DF8}"/>
              </a:ext>
            </a:extLst>
          </p:cNvPr>
          <p:cNvSpPr/>
          <p:nvPr/>
        </p:nvSpPr>
        <p:spPr>
          <a:xfrm>
            <a:off x="3468850" y="932683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11F54EEA-3DBC-4247-9862-BC2C2A47E656}"/>
              </a:ext>
            </a:extLst>
          </p:cNvPr>
          <p:cNvSpPr/>
          <p:nvPr/>
        </p:nvSpPr>
        <p:spPr>
          <a:xfrm>
            <a:off x="4692362" y="93189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A2D0E4BF-BF45-4C57-9A03-298C8DCFE30B}"/>
              </a:ext>
            </a:extLst>
          </p:cNvPr>
          <p:cNvSpPr/>
          <p:nvPr/>
        </p:nvSpPr>
        <p:spPr>
          <a:xfrm>
            <a:off x="5035630" y="9318915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AA591B10-0E60-4AE3-8E4E-92192A659C33}"/>
              </a:ext>
            </a:extLst>
          </p:cNvPr>
          <p:cNvSpPr/>
          <p:nvPr/>
        </p:nvSpPr>
        <p:spPr>
          <a:xfrm>
            <a:off x="5350103" y="9325271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B852C740-CE32-4F2B-85E6-39EE68C12EC1}"/>
              </a:ext>
            </a:extLst>
          </p:cNvPr>
          <p:cNvSpPr/>
          <p:nvPr/>
        </p:nvSpPr>
        <p:spPr>
          <a:xfrm>
            <a:off x="5664976" y="9326846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B59F38B3-ADD2-4808-A0FA-E91C472C9640}"/>
              </a:ext>
            </a:extLst>
          </p:cNvPr>
          <p:cNvSpPr/>
          <p:nvPr/>
        </p:nvSpPr>
        <p:spPr>
          <a:xfrm>
            <a:off x="3455764" y="9632060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C89025F6-9AF8-4700-8D34-8D90610A7AB2}"/>
              </a:ext>
            </a:extLst>
          </p:cNvPr>
          <p:cNvSpPr/>
          <p:nvPr/>
        </p:nvSpPr>
        <p:spPr>
          <a:xfrm>
            <a:off x="3770875" y="962571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4" name="矩形 163">
            <a:extLst>
              <a:ext uri="{FF2B5EF4-FFF2-40B4-BE49-F238E27FC236}">
                <a16:creationId xmlns:a16="http://schemas.microsoft.com/office/drawing/2014/main" id="{EE6D18FA-E5EB-40B5-BF15-A10CAFBBFA67}"/>
              </a:ext>
            </a:extLst>
          </p:cNvPr>
          <p:cNvSpPr/>
          <p:nvPr/>
        </p:nvSpPr>
        <p:spPr>
          <a:xfrm>
            <a:off x="4073782" y="962571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5" name="矩形 164">
            <a:extLst>
              <a:ext uri="{FF2B5EF4-FFF2-40B4-BE49-F238E27FC236}">
                <a16:creationId xmlns:a16="http://schemas.microsoft.com/office/drawing/2014/main" id="{997DF834-2C16-43B2-8A0E-53B108C447F6}"/>
              </a:ext>
            </a:extLst>
          </p:cNvPr>
          <p:cNvSpPr/>
          <p:nvPr/>
        </p:nvSpPr>
        <p:spPr>
          <a:xfrm>
            <a:off x="4378888" y="962571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矩形 165">
            <a:extLst>
              <a:ext uri="{FF2B5EF4-FFF2-40B4-BE49-F238E27FC236}">
                <a16:creationId xmlns:a16="http://schemas.microsoft.com/office/drawing/2014/main" id="{C717517E-C280-43A7-B173-E64A1DA46263}"/>
              </a:ext>
            </a:extLst>
          </p:cNvPr>
          <p:cNvSpPr/>
          <p:nvPr/>
        </p:nvSpPr>
        <p:spPr>
          <a:xfrm>
            <a:off x="3464920" y="9633632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8CD8DA41-1AA8-40FC-96BD-A72CC22287A3}"/>
              </a:ext>
            </a:extLst>
          </p:cNvPr>
          <p:cNvSpPr/>
          <p:nvPr/>
        </p:nvSpPr>
        <p:spPr>
          <a:xfrm>
            <a:off x="4688432" y="962571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9DB6EFC3-693E-4114-B048-441FFB4915EB}"/>
              </a:ext>
            </a:extLst>
          </p:cNvPr>
          <p:cNvSpPr/>
          <p:nvPr/>
        </p:nvSpPr>
        <p:spPr>
          <a:xfrm>
            <a:off x="5031700" y="9625713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606013FE-005A-4FBE-AF90-E73BE0BD8BB7}"/>
              </a:ext>
            </a:extLst>
          </p:cNvPr>
          <p:cNvSpPr/>
          <p:nvPr/>
        </p:nvSpPr>
        <p:spPr>
          <a:xfrm>
            <a:off x="5346173" y="9632069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9AC82E1F-C2EF-4A0E-B662-5913E28062B5}"/>
              </a:ext>
            </a:extLst>
          </p:cNvPr>
          <p:cNvSpPr/>
          <p:nvPr/>
        </p:nvSpPr>
        <p:spPr>
          <a:xfrm>
            <a:off x="5661046" y="9633644"/>
            <a:ext cx="216000" cy="216000"/>
          </a:xfrm>
          <a:prstGeom prst="rect">
            <a:avLst/>
          </a:prstGeom>
          <a:solidFill>
            <a:srgbClr val="C9D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1" name="圖形 113">
            <a:extLst>
              <a:ext uri="{FF2B5EF4-FFF2-40B4-BE49-F238E27FC236}">
                <a16:creationId xmlns:a16="http://schemas.microsoft.com/office/drawing/2014/main" id="{D4F96DAC-5B98-481B-B3B6-EF95C7EB54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2757060" y="8256572"/>
            <a:ext cx="546885" cy="382701"/>
          </a:xfrm>
          <a:prstGeom prst="rect">
            <a:avLst/>
          </a:prstGeom>
        </p:spPr>
      </p:pic>
      <p:cxnSp>
        <p:nvCxnSpPr>
          <p:cNvPr id="176" name="直線接點 175">
            <a:extLst>
              <a:ext uri="{FF2B5EF4-FFF2-40B4-BE49-F238E27FC236}">
                <a16:creationId xmlns:a16="http://schemas.microsoft.com/office/drawing/2014/main" id="{AF87C2A4-043A-49CF-975D-D455A602B9FC}"/>
              </a:ext>
            </a:extLst>
          </p:cNvPr>
          <p:cNvCxnSpPr>
            <a:cxnSpLocks/>
          </p:cNvCxnSpPr>
          <p:nvPr/>
        </p:nvCxnSpPr>
        <p:spPr>
          <a:xfrm>
            <a:off x="6890871" y="2568354"/>
            <a:ext cx="0" cy="375904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6A170D9C-145B-494E-BD0F-4040B75C2F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294" y="3336271"/>
            <a:ext cx="4593002" cy="1806473"/>
          </a:xfrm>
          <a:prstGeom prst="rect">
            <a:avLst/>
          </a:prstGeom>
        </p:spPr>
      </p:pic>
      <p:sp>
        <p:nvSpPr>
          <p:cNvPr id="178" name="文字方塊 106">
            <a:extLst>
              <a:ext uri="{FF2B5EF4-FFF2-40B4-BE49-F238E27FC236}">
                <a16:creationId xmlns:a16="http://schemas.microsoft.com/office/drawing/2014/main" id="{2DB53E42-2DBF-41F3-9CF8-062B6691D256}"/>
              </a:ext>
            </a:extLst>
          </p:cNvPr>
          <p:cNvSpPr txBox="1"/>
          <p:nvPr/>
        </p:nvSpPr>
        <p:spPr>
          <a:xfrm>
            <a:off x="4678997" y="3358750"/>
            <a:ext cx="1710451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磁碟空間</a:t>
            </a:r>
            <a:endParaRPr lang="en-GB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" name="矩形 180">
            <a:extLst>
              <a:ext uri="{FF2B5EF4-FFF2-40B4-BE49-F238E27FC236}">
                <a16:creationId xmlns:a16="http://schemas.microsoft.com/office/drawing/2014/main" id="{A2674683-59CD-4BD8-A216-BF4A658FA673}"/>
              </a:ext>
            </a:extLst>
          </p:cNvPr>
          <p:cNvSpPr/>
          <p:nvPr/>
        </p:nvSpPr>
        <p:spPr>
          <a:xfrm>
            <a:off x="342371" y="3469060"/>
            <a:ext cx="135000" cy="135000"/>
          </a:xfrm>
          <a:prstGeom prst="rect">
            <a:avLst/>
          </a:prstGeom>
          <a:solidFill>
            <a:srgbClr val="718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385440D0-535D-4F5E-90B8-265BAF09E028}"/>
              </a:ext>
            </a:extLst>
          </p:cNvPr>
          <p:cNvSpPr/>
          <p:nvPr/>
        </p:nvSpPr>
        <p:spPr>
          <a:xfrm>
            <a:off x="342371" y="3756656"/>
            <a:ext cx="135000" cy="135000"/>
          </a:xfrm>
          <a:prstGeom prst="rect">
            <a:avLst/>
          </a:prstGeom>
          <a:solidFill>
            <a:srgbClr val="3B5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3" name="矩形 182">
            <a:extLst>
              <a:ext uri="{FF2B5EF4-FFF2-40B4-BE49-F238E27FC236}">
                <a16:creationId xmlns:a16="http://schemas.microsoft.com/office/drawing/2014/main" id="{2A90F9EA-0CCE-4D9C-9474-09F7BA2F6D7D}"/>
              </a:ext>
            </a:extLst>
          </p:cNvPr>
          <p:cNvSpPr/>
          <p:nvPr/>
        </p:nvSpPr>
        <p:spPr>
          <a:xfrm>
            <a:off x="342371" y="4029848"/>
            <a:ext cx="135000" cy="135000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11543000-7866-4A33-B2D2-65666EA26401}"/>
              </a:ext>
            </a:extLst>
          </p:cNvPr>
          <p:cNvSpPr/>
          <p:nvPr/>
        </p:nvSpPr>
        <p:spPr>
          <a:xfrm>
            <a:off x="342371" y="4317443"/>
            <a:ext cx="135000" cy="135000"/>
          </a:xfrm>
          <a:prstGeom prst="rect">
            <a:avLst/>
          </a:prstGeom>
          <a:solidFill>
            <a:srgbClr val="1FC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5" name="文字方塊 105">
            <a:extLst>
              <a:ext uri="{FF2B5EF4-FFF2-40B4-BE49-F238E27FC236}">
                <a16:creationId xmlns:a16="http://schemas.microsoft.com/office/drawing/2014/main" id="{1A16D627-CBE1-45AD-9B35-6251EA806F60}"/>
              </a:ext>
            </a:extLst>
          </p:cNvPr>
          <p:cNvSpPr txBox="1"/>
          <p:nvPr/>
        </p:nvSpPr>
        <p:spPr>
          <a:xfrm>
            <a:off x="476640" y="4246444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en-US" altLang="zh-TW" sz="11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etadata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6" name="文字方塊 114">
            <a:extLst>
              <a:ext uri="{FF2B5EF4-FFF2-40B4-BE49-F238E27FC236}">
                <a16:creationId xmlns:a16="http://schemas.microsoft.com/office/drawing/2014/main" id="{EE078A40-2EEC-4883-BBD2-38B3F1CB362A}"/>
              </a:ext>
            </a:extLst>
          </p:cNvPr>
          <p:cNvSpPr txBox="1"/>
          <p:nvPr/>
        </p:nvSpPr>
        <p:spPr>
          <a:xfrm>
            <a:off x="476640" y="3951704"/>
            <a:ext cx="1035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Writing 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7" name="文字方塊 115">
            <a:extLst>
              <a:ext uri="{FF2B5EF4-FFF2-40B4-BE49-F238E27FC236}">
                <a16:creationId xmlns:a16="http://schemas.microsoft.com/office/drawing/2014/main" id="{2D2D1305-2AC8-46E4-AB7B-37CBC4FAAD85}"/>
              </a:ext>
            </a:extLst>
          </p:cNvPr>
          <p:cNvSpPr txBox="1"/>
          <p:nvPr/>
        </p:nvSpPr>
        <p:spPr>
          <a:xfrm>
            <a:off x="476640" y="3685216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Reading 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8" name="文字方塊 116">
            <a:extLst>
              <a:ext uri="{FF2B5EF4-FFF2-40B4-BE49-F238E27FC236}">
                <a16:creationId xmlns:a16="http://schemas.microsoft.com/office/drawing/2014/main" id="{B78A5BE2-7CE5-454C-B591-CE6FA00C55B1}"/>
              </a:ext>
            </a:extLst>
          </p:cNvPr>
          <p:cNvSpPr txBox="1"/>
          <p:nvPr/>
        </p:nvSpPr>
        <p:spPr>
          <a:xfrm>
            <a:off x="476640" y="3412713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Cached data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E03F9443-D92B-4071-97B1-F0B727814018}"/>
              </a:ext>
            </a:extLst>
          </p:cNvPr>
          <p:cNvSpPr/>
          <p:nvPr/>
        </p:nvSpPr>
        <p:spPr>
          <a:xfrm>
            <a:off x="342371" y="4596350"/>
            <a:ext cx="135000" cy="13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3" name="文字方塊 105">
            <a:extLst>
              <a:ext uri="{FF2B5EF4-FFF2-40B4-BE49-F238E27FC236}">
                <a16:creationId xmlns:a16="http://schemas.microsoft.com/office/drawing/2014/main" id="{A7E09AE5-D319-445F-830E-57620EE07AD7}"/>
              </a:ext>
            </a:extLst>
          </p:cNvPr>
          <p:cNvSpPr txBox="1"/>
          <p:nvPr/>
        </p:nvSpPr>
        <p:spPr>
          <a:xfrm>
            <a:off x="476640" y="4525351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in HDD</a:t>
            </a:r>
            <a:endParaRPr lang="en-GB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7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0C2F-A9E6-4A2C-8766-A0BFFCBD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82736"/>
            <a:ext cx="10515600" cy="1067095"/>
          </a:xfrm>
        </p:spPr>
        <p:txBody>
          <a:bodyPr/>
          <a:lstStyle/>
          <a:p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虛擬化應用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儲存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還能</a:t>
            </a:r>
            <a:r>
              <a:rPr lang="zh-CN" altLang="en-US" sz="4400">
                <a:latin typeface="Arial" panose="020B0604020202020204" pitchFamily="34" charset="0"/>
                <a:cs typeface="Arial" panose="020B0604020202020204" pitchFamily="34" charset="0"/>
              </a:rPr>
              <a:t>更有效率</a:t>
            </a:r>
            <a:br>
              <a:rPr lang="zh-CN" altLang="en-US"/>
            </a:br>
            <a:r>
              <a:rPr lang="zh-CN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QES支援重刪 (Deduplication) 避免儲存冗餘的資料</a:t>
            </a:r>
            <a:r>
              <a:rPr lang="zh-CN" altLang="en-US" sz="2133"/>
              <a:t>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A3E3ADB-59D8-4346-9E3B-9468DAAE7A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064" y="1946418"/>
            <a:ext cx="1100053" cy="80762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52547D5-4E98-4AB0-8894-634FDE41F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418" y="2932495"/>
            <a:ext cx="1100053" cy="80762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E9631F5-2DB1-49F3-AD6A-D37A2C2CC7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21"/>
          <a:stretch/>
        </p:blipFill>
        <p:spPr>
          <a:xfrm>
            <a:off x="350743" y="3928642"/>
            <a:ext cx="1584480" cy="807629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7B662D5-7641-4EFF-8994-B2A1148A6821}"/>
              </a:ext>
            </a:extLst>
          </p:cNvPr>
          <p:cNvSpPr txBox="1">
            <a:spLocks/>
          </p:cNvSpPr>
          <p:nvPr/>
        </p:nvSpPr>
        <p:spPr>
          <a:xfrm>
            <a:off x="169969" y="1337512"/>
            <a:ext cx="11852061" cy="4919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buNone/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台虛擬桌面實測：資料去重複刪除可節省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95%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重複資料。</a:t>
            </a:r>
            <a:endParaRPr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82E78CF-D4DA-43F9-93C7-27F9C71E5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21"/>
          <a:stretch/>
        </p:blipFill>
        <p:spPr>
          <a:xfrm>
            <a:off x="1891569" y="3928642"/>
            <a:ext cx="1584480" cy="80762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E834507-46B4-4DF5-AC53-DD7C45331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21"/>
          <a:stretch/>
        </p:blipFill>
        <p:spPr>
          <a:xfrm>
            <a:off x="3372828" y="3928642"/>
            <a:ext cx="1584480" cy="80762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453D0E6-37DA-4BCC-9617-E46D21232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801" y="2932495"/>
            <a:ext cx="1100053" cy="807629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279450E-9156-473C-BA9C-B8C2C7B8F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801" y="1946418"/>
            <a:ext cx="1100053" cy="807629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E85105BD-EFE4-4718-947C-7DC8309797DF}"/>
              </a:ext>
            </a:extLst>
          </p:cNvPr>
          <p:cNvSpPr/>
          <p:nvPr/>
        </p:nvSpPr>
        <p:spPr>
          <a:xfrm>
            <a:off x="480171" y="4995963"/>
            <a:ext cx="4325387" cy="828954"/>
          </a:xfrm>
          <a:prstGeom prst="roundRect">
            <a:avLst>
              <a:gd name="adj" fmla="val 112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 </a:t>
            </a:r>
            <a:r>
              <a:rPr lang="en-US" altLang="zh-TW" sz="2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ESXi</a:t>
            </a:r>
            <a:r>
              <a:rPr lang="en-US" altLang="zh-TW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Server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817029B-7F6D-4AF9-BECD-51AE184E7156}"/>
              </a:ext>
            </a:extLst>
          </p:cNvPr>
          <p:cNvSpPr/>
          <p:nvPr/>
        </p:nvSpPr>
        <p:spPr>
          <a:xfrm>
            <a:off x="7502120" y="3928642"/>
            <a:ext cx="3981043" cy="828954"/>
          </a:xfrm>
          <a:prstGeom prst="roundRect">
            <a:avLst>
              <a:gd name="adj" fmla="val 112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QES NAS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356A827E-8AD2-4CBE-AB64-23B902D4F7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030" y="2859771"/>
            <a:ext cx="1100053" cy="80762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CC29D11-C349-413F-8387-FAC6D53E1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036" y="2859771"/>
            <a:ext cx="1100053" cy="80762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B0BB3582-31C2-44DD-8935-4D90036EF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21"/>
          <a:stretch/>
        </p:blipFill>
        <p:spPr>
          <a:xfrm>
            <a:off x="9990770" y="2861321"/>
            <a:ext cx="1584480" cy="807629"/>
          </a:xfrm>
          <a:prstGeom prst="rect">
            <a:avLst/>
          </a:prstGeom>
        </p:spPr>
      </p:pic>
      <p:sp>
        <p:nvSpPr>
          <p:cNvPr id="35" name="箭號: 有線條的向右箭號 34">
            <a:extLst>
              <a:ext uri="{FF2B5EF4-FFF2-40B4-BE49-F238E27FC236}">
                <a16:creationId xmlns:a16="http://schemas.microsoft.com/office/drawing/2014/main" id="{D4542C26-84E7-403E-8D32-9CA0F23CB7F2}"/>
              </a:ext>
            </a:extLst>
          </p:cNvPr>
          <p:cNvSpPr/>
          <p:nvPr/>
        </p:nvSpPr>
        <p:spPr>
          <a:xfrm rot="10800000" flipH="1">
            <a:off x="4957308" y="3893179"/>
            <a:ext cx="2544812" cy="894142"/>
          </a:xfrm>
          <a:prstGeom prst="stripedRightArrow">
            <a:avLst/>
          </a:prstGeom>
          <a:gradFill>
            <a:gsLst>
              <a:gs pos="3000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DCD9E06-0C04-4414-B502-28F8E0AED9B4}"/>
              </a:ext>
            </a:extLst>
          </p:cNvPr>
          <p:cNvSpPr txBox="1">
            <a:spLocks/>
          </p:cNvSpPr>
          <p:nvPr/>
        </p:nvSpPr>
        <p:spPr>
          <a:xfrm>
            <a:off x="5177225" y="4154421"/>
            <a:ext cx="1900612" cy="433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Deduplication</a:t>
            </a:r>
          </a:p>
        </p:txBody>
      </p:sp>
    </p:spTree>
    <p:extLst>
      <p:ext uri="{BB962C8B-B14F-4D97-AF65-F5344CB8AC3E}">
        <p14:creationId xmlns:p14="http://schemas.microsoft.com/office/powerpoint/2010/main" val="3052624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4B8EFFA-AF9F-4210-BCBF-7036F9E5961C}"/>
              </a:ext>
            </a:extLst>
          </p:cNvPr>
          <p:cNvSpPr/>
          <p:nvPr/>
        </p:nvSpPr>
        <p:spPr>
          <a:xfrm>
            <a:off x="6226209" y="2851106"/>
            <a:ext cx="5790942" cy="1632322"/>
          </a:xfrm>
          <a:prstGeom prst="roundRect">
            <a:avLst>
              <a:gd name="adj" fmla="val 976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altLang="zh-TW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</a:rPr>
              <a:t>QNAP</a:t>
            </a:r>
          </a:p>
          <a:p>
            <a:pPr algn="r">
              <a:defRPr/>
            </a:pPr>
            <a:r>
              <a:rPr lang="zh-TW" altLang="en-US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</a:rPr>
              <a:t>儲存系統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8A1479E5-59C6-41B9-B2FA-979E96F5440C}"/>
              </a:ext>
            </a:extLst>
          </p:cNvPr>
          <p:cNvSpPr/>
          <p:nvPr/>
        </p:nvSpPr>
        <p:spPr>
          <a:xfrm>
            <a:off x="177948" y="2851106"/>
            <a:ext cx="5787845" cy="1632322"/>
          </a:xfrm>
          <a:prstGeom prst="roundRect">
            <a:avLst>
              <a:gd name="adj" fmla="val 976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75000">
                <a:srgbClr val="FFC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</a:rPr>
              <a:t>VMware </a:t>
            </a:r>
          </a:p>
          <a:p>
            <a:pPr>
              <a:defRPr/>
            </a:pPr>
            <a:r>
              <a:rPr lang="zh-TW" altLang="en-US" b="1">
                <a:solidFill>
                  <a:schemeClr val="tx1"/>
                </a:solidFill>
                <a:latin typeface="Arial"/>
                <a:ea typeface="微軟正黑體" panose="020B0604030504040204" pitchFamily="34" charset="-120"/>
              </a:rPr>
              <a:t>伺服器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7FA9CA-CCD5-4124-B124-D33FDD42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網路效能的推進器 RDMA (QTS/QES)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FCC469-B9A5-448C-882E-4DE8A6AA18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92" y="1508489"/>
            <a:ext cx="9245455" cy="461677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D5094A8-EA3E-485B-AADA-CBA6B9F3C4A1}"/>
              </a:ext>
            </a:extLst>
          </p:cNvPr>
          <p:cNvSpPr txBox="1"/>
          <p:nvPr/>
        </p:nvSpPr>
        <p:spPr>
          <a:xfrm>
            <a:off x="1712586" y="2489624"/>
            <a:ext cx="12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A83A97-79CE-456B-8324-4E6E7D087BA1}"/>
              </a:ext>
            </a:extLst>
          </p:cNvPr>
          <p:cNvSpPr txBox="1"/>
          <p:nvPr/>
        </p:nvSpPr>
        <p:spPr>
          <a:xfrm>
            <a:off x="3001185" y="2412464"/>
            <a:ext cx="155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590B3C9-4552-4930-8C4E-05B012895F37}"/>
              </a:ext>
            </a:extLst>
          </p:cNvPr>
          <p:cNvSpPr txBox="1"/>
          <p:nvPr/>
        </p:nvSpPr>
        <p:spPr>
          <a:xfrm>
            <a:off x="4607751" y="2489624"/>
            <a:ext cx="128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C05F7E0-8542-4D52-948E-1BF6E8D2FDC7}"/>
              </a:ext>
            </a:extLst>
          </p:cNvPr>
          <p:cNvSpPr txBox="1"/>
          <p:nvPr/>
        </p:nvSpPr>
        <p:spPr>
          <a:xfrm>
            <a:off x="5183103" y="1479847"/>
            <a:ext cx="1825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TW" sz="2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1B03D79-96CC-4242-A734-893D10BE84F7}"/>
              </a:ext>
            </a:extLst>
          </p:cNvPr>
          <p:cNvSpPr txBox="1"/>
          <p:nvPr/>
        </p:nvSpPr>
        <p:spPr>
          <a:xfrm>
            <a:off x="6363131" y="2527769"/>
            <a:ext cx="1254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D711100-F22E-49AF-9E4C-DFB02F5CECAF}"/>
              </a:ext>
            </a:extLst>
          </p:cNvPr>
          <p:cNvSpPr txBox="1"/>
          <p:nvPr/>
        </p:nvSpPr>
        <p:spPr>
          <a:xfrm>
            <a:off x="7668890" y="2386644"/>
            <a:ext cx="15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BF120E5-21A0-4A8D-A356-317E193907E4}"/>
              </a:ext>
            </a:extLst>
          </p:cNvPr>
          <p:cNvSpPr txBox="1"/>
          <p:nvPr/>
        </p:nvSpPr>
        <p:spPr>
          <a:xfrm>
            <a:off x="5260420" y="3744561"/>
            <a:ext cx="174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2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AADA8D7-DE9A-44BA-AF57-0BB262D2E5F8}"/>
              </a:ext>
            </a:extLst>
          </p:cNvPr>
          <p:cNvSpPr txBox="1"/>
          <p:nvPr/>
        </p:nvSpPr>
        <p:spPr>
          <a:xfrm>
            <a:off x="3069504" y="4331069"/>
            <a:ext cx="1450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0E3C532-4DB1-4436-89A6-464F3EC6C0BA}"/>
              </a:ext>
            </a:extLst>
          </p:cNvPr>
          <p:cNvSpPr txBox="1"/>
          <p:nvPr/>
        </p:nvSpPr>
        <p:spPr>
          <a:xfrm>
            <a:off x="7666438" y="4331069"/>
            <a:ext cx="15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CD994D2-BB5D-4643-ADD8-0E06A396289D}"/>
              </a:ext>
            </a:extLst>
          </p:cNvPr>
          <p:cNvSpPr txBox="1"/>
          <p:nvPr/>
        </p:nvSpPr>
        <p:spPr>
          <a:xfrm>
            <a:off x="1712585" y="4768589"/>
            <a:ext cx="12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0EEB59B-CC80-4FE3-80B9-94E0699167DC}"/>
              </a:ext>
            </a:extLst>
          </p:cNvPr>
          <p:cNvSpPr txBox="1"/>
          <p:nvPr/>
        </p:nvSpPr>
        <p:spPr>
          <a:xfrm>
            <a:off x="9301555" y="2520278"/>
            <a:ext cx="12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39DC9B7-1CC5-4C33-AD19-B053B77998E8}"/>
              </a:ext>
            </a:extLst>
          </p:cNvPr>
          <p:cNvSpPr txBox="1"/>
          <p:nvPr/>
        </p:nvSpPr>
        <p:spPr>
          <a:xfrm>
            <a:off x="9301555" y="4766848"/>
            <a:ext cx="121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514A415-B657-4C40-8F31-7AAF311FC02C}"/>
              </a:ext>
            </a:extLst>
          </p:cNvPr>
          <p:cNvSpPr txBox="1"/>
          <p:nvPr/>
        </p:nvSpPr>
        <p:spPr>
          <a:xfrm>
            <a:off x="4595764" y="4734858"/>
            <a:ext cx="128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46B1C25-91F8-477F-A668-70957720387E}"/>
              </a:ext>
            </a:extLst>
          </p:cNvPr>
          <p:cNvSpPr txBox="1"/>
          <p:nvPr/>
        </p:nvSpPr>
        <p:spPr>
          <a:xfrm>
            <a:off x="6335835" y="4768589"/>
            <a:ext cx="1254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9" descr="一張含有 牆, 電腦, 室內 的圖片&#10;&#10;描述是以非常高的可信度產生">
            <a:extLst>
              <a:ext uri="{FF2B5EF4-FFF2-40B4-BE49-F238E27FC236}">
                <a16:creationId xmlns:a16="http://schemas.microsoft.com/office/drawing/2014/main" id="{15787513-FA34-4F87-B6E0-7E8536257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" y="7261428"/>
            <a:ext cx="1895512" cy="2103008"/>
          </a:xfrm>
          <a:prstGeom prst="rect">
            <a:avLst/>
          </a:prstGeom>
        </p:spPr>
      </p:pic>
      <p:pic>
        <p:nvPicPr>
          <p:cNvPr id="38" name="圖片 15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id="{24D79D92-364B-4FF3-93F1-C178883987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114" y="8803205"/>
            <a:ext cx="2141508" cy="1337187"/>
          </a:xfrm>
          <a:prstGeom prst="rect">
            <a:avLst/>
          </a:prstGeom>
        </p:spPr>
      </p:pic>
      <p:pic>
        <p:nvPicPr>
          <p:cNvPr id="39" name="圖片 13">
            <a:extLst>
              <a:ext uri="{FF2B5EF4-FFF2-40B4-BE49-F238E27FC236}">
                <a16:creationId xmlns:a16="http://schemas.microsoft.com/office/drawing/2014/main" id="{9B813A4F-3036-4121-B5B5-1C9286FB22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112" y="8187155"/>
            <a:ext cx="2140253" cy="1338442"/>
          </a:xfrm>
          <a:prstGeom prst="rect">
            <a:avLst/>
          </a:prstGeom>
        </p:spPr>
      </p:pic>
      <p:pic>
        <p:nvPicPr>
          <p:cNvPr id="40" name="圖片 11">
            <a:extLst>
              <a:ext uri="{FF2B5EF4-FFF2-40B4-BE49-F238E27FC236}">
                <a16:creationId xmlns:a16="http://schemas.microsoft.com/office/drawing/2014/main" id="{E82E55B2-4FDA-45A8-B15A-4537273167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717" y="7824498"/>
            <a:ext cx="2148618" cy="1340952"/>
          </a:xfrm>
          <a:prstGeom prst="rect">
            <a:avLst/>
          </a:prstGeom>
        </p:spPr>
      </p:pic>
      <p:pic>
        <p:nvPicPr>
          <p:cNvPr id="41" name="圖片 7">
            <a:extLst>
              <a:ext uri="{FF2B5EF4-FFF2-40B4-BE49-F238E27FC236}">
                <a16:creationId xmlns:a16="http://schemas.microsoft.com/office/drawing/2014/main" id="{8E5D3614-C125-465F-B387-4C98D397F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891" y="7249753"/>
            <a:ext cx="2258370" cy="14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49D13D-DB4E-469C-A6BA-8A6B2BB8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/>
              <a:t>認證過最安心</a:t>
            </a:r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BEE1D2BD-7838-4F5B-A7FA-35359DFF1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00965" indent="0">
              <a:buNone/>
            </a:pPr>
            <a:r>
              <a:rPr lang="zh-TW" alt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更多其他的認證請參考 QNAP 官網或 </a:t>
            </a:r>
            <a:r>
              <a:rPr lang="en-US" altLang="zh-TW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相容性清單　</a:t>
            </a:r>
            <a:endParaRPr lang="en-US" altLang="zh-TW" sz="20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  <a:p>
            <a:pPr marL="352425" indent="-252095"/>
            <a:r>
              <a:rPr lang="en-US" altLang="zh-TW" sz="2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VMware Hardware Compatibility </a:t>
            </a:r>
            <a:r>
              <a:rPr lang="zh-TW" altLang="en-US" sz="2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相容清單</a:t>
            </a:r>
            <a:endParaRPr lang="zh-TW" altLang="en-US" sz="2000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965" indent="0">
              <a:buNone/>
            </a:pPr>
            <a:endParaRPr lang="zh-TW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F653E5F-D24B-41B7-AD03-7BDA38846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15864"/>
              </p:ext>
            </p:extLst>
          </p:nvPr>
        </p:nvGraphicFramePr>
        <p:xfrm>
          <a:off x="248653" y="2099918"/>
          <a:ext cx="11630525" cy="368642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605164">
                  <a:extLst>
                    <a:ext uri="{9D8B030D-6E8A-4147-A177-3AD203B41FA5}">
                      <a16:colId xmlns:a16="http://schemas.microsoft.com/office/drawing/2014/main" val="1143921619"/>
                    </a:ext>
                  </a:extLst>
                </a:gridCol>
                <a:gridCol w="1534978">
                  <a:extLst>
                    <a:ext uri="{9D8B030D-6E8A-4147-A177-3AD203B41FA5}">
                      <a16:colId xmlns:a16="http://schemas.microsoft.com/office/drawing/2014/main" val="2271784973"/>
                    </a:ext>
                  </a:extLst>
                </a:gridCol>
                <a:gridCol w="1601111">
                  <a:extLst>
                    <a:ext uri="{9D8B030D-6E8A-4147-A177-3AD203B41FA5}">
                      <a16:colId xmlns:a16="http://schemas.microsoft.com/office/drawing/2014/main" val="1794708727"/>
                    </a:ext>
                  </a:extLst>
                </a:gridCol>
                <a:gridCol w="1654481">
                  <a:extLst>
                    <a:ext uri="{9D8B030D-6E8A-4147-A177-3AD203B41FA5}">
                      <a16:colId xmlns:a16="http://schemas.microsoft.com/office/drawing/2014/main" val="1224153211"/>
                    </a:ext>
                  </a:extLst>
                </a:gridCol>
                <a:gridCol w="1729201">
                  <a:extLst>
                    <a:ext uri="{9D8B030D-6E8A-4147-A177-3AD203B41FA5}">
                      <a16:colId xmlns:a16="http://schemas.microsoft.com/office/drawing/2014/main" val="3885419657"/>
                    </a:ext>
                  </a:extLst>
                </a:gridCol>
                <a:gridCol w="1674532">
                  <a:extLst>
                    <a:ext uri="{9D8B030D-6E8A-4147-A177-3AD203B41FA5}">
                      <a16:colId xmlns:a16="http://schemas.microsoft.com/office/drawing/2014/main" val="1490816146"/>
                    </a:ext>
                  </a:extLst>
                </a:gridCol>
                <a:gridCol w="1831058">
                  <a:extLst>
                    <a:ext uri="{9D8B030D-6E8A-4147-A177-3AD203B41FA5}">
                      <a16:colId xmlns:a16="http://schemas.microsoft.com/office/drawing/2014/main" val="131500195"/>
                    </a:ext>
                  </a:extLst>
                </a:gridCol>
              </a:tblGrid>
              <a:tr h="570198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NAS Series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VMware Ready 6.7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SRM 6.5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Fw version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08348772"/>
                  </a:ext>
                </a:extLst>
              </a:tr>
              <a:tr h="445176">
                <a:tc vMerge="1">
                  <a:txBody>
                    <a:bodyPr/>
                    <a:lstStyle/>
                    <a:p>
                      <a:pPr algn="l" rtl="0" fontAlgn="ctr"/>
                      <a:endParaRPr lang="zh-TW" altLang="en-US" sz="1300">
                        <a:effectLst/>
                        <a:latin typeface="微軟正黑體" panose="020B0604030504040204" pitchFamily="34" charset="-120"/>
                      </a:endParaRPr>
                    </a:p>
                  </a:txBody>
                  <a:tcPr marL="8219" marR="8219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iSCSI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VAAI iSCSI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VAAI NFS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zh-TW" altLang="en-US" sz="1300">
                        <a:effectLst/>
                        <a:latin typeface="微軟正黑體" panose="020B0604030504040204" pitchFamily="34" charset="-120"/>
                      </a:endParaRPr>
                    </a:p>
                  </a:txBody>
                  <a:tcPr marL="8219" marR="8219" marT="0" marB="0" anchor="ctr"/>
                </a:tc>
                <a:tc vMerge="1">
                  <a:txBody>
                    <a:bodyPr/>
                    <a:lstStyle/>
                    <a:p>
                      <a:pPr rtl="0" fontAlgn="ctr"/>
                      <a:endParaRPr lang="zh-TW" altLang="en-US" sz="1300">
                        <a:effectLst/>
                        <a:latin typeface="微軟正黑體" panose="020B0604030504040204" pitchFamily="34" charset="-120"/>
                      </a:endParaRPr>
                    </a:p>
                  </a:txBody>
                  <a:tcPr marL="8219" marR="8219" marT="0" marB="0" anchor="ctr"/>
                </a:tc>
                <a:extLst>
                  <a:ext uri="{0D108BD9-81ED-4DB2-BD59-A6C34878D82A}">
                    <a16:rowId xmlns:a16="http://schemas.microsoft.com/office/drawing/2014/main" val="534093703"/>
                  </a:ext>
                </a:extLst>
              </a:tr>
              <a:tr h="8903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ES1640dc Series</a:t>
                      </a:r>
                      <a:endParaRPr lang="en-US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QES 2.1.0</a:t>
                      </a:r>
                      <a:br>
                        <a:rPr lang="fi-FI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i-FI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VAAI 3.0-2</a:t>
                      </a:r>
                      <a:br>
                        <a:rPr lang="fi-FI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i-FI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SRA 5.5.248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635387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TES-x85 Series </a:t>
                      </a:r>
                      <a:endParaRPr lang="en-US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QES 2.1.0</a:t>
                      </a:r>
                      <a:b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VAAI 3.0-2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959473"/>
                  </a:ext>
                </a:extLst>
              </a:tr>
              <a:tr h="296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TS-x32XU</a:t>
                      </a:r>
                      <a:endParaRPr lang="en-US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4.3.5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725178"/>
                  </a:ext>
                </a:extLst>
              </a:tr>
              <a:tr h="296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TS-x77XU </a:t>
                      </a:r>
                      <a:endParaRPr lang="en-US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4.3.5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90652"/>
                  </a:ext>
                </a:extLst>
              </a:tr>
              <a:tr h="296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TS-x83XU </a:t>
                      </a:r>
                      <a:endParaRPr lang="en-US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4.3.5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45085"/>
                  </a:ext>
                </a:extLst>
              </a:tr>
              <a:tr h="296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TS-x72XU </a:t>
                      </a:r>
                      <a:endParaRPr lang="en-US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4.4.0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95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639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49D13D-DB4E-469C-A6BA-8A6B2BB8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/>
              <a:t>認證過最安心</a:t>
            </a:r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BEE1D2BD-7838-4F5B-A7FA-35359DFF1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1597" indent="0">
              <a:buNone/>
            </a:pPr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即將完成的認證機種</a:t>
            </a:r>
            <a:endParaRPr lang="en-US" altLang="zh-TW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597" indent="0">
              <a:buNone/>
            </a:pPr>
            <a:endParaRPr lang="zh-TW" altLang="en-US" sz="1867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F653E5F-D24B-41B7-AD03-7BDA38846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697539"/>
              </p:ext>
            </p:extLst>
          </p:nvPr>
        </p:nvGraphicFramePr>
        <p:xfrm>
          <a:off x="474458" y="1661657"/>
          <a:ext cx="11208205" cy="410146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46879">
                  <a:extLst>
                    <a:ext uri="{9D8B030D-6E8A-4147-A177-3AD203B41FA5}">
                      <a16:colId xmlns:a16="http://schemas.microsoft.com/office/drawing/2014/main" val="1143921619"/>
                    </a:ext>
                  </a:extLst>
                </a:gridCol>
                <a:gridCol w="1479241">
                  <a:extLst>
                    <a:ext uri="{9D8B030D-6E8A-4147-A177-3AD203B41FA5}">
                      <a16:colId xmlns:a16="http://schemas.microsoft.com/office/drawing/2014/main" val="2271784973"/>
                    </a:ext>
                  </a:extLst>
                </a:gridCol>
                <a:gridCol w="1542972">
                  <a:extLst>
                    <a:ext uri="{9D8B030D-6E8A-4147-A177-3AD203B41FA5}">
                      <a16:colId xmlns:a16="http://schemas.microsoft.com/office/drawing/2014/main" val="1794708727"/>
                    </a:ext>
                  </a:extLst>
                </a:gridCol>
                <a:gridCol w="1594405">
                  <a:extLst>
                    <a:ext uri="{9D8B030D-6E8A-4147-A177-3AD203B41FA5}">
                      <a16:colId xmlns:a16="http://schemas.microsoft.com/office/drawing/2014/main" val="1224153211"/>
                    </a:ext>
                  </a:extLst>
                </a:gridCol>
                <a:gridCol w="1666410">
                  <a:extLst>
                    <a:ext uri="{9D8B030D-6E8A-4147-A177-3AD203B41FA5}">
                      <a16:colId xmlns:a16="http://schemas.microsoft.com/office/drawing/2014/main" val="3885419657"/>
                    </a:ext>
                  </a:extLst>
                </a:gridCol>
                <a:gridCol w="1613728">
                  <a:extLst>
                    <a:ext uri="{9D8B030D-6E8A-4147-A177-3AD203B41FA5}">
                      <a16:colId xmlns:a16="http://schemas.microsoft.com/office/drawing/2014/main" val="1490816146"/>
                    </a:ext>
                  </a:extLst>
                </a:gridCol>
                <a:gridCol w="1764570">
                  <a:extLst>
                    <a:ext uri="{9D8B030D-6E8A-4147-A177-3AD203B41FA5}">
                      <a16:colId xmlns:a16="http://schemas.microsoft.com/office/drawing/2014/main" val="131500195"/>
                    </a:ext>
                  </a:extLst>
                </a:gridCol>
              </a:tblGrid>
              <a:tr h="60132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NAS Series</a:t>
                      </a:r>
                    </a:p>
                  </a:txBody>
                  <a:tcPr marL="8219" marR="8219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VMware Ready 6.7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SRM 6.5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Fw version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08348772"/>
                  </a:ext>
                </a:extLst>
              </a:tr>
              <a:tr h="469479">
                <a:tc vMerge="1">
                  <a:txBody>
                    <a:bodyPr/>
                    <a:lstStyle/>
                    <a:p>
                      <a:pPr algn="l" rtl="0" fontAlgn="ctr"/>
                      <a:endParaRPr lang="zh-TW" altLang="en-US" sz="1300">
                        <a:effectLst/>
                        <a:latin typeface="微軟正黑體" panose="020B0604030504040204" pitchFamily="34" charset="-120"/>
                      </a:endParaRPr>
                    </a:p>
                  </a:txBody>
                  <a:tcPr marL="8219" marR="8219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iSCSI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NFS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VAAI iSCSI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VAAI NFS</a:t>
                      </a:r>
                    </a:p>
                  </a:txBody>
                  <a:tcPr marL="8219" marR="821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rtl="0" fontAlgn="ctr"/>
                      <a:endParaRPr lang="zh-TW" altLang="en-US" sz="1300">
                        <a:effectLst/>
                        <a:latin typeface="微軟正黑體" panose="020B0604030504040204" pitchFamily="34" charset="-120"/>
                      </a:endParaRPr>
                    </a:p>
                  </a:txBody>
                  <a:tcPr marL="8219" marR="8219" marT="0" marB="0" anchor="ctr"/>
                </a:tc>
                <a:tc vMerge="1">
                  <a:txBody>
                    <a:bodyPr/>
                    <a:lstStyle/>
                    <a:p>
                      <a:pPr rtl="0" fontAlgn="ctr"/>
                      <a:endParaRPr lang="zh-TW" altLang="en-US" sz="1300">
                        <a:effectLst/>
                        <a:latin typeface="微軟正黑體" panose="020B0604030504040204" pitchFamily="34" charset="-120"/>
                      </a:endParaRPr>
                    </a:p>
                  </a:txBody>
                  <a:tcPr marL="8219" marR="8219" marT="0" marB="0" anchor="ctr"/>
                </a:tc>
                <a:extLst>
                  <a:ext uri="{0D108BD9-81ED-4DB2-BD59-A6C34878D82A}">
                    <a16:rowId xmlns:a16="http://schemas.microsoft.com/office/drawing/2014/main" val="534093703"/>
                  </a:ext>
                </a:extLst>
              </a:tr>
              <a:tr h="9389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TDS-16489U R2 QES</a:t>
                      </a:r>
                    </a:p>
                  </a:txBody>
                  <a:tcPr marL="8219" marR="821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2019/03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2019/03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2019/03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2019/03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2019/03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QES 2.0.0</a:t>
                      </a:r>
                      <a:b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VAAI 3.0-2</a:t>
                      </a:r>
                      <a:b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SRA 5.5.248 </a:t>
                      </a:r>
                      <a:endParaRPr lang="fi-FI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635387"/>
                  </a:ext>
                </a:extLst>
              </a:tr>
              <a:tr h="6259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TDS-16489U R2 QTS</a:t>
                      </a:r>
                    </a:p>
                  </a:txBody>
                  <a:tcPr marL="8219" marR="821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2019/04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2019/04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2019/04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4.3.5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959473"/>
                  </a:ext>
                </a:extLst>
              </a:tr>
              <a:tr h="5862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TS-2888X</a:t>
                      </a:r>
                    </a:p>
                  </a:txBody>
                  <a:tcPr marL="8219" marR="821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2019/05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2019/05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2019/05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4.3.5</a:t>
                      </a:r>
                      <a:endParaRPr lang="en-US" altLang="zh-TW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725178"/>
                  </a:ext>
                </a:extLst>
              </a:tr>
              <a:tr h="8794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ES-1648dc</a:t>
                      </a:r>
                    </a:p>
                  </a:txBody>
                  <a:tcPr marL="8219" marR="821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2019/06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2019/06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2019/06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2019/06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Complied by</a:t>
                      </a:r>
                      <a:b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2019/06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QES 2.2.0</a:t>
                      </a:r>
                      <a:b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VAAI 3.0-2</a:t>
                      </a:r>
                      <a:b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i-FI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SRA 5.5.248</a:t>
                      </a:r>
                      <a:endParaRPr lang="fi-FI" sz="14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19" marR="821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9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749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1439CEE-36E9-42F5-A0C5-DEC6728121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888" y="-228905"/>
            <a:ext cx="8359305" cy="66051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E3E43EB-0D74-4DD8-8E5F-C874D581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01597" indent="0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可協助 V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ware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應用進一步加強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745F9069-D4E0-4365-B1BC-940A96BA585E}"/>
              </a:ext>
            </a:extLst>
          </p:cNvPr>
          <p:cNvSpPr txBox="1"/>
          <p:nvPr/>
        </p:nvSpPr>
        <p:spPr>
          <a:xfrm>
            <a:off x="3591476" y="1450730"/>
            <a:ext cx="63360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高使用性儲存架構</a:t>
            </a:r>
            <a:endParaRPr lang="en-US" altLang="zh-TW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完善的軟、硬體儲存架構平台，滿足連續無間斷的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服務需求。</a:t>
            </a:r>
            <a:endParaRPr lang="en-US" altLang="zh-TW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DD5A9253-5D02-470E-8CFC-49B0EFD51AD8}"/>
              </a:ext>
            </a:extLst>
          </p:cNvPr>
          <p:cNvSpPr txBox="1"/>
          <p:nvPr/>
        </p:nvSpPr>
        <p:spPr>
          <a:xfrm>
            <a:off x="3591476" y="3224226"/>
            <a:ext cx="6114557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彈性的儲存管理</a:t>
            </a:r>
            <a:endParaRPr lang="en-US" altLang="zh-TW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軟體定義儲存架構，營運服務不中斷之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空間擴增，造就無須停機的彈性管理。</a:t>
            </a:r>
            <a:endParaRPr lang="en-US" altLang="zh-TW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EF2F907-0345-48D6-A12E-94F6F06DBBD3}"/>
              </a:ext>
            </a:extLst>
          </p:cNvPr>
          <p:cNvSpPr txBox="1"/>
          <p:nvPr/>
        </p:nvSpPr>
        <p:spPr>
          <a:xfrm>
            <a:off x="3591476" y="5012748"/>
            <a:ext cx="6114557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全方位災難備援</a:t>
            </a:r>
            <a:endParaRPr lang="en-US" altLang="zh-TW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連續、排程的儲存備份，搭配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SRA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Plug-in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，全方面 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SRM 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備援方案，保護您的關鍵應用服務。</a:t>
            </a:r>
            <a:endParaRPr lang="en-US" altLang="zh-TW" sz="1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11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360197" y="6085319"/>
            <a:ext cx="6545929" cy="48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rPr>
              <a:t>©2019 </a:t>
            </a:r>
            <a:r>
              <a:rPr lang="zh-TW" altLang="en-US" sz="8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rPr>
              <a:t>著作權為威聯通科技股份有限公司所有。威聯通科技並保留所有權利。QNAP 是威聯通科技股份有限公司所使用或註冊之商標或標章。檔案中所提及之產品及公司名稱可能為其他公司所有之商標。</a:t>
            </a:r>
            <a:endParaRPr lang="zh-TW" altLang="zh-TW" sz="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99E541B6-0B25-45E9-ADAF-2743A9E3729C}"/>
              </a:ext>
            </a:extLst>
          </p:cNvPr>
          <p:cNvSpPr/>
          <p:nvPr/>
        </p:nvSpPr>
        <p:spPr>
          <a:xfrm>
            <a:off x="-1" y="0"/>
            <a:ext cx="12192001" cy="1144742"/>
          </a:xfrm>
          <a:prstGeom prst="rect">
            <a:avLst/>
          </a:prstGeom>
          <a:gradFill>
            <a:gsLst>
              <a:gs pos="80000">
                <a:schemeClr val="bg1">
                  <a:alpha val="0"/>
                </a:schemeClr>
              </a:gs>
              <a:gs pos="38000">
                <a:schemeClr val="bg1">
                  <a:alpha val="9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951C1-4BF5-46FE-A465-DA21DF9F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616" y="2226546"/>
            <a:ext cx="4674389" cy="1202454"/>
          </a:xfrm>
        </p:spPr>
        <p:txBody>
          <a:bodyPr>
            <a:normAutofit fontScale="90000"/>
          </a:bodyPr>
          <a:lstStyle/>
          <a:p>
            <a:r>
              <a:rPr lang="ja-JP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除了最根本的資料保護</a:t>
            </a:r>
            <a:r>
              <a:rPr lang="zh-TW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ja-JP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TW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人員還在乎</a:t>
            </a:r>
            <a:r>
              <a:rPr lang="en-US" altLang="ja-JP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188F23-BADE-4876-B0A4-75A8A0232510}"/>
              </a:ext>
            </a:extLst>
          </p:cNvPr>
          <p:cNvSpPr>
            <a:spLocks noGrp="1"/>
          </p:cNvSpPr>
          <p:nvPr/>
        </p:nvSpPr>
        <p:spPr>
          <a:xfrm>
            <a:off x="6770810" y="3301275"/>
            <a:ext cx="4418558" cy="1209529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ja-JP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透過此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ja-JP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ja-JP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基礎架構的五個核心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ja-JP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達到輕鬆管理及維持業務連續性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44078CD-C5C8-4FD2-8819-328CC95697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67" y="193106"/>
            <a:ext cx="6356899" cy="60691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B3A4-898E-4C12-B020-9B4E264D03D8}"/>
              </a:ext>
            </a:extLst>
          </p:cNvPr>
          <p:cNvSpPr>
            <a:spLocks noGrp="1"/>
          </p:cNvSpPr>
          <p:nvPr/>
        </p:nvSpPr>
        <p:spPr>
          <a:xfrm>
            <a:off x="2865676" y="2906298"/>
            <a:ext cx="1350878" cy="1177791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 algn="ctr">
              <a:buNone/>
            </a:pPr>
            <a:r>
              <a:rPr lang="ja-JP" altLang="en-US" sz="6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92C803-1E09-4B7E-8284-E8A48EA0E3D9}"/>
              </a:ext>
            </a:extLst>
          </p:cNvPr>
          <p:cNvSpPr txBox="1"/>
          <p:nvPr/>
        </p:nvSpPr>
        <p:spPr>
          <a:xfrm>
            <a:off x="1005565" y="1753826"/>
            <a:ext cx="224669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簡單管理</a:t>
            </a:r>
            <a:endParaRPr lang="en-US" altLang="zh-TW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69C7A42-FBE2-4EB7-9E16-4D545B22722A}"/>
              </a:ext>
            </a:extLst>
          </p:cNvPr>
          <p:cNvSpPr txBox="1"/>
          <p:nvPr/>
        </p:nvSpPr>
        <p:spPr>
          <a:xfrm>
            <a:off x="3714474" y="1753826"/>
            <a:ext cx="224669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高可用性</a:t>
            </a:r>
            <a:endParaRPr lang="en-US" altLang="zh-TW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7326ADF-EA8C-49B3-A6F1-1A1E18B857A2}"/>
              </a:ext>
            </a:extLst>
          </p:cNvPr>
          <p:cNvSpPr txBox="1"/>
          <p:nvPr/>
        </p:nvSpPr>
        <p:spPr>
          <a:xfrm>
            <a:off x="2303656" y="5165893"/>
            <a:ext cx="246652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穩定效能</a:t>
            </a:r>
            <a:endParaRPr lang="en-US" altLang="zh-TW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44D2212-0DD6-44AB-B5B0-F580B970D919}"/>
              </a:ext>
            </a:extLst>
          </p:cNvPr>
          <p:cNvSpPr txBox="1"/>
          <p:nvPr/>
        </p:nvSpPr>
        <p:spPr>
          <a:xfrm>
            <a:off x="695683" y="3706537"/>
            <a:ext cx="224669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災難</a:t>
            </a:r>
            <a:r>
              <a:rPr lang="zh-TW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復原</a:t>
            </a:r>
            <a:endParaRPr lang="en-US" altLang="zh-TW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82871F0-DE30-449F-833A-CF02BA9502D5}"/>
              </a:ext>
            </a:extLst>
          </p:cNvPr>
          <p:cNvSpPr txBox="1"/>
          <p:nvPr/>
        </p:nvSpPr>
        <p:spPr>
          <a:xfrm>
            <a:off x="4252730" y="3706537"/>
            <a:ext cx="198826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高效率</a:t>
            </a:r>
          </a:p>
        </p:txBody>
      </p:sp>
    </p:spTree>
    <p:extLst>
      <p:ext uri="{BB962C8B-B14F-4D97-AF65-F5344CB8AC3E}">
        <p14:creationId xmlns:p14="http://schemas.microsoft.com/office/powerpoint/2010/main" val="114964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90914A-9678-44D6-94AA-378CB264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26" y="3838074"/>
            <a:ext cx="2298031" cy="2490536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虛擬化儲存</a:t>
            </a:r>
            <a:endParaRPr lang="en-US" altLang="zh-TW"/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不間斷服務</a:t>
            </a:r>
            <a:endParaRPr lang="en-US" altLang="zh-TW"/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快照備份</a:t>
            </a:r>
            <a:endParaRPr lang="en-US" altLang="zh-TW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F089AA6-C788-45E7-A0E8-6934C9460CE1}"/>
              </a:ext>
            </a:extLst>
          </p:cNvPr>
          <p:cNvSpPr txBox="1">
            <a:spLocks/>
          </p:cNvSpPr>
          <p:nvPr/>
        </p:nvSpPr>
        <p:spPr>
          <a:xfrm>
            <a:off x="240632" y="794085"/>
            <a:ext cx="6280484" cy="3332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altLang="en-US"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6000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br>
              <a:rPr lang="en-US" altLang="zh-TW" sz="6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6000">
                <a:latin typeface="Arial" panose="020B0604020202020204" pitchFamily="34" charset="0"/>
                <a:cs typeface="Arial" panose="020B0604020202020204" pitchFamily="34" charset="0"/>
              </a:rPr>
              <a:t>虛擬伺服器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EB1447C-8ACF-4F34-96D8-EDD3F61F61B4}"/>
              </a:ext>
            </a:extLst>
          </p:cNvPr>
          <p:cNvSpPr txBox="1">
            <a:spLocks/>
          </p:cNvSpPr>
          <p:nvPr/>
        </p:nvSpPr>
        <p:spPr>
          <a:xfrm>
            <a:off x="3715752" y="3838074"/>
            <a:ext cx="4904874" cy="2490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儲存管理</a:t>
            </a:r>
            <a:endParaRPr lang="en-US" altLang="zh-TW"/>
          </a:p>
          <a:p>
            <a:pPr>
              <a:lnSpc>
                <a:spcPct val="100000"/>
              </a:lnSpc>
              <a:buClr>
                <a:srgbClr val="FFFF00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/>
              <a:t>儲存卸載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91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7AD8-B838-4895-84FB-083CB597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Case study – 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虛擬伺服器</a:t>
            </a:r>
            <a:br>
              <a:rPr lang="en-US" altLang="ja-JP"/>
            </a:b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虛擬化儲存系統之基本架構</a:t>
            </a:r>
            <a:endParaRPr lang="ja-JP" altLang="en-US" sz="2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4A44748-6C6F-47A7-8038-5706F5EAA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44" y="1197272"/>
            <a:ext cx="4354749" cy="546714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3CCA55-7B34-4301-81AB-1E6E1F1837EE}"/>
              </a:ext>
            </a:extLst>
          </p:cNvPr>
          <p:cNvSpPr txBox="1"/>
          <p:nvPr/>
        </p:nvSpPr>
        <p:spPr>
          <a:xfrm>
            <a:off x="1328918" y="1197271"/>
            <a:ext cx="361586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新細明體"/>
                <a:cs typeface="Arial"/>
              </a:rPr>
              <a:t>Production Hypervisor </a:t>
            </a:r>
            <a:endParaRPr lang="zh-TW" altLang="en-US" sz="1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新細明體"/>
              <a:cs typeface="Arial"/>
            </a:endParaRPr>
          </a:p>
          <a:p>
            <a:pPr algn="ctr"/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新細明體"/>
                <a:cs typeface="Arial"/>
              </a:rPr>
              <a:t>VMware vSphere</a:t>
            </a:r>
            <a:endParaRPr lang="zh-TW" altLang="en-US" sz="18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11295C7-645F-4B82-865A-C6E927AC1D34}"/>
              </a:ext>
            </a:extLst>
          </p:cNvPr>
          <p:cNvSpPr txBox="1"/>
          <p:nvPr/>
        </p:nvSpPr>
        <p:spPr>
          <a:xfrm>
            <a:off x="1520028" y="4836573"/>
            <a:ext cx="282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QNAP Datastore</a:t>
            </a:r>
            <a:endParaRPr lang="zh-TW" altLang="en-US" sz="1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A082B6C-DD9E-461C-A43E-62DD60C3F62F}"/>
              </a:ext>
            </a:extLst>
          </p:cNvPr>
          <p:cNvSpPr txBox="1"/>
          <p:nvPr/>
        </p:nvSpPr>
        <p:spPr>
          <a:xfrm>
            <a:off x="1530661" y="4019261"/>
            <a:ext cx="46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BD5BEAD-18E4-47E1-8657-12C1CC73B800}"/>
              </a:ext>
            </a:extLst>
          </p:cNvPr>
          <p:cNvSpPr txBox="1"/>
          <p:nvPr/>
        </p:nvSpPr>
        <p:spPr>
          <a:xfrm>
            <a:off x="2140179" y="4019261"/>
            <a:ext cx="46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7876E51-29B0-4674-B669-6E2DACF88239}"/>
              </a:ext>
            </a:extLst>
          </p:cNvPr>
          <p:cNvSpPr txBox="1"/>
          <p:nvPr/>
        </p:nvSpPr>
        <p:spPr>
          <a:xfrm>
            <a:off x="2744428" y="4019261"/>
            <a:ext cx="46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775EAE1-10C2-41ED-91A6-6072E376E669}"/>
              </a:ext>
            </a:extLst>
          </p:cNvPr>
          <p:cNvSpPr txBox="1"/>
          <p:nvPr/>
        </p:nvSpPr>
        <p:spPr>
          <a:xfrm>
            <a:off x="3351359" y="4019261"/>
            <a:ext cx="46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566C10D-C7EE-4CEA-B639-6CCE20DA1479}"/>
              </a:ext>
            </a:extLst>
          </p:cNvPr>
          <p:cNvSpPr txBox="1"/>
          <p:nvPr/>
        </p:nvSpPr>
        <p:spPr>
          <a:xfrm>
            <a:off x="3958820" y="4019261"/>
            <a:ext cx="46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9D235DD-7B26-4A4C-BAB5-6AEF2FED9D26}"/>
              </a:ext>
            </a:extLst>
          </p:cNvPr>
          <p:cNvSpPr txBox="1"/>
          <p:nvPr/>
        </p:nvSpPr>
        <p:spPr>
          <a:xfrm>
            <a:off x="583576" y="2818358"/>
            <a:ext cx="98319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CC55D9C-9893-4175-94FE-E99A785E53F0}"/>
              </a:ext>
            </a:extLst>
          </p:cNvPr>
          <p:cNvSpPr txBox="1"/>
          <p:nvPr/>
        </p:nvSpPr>
        <p:spPr>
          <a:xfrm>
            <a:off x="1480176" y="6133653"/>
            <a:ext cx="296555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4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高可用關鍵儲存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5CC9F82-5274-4C95-A7DD-6FD8B352D5F9}"/>
              </a:ext>
            </a:extLst>
          </p:cNvPr>
          <p:cNvSpPr txBox="1"/>
          <p:nvPr/>
        </p:nvSpPr>
        <p:spPr>
          <a:xfrm>
            <a:off x="1544828" y="3451351"/>
            <a:ext cx="78403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交換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器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9D78CDB-65FD-4BC0-BB07-153ADA2667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113" y="1319404"/>
            <a:ext cx="5592760" cy="5036711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B831DA1-1AAD-47B8-97DE-E89F79D3B12A}"/>
              </a:ext>
            </a:extLst>
          </p:cNvPr>
          <p:cNvSpPr>
            <a:spLocks noGrp="1"/>
          </p:cNvSpPr>
          <p:nvPr/>
        </p:nvSpPr>
        <p:spPr>
          <a:xfrm>
            <a:off x="6513095" y="1361878"/>
            <a:ext cx="4708777" cy="799646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965" indent="0">
              <a:lnSpc>
                <a:spcPct val="100000"/>
              </a:lnSpc>
              <a:buNone/>
            </a:pPr>
            <a:r>
              <a:rPr lang="en-US" altLang="zh-TW" sz="1800" b="1">
                <a:latin typeface="Arial"/>
                <a:ea typeface="微軟正黑體"/>
                <a:cs typeface="Arial"/>
              </a:rPr>
              <a:t>50TB</a:t>
            </a:r>
            <a:r>
              <a:rPr lang="zh-TW" altLang="en-US" sz="1800" b="1">
                <a:latin typeface="Arial"/>
                <a:ea typeface="微軟正黑體"/>
                <a:cs typeface="Arial"/>
              </a:rPr>
              <a:t> 的空間作為 </a:t>
            </a:r>
            <a:r>
              <a:rPr lang="en-US" altLang="zh-TW" sz="1800" b="1"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1800" b="1">
                <a:latin typeface="Arial"/>
                <a:ea typeface="微軟正黑體"/>
                <a:cs typeface="Arial"/>
              </a:rPr>
              <a:t> 的 </a:t>
            </a:r>
            <a:r>
              <a:rPr lang="en-US" altLang="zh-TW" sz="1800" b="1">
                <a:latin typeface="Arial"/>
                <a:ea typeface="微軟正黑體"/>
                <a:cs typeface="Arial"/>
              </a:rPr>
              <a:t>Datastore</a:t>
            </a:r>
            <a:br>
              <a:rPr lang="en-US" altLang="zh-TW" sz="1800" b="1">
                <a:latin typeface="Arial"/>
                <a:ea typeface="微軟正黑體"/>
                <a:cs typeface="Arial"/>
              </a:rPr>
            </a:br>
            <a:r>
              <a:rPr lang="zh-TW" altLang="en-US" sz="1800" b="1">
                <a:latin typeface="Arial"/>
                <a:ea typeface="微軟正黑體"/>
                <a:cs typeface="Arial"/>
              </a:rPr>
              <a:t>做為</a:t>
            </a:r>
            <a:r>
              <a:rPr lang="en-US" altLang="zh-TW" sz="1800" b="1">
                <a:latin typeface="Arial"/>
                <a:ea typeface="微軟正黑體"/>
                <a:cs typeface="Arial"/>
              </a:rPr>
              <a:t> Web-Server / Exchange </a:t>
            </a:r>
            <a:r>
              <a:rPr lang="en-US" altLang="zh-TW" sz="1800" b="1" err="1">
                <a:latin typeface="Arial"/>
                <a:ea typeface="微軟正黑體"/>
                <a:cs typeface="Arial"/>
              </a:rPr>
              <a:t>服務</a:t>
            </a:r>
            <a:endParaRPr lang="en-US" altLang="zh-TW" sz="1800" b="1">
              <a:latin typeface="Arial"/>
              <a:ea typeface="微軟正黑體"/>
              <a:cs typeface="Arial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2DB5122-1AEE-4652-B334-E2E00AB35FB0}"/>
              </a:ext>
            </a:extLst>
          </p:cNvPr>
          <p:cNvSpPr>
            <a:spLocks noGrp="1"/>
          </p:cNvSpPr>
          <p:nvPr/>
        </p:nvSpPr>
        <p:spPr>
          <a:xfrm>
            <a:off x="6513095" y="2398086"/>
            <a:ext cx="4708777" cy="726928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24x7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連續穩定營運服務</a:t>
            </a:r>
            <a:endParaRPr lang="en-US" altLang="zh-TW" sz="2000" b="1">
              <a:latin typeface="微軟正黑體" panose="020B0604030504040204" pitchFamily="34" charset="-120"/>
              <a:cs typeface="Arial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119425D-A4DF-4EF7-B4FD-1C214FBD97AE}"/>
              </a:ext>
            </a:extLst>
          </p:cNvPr>
          <p:cNvSpPr>
            <a:spLocks noGrp="1"/>
          </p:cNvSpPr>
          <p:nvPr/>
        </p:nvSpPr>
        <p:spPr>
          <a:xfrm>
            <a:off x="6513095" y="3390464"/>
            <a:ext cx="4708777" cy="726928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快照備份機制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89D0EA0-9DFD-422F-8C60-1BCFC0A393F0}"/>
              </a:ext>
            </a:extLst>
          </p:cNvPr>
          <p:cNvSpPr>
            <a:spLocks noGrp="1"/>
          </p:cNvSpPr>
          <p:nvPr/>
        </p:nvSpPr>
        <p:spPr>
          <a:xfrm>
            <a:off x="6513095" y="4411775"/>
            <a:ext cx="4708777" cy="726928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vSphere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集中管理的機制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EEB8B0DD-63F6-402A-B4DE-571810A233BD}"/>
              </a:ext>
            </a:extLst>
          </p:cNvPr>
          <p:cNvSpPr>
            <a:spLocks noGrp="1"/>
          </p:cNvSpPr>
          <p:nvPr/>
        </p:nvSpPr>
        <p:spPr>
          <a:xfrm>
            <a:off x="6513095" y="5449269"/>
            <a:ext cx="4708777" cy="726928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儲存設備的卸載 (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ffload) 機制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B52C8E6-08AD-4B01-8CD7-951535315942}"/>
              </a:ext>
            </a:extLst>
          </p:cNvPr>
          <p:cNvSpPr txBox="1"/>
          <p:nvPr/>
        </p:nvSpPr>
        <p:spPr>
          <a:xfrm>
            <a:off x="2131579" y="2818358"/>
            <a:ext cx="98319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3E12A226-57AE-4926-9C89-6E5FF0D23C69}"/>
              </a:ext>
            </a:extLst>
          </p:cNvPr>
          <p:cNvSpPr txBox="1"/>
          <p:nvPr/>
        </p:nvSpPr>
        <p:spPr>
          <a:xfrm>
            <a:off x="4394786" y="2818358"/>
            <a:ext cx="98319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</a:t>
            </a:r>
          </a:p>
        </p:txBody>
      </p:sp>
    </p:spTree>
    <p:extLst>
      <p:ext uri="{BB962C8B-B14F-4D97-AF65-F5344CB8AC3E}">
        <p14:creationId xmlns:p14="http://schemas.microsoft.com/office/powerpoint/2010/main" val="23123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9A40429-0C34-4211-AC86-551DEEECAF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155" y="999723"/>
            <a:ext cx="7760961" cy="5957061"/>
          </a:xfrm>
          <a:prstGeom prst="rect">
            <a:avLst/>
          </a:prstGeom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50BCA070-E5ED-415F-988A-8710D21ABF0E}"/>
              </a:ext>
            </a:extLst>
          </p:cNvPr>
          <p:cNvSpPr/>
          <p:nvPr/>
        </p:nvSpPr>
        <p:spPr>
          <a:xfrm>
            <a:off x="-258882" y="4086225"/>
            <a:ext cx="3586774" cy="191452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111111</a:t>
            </a:r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67AD8-B838-4895-84FB-083CB597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>
                <a:latin typeface="Arial" panose="020B0604020202020204" pitchFamily="34" charset="0"/>
                <a:cs typeface="Arial" panose="020B0604020202020204" pitchFamily="34" charset="0"/>
              </a:rPr>
              <a:t>可維持長時間營運的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高可用儲存</a:t>
            </a:r>
            <a:br>
              <a:rPr lang="en-US" altLang="ja-JP"/>
            </a:br>
            <a:r>
              <a:rPr lang="en-US" altLang="ja-JP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ja-JP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ES1640dc</a:t>
            </a:r>
            <a:r>
              <a:rPr lang="ja-JP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針對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VMware 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關鍵應用</a:t>
            </a:r>
            <a:r>
              <a:rPr lang="ja-JP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服務設計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9074C3-B2DF-423B-9D75-62ED67E2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39" y="2777006"/>
            <a:ext cx="6034585" cy="3410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9066330-ED18-4689-B281-BC38F623B7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803" y="1401180"/>
            <a:ext cx="4772977" cy="48157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A6711F4-DA62-40EA-A6A0-E13763EF34CD}"/>
              </a:ext>
            </a:extLst>
          </p:cNvPr>
          <p:cNvSpPr>
            <a:spLocks noGrp="1"/>
          </p:cNvSpPr>
          <p:nvPr/>
        </p:nvSpPr>
        <p:spPr>
          <a:xfrm>
            <a:off x="7384455" y="1455679"/>
            <a:ext cx="3968325" cy="730153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BBU &amp; NVRAM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快取保護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0DB188F-9CEA-45BF-B044-7799119D48BD}"/>
              </a:ext>
            </a:extLst>
          </p:cNvPr>
          <p:cNvSpPr>
            <a:spLocks noGrp="1"/>
          </p:cNvSpPr>
          <p:nvPr/>
        </p:nvSpPr>
        <p:spPr>
          <a:xfrm>
            <a:off x="7384455" y="2431392"/>
            <a:ext cx="3968325" cy="730153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雙通道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mini-SAS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備援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5714D93-E381-4272-B6D5-82F791230AB6}"/>
              </a:ext>
            </a:extLst>
          </p:cNvPr>
          <p:cNvSpPr>
            <a:spLocks noGrp="1"/>
          </p:cNvSpPr>
          <p:nvPr/>
        </p:nvSpPr>
        <p:spPr>
          <a:xfrm>
            <a:off x="7441406" y="3399348"/>
            <a:ext cx="3911374" cy="730153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內附六組 10GbE 高速網路介面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65C39B9-BD16-4A44-B357-CF84D69F49CB}"/>
              </a:ext>
            </a:extLst>
          </p:cNvPr>
          <p:cNvSpPr>
            <a:spLocks noGrp="1"/>
          </p:cNvSpPr>
          <p:nvPr/>
        </p:nvSpPr>
        <p:spPr>
          <a:xfrm>
            <a:off x="7384455" y="4373206"/>
            <a:ext cx="3968325" cy="730153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/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多通道儲存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B57E37D-9476-4AAC-9BE0-B5BE4E8FE50A}"/>
              </a:ext>
            </a:extLst>
          </p:cNvPr>
          <p:cNvSpPr>
            <a:spLocks noGrp="1"/>
          </p:cNvSpPr>
          <p:nvPr/>
        </p:nvSpPr>
        <p:spPr>
          <a:xfrm>
            <a:off x="7384455" y="5350437"/>
            <a:ext cx="3968325" cy="730153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ct val="100000"/>
              </a:lnSpc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ZFS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資料一致性檔案系統</a:t>
            </a:r>
          </a:p>
        </p:txBody>
      </p:sp>
    </p:spTree>
    <p:extLst>
      <p:ext uri="{BB962C8B-B14F-4D97-AF65-F5344CB8AC3E}">
        <p14:creationId xmlns:p14="http://schemas.microsoft.com/office/powerpoint/2010/main" val="165959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5B819B2-717D-401E-A41E-B73D0560D7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77" y="2484143"/>
            <a:ext cx="5986284" cy="36819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BFE998-FA6C-4994-A75D-3C1713C8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一窺儲存設備的效</a:t>
            </a:r>
            <a:r>
              <a:rPr lang="ja-JP" altLang="en-US" sz="4400">
                <a:latin typeface="Arial" panose="020B0604020202020204" pitchFamily="34" charset="0"/>
                <a:cs typeface="Arial" panose="020B0604020202020204" pitchFamily="34" charset="0"/>
              </a:rPr>
              <a:t>能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秘辛</a:t>
            </a:r>
            <a:b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我的儲存設備為何變慢？</a:t>
            </a:r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407" y="10709944"/>
            <a:ext cx="3348743" cy="816865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000" y="8599291"/>
            <a:ext cx="480000" cy="480000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152" y="9079291"/>
            <a:ext cx="478855" cy="521420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912" y="8922635"/>
            <a:ext cx="478855" cy="521420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93" y="8228442"/>
            <a:ext cx="478855" cy="521420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035" y="8964320"/>
            <a:ext cx="478855" cy="521420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381" y="7776761"/>
            <a:ext cx="478855" cy="521420"/>
          </a:xfrm>
          <a:prstGeom prst="rect">
            <a:avLst/>
          </a:prstGeom>
        </p:spPr>
      </p:pic>
      <p:pic>
        <p:nvPicPr>
          <p:cNvPr id="59" name="圖片 58"/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103" y="7693323"/>
            <a:ext cx="478855" cy="521420"/>
          </a:xfrm>
          <a:prstGeom prst="rect">
            <a:avLst/>
          </a:prstGeom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629" y="8358082"/>
            <a:ext cx="478855" cy="521420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357" y="9005740"/>
            <a:ext cx="480000" cy="480000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753" y="8525740"/>
            <a:ext cx="480000" cy="480000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696" y="7760271"/>
            <a:ext cx="480000" cy="480000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115" y="7760271"/>
            <a:ext cx="480000" cy="480000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1299360" y="7564383"/>
            <a:ext cx="3364544" cy="2194087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latin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F94460E-AB65-42DA-A53E-E164FBCF797F}"/>
              </a:ext>
            </a:extLst>
          </p:cNvPr>
          <p:cNvSpPr txBox="1"/>
          <p:nvPr/>
        </p:nvSpPr>
        <p:spPr>
          <a:xfrm>
            <a:off x="5506453" y="2140838"/>
            <a:ext cx="6409710" cy="1824089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1597" defTabSz="685800">
              <a:spcBef>
                <a:spcPts val="750"/>
              </a:spcBef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為什麼系統越用越慢？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01597" defTabSz="685800">
              <a:spcBef>
                <a:spcPts val="750"/>
              </a:spcBef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您也開始感受到服務開始變慢了嗎？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01597" defTabSz="685800">
              <a:spcBef>
                <a:spcPts val="750"/>
              </a:spcBef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為什麼使用一段時間後 NAS 開始變慢了呢？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endParaRPr lang="zh-TW" altLang="en-US" sz="28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DF72ACF-6953-4ACE-A06A-8035ED3E2D7A}"/>
              </a:ext>
            </a:extLst>
          </p:cNvPr>
          <p:cNvGrpSpPr/>
          <p:nvPr/>
        </p:nvGrpSpPr>
        <p:grpSpPr>
          <a:xfrm>
            <a:off x="1649573" y="1383634"/>
            <a:ext cx="3753853" cy="890077"/>
            <a:chOff x="517358" y="1323474"/>
            <a:chExt cx="3753853" cy="890077"/>
          </a:xfrm>
        </p:grpSpPr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323" y="1416568"/>
              <a:ext cx="3213917" cy="766892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語音泡泡: 圓角矩形 7">
              <a:extLst>
                <a:ext uri="{FF2B5EF4-FFF2-40B4-BE49-F238E27FC236}">
                  <a16:creationId xmlns:a16="http://schemas.microsoft.com/office/drawing/2014/main" id="{8A3BCC82-1099-47AB-B601-FA735A3A8531}"/>
                </a:ext>
              </a:extLst>
            </p:cNvPr>
            <p:cNvSpPr/>
            <p:nvPr/>
          </p:nvSpPr>
          <p:spPr>
            <a:xfrm>
              <a:off x="517358" y="1323474"/>
              <a:ext cx="3753853" cy="890077"/>
            </a:xfrm>
            <a:prstGeom prst="wedgeRoundRectCallout">
              <a:avLst>
                <a:gd name="adj1" fmla="val -383"/>
                <a:gd name="adj2" fmla="val 98997"/>
                <a:gd name="adj3" fmla="val 16667"/>
              </a:avLst>
            </a:prstGeom>
            <a:noFill/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286FC1F-8F97-4631-ABCF-8606B441DB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339" y="1525555"/>
            <a:ext cx="692467" cy="6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6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2376-6E70-456D-99B5-01653639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400">
                <a:latin typeface="微軟正黑體"/>
                <a:ea typeface="微軟正黑體"/>
              </a:rPr>
              <a:t>提供虛擬化應用更穩定的營運效能</a:t>
            </a:r>
            <a:br>
              <a:rPr lang="ja-JP" altLang="en-US" sz="2100"/>
            </a:br>
            <a:r>
              <a:rPr lang="en-US" altLang="ja-JP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QES 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儲存池</a:t>
            </a:r>
            <a:r>
              <a:rPr lang="ja-JP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超額配置</a:t>
            </a:r>
            <a:r>
              <a:rPr lang="zh-TW" altLang="en-US" sz="2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，減緩空間破碎化的錦囊妙計</a:t>
            </a:r>
            <a:endParaRPr lang="en-US" altLang="en-US" sz="2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6">
            <a:extLst>
              <a:ext uri="{FF2B5EF4-FFF2-40B4-BE49-F238E27FC236}">
                <a16:creationId xmlns:a16="http://schemas.microsoft.com/office/drawing/2014/main" id="{15996CE4-E764-40BB-A02F-C86FC63C91BB}"/>
              </a:ext>
            </a:extLst>
          </p:cNvPr>
          <p:cNvSpPr/>
          <p:nvPr/>
        </p:nvSpPr>
        <p:spPr>
          <a:xfrm>
            <a:off x="220858" y="1202284"/>
            <a:ext cx="5031083" cy="1381728"/>
          </a:xfrm>
          <a:prstGeom prst="rect">
            <a:avLst/>
          </a:prstGeom>
          <a:gradFill>
            <a:gsLst>
              <a:gs pos="0">
                <a:srgbClr val="FFC000"/>
              </a:gs>
              <a:gs pos="75000">
                <a:srgbClr val="FF66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D93A6C-C88D-4CA9-9803-2D8D4C855CEB}"/>
              </a:ext>
            </a:extLst>
          </p:cNvPr>
          <p:cNvSpPr txBox="1"/>
          <p:nvPr/>
        </p:nvSpPr>
        <p:spPr>
          <a:xfrm>
            <a:off x="231744" y="2172329"/>
            <a:ext cx="5020198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儲存池可用空間</a:t>
            </a:r>
            <a:endParaRPr 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23AE21-8141-4208-B27C-CEE937D790B4}"/>
              </a:ext>
            </a:extLst>
          </p:cNvPr>
          <p:cNvSpPr/>
          <p:nvPr/>
        </p:nvSpPr>
        <p:spPr>
          <a:xfrm>
            <a:off x="364511" y="1262762"/>
            <a:ext cx="761673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BBE83B-344E-4367-A636-38AD3886EBEA}"/>
              </a:ext>
            </a:extLst>
          </p:cNvPr>
          <p:cNvSpPr/>
          <p:nvPr/>
        </p:nvSpPr>
        <p:spPr>
          <a:xfrm>
            <a:off x="1577736" y="1262762"/>
            <a:ext cx="652987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F4B8B62-F0C0-441C-A88B-BA013098CE85}"/>
              </a:ext>
            </a:extLst>
          </p:cNvPr>
          <p:cNvSpPr/>
          <p:nvPr/>
        </p:nvSpPr>
        <p:spPr>
          <a:xfrm>
            <a:off x="4189408" y="1249292"/>
            <a:ext cx="942576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3" name="箭號: 有線條的向右箭號 52">
            <a:extLst>
              <a:ext uri="{FF2B5EF4-FFF2-40B4-BE49-F238E27FC236}">
                <a16:creationId xmlns:a16="http://schemas.microsoft.com/office/drawing/2014/main" id="{5C2410B7-E54D-4EB5-8B66-8058EE724857}"/>
              </a:ext>
            </a:extLst>
          </p:cNvPr>
          <p:cNvSpPr/>
          <p:nvPr/>
        </p:nvSpPr>
        <p:spPr>
          <a:xfrm flipH="1">
            <a:off x="3616511" y="3364317"/>
            <a:ext cx="2295695" cy="503096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TextBox 69">
            <a:extLst>
              <a:ext uri="{FF2B5EF4-FFF2-40B4-BE49-F238E27FC236}">
                <a16:creationId xmlns:a16="http://schemas.microsoft.com/office/drawing/2014/main" id="{17FE42AD-D3FE-459B-A53A-5F0C9142CFDF}"/>
              </a:ext>
            </a:extLst>
          </p:cNvPr>
          <p:cNvSpPr txBox="1"/>
          <p:nvPr/>
        </p:nvSpPr>
        <p:spPr>
          <a:xfrm>
            <a:off x="1480546" y="4141868"/>
            <a:ext cx="3771395" cy="400110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E </a:t>
            </a:r>
            <a:r>
              <a:rPr lang="zh-TW" altLang="en-US" sz="18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分散寫入到不連續的小空間</a:t>
            </a:r>
            <a:endParaRPr lang="ja-JP" altLang="en-US" sz="18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7" name="Rectangle 61">
            <a:extLst>
              <a:ext uri="{FF2B5EF4-FFF2-40B4-BE49-F238E27FC236}">
                <a16:creationId xmlns:a16="http://schemas.microsoft.com/office/drawing/2014/main" id="{633E1029-FD4B-4729-9288-E48FAEA64BB0}"/>
              </a:ext>
            </a:extLst>
          </p:cNvPr>
          <p:cNvSpPr/>
          <p:nvPr/>
        </p:nvSpPr>
        <p:spPr>
          <a:xfrm>
            <a:off x="2137420" y="3112377"/>
            <a:ext cx="365629" cy="880845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8" name="Rectangle 61">
            <a:extLst>
              <a:ext uri="{FF2B5EF4-FFF2-40B4-BE49-F238E27FC236}">
                <a16:creationId xmlns:a16="http://schemas.microsoft.com/office/drawing/2014/main" id="{C0176642-CFA7-464B-A366-1B650AC97E8A}"/>
              </a:ext>
            </a:extLst>
          </p:cNvPr>
          <p:cNvSpPr/>
          <p:nvPr/>
        </p:nvSpPr>
        <p:spPr>
          <a:xfrm>
            <a:off x="2601931" y="3112377"/>
            <a:ext cx="365629" cy="880845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9" name="Rectangle 61">
            <a:extLst>
              <a:ext uri="{FF2B5EF4-FFF2-40B4-BE49-F238E27FC236}">
                <a16:creationId xmlns:a16="http://schemas.microsoft.com/office/drawing/2014/main" id="{A3095259-EB96-4EA4-BC87-50F8CA1F5759}"/>
              </a:ext>
            </a:extLst>
          </p:cNvPr>
          <p:cNvSpPr/>
          <p:nvPr/>
        </p:nvSpPr>
        <p:spPr>
          <a:xfrm>
            <a:off x="3054648" y="3112377"/>
            <a:ext cx="365629" cy="880845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46FFE8-7E48-4E8D-BE86-668D3E19CF6E}"/>
              </a:ext>
            </a:extLst>
          </p:cNvPr>
          <p:cNvSpPr/>
          <p:nvPr/>
        </p:nvSpPr>
        <p:spPr>
          <a:xfrm>
            <a:off x="5969202" y="3198168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/>
              <a:t> 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C854A2A-C296-4179-B7B9-99E3437A5FDA}"/>
              </a:ext>
            </a:extLst>
          </p:cNvPr>
          <p:cNvCxnSpPr>
            <a:cxnSpLocks/>
          </p:cNvCxnSpPr>
          <p:nvPr/>
        </p:nvCxnSpPr>
        <p:spPr>
          <a:xfrm>
            <a:off x="5499246" y="1202284"/>
            <a:ext cx="0" cy="4775664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箭號: 彎曲 7">
            <a:extLst>
              <a:ext uri="{FF2B5EF4-FFF2-40B4-BE49-F238E27FC236}">
                <a16:creationId xmlns:a16="http://schemas.microsoft.com/office/drawing/2014/main" id="{C6A7ECF8-FD5B-41C0-94CE-C02B821994B9}"/>
              </a:ext>
            </a:extLst>
          </p:cNvPr>
          <p:cNvSpPr/>
          <p:nvPr/>
        </p:nvSpPr>
        <p:spPr>
          <a:xfrm rot="16200000" flipH="1">
            <a:off x="714170" y="3179871"/>
            <a:ext cx="880846" cy="1530918"/>
          </a:xfrm>
          <a:prstGeom prst="bentArrow">
            <a:avLst>
              <a:gd name="adj1" fmla="val 28320"/>
              <a:gd name="adj2" fmla="val 29415"/>
              <a:gd name="adj3" fmla="val 35927"/>
              <a:gd name="adj4" fmla="val 4375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箭號: 有線條的向右箭號 116">
            <a:extLst>
              <a:ext uri="{FF2B5EF4-FFF2-40B4-BE49-F238E27FC236}">
                <a16:creationId xmlns:a16="http://schemas.microsoft.com/office/drawing/2014/main" id="{48CB680A-EF33-441A-9EB5-7C8CA40DDDB3}"/>
              </a:ext>
            </a:extLst>
          </p:cNvPr>
          <p:cNvSpPr/>
          <p:nvPr/>
        </p:nvSpPr>
        <p:spPr>
          <a:xfrm>
            <a:off x="5759982" y="3349760"/>
            <a:ext cx="2417696" cy="503096"/>
          </a:xfrm>
          <a:prstGeom prst="strip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Rectangle 63">
            <a:extLst>
              <a:ext uri="{FF2B5EF4-FFF2-40B4-BE49-F238E27FC236}">
                <a16:creationId xmlns:a16="http://schemas.microsoft.com/office/drawing/2014/main" id="{079514B8-D524-47D3-83C7-BA6BEB1BE7C4}"/>
              </a:ext>
            </a:extLst>
          </p:cNvPr>
          <p:cNvSpPr/>
          <p:nvPr/>
        </p:nvSpPr>
        <p:spPr>
          <a:xfrm>
            <a:off x="8373912" y="3112377"/>
            <a:ext cx="728593" cy="8695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1" name="文字方塊 4">
            <a:extLst>
              <a:ext uri="{FF2B5EF4-FFF2-40B4-BE49-F238E27FC236}">
                <a16:creationId xmlns:a16="http://schemas.microsoft.com/office/drawing/2014/main" id="{956E85F0-6325-4BDA-B848-F12A77D8DCDB}"/>
              </a:ext>
            </a:extLst>
          </p:cNvPr>
          <p:cNvSpPr txBox="1"/>
          <p:nvPr/>
        </p:nvSpPr>
        <p:spPr>
          <a:xfrm>
            <a:off x="132793" y="2643354"/>
            <a:ext cx="515168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latin typeface="微軟正黑體"/>
                <a:ea typeface="微軟正黑體"/>
                <a:cs typeface="Arial"/>
              </a:rPr>
              <a:t>一般配置：沒有足夠大的連續空間放 </a:t>
            </a:r>
            <a:r>
              <a:rPr lang="en-US" altLang="zh-TW" b="1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Data</a:t>
            </a:r>
            <a:r>
              <a:rPr lang="zh-TW" altLang="en-US" b="1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E</a:t>
            </a:r>
            <a:endParaRPr lang="zh-TW" altLang="en-US" b="1">
              <a:solidFill>
                <a:srgbClr val="C0000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50" name="Rectangle 65">
            <a:extLst>
              <a:ext uri="{FF2B5EF4-FFF2-40B4-BE49-F238E27FC236}">
                <a16:creationId xmlns:a16="http://schemas.microsoft.com/office/drawing/2014/main" id="{7F7669D4-82C3-41D7-8844-0F81AA80AEBA}"/>
              </a:ext>
            </a:extLst>
          </p:cNvPr>
          <p:cNvSpPr/>
          <p:nvPr/>
        </p:nvSpPr>
        <p:spPr>
          <a:xfrm>
            <a:off x="2650132" y="1249292"/>
            <a:ext cx="1128169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矩形 6">
            <a:extLst>
              <a:ext uri="{FF2B5EF4-FFF2-40B4-BE49-F238E27FC236}">
                <a16:creationId xmlns:a16="http://schemas.microsoft.com/office/drawing/2014/main" id="{6A292AC6-5CD2-49CD-904A-AE0DD4B99E49}"/>
              </a:ext>
            </a:extLst>
          </p:cNvPr>
          <p:cNvSpPr/>
          <p:nvPr/>
        </p:nvSpPr>
        <p:spPr>
          <a:xfrm>
            <a:off x="220858" y="4619367"/>
            <a:ext cx="5031083" cy="1381728"/>
          </a:xfrm>
          <a:prstGeom prst="rect">
            <a:avLst/>
          </a:prstGeom>
          <a:gradFill>
            <a:gsLst>
              <a:gs pos="0">
                <a:srgbClr val="FFC000"/>
              </a:gs>
              <a:gs pos="75000">
                <a:srgbClr val="FF66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TextBox 59">
            <a:extLst>
              <a:ext uri="{FF2B5EF4-FFF2-40B4-BE49-F238E27FC236}">
                <a16:creationId xmlns:a16="http://schemas.microsoft.com/office/drawing/2014/main" id="{1AFFD0DB-0E4F-4C21-878A-0DB45E6E0097}"/>
              </a:ext>
            </a:extLst>
          </p:cNvPr>
          <p:cNvSpPr txBox="1"/>
          <p:nvPr/>
        </p:nvSpPr>
        <p:spPr>
          <a:xfrm>
            <a:off x="231744" y="5589412"/>
            <a:ext cx="5020198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儲存池可用空間</a:t>
            </a:r>
            <a:endParaRPr 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4" name="Rectangle 61">
            <a:extLst>
              <a:ext uri="{FF2B5EF4-FFF2-40B4-BE49-F238E27FC236}">
                <a16:creationId xmlns:a16="http://schemas.microsoft.com/office/drawing/2014/main" id="{8AC78264-365C-498A-B0C3-186A3640D86A}"/>
              </a:ext>
            </a:extLst>
          </p:cNvPr>
          <p:cNvSpPr/>
          <p:nvPr/>
        </p:nvSpPr>
        <p:spPr>
          <a:xfrm>
            <a:off x="364511" y="4679845"/>
            <a:ext cx="761673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5" name="Rectangle 63">
            <a:extLst>
              <a:ext uri="{FF2B5EF4-FFF2-40B4-BE49-F238E27FC236}">
                <a16:creationId xmlns:a16="http://schemas.microsoft.com/office/drawing/2014/main" id="{25D5A2C2-4BB3-45AF-BCBF-D640A86BFF32}"/>
              </a:ext>
            </a:extLst>
          </p:cNvPr>
          <p:cNvSpPr/>
          <p:nvPr/>
        </p:nvSpPr>
        <p:spPr>
          <a:xfrm>
            <a:off x="1577736" y="4679845"/>
            <a:ext cx="652987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6" name="Rectangle 65">
            <a:extLst>
              <a:ext uri="{FF2B5EF4-FFF2-40B4-BE49-F238E27FC236}">
                <a16:creationId xmlns:a16="http://schemas.microsoft.com/office/drawing/2014/main" id="{CA1A04A4-26AD-4946-B11C-70AB6577BD0F}"/>
              </a:ext>
            </a:extLst>
          </p:cNvPr>
          <p:cNvSpPr/>
          <p:nvPr/>
        </p:nvSpPr>
        <p:spPr>
          <a:xfrm>
            <a:off x="4189408" y="4666375"/>
            <a:ext cx="942576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7" name="Rectangle 65">
            <a:extLst>
              <a:ext uri="{FF2B5EF4-FFF2-40B4-BE49-F238E27FC236}">
                <a16:creationId xmlns:a16="http://schemas.microsoft.com/office/drawing/2014/main" id="{2F3A02A9-204A-4DF0-AF5E-FB20B8CBD8FB}"/>
              </a:ext>
            </a:extLst>
          </p:cNvPr>
          <p:cNvSpPr/>
          <p:nvPr/>
        </p:nvSpPr>
        <p:spPr>
          <a:xfrm>
            <a:off x="2650132" y="4666375"/>
            <a:ext cx="1128169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9" name="Rectangle 61">
            <a:extLst>
              <a:ext uri="{FF2B5EF4-FFF2-40B4-BE49-F238E27FC236}">
                <a16:creationId xmlns:a16="http://schemas.microsoft.com/office/drawing/2014/main" id="{2CB9B713-A54A-43A6-88B7-72AEC05AE5CA}"/>
              </a:ext>
            </a:extLst>
          </p:cNvPr>
          <p:cNvSpPr/>
          <p:nvPr/>
        </p:nvSpPr>
        <p:spPr>
          <a:xfrm>
            <a:off x="1173639" y="4679845"/>
            <a:ext cx="359922" cy="894482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4FE2B694-6544-4F3E-A172-31AF04E1D730}"/>
              </a:ext>
            </a:extLst>
          </p:cNvPr>
          <p:cNvSpPr/>
          <p:nvPr/>
        </p:nvSpPr>
        <p:spPr>
          <a:xfrm>
            <a:off x="2268480" y="4679845"/>
            <a:ext cx="359922" cy="894482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3" name="Rectangle 61">
            <a:extLst>
              <a:ext uri="{FF2B5EF4-FFF2-40B4-BE49-F238E27FC236}">
                <a16:creationId xmlns:a16="http://schemas.microsoft.com/office/drawing/2014/main" id="{2B75DE64-63B6-45E5-9FE9-EB2A91B9E440}"/>
              </a:ext>
            </a:extLst>
          </p:cNvPr>
          <p:cNvSpPr/>
          <p:nvPr/>
        </p:nvSpPr>
        <p:spPr>
          <a:xfrm>
            <a:off x="3808235" y="4679845"/>
            <a:ext cx="359922" cy="894482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7" name="矩形 6">
            <a:extLst>
              <a:ext uri="{FF2B5EF4-FFF2-40B4-BE49-F238E27FC236}">
                <a16:creationId xmlns:a16="http://schemas.microsoft.com/office/drawing/2014/main" id="{2E3819B0-37A5-4F3D-80C6-2C78D3F5161A}"/>
              </a:ext>
            </a:extLst>
          </p:cNvPr>
          <p:cNvSpPr/>
          <p:nvPr/>
        </p:nvSpPr>
        <p:spPr>
          <a:xfrm>
            <a:off x="5749096" y="1202284"/>
            <a:ext cx="5331982" cy="1381728"/>
          </a:xfrm>
          <a:prstGeom prst="rect">
            <a:avLst/>
          </a:prstGeom>
          <a:gradFill>
            <a:gsLst>
              <a:gs pos="0">
                <a:srgbClr val="92D050"/>
              </a:gs>
              <a:gs pos="75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59">
            <a:extLst>
              <a:ext uri="{FF2B5EF4-FFF2-40B4-BE49-F238E27FC236}">
                <a16:creationId xmlns:a16="http://schemas.microsoft.com/office/drawing/2014/main" id="{75B40332-2396-46F5-B306-44CFBAA3B88E}"/>
              </a:ext>
            </a:extLst>
          </p:cNvPr>
          <p:cNvSpPr txBox="1"/>
          <p:nvPr/>
        </p:nvSpPr>
        <p:spPr>
          <a:xfrm>
            <a:off x="5759982" y="2172328"/>
            <a:ext cx="3749489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儲存池可用空間</a:t>
            </a:r>
            <a:endParaRPr 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9" name="Rectangle 61">
            <a:extLst>
              <a:ext uri="{FF2B5EF4-FFF2-40B4-BE49-F238E27FC236}">
                <a16:creationId xmlns:a16="http://schemas.microsoft.com/office/drawing/2014/main" id="{A0D7F627-8916-4AD6-8F54-C3C22C386B97}"/>
              </a:ext>
            </a:extLst>
          </p:cNvPr>
          <p:cNvSpPr/>
          <p:nvPr/>
        </p:nvSpPr>
        <p:spPr>
          <a:xfrm>
            <a:off x="5844621" y="1262762"/>
            <a:ext cx="761673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0" name="Rectangle 63">
            <a:extLst>
              <a:ext uri="{FF2B5EF4-FFF2-40B4-BE49-F238E27FC236}">
                <a16:creationId xmlns:a16="http://schemas.microsoft.com/office/drawing/2014/main" id="{06F20BC3-BC13-48D6-85AB-E766BEC916A9}"/>
              </a:ext>
            </a:extLst>
          </p:cNvPr>
          <p:cNvSpPr/>
          <p:nvPr/>
        </p:nvSpPr>
        <p:spPr>
          <a:xfrm>
            <a:off x="6665760" y="1262762"/>
            <a:ext cx="652987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1" name="Rectangle 65">
            <a:extLst>
              <a:ext uri="{FF2B5EF4-FFF2-40B4-BE49-F238E27FC236}">
                <a16:creationId xmlns:a16="http://schemas.microsoft.com/office/drawing/2014/main" id="{0C3EBCBA-C924-4CD6-96BF-CA0961CC25D2}"/>
              </a:ext>
            </a:extLst>
          </p:cNvPr>
          <p:cNvSpPr/>
          <p:nvPr/>
        </p:nvSpPr>
        <p:spPr>
          <a:xfrm>
            <a:off x="8566895" y="1249292"/>
            <a:ext cx="942576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2" name="Rectangle 65">
            <a:extLst>
              <a:ext uri="{FF2B5EF4-FFF2-40B4-BE49-F238E27FC236}">
                <a16:creationId xmlns:a16="http://schemas.microsoft.com/office/drawing/2014/main" id="{039BBDE6-E1C6-470A-A545-DAC0BFE6C0E9}"/>
              </a:ext>
            </a:extLst>
          </p:cNvPr>
          <p:cNvSpPr/>
          <p:nvPr/>
        </p:nvSpPr>
        <p:spPr>
          <a:xfrm>
            <a:off x="7378213" y="1249292"/>
            <a:ext cx="1128169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9BA578F0-BB63-4529-92A2-ACD55926CFB7}"/>
              </a:ext>
            </a:extLst>
          </p:cNvPr>
          <p:cNvCxnSpPr>
            <a:cxnSpLocks/>
          </p:cNvCxnSpPr>
          <p:nvPr/>
        </p:nvCxnSpPr>
        <p:spPr>
          <a:xfrm>
            <a:off x="9589979" y="1251177"/>
            <a:ext cx="0" cy="1191234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59">
            <a:extLst>
              <a:ext uri="{FF2B5EF4-FFF2-40B4-BE49-F238E27FC236}">
                <a16:creationId xmlns:a16="http://schemas.microsoft.com/office/drawing/2014/main" id="{0B66E4CA-6B4B-4BF5-94AD-C37AC201C36E}"/>
              </a:ext>
            </a:extLst>
          </p:cNvPr>
          <p:cNvSpPr txBox="1"/>
          <p:nvPr/>
        </p:nvSpPr>
        <p:spPr>
          <a:xfrm>
            <a:off x="9541412" y="2172328"/>
            <a:ext cx="1539663" cy="411684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預留空間</a:t>
            </a:r>
            <a:endParaRPr 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78" name="文字方塊 4">
            <a:extLst>
              <a:ext uri="{FF2B5EF4-FFF2-40B4-BE49-F238E27FC236}">
                <a16:creationId xmlns:a16="http://schemas.microsoft.com/office/drawing/2014/main" id="{5D660523-9273-431A-B099-38C4A603B115}"/>
              </a:ext>
            </a:extLst>
          </p:cNvPr>
          <p:cNvSpPr txBox="1"/>
          <p:nvPr/>
        </p:nvSpPr>
        <p:spPr>
          <a:xfrm>
            <a:off x="5711302" y="2643355"/>
            <a:ext cx="536977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超額配置：沒有空間放 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Data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E</a:t>
            </a:r>
            <a:endParaRPr lang="zh-TW" altLang="en-US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82" name="矩形 6">
            <a:extLst>
              <a:ext uri="{FF2B5EF4-FFF2-40B4-BE49-F238E27FC236}">
                <a16:creationId xmlns:a16="http://schemas.microsoft.com/office/drawing/2014/main" id="{285083D6-CCF9-48F1-AB24-B1067A673D7E}"/>
              </a:ext>
            </a:extLst>
          </p:cNvPr>
          <p:cNvSpPr/>
          <p:nvPr/>
        </p:nvSpPr>
        <p:spPr>
          <a:xfrm>
            <a:off x="5749096" y="4607794"/>
            <a:ext cx="5331982" cy="1381728"/>
          </a:xfrm>
          <a:prstGeom prst="rect">
            <a:avLst/>
          </a:prstGeom>
          <a:gradFill>
            <a:gsLst>
              <a:gs pos="0">
                <a:srgbClr val="92D050"/>
              </a:gs>
              <a:gs pos="75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" name="TextBox 59">
            <a:extLst>
              <a:ext uri="{FF2B5EF4-FFF2-40B4-BE49-F238E27FC236}">
                <a16:creationId xmlns:a16="http://schemas.microsoft.com/office/drawing/2014/main" id="{CB1EF9B2-6A90-4A1C-BC3B-92D35355B4FB}"/>
              </a:ext>
            </a:extLst>
          </p:cNvPr>
          <p:cNvSpPr txBox="1"/>
          <p:nvPr/>
        </p:nvSpPr>
        <p:spPr>
          <a:xfrm>
            <a:off x="5759982" y="5577838"/>
            <a:ext cx="3749489" cy="400110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儲存池可用空間</a:t>
            </a:r>
            <a:endParaRPr 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85" name="Rectangle 61">
            <a:extLst>
              <a:ext uri="{FF2B5EF4-FFF2-40B4-BE49-F238E27FC236}">
                <a16:creationId xmlns:a16="http://schemas.microsoft.com/office/drawing/2014/main" id="{EFDEBA56-59BD-4628-B726-37557D4541C3}"/>
              </a:ext>
            </a:extLst>
          </p:cNvPr>
          <p:cNvSpPr/>
          <p:nvPr/>
        </p:nvSpPr>
        <p:spPr>
          <a:xfrm>
            <a:off x="5844621" y="4668272"/>
            <a:ext cx="761673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Rectangle 63">
            <a:extLst>
              <a:ext uri="{FF2B5EF4-FFF2-40B4-BE49-F238E27FC236}">
                <a16:creationId xmlns:a16="http://schemas.microsoft.com/office/drawing/2014/main" id="{CE9A584E-45C6-4228-A7D2-0626FAD01330}"/>
              </a:ext>
            </a:extLst>
          </p:cNvPr>
          <p:cNvSpPr/>
          <p:nvPr/>
        </p:nvSpPr>
        <p:spPr>
          <a:xfrm>
            <a:off x="6665760" y="4668272"/>
            <a:ext cx="652987" cy="8931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2" name="Rectangle 65">
            <a:extLst>
              <a:ext uri="{FF2B5EF4-FFF2-40B4-BE49-F238E27FC236}">
                <a16:creationId xmlns:a16="http://schemas.microsoft.com/office/drawing/2014/main" id="{39CF6C29-AB4A-445A-AE88-FEAF31658B8E}"/>
              </a:ext>
            </a:extLst>
          </p:cNvPr>
          <p:cNvSpPr/>
          <p:nvPr/>
        </p:nvSpPr>
        <p:spPr>
          <a:xfrm>
            <a:off x="8566895" y="4654802"/>
            <a:ext cx="942576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4" name="Rectangle 65">
            <a:extLst>
              <a:ext uri="{FF2B5EF4-FFF2-40B4-BE49-F238E27FC236}">
                <a16:creationId xmlns:a16="http://schemas.microsoft.com/office/drawing/2014/main" id="{ED534354-F4AB-485D-ABA8-64A5FCFF0A77}"/>
              </a:ext>
            </a:extLst>
          </p:cNvPr>
          <p:cNvSpPr/>
          <p:nvPr/>
        </p:nvSpPr>
        <p:spPr>
          <a:xfrm>
            <a:off x="7378213" y="4654802"/>
            <a:ext cx="1128169" cy="892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2CDA27C0-BCCE-49E0-8C0C-D81019E18130}"/>
              </a:ext>
            </a:extLst>
          </p:cNvPr>
          <p:cNvCxnSpPr>
            <a:cxnSpLocks/>
          </p:cNvCxnSpPr>
          <p:nvPr/>
        </p:nvCxnSpPr>
        <p:spPr>
          <a:xfrm>
            <a:off x="9589979" y="4656687"/>
            <a:ext cx="0" cy="1191234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59">
            <a:extLst>
              <a:ext uri="{FF2B5EF4-FFF2-40B4-BE49-F238E27FC236}">
                <a16:creationId xmlns:a16="http://schemas.microsoft.com/office/drawing/2014/main" id="{AB84F56F-1A5A-4D93-BD85-999E7BB8A624}"/>
              </a:ext>
            </a:extLst>
          </p:cNvPr>
          <p:cNvSpPr txBox="1"/>
          <p:nvPr/>
        </p:nvSpPr>
        <p:spPr>
          <a:xfrm>
            <a:off x="9541412" y="5577838"/>
            <a:ext cx="1539663" cy="411684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預留空間</a:t>
            </a:r>
            <a:endParaRPr 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F81F822-D87F-4BE3-B437-DD74E8F8E98C}"/>
              </a:ext>
            </a:extLst>
          </p:cNvPr>
          <p:cNvGrpSpPr/>
          <p:nvPr/>
        </p:nvGrpSpPr>
        <p:grpSpPr>
          <a:xfrm>
            <a:off x="6616540" y="4607794"/>
            <a:ext cx="761673" cy="997988"/>
            <a:chOff x="6616540" y="4607794"/>
            <a:chExt cx="761673" cy="997988"/>
          </a:xfrm>
        </p:grpSpPr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60DA1875-EE49-4189-935D-9791FE642A16}"/>
                </a:ext>
              </a:extLst>
            </p:cNvPr>
            <p:cNvCxnSpPr>
              <a:cxnSpLocks/>
            </p:cNvCxnSpPr>
            <p:nvPr/>
          </p:nvCxnSpPr>
          <p:spPr>
            <a:xfrm>
              <a:off x="6616540" y="4607794"/>
              <a:ext cx="761673" cy="98161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60C0DA7E-A1E2-4C76-8D24-111B8B8729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3820" y="4619367"/>
              <a:ext cx="712452" cy="98641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Rectangle 61">
            <a:extLst>
              <a:ext uri="{FF2B5EF4-FFF2-40B4-BE49-F238E27FC236}">
                <a16:creationId xmlns:a16="http://schemas.microsoft.com/office/drawing/2014/main" id="{38903AD0-8F0D-4A0F-82F2-0551693E71D3}"/>
              </a:ext>
            </a:extLst>
          </p:cNvPr>
          <p:cNvSpPr/>
          <p:nvPr/>
        </p:nvSpPr>
        <p:spPr>
          <a:xfrm>
            <a:off x="9677851" y="4670845"/>
            <a:ext cx="1126835" cy="862119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25" name="箭號: 彎曲 124">
            <a:extLst>
              <a:ext uri="{FF2B5EF4-FFF2-40B4-BE49-F238E27FC236}">
                <a16:creationId xmlns:a16="http://schemas.microsoft.com/office/drawing/2014/main" id="{354DEEE1-A599-4F30-9559-2732A73D7BA2}"/>
              </a:ext>
            </a:extLst>
          </p:cNvPr>
          <p:cNvSpPr/>
          <p:nvPr/>
        </p:nvSpPr>
        <p:spPr>
          <a:xfrm rot="16200000" flipH="1" flipV="1">
            <a:off x="9700103" y="3147904"/>
            <a:ext cx="880846" cy="1570554"/>
          </a:xfrm>
          <a:prstGeom prst="bentArrow">
            <a:avLst>
              <a:gd name="adj1" fmla="val 28320"/>
              <a:gd name="adj2" fmla="val 29415"/>
              <a:gd name="adj3" fmla="val 35927"/>
              <a:gd name="adj4" fmla="val 4375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TextBox 69">
            <a:extLst>
              <a:ext uri="{FF2B5EF4-FFF2-40B4-BE49-F238E27FC236}">
                <a16:creationId xmlns:a16="http://schemas.microsoft.com/office/drawing/2014/main" id="{C28B82A5-C6F3-4E76-9068-180D5D3905D8}"/>
              </a:ext>
            </a:extLst>
          </p:cNvPr>
          <p:cNvSpPr txBox="1"/>
          <p:nvPr/>
        </p:nvSpPr>
        <p:spPr>
          <a:xfrm>
            <a:off x="5738076" y="4141868"/>
            <a:ext cx="4503192" cy="400110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移除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ja-JP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</a:t>
            </a:r>
            <a:r>
              <a:rPr lang="en-US" altLang="ja-JP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  <a:r>
              <a:rPr lang="ja-JP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8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的同時，可以先寫入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E</a:t>
            </a:r>
            <a:endParaRPr lang="ja-JP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1023CBA3-8888-4E5E-90A4-2CA1111ABFE1}"/>
              </a:ext>
            </a:extLst>
          </p:cNvPr>
          <p:cNvSpPr/>
          <p:nvPr/>
        </p:nvSpPr>
        <p:spPr>
          <a:xfrm>
            <a:off x="4935828" y="3131103"/>
            <a:ext cx="1126835" cy="862119"/>
          </a:xfrm>
          <a:prstGeom prst="rect">
            <a:avLst/>
          </a:prstGeom>
          <a:solidFill>
            <a:srgbClr val="FFFF00"/>
          </a:solidFill>
          <a:ln w="190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BC37863-3A72-4F3A-AAB1-2B01FE8AE3D6}"/>
              </a:ext>
            </a:extLst>
          </p:cNvPr>
          <p:cNvSpPr/>
          <p:nvPr/>
        </p:nvSpPr>
        <p:spPr>
          <a:xfrm>
            <a:off x="8128252" y="3001171"/>
            <a:ext cx="491319" cy="31842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EX.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6110F6AB-448D-4272-BF9E-6188363678C9}"/>
              </a:ext>
            </a:extLst>
          </p:cNvPr>
          <p:cNvSpPr/>
          <p:nvPr/>
        </p:nvSpPr>
        <p:spPr>
          <a:xfrm>
            <a:off x="6599884" y="4542695"/>
            <a:ext cx="491319" cy="31842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EX.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9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2016</Words>
  <Application>Microsoft Office PowerPoint</Application>
  <PresentationFormat>寬螢幕</PresentationFormat>
  <Paragraphs>521</Paragraphs>
  <Slides>37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4" baseType="lpstr">
      <vt:lpstr>Wingdings</vt:lpstr>
      <vt:lpstr>微軟正黑體</vt:lpstr>
      <vt:lpstr>Calibri Light</vt:lpstr>
      <vt:lpstr>微軟正黑體</vt:lpstr>
      <vt:lpstr>Arial</vt:lpstr>
      <vt:lpstr>Calibri</vt:lpstr>
      <vt:lpstr>Office 佈景主題</vt:lpstr>
      <vt:lpstr>PowerPoint 簡報</vt:lpstr>
      <vt:lpstr>VMware 應用 (案例導向)</vt:lpstr>
      <vt:lpstr>走在雲端上，虛擬化儲存的大洪流 企業儲存 - 數位轉型的基石</vt:lpstr>
      <vt:lpstr>除了最根本的資料保護，IT 人員還在乎...</vt:lpstr>
      <vt:lpstr>PowerPoint 簡報</vt:lpstr>
      <vt:lpstr>Case study – 虛擬伺服器 虛擬化儲存系統之基本架構</vt:lpstr>
      <vt:lpstr>可維持長時間營運的高可用儲存 QNAP ES1640dc - 針對 VMware 關鍵應用服務設計</vt:lpstr>
      <vt:lpstr>一窺儲存設備的效能秘辛 我的儲存設備為何變慢？</vt:lpstr>
      <vt:lpstr>提供虛擬化應用更穩定的營運效能 QES 儲存池超額配置，減緩空間破碎化的錦囊妙計</vt:lpstr>
      <vt:lpstr>QES 高枕無憂的資料保護</vt:lpstr>
      <vt:lpstr>分毫不差的快照幫手 – Snapshot Agent 提供 VMware Point-In-Time 的應用一致性快照保護機制</vt:lpstr>
      <vt:lpstr>儲存管理大哉問 QNAP vSphere Web Plug-in 幫您管理您的儲存設備</vt:lpstr>
      <vt:lpstr>QNAP vSphere Web Plug-in 儲存管理一機搞定</vt:lpstr>
      <vt:lpstr> Demo  vSphere Web Plug-in (方便管理 QNAP 儲存裝置) NAS 百科</vt:lpstr>
      <vt:lpstr>您的儲存虛擬化了嗎？ vStorage APIs for Array Integration - VAAI 快速VM複製</vt:lpstr>
      <vt:lpstr>VAAI 幫您分憂解勞的好夥伴 (QTS/QES)</vt:lpstr>
      <vt:lpstr>VMware 虛擬化儲存的神兵利器</vt:lpstr>
      <vt:lpstr>VMware 搭配 QNAP Storage  面面俱到的故障防範機制</vt:lpstr>
      <vt:lpstr>VMware 備援方案</vt:lpstr>
      <vt:lpstr>天有不測風雲 </vt:lpstr>
      <vt:lpstr>Case Study - 災難復原實務架構 VMware 災難復原的縝密方案</vt:lpstr>
      <vt:lpstr>QES SnapSync - 異地備份的基本功</vt:lpstr>
      <vt:lpstr>VMware SRM 災難復原整合方案 QNAP VMware Storage Replication Adapter</vt:lpstr>
      <vt:lpstr>PowerPoint 簡報</vt:lpstr>
      <vt:lpstr>VMware 進階應用</vt:lpstr>
      <vt:lpstr>Case Study – 進階應用 虛擬化儲存 – 空間、效能的拉鋸戰</vt:lpstr>
      <vt:lpstr>虛擬化儲存之效能二三事</vt:lpstr>
      <vt:lpstr>面面俱到的虛擬化儲存</vt:lpstr>
      <vt:lpstr>虛擬化儲存的快閃趨勢</vt:lpstr>
      <vt:lpstr>空間、效能毫不妥協</vt:lpstr>
      <vt:lpstr>活化快閃磁碟的利器 全方面 VMware 虛擬化儲存效能配置</vt:lpstr>
      <vt:lpstr>虛擬化應用的儲存還能更有效率 QES支援重刪 (Deduplication) 避免儲存冗餘的資料 </vt:lpstr>
      <vt:lpstr>網路效能的推進器 RDMA (QTS/QES)</vt:lpstr>
      <vt:lpstr>認證過最安心</vt:lpstr>
      <vt:lpstr>認證過最安心</vt:lpstr>
      <vt:lpstr>QNAP NAS 可協助 VMware 應用進一步加強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VMware 整合  QNAP NAS 應用介紹</dc:title>
  <dc:creator>User</dc:creator>
  <cp:lastModifiedBy>QNAP_Mili Wang</cp:lastModifiedBy>
  <cp:revision>2</cp:revision>
  <dcterms:modified xsi:type="dcterms:W3CDTF">2019-02-26T09:18:28Z</dcterms:modified>
</cp:coreProperties>
</file>