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9"/>
  </p:notesMasterIdLst>
  <p:sldIdLst>
    <p:sldId id="256" r:id="rId2"/>
    <p:sldId id="311" r:id="rId3"/>
    <p:sldId id="307" r:id="rId4"/>
    <p:sldId id="277" r:id="rId5"/>
    <p:sldId id="319" r:id="rId6"/>
    <p:sldId id="264" r:id="rId7"/>
    <p:sldId id="297" r:id="rId8"/>
    <p:sldId id="304" r:id="rId9"/>
    <p:sldId id="313" r:id="rId10"/>
    <p:sldId id="298" r:id="rId11"/>
    <p:sldId id="314" r:id="rId12"/>
    <p:sldId id="312" r:id="rId13"/>
    <p:sldId id="276" r:id="rId14"/>
    <p:sldId id="273" r:id="rId15"/>
    <p:sldId id="316" r:id="rId16"/>
    <p:sldId id="282" r:id="rId17"/>
    <p:sldId id="286" r:id="rId18"/>
    <p:sldId id="265" r:id="rId19"/>
    <p:sldId id="308" r:id="rId20"/>
    <p:sldId id="301" r:id="rId21"/>
    <p:sldId id="283" r:id="rId22"/>
    <p:sldId id="299" r:id="rId23"/>
    <p:sldId id="295" r:id="rId24"/>
    <p:sldId id="288" r:id="rId25"/>
    <p:sldId id="309" r:id="rId26"/>
    <p:sldId id="302" r:id="rId27"/>
    <p:sldId id="303" r:id="rId28"/>
    <p:sldId id="269" r:id="rId29"/>
    <p:sldId id="306" r:id="rId30"/>
    <p:sldId id="271" r:id="rId31"/>
    <p:sldId id="268" r:id="rId32"/>
    <p:sldId id="275" r:id="rId33"/>
    <p:sldId id="278" r:id="rId34"/>
    <p:sldId id="289" r:id="rId35"/>
    <p:sldId id="317" r:id="rId36"/>
    <p:sldId id="262" r:id="rId37"/>
    <p:sldId id="259" r:id="rId38"/>
  </p:sldIdLst>
  <p:sldSz cx="12192000" cy="6858000"/>
  <p:notesSz cx="6858000" cy="9144000"/>
  <p:embeddedFontLst>
    <p:embeddedFont>
      <p:font typeface="微軟正黑體" panose="020B0604030504040204" pitchFamily="34" charset="-120"/>
      <p:regular r:id="rId40"/>
      <p:bold r:id="rId41"/>
    </p:embeddedFont>
    <p:embeddedFont>
      <p:font typeface="微軟正黑體" panose="020B0604030504040204" pitchFamily="34" charset="-120"/>
      <p:regular r:id="rId40"/>
      <p:bold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guide id="3" pos="2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li Wang" initials="QW" lastIdx="1" clrIdx="0">
    <p:extLst>
      <p:ext uri="{19B8F6BF-5375-455C-9EA6-DF929625EA0E}">
        <p15:presenceInfo xmlns:p15="http://schemas.microsoft.com/office/powerpoint/2012/main" userId="QNAP_Mili Wang" providerId="None"/>
      </p:ext>
    </p:extLst>
  </p:cmAuthor>
  <p:cmAuthor id="2" name="QNAP_KevinCC Cheng" initials="QC" lastIdx="1" clrIdx="1">
    <p:extLst>
      <p:ext uri="{19B8F6BF-5375-455C-9EA6-DF929625EA0E}">
        <p15:presenceInfo xmlns:p15="http://schemas.microsoft.com/office/powerpoint/2012/main" userId="QNAP_KevinCC Che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C0DB81"/>
    <a:srgbClr val="6600CC"/>
    <a:srgbClr val="99FF99"/>
    <a:srgbClr val="6633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272" y="66"/>
      </p:cViewPr>
      <p:guideLst>
        <p:guide orient="horz" pos="2880"/>
        <p:guide pos="5120"/>
        <p:guide pos="2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2-26T09:33:28.975"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earchstorage.techtarget.com/news/2240180642/Virtual-server-value-still-outweighs-virtual-storag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355600" algn="l" rtl="0">
              <a:lnSpc>
                <a:spcPct val="115000"/>
              </a:lnSpc>
              <a:spcBef>
                <a:spcPts val="0"/>
              </a:spcBef>
              <a:spcAft>
                <a:spcPts val="0"/>
              </a:spcAft>
              <a:buClr>
                <a:schemeClr val="dk1"/>
              </a:buClr>
              <a:buSzPts val="1100"/>
              <a:buFont typeface="Arial"/>
              <a:buNone/>
            </a:pPr>
            <a:r>
              <a:rPr lang="en-US" altLang="zh-TW" sz="1200">
                <a:solidFill>
                  <a:srgbClr val="202124"/>
                </a:solidFill>
                <a:highlight>
                  <a:srgbClr val="FFFFFF"/>
                </a:highlight>
                <a:latin typeface="微軟正黑體" panose="020B0604030504040204" pitchFamily="34" charset="-120"/>
                <a:ea typeface="微軟正黑體" panose="020B0604030504040204" pitchFamily="34" charset="-120"/>
                <a:cs typeface="Roboto"/>
                <a:sym typeface="Roboto"/>
              </a:rPr>
              <a:t>Target Audience</a:t>
            </a:r>
            <a:endParaRPr lang="en-US" sz="1200">
              <a:solidFill>
                <a:srgbClr val="202124"/>
              </a:solidFill>
              <a:highlight>
                <a:srgbClr val="FFFFFF"/>
              </a:highlight>
              <a:latin typeface="微軟正黑體" panose="020B0604030504040204" pitchFamily="34" charset="-120"/>
              <a:ea typeface="微軟正黑體" panose="020B0604030504040204" pitchFamily="34" charset="-120"/>
              <a:cs typeface="Roboto"/>
              <a:sym typeface="Roboto"/>
            </a:endParaRPr>
          </a:p>
          <a:p>
            <a:pPr marL="0" lvl="0" indent="355600" algn="l" rtl="0">
              <a:lnSpc>
                <a:spcPct val="115000"/>
              </a:lnSpc>
              <a:spcBef>
                <a:spcPts val="0"/>
              </a:spcBef>
              <a:spcAft>
                <a:spcPts val="0"/>
              </a:spcAft>
              <a:buClr>
                <a:schemeClr val="dk1"/>
              </a:buClr>
              <a:buSzPts val="1100"/>
              <a:buFont typeface="Arial"/>
              <a:buNone/>
            </a:pPr>
            <a:r>
              <a:rPr lang="en-US" altLang="zh-TW" sz="1200">
                <a:solidFill>
                  <a:srgbClr val="202124"/>
                </a:solidFill>
                <a:highlight>
                  <a:srgbClr val="FFFFFF"/>
                </a:highlight>
                <a:latin typeface="微軟正黑體" panose="020B0604030504040204" pitchFamily="34" charset="-120"/>
                <a:ea typeface="微軟正黑體" panose="020B0604030504040204" pitchFamily="34" charset="-120"/>
                <a:cs typeface="Roboto"/>
                <a:sym typeface="Roboto"/>
              </a:rPr>
              <a:t>(CIO, IT admin who would like to purchase storage for VMware environment)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https://blog.purestorage.com/solving-vmware-storage-shenanigans/</a:t>
            </a:r>
          </a:p>
        </p:txBody>
      </p:sp>
    </p:spTree>
    <p:extLst>
      <p:ext uri="{BB962C8B-B14F-4D97-AF65-F5344CB8AC3E}">
        <p14:creationId xmlns:p14="http://schemas.microsoft.com/office/powerpoint/2010/main" val="3131991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None/>
            </a:pPr>
            <a:r>
              <a:rPr lang="zh-TW" altLang="en-US">
                <a:latin typeface="微軟正黑體" panose="020B0604030504040204" pitchFamily="34" charset="-120"/>
                <a:cs typeface="Calibri"/>
              </a:rPr>
              <a:t>這頁當結論</a:t>
            </a:r>
            <a:endParaRPr lang="en-US" altLang="zh-TW">
              <a:latin typeface="微軟正黑體" panose="020B0604030504040204" pitchFamily="34" charset="-120"/>
              <a:cs typeface="Calibri"/>
            </a:endParaRPr>
          </a:p>
        </p:txBody>
      </p:sp>
    </p:spTree>
    <p:extLst>
      <p:ext uri="{BB962C8B-B14F-4D97-AF65-F5344CB8AC3E}">
        <p14:creationId xmlns:p14="http://schemas.microsoft.com/office/powerpoint/2010/main" val="2222966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lang="en-US" sz="1100" b="0" i="0" u="none" strike="noStrike" cap="none">
                <a:solidFill>
                  <a:schemeClr val="dk1"/>
                </a:solidFill>
                <a:effectLst/>
                <a:latin typeface="Arial"/>
                <a:ea typeface="Arial"/>
                <a:cs typeface="Arial"/>
                <a:sym typeface="Arial"/>
              </a:rPr>
              <a:t>How our QNAP build up Virtualization-aware storage for our V</a:t>
            </a:r>
            <a:r>
              <a:rPr lang="en-US" altLang="zh-TW" sz="1100" b="0" i="0" u="none" strike="noStrike" cap="none">
                <a:solidFill>
                  <a:schemeClr val="dk1"/>
                </a:solidFill>
                <a:effectLst/>
                <a:latin typeface="Arial"/>
                <a:ea typeface="Arial"/>
                <a:cs typeface="Arial"/>
                <a:sym typeface="Arial"/>
              </a:rPr>
              <a:t>M</a:t>
            </a:r>
            <a:r>
              <a:rPr lang="en-US" sz="1100" b="0" i="0" u="none" strike="noStrike" cap="none">
                <a:solidFill>
                  <a:schemeClr val="dk1"/>
                </a:solidFill>
                <a:effectLst/>
                <a:latin typeface="Arial"/>
                <a:ea typeface="Arial"/>
                <a:cs typeface="Arial"/>
                <a:sym typeface="Arial"/>
              </a:rPr>
              <a:t>ware users</a:t>
            </a:r>
          </a:p>
          <a:p>
            <a:pPr marL="158750" indent="0">
              <a:buNone/>
            </a:pPr>
            <a:endParaRPr lang="en-US" altLang="zh-TW" sz="1100" b="0" i="0" u="none" strike="noStrike" cap="none">
              <a:solidFill>
                <a:schemeClr val="dk1"/>
              </a:solidFill>
              <a:effectLst/>
              <a:latin typeface="Arial"/>
              <a:cs typeface="Arial"/>
              <a:sym typeface="Arial"/>
            </a:endParaRPr>
          </a:p>
          <a:p>
            <a:pPr marL="158750" indent="0">
              <a:buNone/>
            </a:pPr>
            <a:r>
              <a:rPr lang="en-US" altLang="zh-TW" sz="1100" b="0" i="0" u="none" strike="noStrike" cap="none">
                <a:solidFill>
                  <a:schemeClr val="dk1"/>
                </a:solidFill>
                <a:effectLst/>
                <a:latin typeface="Arial"/>
                <a:ea typeface="Arial"/>
                <a:cs typeface="Arial"/>
                <a:sym typeface="Arial"/>
              </a:rPr>
              <a:t>T</a:t>
            </a:r>
            <a:r>
              <a:rPr lang="en-US" sz="1100" b="0" i="0" u="none" strike="noStrike" cap="none">
                <a:solidFill>
                  <a:schemeClr val="dk1"/>
                </a:solidFill>
                <a:effectLst/>
                <a:latin typeface="Arial"/>
                <a:ea typeface="Arial"/>
                <a:cs typeface="Arial"/>
                <a:sym typeface="Arial"/>
              </a:rPr>
              <a:t>he primary challenge in storage for virtualization at most of our customers is simple question</a:t>
            </a:r>
          </a:p>
          <a:p>
            <a:pPr marL="158750" indent="0">
              <a:buNone/>
            </a:pPr>
            <a:endParaRPr lang="en-US" sz="1100" b="0" i="0" u="none" strike="noStrike" cap="none">
              <a:solidFill>
                <a:schemeClr val="dk1"/>
              </a:solidFill>
              <a:effectLst/>
              <a:latin typeface="Arial"/>
              <a:ea typeface="Arial"/>
              <a:cs typeface="Arial"/>
              <a:sym typeface="Arial"/>
            </a:endParaRPr>
          </a:p>
          <a:p>
            <a:pPr marL="158750" indent="0">
              <a:buNone/>
            </a:pPr>
            <a:r>
              <a:rPr lang="en-US" altLang="zh-TW" sz="1100" b="0" i="0" u="none" strike="noStrike" cap="none">
                <a:solidFill>
                  <a:schemeClr val="dk1"/>
                </a:solidFill>
                <a:effectLst/>
                <a:latin typeface="Arial"/>
                <a:ea typeface="Arial"/>
                <a:cs typeface="Arial"/>
                <a:sym typeface="Arial"/>
              </a:rPr>
              <a:t>That is, </a:t>
            </a:r>
            <a:r>
              <a:rPr lang="en-US" sz="1100" b="0" i="0" u="none" strike="noStrike" cap="none">
                <a:solidFill>
                  <a:schemeClr val="dk1"/>
                </a:solidFill>
                <a:effectLst/>
                <a:latin typeface="Arial"/>
                <a:ea typeface="Arial"/>
                <a:cs typeface="Arial"/>
                <a:sym typeface="Arial"/>
              </a:rPr>
              <a:t>you've got an ever-increasing workload from the virtual infrastructure. </a:t>
            </a:r>
          </a:p>
          <a:p>
            <a:pPr marL="158750" indent="0">
              <a:buNone/>
            </a:pPr>
            <a:endParaRPr lang="en-US" sz="1100" b="0" i="0" u="none" strike="noStrike" cap="none">
              <a:solidFill>
                <a:schemeClr val="dk1"/>
              </a:solidFill>
              <a:effectLst/>
              <a:latin typeface="Arial"/>
              <a:ea typeface="Arial"/>
              <a:cs typeface="Arial"/>
              <a:sym typeface="Arial"/>
            </a:endParaRPr>
          </a:p>
          <a:p>
            <a:pPr marL="158750" indent="0">
              <a:buNone/>
            </a:pPr>
            <a:endParaRPr lang="en-US" sz="1100" b="0" i="0" u="none" strike="noStrike" cap="none">
              <a:solidFill>
                <a:schemeClr val="dk1"/>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a:solidFill>
                  <a:schemeClr val="dk1"/>
                </a:solidFill>
                <a:effectLst/>
                <a:latin typeface="Arial"/>
                <a:ea typeface="Arial"/>
                <a:cs typeface="Arial"/>
                <a:sym typeface="Arial"/>
              </a:rPr>
              <a:t>Whenever IT have budget to replace physical servers in the data center. You can image that the new server is much more powerful, so much more CPU memory capacity. And then you upgrade the hypervisor and it becomes much more scalable and is able to run many more virtual machines more efficiently, and the density of the VMs that you want to put on your storage continues to increase much faster than your storage. The bandwidth and I/O capacity is increasing.</a:t>
            </a:r>
            <a:endParaRPr lang="zh-TW" altLang="en-US"/>
          </a:p>
          <a:p>
            <a:pPr marL="158750" indent="0">
              <a:buNone/>
            </a:pPr>
            <a:endParaRPr lang="en-US" sz="1100" b="0" i="0" u="none" strike="noStrike" cap="none">
              <a:solidFill>
                <a:schemeClr val="dk1"/>
              </a:solidFill>
              <a:effectLst/>
              <a:latin typeface="Arial"/>
              <a:ea typeface="Arial"/>
              <a:cs typeface="Arial"/>
              <a:sym typeface="Arial"/>
            </a:endParaRPr>
          </a:p>
        </p:txBody>
      </p:sp>
    </p:spTree>
    <p:extLst>
      <p:ext uri="{BB962C8B-B14F-4D97-AF65-F5344CB8AC3E}">
        <p14:creationId xmlns:p14="http://schemas.microsoft.com/office/powerpoint/2010/main" val="119548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a:solidFill>
                  <a:schemeClr val="dk1"/>
                </a:solidFill>
                <a:effectLst/>
                <a:latin typeface="Arial"/>
                <a:ea typeface="Arial"/>
                <a:cs typeface="Arial"/>
                <a:sym typeface="Arial"/>
              </a:rPr>
              <a:t>Managing storage for virtual environments can be a difficult task. </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a:solidFill>
                <a:schemeClr val="dk1"/>
              </a:solidFill>
              <a:effectLst/>
              <a:latin typeface="Arial"/>
              <a:ea typeface="Arial"/>
              <a:cs typeface="Arial"/>
              <a:sym typeface="Arial"/>
              <a:hlinkClick r:id="rId3"/>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a:solidFill>
                  <a:schemeClr val="dk1"/>
                </a:solidFill>
                <a:effectLst/>
                <a:latin typeface="Arial"/>
                <a:ea typeface="Arial"/>
                <a:cs typeface="Arial"/>
                <a:sym typeface="Arial"/>
              </a:rPr>
              <a:t>Virtualizing servers requires storage administrators to understand both the storage and the virtualization infrastructure. </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a:solidFill>
                <a:schemeClr val="dk1"/>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a:solidFill>
                  <a:schemeClr val="dk1"/>
                </a:solidFill>
                <a:effectLst/>
                <a:latin typeface="Arial"/>
                <a:ea typeface="Arial"/>
                <a:cs typeface="Arial"/>
                <a:sym typeface="Arial"/>
              </a:rPr>
              <a:t>Furthermore, virtualization randomizes sequential I/O, which can cause a lag in performance. </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a:solidFill>
                <a:schemeClr val="dk1"/>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a:solidFill>
                  <a:schemeClr val="dk1"/>
                </a:solidFill>
                <a:effectLst/>
                <a:latin typeface="Arial"/>
                <a:ea typeface="Arial"/>
                <a:cs typeface="Arial"/>
                <a:sym typeface="Arial"/>
              </a:rPr>
              <a:t>This makes the ability to properly size storage and report storage statistics for virtual environments critical to the efficiency of the infrastructure.</a:t>
            </a:r>
            <a:endParaRPr lang="en-US" altLang="ja-JP" b="0"/>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ltLang="ja-JP" b="0"/>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ltLang="ja-JP" b="0"/>
          </a:p>
        </p:txBody>
      </p:sp>
    </p:spTree>
    <p:extLst>
      <p:ext uri="{BB962C8B-B14F-4D97-AF65-F5344CB8AC3E}">
        <p14:creationId xmlns:p14="http://schemas.microsoft.com/office/powerpoint/2010/main" val="385580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Tree>
    <p:extLst>
      <p:ext uri="{BB962C8B-B14F-4D97-AF65-F5344CB8AC3E}">
        <p14:creationId xmlns:p14="http://schemas.microsoft.com/office/powerpoint/2010/main" val="422648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0593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b="1"/>
              <a:t>長時間使用的儲存系統會有資料破碎化的問題</a:t>
            </a:r>
            <a:br>
              <a:rPr lang="zh-TW" b="1"/>
            </a:br>
            <a:endParaRPr lang="zh-TW"/>
          </a:p>
          <a:p>
            <a:r>
              <a:rPr lang="zh-TW" b="1"/>
              <a:t>儲存空間一旦破碎了會導致效能變慢</a:t>
            </a:r>
            <a:br>
              <a:rPr lang="zh-TW" b="1"/>
            </a:br>
            <a:endParaRPr lang="zh-TW"/>
          </a:p>
          <a:p>
            <a:r>
              <a:rPr lang="zh-TW" b="1"/>
              <a:t>需要做資料搬移來解決</a:t>
            </a:r>
            <a:endParaRPr lang="en-US"/>
          </a:p>
        </p:txBody>
      </p:sp>
    </p:spTree>
    <p:extLst>
      <p:ext uri="{BB962C8B-B14F-4D97-AF65-F5344CB8AC3E}">
        <p14:creationId xmlns:p14="http://schemas.microsoft.com/office/powerpoint/2010/main" val="353811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zh-TW" altLang="en-US"/>
              <a:t>儲存空間寫太滿的狀態時</a:t>
            </a:r>
            <a:br>
              <a:rPr lang="zh-TW" altLang="en-US"/>
            </a:br>
            <a:r>
              <a:rPr lang="zh-TW" altLang="en-US"/>
              <a:t>同時刪除、寫入，導致儲存設備變慢</a:t>
            </a:r>
          </a:p>
        </p:txBody>
      </p:sp>
    </p:spTree>
    <p:extLst>
      <p:ext uri="{BB962C8B-B14F-4D97-AF65-F5344CB8AC3E}">
        <p14:creationId xmlns:p14="http://schemas.microsoft.com/office/powerpoint/2010/main" val="1600318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https://www.qnap.com/zh-hk/how-to/tutorial/article/%E4%BD%BF%E7%94%A8-qnap-snapshot-agent-%E5%BB%BA%E7%AB%8B-vmwarewindows-%E4%B9%8B%E4%B8%80%E8%87%B4%E6%80%A7%E5%BF%AB%E7%85%A7/</a:t>
            </a:r>
          </a:p>
        </p:txBody>
      </p:sp>
    </p:spTree>
    <p:extLst>
      <p:ext uri="{BB962C8B-B14F-4D97-AF65-F5344CB8AC3E}">
        <p14:creationId xmlns:p14="http://schemas.microsoft.com/office/powerpoint/2010/main" val="740985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fc129b27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fc129b27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196850" algn="l" rtl="0">
              <a:spcBef>
                <a:spcPts val="0"/>
              </a:spcBef>
              <a:spcAft>
                <a:spcPts val="0"/>
              </a:spcAft>
              <a:buClr>
                <a:schemeClr val="dk1"/>
              </a:buClr>
              <a:buSzPts val="1400"/>
              <a:buFont typeface="Arial"/>
              <a:buNone/>
            </a:pPr>
            <a:r>
              <a:rPr lang="en-US" sz="1100" b="0" i="1" u="none" strike="noStrike" cap="none">
                <a:solidFill>
                  <a:schemeClr val="dk1"/>
                </a:solidFill>
                <a:effectLst/>
                <a:latin typeface="Arial"/>
                <a:ea typeface="Arial"/>
                <a:cs typeface="Arial"/>
                <a:sym typeface="Arial"/>
              </a:rPr>
              <a:t>It's not uncommon for storage admins to have difficulty with certain aspects of managing storage for virtual environments. </a:t>
            </a:r>
          </a:p>
          <a:p>
            <a:pPr marL="285750" lvl="0" indent="-196850" algn="l" rtl="0">
              <a:spcBef>
                <a:spcPts val="0"/>
              </a:spcBef>
              <a:spcAft>
                <a:spcPts val="0"/>
              </a:spcAft>
              <a:buClr>
                <a:schemeClr val="dk1"/>
              </a:buClr>
              <a:buSzPts val="1400"/>
              <a:buFont typeface="Arial"/>
              <a:buNone/>
            </a:pPr>
            <a:endParaRPr lang="en-US" sz="1100" b="0" i="1" u="none" strike="noStrike" cap="none">
              <a:solidFill>
                <a:schemeClr val="dk1"/>
              </a:solidFill>
              <a:effectLst/>
              <a:latin typeface="Arial"/>
              <a:ea typeface="Arial"/>
              <a:cs typeface="Arial"/>
              <a:sym typeface="Arial"/>
            </a:endParaRPr>
          </a:p>
          <a:p>
            <a:pPr marL="285750" lvl="0" indent="-196850" algn="l" rtl="0">
              <a:spcBef>
                <a:spcPts val="0"/>
              </a:spcBef>
              <a:spcAft>
                <a:spcPts val="0"/>
              </a:spcAft>
              <a:buClr>
                <a:schemeClr val="dk1"/>
              </a:buClr>
              <a:buSzPts val="1400"/>
              <a:buFont typeface="Arial"/>
              <a:buNone/>
            </a:pPr>
            <a:r>
              <a:rPr lang="en-US" sz="1100" b="0" i="1" u="none" strike="noStrike" cap="none">
                <a:solidFill>
                  <a:schemeClr val="dk1"/>
                </a:solidFill>
                <a:effectLst/>
                <a:latin typeface="Arial"/>
                <a:ea typeface="Arial"/>
                <a:cs typeface="Arial"/>
                <a:sym typeface="Arial"/>
              </a:rPr>
              <a:t>Tasks such as dealing with a growing infrastructure, managing storage I/O capacity and effectively </a:t>
            </a:r>
          </a:p>
          <a:p>
            <a:pPr marL="285750" lvl="0" indent="-196850" algn="l" rtl="0">
              <a:spcBef>
                <a:spcPts val="0"/>
              </a:spcBef>
              <a:spcAft>
                <a:spcPts val="0"/>
              </a:spcAft>
              <a:buClr>
                <a:schemeClr val="dk1"/>
              </a:buClr>
              <a:buSzPts val="1400"/>
              <a:buFont typeface="Arial"/>
              <a:buNone/>
            </a:pPr>
            <a:endParaRPr lang="en-US" sz="1100" b="0" i="1" u="none" strike="noStrike" cap="none">
              <a:solidFill>
                <a:schemeClr val="dk1"/>
              </a:solidFill>
              <a:effectLst/>
              <a:latin typeface="Arial"/>
              <a:ea typeface="Arial"/>
              <a:cs typeface="Arial"/>
              <a:sym typeface="Arial"/>
            </a:endParaRPr>
          </a:p>
          <a:p>
            <a:pPr marL="285750" lvl="0" indent="-196850" algn="l" rtl="0">
              <a:spcBef>
                <a:spcPts val="0"/>
              </a:spcBef>
              <a:spcAft>
                <a:spcPts val="0"/>
              </a:spcAft>
              <a:buClr>
                <a:schemeClr val="dk1"/>
              </a:buClr>
              <a:buSzPts val="1400"/>
              <a:buFont typeface="Arial"/>
              <a:buNone/>
            </a:pPr>
            <a:r>
              <a:rPr lang="en-US" altLang="zh-TW" sz="1100" b="0" i="1" u="none" strike="noStrike" cap="none">
                <a:solidFill>
                  <a:schemeClr val="dk1"/>
                </a:solidFill>
                <a:effectLst/>
                <a:latin typeface="Arial"/>
                <a:ea typeface="Arial"/>
                <a:cs typeface="Arial"/>
                <a:sym typeface="Arial"/>
              </a:rPr>
              <a:t>QNAP</a:t>
            </a:r>
            <a:r>
              <a:rPr lang="zh-TW" altLang="en-US" sz="1100" b="0" i="1" u="none" strike="noStrike" cap="none">
                <a:solidFill>
                  <a:schemeClr val="dk1"/>
                </a:solidFill>
                <a:effectLst/>
                <a:latin typeface="Arial"/>
                <a:ea typeface="Arial"/>
                <a:cs typeface="Arial"/>
                <a:sym typeface="Arial"/>
              </a:rPr>
              <a:t> </a:t>
            </a:r>
            <a:r>
              <a:rPr lang="en-US" altLang="zh-TW" sz="1100" b="0" i="1" u="none" strike="noStrike" cap="none">
                <a:solidFill>
                  <a:schemeClr val="dk1"/>
                </a:solidFill>
                <a:effectLst/>
                <a:latin typeface="Arial"/>
                <a:ea typeface="Arial"/>
                <a:cs typeface="Arial"/>
                <a:sym typeface="Arial"/>
              </a:rPr>
              <a:t>vSphere Web Plug-in is developed for VMware admins can easy to manage all their QNAP storage through vSphere environment.</a:t>
            </a:r>
          </a:p>
          <a:p>
            <a:pPr marL="285750" lvl="0" indent="-196850" algn="l" rtl="0">
              <a:spcBef>
                <a:spcPts val="0"/>
              </a:spcBef>
              <a:spcAft>
                <a:spcPts val="0"/>
              </a:spcAft>
              <a:buClr>
                <a:schemeClr val="dk1"/>
              </a:buClr>
              <a:buSzPts val="1400"/>
              <a:buFont typeface="Arial"/>
              <a:buNone/>
            </a:pPr>
            <a:endParaRPr lang="en-US" altLang="zh-TW" sz="1100" b="0" i="1" u="none" strike="noStrike" cap="none">
              <a:solidFill>
                <a:schemeClr val="dk1"/>
              </a:solidFill>
              <a:effectLst/>
              <a:latin typeface="Arial"/>
              <a:cs typeface="Arial"/>
              <a:sym typeface="Arial"/>
            </a:endParaRPr>
          </a:p>
          <a:p>
            <a:pPr marL="285750" lvl="0" indent="-196850" algn="l" rtl="0">
              <a:spcBef>
                <a:spcPts val="0"/>
              </a:spcBef>
              <a:spcAft>
                <a:spcPts val="0"/>
              </a:spcAft>
              <a:buClr>
                <a:schemeClr val="dk1"/>
              </a:buClr>
              <a:buSzPts val="1400"/>
              <a:buFont typeface="Arial"/>
              <a:buNone/>
            </a:pPr>
            <a:endParaRPr lang="en-US" altLang="zh-TW" sz="1400"/>
          </a:p>
          <a:p>
            <a:pPr marL="0" lvl="0" indent="0" algn="l" rtl="0">
              <a:spcBef>
                <a:spcPts val="0"/>
              </a:spcBef>
              <a:spcAft>
                <a:spcPts val="0"/>
              </a:spcAft>
              <a:buNone/>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pic>
        <p:nvPicPr>
          <p:cNvPr id="9" name="圖片 8">
            <a:extLst>
              <a:ext uri="{FF2B5EF4-FFF2-40B4-BE49-F238E27FC236}">
                <a16:creationId xmlns:a16="http://schemas.microsoft.com/office/drawing/2014/main" id="{62A09157-787F-4235-AD17-8E49035F23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273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1CA9E71B-DC68-4120-8693-3171BC2D4C75}" type="datetimeFigureOut">
              <a:rPr lang="en-US" smtClean="0"/>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2126622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9E71B-DC68-4120-8693-3171BC2D4C75}" type="datetimeFigureOut">
              <a:rPr lang="en-US" smtClean="0"/>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64995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1CA9E71B-DC68-4120-8693-3171BC2D4C7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383680621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1CA9E71B-DC68-4120-8693-3171BC2D4C7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37210172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38962739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370576231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000221" y="3429000"/>
            <a:ext cx="8534400" cy="571504"/>
          </a:xfrm>
          <a:prstGeom prst="rect">
            <a:avLst/>
          </a:prstGeom>
          <a:noFill/>
          <a:ln>
            <a:noFill/>
          </a:ln>
        </p:spPr>
        <p:txBody>
          <a:bodyPr spcFirstLastPara="1" wrap="square" lIns="91425" tIns="45700" rIns="91425" bIns="45700" anchor="t" anchorCtr="0"/>
          <a:lstStyle>
            <a:lvl1pPr lvl="0" algn="r">
              <a:spcBef>
                <a:spcPts val="533"/>
              </a:spcBef>
              <a:spcAft>
                <a:spcPts val="0"/>
              </a:spcAft>
              <a:buClr>
                <a:schemeClr val="lt1"/>
              </a:buClr>
              <a:buSzPts val="2000"/>
              <a:buNone/>
              <a:defRPr sz="2667">
                <a:solidFill>
                  <a:schemeClr val="lt1"/>
                </a:solidFill>
              </a:defRPr>
            </a:lvl1pPr>
            <a:lvl2pPr lvl="1" algn="ctr">
              <a:spcBef>
                <a:spcPts val="640"/>
              </a:spcBef>
              <a:spcAft>
                <a:spcPts val="0"/>
              </a:spcAft>
              <a:buClr>
                <a:srgbClr val="888888"/>
              </a:buClr>
              <a:buSzPts val="2400"/>
              <a:buNone/>
              <a:defRPr>
                <a:solidFill>
                  <a:srgbClr val="888888"/>
                </a:solidFill>
              </a:defRPr>
            </a:lvl2pPr>
            <a:lvl3pPr lvl="2" algn="ctr">
              <a:spcBef>
                <a:spcPts val="533"/>
              </a:spcBef>
              <a:spcAft>
                <a:spcPts val="0"/>
              </a:spcAft>
              <a:buClr>
                <a:srgbClr val="888888"/>
              </a:buClr>
              <a:buSzPts val="2000"/>
              <a:buNone/>
              <a:defRPr>
                <a:solidFill>
                  <a:srgbClr val="888888"/>
                </a:solidFill>
              </a:defRPr>
            </a:lvl3pPr>
            <a:lvl4pPr lvl="3" algn="ctr">
              <a:spcBef>
                <a:spcPts val="480"/>
              </a:spcBef>
              <a:spcAft>
                <a:spcPts val="0"/>
              </a:spcAft>
              <a:buClr>
                <a:srgbClr val="888888"/>
              </a:buClr>
              <a:buSzPts val="1800"/>
              <a:buNone/>
              <a:defRPr>
                <a:solidFill>
                  <a:srgbClr val="888888"/>
                </a:solidFill>
              </a:defRPr>
            </a:lvl4pPr>
            <a:lvl5pPr lvl="4" algn="ctr">
              <a:spcBef>
                <a:spcPts val="427"/>
              </a:spcBef>
              <a:spcAft>
                <a:spcPts val="0"/>
              </a:spcAft>
              <a:buClr>
                <a:srgbClr val="888888"/>
              </a:buClr>
              <a:buSzPts val="16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2" name="Google Shape;12;p2"/>
          <p:cNvSpPr txBox="1">
            <a:spLocks noGrp="1"/>
          </p:cNvSpPr>
          <p:nvPr>
            <p:ph type="ctrTitle"/>
          </p:nvPr>
        </p:nvSpPr>
        <p:spPr>
          <a:xfrm>
            <a:off x="380960" y="1904990"/>
            <a:ext cx="7731264" cy="2452705"/>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002060"/>
              </a:buClr>
              <a:buSzPts val="4400"/>
              <a:buFont typeface="Arial"/>
              <a:buNone/>
              <a:defRPr sz="5867">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9107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pic>
        <p:nvPicPr>
          <p:cNvPr id="8" name="圖片 7">
            <a:extLst>
              <a:ext uri="{FF2B5EF4-FFF2-40B4-BE49-F238E27FC236}">
                <a16:creationId xmlns:a16="http://schemas.microsoft.com/office/drawing/2014/main" id="{662AD6C6-A51B-41A8-8DFC-4D80E1406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448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60EDD2BE-47B2-4F75-8E55-A234DC833E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1316" y="894053"/>
            <a:ext cx="10515600" cy="946779"/>
          </a:xfrm>
        </p:spPr>
        <p:txBody>
          <a:bodyPr>
            <a:normAutofit/>
          </a:bodyPr>
          <a:lstStyle>
            <a:lvl1pP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
        <p:nvSpPr>
          <p:cNvPr id="3" name="Content Placeholder 2"/>
          <p:cNvSpPr>
            <a:spLocks noGrp="1"/>
          </p:cNvSpPr>
          <p:nvPr>
            <p:ph idx="1"/>
          </p:nvPr>
        </p:nvSpPr>
        <p:spPr>
          <a:xfrm>
            <a:off x="501316" y="1925053"/>
            <a:ext cx="10852484" cy="4251910"/>
          </a:xfrm>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246053605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8E52A8E-EE54-47CA-AB71-28489B2A7E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1316" y="894053"/>
            <a:ext cx="10515600" cy="946779"/>
          </a:xfrm>
        </p:spPr>
        <p:txBody>
          <a:bodyPr>
            <a:normAutofit/>
          </a:bodyPr>
          <a:lstStyle>
            <a:lvl1pP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
        <p:nvSpPr>
          <p:cNvPr id="3" name="Content Placeholder 2"/>
          <p:cNvSpPr>
            <a:spLocks noGrp="1"/>
          </p:cNvSpPr>
          <p:nvPr>
            <p:ph idx="1"/>
          </p:nvPr>
        </p:nvSpPr>
        <p:spPr>
          <a:xfrm>
            <a:off x="501316" y="1925053"/>
            <a:ext cx="10852484" cy="4251910"/>
          </a:xfrm>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202422596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E68A5DD-FE18-43E3-92E7-A8FEB73EE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1316" y="894053"/>
            <a:ext cx="10515600" cy="946779"/>
          </a:xfrm>
        </p:spPr>
        <p:txBody>
          <a:bodyPr>
            <a:normAutofit/>
          </a:bodyPr>
          <a:lstStyle>
            <a:lvl1pP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
        <p:nvSpPr>
          <p:cNvPr id="3" name="Content Placeholder 2"/>
          <p:cNvSpPr>
            <a:spLocks noGrp="1"/>
          </p:cNvSpPr>
          <p:nvPr>
            <p:ph idx="1"/>
          </p:nvPr>
        </p:nvSpPr>
        <p:spPr>
          <a:xfrm>
            <a:off x="501316" y="1925053"/>
            <a:ext cx="10852484" cy="4251910"/>
          </a:xfrm>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57669134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73151B9-273C-40E4-9299-40D13958F4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8653" y="15747"/>
            <a:ext cx="10515600" cy="1067095"/>
          </a:xfrm>
        </p:spPr>
        <p:txBody>
          <a:bodyPr>
            <a:normAutofit/>
          </a:bodyPr>
          <a:lstStyle>
            <a:lvl1pP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
        <p:nvSpPr>
          <p:cNvPr id="3" name="Content Placeholder 2"/>
          <p:cNvSpPr>
            <a:spLocks noGrp="1"/>
          </p:cNvSpPr>
          <p:nvPr>
            <p:ph idx="1"/>
          </p:nvPr>
        </p:nvSpPr>
        <p:spPr>
          <a:xfrm>
            <a:off x="248653" y="1191126"/>
            <a:ext cx="11662610" cy="4985837"/>
          </a:xfrm>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140787869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CA9E71B-DC68-4120-8693-3171BC2D4C7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416566330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1CA9E71B-DC68-4120-8693-3171BC2D4C7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114989674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1CA9E71B-DC68-4120-8693-3171BC2D4C75}" type="datetimeFigureOut">
              <a:rPr lang="en-US" smtClean="0"/>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42BF3-FE98-4396-8C0F-7E9587E1A8F9}" type="slidenum">
              <a:rPr lang="en-US" smtClean="0"/>
              <a:t>‹#›</a:t>
            </a:fld>
            <a:endParaRPr lang="en-US"/>
          </a:p>
        </p:txBody>
      </p:sp>
    </p:spTree>
    <p:extLst>
      <p:ext uri="{BB962C8B-B14F-4D97-AF65-F5344CB8AC3E}">
        <p14:creationId xmlns:p14="http://schemas.microsoft.com/office/powerpoint/2010/main" val="27854990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2E77452-96AA-4175-84A8-18A9F16B9C2B}"/>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228600" y="1"/>
            <a:ext cx="11125200" cy="1144588"/>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228600" y="1263315"/>
            <a:ext cx="11734800" cy="4913647"/>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fld id="{C764DE79-268F-4C1A-8933-263129D2AF90}" type="datetimeFigureOut">
              <a:rPr lang="en-US" smtClean="0"/>
              <a:pPr/>
              <a:t>2/26/2019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14432427"/>
      </p:ext>
    </p:extLst>
  </p:cSld>
  <p:clrMap bg1="lt1" tx1="dk1" bg2="lt2" tx2="dk2" accent1="accent1" accent2="accent2" accent3="accent3" accent4="accent4" accent5="accent5" accent6="accent6" hlink="hlink" folHlink="folHlink"/>
  <p:sldLayoutIdLst>
    <p:sldLayoutId id="2147483675" r:id="rId1"/>
    <p:sldLayoutId id="2147483687" r:id="rId2"/>
    <p:sldLayoutId id="2147483676" r:id="rId3"/>
    <p:sldLayoutId id="2147483688" r:id="rId4"/>
    <p:sldLayoutId id="2147483689" r:id="rId5"/>
    <p:sldLayoutId id="2147483690"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ftr="0" dt="0"/>
  <p:txStyles>
    <p:titleStyle>
      <a:lvl1pPr algn="l" defTabSz="914400" rtl="0" eaLnBrk="1" latinLnBrk="0" hangingPunct="1">
        <a:lnSpc>
          <a:spcPct val="90000"/>
        </a:lnSpc>
        <a:spcBef>
          <a:spcPct val="0"/>
        </a:spcBef>
        <a:buNone/>
        <a:defRPr lang="en-US" altLang="en-US" sz="4000" b="1" kern="1200" dirty="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11" Type="http://schemas.microsoft.com/office/2007/relationships/hdphoto" Target="../media/hdphoto4.wdp"/><Relationship Id="rId5" Type="http://schemas.openxmlformats.org/officeDocument/2006/relationships/image" Target="../media/image64.svg"/><Relationship Id="rId10" Type="http://schemas.openxmlformats.org/officeDocument/2006/relationships/image" Target="../media/image68.png"/><Relationship Id="rId4" Type="http://schemas.openxmlformats.org/officeDocument/2006/relationships/image" Target="../media/image63.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25.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hyperlink" Target="https://www.vmware.com/tw.html"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4"/>
          <p:cNvSpPr/>
          <p:nvPr/>
        </p:nvSpPr>
        <p:spPr>
          <a:xfrm>
            <a:off x="719403" y="1338744"/>
            <a:ext cx="6096000" cy="615553"/>
          </a:xfrm>
          <a:prstGeom prst="rect">
            <a:avLst/>
          </a:prstGeom>
          <a:noFill/>
          <a:ln>
            <a:noFill/>
          </a:ln>
        </p:spPr>
        <p:txBody>
          <a:bodyPr spcFirstLastPara="1" wrap="square" lIns="121900" tIns="60933" rIns="121900" bIns="60933" anchor="t" anchorCtr="0">
            <a:noAutofit/>
          </a:bodyPr>
          <a:lstStyle/>
          <a:p>
            <a:endParaRPr lang="zh-TW" altLang="en-US" sz="3200">
              <a:solidFill>
                <a:srgbClr val="002060"/>
              </a:solidFill>
              <a:latin typeface="Arial"/>
              <a:ea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82116BC1-2145-499D-BE07-8F2763D37F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9874" y="2394161"/>
            <a:ext cx="8357937" cy="3823766"/>
          </a:xfrm>
          <a:prstGeom prst="rect">
            <a:avLst/>
          </a:prstGeom>
        </p:spPr>
      </p:pic>
      <p:sp>
        <p:nvSpPr>
          <p:cNvPr id="22" name="文字方塊 21">
            <a:extLst>
              <a:ext uri="{FF2B5EF4-FFF2-40B4-BE49-F238E27FC236}">
                <a16:creationId xmlns:a16="http://schemas.microsoft.com/office/drawing/2014/main" id="{72DA8745-1D50-4C41-B2FE-11075B1D32FB}"/>
              </a:ext>
            </a:extLst>
          </p:cNvPr>
          <p:cNvSpPr txBox="1"/>
          <p:nvPr/>
        </p:nvSpPr>
        <p:spPr>
          <a:xfrm>
            <a:off x="5958984" y="3602860"/>
            <a:ext cx="1587261" cy="4308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ZFS RAID</a:t>
            </a:r>
          </a:p>
        </p:txBody>
      </p:sp>
      <p:sp>
        <p:nvSpPr>
          <p:cNvPr id="30" name="文字方塊 29">
            <a:extLst>
              <a:ext uri="{FF2B5EF4-FFF2-40B4-BE49-F238E27FC236}">
                <a16:creationId xmlns:a16="http://schemas.microsoft.com/office/drawing/2014/main" id="{D91F05E8-266D-4034-A785-CF7D3D9B4AE0}"/>
              </a:ext>
            </a:extLst>
          </p:cNvPr>
          <p:cNvSpPr txBox="1"/>
          <p:nvPr/>
        </p:nvSpPr>
        <p:spPr>
          <a:xfrm>
            <a:off x="3102572" y="3602860"/>
            <a:ext cx="1587261" cy="4308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ZFS RAID</a:t>
            </a:r>
          </a:p>
        </p:txBody>
      </p:sp>
      <p:sp>
        <p:nvSpPr>
          <p:cNvPr id="31" name="文字方塊 30">
            <a:extLst>
              <a:ext uri="{FF2B5EF4-FFF2-40B4-BE49-F238E27FC236}">
                <a16:creationId xmlns:a16="http://schemas.microsoft.com/office/drawing/2014/main" id="{49C704BA-040D-497C-86AA-17A06037C14D}"/>
              </a:ext>
            </a:extLst>
          </p:cNvPr>
          <p:cNvSpPr txBox="1"/>
          <p:nvPr/>
        </p:nvSpPr>
        <p:spPr>
          <a:xfrm>
            <a:off x="8837677" y="3602860"/>
            <a:ext cx="1587261" cy="4308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ZFS RAID</a:t>
            </a:r>
          </a:p>
        </p:txBody>
      </p:sp>
      <p:sp>
        <p:nvSpPr>
          <p:cNvPr id="32" name="文字方塊 31">
            <a:extLst>
              <a:ext uri="{FF2B5EF4-FFF2-40B4-BE49-F238E27FC236}">
                <a16:creationId xmlns:a16="http://schemas.microsoft.com/office/drawing/2014/main" id="{31B3D131-0C82-41C9-92BF-0F0D714A05E5}"/>
              </a:ext>
            </a:extLst>
          </p:cNvPr>
          <p:cNvSpPr txBox="1"/>
          <p:nvPr/>
        </p:nvSpPr>
        <p:spPr>
          <a:xfrm>
            <a:off x="2611906" y="2368296"/>
            <a:ext cx="2608352" cy="4308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Application</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sp>
        <p:nvSpPr>
          <p:cNvPr id="33" name="文字方塊 32">
            <a:extLst>
              <a:ext uri="{FF2B5EF4-FFF2-40B4-BE49-F238E27FC236}">
                <a16:creationId xmlns:a16="http://schemas.microsoft.com/office/drawing/2014/main" id="{6C190830-5A71-4ADB-9485-A7A12AA063B7}"/>
              </a:ext>
            </a:extLst>
          </p:cNvPr>
          <p:cNvSpPr txBox="1"/>
          <p:nvPr/>
        </p:nvSpPr>
        <p:spPr>
          <a:xfrm>
            <a:off x="5463769" y="2368296"/>
            <a:ext cx="2608352" cy="4308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Application</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sp>
        <p:nvSpPr>
          <p:cNvPr id="34" name="文字方塊 33">
            <a:extLst>
              <a:ext uri="{FF2B5EF4-FFF2-40B4-BE49-F238E27FC236}">
                <a16:creationId xmlns:a16="http://schemas.microsoft.com/office/drawing/2014/main" id="{15733601-19CA-47D2-866C-A85C3E989807}"/>
              </a:ext>
            </a:extLst>
          </p:cNvPr>
          <p:cNvSpPr txBox="1"/>
          <p:nvPr/>
        </p:nvSpPr>
        <p:spPr>
          <a:xfrm>
            <a:off x="8315632" y="2368296"/>
            <a:ext cx="2608352" cy="4308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Application</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sp>
        <p:nvSpPr>
          <p:cNvPr id="2" name="標題 1">
            <a:extLst>
              <a:ext uri="{FF2B5EF4-FFF2-40B4-BE49-F238E27FC236}">
                <a16:creationId xmlns:a16="http://schemas.microsoft.com/office/drawing/2014/main" id="{4CFC17B9-48D4-4420-9721-EEC04CD91F44}"/>
              </a:ext>
            </a:extLst>
          </p:cNvPr>
          <p:cNvSpPr>
            <a:spLocks noGrp="1"/>
          </p:cNvSpPr>
          <p:nvPr>
            <p:ph type="title"/>
          </p:nvPr>
        </p:nvSpPr>
        <p:spPr/>
        <p:txBody>
          <a:bodyPr>
            <a:normAutofit/>
          </a:bodyPr>
          <a:lstStyle/>
          <a:p>
            <a:r>
              <a:rPr lang="en-US" altLang="zh-TW" sz="4400">
                <a:latin typeface="Arial" panose="020B0604020202020204" pitchFamily="34" charset="0"/>
                <a:cs typeface="Arial" panose="020B0604020202020204" pitchFamily="34" charset="0"/>
              </a:rPr>
              <a:t>QES</a:t>
            </a:r>
            <a:r>
              <a:rPr lang="zh-TW" altLang="en-US" sz="4400">
                <a:latin typeface="Arial" panose="020B0604020202020204" pitchFamily="34" charset="0"/>
                <a:cs typeface="Arial" panose="020B0604020202020204" pitchFamily="34" charset="0"/>
              </a:rPr>
              <a:t> </a:t>
            </a:r>
            <a:r>
              <a:rPr lang="en-US" altLang="zh-TW" sz="4400">
                <a:latin typeface="Arial" panose="020B0604020202020204" pitchFamily="34" charset="0"/>
                <a:cs typeface="Arial" panose="020B0604020202020204" pitchFamily="34" charset="0"/>
              </a:rPr>
              <a:t>no-worry data protection</a:t>
            </a:r>
            <a:endParaRPr lang="zh-TW" altLang="en-US" sz="4400">
              <a:latin typeface="Arial" panose="020B0604020202020204" pitchFamily="34" charset="0"/>
              <a:cs typeface="Arial" panose="020B0604020202020204" pitchFamily="34" charset="0"/>
            </a:endParaRPr>
          </a:p>
        </p:txBody>
      </p:sp>
      <p:sp>
        <p:nvSpPr>
          <p:cNvPr id="5" name="Shape 273">
            <a:extLst>
              <a:ext uri="{FF2B5EF4-FFF2-40B4-BE49-F238E27FC236}">
                <a16:creationId xmlns:a16="http://schemas.microsoft.com/office/drawing/2014/main" id="{A2524E60-B1EF-4EB0-B43F-31E862C6B2B0}"/>
              </a:ext>
            </a:extLst>
          </p:cNvPr>
          <p:cNvSpPr txBox="1">
            <a:spLocks/>
          </p:cNvSpPr>
          <p:nvPr/>
        </p:nvSpPr>
        <p:spPr>
          <a:xfrm>
            <a:off x="3802539" y="1183640"/>
            <a:ext cx="6970961" cy="1140895"/>
          </a:xfrm>
          <a:prstGeom prst="rect">
            <a:avLst/>
          </a:prstGeom>
          <a:noFill/>
          <a:ln>
            <a:noFill/>
          </a:ln>
        </p:spPr>
        <p:txBody>
          <a:bodyPr spcFirstLastPara="1" wrap="square" lIns="121900" tIns="121900" rIns="121900" bIns="121900" anchor="t" anchorCtr="0">
            <a:noAutofit/>
          </a:bodyPr>
          <a:lstStyle/>
          <a:p>
            <a:pPr lvl="0">
              <a:lnSpc>
                <a:spcPct val="115000"/>
              </a:lnSpc>
              <a:buClr>
                <a:schemeClr val="dk1"/>
              </a:buClr>
              <a:buSzPts val="1100"/>
            </a:pPr>
            <a:r>
              <a:rPr lang="en-US" altLang="zh-TW" sz="2000" b="1">
                <a:latin typeface="Arial" panose="020B0604020202020204" pitchFamily="34" charset="0"/>
                <a:ea typeface="微軟正黑體" pitchFamily="34" charset="-120"/>
                <a:cs typeface="Arial" panose="020B0604020202020204" pitchFamily="34" charset="0"/>
              </a:rPr>
              <a:t>Checksum ensures data correctness by</a:t>
            </a:r>
          </a:p>
          <a:p>
            <a:pPr lvl="0">
              <a:lnSpc>
                <a:spcPct val="115000"/>
              </a:lnSpc>
              <a:buClr>
                <a:schemeClr val="dk1"/>
              </a:buClr>
              <a:buSzPts val="1100"/>
            </a:pPr>
            <a:r>
              <a:rPr lang="en-US" altLang="zh-TW" sz="2800" b="1">
                <a:solidFill>
                  <a:srgbClr val="0070C0"/>
                </a:solidFill>
                <a:latin typeface="Arial" panose="020B0604020202020204" pitchFamily="34" charset="0"/>
                <a:ea typeface="微軟正黑體" pitchFamily="34" charset="-120"/>
                <a:cs typeface="Arial" panose="020B0604020202020204" pitchFamily="34" charset="0"/>
              </a:rPr>
              <a:t>detecting error</a:t>
            </a:r>
            <a:r>
              <a:rPr lang="zh-TW" altLang="en-US" sz="2800" b="1">
                <a:solidFill>
                  <a:srgbClr val="0070C0"/>
                </a:solidFill>
                <a:latin typeface="Arial" panose="020B0604020202020204" pitchFamily="34" charset="0"/>
                <a:ea typeface="微軟正黑體" pitchFamily="34" charset="-120"/>
                <a:cs typeface="Arial" panose="020B0604020202020204" pitchFamily="34" charset="0"/>
              </a:rPr>
              <a:t> </a:t>
            </a:r>
            <a:r>
              <a:rPr lang="en-US" altLang="zh-TW" sz="2800" b="1">
                <a:solidFill>
                  <a:srgbClr val="0070C0"/>
                </a:solidFill>
                <a:latin typeface="Arial" panose="020B0604020202020204" pitchFamily="34" charset="0"/>
                <a:ea typeface="微軟正黑體" pitchFamily="34" charset="-120"/>
                <a:cs typeface="Arial" panose="020B0604020202020204" pitchFamily="34" charset="0"/>
              </a:rPr>
              <a:t>&amp;</a:t>
            </a:r>
            <a:r>
              <a:rPr lang="zh-TW" altLang="en-US" sz="2800" b="1">
                <a:solidFill>
                  <a:srgbClr val="0070C0"/>
                </a:solidFill>
                <a:latin typeface="Arial" panose="020B0604020202020204" pitchFamily="34" charset="0"/>
                <a:ea typeface="微軟正黑體" pitchFamily="34" charset="-120"/>
                <a:cs typeface="Arial" panose="020B0604020202020204" pitchFamily="34" charset="0"/>
              </a:rPr>
              <a:t> </a:t>
            </a:r>
            <a:r>
              <a:rPr lang="en-US" altLang="zh-TW" sz="2800" b="1">
                <a:solidFill>
                  <a:srgbClr val="0070C0"/>
                </a:solidFill>
                <a:latin typeface="Arial" panose="020B0604020202020204" pitchFamily="34" charset="0"/>
                <a:ea typeface="微軟正黑體" pitchFamily="34" charset="-120"/>
                <a:cs typeface="Arial" panose="020B0604020202020204" pitchFamily="34" charset="0"/>
              </a:rPr>
              <a:t>repairing damage</a:t>
            </a:r>
            <a:endParaRPr lang="zh-TW" altLang="en-US" sz="2800" b="1" kern="0">
              <a:solidFill>
                <a:srgbClr val="0070C0"/>
              </a:solidFill>
              <a:latin typeface="Arial" panose="020B0604020202020204" pitchFamily="34" charset="0"/>
              <a:ea typeface="微軟正黑體" panose="020B0604030504040204" pitchFamily="34" charset="-120"/>
              <a:cs typeface="Arial" panose="020B0604020202020204" pitchFamily="34" charset="0"/>
              <a:sym typeface="Verdana"/>
            </a:endParaRPr>
          </a:p>
        </p:txBody>
      </p:sp>
      <p:sp>
        <p:nvSpPr>
          <p:cNvPr id="7" name="＞形箭號 8">
            <a:extLst>
              <a:ext uri="{FF2B5EF4-FFF2-40B4-BE49-F238E27FC236}">
                <a16:creationId xmlns:a16="http://schemas.microsoft.com/office/drawing/2014/main" id="{340079F7-0E8F-4C41-A088-359112AA18E5}"/>
              </a:ext>
            </a:extLst>
          </p:cNvPr>
          <p:cNvSpPr/>
          <p:nvPr/>
        </p:nvSpPr>
        <p:spPr>
          <a:xfrm>
            <a:off x="3002863" y="1353133"/>
            <a:ext cx="571504" cy="66675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微軟正黑體" panose="020B0604030504040204" pitchFamily="34" charset="-120"/>
            </a:endParaRPr>
          </a:p>
        </p:txBody>
      </p:sp>
      <p:grpSp>
        <p:nvGrpSpPr>
          <p:cNvPr id="24" name="群組 23">
            <a:extLst>
              <a:ext uri="{FF2B5EF4-FFF2-40B4-BE49-F238E27FC236}">
                <a16:creationId xmlns:a16="http://schemas.microsoft.com/office/drawing/2014/main" id="{E94DF62A-CB1C-429E-8869-CBEB5D3B15C3}"/>
              </a:ext>
            </a:extLst>
          </p:cNvPr>
          <p:cNvGrpSpPr/>
          <p:nvPr/>
        </p:nvGrpSpPr>
        <p:grpSpPr>
          <a:xfrm>
            <a:off x="339044" y="1353133"/>
            <a:ext cx="3349409" cy="666755"/>
            <a:chOff x="580565" y="1353133"/>
            <a:chExt cx="3349409" cy="666755"/>
          </a:xfrm>
        </p:grpSpPr>
        <p:sp>
          <p:nvSpPr>
            <p:cNvPr id="6" name="五邊形 7">
              <a:extLst>
                <a:ext uri="{FF2B5EF4-FFF2-40B4-BE49-F238E27FC236}">
                  <a16:creationId xmlns:a16="http://schemas.microsoft.com/office/drawing/2014/main" id="{9DE28AD0-D16C-4343-AE1D-5C60E00C3BD7}"/>
                </a:ext>
              </a:extLst>
            </p:cNvPr>
            <p:cNvSpPr/>
            <p:nvPr/>
          </p:nvSpPr>
          <p:spPr>
            <a:xfrm>
              <a:off x="1986659" y="1353133"/>
              <a:ext cx="1461936" cy="66675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微軟正黑體" panose="020B0604030504040204" pitchFamily="34" charset="-120"/>
              </a:endParaRPr>
            </a:p>
          </p:txBody>
        </p:sp>
        <p:sp>
          <p:nvSpPr>
            <p:cNvPr id="8" name="矩形 7">
              <a:extLst>
                <a:ext uri="{FF2B5EF4-FFF2-40B4-BE49-F238E27FC236}">
                  <a16:creationId xmlns:a16="http://schemas.microsoft.com/office/drawing/2014/main" id="{748643BA-5A7C-402B-8801-87A5463E4B48}"/>
                </a:ext>
              </a:extLst>
            </p:cNvPr>
            <p:cNvSpPr/>
            <p:nvPr/>
          </p:nvSpPr>
          <p:spPr>
            <a:xfrm>
              <a:off x="580565" y="1353133"/>
              <a:ext cx="1501344" cy="6667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微軟正黑體" panose="020B0604030504040204" pitchFamily="34" charset="-120"/>
              </a:endParaRPr>
            </a:p>
          </p:txBody>
        </p:sp>
        <p:sp>
          <p:nvSpPr>
            <p:cNvPr id="9" name="＞形箭號 10">
              <a:extLst>
                <a:ext uri="{FF2B5EF4-FFF2-40B4-BE49-F238E27FC236}">
                  <a16:creationId xmlns:a16="http://schemas.microsoft.com/office/drawing/2014/main" id="{A860D469-DEE8-42BE-B072-59C177AE004D}"/>
                </a:ext>
              </a:extLst>
            </p:cNvPr>
            <p:cNvSpPr/>
            <p:nvPr/>
          </p:nvSpPr>
          <p:spPr>
            <a:xfrm>
              <a:off x="3358470" y="1353133"/>
              <a:ext cx="571504" cy="66675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微軟正黑體" panose="020B0604030504040204" pitchFamily="34" charset="-120"/>
              </a:endParaRPr>
            </a:p>
          </p:txBody>
        </p:sp>
      </p:grpSp>
      <p:sp>
        <p:nvSpPr>
          <p:cNvPr id="10" name="文字方塊 9">
            <a:extLst>
              <a:ext uri="{FF2B5EF4-FFF2-40B4-BE49-F238E27FC236}">
                <a16:creationId xmlns:a16="http://schemas.microsoft.com/office/drawing/2014/main" id="{DFCF9D77-2126-44FD-B935-17061B3B5686}"/>
              </a:ext>
            </a:extLst>
          </p:cNvPr>
          <p:cNvSpPr txBox="1"/>
          <p:nvPr/>
        </p:nvSpPr>
        <p:spPr>
          <a:xfrm>
            <a:off x="353421" y="1408644"/>
            <a:ext cx="2749151" cy="523220"/>
          </a:xfrm>
          <a:prstGeom prst="rect">
            <a:avLst/>
          </a:prstGeom>
          <a:noFill/>
        </p:spPr>
        <p:txBody>
          <a:bodyPr wrap="square" rtlCol="0">
            <a:spAutoFit/>
          </a:bodyPr>
          <a:lstStyle/>
          <a:p>
            <a:pPr lvl="0" algn="ctr">
              <a:buClr>
                <a:schemeClr val="dk1"/>
              </a:buClr>
              <a:buSzPts val="1100"/>
            </a:pPr>
            <a:r>
              <a:rPr lang="en-US" altLang="zh-TW" sz="2800" b="1">
                <a:solidFill>
                  <a:schemeClr val="bg1"/>
                </a:solidFill>
                <a:latin typeface="Arial" panose="020B0604020202020204" pitchFamily="34" charset="0"/>
                <a:ea typeface="微軟正黑體" pitchFamily="34" charset="-120"/>
                <a:cs typeface="Arial" panose="020B0604020202020204" pitchFamily="34" charset="0"/>
              </a:rPr>
              <a:t>Data integrity</a:t>
            </a:r>
            <a:endParaRPr lang="zh-TW" altLang="en-US" sz="2800">
              <a:latin typeface="Arial" panose="020B0604020202020204" pitchFamily="34" charset="0"/>
              <a:cs typeface="Arial" panose="020B0604020202020204" pitchFamily="34" charset="0"/>
            </a:endParaRPr>
          </a:p>
        </p:txBody>
      </p:sp>
      <p:sp>
        <p:nvSpPr>
          <p:cNvPr id="13" name="Shape 277">
            <a:extLst>
              <a:ext uri="{FF2B5EF4-FFF2-40B4-BE49-F238E27FC236}">
                <a16:creationId xmlns:a16="http://schemas.microsoft.com/office/drawing/2014/main" id="{679B3EBD-9D47-41B8-8B6D-46EC46761704}"/>
              </a:ext>
            </a:extLst>
          </p:cNvPr>
          <p:cNvSpPr/>
          <p:nvPr/>
        </p:nvSpPr>
        <p:spPr>
          <a:xfrm>
            <a:off x="237610" y="2619835"/>
            <a:ext cx="2328437" cy="1792143"/>
          </a:xfrm>
          <a:prstGeom prst="rect">
            <a:avLst/>
          </a:prstGeom>
          <a:noFill/>
          <a:ln>
            <a:noFill/>
          </a:ln>
        </p:spPr>
        <p:txBody>
          <a:bodyPr spcFirstLastPara="1" wrap="square" lIns="19033" tIns="19033" rIns="19033" bIns="19033" anchor="ctr" anchorCtr="0">
            <a:noAutofit/>
          </a:bodyPr>
          <a:lstStyle/>
          <a:p>
            <a:pPr lvl="0">
              <a:buClr>
                <a:srgbClr val="000000"/>
              </a:buClr>
              <a:buSzPts val="563"/>
            </a:pPr>
            <a:r>
              <a:rPr lang="en-US" altLang="zh-TW" sz="2000" b="1">
                <a:latin typeface="Arial" panose="020B0604020202020204" pitchFamily="34" charset="0"/>
                <a:ea typeface="微軟正黑體" pitchFamily="34" charset="-120"/>
                <a:cs typeface="Arial" panose="020B0604020202020204" pitchFamily="34" charset="0"/>
                <a:sym typeface="Arimo"/>
              </a:rPr>
              <a:t>Silent data corruption is not an issue anymore</a:t>
            </a:r>
          </a:p>
        </p:txBody>
      </p:sp>
      <p:sp>
        <p:nvSpPr>
          <p:cNvPr id="14" name="Shape 277">
            <a:extLst>
              <a:ext uri="{FF2B5EF4-FFF2-40B4-BE49-F238E27FC236}">
                <a16:creationId xmlns:a16="http://schemas.microsoft.com/office/drawing/2014/main" id="{56E1DCA2-F5EE-42FF-A445-291FCD8AA16D}"/>
              </a:ext>
            </a:extLst>
          </p:cNvPr>
          <p:cNvSpPr/>
          <p:nvPr/>
        </p:nvSpPr>
        <p:spPr>
          <a:xfrm>
            <a:off x="2667379" y="5594796"/>
            <a:ext cx="2482137" cy="476253"/>
          </a:xfrm>
          <a:prstGeom prst="rect">
            <a:avLst/>
          </a:prstGeom>
          <a:noFill/>
          <a:ln>
            <a:noFill/>
          </a:ln>
        </p:spPr>
        <p:txBody>
          <a:bodyPr spcFirstLastPara="1" wrap="square" lIns="19033" tIns="19033" rIns="19033" bIns="19033" anchor="ctr" anchorCtr="0">
            <a:noAutofit/>
          </a:bodyPr>
          <a:lstStyle/>
          <a:p>
            <a:pPr lvl="0" algn="ctr">
              <a:buClr>
                <a:srgbClr val="000000"/>
              </a:buClr>
              <a:buSzPts val="563"/>
            </a:pPr>
            <a:r>
              <a:rPr lang="en-US" altLang="zh-TW" sz="1600" b="1">
                <a:latin typeface="Arial" panose="020B0604020202020204" pitchFamily="34" charset="0"/>
                <a:ea typeface="微軟正黑體" pitchFamily="34" charset="-120"/>
                <a:cs typeface="Arial" panose="020B0604020202020204" pitchFamily="34" charset="0"/>
                <a:sym typeface="Arimo"/>
              </a:rPr>
              <a:t>Detects an error on disk</a:t>
            </a:r>
            <a:endParaRPr lang="zh-TW" altLang="en-US" sz="1600" b="1">
              <a:latin typeface="Arial" panose="020B0604020202020204" pitchFamily="34" charset="0"/>
              <a:ea typeface="微軟正黑體" pitchFamily="34" charset="-120"/>
              <a:cs typeface="Arial" panose="020B0604020202020204" pitchFamily="34" charset="0"/>
            </a:endParaRPr>
          </a:p>
        </p:txBody>
      </p:sp>
      <p:sp>
        <p:nvSpPr>
          <p:cNvPr id="15" name="Shape 277">
            <a:extLst>
              <a:ext uri="{FF2B5EF4-FFF2-40B4-BE49-F238E27FC236}">
                <a16:creationId xmlns:a16="http://schemas.microsoft.com/office/drawing/2014/main" id="{4087AE22-BB87-4321-9CC9-8B6B090C99C8}"/>
              </a:ext>
            </a:extLst>
          </p:cNvPr>
          <p:cNvSpPr/>
          <p:nvPr/>
        </p:nvSpPr>
        <p:spPr>
          <a:xfrm>
            <a:off x="5430634" y="5711759"/>
            <a:ext cx="2706715" cy="476253"/>
          </a:xfrm>
          <a:prstGeom prst="rect">
            <a:avLst/>
          </a:prstGeom>
          <a:noFill/>
          <a:ln>
            <a:noFill/>
          </a:ln>
        </p:spPr>
        <p:txBody>
          <a:bodyPr spcFirstLastPara="1" wrap="square" lIns="19033" tIns="19033" rIns="19033" bIns="19033" anchor="ctr" anchorCtr="0">
            <a:noAutofit/>
          </a:bodyPr>
          <a:lstStyle/>
          <a:p>
            <a:pPr lvl="0" algn="ctr">
              <a:buClr>
                <a:srgbClr val="000000"/>
              </a:buClr>
              <a:buSzPts val="563"/>
            </a:pPr>
            <a:r>
              <a:rPr lang="en-US" altLang="zh-TW" sz="1600" b="1">
                <a:latin typeface="Arial" panose="020B0604020202020204" pitchFamily="34" charset="0"/>
                <a:ea typeface="微軟正黑體" pitchFamily="34" charset="-120"/>
                <a:cs typeface="Arial" panose="020B0604020202020204" pitchFamily="34" charset="0"/>
                <a:sym typeface="Arimo"/>
              </a:rPr>
              <a:t>Returns the data from mirroring blocks</a:t>
            </a:r>
            <a:endParaRPr lang="zh-TW" altLang="en-US" sz="1600" b="1">
              <a:latin typeface="Arial" panose="020B0604020202020204" pitchFamily="34" charset="0"/>
              <a:ea typeface="微軟正黑體" pitchFamily="34" charset="-120"/>
              <a:cs typeface="Arial" panose="020B0604020202020204" pitchFamily="34" charset="0"/>
            </a:endParaRPr>
          </a:p>
        </p:txBody>
      </p:sp>
      <p:sp>
        <p:nvSpPr>
          <p:cNvPr id="16" name="Shape 277">
            <a:extLst>
              <a:ext uri="{FF2B5EF4-FFF2-40B4-BE49-F238E27FC236}">
                <a16:creationId xmlns:a16="http://schemas.microsoft.com/office/drawing/2014/main" id="{80D9ED1A-50E6-4ACC-AD6C-9A228DC1633D}"/>
              </a:ext>
            </a:extLst>
          </p:cNvPr>
          <p:cNvSpPr/>
          <p:nvPr/>
        </p:nvSpPr>
        <p:spPr>
          <a:xfrm>
            <a:off x="8416964" y="5594796"/>
            <a:ext cx="2608352" cy="476253"/>
          </a:xfrm>
          <a:prstGeom prst="rect">
            <a:avLst/>
          </a:prstGeom>
          <a:noFill/>
          <a:ln>
            <a:noFill/>
          </a:ln>
        </p:spPr>
        <p:txBody>
          <a:bodyPr spcFirstLastPara="1" wrap="square" lIns="19033" tIns="19033" rIns="19033" bIns="19033" anchor="ctr" anchorCtr="0">
            <a:noAutofit/>
          </a:bodyPr>
          <a:lstStyle/>
          <a:p>
            <a:pPr lvl="0" algn="ctr">
              <a:buClr>
                <a:srgbClr val="000000"/>
              </a:buClr>
              <a:buSzPts val="563"/>
            </a:pPr>
            <a:r>
              <a:rPr lang="en-US" altLang="zh-TW" sz="1600" b="1" dirty="0">
                <a:latin typeface="Arial" panose="020B0604020202020204" pitchFamily="34" charset="0"/>
                <a:ea typeface="微軟正黑體" pitchFamily="34" charset="-120"/>
                <a:cs typeface="Arial" panose="020B0604020202020204" pitchFamily="34" charset="0"/>
                <a:sym typeface="Arimo"/>
              </a:rPr>
              <a:t>Repairs the damage block </a:t>
            </a:r>
            <a:endParaRPr lang="zh-TW" altLang="en-US" sz="1600" b="1" dirty="0">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1010743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2E18A095-D936-4953-A80E-901DA93065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199" y="1374242"/>
            <a:ext cx="5452883" cy="4949976"/>
          </a:xfrm>
          <a:prstGeom prst="rect">
            <a:avLst/>
          </a:prstGeom>
        </p:spPr>
      </p:pic>
      <p:sp>
        <p:nvSpPr>
          <p:cNvPr id="2" name="Title 1">
            <a:extLst>
              <a:ext uri="{FF2B5EF4-FFF2-40B4-BE49-F238E27FC236}">
                <a16:creationId xmlns:a16="http://schemas.microsoft.com/office/drawing/2014/main" id="{1B4A3ACB-911C-43F6-BB73-7F47B9D7E2B3}"/>
              </a:ext>
            </a:extLst>
          </p:cNvPr>
          <p:cNvSpPr>
            <a:spLocks noGrp="1"/>
          </p:cNvSpPr>
          <p:nvPr>
            <p:ph type="title"/>
          </p:nvPr>
        </p:nvSpPr>
        <p:spPr/>
        <p:txBody>
          <a:bodyPr>
            <a:normAutofit/>
          </a:bodyPr>
          <a:lstStyle/>
          <a:p>
            <a:r>
              <a:rPr lang="en-US" altLang="zh-TW" sz="4400">
                <a:latin typeface="Arial" panose="020B0604020202020204" pitchFamily="34" charset="0"/>
                <a:ea typeface="微軟正黑體"/>
                <a:cs typeface="Arial" panose="020B0604020202020204" pitchFamily="34" charset="0"/>
              </a:rPr>
              <a:t>Backup tool – Snapshot Agent</a:t>
            </a:r>
            <a:br>
              <a:rPr lang="ja-JP" altLang="en-US" sz="2133"/>
            </a:br>
            <a:r>
              <a:rPr lang="en-US" altLang="ja-JP" sz="2400">
                <a:solidFill>
                  <a:srgbClr val="00FFFF"/>
                </a:solidFill>
                <a:latin typeface="Arial" panose="020B0604020202020204" pitchFamily="34" charset="0"/>
                <a:cs typeface="Arial" panose="020B0604020202020204" pitchFamily="34" charset="0"/>
              </a:rPr>
              <a:t>Provide</a:t>
            </a:r>
            <a:r>
              <a:rPr lang="zh-TW" altLang="en-US" sz="2400">
                <a:solidFill>
                  <a:srgbClr val="00FFFF"/>
                </a:solidFill>
                <a:latin typeface="Arial" panose="020B0604020202020204" pitchFamily="34" charset="0"/>
                <a:cs typeface="Arial" panose="020B0604020202020204" pitchFamily="34" charset="0"/>
              </a:rPr>
              <a:t> </a:t>
            </a:r>
            <a:r>
              <a:rPr lang="en-US" altLang="zh-TW" sz="2400">
                <a:solidFill>
                  <a:srgbClr val="00FFFF"/>
                </a:solidFill>
                <a:latin typeface="Arial" panose="020B0604020202020204" pitchFamily="34" charset="0"/>
                <a:cs typeface="Arial" panose="020B0604020202020204" pitchFamily="34" charset="0"/>
              </a:rPr>
              <a:t>VMware</a:t>
            </a:r>
            <a:r>
              <a:rPr lang="en-US" altLang="ja-JP" sz="2400">
                <a:solidFill>
                  <a:srgbClr val="00FFFF"/>
                </a:solidFill>
                <a:latin typeface="Arial" panose="020B0604020202020204" pitchFamily="34" charset="0"/>
                <a:cs typeface="Arial" panose="020B0604020202020204" pitchFamily="34" charset="0"/>
              </a:rPr>
              <a:t> point-in-time backup to ensure the consistency</a:t>
            </a:r>
            <a:endParaRPr lang="en-US" altLang="en-US" sz="2000">
              <a:solidFill>
                <a:srgbClr val="00FFFF"/>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6BD6992-7E93-465D-998F-54924F5F3FEB}"/>
              </a:ext>
            </a:extLst>
          </p:cNvPr>
          <p:cNvSpPr txBox="1"/>
          <p:nvPr/>
        </p:nvSpPr>
        <p:spPr>
          <a:xfrm>
            <a:off x="7040063" y="1452015"/>
            <a:ext cx="4349831" cy="61555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b="1">
                <a:latin typeface="Arial" panose="020B0604020202020204" pitchFamily="34" charset="0"/>
                <a:ea typeface="微軟正黑體" panose="020B0604030504040204" pitchFamily="34" charset="-120"/>
                <a:cs typeface="Arial" panose="020B0604020202020204" pitchFamily="34" charset="0"/>
              </a:rPr>
              <a:t>NAS</a:t>
            </a:r>
            <a:r>
              <a:rPr lang="en-US" altLang="ja-JP"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initiates the request and notifies S</a:t>
            </a:r>
            <a:r>
              <a:rPr lang="ja-JP" altLang="en-US" sz="1600" b="1">
                <a:latin typeface="Arial" panose="020B0604020202020204" pitchFamily="34" charset="0"/>
                <a:ea typeface="微軟正黑體" panose="020B0604030504040204" pitchFamily="34" charset="-120"/>
                <a:cs typeface="Arial" panose="020B0604020202020204" pitchFamily="34" charset="0"/>
              </a:rPr>
              <a:t>napshot </a:t>
            </a:r>
            <a:r>
              <a:rPr lang="en-US" altLang="ja-JP" sz="1600" b="1">
                <a:latin typeface="Arial" panose="020B0604020202020204" pitchFamily="34" charset="0"/>
                <a:ea typeface="微軟正黑體" panose="020B0604030504040204" pitchFamily="34" charset="-120"/>
                <a:cs typeface="Arial" panose="020B0604020202020204" pitchFamily="34" charset="0"/>
              </a:rPr>
              <a:t>A</a:t>
            </a:r>
            <a:r>
              <a:rPr lang="ja-JP" altLang="en-US" sz="1600" b="1">
                <a:latin typeface="Arial" panose="020B0604020202020204" pitchFamily="34" charset="0"/>
                <a:ea typeface="微軟正黑體" panose="020B0604030504040204" pitchFamily="34" charset="-120"/>
                <a:cs typeface="Arial" panose="020B0604020202020204" pitchFamily="34" charset="0"/>
              </a:rPr>
              <a:t>gent </a:t>
            </a:r>
            <a:r>
              <a:rPr lang="en-US" altLang="ja-JP" sz="1600" b="1">
                <a:latin typeface="Arial" panose="020B0604020202020204" pitchFamily="34" charset="0"/>
                <a:ea typeface="微軟正黑體" panose="020B0604030504040204" pitchFamily="34" charset="-120"/>
                <a:cs typeface="Arial" panose="020B0604020202020204" pitchFamily="34" charset="0"/>
              </a:rPr>
              <a:t>to</a:t>
            </a:r>
            <a:r>
              <a:rPr lang="ja-JP"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ja-JP" sz="1600" b="1">
                <a:latin typeface="Arial" panose="020B0604020202020204" pitchFamily="34" charset="0"/>
                <a:ea typeface="微軟正黑體" panose="020B0604030504040204" pitchFamily="34" charset="-120"/>
                <a:cs typeface="Arial" panose="020B0604020202020204" pitchFamily="34" charset="0"/>
              </a:rPr>
              <a:t>create</a:t>
            </a:r>
            <a:r>
              <a:rPr lang="ja-JP"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ja-JP" sz="1600" b="1">
                <a:latin typeface="Arial" panose="020B0604020202020204" pitchFamily="34" charset="0"/>
                <a:ea typeface="微軟正黑體" panose="020B0604030504040204" pitchFamily="34" charset="-120"/>
                <a:cs typeface="Arial" panose="020B0604020202020204" pitchFamily="34" charset="0"/>
              </a:rPr>
              <a:t>the snapshot</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46" name="TextBox 45">
            <a:extLst>
              <a:ext uri="{FF2B5EF4-FFF2-40B4-BE49-F238E27FC236}">
                <a16:creationId xmlns:a16="http://schemas.microsoft.com/office/drawing/2014/main" id="{5C3FB504-72B2-4F0C-8B8C-CAE99FB9BB3F}"/>
              </a:ext>
            </a:extLst>
          </p:cNvPr>
          <p:cNvSpPr txBox="1"/>
          <p:nvPr/>
        </p:nvSpPr>
        <p:spPr>
          <a:xfrm>
            <a:off x="7040062" y="2265329"/>
            <a:ext cx="4109201" cy="61555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b="1">
                <a:latin typeface="Arial" panose="020B0604020202020204" pitchFamily="34" charset="0"/>
                <a:ea typeface="微軟正黑體" panose="020B0604030504040204" pitchFamily="34" charset="-120"/>
                <a:cs typeface="Arial" panose="020B0604020202020204" pitchFamily="34" charset="0"/>
              </a:rPr>
              <a:t>Snapshot Agent notifies</a:t>
            </a:r>
            <a:r>
              <a:rPr lang="ja-JP" altLang="en-US" sz="1600" b="1">
                <a:latin typeface="Arial" panose="020B0604020202020204" pitchFamily="34" charset="0"/>
                <a:ea typeface="微軟正黑體" panose="020B0604030504040204" pitchFamily="34" charset="-120"/>
                <a:cs typeface="Arial" panose="020B0604020202020204" pitchFamily="34" charset="0"/>
              </a:rPr>
              <a:t> </a:t>
            </a:r>
            <a:r>
              <a:rPr lang="en-US" sz="1600" b="1">
                <a:latin typeface="Arial" panose="020B0604020202020204" pitchFamily="34" charset="0"/>
                <a:ea typeface="微軟正黑體" panose="020B0604030504040204" pitchFamily="34" charset="-120"/>
                <a:cs typeface="Arial" panose="020B0604020202020204" pitchFamily="34" charset="0"/>
              </a:rPr>
              <a:t>VMware server to</a:t>
            </a:r>
            <a:r>
              <a:rPr lang="ja-JP"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stop any I/O transaction</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48" name="TextBox 47">
            <a:extLst>
              <a:ext uri="{FF2B5EF4-FFF2-40B4-BE49-F238E27FC236}">
                <a16:creationId xmlns:a16="http://schemas.microsoft.com/office/drawing/2014/main" id="{080968F8-80A3-42C5-BC50-9BC8217A2783}"/>
              </a:ext>
            </a:extLst>
          </p:cNvPr>
          <p:cNvSpPr txBox="1"/>
          <p:nvPr/>
        </p:nvSpPr>
        <p:spPr>
          <a:xfrm>
            <a:off x="7040063" y="3209467"/>
            <a:ext cx="4500228" cy="369332"/>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ja-JP" sz="1600" b="1">
                <a:latin typeface="Arial" panose="020B0604020202020204" pitchFamily="34" charset="0"/>
                <a:ea typeface="微軟正黑體" panose="020B0604030504040204" pitchFamily="34" charset="-120"/>
                <a:cs typeface="Arial" panose="020B0604020202020204" pitchFamily="34" charset="0"/>
              </a:rPr>
              <a:t>Flush application data from cache to NAS</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50" name="TextBox 49">
            <a:extLst>
              <a:ext uri="{FF2B5EF4-FFF2-40B4-BE49-F238E27FC236}">
                <a16:creationId xmlns:a16="http://schemas.microsoft.com/office/drawing/2014/main" id="{DF7AC4A1-20A6-4586-A162-360EC977422B}"/>
              </a:ext>
            </a:extLst>
          </p:cNvPr>
          <p:cNvSpPr txBox="1"/>
          <p:nvPr/>
        </p:nvSpPr>
        <p:spPr>
          <a:xfrm>
            <a:off x="7040063" y="4877659"/>
            <a:ext cx="4500226" cy="369332"/>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NAS</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snapshot is created</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51" name="TextBox 50">
            <a:extLst>
              <a:ext uri="{FF2B5EF4-FFF2-40B4-BE49-F238E27FC236}">
                <a16:creationId xmlns:a16="http://schemas.microsoft.com/office/drawing/2014/main" id="{3592FBDE-7183-43CE-838F-6FB92352BB32}"/>
              </a:ext>
            </a:extLst>
          </p:cNvPr>
          <p:cNvSpPr txBox="1"/>
          <p:nvPr/>
        </p:nvSpPr>
        <p:spPr>
          <a:xfrm>
            <a:off x="7040063" y="3925346"/>
            <a:ext cx="4109200" cy="61555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ja-JP" sz="1600" b="1">
                <a:latin typeface="Arial" panose="020B0604020202020204" pitchFamily="34" charset="0"/>
                <a:ea typeface="微軟正黑體" panose="020B0604030504040204" pitchFamily="34" charset="-120"/>
                <a:cs typeface="Arial" panose="020B0604020202020204" pitchFamily="34" charset="0"/>
              </a:rPr>
              <a:t>Snapshot Agent asks NAS to create the snapshot</a:t>
            </a:r>
          </a:p>
        </p:txBody>
      </p:sp>
      <p:sp>
        <p:nvSpPr>
          <p:cNvPr id="99" name="TextBox 49">
            <a:extLst>
              <a:ext uri="{FF2B5EF4-FFF2-40B4-BE49-F238E27FC236}">
                <a16:creationId xmlns:a16="http://schemas.microsoft.com/office/drawing/2014/main" id="{6C33618E-C196-4338-AF8A-8B0BF403AF03}"/>
              </a:ext>
            </a:extLst>
          </p:cNvPr>
          <p:cNvSpPr txBox="1"/>
          <p:nvPr/>
        </p:nvSpPr>
        <p:spPr>
          <a:xfrm>
            <a:off x="7040063" y="5599179"/>
            <a:ext cx="3435433" cy="61555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ja-JP" sz="1600" b="1">
                <a:latin typeface="Arial" panose="020B0604020202020204" pitchFamily="34" charset="0"/>
                <a:ea typeface="微軟正黑體" panose="020B0604030504040204" pitchFamily="34" charset="-120"/>
                <a:cs typeface="Arial" panose="020B0604020202020204" pitchFamily="34" charset="0"/>
              </a:rPr>
              <a:t>Applications are free to resume writing data</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28" name="圖片 27">
            <a:extLst>
              <a:ext uri="{FF2B5EF4-FFF2-40B4-BE49-F238E27FC236}">
                <a16:creationId xmlns:a16="http://schemas.microsoft.com/office/drawing/2014/main" id="{78099DBB-F82E-49C6-9181-EF3F6292F3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432" y="1283706"/>
            <a:ext cx="5452883" cy="5443749"/>
          </a:xfrm>
          <a:prstGeom prst="rect">
            <a:avLst/>
          </a:prstGeom>
        </p:spPr>
      </p:pic>
      <p:sp>
        <p:nvSpPr>
          <p:cNvPr id="29" name="TextBox 59">
            <a:extLst>
              <a:ext uri="{FF2B5EF4-FFF2-40B4-BE49-F238E27FC236}">
                <a16:creationId xmlns:a16="http://schemas.microsoft.com/office/drawing/2014/main" id="{197001DA-95DD-42F1-A469-C62AC7DBF4CA}"/>
              </a:ext>
            </a:extLst>
          </p:cNvPr>
          <p:cNvSpPr txBox="1"/>
          <p:nvPr/>
        </p:nvSpPr>
        <p:spPr>
          <a:xfrm>
            <a:off x="1148839" y="3647639"/>
            <a:ext cx="2581765" cy="492443"/>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Snapshot Agent</a:t>
            </a:r>
          </a:p>
        </p:txBody>
      </p:sp>
      <p:sp>
        <p:nvSpPr>
          <p:cNvPr id="30" name="文字方塊 29">
            <a:extLst>
              <a:ext uri="{FF2B5EF4-FFF2-40B4-BE49-F238E27FC236}">
                <a16:creationId xmlns:a16="http://schemas.microsoft.com/office/drawing/2014/main" id="{1412899A-313D-42B5-A931-B99E17966864}"/>
              </a:ext>
            </a:extLst>
          </p:cNvPr>
          <p:cNvSpPr txBox="1"/>
          <p:nvPr/>
        </p:nvSpPr>
        <p:spPr>
          <a:xfrm>
            <a:off x="2648249" y="1908825"/>
            <a:ext cx="1059604" cy="337330"/>
          </a:xfrm>
          <a:prstGeom prst="rect">
            <a:avLst/>
          </a:prstGeom>
          <a:noFill/>
        </p:spPr>
        <p:txBody>
          <a:bodyPr wrap="square" rtlCol="0">
            <a:spAutoFit/>
          </a:bodyPr>
          <a:lstStyle/>
          <a:p>
            <a:pPr algn="ctr"/>
            <a:r>
              <a:rPr lang="en-US" altLang="zh-TW" sz="1600" b="1">
                <a:solidFill>
                  <a:srgbClr val="6600CC"/>
                </a:solidFill>
                <a:latin typeface="Arial" panose="020B0604020202020204" pitchFamily="34" charset="0"/>
                <a:cs typeface="Arial" panose="020B0604020202020204" pitchFamily="34" charset="0"/>
              </a:rPr>
              <a:t>C:\ VM_1</a:t>
            </a:r>
            <a:endParaRPr lang="zh-TW" altLang="en-US" sz="1600" b="1">
              <a:solidFill>
                <a:srgbClr val="6600CC"/>
              </a:solidFill>
              <a:latin typeface="Arial" panose="020B0604020202020204" pitchFamily="34" charset="0"/>
              <a:cs typeface="Arial" panose="020B0604020202020204" pitchFamily="34" charset="0"/>
            </a:endParaRPr>
          </a:p>
        </p:txBody>
      </p:sp>
      <p:sp>
        <p:nvSpPr>
          <p:cNvPr id="31" name="文字方塊 30">
            <a:extLst>
              <a:ext uri="{FF2B5EF4-FFF2-40B4-BE49-F238E27FC236}">
                <a16:creationId xmlns:a16="http://schemas.microsoft.com/office/drawing/2014/main" id="{C33C11EA-9CC8-422D-AF60-0C39E0447AC0}"/>
              </a:ext>
            </a:extLst>
          </p:cNvPr>
          <p:cNvSpPr txBox="1"/>
          <p:nvPr/>
        </p:nvSpPr>
        <p:spPr>
          <a:xfrm>
            <a:off x="4243319" y="1908825"/>
            <a:ext cx="1059604" cy="337330"/>
          </a:xfrm>
          <a:prstGeom prst="rect">
            <a:avLst/>
          </a:prstGeom>
          <a:noFill/>
        </p:spPr>
        <p:txBody>
          <a:bodyPr wrap="square" rtlCol="0">
            <a:spAutoFit/>
          </a:bodyPr>
          <a:lstStyle/>
          <a:p>
            <a:pPr algn="ctr"/>
            <a:r>
              <a:rPr lang="en-US" altLang="zh-TW" sz="1600" b="1">
                <a:solidFill>
                  <a:srgbClr val="6600CC"/>
                </a:solidFill>
                <a:latin typeface="Arial" panose="020B0604020202020204" pitchFamily="34" charset="0"/>
                <a:cs typeface="Arial" panose="020B0604020202020204" pitchFamily="34" charset="0"/>
              </a:rPr>
              <a:t>C:\ VM_2</a:t>
            </a:r>
            <a:endParaRPr lang="zh-TW" altLang="en-US" sz="1600" b="1">
              <a:solidFill>
                <a:srgbClr val="6600CC"/>
              </a:solidFill>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0E0D7F26-F105-4087-AA5F-D180F346D8F9}"/>
              </a:ext>
            </a:extLst>
          </p:cNvPr>
          <p:cNvSpPr txBox="1"/>
          <p:nvPr/>
        </p:nvSpPr>
        <p:spPr>
          <a:xfrm>
            <a:off x="2498133" y="2260872"/>
            <a:ext cx="1415991" cy="338554"/>
          </a:xfrm>
          <a:prstGeom prst="rect">
            <a:avLst/>
          </a:prstGeom>
          <a:noFill/>
        </p:spPr>
        <p:txBody>
          <a:bodyPr wrap="square" rtlCol="0">
            <a:spAutoFit/>
          </a:bodyPr>
          <a:lstStyle/>
          <a:p>
            <a:pPr algn="ctr"/>
            <a:r>
              <a:rPr lang="en-US" altLang="zh-TW" sz="1600" b="1">
                <a:solidFill>
                  <a:schemeClr val="accent6">
                    <a:lumMod val="50000"/>
                  </a:schemeClr>
                </a:solidFill>
                <a:latin typeface="Arial" panose="020B0604020202020204" pitchFamily="34" charset="0"/>
                <a:cs typeface="Arial" panose="020B0604020202020204" pitchFamily="34" charset="0"/>
              </a:rPr>
              <a:t>Memory_1</a:t>
            </a:r>
            <a:endParaRPr lang="zh-TW" altLang="en-US" sz="1600" b="1">
              <a:solidFill>
                <a:schemeClr val="accent6">
                  <a:lumMod val="50000"/>
                </a:schemeClr>
              </a:solidFill>
              <a:latin typeface="Arial" panose="020B0604020202020204" pitchFamily="34" charset="0"/>
              <a:cs typeface="Arial" panose="020B0604020202020204" pitchFamily="34" charset="0"/>
            </a:endParaRPr>
          </a:p>
        </p:txBody>
      </p:sp>
      <p:sp>
        <p:nvSpPr>
          <p:cNvPr id="34" name="文字方塊 33">
            <a:extLst>
              <a:ext uri="{FF2B5EF4-FFF2-40B4-BE49-F238E27FC236}">
                <a16:creationId xmlns:a16="http://schemas.microsoft.com/office/drawing/2014/main" id="{470E5CA9-2E95-4FC1-A876-75A282C64D63}"/>
              </a:ext>
            </a:extLst>
          </p:cNvPr>
          <p:cNvSpPr txBox="1"/>
          <p:nvPr/>
        </p:nvSpPr>
        <p:spPr>
          <a:xfrm>
            <a:off x="4073114" y="2260872"/>
            <a:ext cx="1415991" cy="338554"/>
          </a:xfrm>
          <a:prstGeom prst="rect">
            <a:avLst/>
          </a:prstGeom>
          <a:noFill/>
        </p:spPr>
        <p:txBody>
          <a:bodyPr wrap="square" rtlCol="0">
            <a:spAutoFit/>
          </a:bodyPr>
          <a:lstStyle/>
          <a:p>
            <a:pPr algn="ctr"/>
            <a:r>
              <a:rPr lang="en-US" altLang="zh-TW" sz="1600" b="1">
                <a:solidFill>
                  <a:schemeClr val="accent6">
                    <a:lumMod val="50000"/>
                  </a:schemeClr>
                </a:solidFill>
                <a:latin typeface="Arial" panose="020B0604020202020204" pitchFamily="34" charset="0"/>
                <a:cs typeface="Arial" panose="020B0604020202020204" pitchFamily="34" charset="0"/>
              </a:rPr>
              <a:t>Memory_2</a:t>
            </a:r>
            <a:endParaRPr lang="zh-TW" altLang="en-US" sz="1600" b="1">
              <a:solidFill>
                <a:schemeClr val="accent6">
                  <a:lumMod val="50000"/>
                </a:schemeClr>
              </a:solidFill>
              <a:latin typeface="Arial" panose="020B0604020202020204" pitchFamily="34" charset="0"/>
              <a:cs typeface="Arial" panose="020B0604020202020204" pitchFamily="34" charset="0"/>
            </a:endParaRPr>
          </a:p>
        </p:txBody>
      </p:sp>
      <p:sp>
        <p:nvSpPr>
          <p:cNvPr id="35" name="文字方塊 34">
            <a:extLst>
              <a:ext uri="{FF2B5EF4-FFF2-40B4-BE49-F238E27FC236}">
                <a16:creationId xmlns:a16="http://schemas.microsoft.com/office/drawing/2014/main" id="{9063A16B-628F-4E69-8948-20AE0184DE73}"/>
              </a:ext>
            </a:extLst>
          </p:cNvPr>
          <p:cNvSpPr txBox="1"/>
          <p:nvPr/>
        </p:nvSpPr>
        <p:spPr>
          <a:xfrm>
            <a:off x="397332" y="2577476"/>
            <a:ext cx="1972979" cy="338554"/>
          </a:xfrm>
          <a:prstGeom prst="rect">
            <a:avLst/>
          </a:prstGeom>
          <a:noFill/>
        </p:spPr>
        <p:txBody>
          <a:bodyPr wrap="square" rtlCol="0">
            <a:spAutoFit/>
          </a:bodyPr>
          <a:lstStyle/>
          <a:p>
            <a:pPr algn="ctr"/>
            <a:r>
              <a:rPr lang="en-US" altLang="zh-TW" sz="1600" b="1">
                <a:latin typeface="Arial" panose="020B0604020202020204" pitchFamily="34" charset="0"/>
                <a:cs typeface="Arial" panose="020B0604020202020204" pitchFamily="34" charset="0"/>
              </a:rPr>
              <a:t>VMware vSphere</a:t>
            </a:r>
            <a:endParaRPr lang="zh-TW" altLang="en-US" sz="1600" b="1">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0BD3F283-467E-4FEE-AFC3-62623F9C6116}"/>
              </a:ext>
            </a:extLst>
          </p:cNvPr>
          <p:cNvSpPr txBox="1"/>
          <p:nvPr/>
        </p:nvSpPr>
        <p:spPr>
          <a:xfrm>
            <a:off x="4043334" y="3477597"/>
            <a:ext cx="1415991" cy="338554"/>
          </a:xfrm>
          <a:prstGeom prst="rect">
            <a:avLst/>
          </a:prstGeom>
          <a:noFill/>
        </p:spPr>
        <p:txBody>
          <a:bodyPr wrap="square" rtlCol="0">
            <a:spAutoFit/>
          </a:bodyPr>
          <a:lstStyle/>
          <a:p>
            <a:pPr algn="ctr"/>
            <a:r>
              <a:rPr lang="en-US" altLang="zh-TW" sz="1600" b="1">
                <a:solidFill>
                  <a:schemeClr val="accent6">
                    <a:lumMod val="50000"/>
                  </a:schemeClr>
                </a:solidFill>
                <a:latin typeface="Arial" panose="020B0604020202020204" pitchFamily="34" charset="0"/>
                <a:cs typeface="Arial" panose="020B0604020202020204" pitchFamily="34" charset="0"/>
              </a:rPr>
              <a:t>Memory_1</a:t>
            </a:r>
            <a:endParaRPr lang="zh-TW" altLang="en-US" sz="1600" b="1">
              <a:solidFill>
                <a:schemeClr val="accent6">
                  <a:lumMod val="50000"/>
                </a:schemeClr>
              </a:solidFill>
              <a:latin typeface="Arial" panose="020B0604020202020204" pitchFamily="34" charset="0"/>
              <a:cs typeface="Arial" panose="020B0604020202020204" pitchFamily="34" charset="0"/>
            </a:endParaRPr>
          </a:p>
        </p:txBody>
      </p:sp>
      <p:sp>
        <p:nvSpPr>
          <p:cNvPr id="37" name="文字方塊 36">
            <a:extLst>
              <a:ext uri="{FF2B5EF4-FFF2-40B4-BE49-F238E27FC236}">
                <a16:creationId xmlns:a16="http://schemas.microsoft.com/office/drawing/2014/main" id="{8ECE725B-CE32-4CFF-8B0E-E51397D54847}"/>
              </a:ext>
            </a:extLst>
          </p:cNvPr>
          <p:cNvSpPr txBox="1"/>
          <p:nvPr/>
        </p:nvSpPr>
        <p:spPr>
          <a:xfrm>
            <a:off x="4043334" y="3949539"/>
            <a:ext cx="1415991" cy="338554"/>
          </a:xfrm>
          <a:prstGeom prst="rect">
            <a:avLst/>
          </a:prstGeom>
          <a:noFill/>
        </p:spPr>
        <p:txBody>
          <a:bodyPr wrap="square" rtlCol="0">
            <a:spAutoFit/>
          </a:bodyPr>
          <a:lstStyle/>
          <a:p>
            <a:pPr algn="ctr"/>
            <a:r>
              <a:rPr lang="en-US" altLang="zh-TW" sz="1600" b="1">
                <a:solidFill>
                  <a:schemeClr val="accent6">
                    <a:lumMod val="50000"/>
                  </a:schemeClr>
                </a:solidFill>
                <a:latin typeface="Arial" panose="020B0604020202020204" pitchFamily="34" charset="0"/>
                <a:cs typeface="Arial" panose="020B0604020202020204" pitchFamily="34" charset="0"/>
              </a:rPr>
              <a:t>Memory_2</a:t>
            </a:r>
            <a:endParaRPr lang="zh-TW" altLang="en-US" sz="1600" b="1">
              <a:solidFill>
                <a:schemeClr val="accent6">
                  <a:lumMod val="50000"/>
                </a:schemeClr>
              </a:solidFill>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84EAA9EF-13CE-4908-AE2A-D05E9693B777}"/>
              </a:ext>
            </a:extLst>
          </p:cNvPr>
          <p:cNvSpPr txBox="1"/>
          <p:nvPr/>
        </p:nvSpPr>
        <p:spPr>
          <a:xfrm>
            <a:off x="3242928" y="4849741"/>
            <a:ext cx="1243475" cy="338554"/>
          </a:xfrm>
          <a:prstGeom prst="rect">
            <a:avLst/>
          </a:prstGeom>
          <a:noFill/>
        </p:spPr>
        <p:txBody>
          <a:bodyPr wrap="square" rtlCol="0">
            <a:spAutoFit/>
          </a:bodyPr>
          <a:lstStyle/>
          <a:p>
            <a:pPr algn="ctr"/>
            <a:r>
              <a:rPr lang="en-US" altLang="zh-TW" sz="1600" b="1">
                <a:solidFill>
                  <a:srgbClr val="6600CC"/>
                </a:solidFill>
                <a:latin typeface="Arial" panose="020B0604020202020204" pitchFamily="34" charset="0"/>
                <a:cs typeface="Arial" panose="020B0604020202020204" pitchFamily="34" charset="0"/>
              </a:rPr>
              <a:t>VMDK_1</a:t>
            </a:r>
            <a:endParaRPr lang="zh-TW" altLang="en-US" sz="1600" b="1">
              <a:solidFill>
                <a:srgbClr val="6600CC"/>
              </a:solidFill>
              <a:latin typeface="Arial" panose="020B0604020202020204" pitchFamily="34" charset="0"/>
              <a:cs typeface="Arial" panose="020B0604020202020204" pitchFamily="34" charset="0"/>
            </a:endParaRPr>
          </a:p>
        </p:txBody>
      </p:sp>
      <p:sp>
        <p:nvSpPr>
          <p:cNvPr id="39" name="文字方塊 38">
            <a:extLst>
              <a:ext uri="{FF2B5EF4-FFF2-40B4-BE49-F238E27FC236}">
                <a16:creationId xmlns:a16="http://schemas.microsoft.com/office/drawing/2014/main" id="{46D0BEC2-DD71-4380-99E2-9119504A9153}"/>
              </a:ext>
            </a:extLst>
          </p:cNvPr>
          <p:cNvSpPr txBox="1"/>
          <p:nvPr/>
        </p:nvSpPr>
        <p:spPr>
          <a:xfrm>
            <a:off x="4571539" y="4849741"/>
            <a:ext cx="1078154" cy="338554"/>
          </a:xfrm>
          <a:prstGeom prst="rect">
            <a:avLst/>
          </a:prstGeom>
          <a:noFill/>
        </p:spPr>
        <p:txBody>
          <a:bodyPr wrap="square" rtlCol="0">
            <a:spAutoFit/>
          </a:bodyPr>
          <a:lstStyle/>
          <a:p>
            <a:pPr algn="ctr"/>
            <a:r>
              <a:rPr lang="en-US" altLang="zh-TW" sz="1600" b="1">
                <a:solidFill>
                  <a:srgbClr val="6600CC"/>
                </a:solidFill>
                <a:latin typeface="Arial" panose="020B0604020202020204" pitchFamily="34" charset="0"/>
                <a:cs typeface="Arial" panose="020B0604020202020204" pitchFamily="34" charset="0"/>
              </a:rPr>
              <a:t>VMDK_2</a:t>
            </a:r>
            <a:endParaRPr lang="zh-TW" altLang="en-US" sz="1600" b="1">
              <a:solidFill>
                <a:srgbClr val="6600CC"/>
              </a:solidFill>
              <a:latin typeface="Arial" panose="020B0604020202020204" pitchFamily="34" charset="0"/>
              <a:cs typeface="Arial" panose="020B0604020202020204" pitchFamily="34" charset="0"/>
            </a:endParaRPr>
          </a:p>
        </p:txBody>
      </p:sp>
      <p:sp>
        <p:nvSpPr>
          <p:cNvPr id="40" name="TextBox 59">
            <a:extLst>
              <a:ext uri="{FF2B5EF4-FFF2-40B4-BE49-F238E27FC236}">
                <a16:creationId xmlns:a16="http://schemas.microsoft.com/office/drawing/2014/main" id="{5D95BEA4-3A16-4543-9355-22078C74546C}"/>
              </a:ext>
            </a:extLst>
          </p:cNvPr>
          <p:cNvSpPr txBox="1"/>
          <p:nvPr/>
        </p:nvSpPr>
        <p:spPr>
          <a:xfrm>
            <a:off x="0" y="4818552"/>
            <a:ext cx="1243475" cy="337844"/>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400" b="1">
                <a:latin typeface="Arial" panose="020B0604020202020204" pitchFamily="34" charset="0"/>
                <a:cs typeface="Arial" panose="020B0604020202020204" pitchFamily="34" charset="0"/>
              </a:rPr>
              <a:t>QNAP NAS</a:t>
            </a:r>
            <a:endParaRPr lang="zh-TW" altLang="en-US" sz="1400" b="1">
              <a:latin typeface="Arial" panose="020B0604020202020204" pitchFamily="34" charset="0"/>
              <a:cs typeface="Arial" panose="020B0604020202020204" pitchFamily="34" charset="0"/>
            </a:endParaRPr>
          </a:p>
        </p:txBody>
      </p:sp>
      <p:sp>
        <p:nvSpPr>
          <p:cNvPr id="41" name="橢圓 40">
            <a:extLst>
              <a:ext uri="{FF2B5EF4-FFF2-40B4-BE49-F238E27FC236}">
                <a16:creationId xmlns:a16="http://schemas.microsoft.com/office/drawing/2014/main" id="{9A32CEF5-C9D5-412C-83F5-4EC99C1FD669}"/>
              </a:ext>
            </a:extLst>
          </p:cNvPr>
          <p:cNvSpPr/>
          <p:nvPr/>
        </p:nvSpPr>
        <p:spPr>
          <a:xfrm>
            <a:off x="1148839" y="4489818"/>
            <a:ext cx="409074" cy="40907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cs typeface="Arial" panose="020B0604020202020204" pitchFamily="34" charset="0"/>
              </a:rPr>
              <a:t>1</a:t>
            </a:r>
            <a:endParaRPr lang="zh-TW" altLang="en-US" sz="2000" b="1">
              <a:solidFill>
                <a:schemeClr val="bg1"/>
              </a:solidFill>
              <a:latin typeface="Arial" panose="020B0604020202020204" pitchFamily="34" charset="0"/>
              <a:cs typeface="Arial" panose="020B0604020202020204" pitchFamily="34" charset="0"/>
            </a:endParaRPr>
          </a:p>
        </p:txBody>
      </p:sp>
      <p:sp>
        <p:nvSpPr>
          <p:cNvPr id="42" name="橢圓 41">
            <a:extLst>
              <a:ext uri="{FF2B5EF4-FFF2-40B4-BE49-F238E27FC236}">
                <a16:creationId xmlns:a16="http://schemas.microsoft.com/office/drawing/2014/main" id="{7216E425-20B8-44D7-BFB4-BA5C5E40FD6B}"/>
              </a:ext>
            </a:extLst>
          </p:cNvPr>
          <p:cNvSpPr/>
          <p:nvPr/>
        </p:nvSpPr>
        <p:spPr>
          <a:xfrm>
            <a:off x="1148839" y="2991595"/>
            <a:ext cx="409074" cy="40907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cs typeface="Arial" panose="020B0604020202020204" pitchFamily="34" charset="0"/>
              </a:rPr>
              <a:t>2</a:t>
            </a:r>
            <a:endParaRPr lang="zh-TW" altLang="en-US" sz="2000" b="1">
              <a:solidFill>
                <a:schemeClr val="bg1"/>
              </a:solidFill>
              <a:latin typeface="Arial" panose="020B0604020202020204" pitchFamily="34" charset="0"/>
              <a:cs typeface="Arial" panose="020B0604020202020204" pitchFamily="34" charset="0"/>
            </a:endParaRPr>
          </a:p>
        </p:txBody>
      </p:sp>
      <p:sp>
        <p:nvSpPr>
          <p:cNvPr id="43" name="橢圓 42">
            <a:extLst>
              <a:ext uri="{FF2B5EF4-FFF2-40B4-BE49-F238E27FC236}">
                <a16:creationId xmlns:a16="http://schemas.microsoft.com/office/drawing/2014/main" id="{C1A8B9B7-F6A6-41C9-BC8A-191EEA9B0981}"/>
              </a:ext>
            </a:extLst>
          </p:cNvPr>
          <p:cNvSpPr/>
          <p:nvPr/>
        </p:nvSpPr>
        <p:spPr>
          <a:xfrm>
            <a:off x="2439721" y="2991595"/>
            <a:ext cx="409074" cy="40907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cs typeface="Arial" panose="020B0604020202020204" pitchFamily="34" charset="0"/>
              </a:rPr>
              <a:t>6</a:t>
            </a:r>
            <a:endParaRPr lang="zh-TW" altLang="en-US" sz="2000" b="1">
              <a:solidFill>
                <a:schemeClr val="bg1"/>
              </a:solidFill>
              <a:latin typeface="Arial" panose="020B0604020202020204" pitchFamily="34" charset="0"/>
              <a:cs typeface="Arial" panose="020B0604020202020204" pitchFamily="34" charset="0"/>
            </a:endParaRPr>
          </a:p>
        </p:txBody>
      </p:sp>
      <p:sp>
        <p:nvSpPr>
          <p:cNvPr id="45" name="橢圓 44">
            <a:extLst>
              <a:ext uri="{FF2B5EF4-FFF2-40B4-BE49-F238E27FC236}">
                <a16:creationId xmlns:a16="http://schemas.microsoft.com/office/drawing/2014/main" id="{64D3FEB2-033C-43D7-AA3F-B4389AFC8FCF}"/>
              </a:ext>
            </a:extLst>
          </p:cNvPr>
          <p:cNvSpPr/>
          <p:nvPr/>
        </p:nvSpPr>
        <p:spPr>
          <a:xfrm>
            <a:off x="2439721" y="4489818"/>
            <a:ext cx="409074" cy="40907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cs typeface="Arial" panose="020B0604020202020204" pitchFamily="34" charset="0"/>
              </a:rPr>
              <a:t>4</a:t>
            </a:r>
            <a:endParaRPr lang="zh-TW" altLang="en-US" sz="2000" b="1">
              <a:solidFill>
                <a:schemeClr val="bg1"/>
              </a:solidFill>
              <a:latin typeface="Arial" panose="020B0604020202020204" pitchFamily="34" charset="0"/>
              <a:cs typeface="Arial" panose="020B0604020202020204" pitchFamily="34" charset="0"/>
            </a:endParaRPr>
          </a:p>
        </p:txBody>
      </p:sp>
      <p:sp>
        <p:nvSpPr>
          <p:cNvPr id="47" name="橢圓 46">
            <a:extLst>
              <a:ext uri="{FF2B5EF4-FFF2-40B4-BE49-F238E27FC236}">
                <a16:creationId xmlns:a16="http://schemas.microsoft.com/office/drawing/2014/main" id="{CF94ADB5-44DC-4AFD-BCC2-024571B87CEA}"/>
              </a:ext>
            </a:extLst>
          </p:cNvPr>
          <p:cNvSpPr/>
          <p:nvPr/>
        </p:nvSpPr>
        <p:spPr>
          <a:xfrm>
            <a:off x="3896564" y="2991595"/>
            <a:ext cx="409074" cy="40907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cs typeface="Arial" panose="020B0604020202020204" pitchFamily="34" charset="0"/>
              </a:rPr>
              <a:t>3</a:t>
            </a:r>
            <a:endParaRPr lang="zh-TW" altLang="en-US" sz="2000" b="1">
              <a:solidFill>
                <a:schemeClr val="bg1"/>
              </a:solidFill>
              <a:latin typeface="Arial" panose="020B0604020202020204" pitchFamily="34" charset="0"/>
              <a:cs typeface="Arial" panose="020B0604020202020204" pitchFamily="34" charset="0"/>
            </a:endParaRPr>
          </a:p>
        </p:txBody>
      </p:sp>
      <p:sp>
        <p:nvSpPr>
          <p:cNvPr id="49" name="橢圓 48">
            <a:extLst>
              <a:ext uri="{FF2B5EF4-FFF2-40B4-BE49-F238E27FC236}">
                <a16:creationId xmlns:a16="http://schemas.microsoft.com/office/drawing/2014/main" id="{5D4A55DB-389D-4E81-B777-D4616FD73ED1}"/>
              </a:ext>
            </a:extLst>
          </p:cNvPr>
          <p:cNvSpPr/>
          <p:nvPr/>
        </p:nvSpPr>
        <p:spPr>
          <a:xfrm>
            <a:off x="4023589" y="5684793"/>
            <a:ext cx="409074" cy="40907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cs typeface="Arial" panose="020B0604020202020204" pitchFamily="34" charset="0"/>
              </a:rPr>
              <a:t>5</a:t>
            </a:r>
            <a:endParaRPr lang="zh-TW" altLang="en-US" sz="2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93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9"/>
          <p:cNvSpPr txBox="1">
            <a:spLocks noGrp="1"/>
          </p:cNvSpPr>
          <p:nvPr>
            <p:ph type="title"/>
          </p:nvPr>
        </p:nvSpPr>
        <p:spPr>
          <a:prstGeom prst="rect">
            <a:avLst/>
          </a:prstGeom>
        </p:spPr>
        <p:txBody>
          <a:bodyPr spcFirstLastPara="1" wrap="square" lIns="121900" tIns="60933" rIns="121900" bIns="60933" anchor="ctr" anchorCtr="0">
            <a:noAutofit/>
          </a:bodyPr>
          <a:lstStyle/>
          <a:p>
            <a:r>
              <a:rPr lang="en-US" altLang="zh-TW" sz="4400">
                <a:latin typeface="Arial"/>
                <a:ea typeface="微軟正黑體"/>
                <a:cs typeface="Arial"/>
              </a:rPr>
              <a:t>Storage management</a:t>
            </a:r>
            <a:br>
              <a:rPr lang="en-US"/>
            </a:br>
            <a:r>
              <a:rPr lang="en-US" altLang="en-US" sz="2400">
                <a:solidFill>
                  <a:srgbClr val="00FFFF"/>
                </a:solidFill>
                <a:latin typeface="Arial"/>
                <a:ea typeface="微軟正黑體"/>
                <a:cs typeface="Arial"/>
              </a:rPr>
              <a:t>QNAP vSphere Web Plug-in helps you to manage storage devices</a:t>
            </a:r>
            <a:endParaRPr lang="zh-TW" altLang="en-US" sz="2000">
              <a:solidFill>
                <a:srgbClr val="00FFFF"/>
              </a:solidFill>
              <a:latin typeface="Arial"/>
              <a:ea typeface="微軟正黑體"/>
              <a:cs typeface="Arial"/>
            </a:endParaRPr>
          </a:p>
        </p:txBody>
      </p:sp>
      <p:sp>
        <p:nvSpPr>
          <p:cNvPr id="414" name="Google Shape;414;p39"/>
          <p:cNvSpPr txBox="1"/>
          <p:nvPr/>
        </p:nvSpPr>
        <p:spPr>
          <a:xfrm>
            <a:off x="796498" y="5919328"/>
            <a:ext cx="10414912" cy="544473"/>
          </a:xfrm>
          <a:prstGeom prst="rect">
            <a:avLst/>
          </a:prstGeom>
          <a:noFill/>
          <a:ln>
            <a:noFill/>
          </a:ln>
        </p:spPr>
        <p:txBody>
          <a:bodyPr spcFirstLastPara="1" wrap="square" lIns="121900" tIns="121900" rIns="121900" bIns="121900" anchor="t" anchorCtr="0">
            <a:noAutofit/>
          </a:bodyPr>
          <a:lstStyle/>
          <a:p>
            <a:pPr algn="ctr">
              <a:lnSpc>
                <a:spcPct val="115000"/>
              </a:lnSpc>
            </a:pPr>
            <a:r>
              <a:rPr lang="en-US" sz="2000">
                <a:latin typeface="Arial" panose="020B0604020202020204" pitchFamily="34" charset="0"/>
                <a:cs typeface="Arial" panose="020B0604020202020204" pitchFamily="34" charset="0"/>
              </a:rPr>
              <a:t>QNAP Storage</a:t>
            </a:r>
          </a:p>
        </p:txBody>
      </p:sp>
      <p:sp>
        <p:nvSpPr>
          <p:cNvPr id="417" name="Google Shape;417;p39"/>
          <p:cNvSpPr txBox="1"/>
          <p:nvPr/>
        </p:nvSpPr>
        <p:spPr>
          <a:xfrm>
            <a:off x="9675866" y="3016708"/>
            <a:ext cx="1977417" cy="1124400"/>
          </a:xfrm>
          <a:prstGeom prst="rect">
            <a:avLst/>
          </a:prstGeom>
          <a:noFill/>
          <a:ln>
            <a:noFill/>
          </a:ln>
        </p:spPr>
        <p:txBody>
          <a:bodyPr spcFirstLastPara="1" wrap="square" lIns="121900" tIns="121900" rIns="121900" bIns="121900" anchor="t" anchorCtr="0">
            <a:noAutofit/>
          </a:bodyPr>
          <a:lstStyle/>
          <a:p>
            <a:pPr>
              <a:lnSpc>
                <a:spcPct val="115000"/>
              </a:lnSpc>
            </a:pPr>
            <a:r>
              <a:rPr lang="en-US" b="1">
                <a:latin typeface="Arial" panose="020B0604020202020204" pitchFamily="34" charset="0"/>
                <a:ea typeface="微軟正黑體" panose="020B0604030504040204" pitchFamily="34" charset="-120"/>
                <a:cs typeface="Arial" panose="020B0604020202020204" pitchFamily="34" charset="0"/>
              </a:rPr>
              <a:t>VMware</a:t>
            </a:r>
          </a:p>
          <a:p>
            <a:pPr>
              <a:lnSpc>
                <a:spcPct val="115000"/>
              </a:lnSpc>
            </a:pPr>
            <a:r>
              <a:rPr lang="en-US" b="1" err="1">
                <a:latin typeface="Arial" panose="020B0604020202020204" pitchFamily="34" charset="0"/>
                <a:ea typeface="微軟正黑體" panose="020B0604030504040204" pitchFamily="34" charset="-120"/>
                <a:cs typeface="Arial" panose="020B0604020202020204" pitchFamily="34" charset="0"/>
              </a:rPr>
              <a:t>ESXi</a:t>
            </a:r>
            <a:r>
              <a:rPr lang="en-US" b="1">
                <a:latin typeface="Arial" panose="020B0604020202020204" pitchFamily="34" charset="0"/>
                <a:ea typeface="微軟正黑體" panose="020B0604030504040204" pitchFamily="34" charset="-120"/>
                <a:cs typeface="Arial" panose="020B0604020202020204" pitchFamily="34" charset="0"/>
              </a:rPr>
              <a:t> host</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pic>
        <p:nvPicPr>
          <p:cNvPr id="418" name="Google Shape;418;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20916" y="4813624"/>
            <a:ext cx="2585839" cy="1616139"/>
          </a:xfrm>
          <a:prstGeom prst="rect">
            <a:avLst/>
          </a:prstGeom>
          <a:noFill/>
          <a:ln>
            <a:noFill/>
          </a:ln>
          <a:effectLst>
            <a:outerShdw blurRad="50800" dist="38100" dir="5400000" algn="t" rotWithShape="0">
              <a:prstClr val="black">
                <a:alpha val="40000"/>
              </a:prstClr>
            </a:outerShdw>
          </a:effectLst>
        </p:spPr>
      </p:pic>
      <p:pic>
        <p:nvPicPr>
          <p:cNvPr id="420" name="Google Shape;420;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20279" y="4698736"/>
            <a:ext cx="3004840" cy="1878001"/>
          </a:xfrm>
          <a:prstGeom prst="rect">
            <a:avLst/>
          </a:prstGeom>
          <a:noFill/>
          <a:ln>
            <a:noFill/>
          </a:ln>
          <a:effectLst>
            <a:outerShdw blurRad="50800" dist="38100" dir="5400000" algn="t" rotWithShape="0">
              <a:prstClr val="black">
                <a:alpha val="40000"/>
              </a:prstClr>
            </a:outerShdw>
          </a:effectLst>
        </p:spPr>
      </p:pic>
      <p:pic>
        <p:nvPicPr>
          <p:cNvPr id="421" name="Google Shape;421;p39"/>
          <p:cNvPicPr preferRelativeResize="0"/>
          <p:nvPr/>
        </p:nvPicPr>
        <p:blipFill rotWithShape="1">
          <a:blip r:embed="rId5">
            <a:alphaModFix/>
          </a:blip>
          <a:srcRect/>
          <a:stretch/>
        </p:blipFill>
        <p:spPr>
          <a:xfrm>
            <a:off x="708310" y="4809461"/>
            <a:ext cx="2411969" cy="1544000"/>
          </a:xfrm>
          <a:prstGeom prst="rect">
            <a:avLst/>
          </a:prstGeom>
          <a:noFill/>
          <a:ln>
            <a:noFill/>
          </a:ln>
          <a:effectLst>
            <a:outerShdw blurRad="50800" dist="38100" dir="5400000" algn="t" rotWithShape="0">
              <a:prstClr val="black">
                <a:alpha val="40000"/>
              </a:prstClr>
            </a:outerShdw>
          </a:effectLst>
        </p:spPr>
      </p:pic>
      <p:pic>
        <p:nvPicPr>
          <p:cNvPr id="422" name="Google Shape;422;p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706755" y="4813624"/>
            <a:ext cx="2585855" cy="1616139"/>
          </a:xfrm>
          <a:prstGeom prst="rect">
            <a:avLst/>
          </a:prstGeom>
          <a:noFill/>
          <a:ln>
            <a:noFill/>
          </a:ln>
          <a:effectLst>
            <a:outerShdw blurRad="50800" dist="38100" dir="5400000" algn="t" rotWithShape="0">
              <a:prstClr val="black">
                <a:alpha val="40000"/>
              </a:prstClr>
            </a:outerShdw>
          </a:effectLst>
        </p:spPr>
      </p:pic>
      <p:sp>
        <p:nvSpPr>
          <p:cNvPr id="424" name="Google Shape;424;p39"/>
          <p:cNvSpPr txBox="1"/>
          <p:nvPr/>
        </p:nvSpPr>
        <p:spPr>
          <a:xfrm>
            <a:off x="3803555" y="2458650"/>
            <a:ext cx="3840508" cy="1172814"/>
          </a:xfrm>
          <a:prstGeom prst="rect">
            <a:avLst/>
          </a:prstGeom>
          <a:noFill/>
          <a:ln>
            <a:noFill/>
          </a:ln>
        </p:spPr>
        <p:txBody>
          <a:bodyPr spcFirstLastPara="1" wrap="square" lIns="121900" tIns="60933" rIns="121900" bIns="60933" anchor="t" anchorCtr="0">
            <a:noAutofit/>
          </a:bodyPr>
          <a:lstStyle/>
          <a:p>
            <a:r>
              <a:rPr lang="en-US" b="1">
                <a:solidFill>
                  <a:srgbClr val="0070C0"/>
                </a:solidFill>
                <a:latin typeface="Arial"/>
                <a:ea typeface="微軟正黑體"/>
                <a:cs typeface="Arial"/>
              </a:rPr>
              <a:t>QNAP </a:t>
            </a:r>
            <a:endParaRPr lang="en-US" b="1">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a:endParaRPr>
          </a:p>
          <a:p>
            <a:r>
              <a:rPr lang="en-US" b="1">
                <a:solidFill>
                  <a:srgbClr val="0070C0"/>
                </a:solidFill>
                <a:latin typeface="Arial"/>
                <a:ea typeface="微軟正黑體"/>
                <a:cs typeface="Arial"/>
                <a:sym typeface="Arial"/>
              </a:rPr>
              <a:t>vSphere Web Plug-in</a:t>
            </a:r>
            <a:endParaRPr lang="en-US" b="1">
              <a:solidFill>
                <a:srgbClr val="0070C0"/>
              </a:solidFill>
              <a:latin typeface="Arial" panose="020B0604020202020204" pitchFamily="34" charset="0"/>
              <a:ea typeface="微軟正黑體" panose="020B0604030504040204" pitchFamily="34" charset="-120"/>
              <a:cs typeface="Arial" panose="020B0604020202020204" pitchFamily="34" charset="0"/>
            </a:endParaRPr>
          </a:p>
          <a:p>
            <a:r>
              <a:rPr lang="en-US" altLang="zh-TW" b="1">
                <a:solidFill>
                  <a:srgbClr val="0070C0"/>
                </a:solidFill>
                <a:latin typeface="Arial"/>
                <a:ea typeface="微軟正黑體"/>
                <a:cs typeface="Arial"/>
              </a:rPr>
              <a:t>manage and operate together all in one place</a:t>
            </a:r>
            <a:endParaRPr lang="zh-TW" altLang="en-US" b="1">
              <a:solidFill>
                <a:srgbClr val="0070C0"/>
              </a:solidFill>
              <a:latin typeface="Arial"/>
              <a:ea typeface="微軟正黑體"/>
              <a:cs typeface="Arial"/>
            </a:endParaRPr>
          </a:p>
        </p:txBody>
      </p:sp>
      <p:pic>
        <p:nvPicPr>
          <p:cNvPr id="4" name="圖片 3">
            <a:extLst>
              <a:ext uri="{FF2B5EF4-FFF2-40B4-BE49-F238E27FC236}">
                <a16:creationId xmlns:a16="http://schemas.microsoft.com/office/drawing/2014/main" id="{8777C8E4-3560-4141-87E7-1E0D90575C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752" y="1300695"/>
            <a:ext cx="3250798" cy="3113726"/>
          </a:xfrm>
          <a:prstGeom prst="rect">
            <a:avLst/>
          </a:prstGeom>
        </p:spPr>
      </p:pic>
      <p:pic>
        <p:nvPicPr>
          <p:cNvPr id="423" name="Google Shape;423;p3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905242" y="2427002"/>
            <a:ext cx="1704950" cy="1894680"/>
          </a:xfrm>
          <a:prstGeom prst="rect">
            <a:avLst/>
          </a:prstGeom>
          <a:noFill/>
          <a:ln>
            <a:noFill/>
          </a:ln>
          <a:effectLst>
            <a:outerShdw blurRad="50800" dist="38100" dir="5400000" algn="t" rotWithShape="0">
              <a:prstClr val="black">
                <a:alpha val="40000"/>
              </a:prstClr>
            </a:outerShdw>
          </a:effectLst>
        </p:spPr>
      </p:pic>
      <p:sp>
        <p:nvSpPr>
          <p:cNvPr id="28" name="箭號: 有線條的向右箭號 27">
            <a:extLst>
              <a:ext uri="{FF2B5EF4-FFF2-40B4-BE49-F238E27FC236}">
                <a16:creationId xmlns:a16="http://schemas.microsoft.com/office/drawing/2014/main" id="{A39803F7-F00A-4219-83C2-9F738CDFC445}"/>
              </a:ext>
            </a:extLst>
          </p:cNvPr>
          <p:cNvSpPr/>
          <p:nvPr/>
        </p:nvSpPr>
        <p:spPr>
          <a:xfrm rot="16200000" flipH="1">
            <a:off x="4260066" y="4468150"/>
            <a:ext cx="725266" cy="894142"/>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箭號: 有線條的向右箭號 28">
            <a:extLst>
              <a:ext uri="{FF2B5EF4-FFF2-40B4-BE49-F238E27FC236}">
                <a16:creationId xmlns:a16="http://schemas.microsoft.com/office/drawing/2014/main" id="{B8A7ECB7-7E3C-4C4C-85DE-F10AAE24A35B}"/>
              </a:ext>
            </a:extLst>
          </p:cNvPr>
          <p:cNvSpPr/>
          <p:nvPr/>
        </p:nvSpPr>
        <p:spPr>
          <a:xfrm rot="16200000" flipH="1">
            <a:off x="1551661" y="4468150"/>
            <a:ext cx="725266" cy="894142"/>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箭號: 有線條的向右箭號 29">
            <a:extLst>
              <a:ext uri="{FF2B5EF4-FFF2-40B4-BE49-F238E27FC236}">
                <a16:creationId xmlns:a16="http://schemas.microsoft.com/office/drawing/2014/main" id="{B53179CA-2356-4E90-99DE-AD4A24BFCF5A}"/>
              </a:ext>
            </a:extLst>
          </p:cNvPr>
          <p:cNvSpPr/>
          <p:nvPr/>
        </p:nvSpPr>
        <p:spPr>
          <a:xfrm rot="16200000" flipH="1">
            <a:off x="7056315" y="4468150"/>
            <a:ext cx="725266" cy="894142"/>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箭號: 有線條的向右箭號 30">
            <a:extLst>
              <a:ext uri="{FF2B5EF4-FFF2-40B4-BE49-F238E27FC236}">
                <a16:creationId xmlns:a16="http://schemas.microsoft.com/office/drawing/2014/main" id="{3CF8F414-C9B8-4A19-8440-1308BFF80D82}"/>
              </a:ext>
            </a:extLst>
          </p:cNvPr>
          <p:cNvSpPr/>
          <p:nvPr/>
        </p:nvSpPr>
        <p:spPr>
          <a:xfrm rot="16200000" flipH="1">
            <a:off x="9631473" y="4468150"/>
            <a:ext cx="725266" cy="894142"/>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a:extLst>
              <a:ext uri="{FF2B5EF4-FFF2-40B4-BE49-F238E27FC236}">
                <a16:creationId xmlns:a16="http://schemas.microsoft.com/office/drawing/2014/main" id="{911A6410-6A75-4862-B20E-6A8B94217288}"/>
              </a:ext>
            </a:extLst>
          </p:cNvPr>
          <p:cNvCxnSpPr>
            <a:cxnSpLocks/>
          </p:cNvCxnSpPr>
          <p:nvPr/>
        </p:nvCxnSpPr>
        <p:spPr>
          <a:xfrm>
            <a:off x="7709737" y="1300694"/>
            <a:ext cx="0" cy="3020988"/>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D3F398B-83F8-4FF0-BC56-4EBFFDF74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316" y="1988662"/>
            <a:ext cx="10813283" cy="3692571"/>
          </a:xfrm>
          <a:prstGeom prst="rect">
            <a:avLst/>
          </a:prstGeom>
        </p:spPr>
      </p:pic>
      <p:sp>
        <p:nvSpPr>
          <p:cNvPr id="20" name="標題 1">
            <a:extLst>
              <a:ext uri="{FF2B5EF4-FFF2-40B4-BE49-F238E27FC236}">
                <a16:creationId xmlns:a16="http://schemas.microsoft.com/office/drawing/2014/main" id="{C67322C9-7783-4378-A7AC-1C003B135BD2}"/>
              </a:ext>
            </a:extLst>
          </p:cNvPr>
          <p:cNvSpPr>
            <a:spLocks noGrp="1"/>
          </p:cNvSpPr>
          <p:nvPr>
            <p:ph type="title"/>
          </p:nvPr>
        </p:nvSpPr>
        <p:spPr/>
        <p:txBody>
          <a:bodyPr>
            <a:noAutofit/>
          </a:bodyPr>
          <a:lstStyle/>
          <a:p>
            <a:r>
              <a:rPr lang="zh-TW" altLang="en-US" sz="4400">
                <a:latin typeface="Arial" panose="020B0604020202020204" pitchFamily="34" charset="0"/>
                <a:cs typeface="Arial" panose="020B0604020202020204" pitchFamily="34" charset="0"/>
              </a:rPr>
              <a:t>QNAP vSphere Web Plug-in</a:t>
            </a:r>
            <a:br>
              <a:rPr lang="en-US" altLang="zh-TW" sz="4400"/>
            </a:br>
            <a:r>
              <a:rPr lang="en-US" altLang="zh-TW" sz="2400">
                <a:solidFill>
                  <a:srgbClr val="00FFFF"/>
                </a:solidFill>
                <a:latin typeface="Arial" panose="020B0604020202020204" pitchFamily="34" charset="0"/>
                <a:cs typeface="Arial" panose="020B0604020202020204" pitchFamily="34" charset="0"/>
              </a:rPr>
              <a:t>Single interface for server and storage management</a:t>
            </a:r>
            <a:endParaRPr lang="zh-TW" altLang="en-US" sz="2400">
              <a:solidFill>
                <a:srgbClr val="00FFFF"/>
              </a:solidFill>
              <a:latin typeface="Arial" panose="020B0604020202020204" pitchFamily="34" charset="0"/>
              <a:cs typeface="Arial" panose="020B0604020202020204" pitchFamily="34" charset="0"/>
            </a:endParaRPr>
          </a:p>
        </p:txBody>
      </p:sp>
      <p:sp>
        <p:nvSpPr>
          <p:cNvPr id="14" name="文字版面配置區 2">
            <a:extLst>
              <a:ext uri="{FF2B5EF4-FFF2-40B4-BE49-F238E27FC236}">
                <a16:creationId xmlns:a16="http://schemas.microsoft.com/office/drawing/2014/main" id="{43405876-F881-48AA-B17C-F99E6E48DE95}"/>
              </a:ext>
            </a:extLst>
          </p:cNvPr>
          <p:cNvSpPr txBox="1">
            <a:spLocks/>
          </p:cNvSpPr>
          <p:nvPr/>
        </p:nvSpPr>
        <p:spPr>
          <a:xfrm>
            <a:off x="8703577" y="3109448"/>
            <a:ext cx="2501608" cy="1129020"/>
          </a:xfrm>
          <a:prstGeom prst="rect">
            <a:avLst/>
          </a:prstGeom>
          <a:noFill/>
          <a:ln>
            <a:noFill/>
          </a:ln>
        </p:spPr>
        <p:txBody>
          <a:bodyPr spcFirstLastPara="1" wrap="square" lIns="121900" tIns="60933" rIns="121900" bIns="60933"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262626"/>
              </a:buClr>
              <a:buSzPts val="2400"/>
              <a:buFont typeface="Arial"/>
              <a:buChar char="•"/>
              <a:defRPr sz="2400" b="1" i="0" u="none" strike="noStrike" cap="none">
                <a:solidFill>
                  <a:srgbClr val="262626"/>
                </a:solidFill>
                <a:latin typeface="Arial"/>
                <a:ea typeface="Arial"/>
                <a:cs typeface="Arial"/>
                <a:sym typeface="Arial"/>
              </a:defRPr>
            </a:lvl1pPr>
            <a:lvl2pPr marL="914400" marR="0" lvl="1" indent="-355600" algn="l" rtl="0">
              <a:lnSpc>
                <a:spcPct val="100000"/>
              </a:lnSpc>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371600" marR="0" lvl="2" indent="-342900" algn="l" rtl="0">
              <a:lnSpc>
                <a:spcPct val="100000"/>
              </a:lnSpc>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828800" marR="0" lvl="3" indent="-330200" algn="l" rtl="0">
              <a:lnSpc>
                <a:spcPct val="100000"/>
              </a:lnSpc>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17500" algn="l" rtl="0">
              <a:lnSpc>
                <a:spcPct val="100000"/>
              </a:lnSpc>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00965" indent="0" algn="ctr">
              <a:buNone/>
            </a:pPr>
            <a:r>
              <a:rPr lang="en-US" altLang="zh-TW" kern="0">
                <a:latin typeface="Arial" panose="020B0604020202020204" pitchFamily="34" charset="0"/>
                <a:ea typeface="微軟正黑體" panose="020B0604030504040204" pitchFamily="34" charset="-120"/>
                <a:cs typeface="Arial" panose="020B0604020202020204" pitchFamily="34" charset="0"/>
              </a:rPr>
              <a:t>Manage</a:t>
            </a:r>
            <a:endParaRPr lang="zh-TW" altLang="en-US" kern="0">
              <a:latin typeface="Arial" panose="020B0604020202020204" pitchFamily="34" charset="0"/>
              <a:ea typeface="微軟正黑體" panose="020B0604030504040204" pitchFamily="34" charset="-120"/>
              <a:cs typeface="Arial" panose="020B0604020202020204" pitchFamily="34" charset="0"/>
            </a:endParaRPr>
          </a:p>
          <a:p>
            <a:pPr marL="100965" indent="0" algn="ctr">
              <a:buNone/>
            </a:pPr>
            <a:r>
              <a:rPr lang="zh-TW" altLang="en-US" kern="0">
                <a:latin typeface="Arial" panose="020B0604020202020204" pitchFamily="34" charset="0"/>
                <a:ea typeface="微軟正黑體" panose="020B0604030504040204" pitchFamily="34" charset="-120"/>
                <a:cs typeface="Arial" panose="020B0604020202020204" pitchFamily="34" charset="0"/>
              </a:rPr>
              <a:t>QNAP NAS</a:t>
            </a:r>
          </a:p>
        </p:txBody>
      </p:sp>
      <p:sp>
        <p:nvSpPr>
          <p:cNvPr id="18" name="文字版面配置區 2">
            <a:extLst>
              <a:ext uri="{FF2B5EF4-FFF2-40B4-BE49-F238E27FC236}">
                <a16:creationId xmlns:a16="http://schemas.microsoft.com/office/drawing/2014/main" id="{F5C89439-B885-4969-A4B9-28498B67BBD4}"/>
              </a:ext>
            </a:extLst>
          </p:cNvPr>
          <p:cNvSpPr txBox="1">
            <a:spLocks/>
          </p:cNvSpPr>
          <p:nvPr/>
        </p:nvSpPr>
        <p:spPr>
          <a:xfrm>
            <a:off x="6079957" y="3151980"/>
            <a:ext cx="2501608" cy="1129020"/>
          </a:xfrm>
          <a:prstGeom prst="rect">
            <a:avLst/>
          </a:prstGeom>
          <a:noFill/>
          <a:ln>
            <a:noFill/>
          </a:ln>
        </p:spPr>
        <p:txBody>
          <a:bodyPr spcFirstLastPara="1" wrap="square" lIns="121900" tIns="60933" rIns="121900" bIns="60933"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262626"/>
              </a:buClr>
              <a:buSzPts val="2400"/>
              <a:buFont typeface="Arial"/>
              <a:buChar char="•"/>
              <a:defRPr sz="2400" b="1" i="0" u="none" strike="noStrike" cap="none">
                <a:solidFill>
                  <a:srgbClr val="262626"/>
                </a:solidFill>
                <a:latin typeface="Arial"/>
                <a:ea typeface="Arial"/>
                <a:cs typeface="Arial"/>
                <a:sym typeface="Arial"/>
              </a:defRPr>
            </a:lvl1pPr>
            <a:lvl2pPr marL="914400" marR="0" lvl="1" indent="-355600" algn="l" rtl="0">
              <a:lnSpc>
                <a:spcPct val="100000"/>
              </a:lnSpc>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371600" marR="0" lvl="2" indent="-342900" algn="l" rtl="0">
              <a:lnSpc>
                <a:spcPct val="100000"/>
              </a:lnSpc>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828800" marR="0" lvl="3" indent="-330200" algn="l" rtl="0">
              <a:lnSpc>
                <a:spcPct val="100000"/>
              </a:lnSpc>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17500" algn="l" rtl="0">
              <a:lnSpc>
                <a:spcPct val="100000"/>
              </a:lnSpc>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01597" indent="0" algn="ctr">
              <a:buNone/>
            </a:pPr>
            <a:r>
              <a:rPr lang="en-US" altLang="zh-TW" kern="0">
                <a:latin typeface="Arial" panose="020B0604020202020204" pitchFamily="34" charset="0"/>
                <a:ea typeface="微軟正黑體" panose="020B0604030504040204" pitchFamily="34" charset="-120"/>
                <a:cs typeface="Arial" panose="020B0604020202020204" pitchFamily="34" charset="0"/>
              </a:rPr>
              <a:t>Link</a:t>
            </a:r>
            <a:r>
              <a:rPr lang="zh-TW" altLang="en-US" kern="0">
                <a:latin typeface="Arial" panose="020B0604020202020204" pitchFamily="34" charset="0"/>
                <a:ea typeface="微軟正黑體" panose="020B0604030504040204" pitchFamily="34" charset="-120"/>
                <a:cs typeface="Arial" panose="020B0604020202020204" pitchFamily="34" charset="0"/>
              </a:rPr>
              <a:t> / </a:t>
            </a:r>
            <a:r>
              <a:rPr lang="en-US" altLang="zh-TW" kern="0">
                <a:latin typeface="Arial" panose="020B0604020202020204" pitchFamily="34" charset="0"/>
                <a:ea typeface="微軟正黑體" panose="020B0604030504040204" pitchFamily="34" charset="-120"/>
                <a:cs typeface="Arial" panose="020B0604020202020204" pitchFamily="34" charset="0"/>
              </a:rPr>
              <a:t>Unlink</a:t>
            </a:r>
            <a:endParaRPr lang="zh-TW" altLang="en-US" kern="0">
              <a:latin typeface="Arial" panose="020B0604020202020204" pitchFamily="34" charset="0"/>
              <a:ea typeface="微軟正黑體" panose="020B0604030504040204" pitchFamily="34" charset="-120"/>
              <a:cs typeface="Arial" panose="020B0604020202020204" pitchFamily="34" charset="0"/>
            </a:endParaRPr>
          </a:p>
          <a:p>
            <a:pPr marL="101597" indent="0" algn="ctr">
              <a:buNone/>
            </a:pPr>
            <a:r>
              <a:rPr lang="zh-TW" altLang="en-US" kern="0">
                <a:latin typeface="Arial" panose="020B0604020202020204" pitchFamily="34" charset="0"/>
                <a:ea typeface="微軟正黑體" panose="020B0604030504040204" pitchFamily="34" charset="-120"/>
                <a:cs typeface="Arial" panose="020B0604020202020204" pitchFamily="34" charset="0"/>
              </a:rPr>
              <a:t>Datastore</a:t>
            </a:r>
          </a:p>
        </p:txBody>
      </p:sp>
      <p:sp>
        <p:nvSpPr>
          <p:cNvPr id="19" name="文字版面配置區 2">
            <a:extLst>
              <a:ext uri="{FF2B5EF4-FFF2-40B4-BE49-F238E27FC236}">
                <a16:creationId xmlns:a16="http://schemas.microsoft.com/office/drawing/2014/main" id="{5963A2CF-66E9-4E03-B411-4457B854FE1B}"/>
              </a:ext>
            </a:extLst>
          </p:cNvPr>
          <p:cNvSpPr txBox="1">
            <a:spLocks/>
          </p:cNvSpPr>
          <p:nvPr/>
        </p:nvSpPr>
        <p:spPr>
          <a:xfrm>
            <a:off x="827413" y="2715870"/>
            <a:ext cx="2501608" cy="1628928"/>
          </a:xfrm>
          <a:prstGeom prst="rect">
            <a:avLst/>
          </a:prstGeom>
          <a:noFill/>
          <a:ln>
            <a:noFill/>
          </a:ln>
        </p:spPr>
        <p:txBody>
          <a:bodyPr spcFirstLastPara="1" wrap="square" lIns="121900" tIns="60933" rIns="121900" bIns="60933"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262626"/>
              </a:buClr>
              <a:buSzPts val="2400"/>
              <a:buFont typeface="Arial"/>
              <a:buChar char="•"/>
              <a:defRPr sz="2400" b="1" i="0" u="none" strike="noStrike" cap="none">
                <a:solidFill>
                  <a:srgbClr val="262626"/>
                </a:solidFill>
                <a:latin typeface="Arial"/>
                <a:ea typeface="Arial"/>
                <a:cs typeface="Arial"/>
                <a:sym typeface="Arial"/>
              </a:defRPr>
            </a:lvl1pPr>
            <a:lvl2pPr marL="914400" marR="0" lvl="1" indent="-355600" algn="l" rtl="0">
              <a:lnSpc>
                <a:spcPct val="100000"/>
              </a:lnSpc>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371600" marR="0" lvl="2" indent="-342900" algn="l" rtl="0">
              <a:lnSpc>
                <a:spcPct val="100000"/>
              </a:lnSpc>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828800" marR="0" lvl="3" indent="-330200" algn="l" rtl="0">
              <a:lnSpc>
                <a:spcPct val="100000"/>
              </a:lnSpc>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17500" algn="l" rtl="0">
              <a:lnSpc>
                <a:spcPct val="100000"/>
              </a:lnSpc>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00965" indent="0" algn="ctr">
              <a:buNone/>
            </a:pPr>
            <a:r>
              <a:rPr lang="en-US" altLang="zh-TW" kern="0">
                <a:latin typeface="Arial" panose="020B0604020202020204" pitchFamily="34" charset="0"/>
                <a:ea typeface="微軟正黑體" panose="020B0604030504040204" pitchFamily="34" charset="-120"/>
                <a:cs typeface="Arial" panose="020B0604020202020204" pitchFamily="34" charset="0"/>
              </a:rPr>
              <a:t>Create</a:t>
            </a:r>
            <a:r>
              <a:rPr lang="zh-TW" altLang="en-US" kern="0">
                <a:latin typeface="Arial" panose="020B0604020202020204" pitchFamily="34" charset="0"/>
                <a:ea typeface="微軟正黑體" panose="020B0604030504040204" pitchFamily="34" charset="-120"/>
                <a:cs typeface="Arial" panose="020B0604020202020204" pitchFamily="34" charset="0"/>
              </a:rPr>
              <a:t> / </a:t>
            </a:r>
            <a:r>
              <a:rPr lang="en-US" altLang="zh-TW" kern="0">
                <a:latin typeface="Arial" panose="020B0604020202020204" pitchFamily="34" charset="0"/>
                <a:ea typeface="微軟正黑體" panose="020B0604030504040204" pitchFamily="34" charset="-120"/>
                <a:cs typeface="Arial" panose="020B0604020202020204" pitchFamily="34" charset="0"/>
              </a:rPr>
              <a:t>Remove</a:t>
            </a:r>
            <a:r>
              <a:rPr lang="zh-TW" altLang="en-US" kern="0">
                <a:latin typeface="Arial" panose="020B0604020202020204" pitchFamily="34" charset="0"/>
                <a:ea typeface="微軟正黑體" panose="020B0604030504040204" pitchFamily="34" charset="-120"/>
                <a:cs typeface="Arial" panose="020B0604020202020204" pitchFamily="34" charset="0"/>
              </a:rPr>
              <a:t> Datastore</a:t>
            </a:r>
          </a:p>
          <a:p>
            <a:pPr marL="100965" indent="0" algn="ctr">
              <a:buNone/>
            </a:pPr>
            <a:r>
              <a:rPr lang="zh-TW" altLang="en-US" kern="0">
                <a:latin typeface="Arial" panose="020B0604020202020204" pitchFamily="34" charset="0"/>
                <a:ea typeface="微軟正黑體" panose="020B0604030504040204" pitchFamily="34" charset="-120"/>
                <a:cs typeface="Arial" panose="020B0604020202020204" pitchFamily="34" charset="0"/>
              </a:rPr>
              <a:t>(</a:t>
            </a:r>
            <a:r>
              <a:rPr lang="en-US" altLang="zh-TW" kern="0" err="1">
                <a:latin typeface="Arial" panose="020B0604020202020204" pitchFamily="34" charset="0"/>
                <a:ea typeface="微軟正黑體" panose="020B0604030504040204" pitchFamily="34" charset="-120"/>
                <a:cs typeface="Arial" panose="020B0604020202020204" pitchFamily="34" charset="0"/>
              </a:rPr>
              <a:t>i</a:t>
            </a:r>
            <a:r>
              <a:rPr lang="zh-TW" altLang="en-US" kern="0">
                <a:latin typeface="Arial" panose="020B0604020202020204" pitchFamily="34" charset="0"/>
                <a:ea typeface="微軟正黑體" panose="020B0604030504040204" pitchFamily="34" charset="-120"/>
                <a:cs typeface="Arial" panose="020B0604020202020204" pitchFamily="34" charset="0"/>
              </a:rPr>
              <a:t>SCSI / NFS)</a:t>
            </a:r>
          </a:p>
        </p:txBody>
      </p:sp>
      <p:sp>
        <p:nvSpPr>
          <p:cNvPr id="21" name="文字版面配置區 2">
            <a:extLst>
              <a:ext uri="{FF2B5EF4-FFF2-40B4-BE49-F238E27FC236}">
                <a16:creationId xmlns:a16="http://schemas.microsoft.com/office/drawing/2014/main" id="{13362885-E97B-4853-AD3E-9CF0C655EC48}"/>
              </a:ext>
            </a:extLst>
          </p:cNvPr>
          <p:cNvSpPr txBox="1">
            <a:spLocks/>
          </p:cNvSpPr>
          <p:nvPr/>
        </p:nvSpPr>
        <p:spPr>
          <a:xfrm>
            <a:off x="3461851" y="2925619"/>
            <a:ext cx="2501608" cy="1129020"/>
          </a:xfrm>
          <a:prstGeom prst="rect">
            <a:avLst/>
          </a:prstGeom>
          <a:noFill/>
          <a:ln>
            <a:noFill/>
          </a:ln>
        </p:spPr>
        <p:txBody>
          <a:bodyPr spcFirstLastPara="1" wrap="square" lIns="121900" tIns="60933" rIns="121900" bIns="60933"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262626"/>
              </a:buClr>
              <a:buSzPts val="2400"/>
              <a:buFont typeface="Arial"/>
              <a:buChar char="•"/>
              <a:defRPr sz="2400" b="1" i="0" u="none" strike="noStrike" cap="none">
                <a:solidFill>
                  <a:srgbClr val="262626"/>
                </a:solidFill>
                <a:latin typeface="Arial"/>
                <a:ea typeface="Arial"/>
                <a:cs typeface="Arial"/>
                <a:sym typeface="Arial"/>
              </a:defRPr>
            </a:lvl1pPr>
            <a:lvl2pPr marL="914400" marR="0" lvl="1" indent="-355600" algn="l" rtl="0">
              <a:lnSpc>
                <a:spcPct val="100000"/>
              </a:lnSpc>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371600" marR="0" lvl="2" indent="-342900" algn="l" rtl="0">
              <a:lnSpc>
                <a:spcPct val="100000"/>
              </a:lnSpc>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828800" marR="0" lvl="3" indent="-330200" algn="l" rtl="0">
              <a:lnSpc>
                <a:spcPct val="100000"/>
              </a:lnSpc>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17500" algn="l" rtl="0">
              <a:lnSpc>
                <a:spcPct val="100000"/>
              </a:lnSpc>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01597" indent="0" algn="ctr">
              <a:buNone/>
            </a:pPr>
            <a:r>
              <a:rPr lang="en-US" altLang="zh-TW" kern="0">
                <a:latin typeface="Arial" panose="020B0604020202020204" pitchFamily="34" charset="0"/>
                <a:ea typeface="微軟正黑體" panose="020B0604030504040204" pitchFamily="34" charset="-120"/>
                <a:cs typeface="Arial" panose="020B0604020202020204" pitchFamily="34" charset="0"/>
              </a:rPr>
              <a:t>Mount </a:t>
            </a:r>
            <a:r>
              <a:rPr lang="zh-TW" altLang="en-US" kern="0">
                <a:latin typeface="Arial" panose="020B0604020202020204" pitchFamily="34" charset="0"/>
                <a:ea typeface="微軟正黑體" panose="020B0604030504040204" pitchFamily="34" charset="-120"/>
                <a:cs typeface="Arial" panose="020B0604020202020204" pitchFamily="34" charset="0"/>
              </a:rPr>
              <a:t>/ </a:t>
            </a:r>
            <a:r>
              <a:rPr lang="en-US" altLang="zh-TW" kern="0">
                <a:latin typeface="Arial" panose="020B0604020202020204" pitchFamily="34" charset="0"/>
                <a:ea typeface="微軟正黑體" panose="020B0604030504040204" pitchFamily="34" charset="-120"/>
                <a:cs typeface="Arial" panose="020B0604020202020204" pitchFamily="34" charset="0"/>
              </a:rPr>
              <a:t>Unmount</a:t>
            </a:r>
            <a:endParaRPr lang="zh-TW" altLang="en-US" kern="0">
              <a:latin typeface="Arial" panose="020B0604020202020204" pitchFamily="34" charset="0"/>
              <a:ea typeface="微軟正黑體" panose="020B0604030504040204" pitchFamily="34" charset="-120"/>
              <a:cs typeface="Arial" panose="020B0604020202020204" pitchFamily="34" charset="0"/>
            </a:endParaRPr>
          </a:p>
          <a:p>
            <a:pPr marL="101597" indent="0" algn="ctr">
              <a:buNone/>
            </a:pPr>
            <a:r>
              <a:rPr lang="zh-TW" altLang="en-US" kern="0">
                <a:latin typeface="Arial" panose="020B0604020202020204" pitchFamily="34" charset="0"/>
                <a:ea typeface="微軟正黑體" panose="020B0604030504040204" pitchFamily="34" charset="-120"/>
                <a:cs typeface="Arial" panose="020B0604020202020204" pitchFamily="34" charset="0"/>
              </a:rPr>
              <a:t>Datastore</a:t>
            </a:r>
          </a:p>
        </p:txBody>
      </p:sp>
    </p:spTree>
    <p:extLst>
      <p:ext uri="{BB962C8B-B14F-4D97-AF65-F5344CB8AC3E}">
        <p14:creationId xmlns:p14="http://schemas.microsoft.com/office/powerpoint/2010/main" val="185779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02AAEB-219F-46E1-BE7E-3C8404ADE0A4}"/>
              </a:ext>
            </a:extLst>
          </p:cNvPr>
          <p:cNvSpPr>
            <a:spLocks noGrp="1"/>
          </p:cNvSpPr>
          <p:nvPr>
            <p:ph type="title"/>
          </p:nvPr>
        </p:nvSpPr>
        <p:spPr>
          <a:xfrm>
            <a:off x="501316" y="894054"/>
            <a:ext cx="6444916" cy="4796884"/>
          </a:xfrm>
        </p:spPr>
        <p:txBody>
          <a:bodyPr>
            <a:normAutofit/>
          </a:bodyPr>
          <a:lstStyle/>
          <a:p>
            <a:r>
              <a:rPr lang="zh-TW" altLang="en-US" sz="4800">
                <a:solidFill>
                  <a:srgbClr val="FFFF00"/>
                </a:solidFill>
                <a:latin typeface="Arial" panose="020B0604020202020204" pitchFamily="34" charset="0"/>
                <a:cs typeface="Arial" panose="020B0604020202020204" pitchFamily="34" charset="0"/>
              </a:rPr>
              <a:t> Demo</a:t>
            </a:r>
            <a:br>
              <a:rPr lang="en-US" altLang="zh-TW">
                <a:latin typeface="Arial" panose="020B0604020202020204" pitchFamily="34" charset="0"/>
                <a:cs typeface="Arial" panose="020B0604020202020204" pitchFamily="34" charset="0"/>
              </a:rPr>
            </a:br>
            <a:br>
              <a:rPr lang="zh-TW" altLang="en-US" sz="2000">
                <a:latin typeface="Arial" panose="020B0604020202020204" pitchFamily="34" charset="0"/>
                <a:cs typeface="Arial" panose="020B0604020202020204" pitchFamily="34" charset="0"/>
              </a:rPr>
            </a:br>
            <a:r>
              <a:rPr lang="zh-TW" altLang="en-US">
                <a:latin typeface="Arial" panose="020B0604020202020204" pitchFamily="34" charset="0"/>
                <a:cs typeface="Arial" panose="020B0604020202020204" pitchFamily="34" charset="0"/>
              </a:rPr>
              <a:t>vSphere Web </a:t>
            </a:r>
            <a:r>
              <a:rPr lang="en-US" altLang="zh-TW">
                <a:latin typeface="Arial" panose="020B0604020202020204" pitchFamily="34" charset="0"/>
                <a:cs typeface="Arial" panose="020B0604020202020204" pitchFamily="34" charset="0"/>
              </a:rPr>
              <a:t>P</a:t>
            </a:r>
            <a:r>
              <a:rPr lang="zh-TW" altLang="en-US">
                <a:latin typeface="Arial" panose="020B0604020202020204" pitchFamily="34" charset="0"/>
                <a:cs typeface="Arial" panose="020B0604020202020204" pitchFamily="34" charset="0"/>
              </a:rPr>
              <a:t>lug-in</a:t>
            </a:r>
            <a:br>
              <a:rPr lang="zh-TW" altLang="en-US">
                <a:latin typeface="Arial" panose="020B0604020202020204" pitchFamily="34" charset="0"/>
                <a:cs typeface="Arial" panose="020B0604020202020204" pitchFamily="34" charset="0"/>
              </a:rPr>
            </a:br>
            <a:r>
              <a:rPr lang="zh-TW" altLang="en-US">
                <a:latin typeface="Arial" panose="020B0604020202020204" pitchFamily="34" charset="0"/>
                <a:cs typeface="Arial" panose="020B0604020202020204" pitchFamily="34" charset="0"/>
              </a:rPr>
              <a:t>(</a:t>
            </a:r>
            <a:r>
              <a:rPr lang="en-US" altLang="zh-TW">
                <a:latin typeface="Arial" panose="020B0604020202020204" pitchFamily="34" charset="0"/>
                <a:cs typeface="Arial" panose="020B0604020202020204" pitchFamily="34" charset="0"/>
              </a:rPr>
              <a:t>Conveniently Manage </a:t>
            </a:r>
            <a:r>
              <a:rPr lang="zh-TW" altLang="en-US">
                <a:latin typeface="Arial" panose="020B0604020202020204" pitchFamily="34" charset="0"/>
                <a:cs typeface="Arial" panose="020B0604020202020204" pitchFamily="34" charset="0"/>
              </a:rPr>
              <a:t>QNAP </a:t>
            </a:r>
            <a:r>
              <a:rPr lang="en-US" altLang="zh-TW">
                <a:latin typeface="Arial" panose="020B0604020202020204" pitchFamily="34" charset="0"/>
                <a:cs typeface="Arial" panose="020B0604020202020204" pitchFamily="34" charset="0"/>
              </a:rPr>
              <a:t>Storage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device</a:t>
            </a:r>
            <a:r>
              <a:rPr lang="zh-TW" altLang="en-US">
                <a:latin typeface="Arial" panose="020B0604020202020204" pitchFamily="34" charset="0"/>
                <a:cs typeface="Arial" panose="020B0604020202020204" pitchFamily="34" charset="0"/>
              </a:rPr>
              <a:t>)</a:t>
            </a:r>
          </a:p>
        </p:txBody>
      </p:sp>
      <p:sp>
        <p:nvSpPr>
          <p:cNvPr id="5" name="矩形: 圓角 4">
            <a:extLst>
              <a:ext uri="{FF2B5EF4-FFF2-40B4-BE49-F238E27FC236}">
                <a16:creationId xmlns:a16="http://schemas.microsoft.com/office/drawing/2014/main" id="{C65677C1-4AED-4BCA-9DA2-D4D4BC8E7878}"/>
              </a:ext>
            </a:extLst>
          </p:cNvPr>
          <p:cNvSpPr/>
          <p:nvPr/>
        </p:nvSpPr>
        <p:spPr>
          <a:xfrm>
            <a:off x="501316" y="1851933"/>
            <a:ext cx="2217821" cy="910661"/>
          </a:xfrm>
          <a:prstGeom prst="roundRect">
            <a:avLst>
              <a:gd name="adj" fmla="val 9766"/>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07673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接點 42">
            <a:extLst>
              <a:ext uri="{FF2B5EF4-FFF2-40B4-BE49-F238E27FC236}">
                <a16:creationId xmlns:a16="http://schemas.microsoft.com/office/drawing/2014/main" id="{697A661F-A753-45C9-9D6C-655151F1A620}"/>
              </a:ext>
            </a:extLst>
          </p:cNvPr>
          <p:cNvCxnSpPr>
            <a:cxnSpLocks/>
          </p:cNvCxnSpPr>
          <p:nvPr/>
        </p:nvCxnSpPr>
        <p:spPr>
          <a:xfrm>
            <a:off x="6067388" y="2405820"/>
            <a:ext cx="9404" cy="2588246"/>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34" name="矩形: 圓角 33">
            <a:extLst>
              <a:ext uri="{FF2B5EF4-FFF2-40B4-BE49-F238E27FC236}">
                <a16:creationId xmlns:a16="http://schemas.microsoft.com/office/drawing/2014/main" id="{2CA97AA3-0FCD-447C-8E01-1E9123E5C838}"/>
              </a:ext>
            </a:extLst>
          </p:cNvPr>
          <p:cNvSpPr/>
          <p:nvPr/>
        </p:nvSpPr>
        <p:spPr>
          <a:xfrm>
            <a:off x="7539238" y="3431099"/>
            <a:ext cx="4001246" cy="2562469"/>
          </a:xfrm>
          <a:prstGeom prst="roundRect">
            <a:avLst>
              <a:gd name="adj" fmla="val 4817"/>
            </a:avLst>
          </a:prstGeom>
          <a:gradFill>
            <a:gsLst>
              <a:gs pos="0">
                <a:schemeClr val="bg1">
                  <a:alpha val="75000"/>
                </a:schemeClr>
              </a:gs>
              <a:gs pos="75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2000">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圓角 34">
            <a:extLst>
              <a:ext uri="{FF2B5EF4-FFF2-40B4-BE49-F238E27FC236}">
                <a16:creationId xmlns:a16="http://schemas.microsoft.com/office/drawing/2014/main" id="{727D5916-0B66-4F29-8F47-851AC497D1AC}"/>
              </a:ext>
            </a:extLst>
          </p:cNvPr>
          <p:cNvSpPr/>
          <p:nvPr/>
        </p:nvSpPr>
        <p:spPr>
          <a:xfrm>
            <a:off x="7629945" y="5213385"/>
            <a:ext cx="3454228" cy="611735"/>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b="1">
                <a:solidFill>
                  <a:schemeClr val="bg1"/>
                </a:solidFill>
                <a:latin typeface="Arial" panose="020B0604020202020204" pitchFamily="34" charset="0"/>
                <a:ea typeface="微軟正黑體"/>
                <a:cs typeface="Arial" panose="020B0604020202020204" pitchFamily="34" charset="0"/>
              </a:rPr>
              <a:t>QNAP Storage Pool</a:t>
            </a:r>
          </a:p>
        </p:txBody>
      </p:sp>
      <p:sp>
        <p:nvSpPr>
          <p:cNvPr id="92" name="等腰三角形 91">
            <a:extLst>
              <a:ext uri="{FF2B5EF4-FFF2-40B4-BE49-F238E27FC236}">
                <a16:creationId xmlns:a16="http://schemas.microsoft.com/office/drawing/2014/main" id="{953C9246-7912-4871-9B1B-89E9FB922FD3}"/>
              </a:ext>
            </a:extLst>
          </p:cNvPr>
          <p:cNvSpPr/>
          <p:nvPr/>
        </p:nvSpPr>
        <p:spPr>
          <a:xfrm rot="10800000">
            <a:off x="1095538" y="1088550"/>
            <a:ext cx="9988634" cy="3014089"/>
          </a:xfrm>
          <a:prstGeom prst="triangle">
            <a:avLst/>
          </a:prstGeom>
          <a:gradFill>
            <a:gsLst>
              <a:gs pos="0">
                <a:schemeClr val="bg1">
                  <a:alpha val="0"/>
                </a:schemeClr>
              </a:gs>
              <a:gs pos="7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2000">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0A7FA9CA-CCD5-4124-B124-D33FDD4268B1}"/>
              </a:ext>
            </a:extLst>
          </p:cNvPr>
          <p:cNvSpPr>
            <a:spLocks noGrp="1"/>
          </p:cNvSpPr>
          <p:nvPr>
            <p:ph type="title"/>
          </p:nvPr>
        </p:nvSpPr>
        <p:spPr/>
        <p:txBody>
          <a:bodyPr>
            <a:normAutofit fontScale="90000"/>
          </a:bodyPr>
          <a:lstStyle/>
          <a:p>
            <a:r>
              <a:rPr lang="en-US" altLang="zh-TW" sz="3600">
                <a:latin typeface="Arial" panose="020B0604020202020204" pitchFamily="34" charset="0"/>
                <a:ea typeface="微軟正黑體"/>
                <a:cs typeface="Arial" panose="020B0604020202020204" pitchFamily="34" charset="0"/>
              </a:rPr>
              <a:t>Do your storage devices integrate with virtualization?</a:t>
            </a:r>
            <a:br>
              <a:rPr lang="zh-TW" altLang="en-US">
                <a:latin typeface="微軟正黑體"/>
                <a:ea typeface="微軟正黑體"/>
              </a:rPr>
            </a:br>
            <a:r>
              <a:rPr lang="en-US" altLang="en-US" sz="2700" err="1">
                <a:solidFill>
                  <a:srgbClr val="00FFFF"/>
                </a:solidFill>
                <a:latin typeface="Arial" panose="020B0604020202020204" pitchFamily="34" charset="0"/>
                <a:cs typeface="Arial" panose="020B0604020202020204" pitchFamily="34" charset="0"/>
              </a:rPr>
              <a:t>vStorage</a:t>
            </a:r>
            <a:r>
              <a:rPr lang="en-US" altLang="en-US" sz="2700">
                <a:solidFill>
                  <a:srgbClr val="00FFFF"/>
                </a:solidFill>
                <a:latin typeface="Arial" panose="020B0604020202020204" pitchFamily="34" charset="0"/>
                <a:cs typeface="Arial" panose="020B0604020202020204" pitchFamily="34" charset="0"/>
              </a:rPr>
              <a:t> APIs for Array Integration</a:t>
            </a:r>
            <a:r>
              <a:rPr lang="zh-TW"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a:t>
            </a:r>
            <a:r>
              <a:rPr lang="zh-TW"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VAAI</a:t>
            </a:r>
            <a:r>
              <a:rPr lang="zh-TW"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fast</a:t>
            </a:r>
            <a:r>
              <a:rPr lang="zh-TW"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clone</a:t>
            </a:r>
            <a:r>
              <a:rPr lang="zh-TW"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VM</a:t>
            </a:r>
            <a:endParaRPr lang="zh-TW" altLang="en-US" sz="2400">
              <a:solidFill>
                <a:srgbClr val="00FFFF"/>
              </a:solidFill>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794F5EB1-E3F0-41E7-86E7-84DE03D05B3E}"/>
              </a:ext>
            </a:extLst>
          </p:cNvPr>
          <p:cNvSpPr txBox="1"/>
          <p:nvPr/>
        </p:nvSpPr>
        <p:spPr>
          <a:xfrm>
            <a:off x="2197082" y="1300388"/>
            <a:ext cx="2113416"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 Server</a:t>
            </a:r>
          </a:p>
        </p:txBody>
      </p:sp>
      <p:pic>
        <p:nvPicPr>
          <p:cNvPr id="56" name="圖片 9" descr="一張含有 牆, 電腦, 室內 的圖片&#10;&#10;描述是以非常高的可信度產生">
            <a:extLst>
              <a:ext uri="{FF2B5EF4-FFF2-40B4-BE49-F238E27FC236}">
                <a16:creationId xmlns:a16="http://schemas.microsoft.com/office/drawing/2014/main" id="{BDD0B9A9-224B-49E9-BA58-4791362B7E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436" y="1215343"/>
            <a:ext cx="1540026" cy="1731715"/>
          </a:xfrm>
          <a:prstGeom prst="rect">
            <a:avLst/>
          </a:prstGeom>
          <a:effectLst>
            <a:outerShdw blurRad="50800" dist="38100" dir="5400000" algn="t" rotWithShape="0">
              <a:prstClr val="black">
                <a:alpha val="40000"/>
              </a:prstClr>
            </a:outerShdw>
          </a:effectLst>
        </p:spPr>
      </p:pic>
      <p:sp>
        <p:nvSpPr>
          <p:cNvPr id="58" name="文字方塊 57">
            <a:extLst>
              <a:ext uri="{FF2B5EF4-FFF2-40B4-BE49-F238E27FC236}">
                <a16:creationId xmlns:a16="http://schemas.microsoft.com/office/drawing/2014/main" id="{6591B7A8-E92B-4CCB-AF1C-12A839C1EA4B}"/>
              </a:ext>
            </a:extLst>
          </p:cNvPr>
          <p:cNvSpPr txBox="1"/>
          <p:nvPr/>
        </p:nvSpPr>
        <p:spPr>
          <a:xfrm>
            <a:off x="5852112" y="1237210"/>
            <a:ext cx="42934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8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QNAP NAS VAAI Plugin</a:t>
            </a:r>
            <a:endParaRPr lang="zh-TW" sz="2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4" name="矩形: 圓角 63">
            <a:extLst>
              <a:ext uri="{FF2B5EF4-FFF2-40B4-BE49-F238E27FC236}">
                <a16:creationId xmlns:a16="http://schemas.microsoft.com/office/drawing/2014/main" id="{AC9515AB-1730-4685-A1F9-B75B4FAED2C1}"/>
              </a:ext>
            </a:extLst>
          </p:cNvPr>
          <p:cNvSpPr/>
          <p:nvPr/>
        </p:nvSpPr>
        <p:spPr>
          <a:xfrm>
            <a:off x="613686" y="3431099"/>
            <a:ext cx="4001246" cy="2562469"/>
          </a:xfrm>
          <a:prstGeom prst="roundRect">
            <a:avLst>
              <a:gd name="adj" fmla="val 4817"/>
            </a:avLst>
          </a:prstGeom>
          <a:gradFill>
            <a:gsLst>
              <a:gs pos="0">
                <a:schemeClr val="bg1">
                  <a:alpha val="75000"/>
                </a:schemeClr>
              </a:gs>
              <a:gs pos="75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TW" altLang="en-US" sz="2000">
              <a:latin typeface="Arial" panose="020B0604020202020204" pitchFamily="34" charset="0"/>
              <a:ea typeface="微軟正黑體" panose="020B0604030504040204" pitchFamily="34" charset="-120"/>
              <a:cs typeface="Arial" panose="020B0604020202020204" pitchFamily="34" charset="0"/>
            </a:endParaRPr>
          </a:p>
        </p:txBody>
      </p:sp>
      <p:sp>
        <p:nvSpPr>
          <p:cNvPr id="67" name="矩形: 圓角 66">
            <a:extLst>
              <a:ext uri="{FF2B5EF4-FFF2-40B4-BE49-F238E27FC236}">
                <a16:creationId xmlns:a16="http://schemas.microsoft.com/office/drawing/2014/main" id="{F6140B35-44FF-4A49-BD2D-D57A454E9259}"/>
              </a:ext>
            </a:extLst>
          </p:cNvPr>
          <p:cNvSpPr/>
          <p:nvPr/>
        </p:nvSpPr>
        <p:spPr>
          <a:xfrm>
            <a:off x="979987" y="5213385"/>
            <a:ext cx="3470271" cy="611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a:solidFill>
                  <a:schemeClr val="bg1"/>
                </a:solidFill>
                <a:latin typeface="Arial" panose="020B0604020202020204" pitchFamily="34" charset="0"/>
                <a:ea typeface="微軟正黑體"/>
                <a:cs typeface="Arial" panose="020B0604020202020204" pitchFamily="34" charset="0"/>
              </a:rPr>
              <a:t>QNAP Storage Pool</a:t>
            </a:r>
            <a:endParaRPr lang="zh-TW" altLang="zh-TW" b="1">
              <a:solidFill>
                <a:schemeClr val="bg1"/>
              </a:solidFill>
              <a:latin typeface="Arial" panose="020B0604020202020204" pitchFamily="34" charset="0"/>
              <a:cs typeface="Arial" panose="020B0604020202020204" pitchFamily="34" charset="0"/>
            </a:endParaRPr>
          </a:p>
        </p:txBody>
      </p:sp>
      <p:grpSp>
        <p:nvGrpSpPr>
          <p:cNvPr id="71" name="群組 70">
            <a:extLst>
              <a:ext uri="{FF2B5EF4-FFF2-40B4-BE49-F238E27FC236}">
                <a16:creationId xmlns:a16="http://schemas.microsoft.com/office/drawing/2014/main" id="{1CFAE1CC-5274-4654-9F8C-A944203129D7}"/>
              </a:ext>
            </a:extLst>
          </p:cNvPr>
          <p:cNvGrpSpPr/>
          <p:nvPr/>
        </p:nvGrpSpPr>
        <p:grpSpPr>
          <a:xfrm>
            <a:off x="964374" y="3827812"/>
            <a:ext cx="1649935" cy="1327678"/>
            <a:chOff x="964374" y="3890145"/>
            <a:chExt cx="1649935" cy="1327678"/>
          </a:xfrm>
        </p:grpSpPr>
        <p:pic>
          <p:nvPicPr>
            <p:cNvPr id="61" name="圖片 60">
              <a:extLst>
                <a:ext uri="{FF2B5EF4-FFF2-40B4-BE49-F238E27FC236}">
                  <a16:creationId xmlns:a16="http://schemas.microsoft.com/office/drawing/2014/main" id="{45FD382D-E19B-401C-A64B-F175C17958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69" name="矩形: 圓角 68">
              <a:extLst>
                <a:ext uri="{FF2B5EF4-FFF2-40B4-BE49-F238E27FC236}">
                  <a16:creationId xmlns:a16="http://schemas.microsoft.com/office/drawing/2014/main" id="{D9C9055F-CCDA-4F32-89B6-239E680C155A}"/>
                </a:ext>
              </a:extLst>
            </p:cNvPr>
            <p:cNvSpPr/>
            <p:nvPr/>
          </p:nvSpPr>
          <p:spPr>
            <a:xfrm>
              <a:off x="964374" y="4496867"/>
              <a:ext cx="591248"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tx1"/>
                  </a:solidFill>
                </a:rPr>
                <a:t>VM</a:t>
              </a:r>
              <a:endParaRPr lang="zh-TW" altLang="en-US" sz="1800" b="1">
                <a:solidFill>
                  <a:schemeClr val="tx1"/>
                </a:solidFill>
              </a:endParaRPr>
            </a:p>
          </p:txBody>
        </p:sp>
      </p:grpSp>
      <p:grpSp>
        <p:nvGrpSpPr>
          <p:cNvPr id="72" name="群組 71">
            <a:extLst>
              <a:ext uri="{FF2B5EF4-FFF2-40B4-BE49-F238E27FC236}">
                <a16:creationId xmlns:a16="http://schemas.microsoft.com/office/drawing/2014/main" id="{D21B6A03-AFF7-4712-84AA-E01AE7CA4FC2}"/>
              </a:ext>
            </a:extLst>
          </p:cNvPr>
          <p:cNvGrpSpPr/>
          <p:nvPr/>
        </p:nvGrpSpPr>
        <p:grpSpPr>
          <a:xfrm>
            <a:off x="2654203" y="3827812"/>
            <a:ext cx="1649935" cy="1327678"/>
            <a:chOff x="964374" y="3890145"/>
            <a:chExt cx="1649935" cy="1327678"/>
          </a:xfrm>
        </p:grpSpPr>
        <p:pic>
          <p:nvPicPr>
            <p:cNvPr id="73" name="圖片 72">
              <a:extLst>
                <a:ext uri="{FF2B5EF4-FFF2-40B4-BE49-F238E27FC236}">
                  <a16:creationId xmlns:a16="http://schemas.microsoft.com/office/drawing/2014/main" id="{2E54872D-A051-4B3C-BC49-5CD5E3236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74" name="矩形: 圓角 73">
              <a:extLst>
                <a:ext uri="{FF2B5EF4-FFF2-40B4-BE49-F238E27FC236}">
                  <a16:creationId xmlns:a16="http://schemas.microsoft.com/office/drawing/2014/main" id="{40467C21-BBAD-4700-9D3C-164178F4A9D3}"/>
                </a:ext>
              </a:extLst>
            </p:cNvPr>
            <p:cNvSpPr/>
            <p:nvPr/>
          </p:nvSpPr>
          <p:spPr>
            <a:xfrm>
              <a:off x="964374" y="4496867"/>
              <a:ext cx="591248"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tx1"/>
                  </a:solidFill>
                </a:rPr>
                <a:t>VM</a:t>
              </a:r>
              <a:endParaRPr lang="zh-TW" altLang="en-US" sz="1800" b="1">
                <a:solidFill>
                  <a:schemeClr val="tx1"/>
                </a:solidFill>
              </a:endParaRPr>
            </a:p>
          </p:txBody>
        </p:sp>
      </p:grpSp>
      <p:sp>
        <p:nvSpPr>
          <p:cNvPr id="76" name="箭號: 向上 75">
            <a:extLst>
              <a:ext uri="{FF2B5EF4-FFF2-40B4-BE49-F238E27FC236}">
                <a16:creationId xmlns:a16="http://schemas.microsoft.com/office/drawing/2014/main" id="{38DDDE8A-FEE3-4E27-8A73-B7C50FB6180A}"/>
              </a:ext>
            </a:extLst>
          </p:cNvPr>
          <p:cNvSpPr/>
          <p:nvPr/>
        </p:nvSpPr>
        <p:spPr>
          <a:xfrm>
            <a:off x="1443275" y="2828411"/>
            <a:ext cx="586723" cy="914537"/>
          </a:xfrm>
          <a:prstGeom prs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箭號: 向上 76">
            <a:extLst>
              <a:ext uri="{FF2B5EF4-FFF2-40B4-BE49-F238E27FC236}">
                <a16:creationId xmlns:a16="http://schemas.microsoft.com/office/drawing/2014/main" id="{66F15C07-6A99-4F76-AF8D-92E6D324D146}"/>
              </a:ext>
            </a:extLst>
          </p:cNvPr>
          <p:cNvSpPr/>
          <p:nvPr/>
        </p:nvSpPr>
        <p:spPr>
          <a:xfrm rot="10800000">
            <a:off x="3204328" y="2828411"/>
            <a:ext cx="586723" cy="914537"/>
          </a:xfrm>
          <a:prstGeom prs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文字方塊 77">
            <a:extLst>
              <a:ext uri="{FF2B5EF4-FFF2-40B4-BE49-F238E27FC236}">
                <a16:creationId xmlns:a16="http://schemas.microsoft.com/office/drawing/2014/main" id="{6EA36A03-5964-45E4-9D65-760E3A1A0A43}"/>
              </a:ext>
            </a:extLst>
          </p:cNvPr>
          <p:cNvSpPr txBox="1"/>
          <p:nvPr/>
        </p:nvSpPr>
        <p:spPr>
          <a:xfrm>
            <a:off x="662923" y="3032603"/>
            <a:ext cx="81504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err="1">
                <a:latin typeface="Arial" panose="020B0604020202020204" pitchFamily="34" charset="0"/>
                <a:cs typeface="Arial" panose="020B0604020202020204" pitchFamily="34" charset="0"/>
              </a:rPr>
              <a:t>Readcopy</a:t>
            </a:r>
            <a:endParaRPr lang="zh-TW" sz="2000" b="1">
              <a:latin typeface="Arial" panose="020B0604020202020204" pitchFamily="34" charset="0"/>
              <a:cs typeface="Arial" panose="020B0604020202020204" pitchFamily="34" charset="0"/>
            </a:endParaRPr>
          </a:p>
        </p:txBody>
      </p:sp>
      <p:sp>
        <p:nvSpPr>
          <p:cNvPr id="79" name="文字方塊 78">
            <a:extLst>
              <a:ext uri="{FF2B5EF4-FFF2-40B4-BE49-F238E27FC236}">
                <a16:creationId xmlns:a16="http://schemas.microsoft.com/office/drawing/2014/main" id="{ACE9BFB6-B46E-482D-A2FE-59065E15BC3C}"/>
              </a:ext>
            </a:extLst>
          </p:cNvPr>
          <p:cNvSpPr txBox="1"/>
          <p:nvPr/>
        </p:nvSpPr>
        <p:spPr>
          <a:xfrm>
            <a:off x="3755562" y="3032603"/>
            <a:ext cx="81504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latin typeface="Arial" panose="020B0604020202020204" pitchFamily="34" charset="0"/>
                <a:cs typeface="Arial" panose="020B0604020202020204" pitchFamily="34" charset="0"/>
              </a:rPr>
              <a:t>Write copy</a:t>
            </a:r>
            <a:endParaRPr lang="zh-TW" altLang="zh-TW" sz="2000" b="1">
              <a:latin typeface="Arial" panose="020B0604020202020204" pitchFamily="34" charset="0"/>
              <a:cs typeface="Arial" panose="020B0604020202020204" pitchFamily="34" charset="0"/>
            </a:endParaRPr>
          </a:p>
        </p:txBody>
      </p:sp>
      <p:sp>
        <p:nvSpPr>
          <p:cNvPr id="80" name="文字方塊 79">
            <a:extLst>
              <a:ext uri="{FF2B5EF4-FFF2-40B4-BE49-F238E27FC236}">
                <a16:creationId xmlns:a16="http://schemas.microsoft.com/office/drawing/2014/main" id="{3E807A49-4477-4D5F-B8B5-430505AE1327}"/>
              </a:ext>
            </a:extLst>
          </p:cNvPr>
          <p:cNvSpPr txBox="1"/>
          <p:nvPr/>
        </p:nvSpPr>
        <p:spPr>
          <a:xfrm>
            <a:off x="835986" y="5969753"/>
            <a:ext cx="3070882" cy="461665"/>
          </a:xfrm>
          <a:prstGeom prst="rect">
            <a:avLst/>
          </a:prstGeom>
          <a:noFill/>
        </p:spPr>
        <p:txBody>
          <a:bodyPr wrap="square" rtlCol="0">
            <a:spAutoFit/>
          </a:bodyPr>
          <a:lstStyle/>
          <a:p>
            <a:pPr algn="r"/>
            <a:r>
              <a:rPr lang="en-US" altLang="zh-TW" b="1">
                <a:latin typeface="Arial" panose="020B0604020202020204" pitchFamily="34" charset="0"/>
                <a:ea typeface="新細明體"/>
                <a:cs typeface="Arial" panose="020B0604020202020204" pitchFamily="34" charset="0"/>
              </a:rPr>
              <a:t>w/o VAAI</a:t>
            </a:r>
            <a:endParaRPr lang="zh-TW" altLang="zh-TW" b="1">
              <a:latin typeface="Arial" panose="020B0604020202020204" pitchFamily="34" charset="0"/>
              <a:cs typeface="Arial" panose="020B0604020202020204" pitchFamily="34" charset="0"/>
            </a:endParaRPr>
          </a:p>
        </p:txBody>
      </p:sp>
      <p:sp>
        <p:nvSpPr>
          <p:cNvPr id="81" name="文字方塊 80">
            <a:extLst>
              <a:ext uri="{FF2B5EF4-FFF2-40B4-BE49-F238E27FC236}">
                <a16:creationId xmlns:a16="http://schemas.microsoft.com/office/drawing/2014/main" id="{3D05EE58-D01A-4ADD-A25D-88D9F3AC249C}"/>
              </a:ext>
            </a:extLst>
          </p:cNvPr>
          <p:cNvSpPr txBox="1"/>
          <p:nvPr/>
        </p:nvSpPr>
        <p:spPr>
          <a:xfrm>
            <a:off x="8172594" y="5969753"/>
            <a:ext cx="3046525" cy="461665"/>
          </a:xfrm>
          <a:prstGeom prst="rect">
            <a:avLst/>
          </a:prstGeom>
          <a:noFill/>
        </p:spPr>
        <p:txBody>
          <a:bodyPr wrap="square" rtlCol="0">
            <a:spAutoFit/>
          </a:bodyPr>
          <a:lstStyle/>
          <a:p>
            <a:r>
              <a:rPr lang="en-US" altLang="zh-TW" b="1">
                <a:solidFill>
                  <a:srgbClr val="009900"/>
                </a:solidFill>
                <a:latin typeface="Arial" panose="020B0604020202020204" pitchFamily="34" charset="0"/>
                <a:cs typeface="Arial" panose="020B0604020202020204" pitchFamily="34" charset="0"/>
              </a:rPr>
              <a:t>with VAAI </a:t>
            </a:r>
            <a:endParaRPr lang="zh-TW" altLang="zh-TW" b="1">
              <a:solidFill>
                <a:srgbClr val="009900"/>
              </a:solidFill>
              <a:latin typeface="Arial" panose="020B0604020202020204" pitchFamily="34" charset="0"/>
              <a:cs typeface="Arial" panose="020B0604020202020204" pitchFamily="34" charset="0"/>
            </a:endParaRPr>
          </a:p>
        </p:txBody>
      </p:sp>
      <p:sp>
        <p:nvSpPr>
          <p:cNvPr id="90" name="文字方塊 89">
            <a:extLst>
              <a:ext uri="{FF2B5EF4-FFF2-40B4-BE49-F238E27FC236}">
                <a16:creationId xmlns:a16="http://schemas.microsoft.com/office/drawing/2014/main" id="{852B7351-E470-41A5-A3CF-F2AAC6A0D336}"/>
              </a:ext>
            </a:extLst>
          </p:cNvPr>
          <p:cNvSpPr txBox="1"/>
          <p:nvPr/>
        </p:nvSpPr>
        <p:spPr>
          <a:xfrm>
            <a:off x="9141832" y="2810803"/>
            <a:ext cx="86092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rgbClr val="009900"/>
                </a:solidFill>
                <a:latin typeface="Arial" panose="020B0604020202020204" pitchFamily="34" charset="0"/>
                <a:cs typeface="Arial" panose="020B0604020202020204" pitchFamily="34" charset="0"/>
              </a:rPr>
              <a:t>Copy</a:t>
            </a:r>
            <a:endParaRPr lang="zh-TW" sz="2000" b="1">
              <a:solidFill>
                <a:srgbClr val="009900"/>
              </a:solidFill>
              <a:latin typeface="Arial" panose="020B0604020202020204" pitchFamily="34" charset="0"/>
              <a:cs typeface="Arial" panose="020B0604020202020204" pitchFamily="34" charset="0"/>
            </a:endParaRPr>
          </a:p>
        </p:txBody>
      </p:sp>
      <p:pic>
        <p:nvPicPr>
          <p:cNvPr id="94" name="Picture 4" descr="èæ¬åæç¨">
            <a:extLst>
              <a:ext uri="{FF2B5EF4-FFF2-40B4-BE49-F238E27FC236}">
                <a16:creationId xmlns:a16="http://schemas.microsoft.com/office/drawing/2014/main" id="{B900DDF8-C59A-406F-9F58-304DE7BEA0A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98654" y="1833749"/>
            <a:ext cx="1282606" cy="128260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6" name="群組 35">
            <a:extLst>
              <a:ext uri="{FF2B5EF4-FFF2-40B4-BE49-F238E27FC236}">
                <a16:creationId xmlns:a16="http://schemas.microsoft.com/office/drawing/2014/main" id="{63463920-CF9E-48E9-871C-CE971B5B3B4A}"/>
              </a:ext>
            </a:extLst>
          </p:cNvPr>
          <p:cNvGrpSpPr/>
          <p:nvPr/>
        </p:nvGrpSpPr>
        <p:grpSpPr>
          <a:xfrm>
            <a:off x="7855688" y="3827812"/>
            <a:ext cx="1649935" cy="1327678"/>
            <a:chOff x="964374" y="3890145"/>
            <a:chExt cx="1649935" cy="1327678"/>
          </a:xfrm>
        </p:grpSpPr>
        <p:pic>
          <p:nvPicPr>
            <p:cNvPr id="37" name="圖片 36">
              <a:extLst>
                <a:ext uri="{FF2B5EF4-FFF2-40B4-BE49-F238E27FC236}">
                  <a16:creationId xmlns:a16="http://schemas.microsoft.com/office/drawing/2014/main" id="{3EF50CA1-5BBE-4E4B-A83D-33DDA281FE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38" name="矩形: 圓角 37">
              <a:extLst>
                <a:ext uri="{FF2B5EF4-FFF2-40B4-BE49-F238E27FC236}">
                  <a16:creationId xmlns:a16="http://schemas.microsoft.com/office/drawing/2014/main" id="{CB2099CA-8251-4847-A788-2907174F6CD5}"/>
                </a:ext>
              </a:extLst>
            </p:cNvPr>
            <p:cNvSpPr/>
            <p:nvPr/>
          </p:nvSpPr>
          <p:spPr>
            <a:xfrm>
              <a:off x="964374" y="4496867"/>
              <a:ext cx="591248"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tx1"/>
                  </a:solidFill>
                </a:rPr>
                <a:t>VM</a:t>
              </a:r>
              <a:endParaRPr lang="zh-TW" altLang="en-US" sz="1800" b="1">
                <a:solidFill>
                  <a:schemeClr val="tx1"/>
                </a:solidFill>
              </a:endParaRPr>
            </a:p>
          </p:txBody>
        </p:sp>
      </p:grpSp>
      <p:grpSp>
        <p:nvGrpSpPr>
          <p:cNvPr id="39" name="群組 38">
            <a:extLst>
              <a:ext uri="{FF2B5EF4-FFF2-40B4-BE49-F238E27FC236}">
                <a16:creationId xmlns:a16="http://schemas.microsoft.com/office/drawing/2014/main" id="{6A3EAA52-0F22-4D31-9058-1E6E7C8E4240}"/>
              </a:ext>
            </a:extLst>
          </p:cNvPr>
          <p:cNvGrpSpPr/>
          <p:nvPr/>
        </p:nvGrpSpPr>
        <p:grpSpPr>
          <a:xfrm>
            <a:off x="9545517" y="3827812"/>
            <a:ext cx="1649935" cy="1327678"/>
            <a:chOff x="964374" y="3890145"/>
            <a:chExt cx="1649935" cy="1327678"/>
          </a:xfrm>
        </p:grpSpPr>
        <p:pic>
          <p:nvPicPr>
            <p:cNvPr id="40" name="圖片 39">
              <a:extLst>
                <a:ext uri="{FF2B5EF4-FFF2-40B4-BE49-F238E27FC236}">
                  <a16:creationId xmlns:a16="http://schemas.microsoft.com/office/drawing/2014/main" id="{CEA14153-E681-4EDF-B861-4D38384E54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41" name="矩形: 圓角 40">
              <a:extLst>
                <a:ext uri="{FF2B5EF4-FFF2-40B4-BE49-F238E27FC236}">
                  <a16:creationId xmlns:a16="http://schemas.microsoft.com/office/drawing/2014/main" id="{5522A45A-A973-4241-A4C8-B84FD3CA1871}"/>
                </a:ext>
              </a:extLst>
            </p:cNvPr>
            <p:cNvSpPr/>
            <p:nvPr/>
          </p:nvSpPr>
          <p:spPr>
            <a:xfrm>
              <a:off x="964374" y="4496867"/>
              <a:ext cx="591248"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tx1"/>
                  </a:solidFill>
                </a:rPr>
                <a:t>VM</a:t>
              </a:r>
              <a:endParaRPr lang="zh-TW" altLang="en-US" sz="1800" b="1">
                <a:solidFill>
                  <a:schemeClr val="tx1"/>
                </a:solidFill>
              </a:endParaRPr>
            </a:p>
          </p:txBody>
        </p:sp>
      </p:grpSp>
      <p:sp>
        <p:nvSpPr>
          <p:cNvPr id="42" name="箭號: 向上 41">
            <a:extLst>
              <a:ext uri="{FF2B5EF4-FFF2-40B4-BE49-F238E27FC236}">
                <a16:creationId xmlns:a16="http://schemas.microsoft.com/office/drawing/2014/main" id="{B5361FBB-4163-483B-B0C9-FA12CF55143B}"/>
              </a:ext>
            </a:extLst>
          </p:cNvPr>
          <p:cNvSpPr/>
          <p:nvPr/>
        </p:nvSpPr>
        <p:spPr>
          <a:xfrm rot="5400000">
            <a:off x="9343851" y="3100130"/>
            <a:ext cx="586723" cy="914537"/>
          </a:xfrm>
          <a:prstGeom prst="up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pic>
        <p:nvPicPr>
          <p:cNvPr id="44" name="圖片 43">
            <a:extLst>
              <a:ext uri="{FF2B5EF4-FFF2-40B4-BE49-F238E27FC236}">
                <a16:creationId xmlns:a16="http://schemas.microsoft.com/office/drawing/2014/main" id="{104B607F-0ED8-4BF5-819A-95EA07B34F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8930" y="4211777"/>
            <a:ext cx="4001246" cy="2483459"/>
          </a:xfrm>
          <a:prstGeom prst="rect">
            <a:avLst/>
          </a:prstGeom>
        </p:spPr>
      </p:pic>
    </p:spTree>
    <p:extLst>
      <p:ext uri="{BB962C8B-B14F-4D97-AF65-F5344CB8AC3E}">
        <p14:creationId xmlns:p14="http://schemas.microsoft.com/office/powerpoint/2010/main" val="119251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A5667C-294D-4BF5-924F-174A87C6C39C}"/>
              </a:ext>
            </a:extLst>
          </p:cNvPr>
          <p:cNvSpPr>
            <a:spLocks noGrp="1"/>
          </p:cNvSpPr>
          <p:nvPr>
            <p:ph type="title"/>
          </p:nvPr>
        </p:nvSpPr>
        <p:spPr/>
        <p:txBody>
          <a:bodyPr/>
          <a:lstStyle/>
          <a:p>
            <a:r>
              <a:rPr lang="en-US" altLang="zh-TW" sz="4400">
                <a:latin typeface="Arial" panose="020B0604020202020204" pitchFamily="34" charset="0"/>
                <a:cs typeface="Arial" panose="020B0604020202020204" pitchFamily="34" charset="0"/>
              </a:rPr>
              <a:t>VAAI is a good partner</a:t>
            </a:r>
            <a:r>
              <a:rPr lang="zh-TW" altLang="en-US" sz="4400">
                <a:latin typeface="Arial" panose="020B0604020202020204" pitchFamily="34" charset="0"/>
                <a:cs typeface="Arial" panose="020B0604020202020204" pitchFamily="34" charset="0"/>
              </a:rPr>
              <a:t> (QTS/QES)</a:t>
            </a:r>
          </a:p>
        </p:txBody>
      </p:sp>
      <p:pic>
        <p:nvPicPr>
          <p:cNvPr id="4" name="圖片 4" descr="一張含有 監視器 的圖片&#10;&#10;描述是以高可信度產生">
            <a:extLst>
              <a:ext uri="{FF2B5EF4-FFF2-40B4-BE49-F238E27FC236}">
                <a16:creationId xmlns:a16="http://schemas.microsoft.com/office/drawing/2014/main" id="{5E8083CA-764B-4978-9E43-00373F4DBFFD}"/>
              </a:ext>
            </a:extLst>
          </p:cNvPr>
          <p:cNvPicPr>
            <a:picLocks noChangeAspect="1"/>
          </p:cNvPicPr>
          <p:nvPr/>
        </p:nvPicPr>
        <p:blipFill>
          <a:blip r:embed="rId2"/>
          <a:stretch>
            <a:fillRect/>
          </a:stretch>
        </p:blipFill>
        <p:spPr>
          <a:xfrm>
            <a:off x="851512" y="7280628"/>
            <a:ext cx="4699000" cy="3644900"/>
          </a:xfrm>
          <a:prstGeom prst="rect">
            <a:avLst/>
          </a:prstGeom>
        </p:spPr>
      </p:pic>
      <p:pic>
        <p:nvPicPr>
          <p:cNvPr id="6" name="圖片 6" descr="一張含有 電子用品 的圖片&#10;&#10;描述是以高可信度產生">
            <a:extLst>
              <a:ext uri="{FF2B5EF4-FFF2-40B4-BE49-F238E27FC236}">
                <a16:creationId xmlns:a16="http://schemas.microsoft.com/office/drawing/2014/main" id="{2CE4A641-BA97-4D31-8AF2-94180E7D971A}"/>
              </a:ext>
            </a:extLst>
          </p:cNvPr>
          <p:cNvPicPr>
            <a:picLocks noChangeAspect="1"/>
          </p:cNvPicPr>
          <p:nvPr/>
        </p:nvPicPr>
        <p:blipFill>
          <a:blip r:embed="rId3"/>
          <a:stretch>
            <a:fillRect/>
          </a:stretch>
        </p:blipFill>
        <p:spPr>
          <a:xfrm>
            <a:off x="6045507" y="7278334"/>
            <a:ext cx="4699000" cy="3644900"/>
          </a:xfrm>
          <a:prstGeom prst="rect">
            <a:avLst/>
          </a:prstGeom>
        </p:spPr>
      </p:pic>
      <p:sp>
        <p:nvSpPr>
          <p:cNvPr id="8" name="文字方塊 7">
            <a:extLst>
              <a:ext uri="{FF2B5EF4-FFF2-40B4-BE49-F238E27FC236}">
                <a16:creationId xmlns:a16="http://schemas.microsoft.com/office/drawing/2014/main" id="{6DE4334E-0D09-4A7F-8894-9F1113792DC0}"/>
              </a:ext>
            </a:extLst>
          </p:cNvPr>
          <p:cNvSpPr txBox="1"/>
          <p:nvPr/>
        </p:nvSpPr>
        <p:spPr>
          <a:xfrm>
            <a:off x="2109012" y="1286910"/>
            <a:ext cx="6374920" cy="49244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b="1" err="1">
                <a:latin typeface="Arial" panose="020B0604020202020204" pitchFamily="34" charset="0"/>
                <a:ea typeface="微軟正黑體" panose="020B0604030504040204" pitchFamily="34" charset="-120"/>
                <a:cs typeface="Arial" panose="020B0604020202020204" pitchFamily="34" charset="0"/>
              </a:rPr>
              <a:t>ESXi</a:t>
            </a:r>
            <a:r>
              <a:rPr lang="en-US" altLang="zh-TW" b="1">
                <a:latin typeface="Arial" panose="020B0604020202020204" pitchFamily="34" charset="0"/>
                <a:ea typeface="微軟正黑體" panose="020B0604030504040204" pitchFamily="34" charset="-120"/>
                <a:cs typeface="Arial" panose="020B0604020202020204" pitchFamily="34" charset="0"/>
              </a:rPr>
              <a:t> completely clone VMs of 40GB</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12" name="圓角矩形 36">
            <a:extLst>
              <a:ext uri="{FF2B5EF4-FFF2-40B4-BE49-F238E27FC236}">
                <a16:creationId xmlns:a16="http://schemas.microsoft.com/office/drawing/2014/main" id="{7190CD26-BEB4-46FE-9DCE-FF76635A4F90}"/>
              </a:ext>
            </a:extLst>
          </p:cNvPr>
          <p:cNvSpPr/>
          <p:nvPr/>
        </p:nvSpPr>
        <p:spPr>
          <a:xfrm>
            <a:off x="449524" y="2333521"/>
            <a:ext cx="5435597" cy="3696328"/>
          </a:xfrm>
          <a:prstGeom prst="roundRect">
            <a:avLst>
              <a:gd name="adj" fmla="val 6233"/>
            </a:avLst>
          </a:prstGeom>
          <a:solidFill>
            <a:schemeClr val="accent5">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Shape 90">
            <a:extLst>
              <a:ext uri="{FF2B5EF4-FFF2-40B4-BE49-F238E27FC236}">
                <a16:creationId xmlns:a16="http://schemas.microsoft.com/office/drawing/2014/main" id="{EF05CEF6-AC83-4348-A323-348B28DAFC37}"/>
              </a:ext>
            </a:extLst>
          </p:cNvPr>
          <p:cNvCxnSpPr/>
          <p:nvPr/>
        </p:nvCxnSpPr>
        <p:spPr>
          <a:xfrm>
            <a:off x="1229063" y="4648980"/>
            <a:ext cx="4535434" cy="2276"/>
          </a:xfrm>
          <a:prstGeom prst="straightConnector1">
            <a:avLst/>
          </a:prstGeom>
          <a:noFill/>
          <a:ln w="6350" cap="flat" cmpd="sng">
            <a:solidFill>
              <a:srgbClr val="06C0D4"/>
            </a:solidFill>
            <a:prstDash val="solid"/>
            <a:round/>
            <a:headEnd type="none" w="med" len="med"/>
            <a:tailEnd type="none" w="med" len="med"/>
          </a:ln>
        </p:spPr>
      </p:cxnSp>
      <p:sp>
        <p:nvSpPr>
          <p:cNvPr id="22" name="Shape 92">
            <a:extLst>
              <a:ext uri="{FF2B5EF4-FFF2-40B4-BE49-F238E27FC236}">
                <a16:creationId xmlns:a16="http://schemas.microsoft.com/office/drawing/2014/main" id="{C5B5C152-DE7B-4ADB-811E-C1CAB62B9B6D}"/>
              </a:ext>
            </a:extLst>
          </p:cNvPr>
          <p:cNvSpPr txBox="1"/>
          <p:nvPr/>
        </p:nvSpPr>
        <p:spPr>
          <a:xfrm>
            <a:off x="686027" y="4901023"/>
            <a:ext cx="543036" cy="3872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  0</a:t>
            </a:r>
          </a:p>
        </p:txBody>
      </p:sp>
      <p:cxnSp>
        <p:nvCxnSpPr>
          <p:cNvPr id="23" name="Shape 93">
            <a:extLst>
              <a:ext uri="{FF2B5EF4-FFF2-40B4-BE49-F238E27FC236}">
                <a16:creationId xmlns:a16="http://schemas.microsoft.com/office/drawing/2014/main" id="{C535103F-5AD5-4C85-A67C-10DC6E5DF3A7}"/>
              </a:ext>
            </a:extLst>
          </p:cNvPr>
          <p:cNvCxnSpPr/>
          <p:nvPr/>
        </p:nvCxnSpPr>
        <p:spPr>
          <a:xfrm>
            <a:off x="1229065" y="5086865"/>
            <a:ext cx="4535458" cy="2276"/>
          </a:xfrm>
          <a:prstGeom prst="straightConnector1">
            <a:avLst/>
          </a:prstGeom>
          <a:noFill/>
          <a:ln w="6350" cap="flat" cmpd="sng">
            <a:solidFill>
              <a:srgbClr val="06C0D4"/>
            </a:solidFill>
            <a:prstDash val="solid"/>
            <a:round/>
            <a:headEnd type="none" w="med" len="med"/>
            <a:tailEnd type="none" w="med" len="med"/>
          </a:ln>
        </p:spPr>
      </p:cxnSp>
      <p:sp>
        <p:nvSpPr>
          <p:cNvPr id="29" name="Shape 101">
            <a:extLst>
              <a:ext uri="{FF2B5EF4-FFF2-40B4-BE49-F238E27FC236}">
                <a16:creationId xmlns:a16="http://schemas.microsoft.com/office/drawing/2014/main" id="{9C58DD1F-9027-446E-A5F9-0FE594FF545E}"/>
              </a:ext>
            </a:extLst>
          </p:cNvPr>
          <p:cNvSpPr txBox="1"/>
          <p:nvPr/>
        </p:nvSpPr>
        <p:spPr>
          <a:xfrm>
            <a:off x="448871" y="5557092"/>
            <a:ext cx="5435596" cy="495905"/>
          </a:xfrm>
          <a:prstGeom prst="rect">
            <a:avLst/>
          </a:prstGeom>
          <a:solidFill>
            <a:srgbClr val="0070C0"/>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b="1">
                <a:solidFill>
                  <a:schemeClr val="bg1"/>
                </a:solidFill>
                <a:latin typeface="Arial" panose="020B0604020202020204" pitchFamily="34" charset="0"/>
                <a:cs typeface="Arial" panose="020B0604020202020204" pitchFamily="34" charset="0"/>
                <a:sym typeface="Arial"/>
              </a:rPr>
              <a:t>CPU (%)</a:t>
            </a:r>
            <a:endParaRPr lang="zh-TW" b="1" i="0" u="none" strike="noStrike" cap="none">
              <a:solidFill>
                <a:schemeClr val="bg1"/>
              </a:solidFill>
              <a:latin typeface="Arial" panose="020B0604020202020204" pitchFamily="34" charset="0"/>
              <a:cs typeface="Arial" panose="020B0604020202020204" pitchFamily="34" charset="0"/>
              <a:sym typeface="Arial"/>
            </a:endParaRPr>
          </a:p>
        </p:txBody>
      </p:sp>
      <p:cxnSp>
        <p:nvCxnSpPr>
          <p:cNvPr id="39" name="Shape 90">
            <a:extLst>
              <a:ext uri="{FF2B5EF4-FFF2-40B4-BE49-F238E27FC236}">
                <a16:creationId xmlns:a16="http://schemas.microsoft.com/office/drawing/2014/main" id="{33F342E0-9956-4600-89D9-F87ABA4C2327}"/>
              </a:ext>
            </a:extLst>
          </p:cNvPr>
          <p:cNvCxnSpPr/>
          <p:nvPr/>
        </p:nvCxnSpPr>
        <p:spPr>
          <a:xfrm>
            <a:off x="1229063" y="3731942"/>
            <a:ext cx="4535434" cy="2276"/>
          </a:xfrm>
          <a:prstGeom prst="straightConnector1">
            <a:avLst/>
          </a:prstGeom>
          <a:noFill/>
          <a:ln w="6350" cap="flat" cmpd="sng">
            <a:solidFill>
              <a:srgbClr val="06C0D4"/>
            </a:solidFill>
            <a:prstDash val="solid"/>
            <a:round/>
            <a:headEnd type="none" w="med" len="med"/>
            <a:tailEnd type="none" w="med" len="med"/>
          </a:ln>
        </p:spPr>
      </p:cxnSp>
      <p:cxnSp>
        <p:nvCxnSpPr>
          <p:cNvPr id="40" name="Shape 93">
            <a:extLst>
              <a:ext uri="{FF2B5EF4-FFF2-40B4-BE49-F238E27FC236}">
                <a16:creationId xmlns:a16="http://schemas.microsoft.com/office/drawing/2014/main" id="{C0BF3BCE-D71B-4518-B1D7-B18BB8150B0A}"/>
              </a:ext>
            </a:extLst>
          </p:cNvPr>
          <p:cNvCxnSpPr/>
          <p:nvPr/>
        </p:nvCxnSpPr>
        <p:spPr>
          <a:xfrm>
            <a:off x="1229065" y="4192250"/>
            <a:ext cx="4535458" cy="2276"/>
          </a:xfrm>
          <a:prstGeom prst="straightConnector1">
            <a:avLst/>
          </a:prstGeom>
          <a:noFill/>
          <a:ln w="6350" cap="flat" cmpd="sng">
            <a:solidFill>
              <a:srgbClr val="06C0D4"/>
            </a:solidFill>
            <a:prstDash val="solid"/>
            <a:round/>
            <a:headEnd type="none" w="med" len="med"/>
            <a:tailEnd type="none" w="med" len="med"/>
          </a:ln>
        </p:spPr>
      </p:cxnSp>
      <p:cxnSp>
        <p:nvCxnSpPr>
          <p:cNvPr id="41" name="Shape 90">
            <a:extLst>
              <a:ext uri="{FF2B5EF4-FFF2-40B4-BE49-F238E27FC236}">
                <a16:creationId xmlns:a16="http://schemas.microsoft.com/office/drawing/2014/main" id="{B716D241-F345-478C-A3B4-08B2994C7902}"/>
              </a:ext>
            </a:extLst>
          </p:cNvPr>
          <p:cNvCxnSpPr/>
          <p:nvPr/>
        </p:nvCxnSpPr>
        <p:spPr>
          <a:xfrm>
            <a:off x="1229063" y="3286274"/>
            <a:ext cx="4535434" cy="2276"/>
          </a:xfrm>
          <a:prstGeom prst="straightConnector1">
            <a:avLst/>
          </a:prstGeom>
          <a:noFill/>
          <a:ln w="6350" cap="flat" cmpd="sng">
            <a:solidFill>
              <a:srgbClr val="06C0D4"/>
            </a:solidFill>
            <a:prstDash val="solid"/>
            <a:round/>
            <a:headEnd type="none" w="med" len="med"/>
            <a:tailEnd type="none" w="med" len="med"/>
          </a:ln>
        </p:spPr>
      </p:cxnSp>
      <p:sp>
        <p:nvSpPr>
          <p:cNvPr id="42" name="Shape 92">
            <a:extLst>
              <a:ext uri="{FF2B5EF4-FFF2-40B4-BE49-F238E27FC236}">
                <a16:creationId xmlns:a16="http://schemas.microsoft.com/office/drawing/2014/main" id="{0ED11761-32F6-45AF-AE2D-2D1ED891D68A}"/>
              </a:ext>
            </a:extLst>
          </p:cNvPr>
          <p:cNvSpPr txBox="1"/>
          <p:nvPr/>
        </p:nvSpPr>
        <p:spPr>
          <a:xfrm>
            <a:off x="686027" y="4478800"/>
            <a:ext cx="543036" cy="3872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0.5</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43" name="Shape 92">
            <a:extLst>
              <a:ext uri="{FF2B5EF4-FFF2-40B4-BE49-F238E27FC236}">
                <a16:creationId xmlns:a16="http://schemas.microsoft.com/office/drawing/2014/main" id="{84C464CA-0C95-4B0D-B2C4-69F4056EF155}"/>
              </a:ext>
            </a:extLst>
          </p:cNvPr>
          <p:cNvSpPr txBox="1"/>
          <p:nvPr/>
        </p:nvSpPr>
        <p:spPr>
          <a:xfrm>
            <a:off x="686027" y="3995001"/>
            <a:ext cx="543036" cy="3872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1.0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44" name="Shape 92">
            <a:extLst>
              <a:ext uri="{FF2B5EF4-FFF2-40B4-BE49-F238E27FC236}">
                <a16:creationId xmlns:a16="http://schemas.microsoft.com/office/drawing/2014/main" id="{1D4FA16F-26EE-416F-91BA-EE5CF1E56632}"/>
              </a:ext>
            </a:extLst>
          </p:cNvPr>
          <p:cNvSpPr txBox="1"/>
          <p:nvPr/>
        </p:nvSpPr>
        <p:spPr>
          <a:xfrm>
            <a:off x="686027" y="3566347"/>
            <a:ext cx="543036" cy="3872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1.5</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45" name="Shape 92">
            <a:extLst>
              <a:ext uri="{FF2B5EF4-FFF2-40B4-BE49-F238E27FC236}">
                <a16:creationId xmlns:a16="http://schemas.microsoft.com/office/drawing/2014/main" id="{2F464B51-8580-4046-93DD-BF730FEC1B35}"/>
              </a:ext>
            </a:extLst>
          </p:cNvPr>
          <p:cNvSpPr txBox="1"/>
          <p:nvPr/>
        </p:nvSpPr>
        <p:spPr>
          <a:xfrm>
            <a:off x="686027" y="3106967"/>
            <a:ext cx="543036" cy="3872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2.0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cxnSp>
        <p:nvCxnSpPr>
          <p:cNvPr id="46" name="Shape 90">
            <a:extLst>
              <a:ext uri="{FF2B5EF4-FFF2-40B4-BE49-F238E27FC236}">
                <a16:creationId xmlns:a16="http://schemas.microsoft.com/office/drawing/2014/main" id="{8305A43C-90BA-448F-8BDF-1B1DCF9E9945}"/>
              </a:ext>
            </a:extLst>
          </p:cNvPr>
          <p:cNvCxnSpPr/>
          <p:nvPr/>
        </p:nvCxnSpPr>
        <p:spPr>
          <a:xfrm>
            <a:off x="1229063" y="2821765"/>
            <a:ext cx="4535434" cy="2276"/>
          </a:xfrm>
          <a:prstGeom prst="straightConnector1">
            <a:avLst/>
          </a:prstGeom>
          <a:noFill/>
          <a:ln w="6350" cap="flat" cmpd="sng">
            <a:solidFill>
              <a:srgbClr val="06C0D4"/>
            </a:solidFill>
            <a:prstDash val="solid"/>
            <a:round/>
            <a:headEnd type="none" w="med" len="med"/>
            <a:tailEnd type="none" w="med" len="med"/>
          </a:ln>
        </p:spPr>
      </p:cxnSp>
      <p:sp>
        <p:nvSpPr>
          <p:cNvPr id="47" name="Shape 92">
            <a:extLst>
              <a:ext uri="{FF2B5EF4-FFF2-40B4-BE49-F238E27FC236}">
                <a16:creationId xmlns:a16="http://schemas.microsoft.com/office/drawing/2014/main" id="{5F5192D5-A284-423F-B058-324208AB4CF5}"/>
              </a:ext>
            </a:extLst>
          </p:cNvPr>
          <p:cNvSpPr txBox="1"/>
          <p:nvPr/>
        </p:nvSpPr>
        <p:spPr>
          <a:xfrm>
            <a:off x="686027" y="2642458"/>
            <a:ext cx="543036" cy="3872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a:solidFill>
                  <a:schemeClr val="tx2">
                    <a:lumMod val="50000"/>
                  </a:schemeClr>
                </a:solidFill>
                <a:latin typeface="Arial" panose="020B0604020202020204" pitchFamily="34" charset="0"/>
                <a:cs typeface="Arial" panose="020B0604020202020204" pitchFamily="34" charset="0"/>
                <a:sym typeface="Arial"/>
              </a:rPr>
              <a:t>2.5</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30" name="Shape 79">
            <a:extLst>
              <a:ext uri="{FF2B5EF4-FFF2-40B4-BE49-F238E27FC236}">
                <a16:creationId xmlns:a16="http://schemas.microsoft.com/office/drawing/2014/main" id="{70C2AD97-0B43-44A7-9B14-D1BC95A8C1A5}"/>
              </a:ext>
            </a:extLst>
          </p:cNvPr>
          <p:cNvSpPr/>
          <p:nvPr/>
        </p:nvSpPr>
        <p:spPr>
          <a:xfrm>
            <a:off x="1732800" y="3126059"/>
            <a:ext cx="1447720" cy="1968594"/>
          </a:xfrm>
          <a:prstGeom prst="rect">
            <a:avLst/>
          </a:prstGeom>
          <a:solidFill>
            <a:srgbClr val="00B0F0"/>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49" name="Shape 79">
            <a:extLst>
              <a:ext uri="{FF2B5EF4-FFF2-40B4-BE49-F238E27FC236}">
                <a16:creationId xmlns:a16="http://schemas.microsoft.com/office/drawing/2014/main" id="{44553768-D7F2-4005-866F-4CEBC1C11642}"/>
              </a:ext>
            </a:extLst>
          </p:cNvPr>
          <p:cNvSpPr/>
          <p:nvPr/>
        </p:nvSpPr>
        <p:spPr>
          <a:xfrm>
            <a:off x="3802982" y="4478799"/>
            <a:ext cx="1447720" cy="615853"/>
          </a:xfrm>
          <a:prstGeom prst="rect">
            <a:avLst/>
          </a:prstGeom>
          <a:solidFill>
            <a:schemeClr val="tx1">
              <a:lumMod val="50000"/>
              <a:lumOff val="50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18" name="Shape 84">
            <a:extLst>
              <a:ext uri="{FF2B5EF4-FFF2-40B4-BE49-F238E27FC236}">
                <a16:creationId xmlns:a16="http://schemas.microsoft.com/office/drawing/2014/main" id="{216CC3E8-168A-417E-8B8A-C5F809EA4852}"/>
              </a:ext>
            </a:extLst>
          </p:cNvPr>
          <p:cNvSpPr txBox="1"/>
          <p:nvPr/>
        </p:nvSpPr>
        <p:spPr>
          <a:xfrm>
            <a:off x="3802982" y="4468019"/>
            <a:ext cx="1447719" cy="47311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lt1"/>
                </a:solidFill>
                <a:effectLst>
                  <a:outerShdw blurRad="38100" dist="38100" dir="2700000" algn="tl">
                    <a:srgbClr val="000000">
                      <a:alpha val="43137"/>
                    </a:srgbClr>
                  </a:outerShdw>
                </a:effectLst>
                <a:cs typeface="Arial"/>
                <a:sym typeface="Arial"/>
              </a:rPr>
              <a:t>0.57</a:t>
            </a:r>
            <a:endParaRPr lang="zh-TW" b="1" i="0" u="none" strike="noStrike" cap="none">
              <a:solidFill>
                <a:schemeClr val="lt1"/>
              </a:solidFill>
              <a:effectLst>
                <a:outerShdw blurRad="38100" dist="38100" dir="2700000" algn="tl">
                  <a:srgbClr val="000000">
                    <a:alpha val="43137"/>
                  </a:srgbClr>
                </a:outerShdw>
              </a:effectLst>
              <a:cs typeface="Arial"/>
              <a:sym typeface="Arial"/>
            </a:endParaRPr>
          </a:p>
        </p:txBody>
      </p:sp>
      <p:sp>
        <p:nvSpPr>
          <p:cNvPr id="31" name="Shape 83">
            <a:extLst>
              <a:ext uri="{FF2B5EF4-FFF2-40B4-BE49-F238E27FC236}">
                <a16:creationId xmlns:a16="http://schemas.microsoft.com/office/drawing/2014/main" id="{E906FD42-457F-48EA-B1B0-16D7F27B4B4A}"/>
              </a:ext>
            </a:extLst>
          </p:cNvPr>
          <p:cNvSpPr txBox="1"/>
          <p:nvPr/>
        </p:nvSpPr>
        <p:spPr>
          <a:xfrm>
            <a:off x="1732798" y="3106659"/>
            <a:ext cx="1447722" cy="46279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lt1"/>
                </a:solidFill>
                <a:effectLst>
                  <a:outerShdw blurRad="38100" dist="38100" dir="2700000" algn="tl">
                    <a:srgbClr val="000000">
                      <a:alpha val="43137"/>
                    </a:srgbClr>
                  </a:outerShdw>
                </a:effectLst>
                <a:cs typeface="Arial"/>
                <a:sym typeface="Arial"/>
              </a:rPr>
              <a:t>2.11</a:t>
            </a:r>
            <a:endParaRPr lang="zh-TW" b="1" i="0" u="none" strike="noStrike" cap="none">
              <a:solidFill>
                <a:schemeClr val="lt1"/>
              </a:solidFill>
              <a:effectLst>
                <a:outerShdw blurRad="38100" dist="38100" dir="2700000" algn="tl">
                  <a:srgbClr val="000000">
                    <a:alpha val="43137"/>
                  </a:srgbClr>
                </a:outerShdw>
              </a:effectLst>
              <a:cs typeface="Arial"/>
              <a:sym typeface="Arial"/>
            </a:endParaRPr>
          </a:p>
        </p:txBody>
      </p:sp>
      <p:sp>
        <p:nvSpPr>
          <p:cNvPr id="52" name="圓角矩形 36">
            <a:extLst>
              <a:ext uri="{FF2B5EF4-FFF2-40B4-BE49-F238E27FC236}">
                <a16:creationId xmlns:a16="http://schemas.microsoft.com/office/drawing/2014/main" id="{F4B03960-E76A-4910-BE3F-3286F0DF9BC7}"/>
              </a:ext>
            </a:extLst>
          </p:cNvPr>
          <p:cNvSpPr/>
          <p:nvPr/>
        </p:nvSpPr>
        <p:spPr>
          <a:xfrm>
            <a:off x="6268232" y="1850066"/>
            <a:ext cx="5435597" cy="4179784"/>
          </a:xfrm>
          <a:prstGeom prst="roundRect">
            <a:avLst>
              <a:gd name="adj" fmla="val 6233"/>
            </a:avLst>
          </a:prstGeom>
          <a:solidFill>
            <a:schemeClr val="accent5">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3" name="Shape 90">
            <a:extLst>
              <a:ext uri="{FF2B5EF4-FFF2-40B4-BE49-F238E27FC236}">
                <a16:creationId xmlns:a16="http://schemas.microsoft.com/office/drawing/2014/main" id="{CFD8A8E3-FBB4-4773-8118-21572DD512D7}"/>
              </a:ext>
            </a:extLst>
          </p:cNvPr>
          <p:cNvCxnSpPr/>
          <p:nvPr/>
        </p:nvCxnSpPr>
        <p:spPr>
          <a:xfrm>
            <a:off x="7047771" y="4648980"/>
            <a:ext cx="4535434" cy="2276"/>
          </a:xfrm>
          <a:prstGeom prst="straightConnector1">
            <a:avLst/>
          </a:prstGeom>
          <a:noFill/>
          <a:ln w="6350" cap="flat" cmpd="sng">
            <a:solidFill>
              <a:srgbClr val="06C0D4"/>
            </a:solidFill>
            <a:prstDash val="solid"/>
            <a:round/>
            <a:headEnd type="none" w="med" len="med"/>
            <a:tailEnd type="none" w="med" len="med"/>
          </a:ln>
        </p:spPr>
      </p:cxnSp>
      <p:sp>
        <p:nvSpPr>
          <p:cNvPr id="54" name="Shape 92">
            <a:extLst>
              <a:ext uri="{FF2B5EF4-FFF2-40B4-BE49-F238E27FC236}">
                <a16:creationId xmlns:a16="http://schemas.microsoft.com/office/drawing/2014/main" id="{502C9EDC-0FDD-406A-B692-231DAD5EC55A}"/>
              </a:ext>
            </a:extLst>
          </p:cNvPr>
          <p:cNvSpPr txBox="1"/>
          <p:nvPr/>
        </p:nvSpPr>
        <p:spPr>
          <a:xfrm>
            <a:off x="6504735" y="4901023"/>
            <a:ext cx="543036" cy="3872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  0</a:t>
            </a:r>
          </a:p>
        </p:txBody>
      </p:sp>
      <p:cxnSp>
        <p:nvCxnSpPr>
          <p:cNvPr id="55" name="Shape 93">
            <a:extLst>
              <a:ext uri="{FF2B5EF4-FFF2-40B4-BE49-F238E27FC236}">
                <a16:creationId xmlns:a16="http://schemas.microsoft.com/office/drawing/2014/main" id="{25D1864E-5F64-4562-9DA0-2104814F1F5F}"/>
              </a:ext>
            </a:extLst>
          </p:cNvPr>
          <p:cNvCxnSpPr/>
          <p:nvPr/>
        </p:nvCxnSpPr>
        <p:spPr>
          <a:xfrm>
            <a:off x="7047773" y="5086865"/>
            <a:ext cx="4535458" cy="2276"/>
          </a:xfrm>
          <a:prstGeom prst="straightConnector1">
            <a:avLst/>
          </a:prstGeom>
          <a:noFill/>
          <a:ln w="6350" cap="flat" cmpd="sng">
            <a:solidFill>
              <a:srgbClr val="06C0D4"/>
            </a:solidFill>
            <a:prstDash val="solid"/>
            <a:round/>
            <a:headEnd type="none" w="med" len="med"/>
            <a:tailEnd type="none" w="med" len="med"/>
          </a:ln>
        </p:spPr>
      </p:cxnSp>
      <p:sp>
        <p:nvSpPr>
          <p:cNvPr id="56" name="Shape 101">
            <a:extLst>
              <a:ext uri="{FF2B5EF4-FFF2-40B4-BE49-F238E27FC236}">
                <a16:creationId xmlns:a16="http://schemas.microsoft.com/office/drawing/2014/main" id="{0D1FD3AD-C9F2-48C0-8F9E-95160992DF9E}"/>
              </a:ext>
            </a:extLst>
          </p:cNvPr>
          <p:cNvSpPr txBox="1"/>
          <p:nvPr/>
        </p:nvSpPr>
        <p:spPr>
          <a:xfrm>
            <a:off x="6267579" y="5557092"/>
            <a:ext cx="5435596" cy="495905"/>
          </a:xfrm>
          <a:prstGeom prst="rect">
            <a:avLst/>
          </a:prstGeom>
          <a:solidFill>
            <a:srgbClr val="0070C0"/>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b="1" i="0" u="none" strike="noStrike" cap="none">
                <a:solidFill>
                  <a:schemeClr val="bg1"/>
                </a:solidFill>
                <a:latin typeface="Arial" panose="020B0604020202020204" pitchFamily="34" charset="0"/>
                <a:cs typeface="Arial" panose="020B0604020202020204" pitchFamily="34" charset="0"/>
                <a:sym typeface="Arial"/>
              </a:rPr>
              <a:t>Total IOPS</a:t>
            </a:r>
            <a:endParaRPr lang="zh-TW" b="1" i="0" u="none" strike="noStrike" cap="none">
              <a:solidFill>
                <a:schemeClr val="bg1"/>
              </a:solidFill>
              <a:latin typeface="Arial" panose="020B0604020202020204" pitchFamily="34" charset="0"/>
              <a:cs typeface="Arial" panose="020B0604020202020204" pitchFamily="34" charset="0"/>
              <a:sym typeface="Arial"/>
            </a:endParaRPr>
          </a:p>
        </p:txBody>
      </p:sp>
      <p:cxnSp>
        <p:nvCxnSpPr>
          <p:cNvPr id="57" name="Shape 90">
            <a:extLst>
              <a:ext uri="{FF2B5EF4-FFF2-40B4-BE49-F238E27FC236}">
                <a16:creationId xmlns:a16="http://schemas.microsoft.com/office/drawing/2014/main" id="{57C0FDAA-302D-4646-A373-D48AD243325C}"/>
              </a:ext>
            </a:extLst>
          </p:cNvPr>
          <p:cNvCxnSpPr/>
          <p:nvPr/>
        </p:nvCxnSpPr>
        <p:spPr>
          <a:xfrm>
            <a:off x="7047771" y="3731942"/>
            <a:ext cx="4535434" cy="2276"/>
          </a:xfrm>
          <a:prstGeom prst="straightConnector1">
            <a:avLst/>
          </a:prstGeom>
          <a:noFill/>
          <a:ln w="6350" cap="flat" cmpd="sng">
            <a:solidFill>
              <a:srgbClr val="06C0D4"/>
            </a:solidFill>
            <a:prstDash val="solid"/>
            <a:round/>
            <a:headEnd type="none" w="med" len="med"/>
            <a:tailEnd type="none" w="med" len="med"/>
          </a:ln>
        </p:spPr>
      </p:cxnSp>
      <p:cxnSp>
        <p:nvCxnSpPr>
          <p:cNvPr id="58" name="Shape 93">
            <a:extLst>
              <a:ext uri="{FF2B5EF4-FFF2-40B4-BE49-F238E27FC236}">
                <a16:creationId xmlns:a16="http://schemas.microsoft.com/office/drawing/2014/main" id="{98C1FD51-A869-4ACC-9E7F-99771D28FAB7}"/>
              </a:ext>
            </a:extLst>
          </p:cNvPr>
          <p:cNvCxnSpPr/>
          <p:nvPr/>
        </p:nvCxnSpPr>
        <p:spPr>
          <a:xfrm>
            <a:off x="7047773" y="4192250"/>
            <a:ext cx="4535458" cy="2276"/>
          </a:xfrm>
          <a:prstGeom prst="straightConnector1">
            <a:avLst/>
          </a:prstGeom>
          <a:noFill/>
          <a:ln w="6350" cap="flat" cmpd="sng">
            <a:solidFill>
              <a:srgbClr val="06C0D4"/>
            </a:solidFill>
            <a:prstDash val="solid"/>
            <a:round/>
            <a:headEnd type="none" w="med" len="med"/>
            <a:tailEnd type="none" w="med" len="med"/>
          </a:ln>
        </p:spPr>
      </p:cxnSp>
      <p:cxnSp>
        <p:nvCxnSpPr>
          <p:cNvPr id="59" name="Shape 90">
            <a:extLst>
              <a:ext uri="{FF2B5EF4-FFF2-40B4-BE49-F238E27FC236}">
                <a16:creationId xmlns:a16="http://schemas.microsoft.com/office/drawing/2014/main" id="{B0008DD3-8BB5-421B-92AB-E41D6DCBB869}"/>
              </a:ext>
            </a:extLst>
          </p:cNvPr>
          <p:cNvCxnSpPr/>
          <p:nvPr/>
        </p:nvCxnSpPr>
        <p:spPr>
          <a:xfrm>
            <a:off x="7047771" y="3286274"/>
            <a:ext cx="4535434" cy="2276"/>
          </a:xfrm>
          <a:prstGeom prst="straightConnector1">
            <a:avLst/>
          </a:prstGeom>
          <a:noFill/>
          <a:ln w="6350" cap="flat" cmpd="sng">
            <a:solidFill>
              <a:srgbClr val="06C0D4"/>
            </a:solidFill>
            <a:prstDash val="solid"/>
            <a:round/>
            <a:headEnd type="none" w="med" len="med"/>
            <a:tailEnd type="none" w="med" len="med"/>
          </a:ln>
        </p:spPr>
      </p:cxnSp>
      <p:sp>
        <p:nvSpPr>
          <p:cNvPr id="60" name="Shape 92">
            <a:extLst>
              <a:ext uri="{FF2B5EF4-FFF2-40B4-BE49-F238E27FC236}">
                <a16:creationId xmlns:a16="http://schemas.microsoft.com/office/drawing/2014/main" id="{E9014863-9CB3-4973-817C-D280E9B0BB09}"/>
              </a:ext>
            </a:extLst>
          </p:cNvPr>
          <p:cNvSpPr txBox="1"/>
          <p:nvPr/>
        </p:nvSpPr>
        <p:spPr>
          <a:xfrm>
            <a:off x="6267579" y="4478799"/>
            <a:ext cx="780192" cy="3990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1,000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cxnSp>
        <p:nvCxnSpPr>
          <p:cNvPr id="64" name="Shape 90">
            <a:extLst>
              <a:ext uri="{FF2B5EF4-FFF2-40B4-BE49-F238E27FC236}">
                <a16:creationId xmlns:a16="http://schemas.microsoft.com/office/drawing/2014/main" id="{998605A9-DA62-4CA2-B9B4-300ADE74B67D}"/>
              </a:ext>
            </a:extLst>
          </p:cNvPr>
          <p:cNvCxnSpPr/>
          <p:nvPr/>
        </p:nvCxnSpPr>
        <p:spPr>
          <a:xfrm>
            <a:off x="7047771" y="2821765"/>
            <a:ext cx="4535434" cy="2276"/>
          </a:xfrm>
          <a:prstGeom prst="straightConnector1">
            <a:avLst/>
          </a:prstGeom>
          <a:noFill/>
          <a:ln w="6350" cap="flat" cmpd="sng">
            <a:solidFill>
              <a:srgbClr val="06C0D4"/>
            </a:solidFill>
            <a:prstDash val="solid"/>
            <a:round/>
            <a:headEnd type="none" w="med" len="med"/>
            <a:tailEnd type="none" w="med" len="med"/>
          </a:ln>
        </p:spPr>
      </p:cxnSp>
      <p:sp>
        <p:nvSpPr>
          <p:cNvPr id="66" name="Shape 79">
            <a:extLst>
              <a:ext uri="{FF2B5EF4-FFF2-40B4-BE49-F238E27FC236}">
                <a16:creationId xmlns:a16="http://schemas.microsoft.com/office/drawing/2014/main" id="{809D91AA-C485-4474-8CB4-D39AD692A71F}"/>
              </a:ext>
            </a:extLst>
          </p:cNvPr>
          <p:cNvSpPr/>
          <p:nvPr/>
        </p:nvSpPr>
        <p:spPr>
          <a:xfrm>
            <a:off x="7551508" y="2572270"/>
            <a:ext cx="1447720" cy="2522383"/>
          </a:xfrm>
          <a:prstGeom prst="rect">
            <a:avLst/>
          </a:prstGeom>
          <a:solidFill>
            <a:srgbClr val="00B0F0"/>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67" name="Shape 79">
            <a:extLst>
              <a:ext uri="{FF2B5EF4-FFF2-40B4-BE49-F238E27FC236}">
                <a16:creationId xmlns:a16="http://schemas.microsoft.com/office/drawing/2014/main" id="{9D3059D1-8FE7-4F9A-83B5-BA7B7939C732}"/>
              </a:ext>
            </a:extLst>
          </p:cNvPr>
          <p:cNvSpPr/>
          <p:nvPr/>
        </p:nvSpPr>
        <p:spPr>
          <a:xfrm>
            <a:off x="9621690" y="4982703"/>
            <a:ext cx="1447720" cy="111949"/>
          </a:xfrm>
          <a:prstGeom prst="rect">
            <a:avLst/>
          </a:prstGeom>
          <a:solidFill>
            <a:schemeClr val="tx1">
              <a:lumMod val="50000"/>
              <a:lumOff val="50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68" name="Shape 84">
            <a:extLst>
              <a:ext uri="{FF2B5EF4-FFF2-40B4-BE49-F238E27FC236}">
                <a16:creationId xmlns:a16="http://schemas.microsoft.com/office/drawing/2014/main" id="{E32F4A27-EEB4-41A4-B4F2-FA005EE60F7D}"/>
              </a:ext>
            </a:extLst>
          </p:cNvPr>
          <p:cNvSpPr txBox="1"/>
          <p:nvPr/>
        </p:nvSpPr>
        <p:spPr>
          <a:xfrm>
            <a:off x="9621690" y="4580422"/>
            <a:ext cx="1447719" cy="47311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tx1">
                    <a:lumMod val="65000"/>
                    <a:lumOff val="35000"/>
                  </a:schemeClr>
                </a:solidFill>
                <a:cs typeface="Arial"/>
                <a:sym typeface="Arial"/>
              </a:rPr>
              <a:t>63</a:t>
            </a:r>
            <a:endParaRPr lang="zh-TW" b="1" i="0" u="none" strike="noStrike" cap="none">
              <a:solidFill>
                <a:schemeClr val="tx1">
                  <a:lumMod val="65000"/>
                  <a:lumOff val="35000"/>
                </a:schemeClr>
              </a:solidFill>
              <a:cs typeface="Arial"/>
              <a:sym typeface="Arial"/>
            </a:endParaRPr>
          </a:p>
        </p:txBody>
      </p:sp>
      <p:sp>
        <p:nvSpPr>
          <p:cNvPr id="69" name="Shape 83">
            <a:extLst>
              <a:ext uri="{FF2B5EF4-FFF2-40B4-BE49-F238E27FC236}">
                <a16:creationId xmlns:a16="http://schemas.microsoft.com/office/drawing/2014/main" id="{F65AF8B9-A22D-43C8-8E4E-88574344834E}"/>
              </a:ext>
            </a:extLst>
          </p:cNvPr>
          <p:cNvSpPr txBox="1"/>
          <p:nvPr/>
        </p:nvSpPr>
        <p:spPr>
          <a:xfrm>
            <a:off x="7551506" y="2577099"/>
            <a:ext cx="1447722" cy="46279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lt1"/>
                </a:solidFill>
                <a:effectLst>
                  <a:outerShdw blurRad="38100" dist="38100" dir="2700000" algn="tl">
                    <a:srgbClr val="000000">
                      <a:alpha val="43137"/>
                    </a:srgbClr>
                  </a:outerShdw>
                </a:effectLst>
                <a:cs typeface="Arial"/>
                <a:sym typeface="Arial"/>
              </a:rPr>
              <a:t>5,410</a:t>
            </a:r>
            <a:endParaRPr lang="zh-TW" b="1" i="0" u="none" strike="noStrike" cap="none">
              <a:solidFill>
                <a:schemeClr val="lt1"/>
              </a:solidFill>
              <a:effectLst>
                <a:outerShdw blurRad="38100" dist="38100" dir="2700000" algn="tl">
                  <a:srgbClr val="000000">
                    <a:alpha val="43137"/>
                  </a:srgbClr>
                </a:outerShdw>
              </a:effectLst>
              <a:cs typeface="Arial"/>
              <a:sym typeface="Arial"/>
            </a:endParaRPr>
          </a:p>
        </p:txBody>
      </p:sp>
      <p:sp>
        <p:nvSpPr>
          <p:cNvPr id="70" name="Shape 92">
            <a:extLst>
              <a:ext uri="{FF2B5EF4-FFF2-40B4-BE49-F238E27FC236}">
                <a16:creationId xmlns:a16="http://schemas.microsoft.com/office/drawing/2014/main" id="{2677419B-D84E-4C7B-8C91-97546E4E0195}"/>
              </a:ext>
            </a:extLst>
          </p:cNvPr>
          <p:cNvSpPr txBox="1"/>
          <p:nvPr/>
        </p:nvSpPr>
        <p:spPr>
          <a:xfrm>
            <a:off x="6267579" y="4029494"/>
            <a:ext cx="780192" cy="3990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2,000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71" name="Shape 92">
            <a:extLst>
              <a:ext uri="{FF2B5EF4-FFF2-40B4-BE49-F238E27FC236}">
                <a16:creationId xmlns:a16="http://schemas.microsoft.com/office/drawing/2014/main" id="{F356B997-8759-49D3-BC54-2990DF363573}"/>
              </a:ext>
            </a:extLst>
          </p:cNvPr>
          <p:cNvSpPr txBox="1"/>
          <p:nvPr/>
        </p:nvSpPr>
        <p:spPr>
          <a:xfrm>
            <a:off x="6267579" y="3612474"/>
            <a:ext cx="780192" cy="3990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3,000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72" name="Shape 92">
            <a:extLst>
              <a:ext uri="{FF2B5EF4-FFF2-40B4-BE49-F238E27FC236}">
                <a16:creationId xmlns:a16="http://schemas.microsoft.com/office/drawing/2014/main" id="{FD622A69-7E22-437B-BF6B-9C94657FC826}"/>
              </a:ext>
            </a:extLst>
          </p:cNvPr>
          <p:cNvSpPr txBox="1"/>
          <p:nvPr/>
        </p:nvSpPr>
        <p:spPr>
          <a:xfrm>
            <a:off x="6267579" y="3113957"/>
            <a:ext cx="780192" cy="3990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4,000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73" name="Shape 92">
            <a:extLst>
              <a:ext uri="{FF2B5EF4-FFF2-40B4-BE49-F238E27FC236}">
                <a16:creationId xmlns:a16="http://schemas.microsoft.com/office/drawing/2014/main" id="{864D2E09-5BBB-43C6-BA5A-A3C854925365}"/>
              </a:ext>
            </a:extLst>
          </p:cNvPr>
          <p:cNvSpPr txBox="1"/>
          <p:nvPr/>
        </p:nvSpPr>
        <p:spPr>
          <a:xfrm>
            <a:off x="6267579" y="2632282"/>
            <a:ext cx="780192" cy="3990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5,000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cxnSp>
        <p:nvCxnSpPr>
          <p:cNvPr id="75" name="Shape 90">
            <a:extLst>
              <a:ext uri="{FF2B5EF4-FFF2-40B4-BE49-F238E27FC236}">
                <a16:creationId xmlns:a16="http://schemas.microsoft.com/office/drawing/2014/main" id="{BA0004FB-6CD4-4F09-96CF-16D7AD4E82EB}"/>
              </a:ext>
            </a:extLst>
          </p:cNvPr>
          <p:cNvCxnSpPr/>
          <p:nvPr/>
        </p:nvCxnSpPr>
        <p:spPr>
          <a:xfrm>
            <a:off x="7047771" y="2353971"/>
            <a:ext cx="4535434" cy="2276"/>
          </a:xfrm>
          <a:prstGeom prst="straightConnector1">
            <a:avLst/>
          </a:prstGeom>
          <a:noFill/>
          <a:ln w="6350" cap="flat" cmpd="sng">
            <a:solidFill>
              <a:srgbClr val="06C0D4"/>
            </a:solidFill>
            <a:prstDash val="solid"/>
            <a:round/>
            <a:headEnd type="none" w="med" len="med"/>
            <a:tailEnd type="none" w="med" len="med"/>
          </a:ln>
        </p:spPr>
      </p:cxnSp>
      <p:sp>
        <p:nvSpPr>
          <p:cNvPr id="76" name="Shape 92">
            <a:extLst>
              <a:ext uri="{FF2B5EF4-FFF2-40B4-BE49-F238E27FC236}">
                <a16:creationId xmlns:a16="http://schemas.microsoft.com/office/drawing/2014/main" id="{E2799CF6-82D9-4DB3-8BE0-170477BCDD43}"/>
              </a:ext>
            </a:extLst>
          </p:cNvPr>
          <p:cNvSpPr txBox="1"/>
          <p:nvPr/>
        </p:nvSpPr>
        <p:spPr>
          <a:xfrm>
            <a:off x="6267579" y="2164488"/>
            <a:ext cx="780192" cy="3990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6,000</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pic>
        <p:nvPicPr>
          <p:cNvPr id="5" name="Google Shape;423;p39" descr="一張含有 電子用品, 牆, 室內 的圖片&#10;&#10;描述是以高可信度產生">
            <a:extLst>
              <a:ext uri="{FF2B5EF4-FFF2-40B4-BE49-F238E27FC236}">
                <a16:creationId xmlns:a16="http://schemas.microsoft.com/office/drawing/2014/main" id="{7206C948-2F0D-46E4-B213-858C3693035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6601" y="1152783"/>
            <a:ext cx="1502411" cy="1669602"/>
          </a:xfrm>
          <a:prstGeom prst="rect">
            <a:avLst/>
          </a:prstGeom>
          <a:noFill/>
          <a:ln>
            <a:noFill/>
          </a:ln>
          <a:effectLst>
            <a:outerShdw blurRad="50800" dist="38100" dir="5400000" algn="t" rotWithShape="0">
              <a:prstClr val="black">
                <a:alpha val="40000"/>
              </a:prstClr>
            </a:outerShdw>
          </a:effectLst>
        </p:spPr>
      </p:pic>
      <p:sp>
        <p:nvSpPr>
          <p:cNvPr id="77" name="Shape 92">
            <a:extLst>
              <a:ext uri="{FF2B5EF4-FFF2-40B4-BE49-F238E27FC236}">
                <a16:creationId xmlns:a16="http://schemas.microsoft.com/office/drawing/2014/main" id="{461B729C-2241-47AE-A81B-8585D2A0FBA7}"/>
              </a:ext>
            </a:extLst>
          </p:cNvPr>
          <p:cNvSpPr txBox="1"/>
          <p:nvPr/>
        </p:nvSpPr>
        <p:spPr>
          <a:xfrm>
            <a:off x="1736272" y="5118828"/>
            <a:ext cx="1444248" cy="38725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OFF</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78" name="Shape 92">
            <a:extLst>
              <a:ext uri="{FF2B5EF4-FFF2-40B4-BE49-F238E27FC236}">
                <a16:creationId xmlns:a16="http://schemas.microsoft.com/office/drawing/2014/main" id="{30B14551-8440-4DEE-8972-982A775F608C}"/>
              </a:ext>
            </a:extLst>
          </p:cNvPr>
          <p:cNvSpPr txBox="1"/>
          <p:nvPr/>
        </p:nvSpPr>
        <p:spPr>
          <a:xfrm>
            <a:off x="3810696" y="5118828"/>
            <a:ext cx="1444248" cy="38725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ON</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79" name="Shape 92">
            <a:extLst>
              <a:ext uri="{FF2B5EF4-FFF2-40B4-BE49-F238E27FC236}">
                <a16:creationId xmlns:a16="http://schemas.microsoft.com/office/drawing/2014/main" id="{A1524AC8-33BE-48CC-A64A-E0FF017AC14F}"/>
              </a:ext>
            </a:extLst>
          </p:cNvPr>
          <p:cNvSpPr txBox="1"/>
          <p:nvPr/>
        </p:nvSpPr>
        <p:spPr>
          <a:xfrm>
            <a:off x="7547266" y="5118828"/>
            <a:ext cx="1444248" cy="38725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OFF</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80" name="Shape 92">
            <a:extLst>
              <a:ext uri="{FF2B5EF4-FFF2-40B4-BE49-F238E27FC236}">
                <a16:creationId xmlns:a16="http://schemas.microsoft.com/office/drawing/2014/main" id="{EB346321-B46F-40C6-BB7A-AAFB2AEF6236}"/>
              </a:ext>
            </a:extLst>
          </p:cNvPr>
          <p:cNvSpPr txBox="1"/>
          <p:nvPr/>
        </p:nvSpPr>
        <p:spPr>
          <a:xfrm>
            <a:off x="9621690" y="5118828"/>
            <a:ext cx="1444248" cy="38725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800" b="0" i="0" u="none" strike="noStrike" cap="none">
                <a:solidFill>
                  <a:schemeClr val="tx2">
                    <a:lumMod val="50000"/>
                  </a:schemeClr>
                </a:solidFill>
                <a:latin typeface="Arial" panose="020B0604020202020204" pitchFamily="34" charset="0"/>
                <a:cs typeface="Arial" panose="020B0604020202020204" pitchFamily="34" charset="0"/>
                <a:sym typeface="Arial"/>
              </a:rPr>
              <a:t>ON</a:t>
            </a:r>
            <a:endParaRPr lang="zh-TW" sz="1800" b="0" i="0" u="none" strike="noStrike" cap="none">
              <a:solidFill>
                <a:schemeClr val="tx2">
                  <a:lumMod val="50000"/>
                </a:schemeClr>
              </a:solidFill>
              <a:latin typeface="Arial" panose="020B0604020202020204" pitchFamily="34" charset="0"/>
              <a:cs typeface="Arial" panose="020B0604020202020204" pitchFamily="34" charset="0"/>
              <a:sym typeface="Arial"/>
            </a:endParaRPr>
          </a:p>
        </p:txBody>
      </p:sp>
      <p:sp>
        <p:nvSpPr>
          <p:cNvPr id="50" name="矩形: 圓角 49">
            <a:extLst>
              <a:ext uri="{FF2B5EF4-FFF2-40B4-BE49-F238E27FC236}">
                <a16:creationId xmlns:a16="http://schemas.microsoft.com/office/drawing/2014/main" id="{F846F80F-F229-489B-8D2E-3E52737B0CD5}"/>
              </a:ext>
            </a:extLst>
          </p:cNvPr>
          <p:cNvSpPr/>
          <p:nvPr/>
        </p:nvSpPr>
        <p:spPr>
          <a:xfrm>
            <a:off x="2266089" y="1947685"/>
            <a:ext cx="3618378" cy="639823"/>
          </a:xfrm>
          <a:prstGeom prst="roundRect">
            <a:avLst>
              <a:gd name="adj" fmla="val 9766"/>
            </a:avLst>
          </a:prstGeom>
          <a:gradFill>
            <a:gsLst>
              <a:gs pos="22000">
                <a:srgbClr val="C00000"/>
              </a:gs>
              <a:gs pos="100000">
                <a:srgbClr val="FFC0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Save </a:t>
            </a:r>
            <a:r>
              <a:rPr lang="en-US" altLang="zh-TW" sz="3500" b="1">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73%</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computing</a:t>
            </a:r>
          </a:p>
        </p:txBody>
      </p:sp>
    </p:spTree>
    <p:extLst>
      <p:ext uri="{BB962C8B-B14F-4D97-AF65-F5344CB8AC3E}">
        <p14:creationId xmlns:p14="http://schemas.microsoft.com/office/powerpoint/2010/main" val="264915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213F2546-2D64-4C79-9082-677DBB6C6A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411" y="1340780"/>
            <a:ext cx="11501570" cy="4410315"/>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4F6F9B01-B1DB-40B4-B973-9B85703A2D11}"/>
              </a:ext>
            </a:extLst>
          </p:cNvPr>
          <p:cNvSpPr>
            <a:spLocks noGrp="1"/>
          </p:cNvSpPr>
          <p:nvPr>
            <p:ph type="title"/>
          </p:nvPr>
        </p:nvSpPr>
        <p:spPr>
          <a:xfrm>
            <a:off x="248653" y="15747"/>
            <a:ext cx="11831052" cy="1067095"/>
          </a:xfrm>
        </p:spPr>
        <p:txBody>
          <a:bodyPr>
            <a:normAutofit/>
          </a:bodyPr>
          <a:lstStyle/>
          <a:p>
            <a:r>
              <a:rPr lang="en-US" altLang="zh-TW" sz="4200">
                <a:latin typeface="Arial" panose="020B0604020202020204" pitchFamily="34" charset="0"/>
                <a:cs typeface="Arial" panose="020B0604020202020204" pitchFamily="34" charset="0"/>
              </a:rPr>
              <a:t>An arsenal of VMware</a:t>
            </a:r>
            <a:r>
              <a:rPr lang="zh-TW" altLang="en-US" sz="4200">
                <a:latin typeface="Arial" panose="020B0604020202020204" pitchFamily="34" charset="0"/>
                <a:cs typeface="Arial" panose="020B0604020202020204" pitchFamily="34" charset="0"/>
              </a:rPr>
              <a:t> </a:t>
            </a:r>
            <a:r>
              <a:rPr lang="en-US" altLang="zh-TW" sz="4200">
                <a:latin typeface="Arial" panose="020B0604020202020204" pitchFamily="34" charset="0"/>
                <a:cs typeface="Arial" panose="020B0604020202020204" pitchFamily="34" charset="0"/>
              </a:rPr>
              <a:t>integration tools</a:t>
            </a:r>
            <a:endParaRPr lang="zh-TW" altLang="en-US" sz="420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EE842324-6163-444C-A0FD-76A4B346D38D}"/>
              </a:ext>
            </a:extLst>
          </p:cNvPr>
          <p:cNvSpPr/>
          <p:nvPr/>
        </p:nvSpPr>
        <p:spPr>
          <a:xfrm>
            <a:off x="3892640" y="3572105"/>
            <a:ext cx="2537385" cy="707886"/>
          </a:xfrm>
          <a:prstGeom prst="rect">
            <a:avLst/>
          </a:prstGeom>
        </p:spPr>
        <p:txBody>
          <a:bodyPr wrap="square">
            <a:spAutoFit/>
          </a:bodyPr>
          <a:lstStyle/>
          <a:p>
            <a:pPr algn="ctr" defTabSz="609585">
              <a:defRPr/>
            </a:pPr>
            <a:r>
              <a:rPr lang="zh-TW" altLang="zh-TW" sz="2000" b="1">
                <a:solidFill>
                  <a:srgbClr val="0070C0"/>
                </a:solidFill>
                <a:latin typeface="Arial"/>
                <a:ea typeface="微軟正黑體" panose="020B0604030504040204" pitchFamily="34" charset="-120"/>
              </a:rPr>
              <a:t>QNAP</a:t>
            </a:r>
            <a:endParaRPr lang="en-US" altLang="zh-TW" sz="2000" b="1">
              <a:solidFill>
                <a:srgbClr val="0070C0"/>
              </a:solidFill>
              <a:latin typeface="Arial"/>
              <a:ea typeface="微軟正黑體" panose="020B0604030504040204" pitchFamily="34" charset="-120"/>
            </a:endParaRPr>
          </a:p>
          <a:p>
            <a:pPr algn="ctr" defTabSz="609585">
              <a:defRPr/>
            </a:pPr>
            <a:r>
              <a:rPr lang="zh-TW" altLang="zh-TW" sz="2000" b="1">
                <a:solidFill>
                  <a:srgbClr val="0070C0"/>
                </a:solidFill>
                <a:latin typeface="Arial"/>
                <a:ea typeface="微軟正黑體" panose="020B0604030504040204" pitchFamily="34" charset="-120"/>
              </a:rPr>
              <a:t>Snapshot Agent</a:t>
            </a:r>
            <a:endParaRPr lang="zh-TW" altLang="en-US" sz="2000" b="1">
              <a:solidFill>
                <a:srgbClr val="0070C0"/>
              </a:solidFill>
              <a:latin typeface="Arial"/>
              <a:ea typeface="微軟正黑體" panose="020B0604030504040204" pitchFamily="34" charset="-120"/>
            </a:endParaRPr>
          </a:p>
        </p:txBody>
      </p:sp>
      <p:sp>
        <p:nvSpPr>
          <p:cNvPr id="7" name="矩形 6">
            <a:extLst>
              <a:ext uri="{FF2B5EF4-FFF2-40B4-BE49-F238E27FC236}">
                <a16:creationId xmlns:a16="http://schemas.microsoft.com/office/drawing/2014/main" id="{4D22ECCE-6473-494E-A235-EC39332470FA}"/>
              </a:ext>
            </a:extLst>
          </p:cNvPr>
          <p:cNvSpPr/>
          <p:nvPr/>
        </p:nvSpPr>
        <p:spPr>
          <a:xfrm>
            <a:off x="3880608" y="4311362"/>
            <a:ext cx="2537385" cy="1077218"/>
          </a:xfrm>
          <a:prstGeom prst="rect">
            <a:avLst/>
          </a:prstGeom>
        </p:spPr>
        <p:txBody>
          <a:bodyPr wrap="square" anchor="t">
            <a:spAutoFit/>
          </a:bodyPr>
          <a:lstStyle/>
          <a:p>
            <a:pPr algn="ctr">
              <a:defRPr/>
            </a:pPr>
            <a:r>
              <a:rPr lang="en-US" sz="1600" b="1">
                <a:latin typeface="Arial" panose="020B0604020202020204" pitchFamily="34" charset="0"/>
                <a:ea typeface="微軟正黑體" panose="020B0604030504040204" pitchFamily="34" charset="-120"/>
                <a:cs typeface="Arial" panose="020B0604020202020204" pitchFamily="34" charset="0"/>
              </a:rPr>
              <a:t>Admin can create consistent snapshots of iSCSI LUN on QNAP NAS.</a:t>
            </a:r>
            <a:endParaRPr lang="zh-TW" altLang="en-US" sz="3200" b="1">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3FB4D828-E90E-4CAA-9F1F-96899374FC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442" y="1837144"/>
            <a:ext cx="1311437" cy="1311437"/>
          </a:xfrm>
          <a:prstGeom prst="rect">
            <a:avLst/>
          </a:prstGeom>
          <a:effectLst>
            <a:outerShdw blurRad="50800" dist="38100" dir="5400000" algn="t" rotWithShape="0">
              <a:prstClr val="black">
                <a:alpha val="40000"/>
              </a:prstClr>
            </a:outerShdw>
          </a:effectLst>
        </p:spPr>
      </p:pic>
      <p:pic>
        <p:nvPicPr>
          <p:cNvPr id="9" name="圖片 8">
            <a:extLst>
              <a:ext uri="{FF2B5EF4-FFF2-40B4-BE49-F238E27FC236}">
                <a16:creationId xmlns:a16="http://schemas.microsoft.com/office/drawing/2014/main" id="{DD5166DA-7146-4C6F-847F-7452DABE2B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9798" y="1640949"/>
            <a:ext cx="1699107" cy="1703827"/>
          </a:xfrm>
          <a:prstGeom prst="rect">
            <a:avLst/>
          </a:prstGeom>
          <a:effectLst>
            <a:outerShdw blurRad="50800" dist="38100" dir="5400000" algn="t" rotWithShape="0">
              <a:prstClr val="black">
                <a:alpha val="40000"/>
              </a:prstClr>
            </a:outerShdw>
          </a:effectLst>
        </p:spPr>
      </p:pic>
      <p:pic>
        <p:nvPicPr>
          <p:cNvPr id="3076" name="Picture 4" descr="èæ¬åæç¨">
            <a:extLst>
              <a:ext uri="{FF2B5EF4-FFF2-40B4-BE49-F238E27FC236}">
                <a16:creationId xmlns:a16="http://schemas.microsoft.com/office/drawing/2014/main" id="{40DC6B7D-41EB-4147-AB4F-F4BB31D83AD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40048" y="1851559"/>
            <a:ext cx="1282606" cy="128260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8779FF92-12D3-4FAC-A268-BC634528E2D6}"/>
              </a:ext>
            </a:extLst>
          </p:cNvPr>
          <p:cNvSpPr/>
          <p:nvPr/>
        </p:nvSpPr>
        <p:spPr>
          <a:xfrm>
            <a:off x="716305" y="3572105"/>
            <a:ext cx="2640508" cy="707886"/>
          </a:xfrm>
          <a:prstGeom prst="rect">
            <a:avLst/>
          </a:prstGeom>
        </p:spPr>
        <p:txBody>
          <a:bodyPr wrap="square">
            <a:spAutoFit/>
          </a:bodyPr>
          <a:lstStyle/>
          <a:p>
            <a:pPr algn="ctr" defTabSz="609585" fontAlgn="base">
              <a:defRPr/>
            </a:pPr>
            <a:r>
              <a:rPr lang="en-US" altLang="zh-TW" sz="2000" b="1">
                <a:solidFill>
                  <a:srgbClr val="C00000"/>
                </a:solidFill>
                <a:latin typeface="Arial"/>
                <a:ea typeface="微軟正黑體" panose="020B0604030504040204" pitchFamily="34" charset="-120"/>
              </a:rPr>
              <a:t>vSphere (Web) Client Plug-in</a:t>
            </a:r>
            <a:endParaRPr lang="zh-TW" altLang="en-US" sz="2800" b="1">
              <a:solidFill>
                <a:srgbClr val="C00000"/>
              </a:solidFill>
              <a:latin typeface="微軟正黑體" panose="020B0604030504040204" pitchFamily="34" charset="-120"/>
            </a:endParaRPr>
          </a:p>
        </p:txBody>
      </p:sp>
      <p:sp>
        <p:nvSpPr>
          <p:cNvPr id="17" name="矩形 16">
            <a:extLst>
              <a:ext uri="{FF2B5EF4-FFF2-40B4-BE49-F238E27FC236}">
                <a16:creationId xmlns:a16="http://schemas.microsoft.com/office/drawing/2014/main" id="{3C886661-39E2-47BA-A0E7-7FFE30412522}"/>
              </a:ext>
            </a:extLst>
          </p:cNvPr>
          <p:cNvSpPr/>
          <p:nvPr/>
        </p:nvSpPr>
        <p:spPr>
          <a:xfrm>
            <a:off x="776464" y="4311362"/>
            <a:ext cx="2537385" cy="1077218"/>
          </a:xfrm>
          <a:prstGeom prst="rect">
            <a:avLst/>
          </a:prstGeom>
        </p:spPr>
        <p:txBody>
          <a:bodyPr wrap="square" anchor="t">
            <a:spAutoFit/>
          </a:bodyPr>
          <a:lstStyle/>
          <a:p>
            <a:pPr algn="ctr">
              <a:defRPr/>
            </a:pPr>
            <a:r>
              <a:rPr lang="en-US" altLang="zh-TW" sz="1600" b="1">
                <a:latin typeface="Arial" panose="020B0604020202020204" pitchFamily="34" charset="0"/>
                <a:ea typeface="微軟正黑體" panose="020B0604030504040204" pitchFamily="34" charset="-120"/>
                <a:cs typeface="Arial" panose="020B0604020202020204" pitchFamily="34" charset="0"/>
              </a:rPr>
              <a:t>Admin can directly manage datastores on QNAP NAS by vSphere (Web) Client.</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D692F3A5-B65D-40B2-B443-FF0B4B10ACCE}"/>
              </a:ext>
            </a:extLst>
          </p:cNvPr>
          <p:cNvSpPr/>
          <p:nvPr/>
        </p:nvSpPr>
        <p:spPr>
          <a:xfrm>
            <a:off x="7005729" y="3499913"/>
            <a:ext cx="2537385" cy="1323439"/>
          </a:xfrm>
          <a:prstGeom prst="rect">
            <a:avLst/>
          </a:prstGeom>
        </p:spPr>
        <p:txBody>
          <a:bodyPr wrap="square">
            <a:spAutoFit/>
          </a:bodyPr>
          <a:lstStyle/>
          <a:p>
            <a:pPr algn="ctr" defTabSz="609585" fontAlgn="base">
              <a:defRPr/>
            </a:pPr>
            <a:r>
              <a:rPr lang="en-US" altLang="zh-TW" sz="2000" b="1">
                <a:solidFill>
                  <a:schemeClr val="accent2">
                    <a:lumMod val="50000"/>
                  </a:schemeClr>
                </a:solidFill>
                <a:latin typeface="Arial"/>
                <a:ea typeface="微軟正黑體" panose="020B0604030504040204" pitchFamily="34" charset="-120"/>
              </a:rPr>
              <a:t>QNAP VMware </a:t>
            </a:r>
            <a:r>
              <a:rPr lang="en-US" altLang="zh-TW" sz="2000" b="1" err="1">
                <a:solidFill>
                  <a:schemeClr val="accent2">
                    <a:lumMod val="50000"/>
                  </a:schemeClr>
                </a:solidFill>
                <a:latin typeface="Arial"/>
                <a:ea typeface="微軟正黑體" panose="020B0604030504040204" pitchFamily="34" charset="-120"/>
              </a:rPr>
              <a:t>vStorage</a:t>
            </a:r>
            <a:r>
              <a:rPr lang="en-US" altLang="zh-TW" sz="2000" b="1">
                <a:solidFill>
                  <a:schemeClr val="accent2">
                    <a:lumMod val="50000"/>
                  </a:schemeClr>
                </a:solidFill>
                <a:latin typeface="Arial"/>
                <a:ea typeface="微軟正黑體" panose="020B0604030504040204" pitchFamily="34" charset="-120"/>
              </a:rPr>
              <a:t> API for Array Integration</a:t>
            </a:r>
            <a:r>
              <a:rPr lang="zh-TW" altLang="en-US" sz="2000" b="1">
                <a:solidFill>
                  <a:schemeClr val="accent2">
                    <a:lumMod val="50000"/>
                  </a:schemeClr>
                </a:solidFill>
                <a:latin typeface="Arial"/>
                <a:ea typeface="微軟正黑體" panose="020B0604030504040204" pitchFamily="34" charset="-120"/>
              </a:rPr>
              <a:t> </a:t>
            </a:r>
            <a:r>
              <a:rPr lang="en-US" altLang="zh-TW" sz="2000" b="1">
                <a:solidFill>
                  <a:schemeClr val="accent2">
                    <a:lumMod val="50000"/>
                  </a:schemeClr>
                </a:solidFill>
                <a:latin typeface="Arial"/>
                <a:ea typeface="微軟正黑體" panose="020B0604030504040204" pitchFamily="34" charset="-120"/>
              </a:rPr>
              <a:t>(VAAI)</a:t>
            </a:r>
            <a:endParaRPr lang="zh-TW" altLang="en-US" sz="2000" b="1">
              <a:solidFill>
                <a:schemeClr val="accent2">
                  <a:lumMod val="50000"/>
                </a:schemeClr>
              </a:solidFill>
              <a:latin typeface="Arial"/>
              <a:ea typeface="微軟正黑體" panose="020B0604030504040204" pitchFamily="34" charset="-120"/>
            </a:endParaRPr>
          </a:p>
        </p:txBody>
      </p:sp>
      <p:sp>
        <p:nvSpPr>
          <p:cNvPr id="19" name="矩形 18">
            <a:extLst>
              <a:ext uri="{FF2B5EF4-FFF2-40B4-BE49-F238E27FC236}">
                <a16:creationId xmlns:a16="http://schemas.microsoft.com/office/drawing/2014/main" id="{5ABC461F-5103-4B8E-A5A9-DD15694F3063}"/>
              </a:ext>
            </a:extLst>
          </p:cNvPr>
          <p:cNvSpPr/>
          <p:nvPr/>
        </p:nvSpPr>
        <p:spPr>
          <a:xfrm>
            <a:off x="6984752" y="4775226"/>
            <a:ext cx="2537385" cy="830997"/>
          </a:xfrm>
          <a:prstGeom prst="rect">
            <a:avLst/>
          </a:prstGeom>
        </p:spPr>
        <p:txBody>
          <a:bodyPr wrap="square" anchor="t">
            <a:spAutoFit/>
          </a:bodyPr>
          <a:lstStyle/>
          <a:p>
            <a:pPr algn="ctr">
              <a:defRPr/>
            </a:pPr>
            <a:r>
              <a:rPr lang="en-US" altLang="zh-TW" sz="1600" b="1">
                <a:latin typeface="Arial"/>
                <a:ea typeface="微軟正黑體" panose="020B0604030504040204" pitchFamily="34" charset="-120"/>
              </a:rPr>
              <a:t>Admin can optimize the performance when deploying virtualization.</a:t>
            </a:r>
            <a:endParaRPr lang="zh-TW" altLang="en-US" sz="1600" b="1">
              <a:latin typeface="Arial"/>
              <a:ea typeface="微軟正黑體" panose="020B0604030504040204" pitchFamily="34" charset="-120"/>
            </a:endParaRPr>
          </a:p>
        </p:txBody>
      </p:sp>
    </p:spTree>
    <p:extLst>
      <p:ext uri="{BB962C8B-B14F-4D97-AF65-F5344CB8AC3E}">
        <p14:creationId xmlns:p14="http://schemas.microsoft.com/office/powerpoint/2010/main" val="3973684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31C3B022-4791-441F-95C0-EE584DA7B0AC}"/>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240392" y="1426005"/>
            <a:ext cx="11646808" cy="4863173"/>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F1E456FA-1775-4229-BFAF-A762AC0C76ED}"/>
              </a:ext>
            </a:extLst>
          </p:cNvPr>
          <p:cNvSpPr>
            <a:spLocks noGrp="1"/>
          </p:cNvSpPr>
          <p:nvPr>
            <p:ph type="title"/>
          </p:nvPr>
        </p:nvSpPr>
        <p:spPr/>
        <p:txBody>
          <a:bodyPr>
            <a:normAutofit fontScale="90000"/>
          </a:bodyPr>
          <a:lstStyle/>
          <a:p>
            <a:r>
              <a:rPr lang="en-US" altLang="zh-TW" sz="4900">
                <a:latin typeface="Arial"/>
                <a:ea typeface="微軟正黑體"/>
                <a:cs typeface="Arial"/>
              </a:rPr>
              <a:t>VMware</a:t>
            </a:r>
            <a:r>
              <a:rPr lang="zh-TW" altLang="en-US" sz="4900">
                <a:latin typeface="Arial"/>
                <a:ea typeface="微軟正黑體"/>
                <a:cs typeface="Arial"/>
              </a:rPr>
              <a:t> </a:t>
            </a:r>
            <a:r>
              <a:rPr lang="en-US" altLang="zh-TW" sz="4900">
                <a:latin typeface="Arial"/>
                <a:ea typeface="微軟正黑體"/>
                <a:cs typeface="Arial"/>
              </a:rPr>
              <a:t>And</a:t>
            </a:r>
            <a:r>
              <a:rPr lang="zh-TW" altLang="en-US" sz="4900">
                <a:latin typeface="Arial"/>
                <a:ea typeface="微軟正黑體"/>
                <a:cs typeface="Arial"/>
              </a:rPr>
              <a:t> </a:t>
            </a:r>
            <a:r>
              <a:rPr lang="en-US" altLang="zh-TW" sz="4900">
                <a:latin typeface="Arial"/>
                <a:ea typeface="微軟正黑體"/>
                <a:cs typeface="Arial"/>
              </a:rPr>
              <a:t>QNAP ES series </a:t>
            </a:r>
            <a:br>
              <a:rPr lang="en-US"/>
            </a:br>
            <a:r>
              <a:rPr lang="en-US" altLang="ja-JP" sz="2700">
                <a:solidFill>
                  <a:srgbClr val="00FFFF"/>
                </a:solidFill>
                <a:latin typeface="Arial"/>
                <a:ea typeface="微軟正黑體"/>
                <a:cs typeface="Arial"/>
              </a:rPr>
              <a:t>Comprehensive fault tolerance </a:t>
            </a:r>
            <a:endParaRPr lang="en-US" altLang="en-US" sz="2700">
              <a:solidFill>
                <a:srgbClr val="00FFFF"/>
              </a:solidFill>
              <a:latin typeface="Arial"/>
              <a:ea typeface="微軟正黑體"/>
              <a:cs typeface="Arial"/>
            </a:endParaRPr>
          </a:p>
        </p:txBody>
      </p:sp>
      <p:sp>
        <p:nvSpPr>
          <p:cNvPr id="153" name="TextBox 152">
            <a:extLst>
              <a:ext uri="{FF2B5EF4-FFF2-40B4-BE49-F238E27FC236}">
                <a16:creationId xmlns:a16="http://schemas.microsoft.com/office/drawing/2014/main" id="{6F981B56-C5C0-425A-82CB-96AD88686850}"/>
              </a:ext>
            </a:extLst>
          </p:cNvPr>
          <p:cNvSpPr txBox="1"/>
          <p:nvPr/>
        </p:nvSpPr>
        <p:spPr>
          <a:xfrm>
            <a:off x="3729731" y="2125144"/>
            <a:ext cx="6328669" cy="615553"/>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 vSphere Fault Tolerance ensures continuous availability for applications in the event of server failures.</a:t>
            </a:r>
          </a:p>
        </p:txBody>
      </p:sp>
      <p:sp>
        <p:nvSpPr>
          <p:cNvPr id="12" name="TextBox 152">
            <a:extLst>
              <a:ext uri="{FF2B5EF4-FFF2-40B4-BE49-F238E27FC236}">
                <a16:creationId xmlns:a16="http://schemas.microsoft.com/office/drawing/2014/main" id="{14F074C8-4A74-41EA-AFD7-41F6B8F9D967}"/>
              </a:ext>
            </a:extLst>
          </p:cNvPr>
          <p:cNvSpPr txBox="1"/>
          <p:nvPr/>
        </p:nvSpPr>
        <p:spPr>
          <a:xfrm>
            <a:off x="4355374" y="3361112"/>
            <a:ext cx="6553258" cy="615553"/>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 vSphere High Availability (HA) protects your virtualized environment from failures at the server and OS level.</a:t>
            </a:r>
          </a:p>
        </p:txBody>
      </p:sp>
      <p:sp>
        <p:nvSpPr>
          <p:cNvPr id="13" name="TextBox 152">
            <a:extLst>
              <a:ext uri="{FF2B5EF4-FFF2-40B4-BE49-F238E27FC236}">
                <a16:creationId xmlns:a16="http://schemas.microsoft.com/office/drawing/2014/main" id="{7BF1EDDB-3645-4BC1-8F63-9D97659A0DE9}"/>
              </a:ext>
            </a:extLst>
          </p:cNvPr>
          <p:cNvSpPr txBox="1"/>
          <p:nvPr/>
        </p:nvSpPr>
        <p:spPr>
          <a:xfrm>
            <a:off x="5309699" y="4637953"/>
            <a:ext cx="6117816" cy="615553"/>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QNAP ES1640dc ensures data availability of VMware application at the storage level.</a:t>
            </a:r>
          </a:p>
        </p:txBody>
      </p:sp>
      <p:sp>
        <p:nvSpPr>
          <p:cNvPr id="14" name="TextBox 152">
            <a:extLst>
              <a:ext uri="{FF2B5EF4-FFF2-40B4-BE49-F238E27FC236}">
                <a16:creationId xmlns:a16="http://schemas.microsoft.com/office/drawing/2014/main" id="{FBCE9A68-D97D-4509-AD4E-65F3016C9106}"/>
              </a:ext>
            </a:extLst>
          </p:cNvPr>
          <p:cNvSpPr txBox="1"/>
          <p:nvPr/>
        </p:nvSpPr>
        <p:spPr>
          <a:xfrm>
            <a:off x="3717699" y="1547549"/>
            <a:ext cx="6328669" cy="615553"/>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lvl="0"/>
            <a:r>
              <a:rPr lang="en-US"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Application</a:t>
            </a:r>
          </a:p>
        </p:txBody>
      </p:sp>
      <p:sp>
        <p:nvSpPr>
          <p:cNvPr id="15" name="TextBox 152">
            <a:extLst>
              <a:ext uri="{FF2B5EF4-FFF2-40B4-BE49-F238E27FC236}">
                <a16:creationId xmlns:a16="http://schemas.microsoft.com/office/drawing/2014/main" id="{D48F4ED0-B3F1-4E59-BC52-4264702EE652}"/>
              </a:ext>
            </a:extLst>
          </p:cNvPr>
          <p:cNvSpPr txBox="1"/>
          <p:nvPr/>
        </p:nvSpPr>
        <p:spPr>
          <a:xfrm>
            <a:off x="4315268" y="2814795"/>
            <a:ext cx="6328669" cy="615553"/>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Server</a:t>
            </a:r>
          </a:p>
        </p:txBody>
      </p:sp>
      <p:sp>
        <p:nvSpPr>
          <p:cNvPr id="16" name="TextBox 152">
            <a:extLst>
              <a:ext uri="{FF2B5EF4-FFF2-40B4-BE49-F238E27FC236}">
                <a16:creationId xmlns:a16="http://schemas.microsoft.com/office/drawing/2014/main" id="{2DE95B0B-98AB-4DD7-BDCE-57B929D375A8}"/>
              </a:ext>
            </a:extLst>
          </p:cNvPr>
          <p:cNvSpPr txBox="1"/>
          <p:nvPr/>
        </p:nvSpPr>
        <p:spPr>
          <a:xfrm>
            <a:off x="5281805" y="4076510"/>
            <a:ext cx="6328669" cy="615553"/>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lvl="0"/>
            <a:r>
              <a:rPr lang="en-US"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Storage</a:t>
            </a:r>
            <a:endParaRPr lang="zh-TW" altLang="en-US"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3780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C35639-1358-42BC-A612-A523616E7E46}"/>
              </a:ext>
            </a:extLst>
          </p:cNvPr>
          <p:cNvSpPr>
            <a:spLocks noGrp="1"/>
          </p:cNvSpPr>
          <p:nvPr>
            <p:ph type="title"/>
          </p:nvPr>
        </p:nvSpPr>
        <p:spPr>
          <a:xfrm>
            <a:off x="450376" y="0"/>
            <a:ext cx="4867581" cy="4901609"/>
          </a:xfrm>
        </p:spPr>
        <p:txBody>
          <a:bodyPr>
            <a:normAutofit/>
          </a:bodyPr>
          <a:lstStyle/>
          <a:p>
            <a:pPr algn="ctr"/>
            <a:r>
              <a:rPr lang="en-US" altLang="zh-TW" sz="6000" dirty="0">
                <a:latin typeface="Arial" panose="020B0604020202020204" pitchFamily="34" charset="0"/>
                <a:cs typeface="Arial" panose="020B0604020202020204" pitchFamily="34" charset="0"/>
              </a:rPr>
              <a:t>Backup Solution</a:t>
            </a:r>
            <a:endParaRPr lang="en-US" sz="6000" dirty="0">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CCE03204-22AE-4C4A-A31C-A648376E3889}"/>
              </a:ext>
            </a:extLst>
          </p:cNvPr>
          <p:cNvSpPr txBox="1"/>
          <p:nvPr/>
        </p:nvSpPr>
        <p:spPr>
          <a:xfrm>
            <a:off x="837255" y="3728374"/>
            <a:ext cx="5210620" cy="1478418"/>
          </a:xfrm>
          <a:prstGeom prst="rect">
            <a:avLst/>
          </a:prstGeom>
          <a:noFill/>
        </p:spPr>
        <p:txBody>
          <a:bodyPr wrap="square" rtlCol="0">
            <a:spAutoFit/>
          </a:bodyPr>
          <a:lstStyle/>
          <a:p>
            <a:pPr>
              <a:lnSpc>
                <a:spcPct val="150000"/>
              </a:lnSpc>
            </a:pPr>
            <a:r>
              <a:rPr lang="en-US" altLang="zh-TW" sz="3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Basic</a:t>
            </a:r>
            <a:r>
              <a:rPr lang="zh-TW" altLang="en-US" sz="28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Data Replication</a:t>
            </a:r>
            <a:endParaRPr lang="en-US" altLang="zh-TW" sz="28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nSpc>
                <a:spcPct val="150000"/>
              </a:lnSpc>
            </a:pPr>
            <a:endParaRPr lang="en-US" altLang="zh-TW" sz="3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圓角 5">
            <a:extLst>
              <a:ext uri="{FF2B5EF4-FFF2-40B4-BE49-F238E27FC236}">
                <a16:creationId xmlns:a16="http://schemas.microsoft.com/office/drawing/2014/main" id="{73D8CD19-28AE-4360-A140-9EBFA86AF5B9}"/>
              </a:ext>
            </a:extLst>
          </p:cNvPr>
          <p:cNvSpPr/>
          <p:nvPr/>
        </p:nvSpPr>
        <p:spPr>
          <a:xfrm>
            <a:off x="801161" y="3847185"/>
            <a:ext cx="1317187" cy="621584"/>
          </a:xfrm>
          <a:prstGeom prst="roundRect">
            <a:avLst>
              <a:gd name="adj" fmla="val 976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a:solidFill>
                <a:schemeClr val="bg1"/>
              </a:solidFill>
              <a:highlight>
                <a:srgbClr val="FFFF00"/>
              </a:highligh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045F6299-B063-484A-8D83-21EAF83D2369}"/>
              </a:ext>
            </a:extLst>
          </p:cNvPr>
          <p:cNvSpPr txBox="1"/>
          <p:nvPr/>
        </p:nvSpPr>
        <p:spPr>
          <a:xfrm>
            <a:off x="801161" y="4767337"/>
            <a:ext cx="6161114" cy="1077218"/>
          </a:xfrm>
          <a:prstGeom prst="rect">
            <a:avLst/>
          </a:prstGeom>
          <a:noFill/>
        </p:spPr>
        <p:txBody>
          <a:bodyPr wrap="square" rtlCol="0">
            <a:spAutoFit/>
          </a:bodyPr>
          <a:lstStyle/>
          <a:p>
            <a:r>
              <a:rPr lang="en-US" altLang="zh-TW" sz="3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Advanced</a:t>
            </a:r>
            <a:r>
              <a:rPr lang="zh-TW" altLang="en-US" sz="3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Service Replication </a:t>
            </a:r>
            <a:endParaRPr lang="en-US" altLang="zh-TW" sz="28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endParaRPr lang="en-US" altLang="zh-TW" sz="3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圓角 9">
            <a:extLst>
              <a:ext uri="{FF2B5EF4-FFF2-40B4-BE49-F238E27FC236}">
                <a16:creationId xmlns:a16="http://schemas.microsoft.com/office/drawing/2014/main" id="{C84C9930-EC78-4E9C-B33F-537572001485}"/>
              </a:ext>
            </a:extLst>
          </p:cNvPr>
          <p:cNvSpPr/>
          <p:nvPr/>
        </p:nvSpPr>
        <p:spPr>
          <a:xfrm>
            <a:off x="801162" y="4738816"/>
            <a:ext cx="2123302" cy="621584"/>
          </a:xfrm>
          <a:prstGeom prst="roundRect">
            <a:avLst>
              <a:gd name="adj" fmla="val 976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1497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647337-C9A9-48EE-A1E8-3E861C62EAE6}"/>
              </a:ext>
            </a:extLst>
          </p:cNvPr>
          <p:cNvSpPr>
            <a:spLocks noGrp="1"/>
          </p:cNvSpPr>
          <p:nvPr>
            <p:ph type="title"/>
          </p:nvPr>
        </p:nvSpPr>
        <p:spPr>
          <a:xfrm>
            <a:off x="423268" y="1094946"/>
            <a:ext cx="4431294" cy="1156228"/>
          </a:xfrm>
        </p:spPr>
        <p:txBody>
          <a:bodyPr>
            <a:normAutofit fontScale="90000"/>
          </a:bodyPr>
          <a:lstStyle/>
          <a:p>
            <a:r>
              <a:rPr lang="zh-TW" altLang="en-US" sz="4200">
                <a:solidFill>
                  <a:srgbClr val="FFFF00"/>
                </a:solidFill>
                <a:latin typeface="Arial" panose="020B0604020202020204" pitchFamily="34" charset="0"/>
                <a:cs typeface="Arial" panose="020B0604020202020204" pitchFamily="34" charset="0"/>
              </a:rPr>
              <a:t>VMware </a:t>
            </a:r>
            <a:r>
              <a:rPr lang="en-US" altLang="zh-TW" sz="4200">
                <a:solidFill>
                  <a:srgbClr val="FFFF00"/>
                </a:solidFill>
                <a:latin typeface="Arial" panose="020B0604020202020204" pitchFamily="34" charset="0"/>
                <a:cs typeface="Arial" panose="020B0604020202020204" pitchFamily="34" charset="0"/>
              </a:rPr>
              <a:t>Application</a:t>
            </a:r>
            <a:endParaRPr lang="en-US">
              <a:solidFill>
                <a:srgbClr val="FFFF00"/>
              </a:solidFill>
              <a:latin typeface="Arial" panose="020B0604020202020204" pitchFamily="34" charset="0"/>
              <a:cs typeface="Arial" panose="020B0604020202020204" pitchFamily="34" charset="0"/>
            </a:endParaRPr>
          </a:p>
        </p:txBody>
      </p:sp>
      <p:sp>
        <p:nvSpPr>
          <p:cNvPr id="8" name="矩形: 圓角 7">
            <a:extLst>
              <a:ext uri="{FF2B5EF4-FFF2-40B4-BE49-F238E27FC236}">
                <a16:creationId xmlns:a16="http://schemas.microsoft.com/office/drawing/2014/main" id="{E5C50B31-5BB0-4304-90D6-D23F975970C8}"/>
              </a:ext>
            </a:extLst>
          </p:cNvPr>
          <p:cNvSpPr/>
          <p:nvPr/>
        </p:nvSpPr>
        <p:spPr>
          <a:xfrm>
            <a:off x="4109953" y="972729"/>
            <a:ext cx="2378862" cy="747787"/>
          </a:xfrm>
          <a:prstGeom prst="roundRect">
            <a:avLst>
              <a:gd name="adj" fmla="val 9766"/>
            </a:avLst>
          </a:prstGeom>
          <a:gradFill>
            <a:gsLst>
              <a:gs pos="0">
                <a:schemeClr val="bg1">
                  <a:alpha val="75000"/>
                </a:schemeClr>
              </a:gs>
              <a:gs pos="75000">
                <a:srgbClr val="FFFF00">
                  <a:alpha val="9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Virtual Server</a:t>
            </a:r>
          </a:p>
        </p:txBody>
      </p:sp>
      <p:sp>
        <p:nvSpPr>
          <p:cNvPr id="10" name="矩形: 圓角 9">
            <a:extLst>
              <a:ext uri="{FF2B5EF4-FFF2-40B4-BE49-F238E27FC236}">
                <a16:creationId xmlns:a16="http://schemas.microsoft.com/office/drawing/2014/main" id="{FD4411B7-0C6E-4B12-A8C4-9D334D5D26F6}"/>
              </a:ext>
            </a:extLst>
          </p:cNvPr>
          <p:cNvSpPr/>
          <p:nvPr/>
        </p:nvSpPr>
        <p:spPr>
          <a:xfrm>
            <a:off x="4109953" y="972729"/>
            <a:ext cx="2378862" cy="1358655"/>
          </a:xfrm>
          <a:prstGeom prst="roundRect">
            <a:avLst>
              <a:gd name="adj" fmla="val 9766"/>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sz="1600" b="1">
                <a:solidFill>
                  <a:schemeClr val="bg1"/>
                </a:solidFill>
                <a:latin typeface="Arial" panose="020B0604020202020204" pitchFamily="34" charset="0"/>
                <a:ea typeface="微軟正黑體"/>
                <a:cs typeface="Arial" panose="020B0604020202020204" pitchFamily="34" charset="0"/>
              </a:rPr>
              <a:t>Stable &amp; Comprehensive</a:t>
            </a:r>
          </a:p>
        </p:txBody>
      </p:sp>
      <p:sp>
        <p:nvSpPr>
          <p:cNvPr id="18" name="橢圓 17">
            <a:extLst>
              <a:ext uri="{FF2B5EF4-FFF2-40B4-BE49-F238E27FC236}">
                <a16:creationId xmlns:a16="http://schemas.microsoft.com/office/drawing/2014/main" id="{09EF7ECA-8BBB-4716-9EB4-1BB2370160DB}"/>
              </a:ext>
            </a:extLst>
          </p:cNvPr>
          <p:cNvSpPr/>
          <p:nvPr/>
        </p:nvSpPr>
        <p:spPr>
          <a:xfrm>
            <a:off x="3913499" y="766082"/>
            <a:ext cx="409074" cy="4090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rgbClr val="002060"/>
                </a:solidFill>
                <a:latin typeface="Arial" panose="020B0604020202020204" pitchFamily="34" charset="0"/>
                <a:cs typeface="Arial" panose="020B0604020202020204" pitchFamily="34" charset="0"/>
              </a:rPr>
              <a:t>1</a:t>
            </a:r>
            <a:endParaRPr lang="zh-TW" altLang="en-US" sz="2000" b="1">
              <a:solidFill>
                <a:srgbClr val="002060"/>
              </a:solidFill>
              <a:latin typeface="Arial" panose="020B0604020202020204" pitchFamily="34" charset="0"/>
              <a:cs typeface="Arial" panose="020B0604020202020204" pitchFamily="34" charset="0"/>
            </a:endParaRPr>
          </a:p>
        </p:txBody>
      </p:sp>
      <p:sp>
        <p:nvSpPr>
          <p:cNvPr id="13" name="矩形: 圓角 12">
            <a:extLst>
              <a:ext uri="{FF2B5EF4-FFF2-40B4-BE49-F238E27FC236}">
                <a16:creationId xmlns:a16="http://schemas.microsoft.com/office/drawing/2014/main" id="{EED80E93-3218-4F76-BDCF-B2FFA7FD273D}"/>
              </a:ext>
            </a:extLst>
          </p:cNvPr>
          <p:cNvSpPr/>
          <p:nvPr/>
        </p:nvSpPr>
        <p:spPr>
          <a:xfrm>
            <a:off x="550769" y="2704962"/>
            <a:ext cx="3203083" cy="828954"/>
          </a:xfrm>
          <a:prstGeom prst="roundRect">
            <a:avLst>
              <a:gd name="adj" fmla="val 9766"/>
            </a:avLst>
          </a:prstGeom>
          <a:gradFill>
            <a:gsLst>
              <a:gs pos="0">
                <a:schemeClr val="bg1">
                  <a:alpha val="75000"/>
                </a:schemeClr>
              </a:gs>
              <a:gs pos="75000">
                <a:srgbClr val="FFFF00">
                  <a:alpha val="9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Backup &amp; </a:t>
            </a:r>
          </a:p>
          <a:p>
            <a:pPr algn="ct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Disaster Recovery</a:t>
            </a:r>
          </a:p>
        </p:txBody>
      </p:sp>
      <p:sp>
        <p:nvSpPr>
          <p:cNvPr id="14" name="矩形: 圓角 13">
            <a:extLst>
              <a:ext uri="{FF2B5EF4-FFF2-40B4-BE49-F238E27FC236}">
                <a16:creationId xmlns:a16="http://schemas.microsoft.com/office/drawing/2014/main" id="{3B04D4A5-BE6E-43B1-AAFC-7D2F5845DFD3}"/>
              </a:ext>
            </a:extLst>
          </p:cNvPr>
          <p:cNvSpPr/>
          <p:nvPr/>
        </p:nvSpPr>
        <p:spPr>
          <a:xfrm>
            <a:off x="550769" y="2704963"/>
            <a:ext cx="3203083" cy="1227216"/>
          </a:xfrm>
          <a:prstGeom prst="roundRect">
            <a:avLst>
              <a:gd name="adj" fmla="val 9766"/>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sz="1600" b="1">
                <a:solidFill>
                  <a:schemeClr val="bg1"/>
                </a:solidFill>
                <a:latin typeface="Arial" panose="020B0604020202020204" pitchFamily="34" charset="0"/>
                <a:ea typeface="微軟正黑體"/>
                <a:cs typeface="Arial" panose="020B0604020202020204" pitchFamily="34" charset="0"/>
              </a:rPr>
              <a:t>File &amp; Service Backup</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橢圓 18">
            <a:extLst>
              <a:ext uri="{FF2B5EF4-FFF2-40B4-BE49-F238E27FC236}">
                <a16:creationId xmlns:a16="http://schemas.microsoft.com/office/drawing/2014/main" id="{62700954-BCD2-4752-A6A8-3A43345F1719}"/>
              </a:ext>
            </a:extLst>
          </p:cNvPr>
          <p:cNvSpPr/>
          <p:nvPr/>
        </p:nvSpPr>
        <p:spPr>
          <a:xfrm>
            <a:off x="328533" y="2516749"/>
            <a:ext cx="409074" cy="4090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rgbClr val="002060"/>
                </a:solidFill>
                <a:latin typeface="Arial" panose="020B0604020202020204" pitchFamily="34" charset="0"/>
                <a:cs typeface="Arial" panose="020B0604020202020204" pitchFamily="34" charset="0"/>
              </a:rPr>
              <a:t>2</a:t>
            </a:r>
            <a:endParaRPr lang="zh-TW" altLang="en-US" sz="2000" b="1">
              <a:solidFill>
                <a:srgbClr val="002060"/>
              </a:solidFill>
              <a:latin typeface="Arial" panose="020B0604020202020204" pitchFamily="34" charset="0"/>
              <a:cs typeface="Arial" panose="020B0604020202020204" pitchFamily="34" charset="0"/>
            </a:endParaRPr>
          </a:p>
        </p:txBody>
      </p:sp>
      <p:sp>
        <p:nvSpPr>
          <p:cNvPr id="16" name="矩形: 圓角 15">
            <a:extLst>
              <a:ext uri="{FF2B5EF4-FFF2-40B4-BE49-F238E27FC236}">
                <a16:creationId xmlns:a16="http://schemas.microsoft.com/office/drawing/2014/main" id="{781DC4D9-156D-44B6-A116-8025F485D55C}"/>
              </a:ext>
            </a:extLst>
          </p:cNvPr>
          <p:cNvSpPr/>
          <p:nvPr/>
        </p:nvSpPr>
        <p:spPr>
          <a:xfrm>
            <a:off x="4109953" y="2704962"/>
            <a:ext cx="2378862" cy="828954"/>
          </a:xfrm>
          <a:prstGeom prst="roundRect">
            <a:avLst>
              <a:gd name="adj" fmla="val 9766"/>
            </a:avLst>
          </a:prstGeom>
          <a:gradFill>
            <a:gsLst>
              <a:gs pos="0">
                <a:schemeClr val="bg1">
                  <a:alpha val="75000"/>
                </a:schemeClr>
              </a:gs>
              <a:gs pos="75000">
                <a:srgbClr val="FFFF00">
                  <a:alpha val="9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Modern Application</a:t>
            </a:r>
          </a:p>
        </p:txBody>
      </p:sp>
      <p:sp>
        <p:nvSpPr>
          <p:cNvPr id="17" name="矩形: 圓角 16">
            <a:extLst>
              <a:ext uri="{FF2B5EF4-FFF2-40B4-BE49-F238E27FC236}">
                <a16:creationId xmlns:a16="http://schemas.microsoft.com/office/drawing/2014/main" id="{5D0DE4EA-F35A-4C19-92DC-8AF676949B5B}"/>
              </a:ext>
            </a:extLst>
          </p:cNvPr>
          <p:cNvSpPr/>
          <p:nvPr/>
        </p:nvSpPr>
        <p:spPr>
          <a:xfrm>
            <a:off x="4109953" y="2704963"/>
            <a:ext cx="2378862" cy="1227216"/>
          </a:xfrm>
          <a:prstGeom prst="roundRect">
            <a:avLst>
              <a:gd name="adj" fmla="val 9766"/>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Performance &amp; Space</a:t>
            </a:r>
          </a:p>
        </p:txBody>
      </p:sp>
      <p:sp>
        <p:nvSpPr>
          <p:cNvPr id="20" name="橢圓 19">
            <a:extLst>
              <a:ext uri="{FF2B5EF4-FFF2-40B4-BE49-F238E27FC236}">
                <a16:creationId xmlns:a16="http://schemas.microsoft.com/office/drawing/2014/main" id="{D1AD25A1-C809-481F-A98A-ADAEA46BAC66}"/>
              </a:ext>
            </a:extLst>
          </p:cNvPr>
          <p:cNvSpPr/>
          <p:nvPr/>
        </p:nvSpPr>
        <p:spPr>
          <a:xfrm>
            <a:off x="3913499" y="2498978"/>
            <a:ext cx="409074" cy="4090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rgbClr val="002060"/>
                </a:solidFill>
                <a:latin typeface="Arial" panose="020B0604020202020204" pitchFamily="34" charset="0"/>
                <a:cs typeface="Arial" panose="020B0604020202020204" pitchFamily="34" charset="0"/>
              </a:rPr>
              <a:t>3</a:t>
            </a:r>
          </a:p>
        </p:txBody>
      </p:sp>
      <p:sp>
        <p:nvSpPr>
          <p:cNvPr id="26" name="矩形: 圓角 25">
            <a:extLst>
              <a:ext uri="{FF2B5EF4-FFF2-40B4-BE49-F238E27FC236}">
                <a16:creationId xmlns:a16="http://schemas.microsoft.com/office/drawing/2014/main" id="{A8677EBF-25E2-44F2-A05C-CB0479FF0209}"/>
              </a:ext>
            </a:extLst>
          </p:cNvPr>
          <p:cNvSpPr/>
          <p:nvPr/>
        </p:nvSpPr>
        <p:spPr>
          <a:xfrm>
            <a:off x="495460" y="4177306"/>
            <a:ext cx="5993354" cy="828954"/>
          </a:xfrm>
          <a:prstGeom prst="roundRect">
            <a:avLst>
              <a:gd name="adj" fmla="val 11217"/>
            </a:avLst>
          </a:prstGeom>
          <a:gradFill>
            <a:gsLst>
              <a:gs pos="0">
                <a:schemeClr val="bg1">
                  <a:alpha val="75000"/>
                </a:schemeClr>
              </a:gs>
              <a:gs pos="75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QTS</a:t>
            </a:r>
            <a:r>
              <a:rPr lang="zh-TW" altLang="en-US" b="1">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(Basic Plan) / </a:t>
            </a:r>
          </a:p>
          <a:p>
            <a:pPr algn="ct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QES  (Advanced</a:t>
            </a:r>
            <a:r>
              <a:rPr lang="zh-TW" altLang="en-US" b="1">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Plan)</a:t>
            </a:r>
          </a:p>
        </p:txBody>
      </p:sp>
      <p:sp>
        <p:nvSpPr>
          <p:cNvPr id="27" name="矩形: 圓角 26">
            <a:extLst>
              <a:ext uri="{FF2B5EF4-FFF2-40B4-BE49-F238E27FC236}">
                <a16:creationId xmlns:a16="http://schemas.microsoft.com/office/drawing/2014/main" id="{061D4A36-CF93-4BCA-B7C4-2CB77CE19970}"/>
              </a:ext>
            </a:extLst>
          </p:cNvPr>
          <p:cNvSpPr/>
          <p:nvPr/>
        </p:nvSpPr>
        <p:spPr>
          <a:xfrm>
            <a:off x="495461" y="4177306"/>
            <a:ext cx="5993354" cy="1707965"/>
          </a:xfrm>
          <a:prstGeom prst="roundRect">
            <a:avLst>
              <a:gd name="adj" fmla="val 4783"/>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High-availability, Pool over-provisioning, Assistance kit, </a:t>
            </a:r>
            <a:r>
              <a:rPr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 SRM, </a:t>
            </a:r>
            <a:r>
              <a:rPr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rPr>
              <a:t>Qtier</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Data saving, </a:t>
            </a:r>
            <a:r>
              <a:rPr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rPr>
              <a:t>iSER</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 (RDMA)</a:t>
            </a:r>
            <a:endPar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607839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B6303869-EDFF-42FF-91CD-98E24F8E68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B6CC82B-A0D1-4361-9201-7AFC7C0F64CF}"/>
              </a:ext>
            </a:extLst>
          </p:cNvPr>
          <p:cNvSpPr>
            <a:spLocks noGrp="1"/>
          </p:cNvSpPr>
          <p:nvPr>
            <p:ph type="title"/>
          </p:nvPr>
        </p:nvSpPr>
        <p:spPr>
          <a:xfrm>
            <a:off x="275948" y="5353305"/>
            <a:ext cx="10515600" cy="996286"/>
          </a:xfrm>
        </p:spPr>
        <p:txBody>
          <a:bodyPr>
            <a:normAutofit/>
          </a:bodyPr>
          <a:lstStyle/>
          <a:p>
            <a:r>
              <a:rPr lang="en-US" altLang="zh-TW" sz="6000">
                <a:latin typeface="Arial" panose="020B0604020202020204" pitchFamily="34" charset="0"/>
                <a:ea typeface="微軟正黑體"/>
                <a:cs typeface="Arial" panose="020B0604020202020204" pitchFamily="34" charset="0"/>
              </a:rPr>
              <a:t>Tragedies happen!</a:t>
            </a:r>
            <a:endParaRPr lang="en-US" altLang="zh-TW" sz="6000">
              <a:latin typeface="Arial" panose="020B0604020202020204" pitchFamily="34" charset="0"/>
              <a:cs typeface="Arial" panose="020B0604020202020204" pitchFamily="34" charset="0"/>
            </a:endParaRPr>
          </a:p>
        </p:txBody>
      </p:sp>
      <p:pic>
        <p:nvPicPr>
          <p:cNvPr id="6" name="Shape 452">
            <a:extLst>
              <a:ext uri="{FF2B5EF4-FFF2-40B4-BE49-F238E27FC236}">
                <a16:creationId xmlns:a16="http://schemas.microsoft.com/office/drawing/2014/main" id="{3A1643D3-9BAC-420E-890C-448977678A6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4775" y="7531629"/>
            <a:ext cx="2746991" cy="1956596"/>
          </a:xfrm>
          <a:prstGeom prst="rect">
            <a:avLst/>
          </a:prstGeom>
          <a:noFill/>
          <a:ln>
            <a:noFill/>
          </a:ln>
        </p:spPr>
      </p:pic>
      <p:pic>
        <p:nvPicPr>
          <p:cNvPr id="7" name="Shape 453">
            <a:extLst>
              <a:ext uri="{FF2B5EF4-FFF2-40B4-BE49-F238E27FC236}">
                <a16:creationId xmlns:a16="http://schemas.microsoft.com/office/drawing/2014/main" id="{D1E44A77-342A-4775-9CB6-5D5235D71ED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59599" y="7517672"/>
            <a:ext cx="2736612" cy="1970553"/>
          </a:xfrm>
          <a:prstGeom prst="rect">
            <a:avLst/>
          </a:prstGeom>
          <a:noFill/>
          <a:ln>
            <a:noFill/>
          </a:ln>
        </p:spPr>
      </p:pic>
      <p:pic>
        <p:nvPicPr>
          <p:cNvPr id="8" name="Shape 454">
            <a:extLst>
              <a:ext uri="{FF2B5EF4-FFF2-40B4-BE49-F238E27FC236}">
                <a16:creationId xmlns:a16="http://schemas.microsoft.com/office/drawing/2014/main" id="{4BDB4B37-76A6-43E0-903D-A3A5A692E88A}"/>
              </a:ext>
            </a:extLst>
          </p:cNvPr>
          <p:cNvPicPr preferRelativeResize="0"/>
          <p:nvPr/>
        </p:nvPicPr>
        <p:blipFill rotWithShape="1">
          <a:blip r:embed="rId5">
            <a:alphaModFix/>
          </a:blip>
          <a:srcRect/>
          <a:stretch/>
        </p:blipFill>
        <p:spPr>
          <a:xfrm>
            <a:off x="3042759" y="9563945"/>
            <a:ext cx="3153452" cy="2064280"/>
          </a:xfrm>
          <a:prstGeom prst="rect">
            <a:avLst/>
          </a:prstGeom>
          <a:noFill/>
          <a:ln>
            <a:noFill/>
          </a:ln>
        </p:spPr>
      </p:pic>
      <p:pic>
        <p:nvPicPr>
          <p:cNvPr id="9" name="Shape 455">
            <a:extLst>
              <a:ext uri="{FF2B5EF4-FFF2-40B4-BE49-F238E27FC236}">
                <a16:creationId xmlns:a16="http://schemas.microsoft.com/office/drawing/2014/main" id="{28D1C20B-AD8E-46B5-93A9-1D7DB3534E4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4776" y="9563946"/>
            <a:ext cx="2295865" cy="2069293"/>
          </a:xfrm>
          <a:prstGeom prst="rect">
            <a:avLst/>
          </a:prstGeom>
          <a:noFill/>
          <a:ln>
            <a:noFill/>
          </a:ln>
        </p:spPr>
      </p:pic>
      <p:pic>
        <p:nvPicPr>
          <p:cNvPr id="10" name="Shape 456">
            <a:extLst>
              <a:ext uri="{FF2B5EF4-FFF2-40B4-BE49-F238E27FC236}">
                <a16:creationId xmlns:a16="http://schemas.microsoft.com/office/drawing/2014/main" id="{CD8B2C4D-6FF6-49CC-9D95-9577FD0ADFE8}"/>
              </a:ext>
            </a:extLst>
          </p:cNvPr>
          <p:cNvPicPr preferRelativeResize="0"/>
          <p:nvPr/>
        </p:nvPicPr>
        <p:blipFill rotWithShape="1">
          <a:blip r:embed="rId7">
            <a:alphaModFix/>
          </a:blip>
          <a:srcRect/>
          <a:stretch/>
        </p:blipFill>
        <p:spPr>
          <a:xfrm>
            <a:off x="6294045" y="7531629"/>
            <a:ext cx="4262044" cy="3398412"/>
          </a:xfrm>
          <a:prstGeom prst="rect">
            <a:avLst/>
          </a:prstGeom>
          <a:noFill/>
          <a:ln>
            <a:noFill/>
          </a:ln>
        </p:spPr>
      </p:pic>
      <p:sp>
        <p:nvSpPr>
          <p:cNvPr id="11" name="矩形 10">
            <a:extLst>
              <a:ext uri="{FF2B5EF4-FFF2-40B4-BE49-F238E27FC236}">
                <a16:creationId xmlns:a16="http://schemas.microsoft.com/office/drawing/2014/main" id="{1DA0594B-2159-42B7-A191-8EF150338C95}"/>
              </a:ext>
            </a:extLst>
          </p:cNvPr>
          <p:cNvSpPr/>
          <p:nvPr/>
        </p:nvSpPr>
        <p:spPr>
          <a:xfrm>
            <a:off x="373463" y="4218539"/>
            <a:ext cx="6573247" cy="1200329"/>
          </a:xfrm>
          <a:prstGeom prst="rect">
            <a:avLst/>
          </a:prstGeom>
        </p:spPr>
        <p:txBody>
          <a:bodyPr wrap="square" anchor="t">
            <a:spAutoFit/>
          </a:bodyPr>
          <a:lstStyle/>
          <a:p>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Computer system failure / fire / flooding ...</a:t>
            </a:r>
          </a:p>
          <a:p>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p>
          <a:p>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25657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8D7F1B-EBC7-40F8-86DD-FD39FACF5953}"/>
              </a:ext>
            </a:extLst>
          </p:cNvPr>
          <p:cNvSpPr>
            <a:spLocks noGrp="1"/>
          </p:cNvSpPr>
          <p:nvPr>
            <p:ph type="title"/>
          </p:nvPr>
        </p:nvSpPr>
        <p:spPr/>
        <p:txBody>
          <a:bodyPr>
            <a:normAutofit/>
          </a:bodyPr>
          <a:lstStyle/>
          <a:p>
            <a:r>
              <a:rPr lang="en-US" altLang="zh-TW" sz="4400">
                <a:latin typeface="Arial"/>
                <a:ea typeface="微軟正黑體"/>
                <a:cs typeface="Arial"/>
              </a:rPr>
              <a:t>Case Study – Disaster Recovery</a:t>
            </a:r>
            <a:endParaRPr lang="zh-TW" altLang="en-US" sz="2700">
              <a:solidFill>
                <a:srgbClr val="00FFFF"/>
              </a:solidFill>
              <a:latin typeface="Arial"/>
              <a:ea typeface="微軟正黑體"/>
              <a:cs typeface="Arial"/>
            </a:endParaRPr>
          </a:p>
        </p:txBody>
      </p:sp>
      <p:pic>
        <p:nvPicPr>
          <p:cNvPr id="7" name="圖片 6">
            <a:extLst>
              <a:ext uri="{FF2B5EF4-FFF2-40B4-BE49-F238E27FC236}">
                <a16:creationId xmlns:a16="http://schemas.microsoft.com/office/drawing/2014/main" id="{5C3C9729-219E-45CB-8E89-A200E279FF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0776" y="1392480"/>
            <a:ext cx="8390447" cy="4520480"/>
          </a:xfrm>
          <a:prstGeom prst="rect">
            <a:avLst/>
          </a:prstGeom>
        </p:spPr>
      </p:pic>
      <p:sp>
        <p:nvSpPr>
          <p:cNvPr id="8" name="TextBox 59">
            <a:extLst>
              <a:ext uri="{FF2B5EF4-FFF2-40B4-BE49-F238E27FC236}">
                <a16:creationId xmlns:a16="http://schemas.microsoft.com/office/drawing/2014/main" id="{075A5E2E-7CF3-48FB-8C44-28C5F6A9E499}"/>
              </a:ext>
            </a:extLst>
          </p:cNvPr>
          <p:cNvSpPr txBox="1"/>
          <p:nvPr/>
        </p:nvSpPr>
        <p:spPr>
          <a:xfrm>
            <a:off x="2391912" y="1269321"/>
            <a:ext cx="3232677" cy="369332"/>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a:latin typeface="Arial" panose="020B0604020202020204" pitchFamily="34" charset="0"/>
                <a:cs typeface="Arial" panose="020B0604020202020204" pitchFamily="34" charset="0"/>
              </a:rPr>
              <a:t>Storage in protected group</a:t>
            </a:r>
            <a:endParaRPr lang="zh-TW" altLang="en-US" sz="1600" b="1">
              <a:latin typeface="Arial" panose="020B0604020202020204" pitchFamily="34" charset="0"/>
              <a:cs typeface="Arial" panose="020B0604020202020204" pitchFamily="34" charset="0"/>
            </a:endParaRPr>
          </a:p>
        </p:txBody>
      </p:sp>
      <p:sp>
        <p:nvSpPr>
          <p:cNvPr id="9" name="TextBox 59">
            <a:extLst>
              <a:ext uri="{FF2B5EF4-FFF2-40B4-BE49-F238E27FC236}">
                <a16:creationId xmlns:a16="http://schemas.microsoft.com/office/drawing/2014/main" id="{C2A5DE9F-22AF-4A38-82A1-F7E2A482A0C6}"/>
              </a:ext>
            </a:extLst>
          </p:cNvPr>
          <p:cNvSpPr txBox="1"/>
          <p:nvPr/>
        </p:nvSpPr>
        <p:spPr>
          <a:xfrm>
            <a:off x="7549682" y="1269321"/>
            <a:ext cx="3232677" cy="369332"/>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a:latin typeface="Arial" panose="020B0604020202020204" pitchFamily="34" charset="0"/>
                <a:cs typeface="Arial" panose="020B0604020202020204" pitchFamily="34" charset="0"/>
              </a:rPr>
              <a:t>Storage in recovery group</a:t>
            </a:r>
            <a:endParaRPr lang="zh-TW" altLang="en-US" sz="1600" b="1">
              <a:latin typeface="Arial" panose="020B0604020202020204" pitchFamily="34" charset="0"/>
              <a:cs typeface="Arial" panose="020B0604020202020204" pitchFamily="34" charset="0"/>
            </a:endParaRPr>
          </a:p>
        </p:txBody>
      </p:sp>
      <p:sp>
        <p:nvSpPr>
          <p:cNvPr id="11" name="TextBox 59">
            <a:extLst>
              <a:ext uri="{FF2B5EF4-FFF2-40B4-BE49-F238E27FC236}">
                <a16:creationId xmlns:a16="http://schemas.microsoft.com/office/drawing/2014/main" id="{C6684697-8144-4A71-B740-BC8C22F81483}"/>
              </a:ext>
            </a:extLst>
          </p:cNvPr>
          <p:cNvSpPr txBox="1"/>
          <p:nvPr/>
        </p:nvSpPr>
        <p:spPr>
          <a:xfrm>
            <a:off x="2142699" y="5912961"/>
            <a:ext cx="3684895" cy="369332"/>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a:latin typeface="Arial" panose="020B0604020202020204" pitchFamily="34" charset="0"/>
                <a:cs typeface="Arial" panose="020B0604020202020204" pitchFamily="34" charset="0"/>
              </a:rPr>
              <a:t>Storage in protected group</a:t>
            </a:r>
            <a:endParaRPr lang="zh-TW" altLang="en-US" sz="1600" b="1">
              <a:latin typeface="Arial" panose="020B0604020202020204" pitchFamily="34" charset="0"/>
              <a:cs typeface="Arial" panose="020B0604020202020204" pitchFamily="34" charset="0"/>
            </a:endParaRPr>
          </a:p>
        </p:txBody>
      </p:sp>
      <p:sp>
        <p:nvSpPr>
          <p:cNvPr id="12" name="TextBox 59">
            <a:extLst>
              <a:ext uri="{FF2B5EF4-FFF2-40B4-BE49-F238E27FC236}">
                <a16:creationId xmlns:a16="http://schemas.microsoft.com/office/drawing/2014/main" id="{9726DE80-F32B-47D2-9DEF-730D966C789D}"/>
              </a:ext>
            </a:extLst>
          </p:cNvPr>
          <p:cNvSpPr txBox="1"/>
          <p:nvPr/>
        </p:nvSpPr>
        <p:spPr>
          <a:xfrm>
            <a:off x="7729518" y="5912961"/>
            <a:ext cx="2873004" cy="369332"/>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a:latin typeface="Arial" panose="020B0604020202020204" pitchFamily="34" charset="0"/>
                <a:cs typeface="Arial" panose="020B0604020202020204" pitchFamily="34" charset="0"/>
              </a:rPr>
              <a:t>Storage in recovery group</a:t>
            </a:r>
            <a:endParaRPr lang="zh-TW" alt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014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144A6CB7-0FD5-423D-B9A1-F07D2623E5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590" y="2466199"/>
            <a:ext cx="10078820" cy="3690774"/>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FE491A4F-496B-4055-AB35-0D03404EF822}"/>
              </a:ext>
            </a:extLst>
          </p:cNvPr>
          <p:cNvSpPr>
            <a:spLocks noGrp="1"/>
          </p:cNvSpPr>
          <p:nvPr>
            <p:ph type="title"/>
          </p:nvPr>
        </p:nvSpPr>
        <p:spPr/>
        <p:txBody>
          <a:bodyPr>
            <a:normAutofit fontScale="90000"/>
          </a:bodyPr>
          <a:lstStyle/>
          <a:p>
            <a:r>
              <a:rPr lang="en-US" altLang="zh-TW" sz="4400" err="1">
                <a:latin typeface="Arial" panose="020B0604020202020204" pitchFamily="34" charset="0"/>
                <a:cs typeface="Arial" panose="020B0604020202020204" pitchFamily="34" charset="0"/>
              </a:rPr>
              <a:t>SnapSync</a:t>
            </a:r>
            <a:r>
              <a:rPr lang="en-US" altLang="zh-TW" sz="4400">
                <a:latin typeface="Arial" panose="020B0604020202020204" pitchFamily="34" charset="0"/>
                <a:cs typeface="Arial" panose="020B0604020202020204" pitchFamily="34" charset="0"/>
              </a:rPr>
              <a:t> Breakthrough data replication</a:t>
            </a:r>
            <a:endParaRPr lang="en-US" altLang="en-US" sz="2700">
              <a:solidFill>
                <a:srgbClr val="00FFFF"/>
              </a:solidFill>
              <a:latin typeface="Arial"/>
              <a:ea typeface="微軟正黑體"/>
              <a:cs typeface="Arial"/>
            </a:endParaRPr>
          </a:p>
        </p:txBody>
      </p:sp>
      <p:sp>
        <p:nvSpPr>
          <p:cNvPr id="11" name="TextBox 59">
            <a:extLst>
              <a:ext uri="{FF2B5EF4-FFF2-40B4-BE49-F238E27FC236}">
                <a16:creationId xmlns:a16="http://schemas.microsoft.com/office/drawing/2014/main" id="{351C3C72-4BD3-45E5-A905-A606A534D93A}"/>
              </a:ext>
            </a:extLst>
          </p:cNvPr>
          <p:cNvSpPr txBox="1"/>
          <p:nvPr/>
        </p:nvSpPr>
        <p:spPr>
          <a:xfrm>
            <a:off x="1413344" y="5756863"/>
            <a:ext cx="3232677"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latin typeface="微軟正黑體" panose="020B0604030504040204" pitchFamily="34" charset="-120"/>
                <a:ea typeface="微軟正黑體" panose="020B0604030504040204" pitchFamily="34" charset="-120"/>
                <a:cs typeface="Arial" panose="020B0604020202020204" pitchFamily="34" charset="0"/>
              </a:rPr>
              <a:t>Primary Storage</a:t>
            </a:r>
            <a:endParaRPr lang="zh-TW" altLang="en-US" sz="18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TextBox 59">
            <a:extLst>
              <a:ext uri="{FF2B5EF4-FFF2-40B4-BE49-F238E27FC236}">
                <a16:creationId xmlns:a16="http://schemas.microsoft.com/office/drawing/2014/main" id="{ACC56FCF-34AD-4CF8-AAAB-E270D1D6834E}"/>
              </a:ext>
            </a:extLst>
          </p:cNvPr>
          <p:cNvSpPr txBox="1"/>
          <p:nvPr/>
        </p:nvSpPr>
        <p:spPr>
          <a:xfrm>
            <a:off x="7473472" y="5756863"/>
            <a:ext cx="3232677"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latin typeface="微軟正黑體" panose="020B0604030504040204" pitchFamily="34" charset="-120"/>
                <a:ea typeface="微軟正黑體" panose="020B0604030504040204" pitchFamily="34" charset="-120"/>
                <a:cs typeface="Arial" panose="020B0604020202020204" pitchFamily="34" charset="0"/>
              </a:rPr>
              <a:t>Backup Storage</a:t>
            </a:r>
            <a:endParaRPr lang="zh-TW" altLang="en-US" sz="18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TextBox 59">
            <a:extLst>
              <a:ext uri="{FF2B5EF4-FFF2-40B4-BE49-F238E27FC236}">
                <a16:creationId xmlns:a16="http://schemas.microsoft.com/office/drawing/2014/main" id="{44B4A42B-E2AA-42EE-A27C-D6DD6986ADE9}"/>
              </a:ext>
            </a:extLst>
          </p:cNvPr>
          <p:cNvSpPr txBox="1"/>
          <p:nvPr/>
        </p:nvSpPr>
        <p:spPr>
          <a:xfrm>
            <a:off x="9669380" y="2830692"/>
            <a:ext cx="1556083"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latin typeface="Arial" panose="020B0604020202020204" pitchFamily="34" charset="0"/>
                <a:cs typeface="Arial" panose="020B0604020202020204" pitchFamily="34" charset="0"/>
              </a:rPr>
              <a:t>iSCSI</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NFS</a:t>
            </a:r>
            <a:endParaRPr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4" name="TextBox 59">
            <a:extLst>
              <a:ext uri="{FF2B5EF4-FFF2-40B4-BE49-F238E27FC236}">
                <a16:creationId xmlns:a16="http://schemas.microsoft.com/office/drawing/2014/main" id="{FA6EED86-6F48-4089-840D-1F92DA7AB31A}"/>
              </a:ext>
            </a:extLst>
          </p:cNvPr>
          <p:cNvSpPr txBox="1"/>
          <p:nvPr/>
        </p:nvSpPr>
        <p:spPr>
          <a:xfrm>
            <a:off x="3641559" y="2830692"/>
            <a:ext cx="1556083"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latin typeface="Arial" panose="020B0604020202020204" pitchFamily="34" charset="0"/>
                <a:cs typeface="Arial" panose="020B0604020202020204" pitchFamily="34" charset="0"/>
              </a:rPr>
              <a:t>iSCSI</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NFS</a:t>
            </a:r>
            <a:endParaRPr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5" name="TextBox 59">
            <a:extLst>
              <a:ext uri="{FF2B5EF4-FFF2-40B4-BE49-F238E27FC236}">
                <a16:creationId xmlns:a16="http://schemas.microsoft.com/office/drawing/2014/main" id="{A4201623-2207-41B4-BB24-86BBED9A4872}"/>
              </a:ext>
            </a:extLst>
          </p:cNvPr>
          <p:cNvSpPr txBox="1"/>
          <p:nvPr/>
        </p:nvSpPr>
        <p:spPr>
          <a:xfrm>
            <a:off x="936810" y="2131609"/>
            <a:ext cx="3232677" cy="553998"/>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2800" b="1">
                <a:solidFill>
                  <a:srgbClr val="0070C0"/>
                </a:solidFill>
                <a:latin typeface="Arial" panose="020B0604020202020204" pitchFamily="34" charset="0"/>
                <a:ea typeface="微軟正黑體" panose="020B0604030504040204" pitchFamily="34" charset="-120"/>
                <a:cs typeface="Arial" panose="020B0604020202020204" pitchFamily="34" charset="0"/>
              </a:rPr>
              <a:t>Server</a:t>
            </a:r>
            <a:endParaRPr lang="zh-TW" altLang="en-US" sz="28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TextBox 59">
            <a:extLst>
              <a:ext uri="{FF2B5EF4-FFF2-40B4-BE49-F238E27FC236}">
                <a16:creationId xmlns:a16="http://schemas.microsoft.com/office/drawing/2014/main" id="{20F688AB-7279-452A-A58C-04403CED9AC9}"/>
              </a:ext>
            </a:extLst>
          </p:cNvPr>
          <p:cNvSpPr txBox="1"/>
          <p:nvPr/>
        </p:nvSpPr>
        <p:spPr>
          <a:xfrm>
            <a:off x="7014714" y="2131609"/>
            <a:ext cx="3232677" cy="553998"/>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2800" b="1">
                <a:solidFill>
                  <a:srgbClr val="0070C0"/>
                </a:solidFill>
                <a:latin typeface="Arial" panose="020B0604020202020204" pitchFamily="34" charset="0"/>
                <a:ea typeface="微軟正黑體" panose="020B0604030504040204" pitchFamily="34" charset="-120"/>
                <a:cs typeface="Arial" panose="020B0604020202020204" pitchFamily="34" charset="0"/>
              </a:rPr>
              <a:t>Server</a:t>
            </a:r>
            <a:endParaRPr lang="zh-TW" altLang="en-US" sz="28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5CB4FCE1-29D9-43D1-9AD0-FA00A6824E49}"/>
              </a:ext>
            </a:extLst>
          </p:cNvPr>
          <p:cNvSpPr txBox="1"/>
          <p:nvPr/>
        </p:nvSpPr>
        <p:spPr>
          <a:xfrm>
            <a:off x="5223559" y="4311586"/>
            <a:ext cx="1744882" cy="707886"/>
          </a:xfrm>
          <a:prstGeom prst="rect">
            <a:avLst/>
          </a:prstGeom>
          <a:noFill/>
        </p:spPr>
        <p:txBody>
          <a:bodyPr wrap="square" rtlCol="0">
            <a:spAutoFit/>
          </a:bodyPr>
          <a:lstStyle/>
          <a:p>
            <a:pPr algn="ctr"/>
            <a:r>
              <a:rPr lang="en-US" altLang="zh-TW" sz="2000" b="1" err="1">
                <a:latin typeface="Arial" panose="020B0604020202020204" pitchFamily="34" charset="0"/>
                <a:cs typeface="Arial" panose="020B0604020202020204" pitchFamily="34" charset="0"/>
              </a:rPr>
              <a:t>Snapsync</a:t>
            </a:r>
            <a:endParaRPr lang="en-US" altLang="zh-TW" sz="2000" b="1">
              <a:latin typeface="Arial" panose="020B0604020202020204" pitchFamily="34" charset="0"/>
              <a:cs typeface="Arial" panose="020B0604020202020204" pitchFamily="34" charset="0"/>
            </a:endParaRPr>
          </a:p>
          <a:p>
            <a:pPr algn="ctr"/>
            <a:r>
              <a:rPr lang="en-US" altLang="zh-TW" sz="2000" b="1">
                <a:latin typeface="Arial" panose="020B0604020202020204" pitchFamily="34" charset="0"/>
                <a:cs typeface="Arial" panose="020B0604020202020204" pitchFamily="34" charset="0"/>
              </a:rPr>
              <a:t>(Block</a:t>
            </a:r>
            <a:r>
              <a:rPr lang="zh-TW" altLang="en-US" sz="2000" b="1">
                <a:latin typeface="Arial" panose="020B0604020202020204" pitchFamily="34" charset="0"/>
                <a:cs typeface="Arial" panose="020B0604020202020204" pitchFamily="34" charset="0"/>
              </a:rPr>
              <a:t> </a:t>
            </a:r>
            <a:r>
              <a:rPr lang="en-US" altLang="zh-TW" sz="2000" b="1">
                <a:latin typeface="Arial" panose="020B0604020202020204" pitchFamily="34" charset="0"/>
                <a:cs typeface="Arial" panose="020B0604020202020204" pitchFamily="34" charset="0"/>
              </a:rPr>
              <a:t>Level)</a:t>
            </a:r>
            <a:endParaRPr lang="zh-TW" altLang="en-US" sz="2000" b="1">
              <a:latin typeface="Arial" panose="020B0604020202020204" pitchFamily="34" charset="0"/>
              <a:cs typeface="Arial" panose="020B0604020202020204" pitchFamily="34" charset="0"/>
            </a:endParaRPr>
          </a:p>
        </p:txBody>
      </p:sp>
      <p:grpSp>
        <p:nvGrpSpPr>
          <p:cNvPr id="18" name="群組 17">
            <a:extLst>
              <a:ext uri="{FF2B5EF4-FFF2-40B4-BE49-F238E27FC236}">
                <a16:creationId xmlns:a16="http://schemas.microsoft.com/office/drawing/2014/main" id="{FC4FE192-8428-4979-803B-816D4ED223FA}"/>
              </a:ext>
            </a:extLst>
          </p:cNvPr>
          <p:cNvGrpSpPr/>
          <p:nvPr/>
        </p:nvGrpSpPr>
        <p:grpSpPr>
          <a:xfrm>
            <a:off x="423809" y="1273848"/>
            <a:ext cx="7049663" cy="666755"/>
            <a:chOff x="-1742217" y="1353133"/>
            <a:chExt cx="5587967" cy="666755"/>
          </a:xfrm>
        </p:grpSpPr>
        <p:sp>
          <p:nvSpPr>
            <p:cNvPr id="19" name="五邊形 7">
              <a:extLst>
                <a:ext uri="{FF2B5EF4-FFF2-40B4-BE49-F238E27FC236}">
                  <a16:creationId xmlns:a16="http://schemas.microsoft.com/office/drawing/2014/main" id="{3AD84B15-39E4-4535-BEC4-EC5A4A8115C6}"/>
                </a:ext>
              </a:extLst>
            </p:cNvPr>
            <p:cNvSpPr/>
            <p:nvPr/>
          </p:nvSpPr>
          <p:spPr>
            <a:xfrm>
              <a:off x="1986659" y="1353133"/>
              <a:ext cx="1461936" cy="66675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微軟正黑體" panose="020B0604030504040204" pitchFamily="34" charset="-120"/>
              </a:endParaRPr>
            </a:p>
          </p:txBody>
        </p:sp>
        <p:sp>
          <p:nvSpPr>
            <p:cNvPr id="20" name="矩形 19">
              <a:extLst>
                <a:ext uri="{FF2B5EF4-FFF2-40B4-BE49-F238E27FC236}">
                  <a16:creationId xmlns:a16="http://schemas.microsoft.com/office/drawing/2014/main" id="{E3693B4A-84EE-47D8-8500-5C7332443450}"/>
                </a:ext>
              </a:extLst>
            </p:cNvPr>
            <p:cNvSpPr/>
            <p:nvPr/>
          </p:nvSpPr>
          <p:spPr>
            <a:xfrm>
              <a:off x="-1742217" y="1353133"/>
              <a:ext cx="3824126" cy="6667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微軟正黑體" panose="020B0604030504040204" pitchFamily="34" charset="-120"/>
              </a:endParaRPr>
            </a:p>
          </p:txBody>
        </p:sp>
        <p:sp>
          <p:nvSpPr>
            <p:cNvPr id="21" name="＞形箭號 10">
              <a:extLst>
                <a:ext uri="{FF2B5EF4-FFF2-40B4-BE49-F238E27FC236}">
                  <a16:creationId xmlns:a16="http://schemas.microsoft.com/office/drawing/2014/main" id="{67496FAE-A9A1-435C-AACA-B32AC2436F37}"/>
                </a:ext>
              </a:extLst>
            </p:cNvPr>
            <p:cNvSpPr/>
            <p:nvPr/>
          </p:nvSpPr>
          <p:spPr>
            <a:xfrm>
              <a:off x="3274246" y="1353133"/>
              <a:ext cx="571504" cy="66675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微軟正黑體" panose="020B0604030504040204" pitchFamily="34" charset="-120"/>
              </a:endParaRPr>
            </a:p>
          </p:txBody>
        </p:sp>
      </p:grpSp>
      <p:sp>
        <p:nvSpPr>
          <p:cNvPr id="7" name="Shape 475">
            <a:extLst>
              <a:ext uri="{FF2B5EF4-FFF2-40B4-BE49-F238E27FC236}">
                <a16:creationId xmlns:a16="http://schemas.microsoft.com/office/drawing/2014/main" id="{65921AF8-AAC5-444C-97F0-A1830842C9A5}"/>
              </a:ext>
            </a:extLst>
          </p:cNvPr>
          <p:cNvSpPr/>
          <p:nvPr/>
        </p:nvSpPr>
        <p:spPr>
          <a:xfrm>
            <a:off x="423809" y="1416575"/>
            <a:ext cx="6127911" cy="391776"/>
          </a:xfrm>
          <a:prstGeom prst="rect">
            <a:avLst/>
          </a:prstGeom>
          <a:noFill/>
          <a:ln>
            <a:noFill/>
          </a:ln>
        </p:spPr>
        <p:txBody>
          <a:bodyPr spcFirstLastPara="1" wrap="square" lIns="19033" tIns="19033" rIns="19033" bIns="19033" anchor="ctr" anchorCtr="0">
            <a:noAutofit/>
          </a:bodyPr>
          <a:lstStyle/>
          <a:p>
            <a:pPr algn="ctr">
              <a:buClr>
                <a:srgbClr val="000000"/>
              </a:buClr>
              <a:buSzPts val="1013"/>
            </a:pPr>
            <a:r>
              <a:rPr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Bad Script"/>
              </a:rPr>
              <a:t>Easy and fast data replication</a:t>
            </a:r>
            <a:endParaRPr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Bad Script"/>
            </a:endParaRPr>
          </a:p>
        </p:txBody>
      </p:sp>
    </p:spTree>
    <p:extLst>
      <p:ext uri="{BB962C8B-B14F-4D97-AF65-F5344CB8AC3E}">
        <p14:creationId xmlns:p14="http://schemas.microsoft.com/office/powerpoint/2010/main" val="1753583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18727D-C365-42C0-B64C-7C91E386EB71}"/>
              </a:ext>
            </a:extLst>
          </p:cNvPr>
          <p:cNvSpPr>
            <a:spLocks noGrp="1"/>
          </p:cNvSpPr>
          <p:nvPr>
            <p:ph type="title"/>
          </p:nvPr>
        </p:nvSpPr>
        <p:spPr/>
        <p:txBody>
          <a:bodyPr/>
          <a:lstStyle/>
          <a:p>
            <a:r>
              <a:rPr lang="en-US" altLang="zh-TW" sz="4400">
                <a:latin typeface="Arial" panose="020B0604020202020204" pitchFamily="34" charset="0"/>
                <a:cs typeface="Arial" panose="020B0604020202020204" pitchFamily="34" charset="0"/>
              </a:rPr>
              <a:t>VMware</a:t>
            </a:r>
            <a:r>
              <a:rPr lang="zh-TW" altLang="en-US" sz="4400">
                <a:latin typeface="Arial" panose="020B0604020202020204" pitchFamily="34" charset="0"/>
                <a:cs typeface="Arial" panose="020B0604020202020204" pitchFamily="34" charset="0"/>
              </a:rPr>
              <a:t> </a:t>
            </a:r>
            <a:r>
              <a:rPr lang="en-US" altLang="zh-TW" sz="4400">
                <a:latin typeface="Arial" panose="020B0604020202020204" pitchFamily="34" charset="0"/>
                <a:cs typeface="Arial" panose="020B0604020202020204" pitchFamily="34" charset="0"/>
              </a:rPr>
              <a:t>Site Recovery Manager (SRM)</a:t>
            </a:r>
            <a:br>
              <a:rPr lang="en-US" altLang="zh-TW"/>
            </a:br>
            <a:r>
              <a:rPr lang="en-US" altLang="zh-TW" sz="2400">
                <a:solidFill>
                  <a:srgbClr val="00FFFF"/>
                </a:solidFill>
                <a:latin typeface="Arial" panose="020B0604020202020204" pitchFamily="34" charset="0"/>
                <a:cs typeface="Arial" panose="020B0604020202020204" pitchFamily="34" charset="0"/>
              </a:rPr>
              <a:t>QNAP VMware Storage Replication Adapter</a:t>
            </a:r>
            <a:endParaRPr lang="zh-TW" altLang="en-US" sz="2400">
              <a:solidFill>
                <a:srgbClr val="00FFFF"/>
              </a:solidFill>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608AC872-2490-48D6-9B23-987F51AEB2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9456" y="1321471"/>
            <a:ext cx="3841571" cy="2955205"/>
          </a:xfrm>
          <a:prstGeom prst="rect">
            <a:avLst/>
          </a:prstGeom>
        </p:spPr>
      </p:pic>
      <p:pic>
        <p:nvPicPr>
          <p:cNvPr id="15" name="圖片 14">
            <a:extLst>
              <a:ext uri="{FF2B5EF4-FFF2-40B4-BE49-F238E27FC236}">
                <a16:creationId xmlns:a16="http://schemas.microsoft.com/office/drawing/2014/main" id="{E6053FAB-F985-4353-AB03-BD997D14C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4320" y="2367556"/>
            <a:ext cx="4054478" cy="1436431"/>
          </a:xfrm>
          <a:prstGeom prst="rect">
            <a:avLst/>
          </a:prstGeom>
        </p:spPr>
      </p:pic>
      <p:sp>
        <p:nvSpPr>
          <p:cNvPr id="16" name="矩形: 圓角 15">
            <a:extLst>
              <a:ext uri="{FF2B5EF4-FFF2-40B4-BE49-F238E27FC236}">
                <a16:creationId xmlns:a16="http://schemas.microsoft.com/office/drawing/2014/main" id="{B705281D-4DD7-41EE-943C-D187F60BCB91}"/>
              </a:ext>
            </a:extLst>
          </p:cNvPr>
          <p:cNvSpPr/>
          <p:nvPr/>
        </p:nvSpPr>
        <p:spPr>
          <a:xfrm>
            <a:off x="1096845" y="4515305"/>
            <a:ext cx="4325387" cy="828954"/>
          </a:xfrm>
          <a:prstGeom prst="roundRect">
            <a:avLst>
              <a:gd name="adj" fmla="val 11217"/>
            </a:avLst>
          </a:prstGeom>
          <a:gradFill>
            <a:gsLst>
              <a:gs pos="0">
                <a:schemeClr val="bg1">
                  <a:alpha val="75000"/>
                </a:schemeClr>
              </a:gs>
              <a:gs pos="75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r>
              <a:rPr lang="en-US" altLang="zh-TW" b="1">
                <a:solidFill>
                  <a:srgbClr val="002060"/>
                </a:solidFill>
                <a:latin typeface="Arial"/>
                <a:ea typeface="微軟正黑體" panose="020B0604030504040204" pitchFamily="34" charset="-120"/>
              </a:rPr>
              <a:t>QNAP VMware Storage Replication Adapter</a:t>
            </a:r>
            <a:r>
              <a:rPr lang="zh-TW" altLang="en-US" b="1">
                <a:solidFill>
                  <a:srgbClr val="002060"/>
                </a:solidFill>
                <a:latin typeface="Arial"/>
                <a:ea typeface="微軟正黑體" panose="020B0604030504040204" pitchFamily="34" charset="-120"/>
              </a:rPr>
              <a:t>  </a:t>
            </a:r>
            <a:r>
              <a:rPr lang="en-US" altLang="zh-TW" b="1">
                <a:solidFill>
                  <a:srgbClr val="002060"/>
                </a:solidFill>
                <a:latin typeface="Arial"/>
                <a:ea typeface="微軟正黑體" panose="020B0604030504040204" pitchFamily="34" charset="-120"/>
              </a:rPr>
              <a:t>(SRA)</a:t>
            </a:r>
            <a:endParaRPr lang="zh-TW" altLang="en-US" b="1">
              <a:solidFill>
                <a:srgbClr val="002060"/>
              </a:solidFill>
              <a:latin typeface="Arial"/>
              <a:ea typeface="微軟正黑體" panose="020B0604030504040204" pitchFamily="34" charset="-120"/>
            </a:endParaRPr>
          </a:p>
        </p:txBody>
      </p:sp>
      <p:sp>
        <p:nvSpPr>
          <p:cNvPr id="17" name="矩形: 圓角 16">
            <a:extLst>
              <a:ext uri="{FF2B5EF4-FFF2-40B4-BE49-F238E27FC236}">
                <a16:creationId xmlns:a16="http://schemas.microsoft.com/office/drawing/2014/main" id="{FE08F90B-FFD1-4890-9A99-AC961F5B1BC9}"/>
              </a:ext>
            </a:extLst>
          </p:cNvPr>
          <p:cNvSpPr/>
          <p:nvPr/>
        </p:nvSpPr>
        <p:spPr>
          <a:xfrm>
            <a:off x="1096846" y="4515306"/>
            <a:ext cx="4325386" cy="1563586"/>
          </a:xfrm>
          <a:prstGeom prst="roundRect">
            <a:avLst>
              <a:gd name="adj" fmla="val 4783"/>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US" altLang="zh-TW" sz="1800" b="1">
                <a:solidFill>
                  <a:schemeClr val="tx1"/>
                </a:solidFill>
                <a:latin typeface="Arial"/>
                <a:ea typeface="微軟正黑體"/>
              </a:rPr>
              <a:t>Integrating with VMware SRM to protect mission critical service</a:t>
            </a:r>
            <a:endParaRPr lang="zh-TW" altLang="en-US" sz="1800" b="1">
              <a:solidFill>
                <a:schemeClr val="tx1"/>
              </a:solidFill>
              <a:latin typeface="Arial"/>
              <a:ea typeface="微軟正黑體"/>
            </a:endParaRPr>
          </a:p>
        </p:txBody>
      </p:sp>
      <p:sp>
        <p:nvSpPr>
          <p:cNvPr id="18" name="矩形: 圓角 17">
            <a:extLst>
              <a:ext uri="{FF2B5EF4-FFF2-40B4-BE49-F238E27FC236}">
                <a16:creationId xmlns:a16="http://schemas.microsoft.com/office/drawing/2014/main" id="{B90594DD-55C2-4A0C-B340-E521B03E6D62}"/>
              </a:ext>
            </a:extLst>
          </p:cNvPr>
          <p:cNvSpPr/>
          <p:nvPr/>
        </p:nvSpPr>
        <p:spPr>
          <a:xfrm>
            <a:off x="6438866" y="4515305"/>
            <a:ext cx="4325387" cy="828954"/>
          </a:xfrm>
          <a:prstGeom prst="roundRect">
            <a:avLst>
              <a:gd name="adj" fmla="val 11217"/>
            </a:avLst>
          </a:prstGeom>
          <a:gradFill>
            <a:gsLst>
              <a:gs pos="0">
                <a:schemeClr val="bg1">
                  <a:alpha val="75000"/>
                </a:schemeClr>
              </a:gs>
              <a:gs pos="75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r>
              <a:rPr lang="en-US" altLang="zh-TW" sz="2800" b="1">
                <a:solidFill>
                  <a:srgbClr val="002060"/>
                </a:solidFill>
                <a:latin typeface="Arial"/>
                <a:ea typeface="微軟正黑體" panose="020B0604030504040204" pitchFamily="34" charset="-120"/>
              </a:rPr>
              <a:t>QNAP QES </a:t>
            </a:r>
            <a:r>
              <a:rPr lang="en-US" altLang="zh-TW" sz="2800" b="1" err="1">
                <a:solidFill>
                  <a:srgbClr val="002060"/>
                </a:solidFill>
                <a:latin typeface="Arial"/>
                <a:ea typeface="微軟正黑體" panose="020B0604030504040204" pitchFamily="34" charset="-120"/>
              </a:rPr>
              <a:t>SnapSync</a:t>
            </a:r>
            <a:endParaRPr lang="zh-TW" altLang="en-US" sz="2800" b="1">
              <a:solidFill>
                <a:srgbClr val="002060"/>
              </a:solidFill>
              <a:latin typeface="Arial"/>
              <a:ea typeface="微軟正黑體" panose="020B0604030504040204" pitchFamily="34" charset="-120"/>
            </a:endParaRPr>
          </a:p>
        </p:txBody>
      </p:sp>
      <p:sp>
        <p:nvSpPr>
          <p:cNvPr id="19" name="矩形: 圓角 18">
            <a:extLst>
              <a:ext uri="{FF2B5EF4-FFF2-40B4-BE49-F238E27FC236}">
                <a16:creationId xmlns:a16="http://schemas.microsoft.com/office/drawing/2014/main" id="{E4B7297D-08CF-4A5E-BCAB-93F72025B16F}"/>
              </a:ext>
            </a:extLst>
          </p:cNvPr>
          <p:cNvSpPr/>
          <p:nvPr/>
        </p:nvSpPr>
        <p:spPr>
          <a:xfrm>
            <a:off x="6438867" y="4515306"/>
            <a:ext cx="4325386" cy="1563586"/>
          </a:xfrm>
          <a:prstGeom prst="roundRect">
            <a:avLst>
              <a:gd name="adj" fmla="val 4783"/>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zh-TW" altLang="en-US" sz="1800" b="1">
                <a:solidFill>
                  <a:schemeClr val="tx1"/>
                </a:solidFill>
                <a:latin typeface="Arial"/>
                <a:ea typeface="微軟正黑體"/>
              </a:rPr>
              <a:t>QES </a:t>
            </a:r>
            <a:r>
              <a:rPr lang="en-US" altLang="zh-TW" sz="1800" b="1">
                <a:solidFill>
                  <a:schemeClr val="tx1"/>
                </a:solidFill>
                <a:latin typeface="Arial"/>
                <a:ea typeface="微軟正黑體"/>
              </a:rPr>
              <a:t>block level</a:t>
            </a:r>
            <a:r>
              <a:rPr lang="zh-TW" altLang="en-US" sz="1800" b="1">
                <a:solidFill>
                  <a:schemeClr val="tx1"/>
                </a:solidFill>
                <a:latin typeface="Arial"/>
                <a:ea typeface="微軟正黑體"/>
              </a:rPr>
              <a:t> LUN / </a:t>
            </a:r>
            <a:r>
              <a:rPr lang="en-US" altLang="zh-TW" sz="1800" b="1">
                <a:solidFill>
                  <a:schemeClr val="tx1"/>
                </a:solidFill>
                <a:latin typeface="Arial"/>
                <a:ea typeface="微軟正黑體"/>
              </a:rPr>
              <a:t>shared folder</a:t>
            </a:r>
            <a:br>
              <a:rPr lang="en-US" altLang="zh-TW" sz="1800" b="1">
                <a:solidFill>
                  <a:schemeClr val="tx1"/>
                </a:solidFill>
                <a:latin typeface="Arial"/>
                <a:ea typeface="微軟正黑體" panose="020B0604030504040204" pitchFamily="34" charset="-120"/>
              </a:rPr>
            </a:br>
            <a:r>
              <a:rPr lang="en-US" altLang="zh-TW" sz="1800" b="1">
                <a:solidFill>
                  <a:schemeClr val="tx1"/>
                </a:solidFill>
                <a:latin typeface="Arial"/>
                <a:ea typeface="微軟正黑體"/>
              </a:rPr>
              <a:t>remote replication</a:t>
            </a:r>
            <a:endParaRPr lang="zh-TW" altLang="en-US" sz="1800" b="1">
              <a:solidFill>
                <a:schemeClr val="tx1"/>
              </a:solidFill>
              <a:latin typeface="Arial"/>
              <a:ea typeface="微軟正黑體"/>
              <a:cs typeface="Arial"/>
            </a:endParaRPr>
          </a:p>
        </p:txBody>
      </p:sp>
      <p:sp>
        <p:nvSpPr>
          <p:cNvPr id="20" name="橢圓 19">
            <a:extLst>
              <a:ext uri="{FF2B5EF4-FFF2-40B4-BE49-F238E27FC236}">
                <a16:creationId xmlns:a16="http://schemas.microsoft.com/office/drawing/2014/main" id="{75427D96-D115-41BF-B1B5-7DC4BA3AD419}"/>
              </a:ext>
            </a:extLst>
          </p:cNvPr>
          <p:cNvSpPr/>
          <p:nvPr/>
        </p:nvSpPr>
        <p:spPr>
          <a:xfrm>
            <a:off x="5548647" y="2460047"/>
            <a:ext cx="678053" cy="67805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b="1">
                <a:solidFill>
                  <a:schemeClr val="bg1"/>
                </a:solidFill>
                <a:latin typeface="Arial" panose="020B0604020202020204" pitchFamily="34" charset="0"/>
                <a:cs typeface="Arial" panose="020B0604020202020204" pitchFamily="34" charset="0"/>
              </a:rPr>
              <a:t>+</a:t>
            </a:r>
            <a:endParaRPr lang="zh-TW" altLang="en-US" sz="5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09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id="{4B99F99A-01B6-468E-B3ED-5804E1081C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356" y="1555848"/>
            <a:ext cx="6403260" cy="4802628"/>
          </a:xfrm>
          <a:prstGeom prst="rect">
            <a:avLst/>
          </a:prstGeom>
        </p:spPr>
      </p:pic>
      <p:sp>
        <p:nvSpPr>
          <p:cNvPr id="4" name="矩形 3">
            <a:extLst>
              <a:ext uri="{FF2B5EF4-FFF2-40B4-BE49-F238E27FC236}">
                <a16:creationId xmlns:a16="http://schemas.microsoft.com/office/drawing/2014/main" id="{0B600913-8F4A-4EAF-A7FC-295B3A7F55BB}"/>
              </a:ext>
            </a:extLst>
          </p:cNvPr>
          <p:cNvSpPr/>
          <p:nvPr/>
        </p:nvSpPr>
        <p:spPr>
          <a:xfrm>
            <a:off x="7131630" y="1645354"/>
            <a:ext cx="4663793" cy="1200329"/>
          </a:xfrm>
          <a:prstGeom prst="rect">
            <a:avLst/>
          </a:prstGeom>
        </p:spPr>
        <p:txBody>
          <a:bodyPr wrap="square" anchor="t">
            <a:spAutoFit/>
          </a:bodyPr>
          <a:lstStyle/>
          <a:p>
            <a:r>
              <a:rPr lang="en-US" altLang="zh-TW" sz="1800" b="1">
                <a:latin typeface="Arial" panose="020B0604020202020204" pitchFamily="34" charset="0"/>
                <a:ea typeface="微軟正黑體" panose="020B0604030504040204" pitchFamily="34" charset="-120"/>
                <a:cs typeface="Arial" panose="020B0604020202020204" pitchFamily="34" charset="0"/>
              </a:rPr>
              <a:t>QNAP Storage Replication Adapter (SRA)</a:t>
            </a:r>
            <a:r>
              <a:rPr lang="zh-TW" altLang="en-US" sz="1800" b="1">
                <a:latin typeface="Arial" panose="020B0604020202020204" pitchFamily="34" charset="0"/>
                <a:ea typeface="微軟正黑體" panose="020B0604030504040204" pitchFamily="34" charset="-120"/>
                <a:cs typeface="Arial" panose="020B0604020202020204" pitchFamily="34" charset="0"/>
              </a:rPr>
              <a:t> </a:t>
            </a:r>
            <a:r>
              <a:rPr lang="en-US" altLang="zh-TW" sz="1800" b="1">
                <a:latin typeface="Arial" panose="020B0604020202020204" pitchFamily="34" charset="0"/>
                <a:ea typeface="微軟正黑體" panose="020B0604030504040204" pitchFamily="34" charset="-120"/>
                <a:cs typeface="Arial" panose="020B0604020202020204" pitchFamily="34" charset="0"/>
              </a:rPr>
              <a:t>integrate with</a:t>
            </a:r>
            <a:r>
              <a:rPr lang="zh-TW" altLang="en-US" sz="1800" b="1">
                <a:latin typeface="Arial" panose="020B0604020202020204" pitchFamily="34" charset="0"/>
                <a:ea typeface="微軟正黑體" panose="020B0604030504040204" pitchFamily="34" charset="-120"/>
                <a:cs typeface="Arial" panose="020B0604020202020204" pitchFamily="34" charset="0"/>
              </a:rPr>
              <a:t> </a:t>
            </a:r>
            <a:r>
              <a:rPr lang="en-US" altLang="zh-TW" sz="1800" b="1">
                <a:latin typeface="Arial" panose="020B0604020202020204" pitchFamily="34" charset="0"/>
                <a:ea typeface="微軟正黑體" panose="020B0604030504040204" pitchFamily="34" charset="-120"/>
                <a:cs typeface="Arial" panose="020B0604020202020204" pitchFamily="34" charset="0"/>
              </a:rPr>
              <a:t>VMware Site Recovery Manager (SRM) to enable Array Based Replication through QES </a:t>
            </a:r>
            <a:r>
              <a:rPr lang="en-US" altLang="zh-TW" sz="1800" b="1" err="1">
                <a:latin typeface="Arial" panose="020B0604020202020204" pitchFamily="34" charset="0"/>
                <a:ea typeface="微軟正黑體" panose="020B0604030504040204" pitchFamily="34" charset="-120"/>
                <a:cs typeface="Arial" panose="020B0604020202020204" pitchFamily="34" charset="0"/>
              </a:rPr>
              <a:t>SnapSync</a:t>
            </a:r>
            <a:r>
              <a:rPr lang="en-US" altLang="zh-TW" sz="1800" b="1">
                <a:latin typeface="Arial" panose="020B0604020202020204" pitchFamily="34" charset="0"/>
                <a:ea typeface="微軟正黑體" panose="020B0604030504040204" pitchFamily="34" charset="-120"/>
                <a:cs typeface="Arial" panose="020B0604020202020204" pitchFamily="34" charset="0"/>
              </a:rPr>
              <a:t>.</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D46073E5-74B8-4278-92BD-98DEA3B6A5D2}"/>
              </a:ext>
            </a:extLst>
          </p:cNvPr>
          <p:cNvPicPr>
            <a:picLocks noChangeAspect="1"/>
          </p:cNvPicPr>
          <p:nvPr/>
        </p:nvPicPr>
        <p:blipFill>
          <a:blip r:embed="rId3"/>
          <a:stretch>
            <a:fillRect/>
          </a:stretch>
        </p:blipFill>
        <p:spPr>
          <a:xfrm>
            <a:off x="227358" y="6773800"/>
            <a:ext cx="7247017" cy="4984173"/>
          </a:xfrm>
          <a:prstGeom prst="rect">
            <a:avLst/>
          </a:prstGeom>
        </p:spPr>
      </p:pic>
      <p:sp>
        <p:nvSpPr>
          <p:cNvPr id="15" name="文字方塊 14">
            <a:extLst>
              <a:ext uri="{FF2B5EF4-FFF2-40B4-BE49-F238E27FC236}">
                <a16:creationId xmlns:a16="http://schemas.microsoft.com/office/drawing/2014/main" id="{EAD135D7-99CA-4573-AB5D-8265F2C4BB73}"/>
              </a:ext>
            </a:extLst>
          </p:cNvPr>
          <p:cNvSpPr txBox="1"/>
          <p:nvPr/>
        </p:nvSpPr>
        <p:spPr>
          <a:xfrm>
            <a:off x="1198735" y="2094168"/>
            <a:ext cx="983369" cy="400110"/>
          </a:xfrm>
          <a:prstGeom prst="rect">
            <a:avLst/>
          </a:prstGeom>
          <a:noFill/>
        </p:spPr>
        <p:txBody>
          <a:bodyPr wrap="square" rtlCol="0" anchor="ctr">
            <a:spAutoFit/>
          </a:bodyPr>
          <a:lstStyle/>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Site</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Recovery</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Manager</a:t>
            </a:r>
            <a:endPar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887F411C-1153-4EFC-8631-41E0DD1F6DA3}"/>
              </a:ext>
            </a:extLst>
          </p:cNvPr>
          <p:cNvSpPr txBox="1"/>
          <p:nvPr/>
        </p:nvSpPr>
        <p:spPr>
          <a:xfrm>
            <a:off x="2182104" y="2094168"/>
            <a:ext cx="1115203" cy="400110"/>
          </a:xfrm>
          <a:prstGeom prst="rect">
            <a:avLst/>
          </a:prstGeom>
          <a:noFill/>
        </p:spPr>
        <p:txBody>
          <a:bodyPr wrap="square" rtlCol="0" anchor="ctr">
            <a:spAutoFit/>
          </a:bodyPr>
          <a:lstStyle/>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vCenter</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Server</a:t>
            </a:r>
            <a:endPar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6B4B2BB4-69F2-4413-B810-7BC229E3443B}"/>
              </a:ext>
            </a:extLst>
          </p:cNvPr>
          <p:cNvSpPr txBox="1"/>
          <p:nvPr/>
        </p:nvSpPr>
        <p:spPr>
          <a:xfrm>
            <a:off x="4108173" y="2094168"/>
            <a:ext cx="1115203" cy="400110"/>
          </a:xfrm>
          <a:prstGeom prst="rect">
            <a:avLst/>
          </a:prstGeom>
          <a:noFill/>
        </p:spPr>
        <p:txBody>
          <a:bodyPr wrap="square" rtlCol="0" anchor="ctr">
            <a:spAutoFit/>
          </a:bodyPr>
          <a:lstStyle/>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vCenter</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Server</a:t>
            </a:r>
            <a:endPar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1D5A2DBD-3077-4BC9-A831-D96FFFBA8A6C}"/>
              </a:ext>
            </a:extLst>
          </p:cNvPr>
          <p:cNvSpPr txBox="1"/>
          <p:nvPr/>
        </p:nvSpPr>
        <p:spPr>
          <a:xfrm>
            <a:off x="5235240" y="2094168"/>
            <a:ext cx="983369" cy="400110"/>
          </a:xfrm>
          <a:prstGeom prst="rect">
            <a:avLst/>
          </a:prstGeom>
          <a:noFill/>
        </p:spPr>
        <p:txBody>
          <a:bodyPr wrap="square" rtlCol="0" anchor="ctr">
            <a:spAutoFit/>
          </a:bodyPr>
          <a:lstStyle/>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Site</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Recovery</a:t>
            </a:r>
            <a:r>
              <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Manager</a:t>
            </a:r>
            <a:endPar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B4E6204B-A40D-4762-B2BF-8D26FC5B6C84}"/>
              </a:ext>
            </a:extLst>
          </p:cNvPr>
          <p:cNvSpPr txBox="1"/>
          <p:nvPr/>
        </p:nvSpPr>
        <p:spPr>
          <a:xfrm>
            <a:off x="1179871"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31" name="文字方塊 30">
            <a:extLst>
              <a:ext uri="{FF2B5EF4-FFF2-40B4-BE49-F238E27FC236}">
                <a16:creationId xmlns:a16="http://schemas.microsoft.com/office/drawing/2014/main" id="{D029DEAC-A80A-46DF-B228-6F7319C86057}"/>
              </a:ext>
            </a:extLst>
          </p:cNvPr>
          <p:cNvSpPr txBox="1"/>
          <p:nvPr/>
        </p:nvSpPr>
        <p:spPr>
          <a:xfrm>
            <a:off x="1198735" y="2906653"/>
            <a:ext cx="2098572"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VMware</a:t>
            </a:r>
            <a:r>
              <a:rPr lang="zh-TW" altLang="en-US" sz="1800">
                <a:latin typeface="Arial" panose="020B0604020202020204" pitchFamily="34" charset="0"/>
                <a:cs typeface="Arial" panose="020B0604020202020204" pitchFamily="34" charset="0"/>
              </a:rPr>
              <a:t> </a:t>
            </a:r>
            <a:r>
              <a:rPr lang="en-US" altLang="zh-TW" sz="1800">
                <a:latin typeface="Arial" panose="020B0604020202020204" pitchFamily="34" charset="0"/>
                <a:cs typeface="Arial" panose="020B0604020202020204" pitchFamily="34" charset="0"/>
              </a:rPr>
              <a:t>vSphere</a:t>
            </a:r>
            <a:endParaRPr lang="zh-TW" altLang="en-US" sz="1800">
              <a:latin typeface="Arial" panose="020B0604020202020204" pitchFamily="34" charset="0"/>
              <a:cs typeface="Arial" panose="020B0604020202020204" pitchFamily="34" charset="0"/>
            </a:endParaRPr>
          </a:p>
        </p:txBody>
      </p:sp>
      <p:sp>
        <p:nvSpPr>
          <p:cNvPr id="33" name="文字方塊 32">
            <a:extLst>
              <a:ext uri="{FF2B5EF4-FFF2-40B4-BE49-F238E27FC236}">
                <a16:creationId xmlns:a16="http://schemas.microsoft.com/office/drawing/2014/main" id="{103C6C20-A809-4C3A-8FD9-29735223AB38}"/>
              </a:ext>
            </a:extLst>
          </p:cNvPr>
          <p:cNvSpPr txBox="1"/>
          <p:nvPr/>
        </p:nvSpPr>
        <p:spPr>
          <a:xfrm>
            <a:off x="3203826" y="2891264"/>
            <a:ext cx="938430" cy="400110"/>
          </a:xfrm>
          <a:prstGeom prst="rect">
            <a:avLst/>
          </a:prstGeom>
          <a:noFill/>
        </p:spPr>
        <p:txBody>
          <a:bodyPr wrap="square" rtlCol="0" anchor="ctr">
            <a:spAutoFit/>
          </a:bodyPr>
          <a:lstStyle/>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vSphere</a:t>
            </a:r>
          </a:p>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Replication</a:t>
            </a:r>
            <a:endPar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文字方塊 33">
            <a:extLst>
              <a:ext uri="{FF2B5EF4-FFF2-40B4-BE49-F238E27FC236}">
                <a16:creationId xmlns:a16="http://schemas.microsoft.com/office/drawing/2014/main" id="{43A405E8-75EA-4738-B1E8-BA274A1495B3}"/>
              </a:ext>
            </a:extLst>
          </p:cNvPr>
          <p:cNvSpPr txBox="1"/>
          <p:nvPr/>
        </p:nvSpPr>
        <p:spPr>
          <a:xfrm>
            <a:off x="1776609" y="4313072"/>
            <a:ext cx="1052195"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Servers</a:t>
            </a:r>
            <a:endParaRPr lang="zh-TW" altLang="en-US" sz="1800">
              <a:latin typeface="Arial" panose="020B0604020202020204" pitchFamily="34" charset="0"/>
              <a:cs typeface="Arial" panose="020B0604020202020204" pitchFamily="34" charset="0"/>
            </a:endParaRPr>
          </a:p>
        </p:txBody>
      </p:sp>
      <p:sp>
        <p:nvSpPr>
          <p:cNvPr id="37" name="文字方塊 36">
            <a:extLst>
              <a:ext uri="{FF2B5EF4-FFF2-40B4-BE49-F238E27FC236}">
                <a16:creationId xmlns:a16="http://schemas.microsoft.com/office/drawing/2014/main" id="{999E43F3-FF55-48D1-BDA5-315209BA811F}"/>
              </a:ext>
            </a:extLst>
          </p:cNvPr>
          <p:cNvSpPr txBox="1"/>
          <p:nvPr/>
        </p:nvSpPr>
        <p:spPr>
          <a:xfrm>
            <a:off x="1476480" y="6089087"/>
            <a:ext cx="1587207" cy="307777"/>
          </a:xfrm>
          <a:prstGeom prst="rect">
            <a:avLst/>
          </a:prstGeom>
          <a:noFill/>
        </p:spPr>
        <p:txBody>
          <a:bodyPr wrap="square" rtlCol="0" anchor="ctr">
            <a:spAutoFit/>
          </a:bodyPr>
          <a:lstStyle/>
          <a:p>
            <a:pPr algn="ctr"/>
            <a:r>
              <a:rPr lang="en-US" altLang="zh-TW" sz="1400">
                <a:latin typeface="Arial" panose="020B0604020202020204" pitchFamily="34" charset="0"/>
                <a:cs typeface="Arial" panose="020B0604020202020204" pitchFamily="34" charset="0"/>
              </a:rPr>
              <a:t>ES1640dc v2</a:t>
            </a:r>
            <a:endParaRPr lang="zh-TW" altLang="en-US" sz="1400">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FB2476DA-9572-48AD-99F4-A2E23EA92C04}"/>
              </a:ext>
            </a:extLst>
          </p:cNvPr>
          <p:cNvSpPr txBox="1"/>
          <p:nvPr/>
        </p:nvSpPr>
        <p:spPr>
          <a:xfrm>
            <a:off x="3206777" y="5499674"/>
            <a:ext cx="890837" cy="400110"/>
          </a:xfrm>
          <a:prstGeom prst="rect">
            <a:avLst/>
          </a:prstGeom>
          <a:noFill/>
        </p:spPr>
        <p:txBody>
          <a:bodyPr wrap="square" rtlCol="0" anchor="ctr">
            <a:spAutoFit/>
          </a:bodyPr>
          <a:lstStyle/>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Array Based </a:t>
            </a:r>
          </a:p>
          <a:p>
            <a:pPr algn="ctr"/>
            <a:r>
              <a:rPr lang="en-US" altLang="zh-TW"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Replication</a:t>
            </a:r>
            <a:endParaRPr lang="zh-TW" altLang="en-US" sz="1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文字方塊 38">
            <a:extLst>
              <a:ext uri="{FF2B5EF4-FFF2-40B4-BE49-F238E27FC236}">
                <a16:creationId xmlns:a16="http://schemas.microsoft.com/office/drawing/2014/main" id="{640BDAD2-C686-48D1-81BE-4B26E7EE34EF}"/>
              </a:ext>
            </a:extLst>
          </p:cNvPr>
          <p:cNvSpPr txBox="1"/>
          <p:nvPr/>
        </p:nvSpPr>
        <p:spPr>
          <a:xfrm>
            <a:off x="3150412" y="5849670"/>
            <a:ext cx="1013746" cy="261610"/>
          </a:xfrm>
          <a:prstGeom prst="rect">
            <a:avLst/>
          </a:prstGeom>
          <a:noFill/>
        </p:spPr>
        <p:txBody>
          <a:bodyPr wrap="square" rtlCol="0" anchor="ctr">
            <a:spAutoFit/>
          </a:bodyPr>
          <a:lstStyle/>
          <a:p>
            <a:pPr algn="ctr"/>
            <a:r>
              <a:rPr lang="en-US" altLang="zh-TW" sz="105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SnapSync</a:t>
            </a:r>
            <a:endParaRPr lang="zh-TW" altLang="en-US" sz="105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文字方塊 39">
            <a:extLst>
              <a:ext uri="{FF2B5EF4-FFF2-40B4-BE49-F238E27FC236}">
                <a16:creationId xmlns:a16="http://schemas.microsoft.com/office/drawing/2014/main" id="{D0A4FFFB-3187-4B95-955F-2D8610FC16EE}"/>
              </a:ext>
            </a:extLst>
          </p:cNvPr>
          <p:cNvSpPr txBox="1"/>
          <p:nvPr/>
        </p:nvSpPr>
        <p:spPr>
          <a:xfrm rot="16200000">
            <a:off x="-1310238" y="3837807"/>
            <a:ext cx="3882537" cy="307777"/>
          </a:xfrm>
          <a:prstGeom prst="rect">
            <a:avLst/>
          </a:prstGeom>
          <a:noFill/>
          <a:effectLst/>
        </p:spPr>
        <p:txBody>
          <a:bodyPr wrap="square" rtlCol="0" anchor="t">
            <a:spAutoFit/>
          </a:bodyPr>
          <a:lstStyle/>
          <a:p>
            <a:pPr algn="ctr"/>
            <a:r>
              <a:rPr lang="en-US" altLang="zh-TW" sz="1400">
                <a:latin typeface="Arial" panose="020B0604020202020204" pitchFamily="34" charset="0"/>
                <a:cs typeface="Arial" panose="020B0604020202020204" pitchFamily="34" charset="0"/>
              </a:rPr>
              <a:t>Storage Replication Adapter ( SRA )</a:t>
            </a:r>
            <a:endParaRPr lang="zh-TW" altLang="en-US" sz="1400">
              <a:latin typeface="Arial" panose="020B0604020202020204" pitchFamily="34" charset="0"/>
              <a:cs typeface="Arial" panose="020B0604020202020204" pitchFamily="34" charset="0"/>
            </a:endParaRPr>
          </a:p>
        </p:txBody>
      </p:sp>
      <p:sp>
        <p:nvSpPr>
          <p:cNvPr id="41" name="文字方塊 40">
            <a:extLst>
              <a:ext uri="{FF2B5EF4-FFF2-40B4-BE49-F238E27FC236}">
                <a16:creationId xmlns:a16="http://schemas.microsoft.com/office/drawing/2014/main" id="{EBF9450C-13A6-4713-83E3-EA37D2203764}"/>
              </a:ext>
            </a:extLst>
          </p:cNvPr>
          <p:cNvSpPr txBox="1"/>
          <p:nvPr/>
        </p:nvSpPr>
        <p:spPr>
          <a:xfrm rot="16200000">
            <a:off x="4876146" y="3859677"/>
            <a:ext cx="3838796" cy="307777"/>
          </a:xfrm>
          <a:prstGeom prst="rect">
            <a:avLst/>
          </a:prstGeom>
          <a:noFill/>
          <a:effectLst/>
        </p:spPr>
        <p:txBody>
          <a:bodyPr wrap="square" rtlCol="0" anchor="t">
            <a:spAutoFit/>
          </a:bodyPr>
          <a:lstStyle/>
          <a:p>
            <a:pPr algn="ctr"/>
            <a:r>
              <a:rPr lang="en-US" altLang="zh-TW" sz="1400">
                <a:latin typeface="Arial" panose="020B0604020202020204" pitchFamily="34" charset="0"/>
                <a:cs typeface="Arial" panose="020B0604020202020204" pitchFamily="34" charset="0"/>
              </a:rPr>
              <a:t>Storage Replication Adapter ( SRA )</a:t>
            </a:r>
            <a:endParaRPr lang="zh-TW" altLang="en-US" sz="1400">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8C8E62FA-589D-4142-830F-11954FC87134}"/>
              </a:ext>
            </a:extLst>
          </p:cNvPr>
          <p:cNvGrpSpPr/>
          <p:nvPr/>
        </p:nvGrpSpPr>
        <p:grpSpPr>
          <a:xfrm>
            <a:off x="3433841" y="2803784"/>
            <a:ext cx="427392" cy="580640"/>
            <a:chOff x="84105" y="4837390"/>
            <a:chExt cx="249714" cy="339253"/>
          </a:xfrm>
        </p:grpSpPr>
        <p:cxnSp>
          <p:nvCxnSpPr>
            <p:cNvPr id="42" name="直線接點 41">
              <a:extLst>
                <a:ext uri="{FF2B5EF4-FFF2-40B4-BE49-F238E27FC236}">
                  <a16:creationId xmlns:a16="http://schemas.microsoft.com/office/drawing/2014/main" id="{7A276D71-D62E-4020-ACE9-04E8852C5155}"/>
                </a:ext>
              </a:extLst>
            </p:cNvPr>
            <p:cNvCxnSpPr>
              <a:cxnSpLocks/>
            </p:cNvCxnSpPr>
            <p:nvPr/>
          </p:nvCxnSpPr>
          <p:spPr>
            <a:xfrm flipH="1">
              <a:off x="84105" y="4837390"/>
              <a:ext cx="249714" cy="3392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AC0335C2-6764-43A0-8185-A4D4B1CA3DC5}"/>
                </a:ext>
              </a:extLst>
            </p:cNvPr>
            <p:cNvCxnSpPr>
              <a:cxnSpLocks/>
            </p:cNvCxnSpPr>
            <p:nvPr/>
          </p:nvCxnSpPr>
          <p:spPr>
            <a:xfrm>
              <a:off x="101553" y="4837390"/>
              <a:ext cx="226209" cy="3392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5" name="文字方塊 44">
            <a:extLst>
              <a:ext uri="{FF2B5EF4-FFF2-40B4-BE49-F238E27FC236}">
                <a16:creationId xmlns:a16="http://schemas.microsoft.com/office/drawing/2014/main" id="{4139D568-2BD9-4DCD-8F6B-57F40E066217}"/>
              </a:ext>
            </a:extLst>
          </p:cNvPr>
          <p:cNvSpPr txBox="1"/>
          <p:nvPr/>
        </p:nvSpPr>
        <p:spPr>
          <a:xfrm>
            <a:off x="1078173" y="1158271"/>
            <a:ext cx="2403505" cy="338554"/>
          </a:xfrm>
          <a:prstGeom prst="rect">
            <a:avLst/>
          </a:prstGeom>
          <a:noFill/>
        </p:spPr>
        <p:txBody>
          <a:bodyPr wrap="square" rtlCol="0">
            <a:spAutoFit/>
          </a:bodyPr>
          <a:lstStyle/>
          <a:p>
            <a:pPr algn="ctr"/>
            <a:r>
              <a:rPr lang="en-US" altLang="zh-TW" sz="1600" b="1">
                <a:solidFill>
                  <a:srgbClr val="C00000"/>
                </a:solidFill>
                <a:latin typeface="Arial" panose="020B0604020202020204" pitchFamily="34" charset="0"/>
                <a:cs typeface="Arial" panose="020B0604020202020204" pitchFamily="34" charset="0"/>
              </a:rPr>
              <a:t>Protected</a:t>
            </a:r>
            <a:r>
              <a:rPr lang="zh-TW" altLang="en-US" sz="1600" b="1">
                <a:solidFill>
                  <a:srgbClr val="C00000"/>
                </a:solidFill>
                <a:latin typeface="Arial" panose="020B0604020202020204" pitchFamily="34" charset="0"/>
                <a:cs typeface="Arial" panose="020B0604020202020204" pitchFamily="34" charset="0"/>
              </a:rPr>
              <a:t> </a:t>
            </a:r>
            <a:r>
              <a:rPr lang="en-US" altLang="zh-TW" sz="1600" b="1">
                <a:solidFill>
                  <a:srgbClr val="C00000"/>
                </a:solidFill>
                <a:latin typeface="Arial" panose="020B0604020202020204" pitchFamily="34" charset="0"/>
                <a:cs typeface="Arial" panose="020B0604020202020204" pitchFamily="34" charset="0"/>
              </a:rPr>
              <a:t>Site</a:t>
            </a:r>
            <a:endParaRPr lang="zh-TW" altLang="en-US" sz="1600" b="1">
              <a:solidFill>
                <a:srgbClr val="C00000"/>
              </a:solidFill>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4D3753FA-5914-41F9-B9A2-C5BF6A81B562}"/>
              </a:ext>
            </a:extLst>
          </p:cNvPr>
          <p:cNvSpPr txBox="1"/>
          <p:nvPr/>
        </p:nvSpPr>
        <p:spPr>
          <a:xfrm>
            <a:off x="3947822" y="1158271"/>
            <a:ext cx="2403505" cy="338554"/>
          </a:xfrm>
          <a:prstGeom prst="rect">
            <a:avLst/>
          </a:prstGeom>
          <a:noFill/>
        </p:spPr>
        <p:txBody>
          <a:bodyPr wrap="square" rtlCol="0">
            <a:spAutoFit/>
          </a:bodyPr>
          <a:lstStyle/>
          <a:p>
            <a:pPr algn="ctr"/>
            <a:r>
              <a:rPr lang="en-US" altLang="zh-TW" sz="1600" b="1">
                <a:solidFill>
                  <a:srgbClr val="00B050"/>
                </a:solidFill>
                <a:latin typeface="Arial" panose="020B0604020202020204" pitchFamily="34" charset="0"/>
                <a:cs typeface="Arial" panose="020B0604020202020204" pitchFamily="34" charset="0"/>
              </a:rPr>
              <a:t>Recovery</a:t>
            </a:r>
            <a:r>
              <a:rPr lang="zh-TW" altLang="en-US" sz="1600" b="1">
                <a:solidFill>
                  <a:srgbClr val="00B050"/>
                </a:solidFill>
                <a:latin typeface="Arial" panose="020B0604020202020204" pitchFamily="34" charset="0"/>
                <a:cs typeface="Arial" panose="020B0604020202020204" pitchFamily="34" charset="0"/>
              </a:rPr>
              <a:t> </a:t>
            </a:r>
            <a:r>
              <a:rPr lang="en-US" altLang="zh-TW" sz="1600" b="1">
                <a:solidFill>
                  <a:srgbClr val="00B050"/>
                </a:solidFill>
                <a:latin typeface="Arial" panose="020B0604020202020204" pitchFamily="34" charset="0"/>
                <a:cs typeface="Arial" panose="020B0604020202020204" pitchFamily="34" charset="0"/>
              </a:rPr>
              <a:t>Site</a:t>
            </a:r>
            <a:endParaRPr lang="zh-TW" altLang="en-US" sz="1600" b="1">
              <a:solidFill>
                <a:srgbClr val="00B050"/>
              </a:solidFill>
              <a:latin typeface="Arial" panose="020B0604020202020204" pitchFamily="34" charset="0"/>
              <a:cs typeface="Arial" panose="020B0604020202020204" pitchFamily="34" charset="0"/>
            </a:endParaRPr>
          </a:p>
        </p:txBody>
      </p:sp>
      <p:sp>
        <p:nvSpPr>
          <p:cNvPr id="47" name="文字方塊 46">
            <a:extLst>
              <a:ext uri="{FF2B5EF4-FFF2-40B4-BE49-F238E27FC236}">
                <a16:creationId xmlns:a16="http://schemas.microsoft.com/office/drawing/2014/main" id="{CCB78516-3D78-410B-A19D-3AD59596D4AF}"/>
              </a:ext>
            </a:extLst>
          </p:cNvPr>
          <p:cNvSpPr txBox="1"/>
          <p:nvPr/>
        </p:nvSpPr>
        <p:spPr>
          <a:xfrm>
            <a:off x="1190504" y="1681096"/>
            <a:ext cx="2122875" cy="369332"/>
          </a:xfrm>
          <a:prstGeom prst="rect">
            <a:avLst/>
          </a:prstGeom>
          <a:noFill/>
        </p:spPr>
        <p:txBody>
          <a:bodyPr wrap="square" rtlCol="0" anchor="ctr">
            <a:spAutoFit/>
          </a:bodyPr>
          <a:lstStyle/>
          <a:p>
            <a:pPr algn="ctr"/>
            <a:r>
              <a:rPr lang="en-US" altLang="zh-TW"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Exchange</a:t>
            </a:r>
            <a:r>
              <a:rPr lang="zh-TW" altLang="en-US"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Server</a:t>
            </a:r>
            <a:endParaRPr lang="zh-TW" altLang="en-US"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文字方塊 47">
            <a:extLst>
              <a:ext uri="{FF2B5EF4-FFF2-40B4-BE49-F238E27FC236}">
                <a16:creationId xmlns:a16="http://schemas.microsoft.com/office/drawing/2014/main" id="{21FA3F5F-B62D-4146-B692-1A9CB9D10A85}"/>
              </a:ext>
            </a:extLst>
          </p:cNvPr>
          <p:cNvSpPr txBox="1"/>
          <p:nvPr/>
        </p:nvSpPr>
        <p:spPr>
          <a:xfrm>
            <a:off x="4063835" y="1681096"/>
            <a:ext cx="2122875" cy="369332"/>
          </a:xfrm>
          <a:prstGeom prst="rect">
            <a:avLst/>
          </a:prstGeom>
          <a:noFill/>
        </p:spPr>
        <p:txBody>
          <a:bodyPr wrap="square" rtlCol="0" anchor="ctr">
            <a:spAutoFit/>
          </a:bodyPr>
          <a:lstStyle/>
          <a:p>
            <a:pPr algn="ctr"/>
            <a:r>
              <a:rPr lang="en-US" altLang="zh-TW"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Exchange</a:t>
            </a:r>
            <a:r>
              <a:rPr lang="zh-TW" altLang="en-US"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Server</a:t>
            </a:r>
            <a:endParaRPr lang="zh-TW" altLang="en-US"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 name="文字方塊 48">
            <a:extLst>
              <a:ext uri="{FF2B5EF4-FFF2-40B4-BE49-F238E27FC236}">
                <a16:creationId xmlns:a16="http://schemas.microsoft.com/office/drawing/2014/main" id="{9AFB592B-ACC6-428E-825E-6293A2F2BEAC}"/>
              </a:ext>
            </a:extLst>
          </p:cNvPr>
          <p:cNvSpPr txBox="1"/>
          <p:nvPr/>
        </p:nvSpPr>
        <p:spPr>
          <a:xfrm>
            <a:off x="1530101"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0" name="文字方塊 49">
            <a:extLst>
              <a:ext uri="{FF2B5EF4-FFF2-40B4-BE49-F238E27FC236}">
                <a16:creationId xmlns:a16="http://schemas.microsoft.com/office/drawing/2014/main" id="{6E4E084F-1E3B-4414-A158-5685BE80ACD8}"/>
              </a:ext>
            </a:extLst>
          </p:cNvPr>
          <p:cNvSpPr txBox="1"/>
          <p:nvPr/>
        </p:nvSpPr>
        <p:spPr>
          <a:xfrm>
            <a:off x="1874661"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1" name="文字方塊 50">
            <a:extLst>
              <a:ext uri="{FF2B5EF4-FFF2-40B4-BE49-F238E27FC236}">
                <a16:creationId xmlns:a16="http://schemas.microsoft.com/office/drawing/2014/main" id="{5C032BB7-D873-4272-826F-339A72F90505}"/>
              </a:ext>
            </a:extLst>
          </p:cNvPr>
          <p:cNvSpPr txBox="1"/>
          <p:nvPr/>
        </p:nvSpPr>
        <p:spPr>
          <a:xfrm>
            <a:off x="2227561"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2" name="文字方塊 51">
            <a:extLst>
              <a:ext uri="{FF2B5EF4-FFF2-40B4-BE49-F238E27FC236}">
                <a16:creationId xmlns:a16="http://schemas.microsoft.com/office/drawing/2014/main" id="{0E0C575C-5057-424F-9DF4-A88D3E1503E4}"/>
              </a:ext>
            </a:extLst>
          </p:cNvPr>
          <p:cNvSpPr txBox="1"/>
          <p:nvPr/>
        </p:nvSpPr>
        <p:spPr>
          <a:xfrm>
            <a:off x="2575354"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3" name="文字方塊 52">
            <a:extLst>
              <a:ext uri="{FF2B5EF4-FFF2-40B4-BE49-F238E27FC236}">
                <a16:creationId xmlns:a16="http://schemas.microsoft.com/office/drawing/2014/main" id="{A722EB43-2DF6-49EE-BCF4-0613C309A860}"/>
              </a:ext>
            </a:extLst>
          </p:cNvPr>
          <p:cNvSpPr txBox="1"/>
          <p:nvPr/>
        </p:nvSpPr>
        <p:spPr>
          <a:xfrm>
            <a:off x="2926792"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4" name="文字方塊 53">
            <a:extLst>
              <a:ext uri="{FF2B5EF4-FFF2-40B4-BE49-F238E27FC236}">
                <a16:creationId xmlns:a16="http://schemas.microsoft.com/office/drawing/2014/main" id="{E3F0A042-E894-4BA1-8083-B6D4791F98D9}"/>
              </a:ext>
            </a:extLst>
          </p:cNvPr>
          <p:cNvSpPr txBox="1"/>
          <p:nvPr/>
        </p:nvSpPr>
        <p:spPr>
          <a:xfrm>
            <a:off x="4064590"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5" name="文字方塊 54">
            <a:extLst>
              <a:ext uri="{FF2B5EF4-FFF2-40B4-BE49-F238E27FC236}">
                <a16:creationId xmlns:a16="http://schemas.microsoft.com/office/drawing/2014/main" id="{134E4EC6-A276-4832-95B8-52315E867F48}"/>
              </a:ext>
            </a:extLst>
          </p:cNvPr>
          <p:cNvSpPr txBox="1"/>
          <p:nvPr/>
        </p:nvSpPr>
        <p:spPr>
          <a:xfrm>
            <a:off x="4414820"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6" name="文字方塊 55">
            <a:extLst>
              <a:ext uri="{FF2B5EF4-FFF2-40B4-BE49-F238E27FC236}">
                <a16:creationId xmlns:a16="http://schemas.microsoft.com/office/drawing/2014/main" id="{53FF244A-9AFA-4D05-96D1-87987C625908}"/>
              </a:ext>
            </a:extLst>
          </p:cNvPr>
          <p:cNvSpPr txBox="1"/>
          <p:nvPr/>
        </p:nvSpPr>
        <p:spPr>
          <a:xfrm>
            <a:off x="4759380"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7" name="文字方塊 56">
            <a:extLst>
              <a:ext uri="{FF2B5EF4-FFF2-40B4-BE49-F238E27FC236}">
                <a16:creationId xmlns:a16="http://schemas.microsoft.com/office/drawing/2014/main" id="{B264B5EA-0CD6-41F3-ACBE-A5E9ED15D331}"/>
              </a:ext>
            </a:extLst>
          </p:cNvPr>
          <p:cNvSpPr txBox="1"/>
          <p:nvPr/>
        </p:nvSpPr>
        <p:spPr>
          <a:xfrm>
            <a:off x="5112280"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8" name="文字方塊 57">
            <a:extLst>
              <a:ext uri="{FF2B5EF4-FFF2-40B4-BE49-F238E27FC236}">
                <a16:creationId xmlns:a16="http://schemas.microsoft.com/office/drawing/2014/main" id="{82F95480-E905-4369-AC75-65D70B63AE8B}"/>
              </a:ext>
            </a:extLst>
          </p:cNvPr>
          <p:cNvSpPr txBox="1"/>
          <p:nvPr/>
        </p:nvSpPr>
        <p:spPr>
          <a:xfrm>
            <a:off x="5460073"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59" name="文字方塊 58">
            <a:extLst>
              <a:ext uri="{FF2B5EF4-FFF2-40B4-BE49-F238E27FC236}">
                <a16:creationId xmlns:a16="http://schemas.microsoft.com/office/drawing/2014/main" id="{D94B0812-8B2B-49D3-B68B-C9319EFE8000}"/>
              </a:ext>
            </a:extLst>
          </p:cNvPr>
          <p:cNvSpPr txBox="1"/>
          <p:nvPr/>
        </p:nvSpPr>
        <p:spPr>
          <a:xfrm>
            <a:off x="5811511" y="2552878"/>
            <a:ext cx="428046" cy="276999"/>
          </a:xfrm>
          <a:prstGeom prst="rect">
            <a:avLst/>
          </a:prstGeom>
          <a:noFill/>
        </p:spPr>
        <p:txBody>
          <a:bodyPr wrap="square" rtlCol="0" anchor="ctr">
            <a:spAutoFit/>
          </a:bodyPr>
          <a:lstStyle/>
          <a:p>
            <a:pPr algn="ctr"/>
            <a:r>
              <a:rPr lang="en-US" altLang="zh-TW" sz="1200">
                <a:latin typeface="Arial" panose="020B0604020202020204" pitchFamily="34" charset="0"/>
                <a:cs typeface="Arial" panose="020B0604020202020204" pitchFamily="34" charset="0"/>
              </a:rPr>
              <a:t>VM</a:t>
            </a:r>
            <a:endParaRPr lang="zh-TW" altLang="en-US" sz="1200">
              <a:latin typeface="Arial" panose="020B0604020202020204" pitchFamily="34" charset="0"/>
              <a:cs typeface="Arial" panose="020B0604020202020204" pitchFamily="34" charset="0"/>
            </a:endParaRPr>
          </a:p>
        </p:txBody>
      </p:sp>
      <p:sp>
        <p:nvSpPr>
          <p:cNvPr id="60" name="文字方塊 59">
            <a:extLst>
              <a:ext uri="{FF2B5EF4-FFF2-40B4-BE49-F238E27FC236}">
                <a16:creationId xmlns:a16="http://schemas.microsoft.com/office/drawing/2014/main" id="{0954FACB-ED6C-460D-9F76-AD0BAB5B4100}"/>
              </a:ext>
            </a:extLst>
          </p:cNvPr>
          <p:cNvSpPr txBox="1"/>
          <p:nvPr/>
        </p:nvSpPr>
        <p:spPr>
          <a:xfrm>
            <a:off x="4088138" y="2906653"/>
            <a:ext cx="2098572"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VMware</a:t>
            </a:r>
            <a:r>
              <a:rPr lang="zh-TW" altLang="en-US" sz="1800">
                <a:latin typeface="Arial" panose="020B0604020202020204" pitchFamily="34" charset="0"/>
                <a:cs typeface="Arial" panose="020B0604020202020204" pitchFamily="34" charset="0"/>
              </a:rPr>
              <a:t> </a:t>
            </a:r>
            <a:r>
              <a:rPr lang="en-US" altLang="zh-TW" sz="1800">
                <a:latin typeface="Arial" panose="020B0604020202020204" pitchFamily="34" charset="0"/>
                <a:cs typeface="Arial" panose="020B0604020202020204" pitchFamily="34" charset="0"/>
              </a:rPr>
              <a:t>vSphere</a:t>
            </a:r>
            <a:endParaRPr lang="zh-TW" altLang="en-US" sz="1800">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235BC19D-7316-4CAC-AF3F-227B5CDF622E}"/>
              </a:ext>
            </a:extLst>
          </p:cNvPr>
          <p:cNvSpPr txBox="1"/>
          <p:nvPr/>
        </p:nvSpPr>
        <p:spPr>
          <a:xfrm>
            <a:off x="4676012" y="4313072"/>
            <a:ext cx="1052195"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Servers</a:t>
            </a:r>
            <a:endParaRPr lang="zh-TW" altLang="en-US" sz="1800">
              <a:latin typeface="Arial" panose="020B0604020202020204" pitchFamily="34" charset="0"/>
              <a:cs typeface="Arial" panose="020B0604020202020204" pitchFamily="34" charset="0"/>
            </a:endParaRPr>
          </a:p>
        </p:txBody>
      </p:sp>
      <p:sp>
        <p:nvSpPr>
          <p:cNvPr id="62" name="文字方塊 61">
            <a:extLst>
              <a:ext uri="{FF2B5EF4-FFF2-40B4-BE49-F238E27FC236}">
                <a16:creationId xmlns:a16="http://schemas.microsoft.com/office/drawing/2014/main" id="{154FF581-B087-4A64-A4CC-03E362C3B4C7}"/>
              </a:ext>
            </a:extLst>
          </p:cNvPr>
          <p:cNvSpPr txBox="1"/>
          <p:nvPr/>
        </p:nvSpPr>
        <p:spPr>
          <a:xfrm>
            <a:off x="4408505" y="6089087"/>
            <a:ext cx="1587207" cy="307777"/>
          </a:xfrm>
          <a:prstGeom prst="rect">
            <a:avLst/>
          </a:prstGeom>
          <a:noFill/>
        </p:spPr>
        <p:txBody>
          <a:bodyPr wrap="square" rtlCol="0" anchor="ctr">
            <a:spAutoFit/>
          </a:bodyPr>
          <a:lstStyle/>
          <a:p>
            <a:pPr algn="ctr"/>
            <a:r>
              <a:rPr lang="en-US" altLang="zh-TW" sz="1400">
                <a:latin typeface="Arial" panose="020B0604020202020204" pitchFamily="34" charset="0"/>
                <a:cs typeface="Arial" panose="020B0604020202020204" pitchFamily="34" charset="0"/>
              </a:rPr>
              <a:t>ES1640dc v2</a:t>
            </a:r>
            <a:endParaRPr lang="zh-TW" altLang="en-US" sz="1400">
              <a:latin typeface="Arial" panose="020B0604020202020204" pitchFamily="34" charset="0"/>
              <a:cs typeface="Arial" panose="020B0604020202020204" pitchFamily="34" charset="0"/>
            </a:endParaRPr>
          </a:p>
        </p:txBody>
      </p:sp>
      <p:sp>
        <p:nvSpPr>
          <p:cNvPr id="63" name="矩形: 圓角 62">
            <a:extLst>
              <a:ext uri="{FF2B5EF4-FFF2-40B4-BE49-F238E27FC236}">
                <a16:creationId xmlns:a16="http://schemas.microsoft.com/office/drawing/2014/main" id="{B939519A-6C18-4438-AF63-07DE5B327A8A}"/>
              </a:ext>
            </a:extLst>
          </p:cNvPr>
          <p:cNvSpPr/>
          <p:nvPr/>
        </p:nvSpPr>
        <p:spPr>
          <a:xfrm>
            <a:off x="7481931" y="3157606"/>
            <a:ext cx="3802852" cy="1997245"/>
          </a:xfrm>
          <a:prstGeom prst="roundRect">
            <a:avLst>
              <a:gd name="adj" fmla="val 9766"/>
            </a:avLst>
          </a:prstGeom>
          <a:gradFill>
            <a:gsLst>
              <a:gs pos="0">
                <a:schemeClr val="bg1">
                  <a:alpha val="75000"/>
                </a:schemeClr>
              </a:gs>
              <a:gs pos="75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TW" sz="2800" b="1">
                <a:solidFill>
                  <a:schemeClr val="tx1"/>
                </a:solidFill>
                <a:latin typeface="Arial"/>
                <a:ea typeface="微軟正黑體" panose="020B0604030504040204" pitchFamily="34" charset="-120"/>
              </a:rPr>
              <a:t>Certified</a:t>
            </a:r>
          </a:p>
          <a:p>
            <a:pPr>
              <a:defRPr/>
            </a:pPr>
            <a:r>
              <a:rPr lang="en-US" altLang="zh-TW" sz="2000" b="1">
                <a:solidFill>
                  <a:srgbClr val="333333"/>
                </a:solidFill>
                <a:latin typeface="Arial" panose="020B0604020202020204" pitchFamily="34" charset="0"/>
                <a:ea typeface="微軟正黑體" panose="020B0604030504040204" pitchFamily="34" charset="-120"/>
                <a:cs typeface="Arial" panose="020B0604020202020204" pitchFamily="34" charset="0"/>
              </a:rPr>
              <a:t>QNAP SRA certify to VMware SRM 6.5</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1026" name="Picture 2" descr="ãï¼¶ï¼­ï¼·ï¼¡ï¼²ï¼¥ready srmãçåçæå°çµæ">
            <a:extLst>
              <a:ext uri="{FF2B5EF4-FFF2-40B4-BE49-F238E27FC236}">
                <a16:creationId xmlns:a16="http://schemas.microsoft.com/office/drawing/2014/main" id="{09CDCC14-D9AC-466D-8A83-87C74E992D5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389969" y="4559876"/>
            <a:ext cx="1666023" cy="779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Title 1">
            <a:extLst>
              <a:ext uri="{FF2B5EF4-FFF2-40B4-BE49-F238E27FC236}">
                <a16:creationId xmlns:a16="http://schemas.microsoft.com/office/drawing/2014/main" id="{91EEF917-BD40-48DB-BB43-58D38B44376A}"/>
              </a:ext>
            </a:extLst>
          </p:cNvPr>
          <p:cNvSpPr txBox="1">
            <a:spLocks/>
          </p:cNvSpPr>
          <p:nvPr/>
        </p:nvSpPr>
        <p:spPr>
          <a:xfrm>
            <a:off x="401053" y="38830"/>
            <a:ext cx="10515600" cy="1067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altLang="en-US" sz="40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4400">
                <a:latin typeface="Arial" panose="020B0604020202020204" pitchFamily="34" charset="0"/>
                <a:cs typeface="Arial" panose="020B0604020202020204" pitchFamily="34" charset="0"/>
              </a:rPr>
              <a:t>Comprehensive VMware</a:t>
            </a:r>
            <a:r>
              <a:rPr lang="zh-TW" altLang="en-US" sz="4400">
                <a:latin typeface="Arial" panose="020B0604020202020204" pitchFamily="34" charset="0"/>
                <a:cs typeface="Arial" panose="020B0604020202020204" pitchFamily="34" charset="0"/>
              </a:rPr>
              <a:t> </a:t>
            </a:r>
            <a:r>
              <a:rPr lang="en-US" altLang="zh-TW" sz="4400">
                <a:latin typeface="Arial" panose="020B0604020202020204" pitchFamily="34" charset="0"/>
                <a:cs typeface="Arial" panose="020B0604020202020204" pitchFamily="34" charset="0"/>
              </a:rPr>
              <a:t>DR solution</a:t>
            </a:r>
            <a:br>
              <a:rPr lang="zh-TW" altLang="en-US"/>
            </a:br>
            <a:r>
              <a:rPr lang="en-US" altLang="zh-TW" sz="2400">
                <a:solidFill>
                  <a:srgbClr val="00FFFF"/>
                </a:solidFill>
                <a:latin typeface="Arial" panose="020B0604020202020204" pitchFamily="34" charset="0"/>
                <a:cs typeface="Arial" panose="020B0604020202020204" pitchFamily="34" charset="0"/>
              </a:rPr>
              <a:t>Enable your service in recovery site just in time</a:t>
            </a:r>
            <a:endParaRPr lang="zh-TW" altLang="en-US" sz="2400">
              <a:solidFill>
                <a:srgbClr val="00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271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95AAF8-B49C-4908-90B1-27E4855EA7A5}"/>
              </a:ext>
            </a:extLst>
          </p:cNvPr>
          <p:cNvSpPr>
            <a:spLocks noGrp="1"/>
          </p:cNvSpPr>
          <p:nvPr>
            <p:ph type="title"/>
          </p:nvPr>
        </p:nvSpPr>
        <p:spPr>
          <a:xfrm>
            <a:off x="450376" y="403762"/>
            <a:ext cx="5288687" cy="3891512"/>
          </a:xfrm>
        </p:spPr>
        <p:txBody>
          <a:bodyPr>
            <a:normAutofit/>
          </a:bodyPr>
          <a:lstStyle/>
          <a:p>
            <a:pPr algn="ctr"/>
            <a:r>
              <a:rPr lang="en-US" altLang="zh-TW" sz="6000">
                <a:latin typeface="Arial" panose="020B0604020202020204" pitchFamily="34" charset="0"/>
                <a:cs typeface="Arial" panose="020B0604020202020204" pitchFamily="34" charset="0"/>
              </a:rPr>
              <a:t>Modern Application</a:t>
            </a:r>
            <a:endParaRPr lang="en-US" altLang="en-US" sz="600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5A26E152-3053-4886-ABA8-E966472B1ADE}"/>
              </a:ext>
            </a:extLst>
          </p:cNvPr>
          <p:cNvSpPr>
            <a:spLocks noGrp="1"/>
          </p:cNvSpPr>
          <p:nvPr>
            <p:ph idx="1"/>
          </p:nvPr>
        </p:nvSpPr>
        <p:spPr>
          <a:xfrm>
            <a:off x="1141107" y="3758175"/>
            <a:ext cx="4954893" cy="2029014"/>
          </a:xfrm>
        </p:spPr>
        <p:txBody>
          <a:bodyPr>
            <a:normAutofit/>
          </a:bodyPr>
          <a:lstStyle/>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VDI application</a:t>
            </a:r>
          </a:p>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Performance &amp; Capacity</a:t>
            </a:r>
          </a:p>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SSD</a:t>
            </a:r>
            <a:r>
              <a:rPr lang="zh-TW" altLang="en-US" sz="2400">
                <a:latin typeface="Arial" panose="020B0604020202020204" pitchFamily="34" charset="0"/>
                <a:cs typeface="Arial" panose="020B0604020202020204" pitchFamily="34" charset="0"/>
              </a:rPr>
              <a:t> </a:t>
            </a:r>
            <a:r>
              <a:rPr lang="en-US" altLang="zh-TW" sz="2400">
                <a:latin typeface="Arial" panose="020B0604020202020204" pitchFamily="34" charset="0"/>
                <a:cs typeface="Arial" panose="020B0604020202020204" pitchFamily="34" charset="0"/>
              </a:rPr>
              <a:t>utilization</a:t>
            </a:r>
          </a:p>
          <a:p>
            <a:pPr>
              <a:lnSpc>
                <a:spcPct val="100000"/>
              </a:lnSpc>
              <a:buClr>
                <a:srgbClr val="FFFF00"/>
              </a:buClr>
              <a:buSzPct val="70000"/>
              <a:buFont typeface="Wingdings" panose="05000000000000000000" pitchFamily="2" charset="2"/>
              <a:buChar char="l"/>
            </a:pPr>
            <a:r>
              <a:rPr lang="en-US" altLang="zh-TW" sz="2400" err="1">
                <a:latin typeface="Arial" panose="020B0604020202020204" pitchFamily="34" charset="0"/>
                <a:cs typeface="Arial" panose="020B0604020202020204" pitchFamily="34" charset="0"/>
              </a:rPr>
              <a:t>iSER</a:t>
            </a:r>
            <a:r>
              <a:rPr lang="en-US" altLang="zh-TW" sz="2400">
                <a:latin typeface="Arial" panose="020B0604020202020204" pitchFamily="34" charset="0"/>
                <a:cs typeface="Arial" panose="020B0604020202020204" pitchFamily="34" charset="0"/>
              </a:rPr>
              <a:t> network boosting</a:t>
            </a:r>
          </a:p>
        </p:txBody>
      </p:sp>
    </p:spTree>
    <p:extLst>
      <p:ext uri="{BB962C8B-B14F-4D97-AF65-F5344CB8AC3E}">
        <p14:creationId xmlns:p14="http://schemas.microsoft.com/office/powerpoint/2010/main" val="2567149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圖片 77" descr="VDI-architecture---VMware-Horizon-View_no-word.png">
            <a:extLst>
              <a:ext uri="{FF2B5EF4-FFF2-40B4-BE49-F238E27FC236}">
                <a16:creationId xmlns:a16="http://schemas.microsoft.com/office/drawing/2014/main" id="{966FD4AD-F863-4AEE-B715-E186283D23C6}"/>
              </a:ext>
            </a:extLst>
          </p:cNvPr>
          <p:cNvPicPr>
            <a:picLocks noChangeAspect="1"/>
          </p:cNvPicPr>
          <p:nvPr/>
        </p:nvPicPr>
        <p:blipFill>
          <a:blip r:embed="rId2"/>
          <a:stretch>
            <a:fillRect/>
          </a:stretch>
        </p:blipFill>
        <p:spPr>
          <a:xfrm>
            <a:off x="1286105" y="1074776"/>
            <a:ext cx="9265980" cy="5479283"/>
          </a:xfrm>
          <a:prstGeom prst="rect">
            <a:avLst/>
          </a:prstGeom>
        </p:spPr>
      </p:pic>
      <p:sp>
        <p:nvSpPr>
          <p:cNvPr id="2" name="標題 1">
            <a:extLst>
              <a:ext uri="{FF2B5EF4-FFF2-40B4-BE49-F238E27FC236}">
                <a16:creationId xmlns:a16="http://schemas.microsoft.com/office/drawing/2014/main" id="{2B6CC82B-A0D1-4361-9201-7AFC7C0F64CF}"/>
              </a:ext>
            </a:extLst>
          </p:cNvPr>
          <p:cNvSpPr>
            <a:spLocks noGrp="1"/>
          </p:cNvSpPr>
          <p:nvPr>
            <p:ph type="title"/>
          </p:nvPr>
        </p:nvSpPr>
        <p:spPr/>
        <p:txBody>
          <a:bodyPr/>
          <a:lstStyle/>
          <a:p>
            <a:r>
              <a:rPr lang="en-US" altLang="zh-TW" sz="4400">
                <a:latin typeface="Arial" panose="020B0604020202020204" pitchFamily="34" charset="0"/>
                <a:cs typeface="Arial" panose="020B0604020202020204" pitchFamily="34" charset="0"/>
              </a:rPr>
              <a:t>Case Study –</a:t>
            </a:r>
            <a:r>
              <a:rPr lang="zh-TW" altLang="en-US" sz="4400">
                <a:latin typeface="Arial" panose="020B0604020202020204" pitchFamily="34" charset="0"/>
                <a:cs typeface="Arial" panose="020B0604020202020204" pitchFamily="34" charset="0"/>
              </a:rPr>
              <a:t> </a:t>
            </a:r>
            <a:r>
              <a:rPr lang="en-US" altLang="zh-TW" sz="4400">
                <a:latin typeface="Arial" panose="020B0604020202020204" pitchFamily="34" charset="0"/>
                <a:cs typeface="Arial" panose="020B0604020202020204" pitchFamily="34" charset="0"/>
              </a:rPr>
              <a:t>Modern Application</a:t>
            </a:r>
            <a:br>
              <a:rPr lang="en-US" altLang="zh-TW"/>
            </a:br>
            <a:r>
              <a:rPr lang="en-US" altLang="zh-TW" sz="2400">
                <a:solidFill>
                  <a:srgbClr val="00FFFF"/>
                </a:solidFill>
                <a:latin typeface="Arial" panose="020B0604020202020204" pitchFamily="34" charset="0"/>
                <a:cs typeface="Arial" panose="020B0604020202020204" pitchFamily="34" charset="0"/>
              </a:rPr>
              <a:t>Storage virtualization, performance and capacity efficiency </a:t>
            </a:r>
            <a:endParaRPr lang="en-US" altLang="en-US" sz="2400">
              <a:solidFill>
                <a:srgbClr val="00FFFF"/>
              </a:solidFill>
              <a:latin typeface="Arial" panose="020B0604020202020204" pitchFamily="34" charset="0"/>
              <a:cs typeface="Arial" panose="020B0604020202020204" pitchFamily="34" charset="0"/>
            </a:endParaRPr>
          </a:p>
        </p:txBody>
      </p:sp>
      <p:sp>
        <p:nvSpPr>
          <p:cNvPr id="79" name="Shape 136">
            <a:extLst>
              <a:ext uri="{FF2B5EF4-FFF2-40B4-BE49-F238E27FC236}">
                <a16:creationId xmlns:a16="http://schemas.microsoft.com/office/drawing/2014/main" id="{80D7D312-1D5A-4A8E-8408-13E5C830D8E7}"/>
              </a:ext>
            </a:extLst>
          </p:cNvPr>
          <p:cNvSpPr>
            <a:spLocks/>
          </p:cNvSpPr>
          <p:nvPr/>
        </p:nvSpPr>
        <p:spPr>
          <a:xfrm>
            <a:off x="4008780" y="5094365"/>
            <a:ext cx="710645" cy="532985"/>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lvl="0" indent="0"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CRM</a:t>
            </a:r>
            <a:endParaRPr sz="1200" b="1">
              <a:latin typeface="Arial" panose="020B0604020202020204" pitchFamily="34" charset="0"/>
              <a:ea typeface="微軟正黑體" pitchFamily="34" charset="-120"/>
              <a:cs typeface="Arial" panose="020B0604020202020204" pitchFamily="34" charset="0"/>
            </a:endParaRPr>
          </a:p>
          <a:p>
            <a:pPr lvl="0" indent="0"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server</a:t>
            </a:r>
            <a:endParaRPr sz="1200" b="1">
              <a:latin typeface="Arial" panose="020B0604020202020204" pitchFamily="34" charset="0"/>
              <a:ea typeface="微軟正黑體" pitchFamily="34" charset="-120"/>
              <a:cs typeface="Arial" panose="020B0604020202020204" pitchFamily="34" charset="0"/>
            </a:endParaRPr>
          </a:p>
        </p:txBody>
      </p:sp>
      <p:sp>
        <p:nvSpPr>
          <p:cNvPr id="80" name="Shape 139">
            <a:extLst>
              <a:ext uri="{FF2B5EF4-FFF2-40B4-BE49-F238E27FC236}">
                <a16:creationId xmlns:a16="http://schemas.microsoft.com/office/drawing/2014/main" id="{A06DAD0A-B66E-46C3-923E-0D8A886E112B}"/>
              </a:ext>
            </a:extLst>
          </p:cNvPr>
          <p:cNvSpPr>
            <a:spLocks/>
          </p:cNvSpPr>
          <p:nvPr/>
        </p:nvSpPr>
        <p:spPr>
          <a:xfrm>
            <a:off x="2369744" y="3455787"/>
            <a:ext cx="973331" cy="573821"/>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SQL</a:t>
            </a:r>
            <a:endParaRPr sz="1200" b="1">
              <a:latin typeface="Arial" panose="020B0604020202020204" pitchFamily="34" charset="0"/>
              <a:ea typeface="微軟正黑體" pitchFamily="34" charset="-120"/>
              <a:cs typeface="Arial" panose="020B0604020202020204" pitchFamily="34" charset="0"/>
            </a:endParaRPr>
          </a:p>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Database</a:t>
            </a:r>
            <a:endParaRPr sz="1200" b="1">
              <a:latin typeface="Arial" panose="020B0604020202020204" pitchFamily="34" charset="0"/>
              <a:ea typeface="微軟正黑體" pitchFamily="34" charset="-120"/>
              <a:cs typeface="Arial" panose="020B0604020202020204" pitchFamily="34" charset="0"/>
            </a:endParaRPr>
          </a:p>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Server</a:t>
            </a:r>
            <a:endParaRPr sz="1600" b="1">
              <a:latin typeface="Arial" panose="020B0604020202020204" pitchFamily="34" charset="0"/>
              <a:ea typeface="微軟正黑體" pitchFamily="34" charset="-120"/>
              <a:cs typeface="Arial" panose="020B0604020202020204" pitchFamily="34" charset="0"/>
            </a:endParaRPr>
          </a:p>
        </p:txBody>
      </p:sp>
      <p:sp>
        <p:nvSpPr>
          <p:cNvPr id="81" name="Shape 143">
            <a:extLst>
              <a:ext uri="{FF2B5EF4-FFF2-40B4-BE49-F238E27FC236}">
                <a16:creationId xmlns:a16="http://schemas.microsoft.com/office/drawing/2014/main" id="{A72FAAD7-0452-452A-9C7F-F8B3DF9C6255}"/>
              </a:ext>
            </a:extLst>
          </p:cNvPr>
          <p:cNvSpPr>
            <a:spLocks/>
          </p:cNvSpPr>
          <p:nvPr/>
        </p:nvSpPr>
        <p:spPr>
          <a:xfrm>
            <a:off x="5452254" y="3535426"/>
            <a:ext cx="826881" cy="414543"/>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EIP</a:t>
            </a:r>
          </a:p>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Server</a:t>
            </a:r>
          </a:p>
        </p:txBody>
      </p:sp>
      <p:sp>
        <p:nvSpPr>
          <p:cNvPr id="82" name="Shape 149">
            <a:extLst>
              <a:ext uri="{FF2B5EF4-FFF2-40B4-BE49-F238E27FC236}">
                <a16:creationId xmlns:a16="http://schemas.microsoft.com/office/drawing/2014/main" id="{8CF53AED-4C32-4509-9909-877FCBFCCE50}"/>
              </a:ext>
            </a:extLst>
          </p:cNvPr>
          <p:cNvSpPr>
            <a:spLocks/>
          </p:cNvSpPr>
          <p:nvPr/>
        </p:nvSpPr>
        <p:spPr>
          <a:xfrm>
            <a:off x="1131032" y="5153586"/>
            <a:ext cx="1355323" cy="414543"/>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algn="ctr">
              <a:buClr>
                <a:srgbClr val="000000"/>
              </a:buClr>
              <a:buSzPts val="900"/>
            </a:pPr>
            <a:r>
              <a:rPr lang="en-US" sz="1600" b="1">
                <a:latin typeface="Arial" panose="020B0604020202020204" pitchFamily="34" charset="0"/>
                <a:ea typeface="微軟正黑體" pitchFamily="34" charset="-120"/>
                <a:cs typeface="Arial" panose="020B0604020202020204" pitchFamily="34" charset="0"/>
              </a:rPr>
              <a:t>Domain </a:t>
            </a:r>
            <a:endParaRPr sz="1600" b="1">
              <a:latin typeface="Arial" panose="020B0604020202020204" pitchFamily="34" charset="0"/>
              <a:ea typeface="微軟正黑體" pitchFamily="34" charset="-120"/>
              <a:cs typeface="Arial" panose="020B0604020202020204" pitchFamily="34" charset="0"/>
            </a:endParaRPr>
          </a:p>
          <a:p>
            <a:pPr algn="ctr">
              <a:buClr>
                <a:srgbClr val="000000"/>
              </a:buClr>
              <a:buSzPts val="900"/>
            </a:pPr>
            <a:r>
              <a:rPr lang="en-US" sz="1600" b="1">
                <a:latin typeface="Arial" panose="020B0604020202020204" pitchFamily="34" charset="0"/>
                <a:ea typeface="微軟正黑體" pitchFamily="34" charset="-120"/>
                <a:cs typeface="Arial" panose="020B0604020202020204" pitchFamily="34" charset="0"/>
              </a:rPr>
              <a:t>Controller</a:t>
            </a:r>
            <a:endParaRPr sz="1600" b="1">
              <a:latin typeface="Arial" panose="020B0604020202020204" pitchFamily="34" charset="0"/>
              <a:ea typeface="微軟正黑體" pitchFamily="34" charset="-120"/>
              <a:cs typeface="Arial" panose="020B0604020202020204" pitchFamily="34" charset="0"/>
            </a:endParaRPr>
          </a:p>
        </p:txBody>
      </p:sp>
      <p:sp>
        <p:nvSpPr>
          <p:cNvPr id="83" name="Shape 159">
            <a:extLst>
              <a:ext uri="{FF2B5EF4-FFF2-40B4-BE49-F238E27FC236}">
                <a16:creationId xmlns:a16="http://schemas.microsoft.com/office/drawing/2014/main" id="{120AC633-D0B6-4CFC-935D-BF17068F45CA}"/>
              </a:ext>
            </a:extLst>
          </p:cNvPr>
          <p:cNvSpPr>
            <a:spLocks/>
          </p:cNvSpPr>
          <p:nvPr/>
        </p:nvSpPr>
        <p:spPr>
          <a:xfrm>
            <a:off x="6621155" y="5153586"/>
            <a:ext cx="592204" cy="414543"/>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lvl="0" indent="0" algn="ctr">
              <a:buClr>
                <a:srgbClr val="000000"/>
              </a:buClr>
              <a:buSzPts val="900"/>
            </a:pPr>
            <a:r>
              <a:rPr lang="en-US" sz="1200" b="1" err="1">
                <a:latin typeface="Arial" panose="020B0604020202020204" pitchFamily="34" charset="0"/>
                <a:ea typeface="微軟正黑體" pitchFamily="34" charset="-120"/>
                <a:cs typeface="Arial" panose="020B0604020202020204" pitchFamily="34" charset="0"/>
              </a:rPr>
              <a:t>ESXi</a:t>
            </a:r>
            <a:endParaRPr sz="1200" b="1">
              <a:latin typeface="Arial" panose="020B0604020202020204" pitchFamily="34" charset="0"/>
              <a:ea typeface="微軟正黑體" pitchFamily="34" charset="-120"/>
              <a:cs typeface="Arial" panose="020B0604020202020204" pitchFamily="34" charset="0"/>
            </a:endParaRPr>
          </a:p>
          <a:p>
            <a:pPr lvl="0" indent="0"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hosts</a:t>
            </a:r>
            <a:endParaRPr sz="1200" b="1">
              <a:latin typeface="Arial" panose="020B0604020202020204" pitchFamily="34" charset="0"/>
              <a:ea typeface="微軟正黑體" pitchFamily="34" charset="-120"/>
              <a:cs typeface="Arial" panose="020B0604020202020204" pitchFamily="34" charset="0"/>
            </a:endParaRPr>
          </a:p>
        </p:txBody>
      </p:sp>
      <p:sp>
        <p:nvSpPr>
          <p:cNvPr id="84" name="Shape 162">
            <a:extLst>
              <a:ext uri="{FF2B5EF4-FFF2-40B4-BE49-F238E27FC236}">
                <a16:creationId xmlns:a16="http://schemas.microsoft.com/office/drawing/2014/main" id="{5EF28104-E543-41B3-990A-B2C73BA2913B}"/>
              </a:ext>
            </a:extLst>
          </p:cNvPr>
          <p:cNvSpPr>
            <a:spLocks/>
          </p:cNvSpPr>
          <p:nvPr/>
        </p:nvSpPr>
        <p:spPr>
          <a:xfrm>
            <a:off x="8488309" y="2528806"/>
            <a:ext cx="925232" cy="592204"/>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Virtual</a:t>
            </a:r>
            <a:endParaRPr sz="1200" b="1">
              <a:latin typeface="Arial" panose="020B0604020202020204" pitchFamily="34" charset="0"/>
              <a:ea typeface="微軟正黑體" pitchFamily="34" charset="-120"/>
              <a:cs typeface="Arial" panose="020B0604020202020204" pitchFamily="34" charset="0"/>
            </a:endParaRPr>
          </a:p>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Server</a:t>
            </a:r>
            <a:endParaRPr sz="1200" b="1">
              <a:latin typeface="Arial" panose="020B0604020202020204" pitchFamily="34" charset="0"/>
              <a:ea typeface="微軟正黑體" pitchFamily="34" charset="-120"/>
              <a:cs typeface="Arial" panose="020B0604020202020204" pitchFamily="34" charset="0"/>
            </a:endParaRPr>
          </a:p>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Desktop</a:t>
            </a:r>
            <a:endParaRPr sz="1200" b="1">
              <a:latin typeface="Arial" panose="020B0604020202020204" pitchFamily="34" charset="0"/>
              <a:ea typeface="微軟正黑體" pitchFamily="34" charset="-120"/>
              <a:cs typeface="Arial" panose="020B0604020202020204" pitchFamily="34" charset="0"/>
            </a:endParaRPr>
          </a:p>
        </p:txBody>
      </p:sp>
      <p:sp>
        <p:nvSpPr>
          <p:cNvPr id="85" name="Shape 163">
            <a:extLst>
              <a:ext uri="{FF2B5EF4-FFF2-40B4-BE49-F238E27FC236}">
                <a16:creationId xmlns:a16="http://schemas.microsoft.com/office/drawing/2014/main" id="{2EB14C49-D278-48BE-BA42-6777E90F7BB1}"/>
              </a:ext>
            </a:extLst>
          </p:cNvPr>
          <p:cNvSpPr>
            <a:spLocks/>
          </p:cNvSpPr>
          <p:nvPr/>
        </p:nvSpPr>
        <p:spPr>
          <a:xfrm>
            <a:off x="5404085" y="5153586"/>
            <a:ext cx="769865" cy="414543"/>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vCenter</a:t>
            </a:r>
            <a:endParaRPr sz="1200" b="1">
              <a:latin typeface="Arial" panose="020B0604020202020204" pitchFamily="34" charset="0"/>
              <a:ea typeface="微軟正黑體" pitchFamily="34" charset="-120"/>
              <a:cs typeface="Arial" panose="020B0604020202020204" pitchFamily="34" charset="0"/>
            </a:endParaRPr>
          </a:p>
          <a:p>
            <a:pPr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Server</a:t>
            </a:r>
            <a:endParaRPr sz="1000" b="1" i="0" u="none" strike="noStrike" cap="none">
              <a:solidFill>
                <a:srgbClr val="7F7F7F"/>
              </a:solidFill>
              <a:uFillTx/>
              <a:latin typeface="+mj-lt"/>
              <a:ea typeface="微軟正黑體" pitchFamily="34" charset="-120"/>
              <a:sym typeface="Arial"/>
            </a:endParaRPr>
          </a:p>
        </p:txBody>
      </p:sp>
      <p:sp>
        <p:nvSpPr>
          <p:cNvPr id="86" name="Shape 169">
            <a:extLst>
              <a:ext uri="{FF2B5EF4-FFF2-40B4-BE49-F238E27FC236}">
                <a16:creationId xmlns:a16="http://schemas.microsoft.com/office/drawing/2014/main" id="{410F2712-0376-40B1-89BA-A76F89B3C3F5}"/>
              </a:ext>
            </a:extLst>
          </p:cNvPr>
          <p:cNvSpPr>
            <a:spLocks/>
          </p:cNvSpPr>
          <p:nvPr/>
        </p:nvSpPr>
        <p:spPr>
          <a:xfrm>
            <a:off x="8546197" y="3170700"/>
            <a:ext cx="820857" cy="598886"/>
          </a:xfrm>
          <a:prstGeom prst="roundRect">
            <a:avLst>
              <a:gd name="adj" fmla="val 16667"/>
            </a:avLst>
          </a:prstGeom>
          <a:solidFill>
            <a:srgbClr val="0070C0"/>
          </a:solidFill>
          <a:ln w="19050"/>
        </p:spPr>
        <p:style>
          <a:lnRef idx="3">
            <a:schemeClr val="lt1"/>
          </a:lnRef>
          <a:fillRef idx="1">
            <a:schemeClr val="accent5"/>
          </a:fillRef>
          <a:effectRef idx="1">
            <a:schemeClr val="accent5"/>
          </a:effectRef>
          <a:fontRef idx="minor">
            <a:schemeClr val="lt1"/>
          </a:fontRef>
        </p:style>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9pPr>
          </a:lstStyle>
          <a:p>
            <a:pPr lvl="0" indent="0" algn="ctr">
              <a:buClr>
                <a:srgbClr val="000000"/>
              </a:buClr>
              <a:buSzPts val="900"/>
            </a:pPr>
            <a:r>
              <a:rPr lang="en-US" sz="1600" b="1">
                <a:solidFill>
                  <a:schemeClr val="bg1"/>
                </a:solidFill>
                <a:latin typeface="Arial" panose="020B0604020202020204" pitchFamily="34" charset="0"/>
                <a:ea typeface="微軟正黑體" pitchFamily="34" charset="-120"/>
                <a:cs typeface="Arial" panose="020B0604020202020204" pitchFamily="34" charset="0"/>
              </a:rPr>
              <a:t>View </a:t>
            </a:r>
          </a:p>
          <a:p>
            <a:pPr lvl="0" indent="0" algn="ctr">
              <a:buClr>
                <a:srgbClr val="000000"/>
              </a:buClr>
              <a:buSzPts val="900"/>
            </a:pPr>
            <a:r>
              <a:rPr lang="en-US" sz="1600" b="1">
                <a:solidFill>
                  <a:schemeClr val="bg1"/>
                </a:solidFill>
                <a:latin typeface="Arial" panose="020B0604020202020204" pitchFamily="34" charset="0"/>
                <a:ea typeface="微軟正黑體" pitchFamily="34" charset="-120"/>
                <a:cs typeface="Arial" panose="020B0604020202020204" pitchFamily="34" charset="0"/>
              </a:rPr>
              <a:t>Agent</a:t>
            </a:r>
            <a:endParaRPr sz="16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87" name="Shape 171">
            <a:extLst>
              <a:ext uri="{FF2B5EF4-FFF2-40B4-BE49-F238E27FC236}">
                <a16:creationId xmlns:a16="http://schemas.microsoft.com/office/drawing/2014/main" id="{384B9652-9C71-486A-98E9-3F0E5A76B65D}"/>
              </a:ext>
            </a:extLst>
          </p:cNvPr>
          <p:cNvSpPr>
            <a:spLocks/>
          </p:cNvSpPr>
          <p:nvPr/>
        </p:nvSpPr>
        <p:spPr>
          <a:xfrm>
            <a:off x="7772502" y="2274217"/>
            <a:ext cx="548411" cy="313377"/>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rgbClr val="000000"/>
                </a:solidFill>
                <a:uFillTx/>
                <a:latin typeface="+mj-lt"/>
                <a:ea typeface="微軟正黑體" pitchFamily="34" charset="-120"/>
                <a:sym typeface="Arial"/>
              </a:rPr>
              <a:t>                     </a:t>
            </a:r>
            <a:r>
              <a:rPr lang="en-US" sz="1200" b="1">
                <a:latin typeface="Arial" panose="020B0604020202020204" pitchFamily="34" charset="0"/>
                <a:ea typeface="微軟正黑體" pitchFamily="34" charset="-120"/>
                <a:cs typeface="Arial" panose="020B0604020202020204" pitchFamily="34" charset="0"/>
              </a:rPr>
              <a:t>RDP </a:t>
            </a:r>
            <a:endParaRPr sz="1200" b="1">
              <a:latin typeface="Arial" panose="020B0604020202020204" pitchFamily="34" charset="0"/>
              <a:ea typeface="微軟正黑體" pitchFamily="34" charset="-120"/>
              <a:cs typeface="Arial" panose="020B0604020202020204" pitchFamily="34" charset="0"/>
            </a:endParaRPr>
          </a:p>
        </p:txBody>
      </p:sp>
      <p:sp>
        <p:nvSpPr>
          <p:cNvPr id="88" name="Shape 174">
            <a:extLst>
              <a:ext uri="{FF2B5EF4-FFF2-40B4-BE49-F238E27FC236}">
                <a16:creationId xmlns:a16="http://schemas.microsoft.com/office/drawing/2014/main" id="{6930DE7A-5953-4A21-AF26-15C4A99176BC}"/>
              </a:ext>
            </a:extLst>
          </p:cNvPr>
          <p:cNvSpPr>
            <a:spLocks/>
          </p:cNvSpPr>
          <p:nvPr/>
        </p:nvSpPr>
        <p:spPr>
          <a:xfrm>
            <a:off x="3992715" y="3476205"/>
            <a:ext cx="710645" cy="532985"/>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lvl="0" indent="0"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ERP</a:t>
            </a:r>
          </a:p>
          <a:p>
            <a:pPr lvl="0" indent="0" algn="ctr">
              <a:buClr>
                <a:srgbClr val="000000"/>
              </a:buClr>
              <a:buSzPts val="900"/>
            </a:pPr>
            <a:r>
              <a:rPr lang="en-US" sz="1200" b="1">
                <a:latin typeface="Arial" panose="020B0604020202020204" pitchFamily="34" charset="0"/>
                <a:ea typeface="微軟正黑體" pitchFamily="34" charset="-120"/>
                <a:cs typeface="Arial" panose="020B0604020202020204" pitchFamily="34" charset="0"/>
              </a:rPr>
              <a:t>Server</a:t>
            </a:r>
          </a:p>
        </p:txBody>
      </p:sp>
      <p:sp>
        <p:nvSpPr>
          <p:cNvPr id="90" name="Shape 176">
            <a:extLst>
              <a:ext uri="{FF2B5EF4-FFF2-40B4-BE49-F238E27FC236}">
                <a16:creationId xmlns:a16="http://schemas.microsoft.com/office/drawing/2014/main" id="{905F7574-DF81-4ED3-BFCE-C95F8032BDDE}"/>
              </a:ext>
            </a:extLst>
          </p:cNvPr>
          <p:cNvSpPr>
            <a:spLocks/>
          </p:cNvSpPr>
          <p:nvPr/>
        </p:nvSpPr>
        <p:spPr>
          <a:xfrm>
            <a:off x="8787204" y="5301502"/>
            <a:ext cx="1565199" cy="323409"/>
          </a:xfrm>
          <a:prstGeom prst="roundRect">
            <a:avLst>
              <a:gd name="adj" fmla="val 16667"/>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algn="ctr">
              <a:buClr>
                <a:srgbClr val="000000"/>
              </a:buClr>
              <a:buSzPts val="900"/>
            </a:pPr>
            <a:r>
              <a:rPr lang="en-US" sz="1600" b="1">
                <a:latin typeface="Arial" panose="020B0604020202020204" pitchFamily="34" charset="0"/>
                <a:ea typeface="微軟正黑體" pitchFamily="34" charset="-120"/>
                <a:cs typeface="Arial" panose="020B0604020202020204" pitchFamily="34" charset="0"/>
              </a:rPr>
              <a:t>ES1640dc v2</a:t>
            </a:r>
          </a:p>
        </p:txBody>
      </p:sp>
      <p:sp>
        <p:nvSpPr>
          <p:cNvPr id="91" name="Shape 196">
            <a:extLst>
              <a:ext uri="{FF2B5EF4-FFF2-40B4-BE49-F238E27FC236}">
                <a16:creationId xmlns:a16="http://schemas.microsoft.com/office/drawing/2014/main" id="{76110E65-0E8B-4812-9425-9F0A3D54BD27}"/>
              </a:ext>
            </a:extLst>
          </p:cNvPr>
          <p:cNvSpPr>
            <a:spLocks/>
          </p:cNvSpPr>
          <p:nvPr/>
        </p:nvSpPr>
        <p:spPr>
          <a:xfrm>
            <a:off x="3052606" y="2038148"/>
            <a:ext cx="1614891" cy="340944"/>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900"/>
              <a:buFont typeface="Arial"/>
              <a:buNone/>
            </a:pPr>
            <a:r>
              <a:rPr lang="en-US" sz="1600" b="1" i="0" u="none" strike="noStrike" cap="none">
                <a:solidFill>
                  <a:srgbClr val="000000"/>
                </a:solidFill>
                <a:uFillTx/>
                <a:latin typeface="Arial" panose="020B0604020202020204" pitchFamily="34" charset="0"/>
                <a:ea typeface="微軟正黑體" pitchFamily="34" charset="-120"/>
                <a:cs typeface="Arial" panose="020B0604020202020204" pitchFamily="34" charset="0"/>
                <a:sym typeface="Arial"/>
              </a:rPr>
              <a:t>Client Devices</a:t>
            </a:r>
            <a:endParaRPr sz="1600" b="1" i="0" u="none" strike="noStrike" cap="none">
              <a:solidFill>
                <a:srgbClr val="000000"/>
              </a:solidFill>
              <a:uFillTx/>
              <a:latin typeface="Arial" panose="020B0604020202020204" pitchFamily="34" charset="0"/>
              <a:ea typeface="微軟正黑體" pitchFamily="34" charset="-120"/>
              <a:cs typeface="Arial" panose="020B0604020202020204" pitchFamily="34" charset="0"/>
              <a:sym typeface="Arial"/>
            </a:endParaRPr>
          </a:p>
        </p:txBody>
      </p:sp>
      <p:cxnSp>
        <p:nvCxnSpPr>
          <p:cNvPr id="92" name="Shape 201">
            <a:extLst>
              <a:ext uri="{FF2B5EF4-FFF2-40B4-BE49-F238E27FC236}">
                <a16:creationId xmlns:a16="http://schemas.microsoft.com/office/drawing/2014/main" id="{2765976F-3C15-4C86-B77D-8DFC3246362D}"/>
              </a:ext>
            </a:extLst>
          </p:cNvPr>
          <p:cNvCxnSpPr>
            <a:cxnSpLocks/>
          </p:cNvCxnSpPr>
          <p:nvPr/>
        </p:nvCxnSpPr>
        <p:spPr>
          <a:xfrm rot="10800000">
            <a:off x="5852380" y="3882926"/>
            <a:ext cx="5593" cy="1974"/>
          </a:xfrm>
          <a:prstGeom prst="bentConnector3">
            <a:avLst>
              <a:gd name="adj1" fmla="val 50000"/>
            </a:avLst>
          </a:prstGeom>
          <a:noFill/>
          <a:ln w="9525" cap="flat" cmpd="sng">
            <a:solidFill>
              <a:srgbClr val="FDA739"/>
            </a:solidFill>
            <a:prstDash val="solid"/>
            <a:round/>
            <a:headEnd type="none" w="med" len="med"/>
            <a:tailEnd type="none" w="med" len="med"/>
          </a:ln>
        </p:spPr>
      </p:cxnSp>
      <p:sp>
        <p:nvSpPr>
          <p:cNvPr id="94" name="Shape 171">
            <a:extLst>
              <a:ext uri="{FF2B5EF4-FFF2-40B4-BE49-F238E27FC236}">
                <a16:creationId xmlns:a16="http://schemas.microsoft.com/office/drawing/2014/main" id="{FC93564B-7152-425C-8C5D-21356A477FDD}"/>
              </a:ext>
            </a:extLst>
          </p:cNvPr>
          <p:cNvSpPr>
            <a:spLocks/>
          </p:cNvSpPr>
          <p:nvPr/>
        </p:nvSpPr>
        <p:spPr>
          <a:xfrm>
            <a:off x="7923033" y="3795236"/>
            <a:ext cx="1316953" cy="323409"/>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lvl="0" algn="ctr">
              <a:buClr>
                <a:srgbClr val="000000"/>
              </a:buClr>
              <a:buSzPts val="900"/>
            </a:pPr>
            <a:r>
              <a:rPr lang="en-US" sz="1050" b="1" i="0" u="none" strike="noStrike" cap="none">
                <a:solidFill>
                  <a:srgbClr val="000000"/>
                </a:solidFill>
                <a:uFillTx/>
                <a:latin typeface="+mj-lt"/>
                <a:ea typeface="微軟正黑體" pitchFamily="34" charset="-120"/>
                <a:sym typeface="Arial"/>
              </a:rPr>
              <a:t>                     </a:t>
            </a:r>
            <a:r>
              <a:rPr lang="en-US" sz="1200" b="1">
                <a:latin typeface="Arial" panose="020B0604020202020204" pitchFamily="34" charset="0"/>
                <a:ea typeface="微軟正黑體" pitchFamily="34" charset="-120"/>
                <a:cs typeface="Arial" panose="020B0604020202020204" pitchFamily="34" charset="0"/>
              </a:rPr>
              <a:t>Desktop OS</a:t>
            </a:r>
          </a:p>
        </p:txBody>
      </p:sp>
      <p:sp>
        <p:nvSpPr>
          <p:cNvPr id="95" name="Shape 169">
            <a:extLst>
              <a:ext uri="{FF2B5EF4-FFF2-40B4-BE49-F238E27FC236}">
                <a16:creationId xmlns:a16="http://schemas.microsoft.com/office/drawing/2014/main" id="{0087BBF8-DE6D-4B48-9848-B6077ED2A194}"/>
              </a:ext>
            </a:extLst>
          </p:cNvPr>
          <p:cNvSpPr>
            <a:spLocks/>
          </p:cNvSpPr>
          <p:nvPr/>
        </p:nvSpPr>
        <p:spPr>
          <a:xfrm>
            <a:off x="2518743" y="5803434"/>
            <a:ext cx="881339" cy="573821"/>
          </a:xfrm>
          <a:prstGeom prst="roundRect">
            <a:avLst>
              <a:gd name="adj" fmla="val 16667"/>
            </a:avLst>
          </a:prstGeom>
          <a:solidFill>
            <a:srgbClr val="0070C0"/>
          </a:solidFill>
          <a:ln w="19050"/>
        </p:spPr>
        <p:style>
          <a:lnRef idx="3">
            <a:schemeClr val="lt1"/>
          </a:lnRef>
          <a:fillRef idx="1">
            <a:schemeClr val="accent5"/>
          </a:fillRef>
          <a:effectRef idx="1">
            <a:schemeClr val="accent5"/>
          </a:effectRef>
          <a:fontRef idx="minor">
            <a:schemeClr val="lt1"/>
          </a:fontRef>
        </p:style>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9pPr>
          </a:lstStyle>
          <a:p>
            <a:pPr algn="ctr">
              <a:buClr>
                <a:srgbClr val="000000"/>
              </a:buClr>
              <a:buSzPts val="900"/>
            </a:pPr>
            <a:r>
              <a:rPr lang="en-US" sz="1600" b="1">
                <a:solidFill>
                  <a:schemeClr val="bg1"/>
                </a:solidFill>
                <a:latin typeface="Arial" panose="020B0604020202020204" pitchFamily="34" charset="0"/>
                <a:ea typeface="微軟正黑體" pitchFamily="34" charset="-120"/>
                <a:cs typeface="Arial" panose="020B0604020202020204" pitchFamily="34" charset="0"/>
              </a:rPr>
              <a:t>View </a:t>
            </a:r>
          </a:p>
          <a:p>
            <a:pPr algn="ctr">
              <a:buClr>
                <a:srgbClr val="000000"/>
              </a:buClr>
              <a:buSzPts val="900"/>
            </a:pPr>
            <a:r>
              <a:rPr lang="en-US" sz="1600" b="1">
                <a:solidFill>
                  <a:schemeClr val="bg1"/>
                </a:solidFill>
                <a:latin typeface="Arial" panose="020B0604020202020204" pitchFamily="34" charset="0"/>
                <a:ea typeface="微軟正黑體" pitchFamily="34" charset="-120"/>
                <a:cs typeface="Arial" panose="020B0604020202020204" pitchFamily="34" charset="0"/>
              </a:rPr>
              <a:t>Agent</a:t>
            </a:r>
            <a:endParaRPr sz="16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114" name="Shape 169">
            <a:extLst>
              <a:ext uri="{FF2B5EF4-FFF2-40B4-BE49-F238E27FC236}">
                <a16:creationId xmlns:a16="http://schemas.microsoft.com/office/drawing/2014/main" id="{FFB85BE1-CC6E-4EED-B578-33BC76F67059}"/>
              </a:ext>
            </a:extLst>
          </p:cNvPr>
          <p:cNvSpPr>
            <a:spLocks/>
          </p:cNvSpPr>
          <p:nvPr/>
        </p:nvSpPr>
        <p:spPr>
          <a:xfrm>
            <a:off x="6720425" y="1808716"/>
            <a:ext cx="820857" cy="598886"/>
          </a:xfrm>
          <a:prstGeom prst="roundRect">
            <a:avLst>
              <a:gd name="adj" fmla="val 16667"/>
            </a:avLst>
          </a:prstGeom>
          <a:solidFill>
            <a:srgbClr val="0070C0"/>
          </a:solidFill>
          <a:ln w="19050"/>
        </p:spPr>
        <p:style>
          <a:lnRef idx="3">
            <a:schemeClr val="lt1"/>
          </a:lnRef>
          <a:fillRef idx="1">
            <a:schemeClr val="accent5"/>
          </a:fillRef>
          <a:effectRef idx="1">
            <a:schemeClr val="accent5"/>
          </a:effectRef>
          <a:fontRef idx="minor">
            <a:schemeClr val="lt1"/>
          </a:fontRef>
        </p:style>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uFillTx/>
                <a:latin typeface="+mn-lt"/>
                <a:ea typeface="+mn-ea"/>
                <a:cs typeface="+mn-cs"/>
                <a:sym typeface="Arial"/>
              </a:defRPr>
            </a:lvl9pPr>
          </a:lstStyle>
          <a:p>
            <a:pPr algn="ctr">
              <a:buClr>
                <a:srgbClr val="000000"/>
              </a:buClr>
              <a:buSzPts val="900"/>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View </a:t>
            </a:r>
          </a:p>
          <a:p>
            <a:pPr algn="ctr">
              <a:buClr>
                <a:srgbClr val="000000"/>
              </a:buClr>
              <a:buSzPts val="900"/>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Client</a:t>
            </a:r>
          </a:p>
        </p:txBody>
      </p:sp>
      <p:sp>
        <p:nvSpPr>
          <p:cNvPr id="115" name="Shape 171">
            <a:extLst>
              <a:ext uri="{FF2B5EF4-FFF2-40B4-BE49-F238E27FC236}">
                <a16:creationId xmlns:a16="http://schemas.microsoft.com/office/drawing/2014/main" id="{F50F572D-791E-4F06-9A60-C7F9946ECBD8}"/>
              </a:ext>
            </a:extLst>
          </p:cNvPr>
          <p:cNvSpPr>
            <a:spLocks/>
          </p:cNvSpPr>
          <p:nvPr/>
        </p:nvSpPr>
        <p:spPr>
          <a:xfrm>
            <a:off x="6939336" y="2785150"/>
            <a:ext cx="820857" cy="414543"/>
          </a:xfrm>
          <a:prstGeom prst="roundRect">
            <a:avLst>
              <a:gd name="adj" fmla="val 16667"/>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a:lstStyle>
          <a:p>
            <a:pPr algn="ctr">
              <a:buClr>
                <a:srgbClr val="000000"/>
              </a:buClr>
              <a:buSzPts val="1050"/>
            </a:pPr>
            <a:r>
              <a:rPr lang="en-US" altLang="zh-TW" sz="1200" b="1">
                <a:latin typeface="Arial" panose="020B0604020202020204" pitchFamily="34" charset="0"/>
                <a:ea typeface="微軟正黑體" pitchFamily="34" charset="-120"/>
                <a:cs typeface="Arial" panose="020B0604020202020204" pitchFamily="34" charset="0"/>
              </a:rPr>
              <a:t>PCoIP</a:t>
            </a:r>
          </a:p>
        </p:txBody>
      </p:sp>
    </p:spTree>
    <p:extLst>
      <p:ext uri="{BB962C8B-B14F-4D97-AF65-F5344CB8AC3E}">
        <p14:creationId xmlns:p14="http://schemas.microsoft.com/office/powerpoint/2010/main" val="3625842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B2E28B5C-907C-42FE-AC7D-20B5B439CA0B}"/>
              </a:ext>
            </a:extLst>
          </p:cNvPr>
          <p:cNvGrpSpPr/>
          <p:nvPr/>
        </p:nvGrpSpPr>
        <p:grpSpPr>
          <a:xfrm>
            <a:off x="0" y="1550150"/>
            <a:ext cx="6497451" cy="2651549"/>
            <a:chOff x="0" y="1263547"/>
            <a:chExt cx="6497451" cy="2651549"/>
          </a:xfrm>
        </p:grpSpPr>
        <p:sp>
          <p:nvSpPr>
            <p:cNvPr id="8" name="Shape 444">
              <a:extLst>
                <a:ext uri="{FF2B5EF4-FFF2-40B4-BE49-F238E27FC236}">
                  <a16:creationId xmlns:a16="http://schemas.microsoft.com/office/drawing/2014/main" id="{A22447D2-AED4-439C-BB2B-28053D9CB292}"/>
                </a:ext>
              </a:extLst>
            </p:cNvPr>
            <p:cNvSpPr/>
            <p:nvPr/>
          </p:nvSpPr>
          <p:spPr>
            <a:xfrm>
              <a:off x="0" y="2974813"/>
              <a:ext cx="6497451" cy="940283"/>
            </a:xfrm>
            <a:prstGeom prst="rect">
              <a:avLst/>
            </a:prstGeom>
            <a:solidFill>
              <a:srgbClr val="C0DB81"/>
            </a:solidFill>
            <a:ln>
              <a:noFill/>
            </a:ln>
          </p:spPr>
          <p:txBody>
            <a:bodyPr wrap="square" lIns="19051" tIns="19051" rIns="19051" bIns="19051" anchor="ctr" anchorCtr="0">
              <a:noAutofit/>
            </a:bodyPr>
            <a:lstStyle/>
            <a:p>
              <a:pPr algn="ctr"/>
              <a:endParaRPr lang="zh-TW" altLang="en-US" sz="1200">
                <a:solidFill>
                  <a:srgbClr val="FFFFFF"/>
                </a:solidFill>
                <a:latin typeface="微軟正黑體" panose="020B0604030504040204" pitchFamily="34" charset="-120"/>
                <a:ea typeface="微軟正黑體" panose="020B0604030504040204" pitchFamily="34" charset="-120"/>
                <a:cs typeface="Helvetica Neue Light"/>
                <a:sym typeface="Helvetica Neue Light"/>
              </a:endParaRPr>
            </a:p>
          </p:txBody>
        </p:sp>
        <p:pic>
          <p:nvPicPr>
            <p:cNvPr id="5" name="圖片 4">
              <a:extLst>
                <a:ext uri="{FF2B5EF4-FFF2-40B4-BE49-F238E27FC236}">
                  <a16:creationId xmlns:a16="http://schemas.microsoft.com/office/drawing/2014/main" id="{84702142-8A9D-4EFF-9E7F-9BBA73C3DA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339" y="1263547"/>
              <a:ext cx="2111074" cy="2193654"/>
            </a:xfrm>
            <a:prstGeom prst="rect">
              <a:avLst/>
            </a:prstGeom>
          </p:spPr>
        </p:pic>
      </p:grpSp>
      <p:sp>
        <p:nvSpPr>
          <p:cNvPr id="2" name="標題 1">
            <a:extLst>
              <a:ext uri="{FF2B5EF4-FFF2-40B4-BE49-F238E27FC236}">
                <a16:creationId xmlns:a16="http://schemas.microsoft.com/office/drawing/2014/main" id="{553E3E23-89CB-43B6-BF6F-6A7FDAFCDE4C}"/>
              </a:ext>
            </a:extLst>
          </p:cNvPr>
          <p:cNvSpPr>
            <a:spLocks noGrp="1"/>
          </p:cNvSpPr>
          <p:nvPr>
            <p:ph type="title"/>
          </p:nvPr>
        </p:nvSpPr>
        <p:spPr/>
        <p:txBody>
          <a:bodyPr/>
          <a:lstStyle/>
          <a:p>
            <a:r>
              <a:rPr lang="en-US" altLang="zh-TW" sz="4400">
                <a:latin typeface="Arial" panose="020B0604020202020204" pitchFamily="34" charset="0"/>
                <a:cs typeface="Arial" panose="020B0604020202020204" pitchFamily="34" charset="0"/>
              </a:rPr>
              <a:t>About Performance…</a:t>
            </a:r>
            <a:endParaRPr lang="en-US" altLang="en-US" sz="440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BB09DB72-1527-49C3-8547-A8134BF9165E}"/>
              </a:ext>
            </a:extLst>
          </p:cNvPr>
          <p:cNvSpPr/>
          <p:nvPr/>
        </p:nvSpPr>
        <p:spPr>
          <a:xfrm>
            <a:off x="2052639" y="1892216"/>
            <a:ext cx="4731841" cy="830997"/>
          </a:xfrm>
          <a:prstGeom prst="rect">
            <a:avLst/>
          </a:prstGeom>
        </p:spPr>
        <p:txBody>
          <a:bodyPr wrap="square">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Virtualization is all about</a:t>
            </a:r>
            <a:endParaRPr lang="en-US" sz="2000" b="1">
              <a:latin typeface="Arial" panose="020B0604020202020204" pitchFamily="34" charset="0"/>
              <a:ea typeface="微軟正黑體" panose="020B0604030504040204" pitchFamily="34" charset="-120"/>
              <a:cs typeface="Arial" panose="020B0604020202020204" pitchFamily="34" charset="0"/>
            </a:endParaRPr>
          </a:p>
          <a:p>
            <a:r>
              <a:rPr lang="en-US" altLang="zh-TW" sz="2800" b="1">
                <a:solidFill>
                  <a:srgbClr val="0070C0"/>
                </a:solidFill>
                <a:latin typeface="Arial" panose="020B0604020202020204" pitchFamily="34" charset="0"/>
                <a:ea typeface="微軟正黑體" panose="020B0604030504040204" pitchFamily="34" charset="-120"/>
                <a:cs typeface="Arial" panose="020B0604020202020204" pitchFamily="34" charset="0"/>
              </a:rPr>
              <a:t>User experience.</a:t>
            </a:r>
            <a:endParaRPr lang="en-US" sz="2800" b="1">
              <a:solidFill>
                <a:srgbClr val="0070C0"/>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680D717B-5CFA-42C5-A628-1FFC17024721}"/>
              </a:ext>
            </a:extLst>
          </p:cNvPr>
          <p:cNvSpPr/>
          <p:nvPr/>
        </p:nvSpPr>
        <p:spPr>
          <a:xfrm>
            <a:off x="529390" y="4402395"/>
            <a:ext cx="4808239" cy="1354217"/>
          </a:xfrm>
          <a:prstGeom prst="rect">
            <a:avLst/>
          </a:prstGeom>
        </p:spPr>
        <p:txBody>
          <a:bodyPr wrap="square" anchor="t">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Must provide similar (or better) user experience than a traditional desktop.</a:t>
            </a:r>
          </a:p>
          <a:p>
            <a:br>
              <a:rPr lang="en-US" altLang="zh-TW" sz="1600" b="1">
                <a:latin typeface="Arial" panose="020B0604020202020204" pitchFamily="34" charset="0"/>
                <a:ea typeface="微軟正黑體" panose="020B0604030504040204" pitchFamily="34" charset="-120"/>
                <a:cs typeface="Arial" panose="020B0604020202020204" pitchFamily="34" charset="0"/>
              </a:rPr>
            </a:br>
            <a:r>
              <a:rPr lang="en-US" altLang="zh-TW" sz="1600" b="1">
                <a:latin typeface="Arial"/>
                <a:ea typeface="微軟正黑體"/>
                <a:cs typeface="Arial"/>
              </a:rPr>
              <a:t>A normal desktop/laptop or physical server can provide an average of</a:t>
            </a:r>
            <a:r>
              <a:rPr lang="en-US" sz="1600" b="1">
                <a:latin typeface="Arial"/>
                <a:ea typeface="微軟正黑體"/>
                <a:cs typeface="Arial"/>
              </a:rPr>
              <a:t> </a:t>
            </a:r>
            <a:r>
              <a:rPr lang="en-US" sz="1800" b="1">
                <a:solidFill>
                  <a:srgbClr val="0070C0"/>
                </a:solidFill>
                <a:latin typeface="Arial"/>
                <a:ea typeface="微軟正黑體"/>
                <a:cs typeface="Arial"/>
              </a:rPr>
              <a:t>150 IOPS</a:t>
            </a:r>
            <a:r>
              <a:rPr lang="en-US" sz="1600" b="1">
                <a:latin typeface="Arial"/>
                <a:ea typeface="微軟正黑體"/>
                <a:cs typeface="Arial"/>
              </a:rPr>
              <a:t>. </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9" name="Shape 446">
            <a:extLst>
              <a:ext uri="{FF2B5EF4-FFF2-40B4-BE49-F238E27FC236}">
                <a16:creationId xmlns:a16="http://schemas.microsoft.com/office/drawing/2014/main" id="{FF9AA3BD-9930-4E3C-ADE8-ACD4D7EBE52E}"/>
              </a:ext>
            </a:extLst>
          </p:cNvPr>
          <p:cNvSpPr/>
          <p:nvPr/>
        </p:nvSpPr>
        <p:spPr>
          <a:xfrm>
            <a:off x="143339" y="3745946"/>
            <a:ext cx="5210332" cy="316435"/>
          </a:xfrm>
          <a:prstGeom prst="rect">
            <a:avLst/>
          </a:prstGeom>
          <a:noFill/>
          <a:ln>
            <a:noFill/>
          </a:ln>
        </p:spPr>
        <p:txBody>
          <a:bodyPr wrap="square" lIns="19051" tIns="19051" rIns="19051" bIns="19051" anchor="b" anchorCtr="0">
            <a:noAutofit/>
          </a:bodyPr>
          <a:lstStyle/>
          <a:p>
            <a:pPr algn="ctr">
              <a:buSzPct val="25000"/>
            </a:pPr>
            <a:r>
              <a:rPr lang="en-US" altLang="zh-TW" sz="2800" b="1">
                <a:solidFill>
                  <a:schemeClr val="accent6">
                    <a:lumMod val="50000"/>
                  </a:schemeClr>
                </a:solidFill>
                <a:latin typeface="Arial" panose="020B0604020202020204" pitchFamily="34" charset="0"/>
                <a:ea typeface="微軟正黑體" panose="020B0604030504040204" pitchFamily="34" charset="-120"/>
                <a:cs typeface="Arial" panose="020B0604020202020204" pitchFamily="34" charset="0"/>
                <a:sym typeface="Gill Sans"/>
              </a:rPr>
              <a:t>IOPS requirement for VDI</a:t>
            </a:r>
            <a:endParaRPr lang="en-US" sz="2800" b="1">
              <a:solidFill>
                <a:schemeClr val="accent6">
                  <a:lumMod val="50000"/>
                </a:schemeClr>
              </a:solidFill>
              <a:latin typeface="Arial" panose="020B0604020202020204" pitchFamily="34" charset="0"/>
              <a:ea typeface="微軟正黑體" panose="020B0604030504040204" pitchFamily="34" charset="-120"/>
              <a:cs typeface="Arial" panose="020B0604020202020204" pitchFamily="34" charset="0"/>
              <a:sym typeface="Gill Sans"/>
            </a:endParaRPr>
          </a:p>
        </p:txBody>
      </p:sp>
      <p:pic>
        <p:nvPicPr>
          <p:cNvPr id="10" name="Picture 5">
            <a:extLst>
              <a:ext uri="{FF2B5EF4-FFF2-40B4-BE49-F238E27FC236}">
                <a16:creationId xmlns:a16="http://schemas.microsoft.com/office/drawing/2014/main" id="{E8FE7414-5A0E-4957-B1A5-22F9214B16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5569570" y="1827992"/>
            <a:ext cx="6287070" cy="3831623"/>
          </a:xfrm>
          <a:prstGeom prst="roundRect">
            <a:avLst>
              <a:gd name="adj" fmla="val 3093"/>
            </a:avLst>
          </a:prstGeom>
          <a:solidFill>
            <a:srgbClr val="FFFFFF">
              <a:shade val="85000"/>
            </a:srgbClr>
          </a:solid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6148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F7839C7F-ED2F-46FD-A311-01100E3981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04" y="1589498"/>
            <a:ext cx="12663893" cy="3679004"/>
          </a:xfrm>
          <a:prstGeom prst="rect">
            <a:avLst/>
          </a:prstGeom>
        </p:spPr>
      </p:pic>
      <p:sp>
        <p:nvSpPr>
          <p:cNvPr id="2" name="標題 1">
            <a:extLst>
              <a:ext uri="{FF2B5EF4-FFF2-40B4-BE49-F238E27FC236}">
                <a16:creationId xmlns:a16="http://schemas.microsoft.com/office/drawing/2014/main" id="{3723C5BD-EECD-41AE-9FF3-0CED87382B4D}"/>
              </a:ext>
            </a:extLst>
          </p:cNvPr>
          <p:cNvSpPr>
            <a:spLocks noGrp="1"/>
          </p:cNvSpPr>
          <p:nvPr>
            <p:ph type="title"/>
          </p:nvPr>
        </p:nvSpPr>
        <p:spPr/>
        <p:txBody>
          <a:bodyPr>
            <a:normAutofit fontScale="90000"/>
          </a:bodyPr>
          <a:lstStyle/>
          <a:p>
            <a:r>
              <a:rPr lang="en-US" altLang="zh-TW" sz="4400">
                <a:latin typeface="Arial" panose="020B0604020202020204" pitchFamily="34" charset="0"/>
                <a:cs typeface="Arial" panose="020B0604020202020204" pitchFamily="34" charset="0"/>
              </a:rPr>
              <a:t>Without Compromise Virtualized Storage</a:t>
            </a:r>
          </a:p>
        </p:txBody>
      </p:sp>
      <p:sp>
        <p:nvSpPr>
          <p:cNvPr id="4" name="文字版面配置區 2">
            <a:extLst>
              <a:ext uri="{FF2B5EF4-FFF2-40B4-BE49-F238E27FC236}">
                <a16:creationId xmlns:a16="http://schemas.microsoft.com/office/drawing/2014/main" id="{8EB4523F-3533-492D-88EF-474450C48D61}"/>
              </a:ext>
            </a:extLst>
          </p:cNvPr>
          <p:cNvSpPr txBox="1">
            <a:spLocks/>
          </p:cNvSpPr>
          <p:nvPr/>
        </p:nvSpPr>
        <p:spPr>
          <a:xfrm>
            <a:off x="628290" y="3617987"/>
            <a:ext cx="4617478" cy="1136735"/>
          </a:xfrm>
          <a:prstGeom prst="rect">
            <a:avLst/>
          </a:prstGeom>
          <a:noFill/>
          <a:ln>
            <a:noFill/>
          </a:ln>
        </p:spPr>
        <p:txBody>
          <a:bodyPr spcFirstLastPara="1" wrap="square" lIns="121900" tIns="60933" rIns="121900" bIns="60933"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262626"/>
              </a:buClr>
              <a:buSzPts val="2400"/>
              <a:buFont typeface="Arial"/>
              <a:buChar char="•"/>
              <a:defRPr sz="2400" b="1" i="0" u="none" strike="noStrike" cap="none">
                <a:solidFill>
                  <a:srgbClr val="262626"/>
                </a:solidFill>
                <a:latin typeface="Arial"/>
                <a:ea typeface="Arial"/>
                <a:cs typeface="Arial"/>
                <a:sym typeface="Arial"/>
              </a:defRPr>
            </a:lvl1pPr>
            <a:lvl2pPr marL="914400" marR="0" lvl="1" indent="-355600" algn="l" rtl="0">
              <a:lnSpc>
                <a:spcPct val="100000"/>
              </a:lnSpc>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371600" marR="0" lvl="2" indent="-342900" algn="l" rtl="0">
              <a:lnSpc>
                <a:spcPct val="100000"/>
              </a:lnSpc>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828800" marR="0" lvl="3" indent="-330200" algn="l" rtl="0">
              <a:lnSpc>
                <a:spcPct val="100000"/>
              </a:lnSpc>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17500" algn="l" rtl="0">
              <a:lnSpc>
                <a:spcPct val="100000"/>
              </a:lnSpc>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76213" indent="-176213" eaLnBrk="0" fontAlgn="base" hangingPunct="0">
              <a:spcBef>
                <a:spcPct val="0"/>
              </a:spcBef>
              <a:spcAft>
                <a:spcPct val="0"/>
              </a:spcAft>
              <a:buClr>
                <a:schemeClr val="tx1"/>
              </a:buClr>
              <a:buSzTx/>
            </a:pPr>
            <a:r>
              <a:rPr lang="en-US" altLang="zh-TW" kern="0">
                <a:solidFill>
                  <a:schemeClr val="accent2"/>
                </a:solidFill>
                <a:latin typeface="Arial" panose="020B0604020202020204" pitchFamily="34" charset="0"/>
                <a:ea typeface="微軟正黑體" panose="020B0604030504040204" pitchFamily="34" charset="-120"/>
                <a:cs typeface="Arial" panose="020B0604020202020204" pitchFamily="34" charset="0"/>
              </a:rPr>
              <a:t>IOPS</a:t>
            </a:r>
            <a:r>
              <a:rPr lang="zh-TW" altLang="en-US" kern="0">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2100" kern="0">
                <a:solidFill>
                  <a:schemeClr val="tx1"/>
                </a:solidFill>
                <a:latin typeface="Arial" panose="020B0604020202020204" pitchFamily="34" charset="0"/>
                <a:ea typeface="微軟正黑體" panose="020B0604030504040204" pitchFamily="34" charset="-120"/>
                <a:cs typeface="Arial" panose="020B0604020202020204" pitchFamily="34" charset="0"/>
              </a:rPr>
              <a:t>Application Requirement</a:t>
            </a:r>
          </a:p>
          <a:p>
            <a:pPr marL="176213" indent="-176213" eaLnBrk="0" fontAlgn="base" hangingPunct="0">
              <a:spcBef>
                <a:spcPct val="0"/>
              </a:spcBef>
              <a:spcAft>
                <a:spcPct val="0"/>
              </a:spcAft>
              <a:buClr>
                <a:schemeClr val="tx1"/>
              </a:buClr>
              <a:buSzTx/>
            </a:pPr>
            <a:r>
              <a:rPr lang="en-US" altLang="zh-TW" kern="0">
                <a:solidFill>
                  <a:schemeClr val="accent2"/>
                </a:solidFill>
                <a:latin typeface="Arial" panose="020B0604020202020204" pitchFamily="34" charset="0"/>
                <a:ea typeface="微軟正黑體" panose="020B0604030504040204" pitchFamily="34" charset="-120"/>
                <a:cs typeface="Arial" panose="020B0604020202020204" pitchFamily="34" charset="0"/>
              </a:rPr>
              <a:t>Latency</a:t>
            </a:r>
            <a:r>
              <a:rPr lang="zh-TW" altLang="en-US" kern="0">
                <a:solidFill>
                  <a:schemeClr val="accent2"/>
                </a:solidFill>
                <a:latin typeface="Arial" panose="020B0604020202020204" pitchFamily="34" charset="0"/>
                <a:ea typeface="微軟正黑體" panose="020B0604030504040204" pitchFamily="34" charset="-120"/>
                <a:cs typeface="Arial" panose="020B0604020202020204" pitchFamily="34" charset="0"/>
              </a:rPr>
              <a:t> </a:t>
            </a:r>
            <a:r>
              <a:rPr lang="en-US" altLang="zh-TW" sz="2100" kern="0">
                <a:solidFill>
                  <a:schemeClr val="tx1"/>
                </a:solidFill>
                <a:latin typeface="Arial" panose="020B0604020202020204" pitchFamily="34" charset="0"/>
                <a:ea typeface="微軟正黑體" panose="020B0604030504040204" pitchFamily="34" charset="-120"/>
                <a:cs typeface="Arial" panose="020B0604020202020204" pitchFamily="34" charset="0"/>
              </a:rPr>
              <a:t>User Experience</a:t>
            </a:r>
            <a:endParaRPr lang="zh-TW" altLang="en-US" sz="2100" kern="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22">
            <a:extLst>
              <a:ext uri="{FF2B5EF4-FFF2-40B4-BE49-F238E27FC236}">
                <a16:creationId xmlns:a16="http://schemas.microsoft.com/office/drawing/2014/main" id="{C265BF8F-6283-4A9A-A277-18EDC15F098E}"/>
              </a:ext>
            </a:extLst>
          </p:cNvPr>
          <p:cNvSpPr txBox="1"/>
          <p:nvPr/>
        </p:nvSpPr>
        <p:spPr>
          <a:xfrm>
            <a:off x="932597" y="2447037"/>
            <a:ext cx="3398293" cy="584775"/>
          </a:xfrm>
          <a:prstGeom prst="rect">
            <a:avLst/>
          </a:prstGeom>
          <a:noFill/>
        </p:spPr>
        <p:txBody>
          <a:bodyPr wrap="square" rtlCol="0">
            <a:spAutoFit/>
          </a:bodyPr>
          <a:lstStyle/>
          <a:p>
            <a:r>
              <a:rPr lang="en-US" altLang="zh-TW" sz="3200" b="1">
                <a:latin typeface="Arial" panose="020B0604020202020204" pitchFamily="34" charset="0"/>
                <a:ea typeface="微軟正黑體" panose="020B0604030504040204" pitchFamily="34" charset="-120"/>
                <a:cs typeface="Arial" panose="020B0604020202020204" pitchFamily="34" charset="0"/>
              </a:rPr>
              <a:t>Performance</a:t>
            </a:r>
            <a:endParaRPr lang="zh-TW" altLang="en-US" sz="3200" b="1">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F0647784-9E4E-470B-BA41-3E23632E6228}"/>
              </a:ext>
            </a:extLst>
          </p:cNvPr>
          <p:cNvSpPr txBox="1"/>
          <p:nvPr/>
        </p:nvSpPr>
        <p:spPr>
          <a:xfrm>
            <a:off x="6096001" y="2447037"/>
            <a:ext cx="4344536" cy="584775"/>
          </a:xfrm>
          <a:prstGeom prst="rect">
            <a:avLst/>
          </a:prstGeom>
          <a:noFill/>
        </p:spPr>
        <p:txBody>
          <a:bodyPr wrap="square" rtlCol="0">
            <a:spAutoFit/>
          </a:bodyPr>
          <a:lstStyle/>
          <a:p>
            <a:r>
              <a:rPr lang="en-US" altLang="zh-TW" sz="3200" b="1">
                <a:latin typeface="Arial" panose="020B0604020202020204" pitchFamily="34" charset="0"/>
                <a:ea typeface="微軟正黑體" panose="020B0604030504040204" pitchFamily="34" charset="-120"/>
                <a:cs typeface="Arial" panose="020B0604020202020204" pitchFamily="34" charset="0"/>
              </a:rPr>
              <a:t>Capacity efficiency</a:t>
            </a:r>
            <a:endParaRPr lang="zh-TW" altLang="en-US" sz="3200" b="1">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版面配置區 2">
            <a:extLst>
              <a:ext uri="{FF2B5EF4-FFF2-40B4-BE49-F238E27FC236}">
                <a16:creationId xmlns:a16="http://schemas.microsoft.com/office/drawing/2014/main" id="{0F96EC66-7385-4F77-85E8-48F893376323}"/>
              </a:ext>
            </a:extLst>
          </p:cNvPr>
          <p:cNvSpPr txBox="1">
            <a:spLocks/>
          </p:cNvSpPr>
          <p:nvPr/>
        </p:nvSpPr>
        <p:spPr>
          <a:xfrm>
            <a:off x="6192252" y="3617987"/>
            <a:ext cx="5909008" cy="1136735"/>
          </a:xfrm>
          <a:prstGeom prst="rect">
            <a:avLst/>
          </a:prstGeom>
          <a:noFill/>
          <a:ln>
            <a:noFill/>
          </a:ln>
        </p:spPr>
        <p:txBody>
          <a:bodyPr spcFirstLastPara="1" wrap="square" lIns="121900" tIns="60933" rIns="121900" bIns="60933"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262626"/>
              </a:buClr>
              <a:buSzPts val="2400"/>
              <a:buFont typeface="Arial"/>
              <a:buChar char="•"/>
              <a:defRPr sz="2400" b="1" i="0" u="none" strike="noStrike" cap="none">
                <a:solidFill>
                  <a:srgbClr val="262626"/>
                </a:solidFill>
                <a:latin typeface="Arial"/>
                <a:ea typeface="Arial"/>
                <a:cs typeface="Arial"/>
                <a:sym typeface="Arial"/>
              </a:defRPr>
            </a:lvl1pPr>
            <a:lvl2pPr marL="914400" marR="0" lvl="1" indent="-355600" algn="l" rtl="0">
              <a:lnSpc>
                <a:spcPct val="100000"/>
              </a:lnSpc>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371600" marR="0" lvl="2" indent="-342900" algn="l" rtl="0">
              <a:lnSpc>
                <a:spcPct val="100000"/>
              </a:lnSpc>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828800" marR="0" lvl="3" indent="-330200" algn="l" rtl="0">
              <a:lnSpc>
                <a:spcPct val="100000"/>
              </a:lnSpc>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17500" algn="l" rtl="0">
              <a:lnSpc>
                <a:spcPct val="100000"/>
              </a:lnSpc>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76213" indent="-176213" eaLnBrk="0" fontAlgn="base" hangingPunct="0">
              <a:spcBef>
                <a:spcPct val="0"/>
              </a:spcBef>
              <a:spcAft>
                <a:spcPct val="0"/>
              </a:spcAft>
              <a:buClr>
                <a:schemeClr val="tx1"/>
              </a:buClr>
              <a:buSzTx/>
            </a:pPr>
            <a:r>
              <a:rPr lang="en-US" altLang="zh-TW" kern="0">
                <a:solidFill>
                  <a:schemeClr val="accent2"/>
                </a:solidFill>
                <a:ea typeface="微軟正黑體"/>
              </a:rPr>
              <a:t>Compression</a:t>
            </a:r>
            <a:r>
              <a:rPr lang="zh-TW" altLang="en-US" kern="0">
                <a:solidFill>
                  <a:schemeClr val="accent2"/>
                </a:solidFill>
                <a:ea typeface="Microsoft JhengHei"/>
              </a:rPr>
              <a:t> </a:t>
            </a:r>
            <a:r>
              <a:rPr lang="en-US" altLang="zh-TW" sz="2100" kern="0">
                <a:solidFill>
                  <a:schemeClr val="tx1"/>
                </a:solidFill>
                <a:ea typeface="Microsoft JhengHei"/>
              </a:rPr>
              <a:t>shrinking your space</a:t>
            </a:r>
            <a:endParaRPr lang="en-US" altLang="zh-TW" sz="2100" kern="0">
              <a:solidFill>
                <a:schemeClr val="tx1"/>
              </a:solidFill>
              <a:latin typeface="Microsoft JhengHei"/>
              <a:ea typeface="Microsoft JhengHei"/>
              <a:cs typeface="Arial" panose="020B0604020202020204" pitchFamily="34" charset="0"/>
            </a:endParaRPr>
          </a:p>
          <a:p>
            <a:pPr marL="176213" indent="-176213" eaLnBrk="0" fontAlgn="base" hangingPunct="0">
              <a:spcBef>
                <a:spcPct val="0"/>
              </a:spcBef>
              <a:spcAft>
                <a:spcPct val="0"/>
              </a:spcAft>
              <a:buClr>
                <a:schemeClr val="tx1"/>
              </a:buClr>
              <a:buSzTx/>
            </a:pPr>
            <a:r>
              <a:rPr lang="en-US" altLang="zh-TW" kern="0">
                <a:solidFill>
                  <a:schemeClr val="accent2"/>
                </a:solidFill>
                <a:ea typeface="微軟正黑體"/>
              </a:rPr>
              <a:t>Deduplication</a:t>
            </a:r>
            <a:r>
              <a:rPr lang="zh-TW" altLang="en-US" kern="0">
                <a:solidFill>
                  <a:schemeClr val="accent2"/>
                </a:solidFill>
                <a:ea typeface="微軟正黑體"/>
              </a:rPr>
              <a:t> </a:t>
            </a:r>
            <a:r>
              <a:rPr lang="en-US" altLang="zh-TW" sz="2100" kern="0">
                <a:solidFill>
                  <a:schemeClr val="tx1"/>
                </a:solidFill>
                <a:ea typeface="Microsoft JhengHei"/>
              </a:rPr>
              <a:t>keep purely data</a:t>
            </a:r>
            <a:endParaRPr lang="zh-TW" altLang="en-US" sz="2100" kern="0">
              <a:solidFill>
                <a:schemeClr val="tx1"/>
              </a:solidFill>
              <a:ea typeface="Microsoft JhengHei"/>
            </a:endParaRPr>
          </a:p>
          <a:p>
            <a:pPr marL="176213" indent="-176213" eaLnBrk="0" fontAlgn="base" hangingPunct="0">
              <a:spcBef>
                <a:spcPct val="0"/>
              </a:spcBef>
              <a:spcAft>
                <a:spcPct val="0"/>
              </a:spcAft>
              <a:buClr>
                <a:schemeClr val="tx1"/>
              </a:buClr>
              <a:buSzTx/>
            </a:pPr>
            <a:endParaRPr lang="zh-TW" altLang="en-US" kern="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097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E4A506-48BA-480D-A42A-E914964FF907}"/>
              </a:ext>
            </a:extLst>
          </p:cNvPr>
          <p:cNvSpPr>
            <a:spLocks noGrp="1"/>
          </p:cNvSpPr>
          <p:nvPr>
            <p:ph type="title"/>
          </p:nvPr>
        </p:nvSpPr>
        <p:spPr/>
        <p:txBody>
          <a:bodyPr/>
          <a:lstStyle/>
          <a:p>
            <a:pPr>
              <a:lnSpc>
                <a:spcPct val="100000"/>
              </a:lnSpc>
            </a:pPr>
            <a:r>
              <a:rPr lang="en-US" altLang="en-US" sz="4400">
                <a:latin typeface="Arial" panose="020B0604020202020204" pitchFamily="34" charset="0"/>
                <a:cs typeface="Arial" panose="020B0604020202020204" pitchFamily="34" charset="0"/>
              </a:rPr>
              <a:t>Sharing All Flash array for VMware </a:t>
            </a:r>
          </a:p>
        </p:txBody>
      </p:sp>
      <p:pic>
        <p:nvPicPr>
          <p:cNvPr id="64" name="Picture 64">
            <a:extLst>
              <a:ext uri="{FF2B5EF4-FFF2-40B4-BE49-F238E27FC236}">
                <a16:creationId xmlns:a16="http://schemas.microsoft.com/office/drawing/2014/main" id="{8778B64C-DFEC-439D-8A88-A638C11F932C}"/>
              </a:ext>
            </a:extLst>
          </p:cNvPr>
          <p:cNvPicPr>
            <a:picLocks noChangeAspect="1"/>
          </p:cNvPicPr>
          <p:nvPr/>
        </p:nvPicPr>
        <p:blipFill>
          <a:blip r:embed="rId3"/>
          <a:stretch>
            <a:fillRect/>
          </a:stretch>
        </p:blipFill>
        <p:spPr>
          <a:xfrm>
            <a:off x="725654" y="7291441"/>
            <a:ext cx="7261513" cy="4684264"/>
          </a:xfrm>
          <a:prstGeom prst="rect">
            <a:avLst/>
          </a:prstGeom>
        </p:spPr>
      </p:pic>
      <p:sp>
        <p:nvSpPr>
          <p:cNvPr id="66" name="TextBox 65">
            <a:extLst>
              <a:ext uri="{FF2B5EF4-FFF2-40B4-BE49-F238E27FC236}">
                <a16:creationId xmlns:a16="http://schemas.microsoft.com/office/drawing/2014/main" id="{2F0AF758-F5FD-4065-B9C3-8B842D84865C}"/>
              </a:ext>
            </a:extLst>
          </p:cNvPr>
          <p:cNvSpPr txBox="1"/>
          <p:nvPr/>
        </p:nvSpPr>
        <p:spPr>
          <a:xfrm>
            <a:off x="7376090" y="2242325"/>
            <a:ext cx="4500811" cy="258532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273050" indent="-273050">
              <a:spcAft>
                <a:spcPts val="2400"/>
              </a:spcAft>
              <a:buSzPct val="80000"/>
              <a:buFont typeface="Wingdings" panose="05000000000000000000" pitchFamily="2" charset="2"/>
              <a:buChar char="l"/>
            </a:pPr>
            <a:r>
              <a:rPr lang="en-US" sz="2000" b="1">
                <a:latin typeface="Arial" panose="020B0604020202020204" pitchFamily="34" charset="0"/>
                <a:cs typeface="Arial" panose="020B0604020202020204" pitchFamily="34" charset="0"/>
              </a:rPr>
              <a:t>Virtualize 100% of applications</a:t>
            </a:r>
          </a:p>
          <a:p>
            <a:pPr marL="273050" indent="-273050">
              <a:spcAft>
                <a:spcPts val="2400"/>
              </a:spcAft>
              <a:buSzPct val="80000"/>
              <a:buFont typeface="Wingdings" panose="05000000000000000000" pitchFamily="2" charset="2"/>
              <a:buChar char="l"/>
            </a:pPr>
            <a:r>
              <a:rPr lang="en-US" sz="2000" b="1">
                <a:latin typeface="Arial" panose="020B0604020202020204" pitchFamily="34" charset="0"/>
                <a:cs typeface="Arial" panose="020B0604020202020204" pitchFamily="34" charset="0"/>
              </a:rPr>
              <a:t>Run a fully-shared infrastructure</a:t>
            </a:r>
          </a:p>
          <a:p>
            <a:pPr marL="273050" indent="-273050">
              <a:spcAft>
                <a:spcPts val="2400"/>
              </a:spcAft>
              <a:buSzPct val="80000"/>
              <a:buFont typeface="Wingdings" panose="05000000000000000000" pitchFamily="2" charset="2"/>
              <a:buChar char="l"/>
            </a:pPr>
            <a:r>
              <a:rPr lang="en-US" sz="2000" b="1">
                <a:latin typeface="Arial" panose="020B0604020202020204" pitchFamily="34" charset="0"/>
                <a:cs typeface="Arial" panose="020B0604020202020204" pitchFamily="34" charset="0"/>
              </a:rPr>
              <a:t>Virtualization speed bumps</a:t>
            </a:r>
          </a:p>
          <a:p>
            <a:pPr marL="273050" indent="-273050">
              <a:spcAft>
                <a:spcPts val="2400"/>
              </a:spcAft>
              <a:buSzPct val="80000"/>
              <a:buFont typeface="Wingdings" panose="05000000000000000000" pitchFamily="2" charset="2"/>
              <a:buChar char="l"/>
            </a:pPr>
            <a:r>
              <a:rPr lang="en-US" sz="2000" b="1">
                <a:latin typeface="Arial" panose="020B0604020202020204" pitchFamily="34" charset="0"/>
                <a:cs typeface="Arial" panose="020B0604020202020204" pitchFamily="34" charset="0"/>
              </a:rPr>
              <a:t>Storage contributes to the space and power savings</a:t>
            </a:r>
          </a:p>
        </p:txBody>
      </p:sp>
      <p:sp>
        <p:nvSpPr>
          <p:cNvPr id="16" name="文字方塊 15">
            <a:extLst>
              <a:ext uri="{FF2B5EF4-FFF2-40B4-BE49-F238E27FC236}">
                <a16:creationId xmlns:a16="http://schemas.microsoft.com/office/drawing/2014/main" id="{61ECC820-3368-442B-A0E9-B18B5590705C}"/>
              </a:ext>
            </a:extLst>
          </p:cNvPr>
          <p:cNvSpPr txBox="1"/>
          <p:nvPr/>
        </p:nvSpPr>
        <p:spPr>
          <a:xfrm>
            <a:off x="307268" y="1172081"/>
            <a:ext cx="3998840" cy="646331"/>
          </a:xfrm>
          <a:prstGeom prst="rect">
            <a:avLst/>
          </a:prstGeom>
          <a:noFill/>
        </p:spPr>
        <p:txBody>
          <a:bodyPr wrap="square" rtlCol="0" anchor="ctr">
            <a:spAutoFit/>
          </a:bodyPr>
          <a:lstStyle/>
          <a:p>
            <a:r>
              <a:rPr lang="en-US" altLang="zh-TW" sz="1800" b="1">
                <a:latin typeface="Arial" panose="020B0604020202020204" pitchFamily="34" charset="0"/>
                <a:cs typeface="Arial" panose="020B0604020202020204" pitchFamily="34" charset="0"/>
              </a:rPr>
              <a:t>Old</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Model</a:t>
            </a:r>
            <a:r>
              <a:rPr lang="zh-TW" altLang="en-US" sz="1800" b="1">
                <a:latin typeface="Arial" panose="020B0604020202020204" pitchFamily="34" charset="0"/>
                <a:cs typeface="Arial" panose="020B0604020202020204" pitchFamily="34" charset="0"/>
              </a:rPr>
              <a:t>：</a:t>
            </a:r>
            <a:endParaRPr lang="en-US" altLang="zh-TW" sz="1800" b="1">
              <a:latin typeface="Arial" panose="020B0604020202020204" pitchFamily="34" charset="0"/>
              <a:cs typeface="Arial" panose="020B0604020202020204" pitchFamily="34" charset="0"/>
            </a:endParaRPr>
          </a:p>
          <a:p>
            <a:r>
              <a:rPr lang="en-US" altLang="zh-TW" sz="1800" b="1">
                <a:latin typeface="Arial" panose="020B0604020202020204" pitchFamily="34" charset="0"/>
                <a:cs typeface="Arial" panose="020B0604020202020204" pitchFamily="34" charset="0"/>
              </a:rPr>
              <a:t>Dedicated</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Storage</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Per</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Workload</a:t>
            </a:r>
            <a:endParaRPr lang="zh-TW" altLang="en-US" sz="1800" b="1">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2AFBFD56-BFFA-462A-A442-73DBCF2718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709" y="1903748"/>
            <a:ext cx="6809231" cy="4319631"/>
          </a:xfrm>
          <a:prstGeom prst="rect">
            <a:avLst/>
          </a:prstGeom>
        </p:spPr>
      </p:pic>
      <p:sp>
        <p:nvSpPr>
          <p:cNvPr id="19" name="文字方塊 18">
            <a:extLst>
              <a:ext uri="{FF2B5EF4-FFF2-40B4-BE49-F238E27FC236}">
                <a16:creationId xmlns:a16="http://schemas.microsoft.com/office/drawing/2014/main" id="{393269BE-DE27-4205-B53E-C230CECF1FAE}"/>
              </a:ext>
            </a:extLst>
          </p:cNvPr>
          <p:cNvSpPr txBox="1"/>
          <p:nvPr/>
        </p:nvSpPr>
        <p:spPr>
          <a:xfrm>
            <a:off x="3425665" y="2785414"/>
            <a:ext cx="589297"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a:t>
            </a:r>
            <a:endParaRPr lang="zh-TW" altLang="en-US" sz="1800">
              <a:latin typeface="Arial" panose="020B0604020202020204" pitchFamily="34" charset="0"/>
              <a:cs typeface="Arial" panose="020B0604020202020204" pitchFamily="34" charset="0"/>
            </a:endParaRPr>
          </a:p>
        </p:txBody>
      </p:sp>
      <p:sp>
        <p:nvSpPr>
          <p:cNvPr id="20" name="文字方塊 19">
            <a:extLst>
              <a:ext uri="{FF2B5EF4-FFF2-40B4-BE49-F238E27FC236}">
                <a16:creationId xmlns:a16="http://schemas.microsoft.com/office/drawing/2014/main" id="{BC6FCC13-AE88-43F8-BAED-6700C5D29E31}"/>
              </a:ext>
            </a:extLst>
          </p:cNvPr>
          <p:cNvSpPr txBox="1"/>
          <p:nvPr/>
        </p:nvSpPr>
        <p:spPr>
          <a:xfrm>
            <a:off x="4017141" y="2785414"/>
            <a:ext cx="589297"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a:t>
            </a:r>
            <a:endParaRPr lang="zh-TW" altLang="en-US" sz="1800">
              <a:latin typeface="Arial" panose="020B0604020202020204" pitchFamily="34" charset="0"/>
              <a:cs typeface="Arial" panose="020B0604020202020204" pitchFamily="34" charset="0"/>
            </a:endParaRPr>
          </a:p>
        </p:txBody>
      </p:sp>
      <p:sp>
        <p:nvSpPr>
          <p:cNvPr id="21" name="文字方塊 20">
            <a:extLst>
              <a:ext uri="{FF2B5EF4-FFF2-40B4-BE49-F238E27FC236}">
                <a16:creationId xmlns:a16="http://schemas.microsoft.com/office/drawing/2014/main" id="{E8E103BB-BB09-494F-827B-60AF8FFBEBE2}"/>
              </a:ext>
            </a:extLst>
          </p:cNvPr>
          <p:cNvSpPr txBox="1"/>
          <p:nvPr/>
        </p:nvSpPr>
        <p:spPr>
          <a:xfrm>
            <a:off x="4608617" y="2785414"/>
            <a:ext cx="589297"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a:t>
            </a:r>
            <a:endParaRPr lang="zh-TW" altLang="en-US" sz="1800">
              <a:latin typeface="Arial" panose="020B0604020202020204" pitchFamily="34" charset="0"/>
              <a:cs typeface="Arial" panose="020B0604020202020204" pitchFamily="34" charset="0"/>
            </a:endParaRPr>
          </a:p>
        </p:txBody>
      </p:sp>
      <p:sp>
        <p:nvSpPr>
          <p:cNvPr id="22" name="文字方塊 21">
            <a:extLst>
              <a:ext uri="{FF2B5EF4-FFF2-40B4-BE49-F238E27FC236}">
                <a16:creationId xmlns:a16="http://schemas.microsoft.com/office/drawing/2014/main" id="{9A04ABFF-D61E-4A28-A77F-01192613184B}"/>
              </a:ext>
            </a:extLst>
          </p:cNvPr>
          <p:cNvSpPr txBox="1"/>
          <p:nvPr/>
        </p:nvSpPr>
        <p:spPr>
          <a:xfrm>
            <a:off x="5188624" y="2785414"/>
            <a:ext cx="589297"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a:t>
            </a:r>
            <a:endParaRPr lang="zh-TW" altLang="en-US" sz="180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081F413D-842E-4AA8-B445-A7FFCF4260A7}"/>
              </a:ext>
            </a:extLst>
          </p:cNvPr>
          <p:cNvSpPr txBox="1"/>
          <p:nvPr/>
        </p:nvSpPr>
        <p:spPr>
          <a:xfrm>
            <a:off x="5790224" y="2785414"/>
            <a:ext cx="589297"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a:t>
            </a:r>
            <a:endParaRPr lang="zh-TW" altLang="en-US" sz="1800">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1FD70773-870E-487D-9D7B-4267371E67E8}"/>
              </a:ext>
            </a:extLst>
          </p:cNvPr>
          <p:cNvSpPr txBox="1"/>
          <p:nvPr/>
        </p:nvSpPr>
        <p:spPr>
          <a:xfrm>
            <a:off x="6379521" y="2785414"/>
            <a:ext cx="589297" cy="369332"/>
          </a:xfrm>
          <a:prstGeom prst="rect">
            <a:avLst/>
          </a:prstGeom>
          <a:noFill/>
        </p:spPr>
        <p:txBody>
          <a:bodyPr wrap="square" rtlCol="0" anchor="ctr">
            <a:spAutoFit/>
          </a:bodyPr>
          <a:lstStyle/>
          <a:p>
            <a:pPr algn="ctr"/>
            <a:r>
              <a:rPr lang="en-US" altLang="zh-TW" sz="1800">
                <a:latin typeface="Arial" panose="020B0604020202020204" pitchFamily="34" charset="0"/>
                <a:cs typeface="Arial" panose="020B0604020202020204" pitchFamily="34" charset="0"/>
              </a:rPr>
              <a:t>VM</a:t>
            </a:r>
            <a:endParaRPr lang="zh-TW" altLang="en-US" sz="1800">
              <a:latin typeface="Arial" panose="020B0604020202020204" pitchFamily="34" charset="0"/>
              <a:cs typeface="Arial" panose="020B0604020202020204" pitchFamily="34" charset="0"/>
            </a:endParaRPr>
          </a:p>
        </p:txBody>
      </p:sp>
      <p:sp>
        <p:nvSpPr>
          <p:cNvPr id="25" name="文字方塊 24">
            <a:extLst>
              <a:ext uri="{FF2B5EF4-FFF2-40B4-BE49-F238E27FC236}">
                <a16:creationId xmlns:a16="http://schemas.microsoft.com/office/drawing/2014/main" id="{32397E85-5F04-4C9C-9DDF-61F84125657A}"/>
              </a:ext>
            </a:extLst>
          </p:cNvPr>
          <p:cNvSpPr txBox="1"/>
          <p:nvPr/>
        </p:nvSpPr>
        <p:spPr>
          <a:xfrm>
            <a:off x="3686929" y="3395250"/>
            <a:ext cx="3021970" cy="461665"/>
          </a:xfrm>
          <a:prstGeom prst="rect">
            <a:avLst/>
          </a:prstGeom>
          <a:noFill/>
        </p:spPr>
        <p:txBody>
          <a:bodyPr wrap="square" rtlCol="0" anchor="ctr">
            <a:spAutoFit/>
          </a:body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 </a:t>
            </a:r>
            <a:r>
              <a:rPr lang="en-US" altLang="zh-TW" b="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ESXi</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1315D4D-F2A8-44B5-8CBC-FE81524D0DB6}"/>
              </a:ext>
            </a:extLst>
          </p:cNvPr>
          <p:cNvSpPr txBox="1"/>
          <p:nvPr/>
        </p:nvSpPr>
        <p:spPr>
          <a:xfrm>
            <a:off x="3597441" y="5454905"/>
            <a:ext cx="2863841" cy="683264"/>
          </a:xfrm>
          <a:prstGeom prst="rect">
            <a:avLst/>
          </a:prstGeom>
          <a:noFill/>
        </p:spPr>
        <p:txBody>
          <a:bodyPr wrap="square" rtlCol="0" anchor="ctr">
            <a:spAutoFit/>
          </a:bodyPr>
          <a:lstStyle/>
          <a:p>
            <a:pPr algn="ctr">
              <a:lnSpc>
                <a:spcPct val="80000"/>
              </a:lnSpc>
            </a:pP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Flash </a:t>
            </a:r>
          </a:p>
          <a:p>
            <a:pPr algn="ctr">
              <a:lnSpc>
                <a:spcPct val="80000"/>
              </a:lnSpc>
            </a:pP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Shared Storage</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文字方塊 26">
            <a:extLst>
              <a:ext uri="{FF2B5EF4-FFF2-40B4-BE49-F238E27FC236}">
                <a16:creationId xmlns:a16="http://schemas.microsoft.com/office/drawing/2014/main" id="{B4FBD4C5-4A12-4A76-BAAF-A0BD29EB3099}"/>
              </a:ext>
            </a:extLst>
          </p:cNvPr>
          <p:cNvSpPr txBox="1"/>
          <p:nvPr/>
        </p:nvSpPr>
        <p:spPr>
          <a:xfrm>
            <a:off x="3258882" y="1983328"/>
            <a:ext cx="3998841" cy="646331"/>
          </a:xfrm>
          <a:prstGeom prst="rect">
            <a:avLst/>
          </a:prstGeom>
          <a:noFill/>
        </p:spPr>
        <p:txBody>
          <a:bodyPr wrap="square" rtlCol="0" anchor="ctr">
            <a:spAutoFit/>
          </a:bodyPr>
          <a:lstStyle/>
          <a:p>
            <a:r>
              <a:rPr lang="en-US" altLang="zh-TW" sz="1800" b="1">
                <a:solidFill>
                  <a:srgbClr val="0070C0"/>
                </a:solidFill>
                <a:latin typeface="Arial" panose="020B0604020202020204" pitchFamily="34" charset="0"/>
                <a:cs typeface="Arial" panose="020B0604020202020204" pitchFamily="34" charset="0"/>
              </a:rPr>
              <a:t>Virtual</a:t>
            </a:r>
            <a:r>
              <a:rPr lang="zh-TW" altLang="en-US" sz="1800" b="1">
                <a:solidFill>
                  <a:srgbClr val="0070C0"/>
                </a:solidFill>
                <a:latin typeface="Arial" panose="020B0604020202020204" pitchFamily="34" charset="0"/>
                <a:cs typeface="Arial" panose="020B0604020202020204" pitchFamily="34" charset="0"/>
              </a:rPr>
              <a:t> </a:t>
            </a:r>
            <a:r>
              <a:rPr lang="en-US" altLang="zh-TW" sz="1800" b="1">
                <a:solidFill>
                  <a:srgbClr val="0070C0"/>
                </a:solidFill>
                <a:latin typeface="Arial" panose="020B0604020202020204" pitchFamily="34" charset="0"/>
                <a:cs typeface="Arial" panose="020B0604020202020204" pitchFamily="34" charset="0"/>
              </a:rPr>
              <a:t>Model:</a:t>
            </a:r>
          </a:p>
          <a:p>
            <a:r>
              <a:rPr lang="en-US" altLang="zh-TW" sz="1800" b="1">
                <a:solidFill>
                  <a:srgbClr val="0070C0"/>
                </a:solidFill>
                <a:latin typeface="Arial" panose="020B0604020202020204" pitchFamily="34" charset="0"/>
                <a:cs typeface="Arial" panose="020B0604020202020204" pitchFamily="34" charset="0"/>
              </a:rPr>
              <a:t>Shared</a:t>
            </a:r>
            <a:r>
              <a:rPr lang="zh-TW" altLang="en-US" sz="1800" b="1">
                <a:solidFill>
                  <a:srgbClr val="0070C0"/>
                </a:solidFill>
                <a:latin typeface="Arial" panose="020B0604020202020204" pitchFamily="34" charset="0"/>
                <a:cs typeface="Arial" panose="020B0604020202020204" pitchFamily="34" charset="0"/>
              </a:rPr>
              <a:t> </a:t>
            </a:r>
            <a:r>
              <a:rPr lang="en-US" altLang="zh-TW" sz="1800" b="1">
                <a:solidFill>
                  <a:srgbClr val="0070C0"/>
                </a:solidFill>
                <a:latin typeface="Arial" panose="020B0604020202020204" pitchFamily="34" charset="0"/>
                <a:cs typeface="Arial" panose="020B0604020202020204" pitchFamily="34" charset="0"/>
              </a:rPr>
              <a:t>Storage</a:t>
            </a:r>
            <a:r>
              <a:rPr lang="zh-TW" altLang="en-US" sz="1800" b="1">
                <a:solidFill>
                  <a:srgbClr val="0070C0"/>
                </a:solidFill>
                <a:latin typeface="Arial" panose="020B0604020202020204" pitchFamily="34" charset="0"/>
                <a:cs typeface="Arial" panose="020B0604020202020204" pitchFamily="34" charset="0"/>
              </a:rPr>
              <a:t> </a:t>
            </a:r>
            <a:r>
              <a:rPr lang="en-US" altLang="zh-TW" sz="1800" b="1">
                <a:solidFill>
                  <a:srgbClr val="0070C0"/>
                </a:solidFill>
                <a:latin typeface="Arial" panose="020B0604020202020204" pitchFamily="34" charset="0"/>
                <a:cs typeface="Arial" panose="020B0604020202020204" pitchFamily="34" charset="0"/>
              </a:rPr>
              <a:t>Across</a:t>
            </a:r>
            <a:r>
              <a:rPr lang="zh-TW" altLang="en-US" sz="1800" b="1">
                <a:solidFill>
                  <a:srgbClr val="0070C0"/>
                </a:solidFill>
                <a:latin typeface="Arial" panose="020B0604020202020204" pitchFamily="34" charset="0"/>
                <a:cs typeface="Arial" panose="020B0604020202020204" pitchFamily="34" charset="0"/>
              </a:rPr>
              <a:t> </a:t>
            </a:r>
            <a:r>
              <a:rPr lang="en-US" altLang="zh-TW" sz="1800" b="1">
                <a:solidFill>
                  <a:srgbClr val="0070C0"/>
                </a:solidFill>
                <a:latin typeface="Arial" panose="020B0604020202020204" pitchFamily="34" charset="0"/>
                <a:cs typeface="Arial" panose="020B0604020202020204" pitchFamily="34" charset="0"/>
              </a:rPr>
              <a:t>Workloads</a:t>
            </a:r>
          </a:p>
        </p:txBody>
      </p:sp>
    </p:spTree>
    <p:extLst>
      <p:ext uri="{BB962C8B-B14F-4D97-AF65-F5344CB8AC3E}">
        <p14:creationId xmlns:p14="http://schemas.microsoft.com/office/powerpoint/2010/main" val="354299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420F-ABE5-4AC3-A17A-6947B3133687}"/>
              </a:ext>
            </a:extLst>
          </p:cNvPr>
          <p:cNvSpPr>
            <a:spLocks noGrp="1"/>
          </p:cNvSpPr>
          <p:nvPr>
            <p:ph type="title"/>
          </p:nvPr>
        </p:nvSpPr>
        <p:spPr>
          <a:xfrm>
            <a:off x="248653" y="15747"/>
            <a:ext cx="10515600" cy="1067095"/>
          </a:xfrm>
        </p:spPr>
        <p:txBody>
          <a:bodyPr>
            <a:normAutofit/>
          </a:bodyPr>
          <a:lstStyle/>
          <a:p>
            <a:r>
              <a:rPr lang="en-US" altLang="ja-JP" sz="4400">
                <a:latin typeface="Arial" panose="020B0604020202020204" pitchFamily="34" charset="0"/>
                <a:ea typeface="微軟正黑體"/>
                <a:cs typeface="Arial" panose="020B0604020202020204" pitchFamily="34" charset="0"/>
              </a:rPr>
              <a:t>The trend of virtualization storage</a:t>
            </a:r>
            <a:br>
              <a:rPr lang="en-US" altLang="ja-JP">
                <a:latin typeface="Arial" panose="020B0604020202020204" pitchFamily="34" charset="0"/>
                <a:cs typeface="Arial" panose="020B0604020202020204" pitchFamily="34" charset="0"/>
              </a:rPr>
            </a:br>
            <a:r>
              <a:rPr lang="en-US" altLang="ja-JP" sz="2400">
                <a:solidFill>
                  <a:srgbClr val="00FFFF"/>
                </a:solidFill>
                <a:latin typeface="Arial" panose="020B0604020202020204" pitchFamily="34" charset="0"/>
                <a:ea typeface="微軟正黑體"/>
                <a:cs typeface="Arial" panose="020B0604020202020204" pitchFamily="34" charset="0"/>
              </a:rPr>
              <a:t>Enterprise storage</a:t>
            </a:r>
            <a:r>
              <a:rPr lang="ja-JP" altLang="en-US" sz="2400">
                <a:solidFill>
                  <a:srgbClr val="00FFFF"/>
                </a:solidFill>
                <a:latin typeface="Arial" panose="020B0604020202020204" pitchFamily="34" charset="0"/>
                <a:ea typeface="微軟正黑體"/>
                <a:cs typeface="Arial" panose="020B0604020202020204" pitchFamily="34" charset="0"/>
              </a:rPr>
              <a:t> </a:t>
            </a:r>
            <a:r>
              <a:rPr lang="en-US" altLang="ja-JP" sz="2400">
                <a:solidFill>
                  <a:srgbClr val="00FFFF"/>
                </a:solidFill>
                <a:latin typeface="Arial" panose="020B0604020202020204" pitchFamily="34" charset="0"/>
                <a:ea typeface="微軟正黑體"/>
                <a:cs typeface="Arial" panose="020B0604020202020204" pitchFamily="34" charset="0"/>
              </a:rPr>
              <a:t>– The fundamentals of digital transformation</a:t>
            </a:r>
            <a:endParaRPr lang="en-US" altLang="ja-JP" sz="2133">
              <a:solidFill>
                <a:srgbClr val="00FFFF"/>
              </a:solidFill>
              <a:latin typeface="Arial" panose="020B0604020202020204" pitchFamily="34" charset="0"/>
              <a:ea typeface="微軟正黑體"/>
              <a:cs typeface="Arial" panose="020B0604020202020204" pitchFamily="34" charset="0"/>
            </a:endParaRPr>
          </a:p>
        </p:txBody>
      </p:sp>
      <p:pic>
        <p:nvPicPr>
          <p:cNvPr id="7" name="圖片 6">
            <a:extLst>
              <a:ext uri="{FF2B5EF4-FFF2-40B4-BE49-F238E27FC236}">
                <a16:creationId xmlns:a16="http://schemas.microsoft.com/office/drawing/2014/main" id="{8A5EA80F-D3DF-4AAC-BA0E-095582768A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6206" y="1656430"/>
            <a:ext cx="10437472" cy="4041656"/>
          </a:xfrm>
          <a:prstGeom prst="rect">
            <a:avLst/>
          </a:prstGeom>
        </p:spPr>
      </p:pic>
      <p:sp>
        <p:nvSpPr>
          <p:cNvPr id="9" name="文字方塊 8">
            <a:extLst>
              <a:ext uri="{FF2B5EF4-FFF2-40B4-BE49-F238E27FC236}">
                <a16:creationId xmlns:a16="http://schemas.microsoft.com/office/drawing/2014/main" id="{6B4DE565-8247-4DB3-8024-31579DCA57A1}"/>
              </a:ext>
            </a:extLst>
          </p:cNvPr>
          <p:cNvSpPr txBox="1"/>
          <p:nvPr/>
        </p:nvSpPr>
        <p:spPr>
          <a:xfrm>
            <a:off x="248652" y="1219898"/>
            <a:ext cx="4291450"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You might encounter …</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AA75D3AB-0A6A-432F-887D-E2802A60E161}"/>
              </a:ext>
            </a:extLst>
          </p:cNvPr>
          <p:cNvSpPr txBox="1"/>
          <p:nvPr/>
        </p:nvSpPr>
        <p:spPr>
          <a:xfrm>
            <a:off x="1981819" y="2801355"/>
            <a:ext cx="1367511" cy="584775"/>
          </a:xfrm>
          <a:prstGeom prst="rect">
            <a:avLst/>
          </a:prstGeom>
          <a:noFill/>
        </p:spPr>
        <p:txBody>
          <a:bodyPr wrap="square" rtlCol="0">
            <a:spAutoFit/>
          </a:bodyPr>
          <a:lstStyle/>
          <a:p>
            <a:pPr algn="ctr"/>
            <a:r>
              <a:rPr lang="en-US"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Slow</a:t>
            </a:r>
            <a:endParaRPr lang="zh-TW"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B028F59E-F632-4E2C-808B-9C7CC35EC113}"/>
              </a:ext>
            </a:extLst>
          </p:cNvPr>
          <p:cNvSpPr txBox="1"/>
          <p:nvPr/>
        </p:nvSpPr>
        <p:spPr>
          <a:xfrm>
            <a:off x="4809415" y="2801355"/>
            <a:ext cx="2898334" cy="584775"/>
          </a:xfrm>
          <a:prstGeom prst="rect">
            <a:avLst/>
          </a:prstGeom>
          <a:noFill/>
        </p:spPr>
        <p:txBody>
          <a:bodyPr wrap="square" rtlCol="0" anchor="t">
            <a:spAutoFit/>
          </a:bodyPr>
          <a:lstStyle/>
          <a:p>
            <a:pPr algn="ctr"/>
            <a:r>
              <a:rPr lang="en-US"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Complex</a:t>
            </a:r>
            <a:endParaRPr lang="zh-TW" altLang="en-US"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1674309E-F3DE-40FB-98A5-790D93DF98A3}"/>
              </a:ext>
            </a:extLst>
          </p:cNvPr>
          <p:cNvSpPr txBox="1"/>
          <p:nvPr/>
        </p:nvSpPr>
        <p:spPr>
          <a:xfrm>
            <a:off x="8762462" y="2801355"/>
            <a:ext cx="1891610" cy="584775"/>
          </a:xfrm>
          <a:prstGeom prst="rect">
            <a:avLst/>
          </a:prstGeom>
          <a:noFill/>
        </p:spPr>
        <p:txBody>
          <a:bodyPr wrap="square" rtlCol="0">
            <a:spAutoFit/>
          </a:bodyPr>
          <a:lstStyle/>
          <a:p>
            <a:pPr algn="ctr"/>
            <a:r>
              <a:rPr lang="en-US"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Pause</a:t>
            </a:r>
            <a:endParaRPr lang="zh-TW" altLang="zh-TW" sz="32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A115B426-E681-447C-B8C6-43986C953AAA}"/>
              </a:ext>
            </a:extLst>
          </p:cNvPr>
          <p:cNvSpPr txBox="1"/>
          <p:nvPr/>
        </p:nvSpPr>
        <p:spPr>
          <a:xfrm>
            <a:off x="1868034" y="4370211"/>
            <a:ext cx="2898334" cy="1077218"/>
          </a:xfrm>
          <a:prstGeom prst="rect">
            <a:avLst/>
          </a:prstGeom>
          <a:noFill/>
        </p:spPr>
        <p:txBody>
          <a:bodyPr wrap="square" rtlCol="0">
            <a:spAutoFit/>
          </a:bodyPr>
          <a:lstStyle/>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Needs for new app</a:t>
            </a:r>
          </a:p>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A lots of VMs grow</a:t>
            </a:r>
          </a:p>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Data increases rapidly</a:t>
            </a:r>
          </a:p>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I/O bottleneck</a:t>
            </a:r>
          </a:p>
        </p:txBody>
      </p:sp>
      <p:sp>
        <p:nvSpPr>
          <p:cNvPr id="20" name="文字方塊 19">
            <a:extLst>
              <a:ext uri="{FF2B5EF4-FFF2-40B4-BE49-F238E27FC236}">
                <a16:creationId xmlns:a16="http://schemas.microsoft.com/office/drawing/2014/main" id="{D1A79E34-C7D0-479F-ADED-69904EF46A41}"/>
              </a:ext>
            </a:extLst>
          </p:cNvPr>
          <p:cNvSpPr txBox="1"/>
          <p:nvPr/>
        </p:nvSpPr>
        <p:spPr>
          <a:xfrm>
            <a:off x="5161819" y="4621696"/>
            <a:ext cx="3008836" cy="584775"/>
          </a:xfrm>
          <a:prstGeom prst="rect">
            <a:avLst/>
          </a:prstGeom>
          <a:noFill/>
        </p:spPr>
        <p:txBody>
          <a:bodyPr wrap="square" rtlCol="0" anchor="ctr">
            <a:spAutoFit/>
          </a:bodyPr>
          <a:lstStyle/>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Non-flexible configuration</a:t>
            </a:r>
          </a:p>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Complicated operation</a:t>
            </a:r>
          </a:p>
        </p:txBody>
      </p:sp>
      <p:sp>
        <p:nvSpPr>
          <p:cNvPr id="23" name="文字方塊 22">
            <a:extLst>
              <a:ext uri="{FF2B5EF4-FFF2-40B4-BE49-F238E27FC236}">
                <a16:creationId xmlns:a16="http://schemas.microsoft.com/office/drawing/2014/main" id="{DB45C20D-CA9F-4EE3-AC08-868BE616F3B8}"/>
              </a:ext>
            </a:extLst>
          </p:cNvPr>
          <p:cNvSpPr txBox="1"/>
          <p:nvPr/>
        </p:nvSpPr>
        <p:spPr>
          <a:xfrm>
            <a:off x="8764297" y="4621695"/>
            <a:ext cx="3008836" cy="584775"/>
          </a:xfrm>
          <a:prstGeom prst="rect">
            <a:avLst/>
          </a:prstGeom>
          <a:noFill/>
        </p:spPr>
        <p:txBody>
          <a:bodyPr wrap="square" rtlCol="0" anchor="ctr">
            <a:spAutoFit/>
          </a:bodyPr>
          <a:lstStyle/>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Non-available design</a:t>
            </a:r>
          </a:p>
          <a:p>
            <a:pPr marL="285750" indent="-200025">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Failure to recover service</a:t>
            </a:r>
          </a:p>
        </p:txBody>
      </p:sp>
      <p:sp>
        <p:nvSpPr>
          <p:cNvPr id="13" name="Text Placeholder 2">
            <a:extLst>
              <a:ext uri="{FF2B5EF4-FFF2-40B4-BE49-F238E27FC236}">
                <a16:creationId xmlns:a16="http://schemas.microsoft.com/office/drawing/2014/main" id="{4E266004-501F-4AD0-A538-A9B32D94DB36}"/>
              </a:ext>
            </a:extLst>
          </p:cNvPr>
          <p:cNvSpPr txBox="1">
            <a:spLocks/>
          </p:cNvSpPr>
          <p:nvPr/>
        </p:nvSpPr>
        <p:spPr>
          <a:xfrm>
            <a:off x="248652" y="5669121"/>
            <a:ext cx="10055075" cy="6345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TW" sz="2000" b="1">
                <a:latin typeface="Arial"/>
                <a:ea typeface="微軟正黑體"/>
                <a:cs typeface="Arial"/>
              </a:rPr>
              <a:t>The megatrend of enterprise storage is moving toward </a:t>
            </a:r>
            <a:r>
              <a:rPr lang="en-US" altLang="zh-TW" sz="2000" b="1">
                <a:solidFill>
                  <a:srgbClr val="0070C0"/>
                </a:solidFill>
                <a:latin typeface="Arial"/>
                <a:ea typeface="微軟正黑體"/>
                <a:cs typeface="Arial"/>
              </a:rPr>
              <a:t>high availability, flash </a:t>
            </a:r>
            <a:r>
              <a:rPr lang="en-US" altLang="zh-TW" sz="2000" b="1">
                <a:latin typeface="Arial"/>
                <a:ea typeface="微軟正黑體"/>
                <a:cs typeface="Arial"/>
              </a:rPr>
              <a:t>and </a:t>
            </a:r>
            <a:r>
              <a:rPr lang="en-US" altLang="zh-TW" sz="2000" b="1">
                <a:solidFill>
                  <a:srgbClr val="0070C0"/>
                </a:solidFill>
                <a:latin typeface="Arial"/>
                <a:ea typeface="微軟正黑體"/>
                <a:cs typeface="Arial"/>
              </a:rPr>
              <a:t>integration with virtualization</a:t>
            </a:r>
            <a:r>
              <a:rPr lang="en-US" altLang="zh-TW" sz="2000" b="1">
                <a:latin typeface="Arial"/>
                <a:ea typeface="微軟正黑體"/>
                <a:cs typeface="Arial"/>
              </a:rPr>
              <a:t>.</a:t>
            </a:r>
          </a:p>
          <a:p>
            <a:pPr marL="0" indent="0">
              <a:lnSpc>
                <a:spcPct val="100000"/>
              </a:lnSpc>
              <a:buFont typeface="Arial" panose="020B0604020202020204" pitchFamily="34" charset="0"/>
              <a:buNone/>
            </a:pPr>
            <a:endParaRPr lang="en-US" altLang="zh-TW" sz="2000" b="1">
              <a:latin typeface="Arial"/>
              <a:ea typeface="微軟正黑體"/>
              <a:cs typeface="Arial"/>
            </a:endParaRPr>
          </a:p>
        </p:txBody>
      </p:sp>
    </p:spTree>
    <p:extLst>
      <p:ext uri="{BB962C8B-B14F-4D97-AF65-F5344CB8AC3E}">
        <p14:creationId xmlns:p14="http://schemas.microsoft.com/office/powerpoint/2010/main" val="2046297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B01A99A5-D497-499D-B2C3-BCFDB45DF282}"/>
              </a:ext>
            </a:extLst>
          </p:cNvPr>
          <p:cNvGrpSpPr/>
          <p:nvPr/>
        </p:nvGrpSpPr>
        <p:grpSpPr>
          <a:xfrm>
            <a:off x="756701" y="3844566"/>
            <a:ext cx="3627279" cy="2870057"/>
            <a:chOff x="928915" y="650291"/>
            <a:chExt cx="3627279" cy="2870057"/>
          </a:xfrm>
        </p:grpSpPr>
        <p:pic>
          <p:nvPicPr>
            <p:cNvPr id="20" name="圖片 19">
              <a:extLst>
                <a:ext uri="{FF2B5EF4-FFF2-40B4-BE49-F238E27FC236}">
                  <a16:creationId xmlns:a16="http://schemas.microsoft.com/office/drawing/2014/main" id="{6A1358BA-1FA1-449A-8241-90C6EF5BF1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15" y="650291"/>
              <a:ext cx="3627279" cy="2870057"/>
            </a:xfrm>
            <a:prstGeom prst="rect">
              <a:avLst/>
            </a:prstGeom>
          </p:spPr>
        </p:pic>
        <p:sp>
          <p:nvSpPr>
            <p:cNvPr id="21" name="矩形 20">
              <a:extLst>
                <a:ext uri="{FF2B5EF4-FFF2-40B4-BE49-F238E27FC236}">
                  <a16:creationId xmlns:a16="http://schemas.microsoft.com/office/drawing/2014/main" id="{9DC58525-B90A-4D32-85B1-068F20C1E162}"/>
                </a:ext>
              </a:extLst>
            </p:cNvPr>
            <p:cNvSpPr/>
            <p:nvPr/>
          </p:nvSpPr>
          <p:spPr>
            <a:xfrm>
              <a:off x="1167754" y="1560247"/>
              <a:ext cx="3149600" cy="57320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SSD</a:t>
              </a:r>
              <a:endPar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89616E48-E6C4-4B89-A036-700806035CD9}"/>
                </a:ext>
              </a:extLst>
            </p:cNvPr>
            <p:cNvSpPr/>
            <p:nvPr/>
          </p:nvSpPr>
          <p:spPr>
            <a:xfrm>
              <a:off x="1167754" y="2119805"/>
              <a:ext cx="3149600" cy="57320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SSD</a:t>
              </a:r>
              <a:endPar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6" name="群組 25">
            <a:extLst>
              <a:ext uri="{FF2B5EF4-FFF2-40B4-BE49-F238E27FC236}">
                <a16:creationId xmlns:a16="http://schemas.microsoft.com/office/drawing/2014/main" id="{88972D2C-7AB5-41ED-A983-F19DD2D694EA}"/>
              </a:ext>
            </a:extLst>
          </p:cNvPr>
          <p:cNvGrpSpPr/>
          <p:nvPr/>
        </p:nvGrpSpPr>
        <p:grpSpPr>
          <a:xfrm>
            <a:off x="756701" y="2206202"/>
            <a:ext cx="3627279" cy="2870057"/>
            <a:chOff x="928915" y="650291"/>
            <a:chExt cx="3627279" cy="2870057"/>
          </a:xfrm>
        </p:grpSpPr>
        <p:pic>
          <p:nvPicPr>
            <p:cNvPr id="27" name="圖片 26">
              <a:extLst>
                <a:ext uri="{FF2B5EF4-FFF2-40B4-BE49-F238E27FC236}">
                  <a16:creationId xmlns:a16="http://schemas.microsoft.com/office/drawing/2014/main" id="{0614C0EE-20E8-455D-82FF-FE18776619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15" y="650291"/>
              <a:ext cx="3627279" cy="2870057"/>
            </a:xfrm>
            <a:prstGeom prst="rect">
              <a:avLst/>
            </a:prstGeom>
          </p:spPr>
        </p:pic>
        <p:sp>
          <p:nvSpPr>
            <p:cNvPr id="31" name="矩形 30">
              <a:extLst>
                <a:ext uri="{FF2B5EF4-FFF2-40B4-BE49-F238E27FC236}">
                  <a16:creationId xmlns:a16="http://schemas.microsoft.com/office/drawing/2014/main" id="{F990C851-4F88-49BE-99C5-112652B056DB}"/>
                </a:ext>
              </a:extLst>
            </p:cNvPr>
            <p:cNvSpPr/>
            <p:nvPr/>
          </p:nvSpPr>
          <p:spPr>
            <a:xfrm>
              <a:off x="1167754" y="1560247"/>
              <a:ext cx="3149600" cy="57320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SSD</a:t>
              </a:r>
              <a:endPar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 name="標題 1">
            <a:extLst>
              <a:ext uri="{FF2B5EF4-FFF2-40B4-BE49-F238E27FC236}">
                <a16:creationId xmlns:a16="http://schemas.microsoft.com/office/drawing/2014/main" id="{D7880832-74C8-4B2C-92C7-6BD21D1A338B}"/>
              </a:ext>
            </a:extLst>
          </p:cNvPr>
          <p:cNvSpPr>
            <a:spLocks noGrp="1"/>
          </p:cNvSpPr>
          <p:nvPr>
            <p:ph type="title"/>
          </p:nvPr>
        </p:nvSpPr>
        <p:spPr/>
        <p:txBody>
          <a:bodyPr>
            <a:normAutofit/>
          </a:bodyPr>
          <a:lstStyle/>
          <a:p>
            <a:r>
              <a:rPr lang="en-US" altLang="zh-TW" sz="4400">
                <a:latin typeface="Arial" panose="020B0604020202020204" pitchFamily="34" charset="0"/>
                <a:cs typeface="Arial" panose="020B0604020202020204" pitchFamily="34" charset="0"/>
              </a:rPr>
              <a:t>Well configuration in your storage</a:t>
            </a:r>
            <a:endParaRPr lang="zh-TW" altLang="en-US" sz="4400">
              <a:latin typeface="Arial" panose="020B0604020202020204" pitchFamily="34" charset="0"/>
              <a:cs typeface="Arial" panose="020B0604020202020204" pitchFamily="34" charset="0"/>
            </a:endParaRPr>
          </a:p>
        </p:txBody>
      </p:sp>
      <p:sp>
        <p:nvSpPr>
          <p:cNvPr id="19" name="TextBox 5">
            <a:extLst>
              <a:ext uri="{FF2B5EF4-FFF2-40B4-BE49-F238E27FC236}">
                <a16:creationId xmlns:a16="http://schemas.microsoft.com/office/drawing/2014/main" id="{CE8F79ED-443E-4CC6-998B-78384A7EDAF2}"/>
              </a:ext>
            </a:extLst>
          </p:cNvPr>
          <p:cNvSpPr txBox="1"/>
          <p:nvPr/>
        </p:nvSpPr>
        <p:spPr>
          <a:xfrm>
            <a:off x="4510097" y="1671235"/>
            <a:ext cx="6614291" cy="861774"/>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sz="2800" b="1">
                <a:latin typeface="Arial" panose="020B0604020202020204" pitchFamily="34" charset="0"/>
                <a:cs typeface="Arial" panose="020B0604020202020204" pitchFamily="34" charset="0"/>
              </a:rPr>
              <a:t>Full of SATA or NL-SAS HDD</a:t>
            </a:r>
          </a:p>
          <a:p>
            <a:r>
              <a:rPr lang="en-US" sz="2000" b="1">
                <a:latin typeface="Arial" panose="020B0604020202020204" pitchFamily="34" charset="0"/>
                <a:cs typeface="Arial" panose="020B0604020202020204" pitchFamily="34" charset="0"/>
              </a:rPr>
              <a:t>With high capacity but limited I/O performance</a:t>
            </a:r>
            <a:r>
              <a:rPr lang="en-US" altLang="zh-TW" sz="2000" b="1">
                <a:latin typeface="Arial" panose="020B0604020202020204" pitchFamily="34" charset="0"/>
                <a:cs typeface="Arial" panose="020B0604020202020204" pitchFamily="34" charset="0"/>
              </a:rPr>
              <a:t>.</a:t>
            </a:r>
            <a:endParaRPr lang="zh-TW" altLang="en-US" sz="2000" b="1">
              <a:latin typeface="Arial" panose="020B0604020202020204" pitchFamily="34" charset="0"/>
              <a:cs typeface="Arial" panose="020B0604020202020204" pitchFamily="34" charset="0"/>
            </a:endParaRPr>
          </a:p>
        </p:txBody>
      </p:sp>
      <p:sp>
        <p:nvSpPr>
          <p:cNvPr id="25" name="TextBox 5">
            <a:extLst>
              <a:ext uri="{FF2B5EF4-FFF2-40B4-BE49-F238E27FC236}">
                <a16:creationId xmlns:a16="http://schemas.microsoft.com/office/drawing/2014/main" id="{4458C56B-130E-4884-B568-4CF05D08AD03}"/>
              </a:ext>
            </a:extLst>
          </p:cNvPr>
          <p:cNvSpPr txBox="1"/>
          <p:nvPr/>
        </p:nvSpPr>
        <p:spPr>
          <a:xfrm>
            <a:off x="4510097" y="4855026"/>
            <a:ext cx="6614291" cy="861774"/>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sz="2800" b="1">
                <a:latin typeface="Arial" panose="020B0604020202020204" pitchFamily="34" charset="0"/>
                <a:cs typeface="Arial" panose="020B0604020202020204" pitchFamily="34" charset="0"/>
              </a:rPr>
              <a:t>Full of SSD</a:t>
            </a:r>
          </a:p>
          <a:p>
            <a:r>
              <a:rPr lang="en-US" sz="2000" b="1">
                <a:latin typeface="Arial" panose="020B0604020202020204" pitchFamily="34" charset="0"/>
                <a:cs typeface="Arial" panose="020B0604020202020204" pitchFamily="34" charset="0"/>
              </a:rPr>
              <a:t>Maximum I/O for extremely performance scenario</a:t>
            </a:r>
            <a:r>
              <a:rPr lang="en-US" altLang="zh-TW" sz="2000" b="1">
                <a:latin typeface="Arial" panose="020B0604020202020204" pitchFamily="34" charset="0"/>
                <a:cs typeface="Arial" panose="020B0604020202020204" pitchFamily="34" charset="0"/>
              </a:rPr>
              <a:t>.</a:t>
            </a:r>
            <a:endParaRPr lang="zh-TW" altLang="en-US" sz="2000" b="1">
              <a:latin typeface="Arial" panose="020B0604020202020204" pitchFamily="34" charset="0"/>
              <a:cs typeface="Arial" panose="020B0604020202020204" pitchFamily="34" charset="0"/>
            </a:endParaRPr>
          </a:p>
        </p:txBody>
      </p:sp>
      <p:grpSp>
        <p:nvGrpSpPr>
          <p:cNvPr id="7" name="群組 6">
            <a:extLst>
              <a:ext uri="{FF2B5EF4-FFF2-40B4-BE49-F238E27FC236}">
                <a16:creationId xmlns:a16="http://schemas.microsoft.com/office/drawing/2014/main" id="{1A213493-AE0A-46F0-9FED-FAC7AED72B8B}"/>
              </a:ext>
            </a:extLst>
          </p:cNvPr>
          <p:cNvGrpSpPr/>
          <p:nvPr/>
        </p:nvGrpSpPr>
        <p:grpSpPr>
          <a:xfrm>
            <a:off x="756701" y="650291"/>
            <a:ext cx="3627279" cy="2870057"/>
            <a:chOff x="928915" y="650291"/>
            <a:chExt cx="3627279" cy="2870057"/>
          </a:xfrm>
        </p:grpSpPr>
        <p:pic>
          <p:nvPicPr>
            <p:cNvPr id="5" name="圖片 4">
              <a:extLst>
                <a:ext uri="{FF2B5EF4-FFF2-40B4-BE49-F238E27FC236}">
                  <a16:creationId xmlns:a16="http://schemas.microsoft.com/office/drawing/2014/main" id="{1956F288-52C5-41B7-B3A7-8777B4A24A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15" y="650291"/>
              <a:ext cx="3627279" cy="2870057"/>
            </a:xfrm>
            <a:prstGeom prst="rect">
              <a:avLst/>
            </a:prstGeom>
          </p:spPr>
        </p:pic>
        <p:sp>
          <p:nvSpPr>
            <p:cNvPr id="6" name="矩形 5">
              <a:extLst>
                <a:ext uri="{FF2B5EF4-FFF2-40B4-BE49-F238E27FC236}">
                  <a16:creationId xmlns:a16="http://schemas.microsoft.com/office/drawing/2014/main" id="{3DD9E60F-C37E-48F2-ADA0-FF7ABF73932B}"/>
                </a:ext>
              </a:extLst>
            </p:cNvPr>
            <p:cNvSpPr/>
            <p:nvPr/>
          </p:nvSpPr>
          <p:spPr>
            <a:xfrm>
              <a:off x="1167754" y="1570403"/>
              <a:ext cx="3149600" cy="530462"/>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a:t>
              </a:r>
              <a:r>
                <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 NL-SAS</a:t>
              </a:r>
              <a:endPar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34" name="TextBox 5">
            <a:extLst>
              <a:ext uri="{FF2B5EF4-FFF2-40B4-BE49-F238E27FC236}">
                <a16:creationId xmlns:a16="http://schemas.microsoft.com/office/drawing/2014/main" id="{EDF9DF1F-9F55-47DD-BF7D-80B000970529}"/>
              </a:ext>
            </a:extLst>
          </p:cNvPr>
          <p:cNvSpPr txBox="1"/>
          <p:nvPr/>
        </p:nvSpPr>
        <p:spPr>
          <a:xfrm>
            <a:off x="4510098" y="3101798"/>
            <a:ext cx="6811618" cy="1169551"/>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altLang="zh-TW" sz="2800" b="1">
                <a:latin typeface="Arial" panose="020B0604020202020204" pitchFamily="34" charset="0"/>
                <a:ea typeface="新細明體"/>
                <a:cs typeface="Arial" panose="020B0604020202020204" pitchFamily="34" charset="0"/>
              </a:rPr>
              <a:t>Hybrid SSD and HDD</a:t>
            </a:r>
            <a:endParaRPr lang="zh-TW" altLang="en-US" sz="2800" b="1">
              <a:latin typeface="Arial" panose="020B0604020202020204" pitchFamily="34" charset="0"/>
              <a:ea typeface="新細明體"/>
              <a:cs typeface="Arial" panose="020B0604020202020204" pitchFamily="34" charset="0"/>
            </a:endParaRPr>
          </a:p>
          <a:p>
            <a:r>
              <a:rPr lang="en-US" altLang="zh-TW" sz="2000" b="1">
                <a:latin typeface="Arial" panose="020B0604020202020204" pitchFamily="34" charset="0"/>
                <a:cs typeface="Arial" panose="020B0604020202020204" pitchFamily="34" charset="0"/>
              </a:rPr>
              <a:t>Combine SSD and HDD drives advantage for capacity and performance.</a:t>
            </a:r>
            <a:endParaRPr lang="zh-TW" altLang="en-US" sz="2000" b="1">
              <a:latin typeface="Arial" panose="020B0604020202020204" pitchFamily="34" charset="0"/>
              <a:cs typeface="Arial" panose="020B0604020202020204" pitchFamily="34" charset="0"/>
            </a:endParaRPr>
          </a:p>
        </p:txBody>
      </p:sp>
      <p:sp>
        <p:nvSpPr>
          <p:cNvPr id="35" name="矩形 34">
            <a:extLst>
              <a:ext uri="{FF2B5EF4-FFF2-40B4-BE49-F238E27FC236}">
                <a16:creationId xmlns:a16="http://schemas.microsoft.com/office/drawing/2014/main" id="{0B128670-4156-4836-AC41-87F90E925738}"/>
              </a:ext>
            </a:extLst>
          </p:cNvPr>
          <p:cNvSpPr/>
          <p:nvPr/>
        </p:nvSpPr>
        <p:spPr>
          <a:xfrm>
            <a:off x="1018634" y="2168230"/>
            <a:ext cx="3149600" cy="530462"/>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a:t>
            </a:r>
            <a:r>
              <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 NL-SAS</a:t>
            </a:r>
            <a:endPar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矩形 35">
            <a:extLst>
              <a:ext uri="{FF2B5EF4-FFF2-40B4-BE49-F238E27FC236}">
                <a16:creationId xmlns:a16="http://schemas.microsoft.com/office/drawing/2014/main" id="{805FA98D-E823-4A71-88D2-064188B3BAD6}"/>
              </a:ext>
            </a:extLst>
          </p:cNvPr>
          <p:cNvSpPr/>
          <p:nvPr/>
        </p:nvSpPr>
        <p:spPr>
          <a:xfrm>
            <a:off x="995540" y="3693755"/>
            <a:ext cx="3149600" cy="57320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a:t>
            </a:r>
            <a:r>
              <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b="1">
                <a:effectLst>
                  <a:outerShdw blurRad="38100" dist="38100" dir="2700000" algn="tl">
                    <a:srgbClr val="000000">
                      <a:alpha val="43137"/>
                    </a:srgbClr>
                  </a:outerShdw>
                </a:effectLst>
                <a:latin typeface="Arial" panose="020B0604020202020204" pitchFamily="34" charset="0"/>
                <a:cs typeface="Arial" panose="020B0604020202020204" pitchFamily="34" charset="0"/>
              </a:rPr>
              <a:t>/ NL-SAS</a:t>
            </a:r>
            <a:endParaRPr lang="zh-TW" alt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071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圖片 188">
            <a:extLst>
              <a:ext uri="{FF2B5EF4-FFF2-40B4-BE49-F238E27FC236}">
                <a16:creationId xmlns:a16="http://schemas.microsoft.com/office/drawing/2014/main" id="{E182E583-9F9D-43AE-89D7-B7E719AFCE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0679" y="3838473"/>
            <a:ext cx="5001674" cy="2300600"/>
          </a:xfrm>
          <a:prstGeom prst="rect">
            <a:avLst/>
          </a:prstGeom>
        </p:spPr>
      </p:pic>
      <p:sp>
        <p:nvSpPr>
          <p:cNvPr id="3" name="矩形: 圓角 2">
            <a:extLst>
              <a:ext uri="{FF2B5EF4-FFF2-40B4-BE49-F238E27FC236}">
                <a16:creationId xmlns:a16="http://schemas.microsoft.com/office/drawing/2014/main" id="{90D24ADA-99E6-43B8-A03D-39426BD76D79}"/>
              </a:ext>
            </a:extLst>
          </p:cNvPr>
          <p:cNvSpPr/>
          <p:nvPr/>
        </p:nvSpPr>
        <p:spPr>
          <a:xfrm>
            <a:off x="4590442" y="1406118"/>
            <a:ext cx="7842668" cy="1020933"/>
          </a:xfrm>
          <a:prstGeom prst="roundRect">
            <a:avLst>
              <a:gd name="adj" fmla="val 11474"/>
            </a:avLst>
          </a:prstGeom>
          <a:gradFill>
            <a:gsLst>
              <a:gs pos="0">
                <a:schemeClr val="accent5">
                  <a:lumMod val="20000"/>
                  <a:lumOff val="80000"/>
                </a:schemeClr>
              </a:gs>
              <a:gs pos="40000">
                <a:schemeClr val="accent5">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B7B5D687-9C12-4D72-8AAE-88B65418ACBF}"/>
              </a:ext>
            </a:extLst>
          </p:cNvPr>
          <p:cNvSpPr>
            <a:spLocks noGrp="1"/>
          </p:cNvSpPr>
          <p:nvPr>
            <p:ph type="title"/>
          </p:nvPr>
        </p:nvSpPr>
        <p:spPr/>
        <p:txBody>
          <a:bodyPr>
            <a:noAutofit/>
          </a:bodyPr>
          <a:lstStyle/>
          <a:p>
            <a:r>
              <a:rPr lang="en-US" altLang="zh-TW" sz="3800">
                <a:latin typeface="Arial" panose="020B0604020202020204" pitchFamily="34" charset="0"/>
                <a:cs typeface="Arial" panose="020B0604020202020204" pitchFamily="34" charset="0"/>
              </a:rPr>
              <a:t>SSD, </a:t>
            </a:r>
            <a:r>
              <a:rPr lang="en-US" altLang="en-US" sz="3800">
                <a:latin typeface="Arial" panose="020B0604020202020204" pitchFamily="34" charset="0"/>
                <a:cs typeface="Arial" panose="020B0604020202020204" pitchFamily="34" charset="0"/>
              </a:rPr>
              <a:t>produce the best performance results</a:t>
            </a:r>
            <a:endParaRPr lang="zh-TW" altLang="en-US" sz="3800">
              <a:solidFill>
                <a:srgbClr val="00FFFF"/>
              </a:solidFill>
              <a:latin typeface="Arial" panose="020B0604020202020204" pitchFamily="34" charset="0"/>
              <a:cs typeface="Arial" panose="020B0604020202020204" pitchFamily="34" charset="0"/>
            </a:endParaRPr>
          </a:p>
        </p:txBody>
      </p:sp>
      <p:pic>
        <p:nvPicPr>
          <p:cNvPr id="10" name="Picture 6" descr="https://www.qnap.com/solution/qtier-auto-tiering/_images/Qtier-JBOD.png">
            <a:extLst>
              <a:ext uri="{FF2B5EF4-FFF2-40B4-BE49-F238E27FC236}">
                <a16:creationId xmlns:a16="http://schemas.microsoft.com/office/drawing/2014/main" id="{BA45B7A3-D57F-431D-84FC-D15BCD1B7E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866" y="1115831"/>
            <a:ext cx="4578390" cy="156839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版面配置區 7">
            <a:extLst>
              <a:ext uri="{FF2B5EF4-FFF2-40B4-BE49-F238E27FC236}">
                <a16:creationId xmlns:a16="http://schemas.microsoft.com/office/drawing/2014/main" id="{63F2060C-8727-4943-A944-21ED6CE5FC64}"/>
              </a:ext>
            </a:extLst>
          </p:cNvPr>
          <p:cNvSpPr txBox="1">
            <a:spLocks/>
          </p:cNvSpPr>
          <p:nvPr/>
        </p:nvSpPr>
        <p:spPr>
          <a:xfrm>
            <a:off x="7095589" y="2662557"/>
            <a:ext cx="4474404" cy="477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zh-TW" altLang="en-US">
                <a:solidFill>
                  <a:schemeClr val="tx1"/>
                </a:solidFill>
                <a:latin typeface="Arial" panose="020B0604020202020204" pitchFamily="34" charset="0"/>
                <a:cs typeface="Arial" panose="020B0604020202020204" pitchFamily="34" charset="0"/>
              </a:rPr>
              <a:t>Qtier (QTS)</a:t>
            </a:r>
          </a:p>
        </p:txBody>
      </p:sp>
      <p:sp>
        <p:nvSpPr>
          <p:cNvPr id="9" name="文字版面配置區 7">
            <a:extLst>
              <a:ext uri="{FF2B5EF4-FFF2-40B4-BE49-F238E27FC236}">
                <a16:creationId xmlns:a16="http://schemas.microsoft.com/office/drawing/2014/main" id="{FE577817-485E-4B25-8143-0F20DF5E535B}"/>
              </a:ext>
            </a:extLst>
          </p:cNvPr>
          <p:cNvSpPr txBox="1">
            <a:spLocks/>
          </p:cNvSpPr>
          <p:nvPr/>
        </p:nvSpPr>
        <p:spPr>
          <a:xfrm>
            <a:off x="622007" y="2678047"/>
            <a:ext cx="6473577" cy="477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altLang="zh-TW">
                <a:solidFill>
                  <a:schemeClr val="tx1"/>
                </a:solidFill>
                <a:latin typeface="Arial" panose="020B0604020202020204" pitchFamily="34" charset="0"/>
                <a:cs typeface="Arial" panose="020B0604020202020204" pitchFamily="34" charset="0"/>
              </a:rPr>
              <a:t>Cache (QTS / QES)</a:t>
            </a:r>
            <a:endParaRPr lang="zh-TW" altLang="en-US">
              <a:solidFill>
                <a:schemeClr val="tx1"/>
              </a:solidFill>
              <a:latin typeface="Arial" panose="020B0604020202020204" pitchFamily="34" charset="0"/>
              <a:cs typeface="Arial" panose="020B0604020202020204" pitchFamily="34" charset="0"/>
            </a:endParaRPr>
          </a:p>
        </p:txBody>
      </p:sp>
      <p:sp>
        <p:nvSpPr>
          <p:cNvPr id="13" name="文字版面配置區 7">
            <a:extLst>
              <a:ext uri="{FF2B5EF4-FFF2-40B4-BE49-F238E27FC236}">
                <a16:creationId xmlns:a16="http://schemas.microsoft.com/office/drawing/2014/main" id="{FB23936A-5488-4A09-8730-B8686CBE124C}"/>
              </a:ext>
            </a:extLst>
          </p:cNvPr>
          <p:cNvSpPr txBox="1">
            <a:spLocks/>
          </p:cNvSpPr>
          <p:nvPr/>
        </p:nvSpPr>
        <p:spPr>
          <a:xfrm>
            <a:off x="4590442" y="1703823"/>
            <a:ext cx="5514121" cy="714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ltLang="zh-TW" sz="2800">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fully utilize</a:t>
            </a:r>
            <a:r>
              <a:rPr lang="zh-TW" altLang="en-US" sz="28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2800">
                <a:effectLst>
                  <a:outerShdw blurRad="38100" dist="38100" dir="2700000" algn="tl">
                    <a:srgbClr val="000000">
                      <a:alpha val="43137"/>
                    </a:srgbClr>
                  </a:outerShdw>
                </a:effectLst>
                <a:latin typeface="Arial" panose="020B0604020202020204" pitchFamily="34" charset="0"/>
                <a:cs typeface="Arial" panose="020B0604020202020204" pitchFamily="34" charset="0"/>
              </a:rPr>
              <a:t>SSD</a:t>
            </a:r>
            <a:r>
              <a:rPr lang="zh-TW" altLang="en-US" sz="280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5" name="矩形 14">
            <a:extLst>
              <a:ext uri="{FF2B5EF4-FFF2-40B4-BE49-F238E27FC236}">
                <a16:creationId xmlns:a16="http://schemas.microsoft.com/office/drawing/2014/main" id="{5F8B5EA7-924D-4A61-BB7D-AB8209395F7A}"/>
              </a:ext>
            </a:extLst>
          </p:cNvPr>
          <p:cNvSpPr/>
          <p:nvPr/>
        </p:nvSpPr>
        <p:spPr>
          <a:xfrm>
            <a:off x="699716" y="7286062"/>
            <a:ext cx="1103187" cy="2646428"/>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5248FE49-841F-4192-B733-6ED0FBCFC629}"/>
              </a:ext>
            </a:extLst>
          </p:cNvPr>
          <p:cNvSpPr/>
          <p:nvPr/>
        </p:nvSpPr>
        <p:spPr>
          <a:xfrm>
            <a:off x="802530" y="7423300"/>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16">
            <a:extLst>
              <a:ext uri="{FF2B5EF4-FFF2-40B4-BE49-F238E27FC236}">
                <a16:creationId xmlns:a16="http://schemas.microsoft.com/office/drawing/2014/main" id="{883D5D11-8C8F-4C70-B0AC-E830DA7F7141}"/>
              </a:ext>
            </a:extLst>
          </p:cNvPr>
          <p:cNvSpPr/>
          <p:nvPr/>
        </p:nvSpPr>
        <p:spPr>
          <a:xfrm>
            <a:off x="1163868" y="7423300"/>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B5FD3FBE-2D09-4183-B299-ADD8B1A94160}"/>
              </a:ext>
            </a:extLst>
          </p:cNvPr>
          <p:cNvSpPr/>
          <p:nvPr/>
        </p:nvSpPr>
        <p:spPr>
          <a:xfrm>
            <a:off x="1499396" y="7423300"/>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4" name="矩形 23">
            <a:extLst>
              <a:ext uri="{FF2B5EF4-FFF2-40B4-BE49-F238E27FC236}">
                <a16:creationId xmlns:a16="http://schemas.microsoft.com/office/drawing/2014/main" id="{003B04E4-D9A2-4679-8BE4-A854A0CE1F76}"/>
              </a:ext>
            </a:extLst>
          </p:cNvPr>
          <p:cNvSpPr/>
          <p:nvPr/>
        </p:nvSpPr>
        <p:spPr>
          <a:xfrm>
            <a:off x="802530" y="7747766"/>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0C65F2E7-5B1E-4134-B176-DD8A18C075FC}"/>
              </a:ext>
            </a:extLst>
          </p:cNvPr>
          <p:cNvSpPr/>
          <p:nvPr/>
        </p:nvSpPr>
        <p:spPr>
          <a:xfrm>
            <a:off x="1163868" y="7747766"/>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25">
            <a:extLst>
              <a:ext uri="{FF2B5EF4-FFF2-40B4-BE49-F238E27FC236}">
                <a16:creationId xmlns:a16="http://schemas.microsoft.com/office/drawing/2014/main" id="{34B2DFAE-D4D4-4DA7-8BDD-D96D2220753D}"/>
              </a:ext>
            </a:extLst>
          </p:cNvPr>
          <p:cNvSpPr/>
          <p:nvPr/>
        </p:nvSpPr>
        <p:spPr>
          <a:xfrm>
            <a:off x="1499396" y="7747766"/>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E4494CAE-663C-4F37-9C9D-612F7D47051D}"/>
              </a:ext>
            </a:extLst>
          </p:cNvPr>
          <p:cNvSpPr/>
          <p:nvPr/>
        </p:nvSpPr>
        <p:spPr>
          <a:xfrm>
            <a:off x="802530" y="805782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4E88302B-AE74-406A-9164-7FE919F55AC5}"/>
              </a:ext>
            </a:extLst>
          </p:cNvPr>
          <p:cNvSpPr/>
          <p:nvPr/>
        </p:nvSpPr>
        <p:spPr>
          <a:xfrm>
            <a:off x="1163868" y="805782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0F4E58E8-7FE1-422F-AA51-894F05CCECFB}"/>
              </a:ext>
            </a:extLst>
          </p:cNvPr>
          <p:cNvSpPr/>
          <p:nvPr/>
        </p:nvSpPr>
        <p:spPr>
          <a:xfrm>
            <a:off x="1499396" y="805782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40" name="矩形 39">
            <a:extLst>
              <a:ext uri="{FF2B5EF4-FFF2-40B4-BE49-F238E27FC236}">
                <a16:creationId xmlns:a16="http://schemas.microsoft.com/office/drawing/2014/main" id="{BF2BB2DC-9342-493E-A913-BB30E1B9DDAF}"/>
              </a:ext>
            </a:extLst>
          </p:cNvPr>
          <p:cNvSpPr/>
          <p:nvPr/>
        </p:nvSpPr>
        <p:spPr>
          <a:xfrm>
            <a:off x="802530" y="838229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40">
            <a:extLst>
              <a:ext uri="{FF2B5EF4-FFF2-40B4-BE49-F238E27FC236}">
                <a16:creationId xmlns:a16="http://schemas.microsoft.com/office/drawing/2014/main" id="{BC340218-F9D9-4109-B7B1-52253D8300C5}"/>
              </a:ext>
            </a:extLst>
          </p:cNvPr>
          <p:cNvSpPr/>
          <p:nvPr/>
        </p:nvSpPr>
        <p:spPr>
          <a:xfrm>
            <a:off x="1163868" y="838229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41">
            <a:extLst>
              <a:ext uri="{FF2B5EF4-FFF2-40B4-BE49-F238E27FC236}">
                <a16:creationId xmlns:a16="http://schemas.microsoft.com/office/drawing/2014/main" id="{41816980-2F7D-4143-AB4E-FE13F1E665D2}"/>
              </a:ext>
            </a:extLst>
          </p:cNvPr>
          <p:cNvSpPr/>
          <p:nvPr/>
        </p:nvSpPr>
        <p:spPr>
          <a:xfrm>
            <a:off x="1499396" y="838229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48" name="矩形 47">
            <a:extLst>
              <a:ext uri="{FF2B5EF4-FFF2-40B4-BE49-F238E27FC236}">
                <a16:creationId xmlns:a16="http://schemas.microsoft.com/office/drawing/2014/main" id="{D25BA193-5F03-4C70-AC33-12DCC063ED85}"/>
              </a:ext>
            </a:extLst>
          </p:cNvPr>
          <p:cNvSpPr/>
          <p:nvPr/>
        </p:nvSpPr>
        <p:spPr>
          <a:xfrm>
            <a:off x="802530" y="8706759"/>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49" name="矩形 48">
            <a:extLst>
              <a:ext uri="{FF2B5EF4-FFF2-40B4-BE49-F238E27FC236}">
                <a16:creationId xmlns:a16="http://schemas.microsoft.com/office/drawing/2014/main" id="{A95F5A03-14AA-42D6-BD3D-C94471517DDE}"/>
              </a:ext>
            </a:extLst>
          </p:cNvPr>
          <p:cNvSpPr/>
          <p:nvPr/>
        </p:nvSpPr>
        <p:spPr>
          <a:xfrm>
            <a:off x="1163868" y="8706759"/>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50" name="矩形 49">
            <a:extLst>
              <a:ext uri="{FF2B5EF4-FFF2-40B4-BE49-F238E27FC236}">
                <a16:creationId xmlns:a16="http://schemas.microsoft.com/office/drawing/2014/main" id="{C802E437-1FE6-49E0-B84D-3F8A204D8A54}"/>
              </a:ext>
            </a:extLst>
          </p:cNvPr>
          <p:cNvSpPr/>
          <p:nvPr/>
        </p:nvSpPr>
        <p:spPr>
          <a:xfrm>
            <a:off x="1499396" y="8706759"/>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56" name="矩形 55">
            <a:extLst>
              <a:ext uri="{FF2B5EF4-FFF2-40B4-BE49-F238E27FC236}">
                <a16:creationId xmlns:a16="http://schemas.microsoft.com/office/drawing/2014/main" id="{7B5011D9-2F22-4CB3-91DD-AF90467DBCAD}"/>
              </a:ext>
            </a:extLst>
          </p:cNvPr>
          <p:cNvSpPr/>
          <p:nvPr/>
        </p:nvSpPr>
        <p:spPr>
          <a:xfrm>
            <a:off x="802530" y="9031225"/>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57" name="矩形 56">
            <a:extLst>
              <a:ext uri="{FF2B5EF4-FFF2-40B4-BE49-F238E27FC236}">
                <a16:creationId xmlns:a16="http://schemas.microsoft.com/office/drawing/2014/main" id="{EC0BF2CA-6388-41D4-AFDB-7D1CA0A8188D}"/>
              </a:ext>
            </a:extLst>
          </p:cNvPr>
          <p:cNvSpPr/>
          <p:nvPr/>
        </p:nvSpPr>
        <p:spPr>
          <a:xfrm>
            <a:off x="1163868" y="9031225"/>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58" name="矩形 57">
            <a:extLst>
              <a:ext uri="{FF2B5EF4-FFF2-40B4-BE49-F238E27FC236}">
                <a16:creationId xmlns:a16="http://schemas.microsoft.com/office/drawing/2014/main" id="{8D488411-BA48-4ACF-AE9D-D7292AFACFB3}"/>
              </a:ext>
            </a:extLst>
          </p:cNvPr>
          <p:cNvSpPr/>
          <p:nvPr/>
        </p:nvSpPr>
        <p:spPr>
          <a:xfrm>
            <a:off x="1499396" y="9031225"/>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64" name="矩形 63">
            <a:extLst>
              <a:ext uri="{FF2B5EF4-FFF2-40B4-BE49-F238E27FC236}">
                <a16:creationId xmlns:a16="http://schemas.microsoft.com/office/drawing/2014/main" id="{E37E386D-B93C-47D0-9636-3A6B92D73271}"/>
              </a:ext>
            </a:extLst>
          </p:cNvPr>
          <p:cNvSpPr/>
          <p:nvPr/>
        </p:nvSpPr>
        <p:spPr>
          <a:xfrm>
            <a:off x="802530" y="9341287"/>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65" name="矩形 64">
            <a:extLst>
              <a:ext uri="{FF2B5EF4-FFF2-40B4-BE49-F238E27FC236}">
                <a16:creationId xmlns:a16="http://schemas.microsoft.com/office/drawing/2014/main" id="{90B4B319-5820-435A-84D9-ACE2615A8447}"/>
              </a:ext>
            </a:extLst>
          </p:cNvPr>
          <p:cNvSpPr/>
          <p:nvPr/>
        </p:nvSpPr>
        <p:spPr>
          <a:xfrm>
            <a:off x="1163868" y="9341287"/>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65">
            <a:extLst>
              <a:ext uri="{FF2B5EF4-FFF2-40B4-BE49-F238E27FC236}">
                <a16:creationId xmlns:a16="http://schemas.microsoft.com/office/drawing/2014/main" id="{F6C6D97D-851B-48AF-8A45-82D73C9F6464}"/>
              </a:ext>
            </a:extLst>
          </p:cNvPr>
          <p:cNvSpPr/>
          <p:nvPr/>
        </p:nvSpPr>
        <p:spPr>
          <a:xfrm>
            <a:off x="1499396" y="9341287"/>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2" name="矩形 71">
            <a:extLst>
              <a:ext uri="{FF2B5EF4-FFF2-40B4-BE49-F238E27FC236}">
                <a16:creationId xmlns:a16="http://schemas.microsoft.com/office/drawing/2014/main" id="{CBD43C8A-0E18-409E-8CFE-8866B204425F}"/>
              </a:ext>
            </a:extLst>
          </p:cNvPr>
          <p:cNvSpPr/>
          <p:nvPr/>
        </p:nvSpPr>
        <p:spPr>
          <a:xfrm>
            <a:off x="802530" y="9665753"/>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3" name="矩形 72">
            <a:extLst>
              <a:ext uri="{FF2B5EF4-FFF2-40B4-BE49-F238E27FC236}">
                <a16:creationId xmlns:a16="http://schemas.microsoft.com/office/drawing/2014/main" id="{77C0EF31-95CB-435C-9C86-8410BCE66389}"/>
              </a:ext>
            </a:extLst>
          </p:cNvPr>
          <p:cNvSpPr/>
          <p:nvPr/>
        </p:nvSpPr>
        <p:spPr>
          <a:xfrm>
            <a:off x="1163868" y="9665753"/>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4" name="矩形 73">
            <a:extLst>
              <a:ext uri="{FF2B5EF4-FFF2-40B4-BE49-F238E27FC236}">
                <a16:creationId xmlns:a16="http://schemas.microsoft.com/office/drawing/2014/main" id="{ECCC7925-718B-40E8-893A-395545B28BC8}"/>
              </a:ext>
            </a:extLst>
          </p:cNvPr>
          <p:cNvSpPr/>
          <p:nvPr/>
        </p:nvSpPr>
        <p:spPr>
          <a:xfrm>
            <a:off x="1499396" y="9665753"/>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81">
            <a:extLst>
              <a:ext uri="{FF2B5EF4-FFF2-40B4-BE49-F238E27FC236}">
                <a16:creationId xmlns:a16="http://schemas.microsoft.com/office/drawing/2014/main" id="{3827F534-1EE3-4370-8536-2D11B5BF7FF5}"/>
              </a:ext>
            </a:extLst>
          </p:cNvPr>
          <p:cNvSpPr/>
          <p:nvPr/>
        </p:nvSpPr>
        <p:spPr>
          <a:xfrm>
            <a:off x="2052453" y="8810550"/>
            <a:ext cx="135000" cy="135000"/>
          </a:xfrm>
          <a:prstGeom prst="rect">
            <a:avLst/>
          </a:prstGeom>
          <a:solidFill>
            <a:srgbClr val="718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3" name="矩形 82">
            <a:extLst>
              <a:ext uri="{FF2B5EF4-FFF2-40B4-BE49-F238E27FC236}">
                <a16:creationId xmlns:a16="http://schemas.microsoft.com/office/drawing/2014/main" id="{DC5F233E-6EC6-4E42-8C88-27DFD1AAE1AB}"/>
              </a:ext>
            </a:extLst>
          </p:cNvPr>
          <p:cNvSpPr/>
          <p:nvPr/>
        </p:nvSpPr>
        <p:spPr>
          <a:xfrm>
            <a:off x="2052453" y="9098146"/>
            <a:ext cx="135000" cy="135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4" name="矩形 83">
            <a:extLst>
              <a:ext uri="{FF2B5EF4-FFF2-40B4-BE49-F238E27FC236}">
                <a16:creationId xmlns:a16="http://schemas.microsoft.com/office/drawing/2014/main" id="{4107F3C7-7E7B-4444-9B80-A54792DED441}"/>
              </a:ext>
            </a:extLst>
          </p:cNvPr>
          <p:cNvSpPr/>
          <p:nvPr/>
        </p:nvSpPr>
        <p:spPr>
          <a:xfrm>
            <a:off x="2052453" y="9371338"/>
            <a:ext cx="135000" cy="135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5" name="矩形 84">
            <a:extLst>
              <a:ext uri="{FF2B5EF4-FFF2-40B4-BE49-F238E27FC236}">
                <a16:creationId xmlns:a16="http://schemas.microsoft.com/office/drawing/2014/main" id="{C3B2889F-5B0B-4DA9-9842-57BD9B30A747}"/>
              </a:ext>
            </a:extLst>
          </p:cNvPr>
          <p:cNvSpPr/>
          <p:nvPr/>
        </p:nvSpPr>
        <p:spPr>
          <a:xfrm>
            <a:off x="2052453" y="9658933"/>
            <a:ext cx="135000" cy="135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7" name="文字方塊 105">
            <a:extLst>
              <a:ext uri="{FF2B5EF4-FFF2-40B4-BE49-F238E27FC236}">
                <a16:creationId xmlns:a16="http://schemas.microsoft.com/office/drawing/2014/main" id="{92A06AD2-FFDF-4572-9FD1-FBCA58493D14}"/>
              </a:ext>
            </a:extLst>
          </p:cNvPr>
          <p:cNvSpPr txBox="1"/>
          <p:nvPr/>
        </p:nvSpPr>
        <p:spPr>
          <a:xfrm>
            <a:off x="2186722" y="9587934"/>
            <a:ext cx="110318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File</a:t>
            </a:r>
            <a:r>
              <a:rPr lang="zh-TW" altLang="en-US" sz="1100" b="1">
                <a:latin typeface="Arial" panose="020B0604020202020204" pitchFamily="34" charset="0"/>
                <a:ea typeface="微軟正黑體" panose="020B0604030504040204" pitchFamily="34" charset="-120"/>
                <a:cs typeface="Arial" panose="020B0604020202020204" pitchFamily="34" charset="0"/>
              </a:rPr>
              <a:t> </a:t>
            </a:r>
            <a:r>
              <a:rPr lang="en-GB" altLang="zh-TW" sz="1100" b="1">
                <a:latin typeface="Arial" panose="020B0604020202020204" pitchFamily="34" charset="0"/>
                <a:ea typeface="微軟正黑體" panose="020B0604030504040204" pitchFamily="34" charset="-120"/>
                <a:cs typeface="Arial" panose="020B0604020202020204" pitchFamily="34" charset="0"/>
              </a:rPr>
              <a:t>m</a:t>
            </a:r>
            <a:r>
              <a:rPr lang="en-US" altLang="zh-TW" sz="1100" b="1" err="1">
                <a:latin typeface="Arial" panose="020B0604020202020204" pitchFamily="34" charset="0"/>
                <a:ea typeface="微軟正黑體" panose="020B0604030504040204" pitchFamily="34" charset="-120"/>
                <a:cs typeface="Arial" panose="020B0604020202020204" pitchFamily="34" charset="0"/>
              </a:rPr>
              <a:t>etadata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88" name="文字方塊 114">
            <a:extLst>
              <a:ext uri="{FF2B5EF4-FFF2-40B4-BE49-F238E27FC236}">
                <a16:creationId xmlns:a16="http://schemas.microsoft.com/office/drawing/2014/main" id="{D4BBBD19-4EFC-4091-9CFC-B3CAC6858251}"/>
              </a:ext>
            </a:extLst>
          </p:cNvPr>
          <p:cNvSpPr txBox="1"/>
          <p:nvPr/>
        </p:nvSpPr>
        <p:spPr>
          <a:xfrm>
            <a:off x="2186722" y="9293194"/>
            <a:ext cx="1035861"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Writing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89" name="文字方塊 115">
            <a:extLst>
              <a:ext uri="{FF2B5EF4-FFF2-40B4-BE49-F238E27FC236}">
                <a16:creationId xmlns:a16="http://schemas.microsoft.com/office/drawing/2014/main" id="{5ED4B8BD-FDDE-42BA-9D3A-F636353B3314}"/>
              </a:ext>
            </a:extLst>
          </p:cNvPr>
          <p:cNvSpPr txBox="1"/>
          <p:nvPr/>
        </p:nvSpPr>
        <p:spPr>
          <a:xfrm>
            <a:off x="2186722" y="9026706"/>
            <a:ext cx="1085554"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Reading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90" name="文字方塊 116">
            <a:extLst>
              <a:ext uri="{FF2B5EF4-FFF2-40B4-BE49-F238E27FC236}">
                <a16:creationId xmlns:a16="http://schemas.microsoft.com/office/drawing/2014/main" id="{5B450C91-1464-4328-A38D-1CF4BBF205EC}"/>
              </a:ext>
            </a:extLst>
          </p:cNvPr>
          <p:cNvSpPr txBox="1"/>
          <p:nvPr/>
        </p:nvSpPr>
        <p:spPr>
          <a:xfrm>
            <a:off x="2186722" y="8754203"/>
            <a:ext cx="1027845"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Cached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pic>
        <p:nvPicPr>
          <p:cNvPr id="94" name="圖形 113">
            <a:extLst>
              <a:ext uri="{FF2B5EF4-FFF2-40B4-BE49-F238E27FC236}">
                <a16:creationId xmlns:a16="http://schemas.microsoft.com/office/drawing/2014/main" id="{99D9F82D-78FC-4AEC-8F00-C2361EBD7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22" y="9055874"/>
            <a:ext cx="546885" cy="382701"/>
          </a:xfrm>
          <a:prstGeom prst="rect">
            <a:avLst/>
          </a:prstGeom>
        </p:spPr>
      </p:pic>
      <p:pic>
        <p:nvPicPr>
          <p:cNvPr id="97" name="圖形 113">
            <a:extLst>
              <a:ext uri="{FF2B5EF4-FFF2-40B4-BE49-F238E27FC236}">
                <a16:creationId xmlns:a16="http://schemas.microsoft.com/office/drawing/2014/main" id="{C8F5F835-A9ED-403C-B32B-CD71AD1390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9017" y="7437357"/>
            <a:ext cx="546885" cy="382701"/>
          </a:xfrm>
          <a:prstGeom prst="rect">
            <a:avLst/>
          </a:prstGeom>
        </p:spPr>
      </p:pic>
      <p:sp>
        <p:nvSpPr>
          <p:cNvPr id="98" name="矩形 6">
            <a:extLst>
              <a:ext uri="{FF2B5EF4-FFF2-40B4-BE49-F238E27FC236}">
                <a16:creationId xmlns:a16="http://schemas.microsoft.com/office/drawing/2014/main" id="{89D15AA7-BDE3-4B16-B8DB-2FB4F848D6E6}"/>
              </a:ext>
            </a:extLst>
          </p:cNvPr>
          <p:cNvSpPr/>
          <p:nvPr/>
        </p:nvSpPr>
        <p:spPr>
          <a:xfrm>
            <a:off x="3382865" y="7464774"/>
            <a:ext cx="2683381" cy="2434308"/>
          </a:xfrm>
          <a:prstGeom prst="rect">
            <a:avLst/>
          </a:prstGeom>
          <a:gradFill>
            <a:gsLst>
              <a:gs pos="0">
                <a:srgbClr val="92D050"/>
              </a:gs>
              <a:gs pos="75000">
                <a:schemeClr val="accent6">
                  <a:lumMod val="7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99" name="矩形 98">
            <a:extLst>
              <a:ext uri="{FF2B5EF4-FFF2-40B4-BE49-F238E27FC236}">
                <a16:creationId xmlns:a16="http://schemas.microsoft.com/office/drawing/2014/main" id="{328ECC0D-3C83-4BC9-8849-113314305FC5}"/>
              </a:ext>
            </a:extLst>
          </p:cNvPr>
          <p:cNvSpPr/>
          <p:nvPr/>
        </p:nvSpPr>
        <p:spPr>
          <a:xfrm>
            <a:off x="3478588" y="754953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0" name="矩形 99">
            <a:extLst>
              <a:ext uri="{FF2B5EF4-FFF2-40B4-BE49-F238E27FC236}">
                <a16:creationId xmlns:a16="http://schemas.microsoft.com/office/drawing/2014/main" id="{943B9227-E402-42B3-A136-3A8B6601669F}"/>
              </a:ext>
            </a:extLst>
          </p:cNvPr>
          <p:cNvSpPr/>
          <p:nvPr/>
        </p:nvSpPr>
        <p:spPr>
          <a:xfrm>
            <a:off x="3793699" y="754318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1" name="矩形 100">
            <a:extLst>
              <a:ext uri="{FF2B5EF4-FFF2-40B4-BE49-F238E27FC236}">
                <a16:creationId xmlns:a16="http://schemas.microsoft.com/office/drawing/2014/main" id="{350EF0B3-0369-4EE6-91F4-6A5A27DB9CE3}"/>
              </a:ext>
            </a:extLst>
          </p:cNvPr>
          <p:cNvSpPr/>
          <p:nvPr/>
        </p:nvSpPr>
        <p:spPr>
          <a:xfrm>
            <a:off x="4096606" y="754318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2" name="矩形 101">
            <a:extLst>
              <a:ext uri="{FF2B5EF4-FFF2-40B4-BE49-F238E27FC236}">
                <a16:creationId xmlns:a16="http://schemas.microsoft.com/office/drawing/2014/main" id="{0BCB7C2D-3217-49CC-800F-E94383E4779C}"/>
              </a:ext>
            </a:extLst>
          </p:cNvPr>
          <p:cNvSpPr/>
          <p:nvPr/>
        </p:nvSpPr>
        <p:spPr>
          <a:xfrm>
            <a:off x="4401712" y="754318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3" name="矩形 102">
            <a:extLst>
              <a:ext uri="{FF2B5EF4-FFF2-40B4-BE49-F238E27FC236}">
                <a16:creationId xmlns:a16="http://schemas.microsoft.com/office/drawing/2014/main" id="{265B85A3-04EB-4DA5-A881-9FD33AF17FF3}"/>
              </a:ext>
            </a:extLst>
          </p:cNvPr>
          <p:cNvSpPr/>
          <p:nvPr/>
        </p:nvSpPr>
        <p:spPr>
          <a:xfrm>
            <a:off x="3487744" y="7551107"/>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4" name="矩形 103">
            <a:extLst>
              <a:ext uri="{FF2B5EF4-FFF2-40B4-BE49-F238E27FC236}">
                <a16:creationId xmlns:a16="http://schemas.microsoft.com/office/drawing/2014/main" id="{0C4E4604-DB1E-407F-B851-25E2CE853512}"/>
              </a:ext>
            </a:extLst>
          </p:cNvPr>
          <p:cNvSpPr/>
          <p:nvPr/>
        </p:nvSpPr>
        <p:spPr>
          <a:xfrm>
            <a:off x="4711256" y="754318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5" name="矩形 104">
            <a:extLst>
              <a:ext uri="{FF2B5EF4-FFF2-40B4-BE49-F238E27FC236}">
                <a16:creationId xmlns:a16="http://schemas.microsoft.com/office/drawing/2014/main" id="{B80E4B9C-58C6-4B81-86B5-B09E54C69D33}"/>
              </a:ext>
            </a:extLst>
          </p:cNvPr>
          <p:cNvSpPr/>
          <p:nvPr/>
        </p:nvSpPr>
        <p:spPr>
          <a:xfrm>
            <a:off x="5054524" y="754318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6" name="矩形 105">
            <a:extLst>
              <a:ext uri="{FF2B5EF4-FFF2-40B4-BE49-F238E27FC236}">
                <a16:creationId xmlns:a16="http://schemas.microsoft.com/office/drawing/2014/main" id="{1F70B37C-CA87-4373-9409-8C68B6A94A88}"/>
              </a:ext>
            </a:extLst>
          </p:cNvPr>
          <p:cNvSpPr/>
          <p:nvPr/>
        </p:nvSpPr>
        <p:spPr>
          <a:xfrm>
            <a:off x="5368997" y="754954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7" name="矩形 106">
            <a:extLst>
              <a:ext uri="{FF2B5EF4-FFF2-40B4-BE49-F238E27FC236}">
                <a16:creationId xmlns:a16="http://schemas.microsoft.com/office/drawing/2014/main" id="{059B9CCB-BFE9-4E84-98D7-F0EB264DC1AD}"/>
              </a:ext>
            </a:extLst>
          </p:cNvPr>
          <p:cNvSpPr/>
          <p:nvPr/>
        </p:nvSpPr>
        <p:spPr>
          <a:xfrm>
            <a:off x="5683870" y="7551119"/>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8" name="矩形 107">
            <a:extLst>
              <a:ext uri="{FF2B5EF4-FFF2-40B4-BE49-F238E27FC236}">
                <a16:creationId xmlns:a16="http://schemas.microsoft.com/office/drawing/2014/main" id="{72A6E326-AB76-4A2F-888A-438EA5307F5A}"/>
              </a:ext>
            </a:extLst>
          </p:cNvPr>
          <p:cNvSpPr/>
          <p:nvPr/>
        </p:nvSpPr>
        <p:spPr>
          <a:xfrm>
            <a:off x="3478588" y="7843949"/>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9" name="矩形 108">
            <a:extLst>
              <a:ext uri="{FF2B5EF4-FFF2-40B4-BE49-F238E27FC236}">
                <a16:creationId xmlns:a16="http://schemas.microsoft.com/office/drawing/2014/main" id="{C6ECA334-470E-4890-B139-DB1F6D124452}"/>
              </a:ext>
            </a:extLst>
          </p:cNvPr>
          <p:cNvSpPr/>
          <p:nvPr/>
        </p:nvSpPr>
        <p:spPr>
          <a:xfrm>
            <a:off x="3793699" y="7837602"/>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0" name="矩形 109">
            <a:extLst>
              <a:ext uri="{FF2B5EF4-FFF2-40B4-BE49-F238E27FC236}">
                <a16:creationId xmlns:a16="http://schemas.microsoft.com/office/drawing/2014/main" id="{8D806DED-8728-4A4F-A4EE-3E327C199BFA}"/>
              </a:ext>
            </a:extLst>
          </p:cNvPr>
          <p:cNvSpPr/>
          <p:nvPr/>
        </p:nvSpPr>
        <p:spPr>
          <a:xfrm>
            <a:off x="4096606" y="7837602"/>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1" name="矩形 110">
            <a:extLst>
              <a:ext uri="{FF2B5EF4-FFF2-40B4-BE49-F238E27FC236}">
                <a16:creationId xmlns:a16="http://schemas.microsoft.com/office/drawing/2014/main" id="{C593E52A-F400-423F-AE3A-A5576EBEA8A6}"/>
              </a:ext>
            </a:extLst>
          </p:cNvPr>
          <p:cNvSpPr/>
          <p:nvPr/>
        </p:nvSpPr>
        <p:spPr>
          <a:xfrm>
            <a:off x="4401712" y="7837602"/>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2" name="矩形 111">
            <a:extLst>
              <a:ext uri="{FF2B5EF4-FFF2-40B4-BE49-F238E27FC236}">
                <a16:creationId xmlns:a16="http://schemas.microsoft.com/office/drawing/2014/main" id="{D10BE69A-B51C-4ABB-910C-8880CCA3A6C2}"/>
              </a:ext>
            </a:extLst>
          </p:cNvPr>
          <p:cNvSpPr/>
          <p:nvPr/>
        </p:nvSpPr>
        <p:spPr>
          <a:xfrm>
            <a:off x="3487744" y="784552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3" name="矩形 112">
            <a:extLst>
              <a:ext uri="{FF2B5EF4-FFF2-40B4-BE49-F238E27FC236}">
                <a16:creationId xmlns:a16="http://schemas.microsoft.com/office/drawing/2014/main" id="{633C26E3-9F7E-4324-B365-A0BF4EC1FCA4}"/>
              </a:ext>
            </a:extLst>
          </p:cNvPr>
          <p:cNvSpPr/>
          <p:nvPr/>
        </p:nvSpPr>
        <p:spPr>
          <a:xfrm>
            <a:off x="4711256" y="7837602"/>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4" name="矩形 113">
            <a:extLst>
              <a:ext uri="{FF2B5EF4-FFF2-40B4-BE49-F238E27FC236}">
                <a16:creationId xmlns:a16="http://schemas.microsoft.com/office/drawing/2014/main" id="{9BBFE903-6883-4CBF-B58A-7CB99AD83B0C}"/>
              </a:ext>
            </a:extLst>
          </p:cNvPr>
          <p:cNvSpPr/>
          <p:nvPr/>
        </p:nvSpPr>
        <p:spPr>
          <a:xfrm>
            <a:off x="5054524" y="7837602"/>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5" name="矩形 114">
            <a:extLst>
              <a:ext uri="{FF2B5EF4-FFF2-40B4-BE49-F238E27FC236}">
                <a16:creationId xmlns:a16="http://schemas.microsoft.com/office/drawing/2014/main" id="{8E9A2D65-222B-4D9D-97C9-A68295A40FE3}"/>
              </a:ext>
            </a:extLst>
          </p:cNvPr>
          <p:cNvSpPr/>
          <p:nvPr/>
        </p:nvSpPr>
        <p:spPr>
          <a:xfrm>
            <a:off x="5368997" y="784395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6" name="矩形 115">
            <a:extLst>
              <a:ext uri="{FF2B5EF4-FFF2-40B4-BE49-F238E27FC236}">
                <a16:creationId xmlns:a16="http://schemas.microsoft.com/office/drawing/2014/main" id="{54D9A375-3FB7-4CCB-9042-11EC98DF43F6}"/>
              </a:ext>
            </a:extLst>
          </p:cNvPr>
          <p:cNvSpPr/>
          <p:nvPr/>
        </p:nvSpPr>
        <p:spPr>
          <a:xfrm>
            <a:off x="5683870" y="784553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7" name="矩形 116">
            <a:extLst>
              <a:ext uri="{FF2B5EF4-FFF2-40B4-BE49-F238E27FC236}">
                <a16:creationId xmlns:a16="http://schemas.microsoft.com/office/drawing/2014/main" id="{E16DBD59-A332-4128-81B8-46CDAF999DBE}"/>
              </a:ext>
            </a:extLst>
          </p:cNvPr>
          <p:cNvSpPr/>
          <p:nvPr/>
        </p:nvSpPr>
        <p:spPr>
          <a:xfrm>
            <a:off x="3478588" y="813679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8" name="矩形 117">
            <a:extLst>
              <a:ext uri="{FF2B5EF4-FFF2-40B4-BE49-F238E27FC236}">
                <a16:creationId xmlns:a16="http://schemas.microsoft.com/office/drawing/2014/main" id="{C83C6F88-135B-46DE-A25C-9C44849A63EB}"/>
              </a:ext>
            </a:extLst>
          </p:cNvPr>
          <p:cNvSpPr/>
          <p:nvPr/>
        </p:nvSpPr>
        <p:spPr>
          <a:xfrm>
            <a:off x="3793699" y="813044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9" name="矩形 118">
            <a:extLst>
              <a:ext uri="{FF2B5EF4-FFF2-40B4-BE49-F238E27FC236}">
                <a16:creationId xmlns:a16="http://schemas.microsoft.com/office/drawing/2014/main" id="{578D5F33-D3C8-4F41-81F3-D4A3AB91C80E}"/>
              </a:ext>
            </a:extLst>
          </p:cNvPr>
          <p:cNvSpPr/>
          <p:nvPr/>
        </p:nvSpPr>
        <p:spPr>
          <a:xfrm>
            <a:off x="4096606" y="813044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0" name="矩形 119">
            <a:extLst>
              <a:ext uri="{FF2B5EF4-FFF2-40B4-BE49-F238E27FC236}">
                <a16:creationId xmlns:a16="http://schemas.microsoft.com/office/drawing/2014/main" id="{6FCE8BFE-C2EC-4EBE-8580-31B4CD858DD0}"/>
              </a:ext>
            </a:extLst>
          </p:cNvPr>
          <p:cNvSpPr/>
          <p:nvPr/>
        </p:nvSpPr>
        <p:spPr>
          <a:xfrm>
            <a:off x="4401712" y="813044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1" name="矩形 120">
            <a:extLst>
              <a:ext uri="{FF2B5EF4-FFF2-40B4-BE49-F238E27FC236}">
                <a16:creationId xmlns:a16="http://schemas.microsoft.com/office/drawing/2014/main" id="{9B097E82-A573-4C74-AB7A-9B94B3ADC3C4}"/>
              </a:ext>
            </a:extLst>
          </p:cNvPr>
          <p:cNvSpPr/>
          <p:nvPr/>
        </p:nvSpPr>
        <p:spPr>
          <a:xfrm>
            <a:off x="3487744" y="813836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2" name="矩形 121">
            <a:extLst>
              <a:ext uri="{FF2B5EF4-FFF2-40B4-BE49-F238E27FC236}">
                <a16:creationId xmlns:a16="http://schemas.microsoft.com/office/drawing/2014/main" id="{9350C268-6E31-4DA5-9F9D-443EE615A56F}"/>
              </a:ext>
            </a:extLst>
          </p:cNvPr>
          <p:cNvSpPr/>
          <p:nvPr/>
        </p:nvSpPr>
        <p:spPr>
          <a:xfrm>
            <a:off x="4711256" y="813044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3" name="矩形 122">
            <a:extLst>
              <a:ext uri="{FF2B5EF4-FFF2-40B4-BE49-F238E27FC236}">
                <a16:creationId xmlns:a16="http://schemas.microsoft.com/office/drawing/2014/main" id="{74488891-D813-4BA3-9805-D1724F3EB8CE}"/>
              </a:ext>
            </a:extLst>
          </p:cNvPr>
          <p:cNvSpPr/>
          <p:nvPr/>
        </p:nvSpPr>
        <p:spPr>
          <a:xfrm>
            <a:off x="5054524" y="813044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4" name="矩形 123">
            <a:extLst>
              <a:ext uri="{FF2B5EF4-FFF2-40B4-BE49-F238E27FC236}">
                <a16:creationId xmlns:a16="http://schemas.microsoft.com/office/drawing/2014/main" id="{4E1DB530-DFE9-4843-96B1-953C6A1E74C9}"/>
              </a:ext>
            </a:extLst>
          </p:cNvPr>
          <p:cNvSpPr/>
          <p:nvPr/>
        </p:nvSpPr>
        <p:spPr>
          <a:xfrm>
            <a:off x="5368997" y="8136800"/>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5" name="矩形 124">
            <a:extLst>
              <a:ext uri="{FF2B5EF4-FFF2-40B4-BE49-F238E27FC236}">
                <a16:creationId xmlns:a16="http://schemas.microsoft.com/office/drawing/2014/main" id="{3A2F206D-1ACD-4AF6-8267-1194024DD68B}"/>
              </a:ext>
            </a:extLst>
          </p:cNvPr>
          <p:cNvSpPr/>
          <p:nvPr/>
        </p:nvSpPr>
        <p:spPr>
          <a:xfrm>
            <a:off x="5683870" y="813837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6" name="矩形 125">
            <a:extLst>
              <a:ext uri="{FF2B5EF4-FFF2-40B4-BE49-F238E27FC236}">
                <a16:creationId xmlns:a16="http://schemas.microsoft.com/office/drawing/2014/main" id="{21C1B9BE-DDEA-49A9-88EE-4B60D5D1DDE6}"/>
              </a:ext>
            </a:extLst>
          </p:cNvPr>
          <p:cNvSpPr/>
          <p:nvPr/>
        </p:nvSpPr>
        <p:spPr>
          <a:xfrm>
            <a:off x="3478588" y="842806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7" name="矩形 126">
            <a:extLst>
              <a:ext uri="{FF2B5EF4-FFF2-40B4-BE49-F238E27FC236}">
                <a16:creationId xmlns:a16="http://schemas.microsoft.com/office/drawing/2014/main" id="{A9A61B9F-2C15-490F-9D61-2494E952BDD8}"/>
              </a:ext>
            </a:extLst>
          </p:cNvPr>
          <p:cNvSpPr/>
          <p:nvPr/>
        </p:nvSpPr>
        <p:spPr>
          <a:xfrm>
            <a:off x="3793699" y="84217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8" name="矩形 127">
            <a:extLst>
              <a:ext uri="{FF2B5EF4-FFF2-40B4-BE49-F238E27FC236}">
                <a16:creationId xmlns:a16="http://schemas.microsoft.com/office/drawing/2014/main" id="{1DA20F76-04A5-4B80-9A4C-6E2BB436E5CC}"/>
              </a:ext>
            </a:extLst>
          </p:cNvPr>
          <p:cNvSpPr/>
          <p:nvPr/>
        </p:nvSpPr>
        <p:spPr>
          <a:xfrm>
            <a:off x="4096606" y="84217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9" name="矩形 128">
            <a:extLst>
              <a:ext uri="{FF2B5EF4-FFF2-40B4-BE49-F238E27FC236}">
                <a16:creationId xmlns:a16="http://schemas.microsoft.com/office/drawing/2014/main" id="{1A311DF3-7B9A-4136-BF75-276AD1C0EAB9}"/>
              </a:ext>
            </a:extLst>
          </p:cNvPr>
          <p:cNvSpPr/>
          <p:nvPr/>
        </p:nvSpPr>
        <p:spPr>
          <a:xfrm>
            <a:off x="4401712" y="84217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0" name="矩形 129">
            <a:extLst>
              <a:ext uri="{FF2B5EF4-FFF2-40B4-BE49-F238E27FC236}">
                <a16:creationId xmlns:a16="http://schemas.microsoft.com/office/drawing/2014/main" id="{8D4042D1-F2B0-4776-8E47-37A3091D3E8C}"/>
              </a:ext>
            </a:extLst>
          </p:cNvPr>
          <p:cNvSpPr/>
          <p:nvPr/>
        </p:nvSpPr>
        <p:spPr>
          <a:xfrm>
            <a:off x="3487744" y="842963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1" name="矩形 130">
            <a:extLst>
              <a:ext uri="{FF2B5EF4-FFF2-40B4-BE49-F238E27FC236}">
                <a16:creationId xmlns:a16="http://schemas.microsoft.com/office/drawing/2014/main" id="{45107EF3-C697-492F-A165-418A414F60B9}"/>
              </a:ext>
            </a:extLst>
          </p:cNvPr>
          <p:cNvSpPr/>
          <p:nvPr/>
        </p:nvSpPr>
        <p:spPr>
          <a:xfrm>
            <a:off x="4711256" y="84217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2" name="矩形 131">
            <a:extLst>
              <a:ext uri="{FF2B5EF4-FFF2-40B4-BE49-F238E27FC236}">
                <a16:creationId xmlns:a16="http://schemas.microsoft.com/office/drawing/2014/main" id="{3B8D6830-DB60-4E1E-958C-42985A864EAF}"/>
              </a:ext>
            </a:extLst>
          </p:cNvPr>
          <p:cNvSpPr/>
          <p:nvPr/>
        </p:nvSpPr>
        <p:spPr>
          <a:xfrm>
            <a:off x="5054524" y="84217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3" name="矩形 132">
            <a:extLst>
              <a:ext uri="{FF2B5EF4-FFF2-40B4-BE49-F238E27FC236}">
                <a16:creationId xmlns:a16="http://schemas.microsoft.com/office/drawing/2014/main" id="{7B9397F2-7763-4DD3-BDC0-DEE5211606E6}"/>
              </a:ext>
            </a:extLst>
          </p:cNvPr>
          <p:cNvSpPr/>
          <p:nvPr/>
        </p:nvSpPr>
        <p:spPr>
          <a:xfrm>
            <a:off x="5368997" y="8428070"/>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4" name="矩形 133">
            <a:extLst>
              <a:ext uri="{FF2B5EF4-FFF2-40B4-BE49-F238E27FC236}">
                <a16:creationId xmlns:a16="http://schemas.microsoft.com/office/drawing/2014/main" id="{D0EE4445-0454-4BC7-A9CB-B05012962DDC}"/>
              </a:ext>
            </a:extLst>
          </p:cNvPr>
          <p:cNvSpPr/>
          <p:nvPr/>
        </p:nvSpPr>
        <p:spPr>
          <a:xfrm>
            <a:off x="5683870" y="842964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5" name="矩形 134">
            <a:extLst>
              <a:ext uri="{FF2B5EF4-FFF2-40B4-BE49-F238E27FC236}">
                <a16:creationId xmlns:a16="http://schemas.microsoft.com/office/drawing/2014/main" id="{EEF8E7A4-0F65-4D71-B1EA-2A744E562D4A}"/>
              </a:ext>
            </a:extLst>
          </p:cNvPr>
          <p:cNvSpPr/>
          <p:nvPr/>
        </p:nvSpPr>
        <p:spPr>
          <a:xfrm>
            <a:off x="3478588" y="870876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6" name="矩形 135">
            <a:extLst>
              <a:ext uri="{FF2B5EF4-FFF2-40B4-BE49-F238E27FC236}">
                <a16:creationId xmlns:a16="http://schemas.microsoft.com/office/drawing/2014/main" id="{A3491D82-F28E-4BB9-A1D0-6F8613821FDA}"/>
              </a:ext>
            </a:extLst>
          </p:cNvPr>
          <p:cNvSpPr/>
          <p:nvPr/>
        </p:nvSpPr>
        <p:spPr>
          <a:xfrm>
            <a:off x="3793699" y="87024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7" name="矩形 136">
            <a:extLst>
              <a:ext uri="{FF2B5EF4-FFF2-40B4-BE49-F238E27FC236}">
                <a16:creationId xmlns:a16="http://schemas.microsoft.com/office/drawing/2014/main" id="{E8536352-BE62-4FF8-A07B-8171BCC8F7A2}"/>
              </a:ext>
            </a:extLst>
          </p:cNvPr>
          <p:cNvSpPr/>
          <p:nvPr/>
        </p:nvSpPr>
        <p:spPr>
          <a:xfrm>
            <a:off x="4096606" y="87024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8" name="矩形 137">
            <a:extLst>
              <a:ext uri="{FF2B5EF4-FFF2-40B4-BE49-F238E27FC236}">
                <a16:creationId xmlns:a16="http://schemas.microsoft.com/office/drawing/2014/main" id="{BEFA1854-2833-494D-B92F-51BDFAC6F171}"/>
              </a:ext>
            </a:extLst>
          </p:cNvPr>
          <p:cNvSpPr/>
          <p:nvPr/>
        </p:nvSpPr>
        <p:spPr>
          <a:xfrm>
            <a:off x="4401712" y="87024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9" name="矩形 138">
            <a:extLst>
              <a:ext uri="{FF2B5EF4-FFF2-40B4-BE49-F238E27FC236}">
                <a16:creationId xmlns:a16="http://schemas.microsoft.com/office/drawing/2014/main" id="{CCBA457E-FB51-43AF-9C89-B7ED3067D2AB}"/>
              </a:ext>
            </a:extLst>
          </p:cNvPr>
          <p:cNvSpPr/>
          <p:nvPr/>
        </p:nvSpPr>
        <p:spPr>
          <a:xfrm>
            <a:off x="3487744" y="871033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0" name="矩形 139">
            <a:extLst>
              <a:ext uri="{FF2B5EF4-FFF2-40B4-BE49-F238E27FC236}">
                <a16:creationId xmlns:a16="http://schemas.microsoft.com/office/drawing/2014/main" id="{D538919A-8AE7-4F1E-9D16-1CA630868A04}"/>
              </a:ext>
            </a:extLst>
          </p:cNvPr>
          <p:cNvSpPr/>
          <p:nvPr/>
        </p:nvSpPr>
        <p:spPr>
          <a:xfrm>
            <a:off x="4711256" y="87024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1" name="矩形 140">
            <a:extLst>
              <a:ext uri="{FF2B5EF4-FFF2-40B4-BE49-F238E27FC236}">
                <a16:creationId xmlns:a16="http://schemas.microsoft.com/office/drawing/2014/main" id="{EE4F8696-FFB1-43FD-A09B-8E68AAE1A515}"/>
              </a:ext>
            </a:extLst>
          </p:cNvPr>
          <p:cNvSpPr/>
          <p:nvPr/>
        </p:nvSpPr>
        <p:spPr>
          <a:xfrm>
            <a:off x="5054524" y="870241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2" name="矩形 141">
            <a:extLst>
              <a:ext uri="{FF2B5EF4-FFF2-40B4-BE49-F238E27FC236}">
                <a16:creationId xmlns:a16="http://schemas.microsoft.com/office/drawing/2014/main" id="{2388D9EF-A4A1-4687-A0E7-BF1BE8298B71}"/>
              </a:ext>
            </a:extLst>
          </p:cNvPr>
          <p:cNvSpPr/>
          <p:nvPr/>
        </p:nvSpPr>
        <p:spPr>
          <a:xfrm>
            <a:off x="5368997" y="8708770"/>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3" name="矩形 142">
            <a:extLst>
              <a:ext uri="{FF2B5EF4-FFF2-40B4-BE49-F238E27FC236}">
                <a16:creationId xmlns:a16="http://schemas.microsoft.com/office/drawing/2014/main" id="{24426A85-1596-4D2B-92E2-34253E5367CA}"/>
              </a:ext>
            </a:extLst>
          </p:cNvPr>
          <p:cNvSpPr/>
          <p:nvPr/>
        </p:nvSpPr>
        <p:spPr>
          <a:xfrm>
            <a:off x="5683870" y="871034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4" name="矩形 143">
            <a:extLst>
              <a:ext uri="{FF2B5EF4-FFF2-40B4-BE49-F238E27FC236}">
                <a16:creationId xmlns:a16="http://schemas.microsoft.com/office/drawing/2014/main" id="{2C3590AF-82E1-4DC5-8203-3E0C243A8AAA}"/>
              </a:ext>
            </a:extLst>
          </p:cNvPr>
          <p:cNvSpPr/>
          <p:nvPr/>
        </p:nvSpPr>
        <p:spPr>
          <a:xfrm>
            <a:off x="3462532" y="901652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5" name="矩形 144">
            <a:extLst>
              <a:ext uri="{FF2B5EF4-FFF2-40B4-BE49-F238E27FC236}">
                <a16:creationId xmlns:a16="http://schemas.microsoft.com/office/drawing/2014/main" id="{9323187F-1355-4726-B01B-3172553AF04A}"/>
              </a:ext>
            </a:extLst>
          </p:cNvPr>
          <p:cNvSpPr/>
          <p:nvPr/>
        </p:nvSpPr>
        <p:spPr>
          <a:xfrm>
            <a:off x="3777643" y="9010177"/>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6" name="矩形 145">
            <a:extLst>
              <a:ext uri="{FF2B5EF4-FFF2-40B4-BE49-F238E27FC236}">
                <a16:creationId xmlns:a16="http://schemas.microsoft.com/office/drawing/2014/main" id="{C3614193-A2C7-46F0-BEB2-401F6DE15394}"/>
              </a:ext>
            </a:extLst>
          </p:cNvPr>
          <p:cNvSpPr/>
          <p:nvPr/>
        </p:nvSpPr>
        <p:spPr>
          <a:xfrm>
            <a:off x="4080550" y="9010177"/>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7" name="矩形 146">
            <a:extLst>
              <a:ext uri="{FF2B5EF4-FFF2-40B4-BE49-F238E27FC236}">
                <a16:creationId xmlns:a16="http://schemas.microsoft.com/office/drawing/2014/main" id="{015A84E3-1F8E-4EF3-97B4-A5BFCEFADC21}"/>
              </a:ext>
            </a:extLst>
          </p:cNvPr>
          <p:cNvSpPr/>
          <p:nvPr/>
        </p:nvSpPr>
        <p:spPr>
          <a:xfrm>
            <a:off x="4385656" y="9010177"/>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8" name="矩形 147">
            <a:extLst>
              <a:ext uri="{FF2B5EF4-FFF2-40B4-BE49-F238E27FC236}">
                <a16:creationId xmlns:a16="http://schemas.microsoft.com/office/drawing/2014/main" id="{C69D9B1B-4305-4014-AC36-F8643D025D37}"/>
              </a:ext>
            </a:extLst>
          </p:cNvPr>
          <p:cNvSpPr/>
          <p:nvPr/>
        </p:nvSpPr>
        <p:spPr>
          <a:xfrm>
            <a:off x="3471688" y="9018096"/>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9" name="矩形 148">
            <a:extLst>
              <a:ext uri="{FF2B5EF4-FFF2-40B4-BE49-F238E27FC236}">
                <a16:creationId xmlns:a16="http://schemas.microsoft.com/office/drawing/2014/main" id="{A146E78E-B06B-4D11-8D3B-C26839EB354C}"/>
              </a:ext>
            </a:extLst>
          </p:cNvPr>
          <p:cNvSpPr/>
          <p:nvPr/>
        </p:nvSpPr>
        <p:spPr>
          <a:xfrm>
            <a:off x="4695200" y="9010177"/>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0" name="矩形 149">
            <a:extLst>
              <a:ext uri="{FF2B5EF4-FFF2-40B4-BE49-F238E27FC236}">
                <a16:creationId xmlns:a16="http://schemas.microsoft.com/office/drawing/2014/main" id="{5D26EB12-24B8-4328-B19B-B49121FDA06F}"/>
              </a:ext>
            </a:extLst>
          </p:cNvPr>
          <p:cNvSpPr/>
          <p:nvPr/>
        </p:nvSpPr>
        <p:spPr>
          <a:xfrm>
            <a:off x="5038468" y="9010177"/>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1" name="矩形 150">
            <a:extLst>
              <a:ext uri="{FF2B5EF4-FFF2-40B4-BE49-F238E27FC236}">
                <a16:creationId xmlns:a16="http://schemas.microsoft.com/office/drawing/2014/main" id="{0FB9ED47-2D95-4B23-A915-2DFD0C5A71B9}"/>
              </a:ext>
            </a:extLst>
          </p:cNvPr>
          <p:cNvSpPr/>
          <p:nvPr/>
        </p:nvSpPr>
        <p:spPr>
          <a:xfrm>
            <a:off x="5352941" y="901653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2" name="矩形 151">
            <a:extLst>
              <a:ext uri="{FF2B5EF4-FFF2-40B4-BE49-F238E27FC236}">
                <a16:creationId xmlns:a16="http://schemas.microsoft.com/office/drawing/2014/main" id="{4A25F36A-7EAA-4BAA-8C33-9E8C40AD3634}"/>
              </a:ext>
            </a:extLst>
          </p:cNvPr>
          <p:cNvSpPr/>
          <p:nvPr/>
        </p:nvSpPr>
        <p:spPr>
          <a:xfrm>
            <a:off x="5667814" y="90181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3" name="矩形 152">
            <a:extLst>
              <a:ext uri="{FF2B5EF4-FFF2-40B4-BE49-F238E27FC236}">
                <a16:creationId xmlns:a16="http://schemas.microsoft.com/office/drawing/2014/main" id="{C345E10A-909B-4324-AFC6-4EA9E8BDF86F}"/>
              </a:ext>
            </a:extLst>
          </p:cNvPr>
          <p:cNvSpPr/>
          <p:nvPr/>
        </p:nvSpPr>
        <p:spPr>
          <a:xfrm>
            <a:off x="3459694" y="9325262"/>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4" name="矩形 153">
            <a:extLst>
              <a:ext uri="{FF2B5EF4-FFF2-40B4-BE49-F238E27FC236}">
                <a16:creationId xmlns:a16="http://schemas.microsoft.com/office/drawing/2014/main" id="{6D21D2D1-54E9-4B85-ACCA-B8AA7CE33F12}"/>
              </a:ext>
            </a:extLst>
          </p:cNvPr>
          <p:cNvSpPr/>
          <p:nvPr/>
        </p:nvSpPr>
        <p:spPr>
          <a:xfrm>
            <a:off x="3774805" y="93189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5" name="矩形 154">
            <a:extLst>
              <a:ext uri="{FF2B5EF4-FFF2-40B4-BE49-F238E27FC236}">
                <a16:creationId xmlns:a16="http://schemas.microsoft.com/office/drawing/2014/main" id="{7A610162-B3F5-486C-AEB6-37B6F139CFB3}"/>
              </a:ext>
            </a:extLst>
          </p:cNvPr>
          <p:cNvSpPr/>
          <p:nvPr/>
        </p:nvSpPr>
        <p:spPr>
          <a:xfrm>
            <a:off x="4077712" y="93189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6" name="矩形 155">
            <a:extLst>
              <a:ext uri="{FF2B5EF4-FFF2-40B4-BE49-F238E27FC236}">
                <a16:creationId xmlns:a16="http://schemas.microsoft.com/office/drawing/2014/main" id="{C254AD50-6DBB-40DC-ABCF-5BD8DDC7B907}"/>
              </a:ext>
            </a:extLst>
          </p:cNvPr>
          <p:cNvSpPr/>
          <p:nvPr/>
        </p:nvSpPr>
        <p:spPr>
          <a:xfrm>
            <a:off x="4382818" y="93189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7" name="矩形 156">
            <a:extLst>
              <a:ext uri="{FF2B5EF4-FFF2-40B4-BE49-F238E27FC236}">
                <a16:creationId xmlns:a16="http://schemas.microsoft.com/office/drawing/2014/main" id="{63D6F33A-0FEC-4849-BEF0-44E843EA4DF8}"/>
              </a:ext>
            </a:extLst>
          </p:cNvPr>
          <p:cNvSpPr/>
          <p:nvPr/>
        </p:nvSpPr>
        <p:spPr>
          <a:xfrm>
            <a:off x="3468850" y="932683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8" name="矩形 157">
            <a:extLst>
              <a:ext uri="{FF2B5EF4-FFF2-40B4-BE49-F238E27FC236}">
                <a16:creationId xmlns:a16="http://schemas.microsoft.com/office/drawing/2014/main" id="{11F54EEA-3DBC-4247-9862-BC2C2A47E656}"/>
              </a:ext>
            </a:extLst>
          </p:cNvPr>
          <p:cNvSpPr/>
          <p:nvPr/>
        </p:nvSpPr>
        <p:spPr>
          <a:xfrm>
            <a:off x="4692362" y="93189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9" name="矩形 158">
            <a:extLst>
              <a:ext uri="{FF2B5EF4-FFF2-40B4-BE49-F238E27FC236}">
                <a16:creationId xmlns:a16="http://schemas.microsoft.com/office/drawing/2014/main" id="{A2D0E4BF-BF45-4C57-9A03-298C8DCFE30B}"/>
              </a:ext>
            </a:extLst>
          </p:cNvPr>
          <p:cNvSpPr/>
          <p:nvPr/>
        </p:nvSpPr>
        <p:spPr>
          <a:xfrm>
            <a:off x="5035630" y="93189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0" name="矩形 159">
            <a:extLst>
              <a:ext uri="{FF2B5EF4-FFF2-40B4-BE49-F238E27FC236}">
                <a16:creationId xmlns:a16="http://schemas.microsoft.com/office/drawing/2014/main" id="{AA591B10-0E60-4AE3-8E4E-92192A659C33}"/>
              </a:ext>
            </a:extLst>
          </p:cNvPr>
          <p:cNvSpPr/>
          <p:nvPr/>
        </p:nvSpPr>
        <p:spPr>
          <a:xfrm>
            <a:off x="5350103" y="932527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1" name="矩形 160">
            <a:extLst>
              <a:ext uri="{FF2B5EF4-FFF2-40B4-BE49-F238E27FC236}">
                <a16:creationId xmlns:a16="http://schemas.microsoft.com/office/drawing/2014/main" id="{B852C740-CE32-4F2B-85E6-39EE68C12EC1}"/>
              </a:ext>
            </a:extLst>
          </p:cNvPr>
          <p:cNvSpPr/>
          <p:nvPr/>
        </p:nvSpPr>
        <p:spPr>
          <a:xfrm>
            <a:off x="5664976" y="9326846"/>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2" name="矩形 161">
            <a:extLst>
              <a:ext uri="{FF2B5EF4-FFF2-40B4-BE49-F238E27FC236}">
                <a16:creationId xmlns:a16="http://schemas.microsoft.com/office/drawing/2014/main" id="{B59F38B3-ADD2-4808-A0FA-E91C472C9640}"/>
              </a:ext>
            </a:extLst>
          </p:cNvPr>
          <p:cNvSpPr/>
          <p:nvPr/>
        </p:nvSpPr>
        <p:spPr>
          <a:xfrm>
            <a:off x="3455764" y="9632060"/>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3" name="矩形 162">
            <a:extLst>
              <a:ext uri="{FF2B5EF4-FFF2-40B4-BE49-F238E27FC236}">
                <a16:creationId xmlns:a16="http://schemas.microsoft.com/office/drawing/2014/main" id="{C89025F6-9AF8-4700-8D34-8D90610A7AB2}"/>
              </a:ext>
            </a:extLst>
          </p:cNvPr>
          <p:cNvSpPr/>
          <p:nvPr/>
        </p:nvSpPr>
        <p:spPr>
          <a:xfrm>
            <a:off x="3770875" y="962571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4" name="矩形 163">
            <a:extLst>
              <a:ext uri="{FF2B5EF4-FFF2-40B4-BE49-F238E27FC236}">
                <a16:creationId xmlns:a16="http://schemas.microsoft.com/office/drawing/2014/main" id="{EE6D18FA-E5EB-40B5-BF15-A10CAFBBFA67}"/>
              </a:ext>
            </a:extLst>
          </p:cNvPr>
          <p:cNvSpPr/>
          <p:nvPr/>
        </p:nvSpPr>
        <p:spPr>
          <a:xfrm>
            <a:off x="4073782" y="962571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5" name="矩形 164">
            <a:extLst>
              <a:ext uri="{FF2B5EF4-FFF2-40B4-BE49-F238E27FC236}">
                <a16:creationId xmlns:a16="http://schemas.microsoft.com/office/drawing/2014/main" id="{997DF834-2C16-43B2-8A0E-53B108C447F6}"/>
              </a:ext>
            </a:extLst>
          </p:cNvPr>
          <p:cNvSpPr/>
          <p:nvPr/>
        </p:nvSpPr>
        <p:spPr>
          <a:xfrm>
            <a:off x="4378888" y="962571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6" name="矩形 165">
            <a:extLst>
              <a:ext uri="{FF2B5EF4-FFF2-40B4-BE49-F238E27FC236}">
                <a16:creationId xmlns:a16="http://schemas.microsoft.com/office/drawing/2014/main" id="{C717517E-C280-43A7-B173-E64A1DA46263}"/>
              </a:ext>
            </a:extLst>
          </p:cNvPr>
          <p:cNvSpPr/>
          <p:nvPr/>
        </p:nvSpPr>
        <p:spPr>
          <a:xfrm>
            <a:off x="3464920" y="9633632"/>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7" name="矩形 166">
            <a:extLst>
              <a:ext uri="{FF2B5EF4-FFF2-40B4-BE49-F238E27FC236}">
                <a16:creationId xmlns:a16="http://schemas.microsoft.com/office/drawing/2014/main" id="{8CD8DA41-1AA8-40FC-96BD-A72CC22287A3}"/>
              </a:ext>
            </a:extLst>
          </p:cNvPr>
          <p:cNvSpPr/>
          <p:nvPr/>
        </p:nvSpPr>
        <p:spPr>
          <a:xfrm>
            <a:off x="4688432" y="962571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8" name="矩形 167">
            <a:extLst>
              <a:ext uri="{FF2B5EF4-FFF2-40B4-BE49-F238E27FC236}">
                <a16:creationId xmlns:a16="http://schemas.microsoft.com/office/drawing/2014/main" id="{9DB6EFC3-693E-4114-B048-441FFB4915EB}"/>
              </a:ext>
            </a:extLst>
          </p:cNvPr>
          <p:cNvSpPr/>
          <p:nvPr/>
        </p:nvSpPr>
        <p:spPr>
          <a:xfrm>
            <a:off x="5031700" y="962571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9" name="矩形 168">
            <a:extLst>
              <a:ext uri="{FF2B5EF4-FFF2-40B4-BE49-F238E27FC236}">
                <a16:creationId xmlns:a16="http://schemas.microsoft.com/office/drawing/2014/main" id="{606013FE-005A-4FBE-AF90-E73BE0BD8BB7}"/>
              </a:ext>
            </a:extLst>
          </p:cNvPr>
          <p:cNvSpPr/>
          <p:nvPr/>
        </p:nvSpPr>
        <p:spPr>
          <a:xfrm>
            <a:off x="5346173" y="9632069"/>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70" name="矩形 169">
            <a:extLst>
              <a:ext uri="{FF2B5EF4-FFF2-40B4-BE49-F238E27FC236}">
                <a16:creationId xmlns:a16="http://schemas.microsoft.com/office/drawing/2014/main" id="{9AC82E1F-C2EF-4A0E-B662-5913E28062B5}"/>
              </a:ext>
            </a:extLst>
          </p:cNvPr>
          <p:cNvSpPr/>
          <p:nvPr/>
        </p:nvSpPr>
        <p:spPr>
          <a:xfrm>
            <a:off x="5661046" y="9633644"/>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pic>
        <p:nvPicPr>
          <p:cNvPr id="171" name="圖形 113">
            <a:extLst>
              <a:ext uri="{FF2B5EF4-FFF2-40B4-BE49-F238E27FC236}">
                <a16:creationId xmlns:a16="http://schemas.microsoft.com/office/drawing/2014/main" id="{D4F96DAC-5B98-481B-B3B6-EF95C7EB54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757060" y="8256572"/>
            <a:ext cx="546885" cy="382701"/>
          </a:xfrm>
          <a:prstGeom prst="rect">
            <a:avLst/>
          </a:prstGeom>
        </p:spPr>
      </p:pic>
      <p:cxnSp>
        <p:nvCxnSpPr>
          <p:cNvPr id="176" name="直線接點 175">
            <a:extLst>
              <a:ext uri="{FF2B5EF4-FFF2-40B4-BE49-F238E27FC236}">
                <a16:creationId xmlns:a16="http://schemas.microsoft.com/office/drawing/2014/main" id="{AF87C2A4-043A-49CF-975D-D455A602B9FC}"/>
              </a:ext>
            </a:extLst>
          </p:cNvPr>
          <p:cNvCxnSpPr>
            <a:cxnSpLocks/>
          </p:cNvCxnSpPr>
          <p:nvPr/>
        </p:nvCxnSpPr>
        <p:spPr>
          <a:xfrm>
            <a:off x="6890871" y="2568354"/>
            <a:ext cx="0" cy="3759047"/>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6" name="圖片 5">
            <a:extLst>
              <a:ext uri="{FF2B5EF4-FFF2-40B4-BE49-F238E27FC236}">
                <a16:creationId xmlns:a16="http://schemas.microsoft.com/office/drawing/2014/main" id="{6A170D9C-145B-494E-BD0F-4040B75C2F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8294" y="3336271"/>
            <a:ext cx="4593002" cy="1806473"/>
          </a:xfrm>
          <a:prstGeom prst="rect">
            <a:avLst/>
          </a:prstGeom>
        </p:spPr>
      </p:pic>
      <p:sp>
        <p:nvSpPr>
          <p:cNvPr id="172" name="矩形: 圓角 171">
            <a:extLst>
              <a:ext uri="{FF2B5EF4-FFF2-40B4-BE49-F238E27FC236}">
                <a16:creationId xmlns:a16="http://schemas.microsoft.com/office/drawing/2014/main" id="{A21E8AF1-8FF7-4599-86AD-D850961F291F}"/>
              </a:ext>
            </a:extLst>
          </p:cNvPr>
          <p:cNvSpPr/>
          <p:nvPr/>
        </p:nvSpPr>
        <p:spPr>
          <a:xfrm>
            <a:off x="4609960" y="3244914"/>
            <a:ext cx="1770338" cy="412903"/>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800">
              <a:latin typeface="Arial" panose="020B0604020202020204" pitchFamily="34" charset="0"/>
              <a:cs typeface="Arial" panose="020B0604020202020204" pitchFamily="34" charset="0"/>
            </a:endParaRPr>
          </a:p>
        </p:txBody>
      </p:sp>
      <p:pic>
        <p:nvPicPr>
          <p:cNvPr id="173" name="Picture 2" descr="Image result for file icon">
            <a:extLst>
              <a:ext uri="{FF2B5EF4-FFF2-40B4-BE49-F238E27FC236}">
                <a16:creationId xmlns:a16="http://schemas.microsoft.com/office/drawing/2014/main" id="{57B6E356-0BD1-427F-9034-BD6BA627D106}"/>
              </a:ext>
            </a:extLst>
          </p:cNvPr>
          <p:cNvPicPr>
            <a:picLocks noChangeAspect="1" noChangeArrowheads="1"/>
          </p:cNvPicPr>
          <p:nvPr/>
        </p:nvPicPr>
        <p:blipFill>
          <a:blip r:embed="rId7"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00469" y="5007001"/>
            <a:ext cx="443424" cy="443424"/>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Related image">
            <a:extLst>
              <a:ext uri="{FF2B5EF4-FFF2-40B4-BE49-F238E27FC236}">
                <a16:creationId xmlns:a16="http://schemas.microsoft.com/office/drawing/2014/main" id="{307FC462-01B2-4F88-93F9-396AC1AA8D2F}"/>
              </a:ext>
            </a:extLst>
          </p:cNvPr>
          <p:cNvPicPr>
            <a:picLocks noChangeAspect="1" noChangeArrowheads="1"/>
          </p:cNvPicPr>
          <p:nvPr/>
        </p:nvPicPr>
        <p:blipFill>
          <a:blip r:embed="rId8" cstate="screen">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601740" y="3761056"/>
            <a:ext cx="458140" cy="45814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4" descr="Related image">
            <a:extLst>
              <a:ext uri="{FF2B5EF4-FFF2-40B4-BE49-F238E27FC236}">
                <a16:creationId xmlns:a16="http://schemas.microsoft.com/office/drawing/2014/main" id="{A32A28DA-C44F-46DC-8A69-E0747E2AB494}"/>
              </a:ext>
            </a:extLst>
          </p:cNvPr>
          <p:cNvPicPr>
            <a:picLocks noChangeAspect="1" noChangeArrowheads="1"/>
          </p:cNvPicPr>
          <p:nvPr/>
        </p:nvPicPr>
        <p:blipFill>
          <a:blip r:embed="rId10" cstate="screen">
            <a:clrChange>
              <a:clrFrom>
                <a:srgbClr val="FFFFFF"/>
              </a:clrFrom>
              <a:clrTo>
                <a:srgbClr val="FFFFFF">
                  <a:alpha val="0"/>
                </a:srgbClr>
              </a:clrTo>
            </a:clrChange>
            <a:extLst>
              <a:ext uri="{BEBA8EAE-BF5A-486C-A8C5-ECC9F3942E4B}">
                <a14:imgProps xmlns:a14="http://schemas.microsoft.com/office/drawing/2010/main">
                  <a14:imgLayer r:embed="rId11">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0469" y="5569383"/>
            <a:ext cx="443424" cy="443424"/>
          </a:xfrm>
          <a:prstGeom prst="rect">
            <a:avLst/>
          </a:prstGeom>
          <a:noFill/>
          <a:extLst>
            <a:ext uri="{909E8E84-426E-40DD-AFC4-6F175D3DCCD1}">
              <a14:hiddenFill xmlns:a14="http://schemas.microsoft.com/office/drawing/2010/main">
                <a:solidFill>
                  <a:srgbClr val="FFFFFF"/>
                </a:solidFill>
              </a14:hiddenFill>
            </a:ext>
          </a:extLst>
        </p:spPr>
      </p:pic>
      <p:sp>
        <p:nvSpPr>
          <p:cNvPr id="177" name="矩形: 圓角 176">
            <a:extLst>
              <a:ext uri="{FF2B5EF4-FFF2-40B4-BE49-F238E27FC236}">
                <a16:creationId xmlns:a16="http://schemas.microsoft.com/office/drawing/2014/main" id="{1ED90740-3742-43F9-81FC-A2699A33C51D}"/>
              </a:ext>
            </a:extLst>
          </p:cNvPr>
          <p:cNvSpPr/>
          <p:nvPr/>
        </p:nvSpPr>
        <p:spPr>
          <a:xfrm>
            <a:off x="1679776" y="3244914"/>
            <a:ext cx="1770338" cy="412903"/>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800">
              <a:latin typeface="Arial" panose="020B0604020202020204" pitchFamily="34" charset="0"/>
              <a:cs typeface="Arial" panose="020B0604020202020204" pitchFamily="34" charset="0"/>
            </a:endParaRPr>
          </a:p>
        </p:txBody>
      </p:sp>
      <p:sp>
        <p:nvSpPr>
          <p:cNvPr id="179" name="文字方塊 106">
            <a:extLst>
              <a:ext uri="{FF2B5EF4-FFF2-40B4-BE49-F238E27FC236}">
                <a16:creationId xmlns:a16="http://schemas.microsoft.com/office/drawing/2014/main" id="{7628636B-838C-411E-AB0A-DAED3B3B2410}"/>
              </a:ext>
            </a:extLst>
          </p:cNvPr>
          <p:cNvSpPr txBox="1"/>
          <p:nvPr/>
        </p:nvSpPr>
        <p:spPr>
          <a:xfrm>
            <a:off x="1763522" y="3326333"/>
            <a:ext cx="1792223" cy="2950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5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Cache space</a:t>
            </a:r>
            <a:endParaRPr lang="en-GB"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0" name="文字方塊 106">
            <a:extLst>
              <a:ext uri="{FF2B5EF4-FFF2-40B4-BE49-F238E27FC236}">
                <a16:creationId xmlns:a16="http://schemas.microsoft.com/office/drawing/2014/main" id="{1A0B0D1F-1B4E-4312-9EEC-E61DD10319F7}"/>
              </a:ext>
            </a:extLst>
          </p:cNvPr>
          <p:cNvSpPr txBox="1"/>
          <p:nvPr/>
        </p:nvSpPr>
        <p:spPr>
          <a:xfrm>
            <a:off x="4803287" y="3325314"/>
            <a:ext cx="1400842" cy="2891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5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HDD space</a:t>
            </a:r>
            <a:endPar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1" name="矩形 190">
            <a:extLst>
              <a:ext uri="{FF2B5EF4-FFF2-40B4-BE49-F238E27FC236}">
                <a16:creationId xmlns:a16="http://schemas.microsoft.com/office/drawing/2014/main" id="{877A85BD-A2EA-48AB-96B6-46F74993ED68}"/>
              </a:ext>
            </a:extLst>
          </p:cNvPr>
          <p:cNvSpPr/>
          <p:nvPr/>
        </p:nvSpPr>
        <p:spPr>
          <a:xfrm>
            <a:off x="342371" y="3469060"/>
            <a:ext cx="135000" cy="135000"/>
          </a:xfrm>
          <a:prstGeom prst="rect">
            <a:avLst/>
          </a:prstGeom>
          <a:solidFill>
            <a:srgbClr val="718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92" name="矩形 191">
            <a:extLst>
              <a:ext uri="{FF2B5EF4-FFF2-40B4-BE49-F238E27FC236}">
                <a16:creationId xmlns:a16="http://schemas.microsoft.com/office/drawing/2014/main" id="{427CE8CF-20DC-435E-BD87-FCEF70C9AAD6}"/>
              </a:ext>
            </a:extLst>
          </p:cNvPr>
          <p:cNvSpPr/>
          <p:nvPr/>
        </p:nvSpPr>
        <p:spPr>
          <a:xfrm>
            <a:off x="342371" y="3756656"/>
            <a:ext cx="135000" cy="135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93" name="矩形 192">
            <a:extLst>
              <a:ext uri="{FF2B5EF4-FFF2-40B4-BE49-F238E27FC236}">
                <a16:creationId xmlns:a16="http://schemas.microsoft.com/office/drawing/2014/main" id="{DF9AE774-F7C0-48F5-AA80-44D898B2522D}"/>
              </a:ext>
            </a:extLst>
          </p:cNvPr>
          <p:cNvSpPr/>
          <p:nvPr/>
        </p:nvSpPr>
        <p:spPr>
          <a:xfrm>
            <a:off x="342371" y="4029848"/>
            <a:ext cx="135000" cy="135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94" name="矩形 193">
            <a:extLst>
              <a:ext uri="{FF2B5EF4-FFF2-40B4-BE49-F238E27FC236}">
                <a16:creationId xmlns:a16="http://schemas.microsoft.com/office/drawing/2014/main" id="{43E7C2FB-ED84-42BD-A8DE-DB28EE833733}"/>
              </a:ext>
            </a:extLst>
          </p:cNvPr>
          <p:cNvSpPr/>
          <p:nvPr/>
        </p:nvSpPr>
        <p:spPr>
          <a:xfrm>
            <a:off x="342371" y="4317443"/>
            <a:ext cx="135000" cy="135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95" name="文字方塊 105">
            <a:extLst>
              <a:ext uri="{FF2B5EF4-FFF2-40B4-BE49-F238E27FC236}">
                <a16:creationId xmlns:a16="http://schemas.microsoft.com/office/drawing/2014/main" id="{A659D783-F94E-4E41-B2D4-7FA71397559F}"/>
              </a:ext>
            </a:extLst>
          </p:cNvPr>
          <p:cNvSpPr txBox="1"/>
          <p:nvPr/>
        </p:nvSpPr>
        <p:spPr>
          <a:xfrm>
            <a:off x="476640" y="4246444"/>
            <a:ext cx="110318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File</a:t>
            </a:r>
            <a:r>
              <a:rPr lang="zh-TW" altLang="en-US" sz="1100" b="1">
                <a:latin typeface="Arial" panose="020B0604020202020204" pitchFamily="34" charset="0"/>
                <a:ea typeface="微軟正黑體" panose="020B0604030504040204" pitchFamily="34" charset="-120"/>
                <a:cs typeface="Arial" panose="020B0604020202020204" pitchFamily="34" charset="0"/>
              </a:rPr>
              <a:t> </a:t>
            </a:r>
            <a:r>
              <a:rPr lang="en-GB" altLang="zh-TW" sz="1100" b="1">
                <a:latin typeface="Arial" panose="020B0604020202020204" pitchFamily="34" charset="0"/>
                <a:ea typeface="微軟正黑體" panose="020B0604030504040204" pitchFamily="34" charset="-120"/>
                <a:cs typeface="Arial" panose="020B0604020202020204" pitchFamily="34" charset="0"/>
              </a:rPr>
              <a:t>m</a:t>
            </a:r>
            <a:r>
              <a:rPr lang="en-US" altLang="zh-TW" sz="1100" b="1" err="1">
                <a:latin typeface="Arial" panose="020B0604020202020204" pitchFamily="34" charset="0"/>
                <a:ea typeface="微軟正黑體" panose="020B0604030504040204" pitchFamily="34" charset="-120"/>
                <a:cs typeface="Arial" panose="020B0604020202020204" pitchFamily="34" charset="0"/>
              </a:rPr>
              <a:t>etadata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196" name="文字方塊 114">
            <a:extLst>
              <a:ext uri="{FF2B5EF4-FFF2-40B4-BE49-F238E27FC236}">
                <a16:creationId xmlns:a16="http://schemas.microsoft.com/office/drawing/2014/main" id="{2D5D2E76-C710-47F7-AD4E-8341B106D95F}"/>
              </a:ext>
            </a:extLst>
          </p:cNvPr>
          <p:cNvSpPr txBox="1"/>
          <p:nvPr/>
        </p:nvSpPr>
        <p:spPr>
          <a:xfrm>
            <a:off x="476640" y="3951704"/>
            <a:ext cx="1035861"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Writing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197" name="文字方塊 115">
            <a:extLst>
              <a:ext uri="{FF2B5EF4-FFF2-40B4-BE49-F238E27FC236}">
                <a16:creationId xmlns:a16="http://schemas.microsoft.com/office/drawing/2014/main" id="{7ECF5D0C-2635-46EA-8562-1238009C7DEB}"/>
              </a:ext>
            </a:extLst>
          </p:cNvPr>
          <p:cNvSpPr txBox="1"/>
          <p:nvPr/>
        </p:nvSpPr>
        <p:spPr>
          <a:xfrm>
            <a:off x="476640" y="3685216"/>
            <a:ext cx="1085554"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Reading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198" name="文字方塊 116">
            <a:extLst>
              <a:ext uri="{FF2B5EF4-FFF2-40B4-BE49-F238E27FC236}">
                <a16:creationId xmlns:a16="http://schemas.microsoft.com/office/drawing/2014/main" id="{E3991378-CE70-45EF-A71F-E9A1FEF4146B}"/>
              </a:ext>
            </a:extLst>
          </p:cNvPr>
          <p:cNvSpPr txBox="1"/>
          <p:nvPr/>
        </p:nvSpPr>
        <p:spPr>
          <a:xfrm>
            <a:off x="476640" y="3412713"/>
            <a:ext cx="1027845"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Cached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199" name="矩形 198">
            <a:extLst>
              <a:ext uri="{FF2B5EF4-FFF2-40B4-BE49-F238E27FC236}">
                <a16:creationId xmlns:a16="http://schemas.microsoft.com/office/drawing/2014/main" id="{C4A9E1DE-31A3-4473-8DC1-2400E057FCDA}"/>
              </a:ext>
            </a:extLst>
          </p:cNvPr>
          <p:cNvSpPr/>
          <p:nvPr/>
        </p:nvSpPr>
        <p:spPr>
          <a:xfrm>
            <a:off x="342371" y="4596350"/>
            <a:ext cx="135000" cy="13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00" name="文字方塊 105">
            <a:extLst>
              <a:ext uri="{FF2B5EF4-FFF2-40B4-BE49-F238E27FC236}">
                <a16:creationId xmlns:a16="http://schemas.microsoft.com/office/drawing/2014/main" id="{DC5E44E6-B54F-4A66-ACE1-8505E48D1DBE}"/>
              </a:ext>
            </a:extLst>
          </p:cNvPr>
          <p:cNvSpPr txBox="1"/>
          <p:nvPr/>
        </p:nvSpPr>
        <p:spPr>
          <a:xfrm>
            <a:off x="476640" y="4525351"/>
            <a:ext cx="1000595"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Data in HDD</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800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0C2F-A9E6-4A2C-8766-A0BFFCBD864E}"/>
              </a:ext>
            </a:extLst>
          </p:cNvPr>
          <p:cNvSpPr>
            <a:spLocks noGrp="1"/>
          </p:cNvSpPr>
          <p:nvPr>
            <p:ph type="title"/>
          </p:nvPr>
        </p:nvSpPr>
        <p:spPr>
          <a:xfrm>
            <a:off x="248653" y="82736"/>
            <a:ext cx="10515600" cy="1067095"/>
          </a:xfrm>
        </p:spPr>
        <p:txBody>
          <a:bodyPr>
            <a:normAutofit/>
          </a:bodyPr>
          <a:lstStyle/>
          <a:p>
            <a:r>
              <a:rPr lang="en-US" altLang="zh-CN">
                <a:latin typeface="Arial" panose="020B0604020202020204" pitchFamily="34" charset="0"/>
                <a:cs typeface="Arial" panose="020B0604020202020204" pitchFamily="34" charset="0"/>
              </a:rPr>
              <a:t>Not only performance, but more efficiency </a:t>
            </a:r>
            <a:br>
              <a:rPr lang="zh-CN" altLang="en-US"/>
            </a:br>
            <a:r>
              <a:rPr lang="zh-CN" altLang="en-US" sz="2400">
                <a:solidFill>
                  <a:srgbClr val="00FFFF"/>
                </a:solidFill>
                <a:latin typeface="Arial" panose="020B0604020202020204" pitchFamily="34" charset="0"/>
                <a:cs typeface="Arial" panose="020B0604020202020204" pitchFamily="34" charset="0"/>
              </a:rPr>
              <a:t>QES Deduplication </a:t>
            </a:r>
            <a:r>
              <a:rPr lang="en-US" altLang="zh-CN" sz="2400">
                <a:solidFill>
                  <a:srgbClr val="00FFFF"/>
                </a:solidFill>
                <a:latin typeface="Arial" panose="020B0604020202020204" pitchFamily="34" charset="0"/>
                <a:cs typeface="Arial" panose="020B0604020202020204" pitchFamily="34" charset="0"/>
              </a:rPr>
              <a:t>makes the storage space efficient</a:t>
            </a:r>
            <a:endParaRPr lang="zh-CN" altLang="en-US" sz="2133"/>
          </a:p>
        </p:txBody>
      </p:sp>
      <p:sp>
        <p:nvSpPr>
          <p:cNvPr id="21" name="Text Placeholder 2">
            <a:extLst>
              <a:ext uri="{FF2B5EF4-FFF2-40B4-BE49-F238E27FC236}">
                <a16:creationId xmlns:a16="http://schemas.microsoft.com/office/drawing/2014/main" id="{B7B662D5-7641-4EFF-8994-B2A1148A6821}"/>
              </a:ext>
            </a:extLst>
          </p:cNvPr>
          <p:cNvSpPr txBox="1">
            <a:spLocks/>
          </p:cNvSpPr>
          <p:nvPr/>
        </p:nvSpPr>
        <p:spPr>
          <a:xfrm>
            <a:off x="169969" y="1337512"/>
            <a:ext cx="11852061" cy="4919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1597" indent="0">
              <a:buNone/>
            </a:pPr>
            <a:r>
              <a:rPr lang="en-US" altLang="zh-TW" sz="2000" b="1">
                <a:latin typeface="Arial" panose="020B0604020202020204" pitchFamily="34" charset="0"/>
                <a:cs typeface="Arial" panose="020B0604020202020204" pitchFamily="34" charset="0"/>
              </a:rPr>
              <a:t>Deduplication can save up to 95% space in the environment of 500 VDI deployment.</a:t>
            </a:r>
          </a:p>
        </p:txBody>
      </p:sp>
      <p:pic>
        <p:nvPicPr>
          <p:cNvPr id="20" name="圖片 19">
            <a:extLst>
              <a:ext uri="{FF2B5EF4-FFF2-40B4-BE49-F238E27FC236}">
                <a16:creationId xmlns:a16="http://schemas.microsoft.com/office/drawing/2014/main" id="{D9B5D1BC-E0FA-48C5-9994-9B923EA8DE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49064" y="1946418"/>
            <a:ext cx="1100053" cy="807629"/>
          </a:xfrm>
          <a:prstGeom prst="rect">
            <a:avLst/>
          </a:prstGeom>
        </p:spPr>
      </p:pic>
      <p:pic>
        <p:nvPicPr>
          <p:cNvPr id="22" name="圖片 21">
            <a:extLst>
              <a:ext uri="{FF2B5EF4-FFF2-40B4-BE49-F238E27FC236}">
                <a16:creationId xmlns:a16="http://schemas.microsoft.com/office/drawing/2014/main" id="{09557E12-42E9-4F2D-B2B9-294612863D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2418" y="2932495"/>
            <a:ext cx="1100053" cy="807629"/>
          </a:xfrm>
          <a:prstGeom prst="rect">
            <a:avLst/>
          </a:prstGeom>
        </p:spPr>
      </p:pic>
      <p:pic>
        <p:nvPicPr>
          <p:cNvPr id="23" name="圖片 22">
            <a:extLst>
              <a:ext uri="{FF2B5EF4-FFF2-40B4-BE49-F238E27FC236}">
                <a16:creationId xmlns:a16="http://schemas.microsoft.com/office/drawing/2014/main" id="{AC92D115-880F-4F9E-84DD-4E60CB3C73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821"/>
          <a:stretch/>
        </p:blipFill>
        <p:spPr>
          <a:xfrm>
            <a:off x="350743" y="3928642"/>
            <a:ext cx="1584480" cy="807629"/>
          </a:xfrm>
          <a:prstGeom prst="rect">
            <a:avLst/>
          </a:prstGeom>
        </p:spPr>
      </p:pic>
      <p:pic>
        <p:nvPicPr>
          <p:cNvPr id="24" name="圖片 23">
            <a:extLst>
              <a:ext uri="{FF2B5EF4-FFF2-40B4-BE49-F238E27FC236}">
                <a16:creationId xmlns:a16="http://schemas.microsoft.com/office/drawing/2014/main" id="{5F386B84-00D7-4F42-9575-11E4F11D42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821"/>
          <a:stretch/>
        </p:blipFill>
        <p:spPr>
          <a:xfrm>
            <a:off x="1891569" y="3928642"/>
            <a:ext cx="1584480" cy="807629"/>
          </a:xfrm>
          <a:prstGeom prst="rect">
            <a:avLst/>
          </a:prstGeom>
        </p:spPr>
      </p:pic>
      <p:pic>
        <p:nvPicPr>
          <p:cNvPr id="25" name="圖片 24">
            <a:extLst>
              <a:ext uri="{FF2B5EF4-FFF2-40B4-BE49-F238E27FC236}">
                <a16:creationId xmlns:a16="http://schemas.microsoft.com/office/drawing/2014/main" id="{A6FBC20B-2671-406E-9A95-9C89190015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821"/>
          <a:stretch/>
        </p:blipFill>
        <p:spPr>
          <a:xfrm>
            <a:off x="3372828" y="3928642"/>
            <a:ext cx="1584480" cy="807629"/>
          </a:xfrm>
          <a:prstGeom prst="rect">
            <a:avLst/>
          </a:prstGeom>
        </p:spPr>
      </p:pic>
      <p:pic>
        <p:nvPicPr>
          <p:cNvPr id="37" name="圖片 36">
            <a:extLst>
              <a:ext uri="{FF2B5EF4-FFF2-40B4-BE49-F238E27FC236}">
                <a16:creationId xmlns:a16="http://schemas.microsoft.com/office/drawing/2014/main" id="{C732BF6A-629F-491B-B6D0-926ACB68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2801" y="2932495"/>
            <a:ext cx="1100053" cy="807629"/>
          </a:xfrm>
          <a:prstGeom prst="rect">
            <a:avLst/>
          </a:prstGeom>
        </p:spPr>
      </p:pic>
      <p:pic>
        <p:nvPicPr>
          <p:cNvPr id="38" name="圖片 37">
            <a:extLst>
              <a:ext uri="{FF2B5EF4-FFF2-40B4-BE49-F238E27FC236}">
                <a16:creationId xmlns:a16="http://schemas.microsoft.com/office/drawing/2014/main" id="{3F91296A-0190-487A-9971-798D4F9ED4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2801" y="1946418"/>
            <a:ext cx="1100053" cy="807629"/>
          </a:xfrm>
          <a:prstGeom prst="rect">
            <a:avLst/>
          </a:prstGeom>
        </p:spPr>
      </p:pic>
      <p:sp>
        <p:nvSpPr>
          <p:cNvPr id="39" name="矩形: 圓角 38">
            <a:extLst>
              <a:ext uri="{FF2B5EF4-FFF2-40B4-BE49-F238E27FC236}">
                <a16:creationId xmlns:a16="http://schemas.microsoft.com/office/drawing/2014/main" id="{5CC32BF9-BA42-49EF-94FA-5DB5ED6FBD71}"/>
              </a:ext>
            </a:extLst>
          </p:cNvPr>
          <p:cNvSpPr/>
          <p:nvPr/>
        </p:nvSpPr>
        <p:spPr>
          <a:xfrm>
            <a:off x="480171" y="4995963"/>
            <a:ext cx="4325387" cy="828954"/>
          </a:xfrm>
          <a:prstGeom prst="roundRect">
            <a:avLst>
              <a:gd name="adj" fmla="val 11217"/>
            </a:avLst>
          </a:prstGeom>
          <a:gradFill>
            <a:gsLst>
              <a:gs pos="0">
                <a:schemeClr val="bg1">
                  <a:alpha val="75000"/>
                </a:schemeClr>
              </a:gs>
              <a:gs pos="75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rgbClr val="002060"/>
                </a:solidFill>
                <a:latin typeface="Arial" panose="020B0604020202020204" pitchFamily="34" charset="0"/>
                <a:cs typeface="Arial" panose="020B0604020202020204" pitchFamily="34" charset="0"/>
              </a:rPr>
              <a:t>VMware </a:t>
            </a:r>
            <a:r>
              <a:rPr lang="en-US" altLang="zh-TW" sz="2800" b="1" err="1">
                <a:solidFill>
                  <a:srgbClr val="002060"/>
                </a:solidFill>
                <a:latin typeface="Arial" panose="020B0604020202020204" pitchFamily="34" charset="0"/>
                <a:cs typeface="Arial" panose="020B0604020202020204" pitchFamily="34" charset="0"/>
              </a:rPr>
              <a:t>ESXi</a:t>
            </a:r>
            <a:r>
              <a:rPr lang="en-US" altLang="zh-TW" sz="2800" b="1">
                <a:solidFill>
                  <a:srgbClr val="002060"/>
                </a:solidFill>
                <a:latin typeface="Arial" panose="020B0604020202020204" pitchFamily="34" charset="0"/>
                <a:cs typeface="Arial" panose="020B0604020202020204" pitchFamily="34" charset="0"/>
              </a:rPr>
              <a:t> Server</a:t>
            </a:r>
          </a:p>
        </p:txBody>
      </p:sp>
      <p:sp>
        <p:nvSpPr>
          <p:cNvPr id="40" name="矩形: 圓角 39">
            <a:extLst>
              <a:ext uri="{FF2B5EF4-FFF2-40B4-BE49-F238E27FC236}">
                <a16:creationId xmlns:a16="http://schemas.microsoft.com/office/drawing/2014/main" id="{A54E69DC-E3F6-4161-B28D-8EFFC9B4C1C3}"/>
              </a:ext>
            </a:extLst>
          </p:cNvPr>
          <p:cNvSpPr/>
          <p:nvPr/>
        </p:nvSpPr>
        <p:spPr>
          <a:xfrm>
            <a:off x="7502120" y="3928642"/>
            <a:ext cx="3981043" cy="828954"/>
          </a:xfrm>
          <a:prstGeom prst="roundRect">
            <a:avLst>
              <a:gd name="adj" fmla="val 11217"/>
            </a:avLst>
          </a:prstGeom>
          <a:gradFill>
            <a:gsLst>
              <a:gs pos="0">
                <a:schemeClr val="bg1">
                  <a:alpha val="75000"/>
                </a:schemeClr>
              </a:gs>
              <a:gs pos="75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rgbClr val="002060"/>
                </a:solidFill>
                <a:latin typeface="Arial" panose="020B0604020202020204" pitchFamily="34" charset="0"/>
                <a:cs typeface="Arial" panose="020B0604020202020204" pitchFamily="34" charset="0"/>
              </a:rPr>
              <a:t>QES NAS</a:t>
            </a:r>
          </a:p>
        </p:txBody>
      </p:sp>
      <p:pic>
        <p:nvPicPr>
          <p:cNvPr id="41" name="圖片 40">
            <a:extLst>
              <a:ext uri="{FF2B5EF4-FFF2-40B4-BE49-F238E27FC236}">
                <a16:creationId xmlns:a16="http://schemas.microsoft.com/office/drawing/2014/main" id="{9B9C9B67-E505-4F30-9BE0-3593E7E28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030" y="2859771"/>
            <a:ext cx="1100053" cy="807629"/>
          </a:xfrm>
          <a:prstGeom prst="rect">
            <a:avLst/>
          </a:prstGeom>
        </p:spPr>
      </p:pic>
      <p:pic>
        <p:nvPicPr>
          <p:cNvPr id="42" name="圖片 41">
            <a:extLst>
              <a:ext uri="{FF2B5EF4-FFF2-40B4-BE49-F238E27FC236}">
                <a16:creationId xmlns:a16="http://schemas.microsoft.com/office/drawing/2014/main" id="{AC5175E8-1571-45AE-89B4-EF992707AA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9036" y="2859771"/>
            <a:ext cx="1100053" cy="807629"/>
          </a:xfrm>
          <a:prstGeom prst="rect">
            <a:avLst/>
          </a:prstGeom>
        </p:spPr>
      </p:pic>
      <p:pic>
        <p:nvPicPr>
          <p:cNvPr id="43" name="圖片 42">
            <a:extLst>
              <a:ext uri="{FF2B5EF4-FFF2-40B4-BE49-F238E27FC236}">
                <a16:creationId xmlns:a16="http://schemas.microsoft.com/office/drawing/2014/main" id="{303406DE-8FE2-4181-ACBC-318CE171B2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821"/>
          <a:stretch/>
        </p:blipFill>
        <p:spPr>
          <a:xfrm>
            <a:off x="9990770" y="2861321"/>
            <a:ext cx="1584480" cy="807629"/>
          </a:xfrm>
          <a:prstGeom prst="rect">
            <a:avLst/>
          </a:prstGeom>
        </p:spPr>
      </p:pic>
      <p:sp>
        <p:nvSpPr>
          <p:cNvPr id="44" name="箭號: 有線條的向右箭號 43">
            <a:extLst>
              <a:ext uri="{FF2B5EF4-FFF2-40B4-BE49-F238E27FC236}">
                <a16:creationId xmlns:a16="http://schemas.microsoft.com/office/drawing/2014/main" id="{73824DD7-A0B1-4A02-ADFF-CDA167D2A2F7}"/>
              </a:ext>
            </a:extLst>
          </p:cNvPr>
          <p:cNvSpPr/>
          <p:nvPr/>
        </p:nvSpPr>
        <p:spPr>
          <a:xfrm rot="10800000" flipH="1">
            <a:off x="4957308" y="3893179"/>
            <a:ext cx="2544812" cy="894142"/>
          </a:xfrm>
          <a:prstGeom prst="stripedRightArrow">
            <a:avLst/>
          </a:prstGeom>
          <a:gradFill>
            <a:gsLst>
              <a:gs pos="30000">
                <a:schemeClr val="accent2">
                  <a:lumMod val="75000"/>
                </a:schemeClr>
              </a:gs>
              <a:gs pos="10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Text Placeholder 2">
            <a:extLst>
              <a:ext uri="{FF2B5EF4-FFF2-40B4-BE49-F238E27FC236}">
                <a16:creationId xmlns:a16="http://schemas.microsoft.com/office/drawing/2014/main" id="{CDEA0933-5B17-417F-8A30-47DAE6A1F7EA}"/>
              </a:ext>
            </a:extLst>
          </p:cNvPr>
          <p:cNvSpPr txBox="1">
            <a:spLocks/>
          </p:cNvSpPr>
          <p:nvPr/>
        </p:nvSpPr>
        <p:spPr>
          <a:xfrm>
            <a:off x="5177225" y="4154421"/>
            <a:ext cx="1900612" cy="4338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Deduplication</a:t>
            </a:r>
          </a:p>
        </p:txBody>
      </p:sp>
    </p:spTree>
    <p:extLst>
      <p:ext uri="{BB962C8B-B14F-4D97-AF65-F5344CB8AC3E}">
        <p14:creationId xmlns:p14="http://schemas.microsoft.com/office/powerpoint/2010/main" val="3052624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圓角 42">
            <a:extLst>
              <a:ext uri="{FF2B5EF4-FFF2-40B4-BE49-F238E27FC236}">
                <a16:creationId xmlns:a16="http://schemas.microsoft.com/office/drawing/2014/main" id="{34B8EFFA-AF9F-4210-BCBF-7036F9E5961C}"/>
              </a:ext>
            </a:extLst>
          </p:cNvPr>
          <p:cNvSpPr/>
          <p:nvPr/>
        </p:nvSpPr>
        <p:spPr>
          <a:xfrm>
            <a:off x="6202673" y="2851106"/>
            <a:ext cx="5814478" cy="1632322"/>
          </a:xfrm>
          <a:prstGeom prst="roundRect">
            <a:avLst>
              <a:gd name="adj" fmla="val 9766"/>
            </a:avLst>
          </a:prstGeom>
          <a:gradFill>
            <a:gsLst>
              <a:gs pos="0">
                <a:schemeClr val="bg1">
                  <a:alpha val="75000"/>
                </a:schemeClr>
              </a:gs>
              <a:gs pos="75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altLang="zh-TW" b="1">
                <a:solidFill>
                  <a:schemeClr val="tx1"/>
                </a:solidFill>
                <a:latin typeface="Arial"/>
                <a:ea typeface="微軟正黑體" panose="020B0604030504040204" pitchFamily="34" charset="-120"/>
              </a:rPr>
              <a:t>QNAP</a:t>
            </a:r>
          </a:p>
          <a:p>
            <a:pPr algn="r">
              <a:defRPr/>
            </a:pPr>
            <a:r>
              <a:rPr lang="en-US" altLang="zh-TW" b="1">
                <a:solidFill>
                  <a:schemeClr val="tx1"/>
                </a:solidFill>
                <a:latin typeface="Arial"/>
                <a:ea typeface="微軟正黑體" panose="020B0604030504040204" pitchFamily="34" charset="-120"/>
              </a:rPr>
              <a:t>Storage</a:t>
            </a: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圓角 41">
            <a:extLst>
              <a:ext uri="{FF2B5EF4-FFF2-40B4-BE49-F238E27FC236}">
                <a16:creationId xmlns:a16="http://schemas.microsoft.com/office/drawing/2014/main" id="{8A1479E5-59C6-41B9-B2FA-979E96F5440C}"/>
              </a:ext>
            </a:extLst>
          </p:cNvPr>
          <p:cNvSpPr/>
          <p:nvPr/>
        </p:nvSpPr>
        <p:spPr>
          <a:xfrm>
            <a:off x="177949" y="2851106"/>
            <a:ext cx="5814478" cy="1632322"/>
          </a:xfrm>
          <a:prstGeom prst="roundRect">
            <a:avLst>
              <a:gd name="adj" fmla="val 9766"/>
            </a:avLst>
          </a:prstGeom>
          <a:gradFill>
            <a:gsLst>
              <a:gs pos="0">
                <a:schemeClr val="bg1">
                  <a:alpha val="75000"/>
                </a:schemeClr>
              </a:gs>
              <a:gs pos="75000">
                <a:srgbClr val="FFC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TW" b="1">
                <a:solidFill>
                  <a:schemeClr val="tx1"/>
                </a:solidFill>
                <a:latin typeface="Arial"/>
                <a:ea typeface="微軟正黑體" panose="020B0604030504040204" pitchFamily="34" charset="-120"/>
              </a:rPr>
              <a:t>VMware</a:t>
            </a:r>
          </a:p>
          <a:p>
            <a:pPr>
              <a:defRPr/>
            </a:pPr>
            <a:r>
              <a:rPr lang="en-US" altLang="zh-TW" b="1">
                <a:solidFill>
                  <a:schemeClr val="tx1"/>
                </a:solidFill>
                <a:latin typeface="Arial"/>
                <a:ea typeface="微軟正黑體" panose="020B0604030504040204" pitchFamily="34" charset="-120"/>
              </a:rPr>
              <a:t>Server</a:t>
            </a: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0A7FA9CA-CCD5-4124-B124-D33FDD4268B1}"/>
              </a:ext>
            </a:extLst>
          </p:cNvPr>
          <p:cNvSpPr>
            <a:spLocks noGrp="1"/>
          </p:cNvSpPr>
          <p:nvPr>
            <p:ph type="title"/>
          </p:nvPr>
        </p:nvSpPr>
        <p:spPr/>
        <p:txBody>
          <a:bodyPr>
            <a:normAutofit/>
          </a:bodyPr>
          <a:lstStyle/>
          <a:p>
            <a:r>
              <a:rPr lang="en-US" altLang="zh-TW" sz="3900">
                <a:latin typeface="Arial" panose="020B0604020202020204" pitchFamily="34" charset="0"/>
                <a:cs typeface="Arial" panose="020B0604020202020204" pitchFamily="34" charset="0"/>
              </a:rPr>
              <a:t>Boosting network Stack, </a:t>
            </a:r>
            <a:r>
              <a:rPr lang="zh-TW" altLang="en-US" sz="3900">
                <a:latin typeface="Arial" panose="020B0604020202020204" pitchFamily="34" charset="0"/>
                <a:cs typeface="Arial" panose="020B0604020202020204" pitchFamily="34" charset="0"/>
              </a:rPr>
              <a:t>RDMA (QTS/QES)</a:t>
            </a:r>
          </a:p>
        </p:txBody>
      </p:sp>
      <p:pic>
        <p:nvPicPr>
          <p:cNvPr id="5" name="圖片 4">
            <a:extLst>
              <a:ext uri="{FF2B5EF4-FFF2-40B4-BE49-F238E27FC236}">
                <a16:creationId xmlns:a16="http://schemas.microsoft.com/office/drawing/2014/main" id="{64FCC469-B9A5-448C-882E-4DE8A6AA18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8692" y="1508489"/>
            <a:ext cx="9245455" cy="4616777"/>
          </a:xfrm>
          <a:prstGeom prst="rect">
            <a:avLst/>
          </a:prstGeom>
        </p:spPr>
      </p:pic>
      <p:sp>
        <p:nvSpPr>
          <p:cNvPr id="12" name="文字方塊 11">
            <a:extLst>
              <a:ext uri="{FF2B5EF4-FFF2-40B4-BE49-F238E27FC236}">
                <a16:creationId xmlns:a16="http://schemas.microsoft.com/office/drawing/2014/main" id="{2D5094A8-EA3E-485B-AADA-CBA6B9F3C4A1}"/>
              </a:ext>
            </a:extLst>
          </p:cNvPr>
          <p:cNvSpPr txBox="1"/>
          <p:nvPr/>
        </p:nvSpPr>
        <p:spPr>
          <a:xfrm>
            <a:off x="1712586" y="2489624"/>
            <a:ext cx="1212889"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11A83A97-79CE-456B-8324-4E6E7D087BA1}"/>
              </a:ext>
            </a:extLst>
          </p:cNvPr>
          <p:cNvSpPr txBox="1"/>
          <p:nvPr/>
        </p:nvSpPr>
        <p:spPr>
          <a:xfrm>
            <a:off x="3001185" y="2412464"/>
            <a:ext cx="1556955" cy="830997"/>
          </a:xfrm>
          <a:prstGeom prst="rect">
            <a:avLst/>
          </a:prstGeom>
          <a:noFill/>
        </p:spPr>
        <p:txBody>
          <a:bodyPr wrap="square" rtlCol="0">
            <a:spAutoFit/>
          </a:bodyPr>
          <a:lstStyle/>
          <a:p>
            <a:pPr algn="ctr"/>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3590B3C9-4552-4930-8C4E-05B012895F37}"/>
              </a:ext>
            </a:extLst>
          </p:cNvPr>
          <p:cNvSpPr txBox="1"/>
          <p:nvPr/>
        </p:nvSpPr>
        <p:spPr>
          <a:xfrm>
            <a:off x="4607751" y="2489624"/>
            <a:ext cx="1288301"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EC05F7E0-8542-4D52-948E-1BF6E8D2FDC7}"/>
              </a:ext>
            </a:extLst>
          </p:cNvPr>
          <p:cNvSpPr txBox="1"/>
          <p:nvPr/>
        </p:nvSpPr>
        <p:spPr>
          <a:xfrm>
            <a:off x="5183103" y="1479847"/>
            <a:ext cx="1825793"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Without </a:t>
            </a:r>
            <a:r>
              <a:rPr lang="en-US" altLang="zh-TW" sz="2000" b="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iSER</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D1B03D79-96CC-4242-A734-893D10BE84F7}"/>
              </a:ext>
            </a:extLst>
          </p:cNvPr>
          <p:cNvSpPr txBox="1"/>
          <p:nvPr/>
        </p:nvSpPr>
        <p:spPr>
          <a:xfrm>
            <a:off x="6363131" y="2527769"/>
            <a:ext cx="1254227"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ED711100-F22E-49AF-9E4C-DFB02F5CECAF}"/>
              </a:ext>
            </a:extLst>
          </p:cNvPr>
          <p:cNvSpPr txBox="1"/>
          <p:nvPr/>
        </p:nvSpPr>
        <p:spPr>
          <a:xfrm>
            <a:off x="7668890" y="2386644"/>
            <a:ext cx="1591025" cy="830997"/>
          </a:xfrm>
          <a:prstGeom prst="rect">
            <a:avLst/>
          </a:prstGeom>
          <a:noFill/>
        </p:spPr>
        <p:txBody>
          <a:bodyPr wrap="square" rtlCol="0">
            <a:spAutoFit/>
          </a:bodyPr>
          <a:lstStyle/>
          <a:p>
            <a:pPr algn="ctr"/>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文字方塊 20">
            <a:extLst>
              <a:ext uri="{FF2B5EF4-FFF2-40B4-BE49-F238E27FC236}">
                <a16:creationId xmlns:a16="http://schemas.microsoft.com/office/drawing/2014/main" id="{BBF120E5-21A0-4A8D-A356-317E193907E4}"/>
              </a:ext>
            </a:extLst>
          </p:cNvPr>
          <p:cNvSpPr txBox="1"/>
          <p:nvPr/>
        </p:nvSpPr>
        <p:spPr>
          <a:xfrm>
            <a:off x="5260420" y="3744561"/>
            <a:ext cx="1748476"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a:t>
            </a:r>
            <a:r>
              <a:rPr lang="en-US" altLang="zh-TW" sz="2000" b="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iSER</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4AADA8D7-DE9A-44BA-AF57-0BB262D2E5F8}"/>
              </a:ext>
            </a:extLst>
          </p:cNvPr>
          <p:cNvSpPr txBox="1"/>
          <p:nvPr/>
        </p:nvSpPr>
        <p:spPr>
          <a:xfrm>
            <a:off x="3069504" y="4331069"/>
            <a:ext cx="1450796" cy="830997"/>
          </a:xfrm>
          <a:prstGeom prst="rect">
            <a:avLst/>
          </a:prstGeom>
          <a:noFill/>
        </p:spPr>
        <p:txBody>
          <a:bodyPr wrap="square" rtlCol="0">
            <a:spAutoFit/>
          </a:bodyPr>
          <a:lstStyle/>
          <a:p>
            <a:pPr algn="ctr"/>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40E3C532-4DB1-4436-89A6-464F3EC6C0BA}"/>
              </a:ext>
            </a:extLst>
          </p:cNvPr>
          <p:cNvSpPr txBox="1"/>
          <p:nvPr/>
        </p:nvSpPr>
        <p:spPr>
          <a:xfrm>
            <a:off x="7666438" y="4331069"/>
            <a:ext cx="1591025" cy="830997"/>
          </a:xfrm>
          <a:prstGeom prst="rect">
            <a:avLst/>
          </a:prstGeom>
          <a:noFill/>
        </p:spPr>
        <p:txBody>
          <a:bodyPr wrap="square" rtlCol="0">
            <a:spAutoFit/>
          </a:bodyPr>
          <a:lstStyle/>
          <a:p>
            <a:pPr algn="ctr"/>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7CD994D2-BB5D-4643-ADD8-0E06A396289D}"/>
              </a:ext>
            </a:extLst>
          </p:cNvPr>
          <p:cNvSpPr txBox="1"/>
          <p:nvPr/>
        </p:nvSpPr>
        <p:spPr>
          <a:xfrm>
            <a:off x="1712585" y="4768589"/>
            <a:ext cx="1212889"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文字方塊 28">
            <a:extLst>
              <a:ext uri="{FF2B5EF4-FFF2-40B4-BE49-F238E27FC236}">
                <a16:creationId xmlns:a16="http://schemas.microsoft.com/office/drawing/2014/main" id="{F0EEB59B-CC80-4FE3-80B9-94E0699167DC}"/>
              </a:ext>
            </a:extLst>
          </p:cNvPr>
          <p:cNvSpPr txBox="1"/>
          <p:nvPr/>
        </p:nvSpPr>
        <p:spPr>
          <a:xfrm>
            <a:off x="9301555" y="2520278"/>
            <a:ext cx="1212889"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文字方塊 29">
            <a:extLst>
              <a:ext uri="{FF2B5EF4-FFF2-40B4-BE49-F238E27FC236}">
                <a16:creationId xmlns:a16="http://schemas.microsoft.com/office/drawing/2014/main" id="{439DC9B7-1CC5-4C33-AD19-B053B77998E8}"/>
              </a:ext>
            </a:extLst>
          </p:cNvPr>
          <p:cNvSpPr txBox="1"/>
          <p:nvPr/>
        </p:nvSpPr>
        <p:spPr>
          <a:xfrm>
            <a:off x="9301555" y="4766848"/>
            <a:ext cx="1212889"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文字方塊 30">
            <a:extLst>
              <a:ext uri="{FF2B5EF4-FFF2-40B4-BE49-F238E27FC236}">
                <a16:creationId xmlns:a16="http://schemas.microsoft.com/office/drawing/2014/main" id="{4514A415-B657-4C40-8F31-7AAF311FC02C}"/>
              </a:ext>
            </a:extLst>
          </p:cNvPr>
          <p:cNvSpPr txBox="1"/>
          <p:nvPr/>
        </p:nvSpPr>
        <p:spPr>
          <a:xfrm>
            <a:off x="4595764" y="4734858"/>
            <a:ext cx="1288301"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846B1C25-91F8-477F-A668-70957720387E}"/>
              </a:ext>
            </a:extLst>
          </p:cNvPr>
          <p:cNvSpPr txBox="1"/>
          <p:nvPr/>
        </p:nvSpPr>
        <p:spPr>
          <a:xfrm>
            <a:off x="6335835" y="4768589"/>
            <a:ext cx="1254227"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7" name="圖片 9" descr="一張含有 牆, 電腦, 室內 的圖片&#10;&#10;描述是以非常高的可信度產生">
            <a:extLst>
              <a:ext uri="{FF2B5EF4-FFF2-40B4-BE49-F238E27FC236}">
                <a16:creationId xmlns:a16="http://schemas.microsoft.com/office/drawing/2014/main" id="{15787513-FA34-4F87-B6E0-7E8536257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4" y="7261428"/>
            <a:ext cx="1895512" cy="2103008"/>
          </a:xfrm>
          <a:prstGeom prst="rect">
            <a:avLst/>
          </a:prstGeom>
        </p:spPr>
      </p:pic>
      <p:pic>
        <p:nvPicPr>
          <p:cNvPr id="38" name="圖片 15" descr="一張含有 室內, 電子用品 的圖片&#10;&#10;描述是以高可信度產生">
            <a:extLst>
              <a:ext uri="{FF2B5EF4-FFF2-40B4-BE49-F238E27FC236}">
                <a16:creationId xmlns:a16="http://schemas.microsoft.com/office/drawing/2014/main" id="{24D79D92-364B-4FF3-93F1-C178883987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0114" y="8803205"/>
            <a:ext cx="2141508" cy="1337187"/>
          </a:xfrm>
          <a:prstGeom prst="rect">
            <a:avLst/>
          </a:prstGeom>
        </p:spPr>
      </p:pic>
      <p:pic>
        <p:nvPicPr>
          <p:cNvPr id="39" name="圖片 13">
            <a:extLst>
              <a:ext uri="{FF2B5EF4-FFF2-40B4-BE49-F238E27FC236}">
                <a16:creationId xmlns:a16="http://schemas.microsoft.com/office/drawing/2014/main" id="{9B813A4F-3036-4121-B5B5-1C9286FB22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0112" y="8187155"/>
            <a:ext cx="2140253" cy="1338442"/>
          </a:xfrm>
          <a:prstGeom prst="rect">
            <a:avLst/>
          </a:prstGeom>
        </p:spPr>
      </p:pic>
      <p:pic>
        <p:nvPicPr>
          <p:cNvPr id="40" name="圖片 11">
            <a:extLst>
              <a:ext uri="{FF2B5EF4-FFF2-40B4-BE49-F238E27FC236}">
                <a16:creationId xmlns:a16="http://schemas.microsoft.com/office/drawing/2014/main" id="{E82E55B2-4FDA-45A8-B15A-4537273167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17717" y="7824498"/>
            <a:ext cx="2148618" cy="1340952"/>
          </a:xfrm>
          <a:prstGeom prst="rect">
            <a:avLst/>
          </a:prstGeom>
        </p:spPr>
      </p:pic>
      <p:pic>
        <p:nvPicPr>
          <p:cNvPr id="41" name="圖片 7">
            <a:extLst>
              <a:ext uri="{FF2B5EF4-FFF2-40B4-BE49-F238E27FC236}">
                <a16:creationId xmlns:a16="http://schemas.microsoft.com/office/drawing/2014/main" id="{8E5D3614-C125-465F-B387-4C98D397FC9F}"/>
              </a:ext>
            </a:extLst>
          </p:cNvPr>
          <p:cNvPicPr>
            <a:picLocks noChangeAspect="1"/>
          </p:cNvPicPr>
          <p:nvPr/>
        </p:nvPicPr>
        <p:blipFill>
          <a:blip r:embed="rId7"/>
          <a:stretch>
            <a:fillRect/>
          </a:stretch>
        </p:blipFill>
        <p:spPr>
          <a:xfrm>
            <a:off x="10149891" y="7249753"/>
            <a:ext cx="2258370" cy="1446304"/>
          </a:xfrm>
          <a:prstGeom prst="rect">
            <a:avLst/>
          </a:prstGeom>
        </p:spPr>
      </p:pic>
    </p:spTree>
    <p:extLst>
      <p:ext uri="{BB962C8B-B14F-4D97-AF65-F5344CB8AC3E}">
        <p14:creationId xmlns:p14="http://schemas.microsoft.com/office/powerpoint/2010/main" val="290599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49D13D-DB4E-469C-A6BA-8A6B2BB8672A}"/>
              </a:ext>
            </a:extLst>
          </p:cNvPr>
          <p:cNvSpPr>
            <a:spLocks noGrp="1"/>
          </p:cNvSpPr>
          <p:nvPr>
            <p:ph type="title"/>
          </p:nvPr>
        </p:nvSpPr>
        <p:spPr/>
        <p:txBody>
          <a:bodyPr>
            <a:normAutofit/>
          </a:bodyPr>
          <a:lstStyle/>
          <a:p>
            <a:r>
              <a:rPr lang="en-US" altLang="zh-TW" sz="4400">
                <a:latin typeface="Arial" panose="020B0604020202020204" pitchFamily="34" charset="0"/>
                <a:cs typeface="Arial" panose="020B0604020202020204" pitchFamily="34" charset="0"/>
              </a:rPr>
              <a:t>VMware Certified QNAP Storage</a:t>
            </a:r>
            <a:endParaRPr lang="zh-TW" altLang="en-US" sz="4400">
              <a:latin typeface="Arial" panose="020B0604020202020204" pitchFamily="34" charset="0"/>
              <a:cs typeface="Arial" panose="020B0604020202020204" pitchFamily="34" charset="0"/>
            </a:endParaRPr>
          </a:p>
        </p:txBody>
      </p:sp>
      <p:sp>
        <p:nvSpPr>
          <p:cNvPr id="7" name="文字版面配置區 2">
            <a:extLst>
              <a:ext uri="{FF2B5EF4-FFF2-40B4-BE49-F238E27FC236}">
                <a16:creationId xmlns:a16="http://schemas.microsoft.com/office/drawing/2014/main" id="{BEE1D2BD-7838-4F5B-A7FA-35359DFF1434}"/>
              </a:ext>
            </a:extLst>
          </p:cNvPr>
          <p:cNvSpPr>
            <a:spLocks noGrp="1"/>
          </p:cNvSpPr>
          <p:nvPr>
            <p:ph idx="1"/>
          </p:nvPr>
        </p:nvSpPr>
        <p:spPr>
          <a:xfrm>
            <a:off x="248653" y="1411705"/>
            <a:ext cx="11662610" cy="4765258"/>
          </a:xfrm>
        </p:spPr>
        <p:txBody>
          <a:bodyPr vert="horz" lIns="91440" tIns="45720" rIns="91440" bIns="45720" rtlCol="0" anchor="t">
            <a:normAutofit/>
          </a:bodyPr>
          <a:lstStyle/>
          <a:p>
            <a:pPr marL="100965" indent="0">
              <a:buNone/>
            </a:pPr>
            <a:r>
              <a:rPr lang="en-US" altLang="zh-TW" sz="2000">
                <a:solidFill>
                  <a:schemeClr val="tx1"/>
                </a:solidFill>
                <a:latin typeface="Arial" panose="020B0604020202020204" pitchFamily="34" charset="0"/>
                <a:ea typeface="微軟正黑體"/>
                <a:cs typeface="Arial" panose="020B0604020202020204" pitchFamily="34" charset="0"/>
              </a:rPr>
              <a:t>More on compatibility information please refer to </a:t>
            </a:r>
            <a:r>
              <a:rPr lang="zh-TW" altLang="en-US" sz="2000">
                <a:solidFill>
                  <a:schemeClr val="tx1"/>
                </a:solidFill>
                <a:latin typeface="Arial" panose="020B0604020202020204" pitchFamily="34" charset="0"/>
                <a:ea typeface="微軟正黑體"/>
                <a:cs typeface="Arial" panose="020B0604020202020204" pitchFamily="34" charset="0"/>
              </a:rPr>
              <a:t>QNAP</a:t>
            </a:r>
            <a:r>
              <a:rPr lang="en-US" altLang="zh-TW" sz="2000">
                <a:solidFill>
                  <a:schemeClr val="tx1"/>
                </a:solidFill>
                <a:latin typeface="Arial" panose="020B0604020202020204" pitchFamily="34" charset="0"/>
                <a:ea typeface="微軟正黑體"/>
                <a:cs typeface="Arial" panose="020B0604020202020204" pitchFamily="34" charset="0"/>
              </a:rPr>
              <a:t> web-site or VMware</a:t>
            </a:r>
            <a:r>
              <a:rPr lang="zh-TW" altLang="en-US" sz="2000">
                <a:solidFill>
                  <a:schemeClr val="tx1"/>
                </a:solidFill>
                <a:latin typeface="Arial" panose="020B0604020202020204" pitchFamily="34" charset="0"/>
                <a:ea typeface="微軟正黑體"/>
                <a:cs typeface="Arial" panose="020B0604020202020204" pitchFamily="34" charset="0"/>
              </a:rPr>
              <a:t> </a:t>
            </a:r>
            <a:r>
              <a:rPr lang="en-US" altLang="zh-TW" sz="2000">
                <a:solidFill>
                  <a:schemeClr val="tx1"/>
                </a:solidFill>
                <a:latin typeface="Arial" panose="020B0604020202020204" pitchFamily="34" charset="0"/>
                <a:ea typeface="微軟正黑體"/>
                <a:cs typeface="Arial" panose="020B0604020202020204" pitchFamily="34" charset="0"/>
              </a:rPr>
              <a:t>HCL list as follow:</a:t>
            </a:r>
            <a:r>
              <a:rPr lang="zh-TW" altLang="en-US" sz="2000">
                <a:solidFill>
                  <a:schemeClr val="tx1"/>
                </a:solidFill>
                <a:latin typeface="Arial" panose="020B0604020202020204" pitchFamily="34" charset="0"/>
                <a:ea typeface="微軟正黑體"/>
                <a:cs typeface="Arial" panose="020B0604020202020204" pitchFamily="34" charset="0"/>
              </a:rPr>
              <a:t>　</a:t>
            </a:r>
            <a:endParaRPr lang="en-US" altLang="zh-TW" sz="2000">
              <a:solidFill>
                <a:schemeClr val="tx1"/>
              </a:solidFill>
              <a:latin typeface="Arial" panose="020B0604020202020204" pitchFamily="34" charset="0"/>
              <a:ea typeface="微軟正黑體"/>
              <a:cs typeface="Arial" panose="020B0604020202020204" pitchFamily="34" charset="0"/>
            </a:endParaRPr>
          </a:p>
          <a:p>
            <a:pPr marL="352425" indent="-252095"/>
            <a:r>
              <a:rPr lang="en-US" altLang="zh-TW" sz="2000" u="sng">
                <a:solidFill>
                  <a:schemeClr val="tx1"/>
                </a:solidFill>
                <a:latin typeface="Arial" panose="020B0604020202020204" pitchFamily="34" charset="0"/>
                <a:ea typeface="微軟正黑體"/>
                <a:cs typeface="Arial" panose="020B0604020202020204" pitchFamily="34" charset="0"/>
                <a:hlinkClick r:id="rId2">
                  <a:extLst>
                    <a:ext uri="{A12FA001-AC4F-418D-AE19-62706E023703}">
                      <ahyp:hlinkClr xmlns:ahyp="http://schemas.microsoft.com/office/drawing/2018/hyperlinkcolor" val="tx"/>
                    </a:ext>
                  </a:extLst>
                </a:hlinkClick>
              </a:rPr>
              <a:t>VMware Hardware Compatibility </a:t>
            </a:r>
            <a:r>
              <a:rPr lang="en-US" altLang="zh-TW" sz="2000" u="sng">
                <a:solidFill>
                  <a:schemeClr val="tx1"/>
                </a:solidFill>
                <a:latin typeface="Arial" panose="020B0604020202020204" pitchFamily="34" charset="0"/>
                <a:ea typeface="微軟正黑體"/>
                <a:cs typeface="Arial" panose="020B0604020202020204" pitchFamily="34" charset="0"/>
              </a:rPr>
              <a:t>(HCL)</a:t>
            </a:r>
            <a:endParaRPr lang="zh-TW" altLang="en-US" sz="2000" u="sng">
              <a:solidFill>
                <a:schemeClr val="tx1"/>
              </a:solidFill>
              <a:latin typeface="Arial" panose="020B0604020202020204" pitchFamily="34" charset="0"/>
              <a:cs typeface="Arial" panose="020B0604020202020204" pitchFamily="34" charset="0"/>
            </a:endParaRPr>
          </a:p>
          <a:p>
            <a:pPr marL="100965" indent="0">
              <a:buNone/>
            </a:pPr>
            <a:endParaRPr lang="zh-TW" altLang="en-US" sz="2000">
              <a:solidFill>
                <a:schemeClr val="tx1"/>
              </a:solidFill>
              <a:latin typeface="Arial" panose="020B0604020202020204" pitchFamily="34" charset="0"/>
              <a:cs typeface="Arial" panose="020B0604020202020204" pitchFamily="34" charset="0"/>
            </a:endParaRPr>
          </a:p>
        </p:txBody>
      </p:sp>
      <p:graphicFrame>
        <p:nvGraphicFramePr>
          <p:cNvPr id="5" name="表格 4">
            <a:extLst>
              <a:ext uri="{FF2B5EF4-FFF2-40B4-BE49-F238E27FC236}">
                <a16:creationId xmlns:a16="http://schemas.microsoft.com/office/drawing/2014/main" id="{6F653E5F-D24B-41B7-AD03-7BDA38846AF3}"/>
              </a:ext>
            </a:extLst>
          </p:cNvPr>
          <p:cNvGraphicFramePr>
            <a:graphicFrameLocks noGrp="1"/>
          </p:cNvGraphicFramePr>
          <p:nvPr>
            <p:extLst>
              <p:ext uri="{D42A27DB-BD31-4B8C-83A1-F6EECF244321}">
                <p14:modId xmlns:p14="http://schemas.microsoft.com/office/powerpoint/2010/main" val="3963692507"/>
              </p:ext>
            </p:extLst>
          </p:nvPr>
        </p:nvGraphicFramePr>
        <p:xfrm>
          <a:off x="280737" y="2330117"/>
          <a:ext cx="11630525" cy="3686429"/>
        </p:xfrm>
        <a:graphic>
          <a:graphicData uri="http://schemas.openxmlformats.org/drawingml/2006/table">
            <a:tbl>
              <a:tblPr>
                <a:tableStyleId>{D113A9D2-9D6B-4929-AA2D-F23B5EE8CBE7}</a:tableStyleId>
              </a:tblPr>
              <a:tblGrid>
                <a:gridCol w="1605164">
                  <a:extLst>
                    <a:ext uri="{9D8B030D-6E8A-4147-A177-3AD203B41FA5}">
                      <a16:colId xmlns:a16="http://schemas.microsoft.com/office/drawing/2014/main" val="1143921619"/>
                    </a:ext>
                  </a:extLst>
                </a:gridCol>
                <a:gridCol w="1534978">
                  <a:extLst>
                    <a:ext uri="{9D8B030D-6E8A-4147-A177-3AD203B41FA5}">
                      <a16:colId xmlns:a16="http://schemas.microsoft.com/office/drawing/2014/main" val="2271784973"/>
                    </a:ext>
                  </a:extLst>
                </a:gridCol>
                <a:gridCol w="1601111">
                  <a:extLst>
                    <a:ext uri="{9D8B030D-6E8A-4147-A177-3AD203B41FA5}">
                      <a16:colId xmlns:a16="http://schemas.microsoft.com/office/drawing/2014/main" val="1794708727"/>
                    </a:ext>
                  </a:extLst>
                </a:gridCol>
                <a:gridCol w="1654481">
                  <a:extLst>
                    <a:ext uri="{9D8B030D-6E8A-4147-A177-3AD203B41FA5}">
                      <a16:colId xmlns:a16="http://schemas.microsoft.com/office/drawing/2014/main" val="1224153211"/>
                    </a:ext>
                  </a:extLst>
                </a:gridCol>
                <a:gridCol w="1729201">
                  <a:extLst>
                    <a:ext uri="{9D8B030D-6E8A-4147-A177-3AD203B41FA5}">
                      <a16:colId xmlns:a16="http://schemas.microsoft.com/office/drawing/2014/main" val="3885419657"/>
                    </a:ext>
                  </a:extLst>
                </a:gridCol>
                <a:gridCol w="1674532">
                  <a:extLst>
                    <a:ext uri="{9D8B030D-6E8A-4147-A177-3AD203B41FA5}">
                      <a16:colId xmlns:a16="http://schemas.microsoft.com/office/drawing/2014/main" val="1490816146"/>
                    </a:ext>
                  </a:extLst>
                </a:gridCol>
                <a:gridCol w="1831058">
                  <a:extLst>
                    <a:ext uri="{9D8B030D-6E8A-4147-A177-3AD203B41FA5}">
                      <a16:colId xmlns:a16="http://schemas.microsoft.com/office/drawing/2014/main" val="131500195"/>
                    </a:ext>
                  </a:extLst>
                </a:gridCol>
              </a:tblGrid>
              <a:tr h="570198">
                <a:tc rowSpan="2">
                  <a:txBody>
                    <a:bodyPr/>
                    <a:lstStyle/>
                    <a:p>
                      <a:pPr marL="0" algn="ctr" defTabSz="914400" rtl="0" eaLnBrk="1" fontAlgn="ctr" latinLnBrk="0" hangingPunct="1"/>
                      <a:r>
                        <a:rPr lang="en-US" sz="1800" b="1" kern="1200">
                          <a:solidFill>
                            <a:schemeClr val="lt1"/>
                          </a:solidFill>
                          <a:effectLst/>
                          <a:latin typeface="Arial" panose="020B0604020202020204" pitchFamily="34" charset="0"/>
                          <a:ea typeface="+mn-ea"/>
                          <a:cs typeface="Arial" panose="020B0604020202020204" pitchFamily="34" charset="0"/>
                        </a:rPr>
                        <a:t>NAS Series</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gridSpan="4">
                  <a:txBody>
                    <a:bodyPr/>
                    <a:lstStyle/>
                    <a:p>
                      <a:pPr algn="ctr" rtl="0" fontAlgn="ctr"/>
                      <a:r>
                        <a:rPr lang="en-US" sz="1800" b="1">
                          <a:effectLst/>
                          <a:latin typeface="Arial" panose="020B0604020202020204" pitchFamily="34" charset="0"/>
                          <a:cs typeface="Arial" panose="020B0604020202020204" pitchFamily="34" charset="0"/>
                        </a:rPr>
                        <a:t>VMware Ready 6.7</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algn="ctr" defTabSz="914400" rtl="0" eaLnBrk="1" fontAlgn="ctr" latinLnBrk="0" hangingPunct="1"/>
                      <a:r>
                        <a:rPr lang="en-US" sz="1800" b="1" kern="1200">
                          <a:solidFill>
                            <a:schemeClr val="lt1"/>
                          </a:solidFill>
                          <a:effectLst/>
                          <a:latin typeface="Arial" panose="020B0604020202020204" pitchFamily="34" charset="0"/>
                          <a:ea typeface="+mn-ea"/>
                          <a:cs typeface="Arial" panose="020B0604020202020204" pitchFamily="34" charset="0"/>
                        </a:rPr>
                        <a:t>SRM 6.5</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rowSpan="2">
                  <a:txBody>
                    <a:bodyPr/>
                    <a:lstStyle/>
                    <a:p>
                      <a:pPr marL="0" algn="ctr" defTabSz="914400" rtl="0" eaLnBrk="1" fontAlgn="ctr" latinLnBrk="0" hangingPunct="1"/>
                      <a:r>
                        <a:rPr lang="en-US" sz="1800" b="1" kern="1200">
                          <a:solidFill>
                            <a:schemeClr val="lt1"/>
                          </a:solidFill>
                          <a:effectLst/>
                          <a:latin typeface="Arial" panose="020B0604020202020204" pitchFamily="34" charset="0"/>
                          <a:ea typeface="+mn-ea"/>
                          <a:cs typeface="Arial" panose="020B0604020202020204" pitchFamily="34" charset="0"/>
                        </a:rPr>
                        <a:t>FW version</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extLst>
                  <a:ext uri="{0D108BD9-81ED-4DB2-BD59-A6C34878D82A}">
                    <a16:rowId xmlns:a16="http://schemas.microsoft.com/office/drawing/2014/main" val="1908348772"/>
                  </a:ext>
                </a:extLst>
              </a:tr>
              <a:tr h="445176">
                <a:tc vMerge="1">
                  <a:txBody>
                    <a:bodyPr/>
                    <a:lstStyle/>
                    <a:p>
                      <a:pPr algn="l" rtl="0" fontAlgn="ctr"/>
                      <a:endParaRPr lang="zh-TW" altLang="en-US" sz="1300">
                        <a:effectLst/>
                        <a:latin typeface="微軟正黑體" panose="020B0604030504040204" pitchFamily="34" charset="-120"/>
                      </a:endParaRPr>
                    </a:p>
                  </a:txBody>
                  <a:tcPr marL="8219" marR="8219" marT="0" marB="0" anchor="ctr"/>
                </a:tc>
                <a:tc>
                  <a:txBody>
                    <a:bodyPr/>
                    <a:lstStyle/>
                    <a:p>
                      <a:pPr algn="ctr" rtl="0" fontAlgn="b"/>
                      <a:r>
                        <a:rPr lang="en-US" sz="1400" b="1">
                          <a:effectLst/>
                          <a:latin typeface="Arial" panose="020B0604020202020204" pitchFamily="34" charset="0"/>
                          <a:cs typeface="Arial" panose="020B0604020202020204" pitchFamily="34" charset="0"/>
                        </a:rPr>
                        <a:t>iSCSI</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70C0"/>
                    </a:solidFill>
                  </a:tcPr>
                </a:tc>
                <a:tc>
                  <a:txBody>
                    <a:bodyPr/>
                    <a:lstStyle/>
                    <a:p>
                      <a:pPr algn="ctr" rtl="0" fontAlgn="b"/>
                      <a:r>
                        <a:rPr lang="en-US" sz="1400" b="1">
                          <a:effectLst/>
                          <a:latin typeface="Arial" panose="020B0604020202020204" pitchFamily="34" charset="0"/>
                          <a:cs typeface="Arial" panose="020B0604020202020204" pitchFamily="34" charset="0"/>
                        </a:rPr>
                        <a:t>NFS</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70C0"/>
                    </a:solidFill>
                  </a:tcPr>
                </a:tc>
                <a:tc>
                  <a:txBody>
                    <a:bodyPr/>
                    <a:lstStyle/>
                    <a:p>
                      <a:pPr algn="ctr" rtl="0" fontAlgn="b"/>
                      <a:r>
                        <a:rPr lang="en-US" sz="1400" b="1">
                          <a:effectLst/>
                          <a:latin typeface="Arial" panose="020B0604020202020204" pitchFamily="34" charset="0"/>
                          <a:cs typeface="Arial" panose="020B0604020202020204" pitchFamily="34" charset="0"/>
                        </a:rPr>
                        <a:t>VAAI iSCSI</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70C0"/>
                    </a:solidFill>
                  </a:tcPr>
                </a:tc>
                <a:tc>
                  <a:txBody>
                    <a:bodyPr/>
                    <a:lstStyle/>
                    <a:p>
                      <a:pPr algn="ctr" rtl="0" fontAlgn="b"/>
                      <a:r>
                        <a:rPr lang="en-US" sz="1400" b="1">
                          <a:effectLst/>
                          <a:latin typeface="Arial" panose="020B0604020202020204" pitchFamily="34" charset="0"/>
                          <a:cs typeface="Arial" panose="020B0604020202020204" pitchFamily="34" charset="0"/>
                        </a:rPr>
                        <a:t>VAAI NFS</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70C0"/>
                    </a:solidFill>
                  </a:tcPr>
                </a:tc>
                <a:tc vMerge="1">
                  <a:txBody>
                    <a:bodyPr/>
                    <a:lstStyle/>
                    <a:p>
                      <a:pPr rtl="0" fontAlgn="ctr"/>
                      <a:endParaRPr lang="zh-TW" altLang="en-US" sz="1300">
                        <a:effectLst/>
                        <a:latin typeface="微軟正黑體" panose="020B0604030504040204" pitchFamily="34" charset="-120"/>
                      </a:endParaRPr>
                    </a:p>
                  </a:txBody>
                  <a:tcPr marL="8219" marR="8219" marT="0" marB="0" anchor="ctr"/>
                </a:tc>
                <a:tc vMerge="1">
                  <a:txBody>
                    <a:bodyPr/>
                    <a:lstStyle/>
                    <a:p>
                      <a:pPr rtl="0" fontAlgn="ctr"/>
                      <a:endParaRPr lang="zh-TW" altLang="en-US" sz="1300">
                        <a:effectLst/>
                        <a:latin typeface="微軟正黑體" panose="020B0604030504040204" pitchFamily="34" charset="-120"/>
                      </a:endParaRPr>
                    </a:p>
                  </a:txBody>
                  <a:tcPr marL="8219" marR="8219" marT="0" marB="0" anchor="ctr"/>
                </a:tc>
                <a:extLst>
                  <a:ext uri="{0D108BD9-81ED-4DB2-BD59-A6C34878D82A}">
                    <a16:rowId xmlns:a16="http://schemas.microsoft.com/office/drawing/2014/main" val="534093703"/>
                  </a:ext>
                </a:extLst>
              </a:tr>
              <a:tr h="890350">
                <a:tc>
                  <a:txBody>
                    <a:bodyPr/>
                    <a:lstStyle/>
                    <a:p>
                      <a:pPr algn="ctr" rtl="0" fontAlgn="ctr"/>
                      <a:r>
                        <a:rPr lang="en-US" sz="1400" b="1">
                          <a:effectLst/>
                          <a:latin typeface="Arial" panose="020B0604020202020204" pitchFamily="34" charset="0"/>
                          <a:cs typeface="Arial" panose="020B0604020202020204" pitchFamily="34" charset="0"/>
                        </a:rPr>
                        <a:t>ES1640dc Series</a:t>
                      </a:r>
                      <a:endParaRPr lang="en-US" sz="1400" b="1">
                        <a:solidFill>
                          <a:schemeClr val="accent1">
                            <a:lumMod val="75000"/>
                          </a:schemeClr>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fi-FI" sz="1400" b="0">
                          <a:solidFill>
                            <a:schemeClr val="tx1"/>
                          </a:solidFill>
                          <a:effectLst/>
                          <a:latin typeface="Arial" panose="020B0604020202020204" pitchFamily="34" charset="0"/>
                          <a:cs typeface="Arial" panose="020B0604020202020204" pitchFamily="34" charset="0"/>
                        </a:rPr>
                        <a:t>QES 2.1.0</a:t>
                      </a:r>
                      <a:br>
                        <a:rPr lang="fi-FI" sz="1400" b="0">
                          <a:solidFill>
                            <a:schemeClr val="tx1"/>
                          </a:solidFill>
                          <a:effectLst/>
                          <a:latin typeface="Arial" panose="020B0604020202020204" pitchFamily="34" charset="0"/>
                          <a:cs typeface="Arial" panose="020B0604020202020204" pitchFamily="34" charset="0"/>
                        </a:rPr>
                      </a:br>
                      <a:r>
                        <a:rPr lang="fi-FI" sz="1400" b="0">
                          <a:solidFill>
                            <a:schemeClr val="tx1"/>
                          </a:solidFill>
                          <a:effectLst/>
                          <a:latin typeface="Arial" panose="020B0604020202020204" pitchFamily="34" charset="0"/>
                          <a:cs typeface="Arial" panose="020B0604020202020204" pitchFamily="34" charset="0"/>
                        </a:rPr>
                        <a:t>VAAI 3.0-2</a:t>
                      </a:r>
                      <a:br>
                        <a:rPr lang="fi-FI" sz="1400" b="0">
                          <a:solidFill>
                            <a:schemeClr val="tx1"/>
                          </a:solidFill>
                          <a:effectLst/>
                          <a:latin typeface="Arial" panose="020B0604020202020204" pitchFamily="34" charset="0"/>
                          <a:cs typeface="Arial" panose="020B0604020202020204" pitchFamily="34" charset="0"/>
                        </a:rPr>
                      </a:br>
                      <a:r>
                        <a:rPr lang="fi-FI" sz="1400" b="0">
                          <a:solidFill>
                            <a:schemeClr val="tx1"/>
                          </a:solidFill>
                          <a:effectLst/>
                          <a:latin typeface="Arial" panose="020B0604020202020204" pitchFamily="34" charset="0"/>
                          <a:cs typeface="Arial" panose="020B0604020202020204" pitchFamily="34" charset="0"/>
                        </a:rPr>
                        <a:t>SRA 5.5.248</a:t>
                      </a:r>
                    </a:p>
                  </a:txBody>
                  <a:tcPr marL="8219" marR="8219" marT="0" marB="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8635387"/>
                  </a:ext>
                </a:extLst>
              </a:tr>
              <a:tr h="593565">
                <a:tc>
                  <a:txBody>
                    <a:bodyPr/>
                    <a:lstStyle/>
                    <a:p>
                      <a:pPr algn="ctr" rtl="0" fontAlgn="ctr"/>
                      <a:r>
                        <a:rPr lang="en-US" sz="1400" b="1">
                          <a:effectLst/>
                          <a:latin typeface="Arial" panose="020B0604020202020204" pitchFamily="34" charset="0"/>
                          <a:cs typeface="Arial" panose="020B0604020202020204" pitchFamily="34" charset="0"/>
                        </a:rPr>
                        <a:t>TES-x85 Series </a:t>
                      </a:r>
                      <a:endParaRPr lang="en-US" sz="1400" b="1">
                        <a:solidFill>
                          <a:schemeClr val="accent1">
                            <a:lumMod val="75000"/>
                          </a:schemeClr>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QES 2.1.0</a:t>
                      </a:r>
                      <a:br>
                        <a:rPr lang="en-US" sz="1400" b="0">
                          <a:solidFill>
                            <a:schemeClr val="tx1"/>
                          </a:solidFill>
                          <a:effectLst/>
                          <a:latin typeface="Arial" panose="020B0604020202020204" pitchFamily="34" charset="0"/>
                          <a:cs typeface="Arial" panose="020B0604020202020204" pitchFamily="34" charset="0"/>
                        </a:rPr>
                      </a:br>
                      <a:r>
                        <a:rPr lang="en-US" sz="1400" b="0">
                          <a:solidFill>
                            <a:schemeClr val="tx1"/>
                          </a:solidFill>
                          <a:effectLst/>
                          <a:latin typeface="Arial" panose="020B0604020202020204" pitchFamily="34" charset="0"/>
                          <a:cs typeface="Arial" panose="020B0604020202020204" pitchFamily="34" charset="0"/>
                        </a:rPr>
                        <a:t>VAAI 3.0-2</a:t>
                      </a:r>
                    </a:p>
                  </a:txBody>
                  <a:tcPr marL="8219" marR="8219" marT="0" marB="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0959473"/>
                  </a:ext>
                </a:extLst>
              </a:tr>
              <a:tr h="296785">
                <a:tc>
                  <a:txBody>
                    <a:bodyPr/>
                    <a:lstStyle/>
                    <a:p>
                      <a:pPr algn="ctr" rtl="0" fontAlgn="ctr"/>
                      <a:r>
                        <a:rPr lang="en-US" sz="1400" b="1">
                          <a:effectLst/>
                          <a:latin typeface="Arial" panose="020B0604020202020204" pitchFamily="34" charset="0"/>
                          <a:cs typeface="Arial" panose="020B0604020202020204" pitchFamily="34" charset="0"/>
                        </a:rPr>
                        <a:t>TS-x32XU</a:t>
                      </a:r>
                      <a:endParaRPr lang="en-US" sz="1400" b="1">
                        <a:solidFill>
                          <a:schemeClr val="accent1">
                            <a:lumMod val="75000"/>
                          </a:schemeClr>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N/A</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zh-TW" sz="1400" b="0">
                          <a:solidFill>
                            <a:schemeClr val="tx1"/>
                          </a:solidFill>
                          <a:effectLst/>
                          <a:latin typeface="Arial" panose="020B0604020202020204" pitchFamily="34" charset="0"/>
                          <a:cs typeface="Arial" panose="020B0604020202020204" pitchFamily="34" charset="0"/>
                        </a:rPr>
                        <a:t>N/A</a:t>
                      </a:r>
                      <a:endParaRPr lang="en-US" sz="1400" b="0">
                        <a:solidFill>
                          <a:schemeClr val="tx1"/>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QTS 4.3.5</a:t>
                      </a:r>
                    </a:p>
                  </a:txBody>
                  <a:tcPr marL="8219" marR="8219" marT="0" marB="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2725178"/>
                  </a:ext>
                </a:extLst>
              </a:tr>
              <a:tr h="296785">
                <a:tc>
                  <a:txBody>
                    <a:bodyPr/>
                    <a:lstStyle/>
                    <a:p>
                      <a:pPr algn="ctr" rtl="0" fontAlgn="ctr"/>
                      <a:r>
                        <a:rPr lang="en-US" sz="1400" b="1">
                          <a:effectLst/>
                          <a:latin typeface="Arial" panose="020B0604020202020204" pitchFamily="34" charset="0"/>
                          <a:cs typeface="Arial" panose="020B0604020202020204" pitchFamily="34" charset="0"/>
                        </a:rPr>
                        <a:t>TS-x77XU </a:t>
                      </a:r>
                      <a:endParaRPr lang="en-US" sz="1400" b="1">
                        <a:solidFill>
                          <a:schemeClr val="accent1">
                            <a:lumMod val="75000"/>
                          </a:schemeClr>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N/A</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zh-TW" sz="1400" b="0">
                          <a:solidFill>
                            <a:schemeClr val="tx1"/>
                          </a:solidFill>
                          <a:effectLst/>
                          <a:latin typeface="Arial" panose="020B0604020202020204" pitchFamily="34" charset="0"/>
                          <a:cs typeface="Arial" panose="020B0604020202020204" pitchFamily="34" charset="0"/>
                        </a:rPr>
                        <a:t>N/A</a:t>
                      </a:r>
                      <a:endParaRPr lang="en-US" sz="1400" b="0">
                        <a:solidFill>
                          <a:schemeClr val="tx1"/>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QTS 4.3.5</a:t>
                      </a:r>
                    </a:p>
                  </a:txBody>
                  <a:tcPr marL="8219" marR="8219" marT="0" marB="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3090652"/>
                  </a:ext>
                </a:extLst>
              </a:tr>
              <a:tr h="296785">
                <a:tc>
                  <a:txBody>
                    <a:bodyPr/>
                    <a:lstStyle/>
                    <a:p>
                      <a:pPr algn="ctr" rtl="0" fontAlgn="ctr"/>
                      <a:r>
                        <a:rPr lang="en-US" sz="1400" b="1">
                          <a:effectLst/>
                          <a:latin typeface="Arial" panose="020B0604020202020204" pitchFamily="34" charset="0"/>
                          <a:cs typeface="Arial" panose="020B0604020202020204" pitchFamily="34" charset="0"/>
                        </a:rPr>
                        <a:t>TS-x83XU </a:t>
                      </a:r>
                      <a:endParaRPr lang="en-US" sz="1400" b="1">
                        <a:solidFill>
                          <a:schemeClr val="accent1">
                            <a:lumMod val="75000"/>
                          </a:schemeClr>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N/A</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zh-TW" sz="1400" b="0">
                          <a:solidFill>
                            <a:schemeClr val="tx1"/>
                          </a:solidFill>
                          <a:effectLst/>
                          <a:latin typeface="Arial" panose="020B0604020202020204" pitchFamily="34" charset="0"/>
                          <a:cs typeface="Arial" panose="020B0604020202020204" pitchFamily="34" charset="0"/>
                        </a:rPr>
                        <a:t>N/A</a:t>
                      </a:r>
                      <a:endParaRPr lang="en-US" sz="1400" b="0">
                        <a:solidFill>
                          <a:schemeClr val="tx1"/>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QTS 4.3.5</a:t>
                      </a:r>
                    </a:p>
                  </a:txBody>
                  <a:tcPr marL="8219" marR="8219" marT="0" marB="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7645085"/>
                  </a:ext>
                </a:extLst>
              </a:tr>
              <a:tr h="296785">
                <a:tc>
                  <a:txBody>
                    <a:bodyPr/>
                    <a:lstStyle/>
                    <a:p>
                      <a:pPr algn="ctr" rtl="0" fontAlgn="ctr"/>
                      <a:r>
                        <a:rPr lang="en-US" sz="1400" b="1">
                          <a:effectLst/>
                          <a:latin typeface="Arial" panose="020B0604020202020204" pitchFamily="34" charset="0"/>
                          <a:cs typeface="Arial" panose="020B0604020202020204" pitchFamily="34" charset="0"/>
                        </a:rPr>
                        <a:t>TS-x72XU </a:t>
                      </a:r>
                      <a:endParaRPr lang="en-US" sz="1400" b="1">
                        <a:solidFill>
                          <a:schemeClr val="accent1">
                            <a:lumMod val="75000"/>
                          </a:schemeClr>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yes</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N/A</a:t>
                      </a: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zh-TW" sz="1400" b="0">
                          <a:solidFill>
                            <a:schemeClr val="tx1"/>
                          </a:solidFill>
                          <a:effectLst/>
                          <a:latin typeface="Arial" panose="020B0604020202020204" pitchFamily="34" charset="0"/>
                          <a:cs typeface="Arial" panose="020B0604020202020204" pitchFamily="34" charset="0"/>
                        </a:rPr>
                        <a:t>N/A</a:t>
                      </a:r>
                      <a:endParaRPr lang="en-US" sz="1400" b="0">
                        <a:solidFill>
                          <a:schemeClr val="tx1"/>
                        </a:solidFill>
                        <a:effectLst/>
                        <a:latin typeface="Arial" panose="020B0604020202020204" pitchFamily="34" charset="0"/>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a:solidFill>
                            <a:schemeClr val="tx1"/>
                          </a:solidFill>
                          <a:effectLst/>
                          <a:latin typeface="Arial" panose="020B0604020202020204" pitchFamily="34" charset="0"/>
                          <a:cs typeface="Arial" panose="020B0604020202020204" pitchFamily="34" charset="0"/>
                        </a:rPr>
                        <a:t>QTS 4.4.0</a:t>
                      </a:r>
                    </a:p>
                  </a:txBody>
                  <a:tcPr marL="8219" marR="8219" marT="0" marB="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9950457"/>
                  </a:ext>
                </a:extLst>
              </a:tr>
            </a:tbl>
          </a:graphicData>
        </a:graphic>
      </p:graphicFrame>
    </p:spTree>
    <p:extLst>
      <p:ext uri="{BB962C8B-B14F-4D97-AF65-F5344CB8AC3E}">
        <p14:creationId xmlns:p14="http://schemas.microsoft.com/office/powerpoint/2010/main" val="3762639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49D13D-DB4E-469C-A6BA-8A6B2BB8672A}"/>
              </a:ext>
            </a:extLst>
          </p:cNvPr>
          <p:cNvSpPr>
            <a:spLocks noGrp="1"/>
          </p:cNvSpPr>
          <p:nvPr>
            <p:ph type="title"/>
          </p:nvPr>
        </p:nvSpPr>
        <p:spPr/>
        <p:txBody>
          <a:bodyPr>
            <a:normAutofit/>
          </a:bodyPr>
          <a:lstStyle/>
          <a:p>
            <a:r>
              <a:rPr lang="en-US" altLang="zh-TW" sz="4400">
                <a:latin typeface="Arial" panose="020B0604020202020204" pitchFamily="34" charset="0"/>
                <a:cs typeface="Arial" panose="020B0604020202020204" pitchFamily="34" charset="0"/>
              </a:rPr>
              <a:t>VMware Certified QNAP Storage</a:t>
            </a:r>
            <a:endParaRPr lang="zh-TW" altLang="en-US" sz="4400">
              <a:latin typeface="Arial" panose="020B0604020202020204" pitchFamily="34" charset="0"/>
              <a:cs typeface="Arial" panose="020B0604020202020204" pitchFamily="34" charset="0"/>
            </a:endParaRPr>
          </a:p>
        </p:txBody>
      </p:sp>
      <p:sp>
        <p:nvSpPr>
          <p:cNvPr id="7" name="文字版面配置區 2">
            <a:extLst>
              <a:ext uri="{FF2B5EF4-FFF2-40B4-BE49-F238E27FC236}">
                <a16:creationId xmlns:a16="http://schemas.microsoft.com/office/drawing/2014/main" id="{BEE1D2BD-7838-4F5B-A7FA-35359DFF1434}"/>
              </a:ext>
            </a:extLst>
          </p:cNvPr>
          <p:cNvSpPr>
            <a:spLocks noGrp="1"/>
          </p:cNvSpPr>
          <p:nvPr>
            <p:ph idx="1"/>
          </p:nvPr>
        </p:nvSpPr>
        <p:spPr/>
        <p:txBody>
          <a:bodyPr/>
          <a:lstStyle/>
          <a:p>
            <a:pPr marL="101597" indent="0">
              <a:buNone/>
            </a:pPr>
            <a:r>
              <a:rPr lang="en-US" altLang="zh-TW" sz="2000">
                <a:solidFill>
                  <a:schemeClr val="tx1"/>
                </a:solidFill>
                <a:latin typeface="Arial" panose="020B0604020202020204" pitchFamily="34" charset="0"/>
                <a:cs typeface="Arial" panose="020B0604020202020204" pitchFamily="34" charset="0"/>
              </a:rPr>
              <a:t>Ready to certify</a:t>
            </a:r>
          </a:p>
          <a:p>
            <a:endParaRPr lang="en-US" altLang="zh-TW" sz="2000">
              <a:solidFill>
                <a:schemeClr val="tx1"/>
              </a:solidFill>
              <a:latin typeface="Arial" panose="020B0604020202020204" pitchFamily="34" charset="0"/>
              <a:cs typeface="Arial" panose="020B0604020202020204" pitchFamily="34" charset="0"/>
            </a:endParaRPr>
          </a:p>
          <a:p>
            <a:pPr marL="101597" indent="0">
              <a:buNone/>
            </a:pPr>
            <a:endParaRPr lang="zh-TW" altLang="en-US" sz="1867"/>
          </a:p>
        </p:txBody>
      </p:sp>
      <p:graphicFrame>
        <p:nvGraphicFramePr>
          <p:cNvPr id="5" name="表格 4">
            <a:extLst>
              <a:ext uri="{FF2B5EF4-FFF2-40B4-BE49-F238E27FC236}">
                <a16:creationId xmlns:a16="http://schemas.microsoft.com/office/drawing/2014/main" id="{6F653E5F-D24B-41B7-AD03-7BDA38846AF3}"/>
              </a:ext>
            </a:extLst>
          </p:cNvPr>
          <p:cNvGraphicFramePr>
            <a:graphicFrameLocks noGrp="1"/>
          </p:cNvGraphicFramePr>
          <p:nvPr>
            <p:extLst>
              <p:ext uri="{D42A27DB-BD31-4B8C-83A1-F6EECF244321}">
                <p14:modId xmlns:p14="http://schemas.microsoft.com/office/powerpoint/2010/main" val="2633791779"/>
              </p:ext>
            </p:extLst>
          </p:nvPr>
        </p:nvGraphicFramePr>
        <p:xfrm>
          <a:off x="474458" y="1661657"/>
          <a:ext cx="11208205" cy="4101469"/>
        </p:xfrm>
        <a:graphic>
          <a:graphicData uri="http://schemas.openxmlformats.org/drawingml/2006/table">
            <a:tbl>
              <a:tblPr>
                <a:tableStyleId>{D113A9D2-9D6B-4929-AA2D-F23B5EE8CBE7}</a:tableStyleId>
              </a:tblPr>
              <a:tblGrid>
                <a:gridCol w="1546879">
                  <a:extLst>
                    <a:ext uri="{9D8B030D-6E8A-4147-A177-3AD203B41FA5}">
                      <a16:colId xmlns:a16="http://schemas.microsoft.com/office/drawing/2014/main" val="1143921619"/>
                    </a:ext>
                  </a:extLst>
                </a:gridCol>
                <a:gridCol w="1479241">
                  <a:extLst>
                    <a:ext uri="{9D8B030D-6E8A-4147-A177-3AD203B41FA5}">
                      <a16:colId xmlns:a16="http://schemas.microsoft.com/office/drawing/2014/main" val="2271784973"/>
                    </a:ext>
                  </a:extLst>
                </a:gridCol>
                <a:gridCol w="1542972">
                  <a:extLst>
                    <a:ext uri="{9D8B030D-6E8A-4147-A177-3AD203B41FA5}">
                      <a16:colId xmlns:a16="http://schemas.microsoft.com/office/drawing/2014/main" val="1794708727"/>
                    </a:ext>
                  </a:extLst>
                </a:gridCol>
                <a:gridCol w="1594405">
                  <a:extLst>
                    <a:ext uri="{9D8B030D-6E8A-4147-A177-3AD203B41FA5}">
                      <a16:colId xmlns:a16="http://schemas.microsoft.com/office/drawing/2014/main" val="1224153211"/>
                    </a:ext>
                  </a:extLst>
                </a:gridCol>
                <a:gridCol w="1666410">
                  <a:extLst>
                    <a:ext uri="{9D8B030D-6E8A-4147-A177-3AD203B41FA5}">
                      <a16:colId xmlns:a16="http://schemas.microsoft.com/office/drawing/2014/main" val="3885419657"/>
                    </a:ext>
                  </a:extLst>
                </a:gridCol>
                <a:gridCol w="1613728">
                  <a:extLst>
                    <a:ext uri="{9D8B030D-6E8A-4147-A177-3AD203B41FA5}">
                      <a16:colId xmlns:a16="http://schemas.microsoft.com/office/drawing/2014/main" val="1490816146"/>
                    </a:ext>
                  </a:extLst>
                </a:gridCol>
                <a:gridCol w="1764570">
                  <a:extLst>
                    <a:ext uri="{9D8B030D-6E8A-4147-A177-3AD203B41FA5}">
                      <a16:colId xmlns:a16="http://schemas.microsoft.com/office/drawing/2014/main" val="131500195"/>
                    </a:ext>
                  </a:extLst>
                </a:gridCol>
              </a:tblGrid>
              <a:tr h="601327">
                <a:tc rowSpan="2">
                  <a:txBody>
                    <a:bodyPr/>
                    <a:lstStyle/>
                    <a:p>
                      <a:pPr algn="ctr" rtl="0" fontAlgn="ctr"/>
                      <a:r>
                        <a:rPr lang="en-US" sz="1800" b="1" kern="1200">
                          <a:solidFill>
                            <a:schemeClr val="lt1"/>
                          </a:solidFill>
                          <a:effectLst/>
                          <a:latin typeface="Arial" panose="020B0604020202020204" pitchFamily="34" charset="0"/>
                          <a:ea typeface="+mn-ea"/>
                          <a:cs typeface="Arial" panose="020B0604020202020204" pitchFamily="34" charset="0"/>
                        </a:rPr>
                        <a:t>NAS Series</a:t>
                      </a:r>
                    </a:p>
                  </a:txBody>
                  <a:tcPr marL="8219" marR="8219"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gridSpan="4">
                  <a:txBody>
                    <a:bodyPr/>
                    <a:lstStyle/>
                    <a:p>
                      <a:pPr marL="0" algn="ctr" defTabSz="914400" rtl="0" eaLnBrk="1" fontAlgn="ctr" latinLnBrk="0" hangingPunct="1"/>
                      <a:r>
                        <a:rPr lang="en-US" sz="1800" b="1" kern="1200">
                          <a:solidFill>
                            <a:schemeClr val="lt1"/>
                          </a:solidFill>
                          <a:effectLst/>
                          <a:latin typeface="Arial" panose="020B0604020202020204" pitchFamily="34" charset="0"/>
                          <a:ea typeface="+mn-ea"/>
                          <a:cs typeface="Arial" panose="020B0604020202020204" pitchFamily="34" charset="0"/>
                        </a:rPr>
                        <a:t>VMware Ready 6.7</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algn="ctr" defTabSz="914400" rtl="0" eaLnBrk="1" fontAlgn="ctr" latinLnBrk="0" hangingPunct="1"/>
                      <a:r>
                        <a:rPr lang="en-US" sz="1800" b="1" kern="1200">
                          <a:solidFill>
                            <a:schemeClr val="lt1"/>
                          </a:solidFill>
                          <a:effectLst/>
                          <a:latin typeface="Arial" panose="020B0604020202020204" pitchFamily="34" charset="0"/>
                          <a:ea typeface="+mn-ea"/>
                          <a:cs typeface="Arial" panose="020B0604020202020204" pitchFamily="34" charset="0"/>
                        </a:rPr>
                        <a:t>SRM 6.5</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rowSpan="2">
                  <a:txBody>
                    <a:bodyPr/>
                    <a:lstStyle/>
                    <a:p>
                      <a:pPr marL="0" algn="ctr" defTabSz="914400" rtl="0" eaLnBrk="1" fontAlgn="ctr" latinLnBrk="0" hangingPunct="1"/>
                      <a:r>
                        <a:rPr lang="en-US" sz="1800" b="1" kern="1200">
                          <a:solidFill>
                            <a:schemeClr val="lt1"/>
                          </a:solidFill>
                          <a:effectLst/>
                          <a:latin typeface="Arial" panose="020B0604020202020204" pitchFamily="34" charset="0"/>
                          <a:ea typeface="+mn-ea"/>
                          <a:cs typeface="Arial" panose="020B0604020202020204" pitchFamily="34" charset="0"/>
                        </a:rPr>
                        <a:t>FW version</a:t>
                      </a:r>
                    </a:p>
                  </a:txBody>
                  <a:tcPr marL="8219" marR="8219" marT="0" marB="0" anchor="ctr">
                    <a:lnL w="12700" cap="flat" cmpd="sng" algn="ctr">
                      <a:solidFill>
                        <a:schemeClr val="bg1"/>
                      </a:solidFill>
                      <a:prstDash val="solid"/>
                      <a:round/>
                      <a:headEnd type="none" w="med" len="med"/>
                      <a:tailEnd type="none" w="med" len="med"/>
                    </a:lnL>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extLst>
                  <a:ext uri="{0D108BD9-81ED-4DB2-BD59-A6C34878D82A}">
                    <a16:rowId xmlns:a16="http://schemas.microsoft.com/office/drawing/2014/main" val="1908348772"/>
                  </a:ext>
                </a:extLst>
              </a:tr>
              <a:tr h="469479">
                <a:tc vMerge="1">
                  <a:txBody>
                    <a:bodyPr/>
                    <a:lstStyle/>
                    <a:p>
                      <a:pPr algn="l" rtl="0" fontAlgn="ctr"/>
                      <a:endParaRPr lang="zh-TW" altLang="en-US" sz="1300">
                        <a:effectLst/>
                        <a:latin typeface="微軟正黑體" panose="020B0604030504040204" pitchFamily="34" charset="-120"/>
                      </a:endParaRPr>
                    </a:p>
                  </a:txBody>
                  <a:tcPr marL="8219" marR="8219" marT="0" marB="0" anchor="ctr"/>
                </a:tc>
                <a:tc>
                  <a:txBody>
                    <a:bodyPr/>
                    <a:lstStyle/>
                    <a:p>
                      <a:pPr algn="ctr" rtl="0" fontAlgn="b"/>
                      <a:r>
                        <a:rPr lang="en-US" sz="1400" b="1" kern="1200">
                          <a:solidFill>
                            <a:schemeClr val="lt1"/>
                          </a:solidFill>
                          <a:effectLst/>
                          <a:latin typeface="Arial" panose="020B0604020202020204" pitchFamily="34" charset="0"/>
                          <a:ea typeface="+mn-ea"/>
                          <a:cs typeface="Arial" panose="020B0604020202020204" pitchFamily="34" charset="0"/>
                        </a:rPr>
                        <a:t>iSCSI</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marL="0" algn="ctr" defTabSz="914400" rtl="0" eaLnBrk="1" fontAlgn="b" latinLnBrk="0" hangingPunct="1"/>
                      <a:r>
                        <a:rPr lang="en-US" sz="1400" b="1" kern="1200">
                          <a:solidFill>
                            <a:schemeClr val="lt1"/>
                          </a:solidFill>
                          <a:effectLst/>
                          <a:latin typeface="Arial" panose="020B0604020202020204" pitchFamily="34" charset="0"/>
                          <a:ea typeface="+mn-ea"/>
                          <a:cs typeface="Arial" panose="020B0604020202020204" pitchFamily="34" charset="0"/>
                        </a:rPr>
                        <a:t>NFS</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marL="0" algn="ctr" defTabSz="914400" rtl="0" eaLnBrk="1" fontAlgn="b" latinLnBrk="0" hangingPunct="1"/>
                      <a:r>
                        <a:rPr lang="en-US" sz="1400" b="1" kern="1200">
                          <a:solidFill>
                            <a:schemeClr val="lt1"/>
                          </a:solidFill>
                          <a:effectLst/>
                          <a:latin typeface="Arial" panose="020B0604020202020204" pitchFamily="34" charset="0"/>
                          <a:ea typeface="+mn-ea"/>
                          <a:cs typeface="Arial" panose="020B0604020202020204" pitchFamily="34" charset="0"/>
                        </a:rPr>
                        <a:t>VAAI iSCSI</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marL="0" algn="ctr" defTabSz="914400" rtl="0" eaLnBrk="1" fontAlgn="b" latinLnBrk="0" hangingPunct="1"/>
                      <a:r>
                        <a:rPr lang="en-US" sz="1400" b="1" kern="1200">
                          <a:solidFill>
                            <a:schemeClr val="lt1"/>
                          </a:solidFill>
                          <a:effectLst/>
                          <a:latin typeface="Arial" panose="020B0604020202020204" pitchFamily="34" charset="0"/>
                          <a:ea typeface="+mn-ea"/>
                          <a:cs typeface="Arial" panose="020B0604020202020204" pitchFamily="34" charset="0"/>
                        </a:rPr>
                        <a:t>VAAI NFS</a:t>
                      </a:r>
                    </a:p>
                  </a:txBody>
                  <a:tcPr marL="8219" marR="82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vMerge="1">
                  <a:txBody>
                    <a:bodyPr/>
                    <a:lstStyle/>
                    <a:p>
                      <a:pPr rtl="0" fontAlgn="ctr"/>
                      <a:endParaRPr lang="zh-TW" altLang="en-US" sz="1300">
                        <a:effectLst/>
                        <a:latin typeface="微軟正黑體" panose="020B0604030504040204" pitchFamily="34" charset="-120"/>
                      </a:endParaRPr>
                    </a:p>
                  </a:txBody>
                  <a:tcPr marL="8219" marR="8219" marT="0" marB="0" anchor="ctr"/>
                </a:tc>
                <a:tc vMerge="1">
                  <a:txBody>
                    <a:bodyPr/>
                    <a:lstStyle/>
                    <a:p>
                      <a:pPr rtl="0" fontAlgn="ctr"/>
                      <a:endParaRPr lang="zh-TW" altLang="en-US" sz="1300">
                        <a:effectLst/>
                        <a:latin typeface="微軟正黑體" panose="020B0604030504040204" pitchFamily="34" charset="-120"/>
                      </a:endParaRPr>
                    </a:p>
                  </a:txBody>
                  <a:tcPr marL="8219" marR="8219" marT="0" marB="0" anchor="ctr"/>
                </a:tc>
                <a:extLst>
                  <a:ext uri="{0D108BD9-81ED-4DB2-BD59-A6C34878D82A}">
                    <a16:rowId xmlns:a16="http://schemas.microsoft.com/office/drawing/2014/main" val="534093703"/>
                  </a:ext>
                </a:extLst>
              </a:tr>
              <a:tr h="938957">
                <a:tc>
                  <a:txBody>
                    <a:bodyPr/>
                    <a:lstStyle/>
                    <a:p>
                      <a:pPr marL="0" algn="ctr" defTabSz="914400" rtl="0" eaLnBrk="1" fontAlgn="ctr" latinLnBrk="0" hangingPunct="1"/>
                      <a:r>
                        <a:rPr lang="en-US" sz="1400" b="1" kern="1200">
                          <a:solidFill>
                            <a:schemeClr val="lt1"/>
                          </a:solidFill>
                          <a:effectLst/>
                          <a:latin typeface="Arial" panose="020B0604020202020204" pitchFamily="34" charset="0"/>
                          <a:ea typeface="+mn-ea"/>
                          <a:cs typeface="Arial" panose="020B0604020202020204" pitchFamily="34" charset="0"/>
                        </a:rPr>
                        <a:t>TDS-16489U R2 QES</a:t>
                      </a:r>
                    </a:p>
                  </a:txBody>
                  <a:tcPr marL="8219" marR="8219"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2019/03</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2019/03</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2019/03</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2019/03</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2019/03</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fi-FI" sz="1400" kern="1200">
                          <a:solidFill>
                            <a:schemeClr val="tx1"/>
                          </a:solidFill>
                          <a:effectLst/>
                          <a:latin typeface="Arial" panose="020B0604020202020204" pitchFamily="34" charset="0"/>
                          <a:cs typeface="Arial" panose="020B0604020202020204" pitchFamily="34" charset="0"/>
                        </a:rPr>
                        <a:t>QES 2.0.0</a:t>
                      </a:r>
                      <a:br>
                        <a:rPr lang="fi-FI" sz="1400" kern="1200">
                          <a:solidFill>
                            <a:schemeClr val="tx1"/>
                          </a:solidFill>
                          <a:effectLst/>
                          <a:latin typeface="Arial" panose="020B0604020202020204" pitchFamily="34" charset="0"/>
                          <a:cs typeface="Arial" panose="020B0604020202020204" pitchFamily="34" charset="0"/>
                        </a:rPr>
                      </a:br>
                      <a:r>
                        <a:rPr lang="fi-FI" sz="1400" kern="1200">
                          <a:solidFill>
                            <a:schemeClr val="tx1"/>
                          </a:solidFill>
                          <a:effectLst/>
                          <a:latin typeface="Arial" panose="020B0604020202020204" pitchFamily="34" charset="0"/>
                          <a:cs typeface="Arial" panose="020B0604020202020204" pitchFamily="34" charset="0"/>
                        </a:rPr>
                        <a:t>VAAI 3.0-2</a:t>
                      </a:r>
                      <a:br>
                        <a:rPr lang="fi-FI" sz="1400" kern="1200">
                          <a:solidFill>
                            <a:schemeClr val="tx1"/>
                          </a:solidFill>
                          <a:effectLst/>
                          <a:latin typeface="Arial" panose="020B0604020202020204" pitchFamily="34" charset="0"/>
                          <a:cs typeface="Arial" panose="020B0604020202020204" pitchFamily="34" charset="0"/>
                        </a:rPr>
                      </a:br>
                      <a:r>
                        <a:rPr lang="fi-FI" sz="1400" kern="1200">
                          <a:solidFill>
                            <a:schemeClr val="tx1"/>
                          </a:solidFill>
                          <a:effectLst/>
                          <a:latin typeface="Arial" panose="020B0604020202020204" pitchFamily="34" charset="0"/>
                          <a:cs typeface="Arial" panose="020B0604020202020204" pitchFamily="34" charset="0"/>
                        </a:rPr>
                        <a:t>SRA 5.5.248 </a:t>
                      </a:r>
                      <a:endParaRPr lang="fi-FI"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388635387"/>
                  </a:ext>
                </a:extLst>
              </a:tr>
              <a:tr h="625971">
                <a:tc>
                  <a:txBody>
                    <a:bodyPr/>
                    <a:lstStyle/>
                    <a:p>
                      <a:pPr marL="0" algn="ctr" defTabSz="914400" rtl="0" eaLnBrk="1" fontAlgn="ctr" latinLnBrk="0" hangingPunct="1"/>
                      <a:r>
                        <a:rPr lang="en-US" sz="1400" b="1" kern="1200">
                          <a:solidFill>
                            <a:schemeClr val="lt1"/>
                          </a:solidFill>
                          <a:effectLst/>
                          <a:latin typeface="Arial" panose="020B0604020202020204" pitchFamily="34" charset="0"/>
                          <a:ea typeface="+mn-ea"/>
                          <a:cs typeface="Arial" panose="020B0604020202020204" pitchFamily="34" charset="0"/>
                        </a:rPr>
                        <a:t>TDS-16489U R2 QTS</a:t>
                      </a:r>
                    </a:p>
                  </a:txBody>
                  <a:tcPr marL="8219" marR="8219"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2019/04</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2019/04</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2019/04</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N/A</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N/A</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QTS 4.3.5</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540959473"/>
                  </a:ext>
                </a:extLst>
              </a:tr>
              <a:tr h="586294">
                <a:tc>
                  <a:txBody>
                    <a:bodyPr/>
                    <a:lstStyle/>
                    <a:p>
                      <a:pPr marL="0" algn="ctr" defTabSz="914400" rtl="0" eaLnBrk="1" fontAlgn="ctr" latinLnBrk="0" hangingPunct="1"/>
                      <a:r>
                        <a:rPr lang="en-US" sz="1400" b="1" kern="1200">
                          <a:solidFill>
                            <a:schemeClr val="lt1"/>
                          </a:solidFill>
                          <a:effectLst/>
                          <a:latin typeface="Arial" panose="020B0604020202020204" pitchFamily="34" charset="0"/>
                          <a:ea typeface="+mn-ea"/>
                          <a:cs typeface="Arial" panose="020B0604020202020204" pitchFamily="34" charset="0"/>
                        </a:rPr>
                        <a:t>TS-2888X</a:t>
                      </a:r>
                    </a:p>
                  </a:txBody>
                  <a:tcPr marL="8219" marR="8219"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2019/05</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2019/05</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2019/05</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N/A</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N/A</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rtl="0" fontAlgn="ctr"/>
                      <a:r>
                        <a:rPr lang="en-US" altLang="zh-TW" sz="1400" kern="1200">
                          <a:solidFill>
                            <a:schemeClr val="tx1"/>
                          </a:solidFill>
                          <a:effectLst/>
                          <a:latin typeface="Arial" panose="020B0604020202020204" pitchFamily="34" charset="0"/>
                          <a:cs typeface="Arial" panose="020B0604020202020204" pitchFamily="34" charset="0"/>
                        </a:rPr>
                        <a:t>QTS 4.3.5</a:t>
                      </a:r>
                      <a:endParaRPr lang="en-US" altLang="zh-TW"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32725178"/>
                  </a:ext>
                </a:extLst>
              </a:tr>
              <a:tr h="879441">
                <a:tc>
                  <a:txBody>
                    <a:bodyPr/>
                    <a:lstStyle/>
                    <a:p>
                      <a:pPr marL="0" algn="ctr" defTabSz="914400" rtl="0" eaLnBrk="1" fontAlgn="ctr" latinLnBrk="0" hangingPunct="1"/>
                      <a:r>
                        <a:rPr lang="en-US" sz="1400" b="1" kern="1200">
                          <a:solidFill>
                            <a:schemeClr val="lt1"/>
                          </a:solidFill>
                          <a:effectLst/>
                          <a:latin typeface="Arial" panose="020B0604020202020204" pitchFamily="34" charset="0"/>
                          <a:ea typeface="+mn-ea"/>
                          <a:cs typeface="Arial" panose="020B0604020202020204" pitchFamily="34" charset="0"/>
                        </a:rPr>
                        <a:t>ES-1648dc</a:t>
                      </a:r>
                    </a:p>
                  </a:txBody>
                  <a:tcPr marL="8219" marR="8219" marT="0" marB="0" anchor="ctr">
                    <a:lnT w="12700" cap="flat" cmpd="sng" algn="ctr">
                      <a:solidFill>
                        <a:schemeClr val="bg1"/>
                      </a:solidFill>
                      <a:prstDash val="solid"/>
                      <a:round/>
                      <a:headEnd type="none" w="med" len="med"/>
                      <a:tailEnd type="none" w="med" len="med"/>
                    </a:lnT>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2019/06</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2019/06</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2019/06</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2019/06</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rtl="0" fontAlgn="ctr"/>
                      <a:r>
                        <a:rPr lang="en-US" sz="1400" kern="1200">
                          <a:solidFill>
                            <a:schemeClr val="tx1"/>
                          </a:solidFill>
                          <a:effectLst/>
                          <a:latin typeface="Arial" panose="020B0604020202020204" pitchFamily="34" charset="0"/>
                          <a:cs typeface="Arial" panose="020B0604020202020204" pitchFamily="34" charset="0"/>
                        </a:rPr>
                        <a:t>Complied by</a:t>
                      </a:r>
                      <a:br>
                        <a:rPr lang="en-US" sz="1400" kern="1200">
                          <a:solidFill>
                            <a:schemeClr val="tx1"/>
                          </a:solidFill>
                          <a:effectLst/>
                          <a:latin typeface="Arial" panose="020B0604020202020204" pitchFamily="34" charset="0"/>
                          <a:cs typeface="Arial" panose="020B0604020202020204" pitchFamily="34" charset="0"/>
                        </a:rPr>
                      </a:br>
                      <a:r>
                        <a:rPr lang="en-US" sz="1400" kern="1200">
                          <a:solidFill>
                            <a:schemeClr val="tx1"/>
                          </a:solidFill>
                          <a:effectLst/>
                          <a:latin typeface="Arial" panose="020B0604020202020204" pitchFamily="34" charset="0"/>
                          <a:cs typeface="Arial" panose="020B0604020202020204" pitchFamily="34" charset="0"/>
                        </a:rPr>
                        <a:t>2019/06</a:t>
                      </a:r>
                      <a:endParaRPr lang="en-US"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rtl="0" fontAlgn="ctr"/>
                      <a:r>
                        <a:rPr lang="fi-FI" sz="1400" kern="1200">
                          <a:solidFill>
                            <a:schemeClr val="tx1"/>
                          </a:solidFill>
                          <a:effectLst/>
                          <a:latin typeface="Arial" panose="020B0604020202020204" pitchFamily="34" charset="0"/>
                          <a:cs typeface="Arial" panose="020B0604020202020204" pitchFamily="34" charset="0"/>
                        </a:rPr>
                        <a:t>QES 2.2.0</a:t>
                      </a:r>
                      <a:br>
                        <a:rPr lang="fi-FI" sz="1400" kern="1200">
                          <a:solidFill>
                            <a:schemeClr val="tx1"/>
                          </a:solidFill>
                          <a:effectLst/>
                          <a:latin typeface="Arial" panose="020B0604020202020204" pitchFamily="34" charset="0"/>
                          <a:cs typeface="Arial" panose="020B0604020202020204" pitchFamily="34" charset="0"/>
                        </a:rPr>
                      </a:br>
                      <a:r>
                        <a:rPr lang="fi-FI" sz="1400" kern="1200">
                          <a:solidFill>
                            <a:schemeClr val="tx1"/>
                          </a:solidFill>
                          <a:effectLst/>
                          <a:latin typeface="Arial" panose="020B0604020202020204" pitchFamily="34" charset="0"/>
                          <a:cs typeface="Arial" panose="020B0604020202020204" pitchFamily="34" charset="0"/>
                        </a:rPr>
                        <a:t>VAAI 3.0-2</a:t>
                      </a:r>
                      <a:br>
                        <a:rPr lang="fi-FI" sz="1400" kern="1200">
                          <a:solidFill>
                            <a:schemeClr val="tx1"/>
                          </a:solidFill>
                          <a:effectLst/>
                          <a:latin typeface="Arial" panose="020B0604020202020204" pitchFamily="34" charset="0"/>
                          <a:cs typeface="Arial" panose="020B0604020202020204" pitchFamily="34" charset="0"/>
                        </a:rPr>
                      </a:br>
                      <a:r>
                        <a:rPr lang="fi-FI" sz="1400" kern="1200">
                          <a:solidFill>
                            <a:schemeClr val="tx1"/>
                          </a:solidFill>
                          <a:effectLst/>
                          <a:latin typeface="Arial" panose="020B0604020202020204" pitchFamily="34" charset="0"/>
                          <a:cs typeface="Arial" panose="020B0604020202020204" pitchFamily="34" charset="0"/>
                        </a:rPr>
                        <a:t>SRA 5.5.248</a:t>
                      </a:r>
                      <a:endParaRPr lang="fi-FI" sz="1400" b="1" kern="1200">
                        <a:solidFill>
                          <a:schemeClr val="tx1"/>
                        </a:solidFill>
                        <a:effectLst/>
                        <a:latin typeface="Arial" panose="020B0604020202020204" pitchFamily="34" charset="0"/>
                        <a:ea typeface="+mn-ea"/>
                        <a:cs typeface="Arial" panose="020B0604020202020204" pitchFamily="34" charset="0"/>
                      </a:endParaRPr>
                    </a:p>
                  </a:txBody>
                  <a:tcPr marL="8219" marR="8219" marT="0"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solidFill>
                      <a:schemeClr val="bg1"/>
                    </a:solidFill>
                  </a:tcPr>
                </a:tc>
                <a:extLst>
                  <a:ext uri="{0D108BD9-81ED-4DB2-BD59-A6C34878D82A}">
                    <a16:rowId xmlns:a16="http://schemas.microsoft.com/office/drawing/2014/main" val="3473090652"/>
                  </a:ext>
                </a:extLst>
              </a:tr>
            </a:tbl>
          </a:graphicData>
        </a:graphic>
      </p:graphicFrame>
    </p:spTree>
    <p:extLst>
      <p:ext uri="{BB962C8B-B14F-4D97-AF65-F5344CB8AC3E}">
        <p14:creationId xmlns:p14="http://schemas.microsoft.com/office/powerpoint/2010/main" val="1213749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11439CEE-36E9-42F5-A0C5-DEC6728121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3888" y="-228905"/>
            <a:ext cx="8359305" cy="6605199"/>
          </a:xfrm>
          <a:prstGeom prst="rect">
            <a:avLst/>
          </a:prstGeom>
        </p:spPr>
      </p:pic>
      <p:sp>
        <p:nvSpPr>
          <p:cNvPr id="2" name="標題 1">
            <a:extLst>
              <a:ext uri="{FF2B5EF4-FFF2-40B4-BE49-F238E27FC236}">
                <a16:creationId xmlns:a16="http://schemas.microsoft.com/office/drawing/2014/main" id="{3E3E43EB-0D74-4DD8-8E5F-C874D5818541}"/>
              </a:ext>
            </a:extLst>
          </p:cNvPr>
          <p:cNvSpPr>
            <a:spLocks noGrp="1"/>
          </p:cNvSpPr>
          <p:nvPr>
            <p:ph type="title"/>
          </p:nvPr>
        </p:nvSpPr>
        <p:spPr/>
        <p:txBody>
          <a:bodyPr>
            <a:normAutofit/>
          </a:bodyPr>
          <a:lstStyle/>
          <a:p>
            <a:pPr marL="101597" indent="0"/>
            <a:r>
              <a:rPr lang="en-US" altLang="zh-TW">
                <a:latin typeface="Arial" panose="020B0604020202020204" pitchFamily="34" charset="0"/>
                <a:cs typeface="Arial" panose="020B0604020202020204" pitchFamily="34" charset="0"/>
              </a:rPr>
              <a:t>QNAP NAS</a:t>
            </a:r>
            <a:r>
              <a:rPr lang="zh-TW"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makes</a:t>
            </a:r>
            <a:r>
              <a:rPr lang="zh-CN" altLang="en-US">
                <a:latin typeface="Arial" panose="020B0604020202020204" pitchFamily="34" charset="0"/>
                <a:cs typeface="Arial" panose="020B0604020202020204" pitchFamily="34" charset="0"/>
              </a:rPr>
              <a:t> V</a:t>
            </a:r>
            <a:r>
              <a:rPr lang="en-US" altLang="zh-CN">
                <a:latin typeface="Arial" panose="020B0604020202020204" pitchFamily="34" charset="0"/>
                <a:cs typeface="Arial" panose="020B0604020202020204" pitchFamily="34" charset="0"/>
              </a:rPr>
              <a:t>M</a:t>
            </a:r>
            <a:r>
              <a:rPr lang="zh-CN" altLang="en-US">
                <a:latin typeface="Arial" panose="020B0604020202020204" pitchFamily="34" charset="0"/>
                <a:cs typeface="Arial" panose="020B0604020202020204" pitchFamily="34" charset="0"/>
              </a:rPr>
              <a:t>ware</a:t>
            </a:r>
            <a:r>
              <a:rPr lang="zh-TW"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safe and easy</a:t>
            </a:r>
            <a:endParaRPr lang="zh-CN" altLang="en-US">
              <a:latin typeface="Arial" panose="020B0604020202020204" pitchFamily="34" charset="0"/>
              <a:cs typeface="Arial" panose="020B0604020202020204" pitchFamily="34" charset="0"/>
            </a:endParaRPr>
          </a:p>
        </p:txBody>
      </p:sp>
      <p:sp>
        <p:nvSpPr>
          <p:cNvPr id="17" name="TextBox 5">
            <a:extLst>
              <a:ext uri="{FF2B5EF4-FFF2-40B4-BE49-F238E27FC236}">
                <a16:creationId xmlns:a16="http://schemas.microsoft.com/office/drawing/2014/main" id="{745F9069-D4E0-4365-B1BC-940A96BA585E}"/>
              </a:ext>
            </a:extLst>
          </p:cNvPr>
          <p:cNvSpPr txBox="1"/>
          <p:nvPr/>
        </p:nvSpPr>
        <p:spPr>
          <a:xfrm>
            <a:off x="3687169" y="1300198"/>
            <a:ext cx="5934503" cy="1384995"/>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altLang="zh-TW" sz="2800" b="1">
                <a:latin typeface="Arial" panose="020B0604020202020204" pitchFamily="34" charset="0"/>
                <a:cs typeface="Arial" panose="020B0604020202020204" pitchFamily="34" charset="0"/>
              </a:rPr>
              <a:t>HIGH AVAILABILITY</a:t>
            </a:r>
          </a:p>
          <a:p>
            <a:r>
              <a:rPr lang="en-US" altLang="zh-TW" sz="1800" b="1">
                <a:latin typeface="Arial" panose="020B0604020202020204" pitchFamily="34" charset="0"/>
                <a:cs typeface="Arial" panose="020B0604020202020204" pitchFamily="34" charset="0"/>
              </a:rPr>
              <a:t>Hardware and software technologies enable IT systems durable and likely to operate continuously without failure for a long time.</a:t>
            </a:r>
          </a:p>
        </p:txBody>
      </p:sp>
      <p:sp>
        <p:nvSpPr>
          <p:cNvPr id="19" name="TextBox 5">
            <a:extLst>
              <a:ext uri="{FF2B5EF4-FFF2-40B4-BE49-F238E27FC236}">
                <a16:creationId xmlns:a16="http://schemas.microsoft.com/office/drawing/2014/main" id="{DD5A9253-5D02-470E-8CFC-49B0EFD51AD8}"/>
              </a:ext>
            </a:extLst>
          </p:cNvPr>
          <p:cNvSpPr txBox="1"/>
          <p:nvPr/>
        </p:nvSpPr>
        <p:spPr>
          <a:xfrm>
            <a:off x="3687169" y="3041610"/>
            <a:ext cx="6114557" cy="1384995"/>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altLang="zh-TW" sz="2800" b="1">
                <a:latin typeface="Arial" panose="020B0604020202020204" pitchFamily="34" charset="0"/>
                <a:cs typeface="Arial" panose="020B0604020202020204" pitchFamily="34" charset="0"/>
              </a:rPr>
              <a:t>CONSISTENT PERFORMANCE</a:t>
            </a:r>
          </a:p>
          <a:p>
            <a:r>
              <a:rPr lang="en-US" altLang="zh-TW" sz="1800" b="1">
                <a:latin typeface="Arial" panose="020B0604020202020204" pitchFamily="34" charset="0"/>
                <a:cs typeface="Arial" panose="020B0604020202020204" pitchFamily="34" charset="0"/>
              </a:rPr>
              <a:t>Software design to scale the service and access the data by multiple machines without impacting production SLA.</a:t>
            </a:r>
          </a:p>
        </p:txBody>
      </p:sp>
      <p:sp>
        <p:nvSpPr>
          <p:cNvPr id="20" name="TextBox 5">
            <a:extLst>
              <a:ext uri="{FF2B5EF4-FFF2-40B4-BE49-F238E27FC236}">
                <a16:creationId xmlns:a16="http://schemas.microsoft.com/office/drawing/2014/main" id="{EEF2F907-0345-48D6-A12E-94F6F06DBBD3}"/>
              </a:ext>
            </a:extLst>
          </p:cNvPr>
          <p:cNvSpPr txBox="1"/>
          <p:nvPr/>
        </p:nvSpPr>
        <p:spPr>
          <a:xfrm>
            <a:off x="3687169" y="4862216"/>
            <a:ext cx="6336024" cy="1384995"/>
          </a:xfrm>
          <a:prstGeom prst="rect">
            <a:avLst/>
          </a:prstGeom>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altLang="zh-TW" sz="2800" b="1">
                <a:latin typeface="Arial" panose="020B0604020202020204" pitchFamily="34" charset="0"/>
                <a:cs typeface="Arial" panose="020B0604020202020204" pitchFamily="34" charset="0"/>
              </a:rPr>
              <a:t>DISASTER RECOVERY</a:t>
            </a:r>
          </a:p>
          <a:p>
            <a:r>
              <a:rPr lang="en-US" altLang="zh-TW" sz="1800" b="1">
                <a:latin typeface="Arial" panose="020B0604020202020204" pitchFamily="34" charset="0"/>
                <a:cs typeface="Arial" panose="020B0604020202020204" pitchFamily="34" charset="0"/>
              </a:rPr>
              <a:t>The process related to preparing for recovery or continuation of IT infrastructure after a natural or man-made disaster.</a:t>
            </a:r>
          </a:p>
        </p:txBody>
      </p:sp>
    </p:spTree>
    <p:extLst>
      <p:ext uri="{BB962C8B-B14F-4D97-AF65-F5344CB8AC3E}">
        <p14:creationId xmlns:p14="http://schemas.microsoft.com/office/powerpoint/2010/main" val="3718011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7"/>
          <p:cNvSpPr txBox="1"/>
          <p:nvPr/>
        </p:nvSpPr>
        <p:spPr>
          <a:xfrm>
            <a:off x="360197" y="6085319"/>
            <a:ext cx="6964528" cy="483923"/>
          </a:xfrm>
          <a:prstGeom prst="rect">
            <a:avLst/>
          </a:prstGeom>
          <a:noFill/>
          <a:ln>
            <a:noFill/>
          </a:ln>
        </p:spPr>
        <p:txBody>
          <a:bodyPr spcFirstLastPara="1" wrap="square" lIns="121900" tIns="121900" rIns="121900" bIns="121900" anchor="t" anchorCtr="0">
            <a:noAutofit/>
          </a:bodyPr>
          <a:lstStyle/>
          <a:p>
            <a:r>
              <a:rPr lang="en-US" altLang="zh-TW" sz="800" b="1">
                <a:solidFill>
                  <a:schemeClr val="bg1"/>
                </a:solidFill>
                <a:latin typeface="Arial" panose="020B0604020202020204" pitchFamily="34" charset="0"/>
                <a:cs typeface="Arial" panose="020B0604020202020204" pitchFamily="34" charset="0"/>
              </a:rPr>
              <a:t>Copyright ©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80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9E541B6-0B25-45E9-ADAF-2743A9E3729C}"/>
              </a:ext>
            </a:extLst>
          </p:cNvPr>
          <p:cNvSpPr/>
          <p:nvPr/>
        </p:nvSpPr>
        <p:spPr>
          <a:xfrm>
            <a:off x="-1" y="0"/>
            <a:ext cx="12192001" cy="1144742"/>
          </a:xfrm>
          <a:prstGeom prst="rect">
            <a:avLst/>
          </a:prstGeom>
          <a:gradFill>
            <a:gsLst>
              <a:gs pos="80000">
                <a:schemeClr val="bg1">
                  <a:alpha val="0"/>
                </a:schemeClr>
              </a:gs>
              <a:gs pos="38000">
                <a:schemeClr val="bg1">
                  <a:alpha val="9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ndParaRPr>
          </a:p>
        </p:txBody>
      </p:sp>
      <p:sp>
        <p:nvSpPr>
          <p:cNvPr id="2" name="Title 1">
            <a:extLst>
              <a:ext uri="{FF2B5EF4-FFF2-40B4-BE49-F238E27FC236}">
                <a16:creationId xmlns:a16="http://schemas.microsoft.com/office/drawing/2014/main" id="{65A951C1-4BF5-46FE-A465-DA21DF9F7BA6}"/>
              </a:ext>
            </a:extLst>
          </p:cNvPr>
          <p:cNvSpPr>
            <a:spLocks noGrp="1"/>
          </p:cNvSpPr>
          <p:nvPr>
            <p:ph type="title"/>
          </p:nvPr>
        </p:nvSpPr>
        <p:spPr>
          <a:xfrm>
            <a:off x="6843097" y="2109508"/>
            <a:ext cx="5144314" cy="1327484"/>
          </a:xfrm>
        </p:spPr>
        <p:txBody>
          <a:bodyPr>
            <a:noAutofit/>
          </a:bodyPr>
          <a:lstStyle/>
          <a:p>
            <a:r>
              <a:rPr lang="en-US" altLang="ja-JP" sz="2800">
                <a:solidFill>
                  <a:srgbClr val="0070C0"/>
                </a:solidFill>
                <a:latin typeface="Arial" panose="020B0604020202020204" pitchFamily="34" charset="0"/>
                <a:cs typeface="Arial" panose="020B0604020202020204" pitchFamily="34" charset="0"/>
              </a:rPr>
              <a:t>Apart from data protection, IT</a:t>
            </a:r>
            <a:r>
              <a:rPr lang="zh-TW" altLang="en-US" sz="2800">
                <a:solidFill>
                  <a:srgbClr val="0070C0"/>
                </a:solidFill>
                <a:latin typeface="Arial" panose="020B0604020202020204" pitchFamily="34" charset="0"/>
                <a:cs typeface="Arial" panose="020B0604020202020204" pitchFamily="34" charset="0"/>
              </a:rPr>
              <a:t> </a:t>
            </a:r>
            <a:r>
              <a:rPr lang="en-US" altLang="zh-TW" sz="2800">
                <a:solidFill>
                  <a:srgbClr val="0070C0"/>
                </a:solidFill>
                <a:latin typeface="Arial" panose="020B0604020202020204" pitchFamily="34" charset="0"/>
                <a:cs typeface="Arial" panose="020B0604020202020204" pitchFamily="34" charset="0"/>
              </a:rPr>
              <a:t>professionals also care </a:t>
            </a:r>
            <a:r>
              <a:rPr lang="en-US" altLang="ja-JP" sz="2800">
                <a:solidFill>
                  <a:srgbClr val="0070C0"/>
                </a:solidFill>
                <a:latin typeface="Arial" panose="020B0604020202020204" pitchFamily="34" charset="0"/>
                <a:cs typeface="Arial" panose="020B0604020202020204" pitchFamily="34" charset="0"/>
              </a:rPr>
              <a:t>...</a:t>
            </a:r>
            <a:endParaRPr lang="en-US" sz="2800">
              <a:solidFill>
                <a:srgbClr val="0070C0"/>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53188F23-BADE-4876-B0A4-75A8A0232510}"/>
              </a:ext>
            </a:extLst>
          </p:cNvPr>
          <p:cNvSpPr>
            <a:spLocks noGrp="1"/>
          </p:cNvSpPr>
          <p:nvPr/>
        </p:nvSpPr>
        <p:spPr>
          <a:xfrm>
            <a:off x="6731408" y="3193098"/>
            <a:ext cx="5109035" cy="1209529"/>
          </a:xfrm>
          <a:prstGeom prst="rect">
            <a:avLst/>
          </a:prstGeom>
        </p:spPr>
        <p:txBody>
          <a:bodyPr spcFirstLastPara="1" vert="horz" wrap="square" lIns="121900" tIns="60933" rIns="121900" bIns="60933"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ja-JP" sz="2000" b="1">
                <a:latin typeface="Arial" panose="020B0604020202020204" pitchFamily="34" charset="0"/>
                <a:ea typeface="微軟正黑體" panose="020B0604030504040204" pitchFamily="34" charset="-120"/>
                <a:cs typeface="Arial" panose="020B0604020202020204" pitchFamily="34" charset="0"/>
              </a:rPr>
              <a:t>Maintain business continuity through the five cores of this infrastructure.</a:t>
            </a:r>
            <a:endParaRPr lang="ja-JP" altLang="en-US"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片 10">
            <a:extLst>
              <a:ext uri="{FF2B5EF4-FFF2-40B4-BE49-F238E27FC236}">
                <a16:creationId xmlns:a16="http://schemas.microsoft.com/office/drawing/2014/main" id="{544078CD-C5C8-4FD2-8819-328CC95697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467" y="193106"/>
            <a:ext cx="6356899" cy="6069124"/>
          </a:xfrm>
          <a:prstGeom prst="rect">
            <a:avLst/>
          </a:prstGeom>
          <a:effectLst>
            <a:outerShdw blurRad="50800" dist="38100" dir="5400000" algn="t" rotWithShape="0">
              <a:prstClr val="black">
                <a:alpha val="40000"/>
              </a:prstClr>
            </a:outerShdw>
          </a:effectLst>
        </p:spPr>
      </p:pic>
      <p:sp>
        <p:nvSpPr>
          <p:cNvPr id="17" name="Text Placeholder 2">
            <a:extLst>
              <a:ext uri="{FF2B5EF4-FFF2-40B4-BE49-F238E27FC236}">
                <a16:creationId xmlns:a16="http://schemas.microsoft.com/office/drawing/2014/main" id="{FD05B3A4-898E-4C12-B020-9B4E264D03D8}"/>
              </a:ext>
            </a:extLst>
          </p:cNvPr>
          <p:cNvSpPr>
            <a:spLocks noGrp="1"/>
          </p:cNvSpPr>
          <p:nvPr/>
        </p:nvSpPr>
        <p:spPr>
          <a:xfrm>
            <a:off x="2865676" y="2906298"/>
            <a:ext cx="1350878" cy="1177791"/>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gn="ctr">
              <a:buNone/>
            </a:pPr>
            <a:r>
              <a:rPr lang="ja-JP" altLang="en-US" sz="6000" b="1">
                <a:solidFill>
                  <a:srgbClr val="0070C0"/>
                </a:solidFill>
                <a:latin typeface="Arial" panose="020B0604020202020204" pitchFamily="34" charset="0"/>
                <a:ea typeface="微軟正黑體" panose="020B0604030504040204" pitchFamily="34" charset="-120"/>
                <a:cs typeface="Arial" panose="020B0604020202020204" pitchFamily="34" charset="0"/>
              </a:rPr>
              <a:t>IT</a:t>
            </a:r>
          </a:p>
        </p:txBody>
      </p:sp>
      <p:sp>
        <p:nvSpPr>
          <p:cNvPr id="12" name="文字方塊 11">
            <a:extLst>
              <a:ext uri="{FF2B5EF4-FFF2-40B4-BE49-F238E27FC236}">
                <a16:creationId xmlns:a16="http://schemas.microsoft.com/office/drawing/2014/main" id="{5292C803-1E09-4B7E-8284-E8A48EA0E3D9}"/>
              </a:ext>
            </a:extLst>
          </p:cNvPr>
          <p:cNvSpPr txBox="1"/>
          <p:nvPr/>
        </p:nvSpPr>
        <p:spPr>
          <a:xfrm>
            <a:off x="1180306" y="1569722"/>
            <a:ext cx="2246699" cy="830997"/>
          </a:xfrm>
          <a:prstGeom prst="rect">
            <a:avLst/>
          </a:prstGeom>
          <a:noFill/>
        </p:spPr>
        <p:txBody>
          <a:bodyPr wrap="square" rtlCol="0" anchor="t">
            <a:spAutoFit/>
          </a:body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Simple Management</a:t>
            </a:r>
          </a:p>
        </p:txBody>
      </p:sp>
      <p:sp>
        <p:nvSpPr>
          <p:cNvPr id="19" name="文字方塊 18">
            <a:extLst>
              <a:ext uri="{FF2B5EF4-FFF2-40B4-BE49-F238E27FC236}">
                <a16:creationId xmlns:a16="http://schemas.microsoft.com/office/drawing/2014/main" id="{669C7A42-FBE2-4EB7-9E16-4D545B22722A}"/>
              </a:ext>
            </a:extLst>
          </p:cNvPr>
          <p:cNvSpPr txBox="1"/>
          <p:nvPr/>
        </p:nvSpPr>
        <p:spPr>
          <a:xfrm>
            <a:off x="3714474" y="1585150"/>
            <a:ext cx="2246699" cy="830997"/>
          </a:xfrm>
          <a:prstGeom prst="rect">
            <a:avLst/>
          </a:prstGeom>
          <a:noFill/>
        </p:spPr>
        <p:txBody>
          <a:bodyPr wrap="square" rtlCol="0" anchor="t">
            <a:spAutoFit/>
          </a:body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High Availability</a:t>
            </a:r>
          </a:p>
        </p:txBody>
      </p:sp>
      <p:sp>
        <p:nvSpPr>
          <p:cNvPr id="20" name="文字方塊 19">
            <a:extLst>
              <a:ext uri="{FF2B5EF4-FFF2-40B4-BE49-F238E27FC236}">
                <a16:creationId xmlns:a16="http://schemas.microsoft.com/office/drawing/2014/main" id="{F7326ADF-EA8C-49B3-A6F1-1A1E18B857A2}"/>
              </a:ext>
            </a:extLst>
          </p:cNvPr>
          <p:cNvSpPr txBox="1"/>
          <p:nvPr/>
        </p:nvSpPr>
        <p:spPr>
          <a:xfrm>
            <a:off x="2303656" y="5165893"/>
            <a:ext cx="2466520" cy="830997"/>
          </a:xfrm>
          <a:prstGeom prst="rect">
            <a:avLst/>
          </a:prstGeom>
          <a:noFill/>
        </p:spPr>
        <p:txBody>
          <a:bodyPr wrap="square" rtlCol="0" anchor="t">
            <a:spAutoFit/>
          </a:body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Consistent Performance</a:t>
            </a:r>
          </a:p>
        </p:txBody>
      </p:sp>
      <p:sp>
        <p:nvSpPr>
          <p:cNvPr id="21" name="文字方塊 20">
            <a:extLst>
              <a:ext uri="{FF2B5EF4-FFF2-40B4-BE49-F238E27FC236}">
                <a16:creationId xmlns:a16="http://schemas.microsoft.com/office/drawing/2014/main" id="{E44D2212-0DD6-44AB-B5B0-F580B970D919}"/>
              </a:ext>
            </a:extLst>
          </p:cNvPr>
          <p:cNvSpPr txBox="1"/>
          <p:nvPr/>
        </p:nvSpPr>
        <p:spPr>
          <a:xfrm>
            <a:off x="647265" y="3531289"/>
            <a:ext cx="2246699" cy="830997"/>
          </a:xfrm>
          <a:prstGeom prst="rect">
            <a:avLst/>
          </a:prstGeom>
          <a:noFill/>
        </p:spPr>
        <p:txBody>
          <a:bodyPr wrap="square" rtlCol="0" anchor="t">
            <a:spAutoFit/>
          </a:body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Disaster Recovery</a:t>
            </a:r>
          </a:p>
        </p:txBody>
      </p:sp>
      <p:sp>
        <p:nvSpPr>
          <p:cNvPr id="22" name="文字方塊 21">
            <a:extLst>
              <a:ext uri="{FF2B5EF4-FFF2-40B4-BE49-F238E27FC236}">
                <a16:creationId xmlns:a16="http://schemas.microsoft.com/office/drawing/2014/main" id="{E82871F0-DE30-449F-833A-CF02BA9502D5}"/>
              </a:ext>
            </a:extLst>
          </p:cNvPr>
          <p:cNvSpPr txBox="1"/>
          <p:nvPr/>
        </p:nvSpPr>
        <p:spPr>
          <a:xfrm>
            <a:off x="4297860" y="3531289"/>
            <a:ext cx="1988267" cy="830997"/>
          </a:xfrm>
          <a:prstGeom prst="rect">
            <a:avLst/>
          </a:prstGeom>
          <a:noFill/>
        </p:spPr>
        <p:txBody>
          <a:bodyPr wrap="square" rtlCol="0" anchor="t">
            <a:spAutoFit/>
          </a:body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High Efficiency</a:t>
            </a:r>
          </a:p>
        </p:txBody>
      </p:sp>
    </p:spTree>
    <p:extLst>
      <p:ext uri="{BB962C8B-B14F-4D97-AF65-F5344CB8AC3E}">
        <p14:creationId xmlns:p14="http://schemas.microsoft.com/office/powerpoint/2010/main" val="1149648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390914A-9678-44D6-94AA-378CB264162A}"/>
              </a:ext>
            </a:extLst>
          </p:cNvPr>
          <p:cNvSpPr>
            <a:spLocks noGrp="1"/>
          </p:cNvSpPr>
          <p:nvPr>
            <p:ph idx="1"/>
          </p:nvPr>
        </p:nvSpPr>
        <p:spPr>
          <a:xfrm>
            <a:off x="606075" y="4024505"/>
            <a:ext cx="2478020" cy="2490536"/>
          </a:xfrm>
        </p:spPr>
        <p:txBody>
          <a:bodyPr>
            <a:normAutofit/>
          </a:bodyPr>
          <a:lstStyle/>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VM Storage</a:t>
            </a:r>
          </a:p>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Snapshot</a:t>
            </a:r>
          </a:p>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Offload</a:t>
            </a:r>
          </a:p>
        </p:txBody>
      </p:sp>
      <p:sp>
        <p:nvSpPr>
          <p:cNvPr id="4" name="標題 1">
            <a:extLst>
              <a:ext uri="{FF2B5EF4-FFF2-40B4-BE49-F238E27FC236}">
                <a16:creationId xmlns:a16="http://schemas.microsoft.com/office/drawing/2014/main" id="{6F089AA6-C788-45E7-A0E8-6934C9460CE1}"/>
              </a:ext>
            </a:extLst>
          </p:cNvPr>
          <p:cNvSpPr txBox="1">
            <a:spLocks/>
          </p:cNvSpPr>
          <p:nvPr/>
        </p:nvSpPr>
        <p:spPr>
          <a:xfrm>
            <a:off x="445168" y="927250"/>
            <a:ext cx="5650832" cy="3441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altLang="en-US" sz="40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TW" sz="6000">
                <a:latin typeface="Arial" panose="020B0604020202020204" pitchFamily="34" charset="0"/>
                <a:cs typeface="Arial" panose="020B0604020202020204" pitchFamily="34" charset="0"/>
              </a:rPr>
              <a:t>VMware</a:t>
            </a:r>
            <a:br>
              <a:rPr lang="en-US" altLang="zh-TW" sz="6000">
                <a:latin typeface="Arial" panose="020B0604020202020204" pitchFamily="34" charset="0"/>
                <a:cs typeface="Arial" panose="020B0604020202020204" pitchFamily="34" charset="0"/>
              </a:rPr>
            </a:br>
            <a:r>
              <a:rPr lang="en-US" altLang="zh-TW" sz="6000">
                <a:latin typeface="Arial" panose="020B0604020202020204" pitchFamily="34" charset="0"/>
                <a:cs typeface="Arial" panose="020B0604020202020204" pitchFamily="34" charset="0"/>
              </a:rPr>
              <a:t>Virtual Server</a:t>
            </a:r>
            <a:endParaRPr lang="zh-TW" altLang="en-US" sz="6000">
              <a:latin typeface="Arial" panose="020B0604020202020204" pitchFamily="34" charset="0"/>
              <a:cs typeface="Arial" panose="020B0604020202020204" pitchFamily="34" charset="0"/>
            </a:endParaRPr>
          </a:p>
        </p:txBody>
      </p:sp>
      <p:sp>
        <p:nvSpPr>
          <p:cNvPr id="13" name="內容版面配置區 2">
            <a:extLst>
              <a:ext uri="{FF2B5EF4-FFF2-40B4-BE49-F238E27FC236}">
                <a16:creationId xmlns:a16="http://schemas.microsoft.com/office/drawing/2014/main" id="{1EB1447C-8ACF-4F34-96D8-EDD3F61F61B4}"/>
              </a:ext>
            </a:extLst>
          </p:cNvPr>
          <p:cNvSpPr txBox="1">
            <a:spLocks/>
          </p:cNvSpPr>
          <p:nvPr/>
        </p:nvSpPr>
        <p:spPr>
          <a:xfrm>
            <a:off x="2981826" y="4024505"/>
            <a:ext cx="4904874" cy="249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Service Non-interrupt</a:t>
            </a:r>
          </a:p>
          <a:p>
            <a:pPr>
              <a:lnSpc>
                <a:spcPct val="100000"/>
              </a:lnSpc>
              <a:buClr>
                <a:srgbClr val="FFFF00"/>
              </a:buClr>
              <a:buSzPct val="70000"/>
              <a:buFont typeface="Wingdings" panose="05000000000000000000" pitchFamily="2" charset="2"/>
              <a:buChar char="l"/>
            </a:pPr>
            <a:r>
              <a:rPr lang="en-US" altLang="zh-TW" sz="2400">
                <a:latin typeface="Arial" panose="020B0604020202020204" pitchFamily="34" charset="0"/>
                <a:cs typeface="Arial" panose="020B0604020202020204" pitchFamily="34" charset="0"/>
              </a:rPr>
              <a:t>Management</a:t>
            </a:r>
          </a:p>
          <a:p>
            <a:pPr>
              <a:lnSpc>
                <a:spcPct val="100000"/>
              </a:lnSpc>
              <a:buClr>
                <a:srgbClr val="FFFF00"/>
              </a:buClr>
              <a:buSzPct val="70000"/>
              <a:buFont typeface="Wingdings" panose="05000000000000000000" pitchFamily="2" charset="2"/>
              <a:buChar char="l"/>
            </a:pPr>
            <a:endParaRPr lang="en-US" altLang="zh-TW"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15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7AD8-B838-4895-84FB-083CB597A441}"/>
              </a:ext>
            </a:extLst>
          </p:cNvPr>
          <p:cNvSpPr>
            <a:spLocks noGrp="1"/>
          </p:cNvSpPr>
          <p:nvPr>
            <p:ph type="title"/>
          </p:nvPr>
        </p:nvSpPr>
        <p:spPr/>
        <p:txBody>
          <a:bodyPr>
            <a:normAutofit/>
          </a:bodyPr>
          <a:lstStyle/>
          <a:p>
            <a:r>
              <a:rPr lang="en-US" altLang="zh-TW" sz="4400">
                <a:latin typeface="Arial" panose="020B0604020202020204" pitchFamily="34" charset="0"/>
                <a:cs typeface="Arial" panose="020B0604020202020204" pitchFamily="34" charset="0"/>
              </a:rPr>
              <a:t>Case study – virtual server</a:t>
            </a:r>
            <a:br>
              <a:rPr lang="en-US" altLang="ja-JP"/>
            </a:br>
            <a:r>
              <a:rPr lang="en-US" altLang="zh-TW" sz="2400">
                <a:solidFill>
                  <a:srgbClr val="00FFFF"/>
                </a:solidFill>
                <a:latin typeface="Arial" panose="020B0604020202020204" pitchFamily="34" charset="0"/>
                <a:cs typeface="Arial" panose="020B0604020202020204" pitchFamily="34" charset="0"/>
              </a:rPr>
              <a:t>The basic architecture of virtual servers with QNAP storage</a:t>
            </a:r>
            <a:endParaRPr lang="ja-JP" altLang="en-US" sz="2000">
              <a:solidFill>
                <a:srgbClr val="00FFFF"/>
              </a:solidFill>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74A44748-6C6F-47A7-8038-5706F5EAA4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644" y="1197272"/>
            <a:ext cx="4354749" cy="5467144"/>
          </a:xfrm>
          <a:prstGeom prst="rect">
            <a:avLst/>
          </a:prstGeom>
        </p:spPr>
      </p:pic>
      <p:sp>
        <p:nvSpPr>
          <p:cNvPr id="7" name="文字方塊 6">
            <a:extLst>
              <a:ext uri="{FF2B5EF4-FFF2-40B4-BE49-F238E27FC236}">
                <a16:creationId xmlns:a16="http://schemas.microsoft.com/office/drawing/2014/main" id="{FB3CCA55-7B34-4301-81AB-1E6E1F1837EE}"/>
              </a:ext>
            </a:extLst>
          </p:cNvPr>
          <p:cNvSpPr txBox="1"/>
          <p:nvPr/>
        </p:nvSpPr>
        <p:spPr>
          <a:xfrm>
            <a:off x="1328918" y="1197271"/>
            <a:ext cx="3615861" cy="646331"/>
          </a:xfrm>
          <a:prstGeom prst="rect">
            <a:avLst/>
          </a:prstGeom>
          <a:noFill/>
        </p:spPr>
        <p:txBody>
          <a:bodyPr wrap="square" rtlCol="0" anchor="t">
            <a:spAutoFit/>
          </a:bodyPr>
          <a:lstStyle/>
          <a:p>
            <a:pPr algn="ctr"/>
            <a:r>
              <a:rPr lang="en-US" altLang="zh-TW" sz="1800">
                <a:solidFill>
                  <a:schemeClr val="bg1"/>
                </a:solidFill>
                <a:effectLst>
                  <a:outerShdw blurRad="38100" dist="38100" dir="2700000" algn="tl">
                    <a:srgbClr val="000000">
                      <a:alpha val="43137"/>
                    </a:srgbClr>
                  </a:outerShdw>
                </a:effectLst>
                <a:latin typeface="Arial"/>
                <a:ea typeface="新細明體"/>
                <a:cs typeface="Arial"/>
              </a:rPr>
              <a:t>Production Hypervisor </a:t>
            </a:r>
            <a:endParaRPr lang="zh-TW" altLang="en-US" sz="1800">
              <a:solidFill>
                <a:schemeClr val="bg1"/>
              </a:solidFill>
              <a:effectLst>
                <a:outerShdw blurRad="38100" dist="38100" dir="2700000" algn="tl">
                  <a:srgbClr val="000000">
                    <a:alpha val="43137"/>
                  </a:srgbClr>
                </a:outerShdw>
              </a:effectLst>
              <a:latin typeface="Arial"/>
              <a:ea typeface="新細明體"/>
              <a:cs typeface="Arial"/>
            </a:endParaRPr>
          </a:p>
          <a:p>
            <a:pPr algn="ctr"/>
            <a:r>
              <a:rPr lang="en-US" altLang="zh-TW" sz="1800">
                <a:solidFill>
                  <a:schemeClr val="bg1"/>
                </a:solidFill>
                <a:effectLst>
                  <a:outerShdw blurRad="38100" dist="38100" dir="2700000" algn="tl">
                    <a:srgbClr val="000000">
                      <a:alpha val="43137"/>
                    </a:srgbClr>
                  </a:outerShdw>
                </a:effectLst>
                <a:latin typeface="Arial"/>
                <a:ea typeface="新細明體"/>
                <a:cs typeface="Arial"/>
              </a:rPr>
              <a:t>VMware vSphere</a:t>
            </a:r>
            <a:endParaRPr lang="zh-TW" altLang="en-US" sz="1800">
              <a:solidFill>
                <a:schemeClr val="bg1"/>
              </a:solidFill>
              <a:latin typeface="Arial"/>
              <a:ea typeface="新細明體"/>
              <a:cs typeface="Arial"/>
            </a:endParaRPr>
          </a:p>
        </p:txBody>
      </p:sp>
      <p:sp>
        <p:nvSpPr>
          <p:cNvPr id="26" name="文字方塊 25">
            <a:extLst>
              <a:ext uri="{FF2B5EF4-FFF2-40B4-BE49-F238E27FC236}">
                <a16:creationId xmlns:a16="http://schemas.microsoft.com/office/drawing/2014/main" id="{011295C7-645F-4B82-865A-C6E927AC1D34}"/>
              </a:ext>
            </a:extLst>
          </p:cNvPr>
          <p:cNvSpPr txBox="1"/>
          <p:nvPr/>
        </p:nvSpPr>
        <p:spPr>
          <a:xfrm>
            <a:off x="1520028" y="4836573"/>
            <a:ext cx="2827422" cy="369332"/>
          </a:xfrm>
          <a:prstGeom prst="rect">
            <a:avLst/>
          </a:prstGeom>
          <a:noFill/>
        </p:spPr>
        <p:txBody>
          <a:bodyPr wrap="square" rtlCol="0">
            <a:spAutoFit/>
          </a:bodyPr>
          <a:lstStyle/>
          <a:p>
            <a:pPr algn="ctr"/>
            <a:r>
              <a:rPr lang="en-US" altLang="zh-TW"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QNAP Datastore</a:t>
            </a:r>
            <a:endParaRPr lang="zh-TW" altLang="en-US"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文字方塊 26">
            <a:extLst>
              <a:ext uri="{FF2B5EF4-FFF2-40B4-BE49-F238E27FC236}">
                <a16:creationId xmlns:a16="http://schemas.microsoft.com/office/drawing/2014/main" id="{6A082B6C-DD9E-461C-A43E-62DD60C3F62F}"/>
              </a:ext>
            </a:extLst>
          </p:cNvPr>
          <p:cNvSpPr txBox="1"/>
          <p:nvPr/>
        </p:nvSpPr>
        <p:spPr>
          <a:xfrm>
            <a:off x="1530661" y="4019261"/>
            <a:ext cx="460700" cy="307777"/>
          </a:xfrm>
          <a:prstGeom prst="rect">
            <a:avLst/>
          </a:prstGeom>
          <a:noFill/>
        </p:spPr>
        <p:txBody>
          <a:bodyPr wrap="square" rtlCol="0">
            <a:spAutoFit/>
          </a:bodyPr>
          <a:lstStyle/>
          <a:p>
            <a:pPr algn="ctr"/>
            <a:r>
              <a:rPr lang="en-US" altLang="zh-TW"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a:t>
            </a:r>
            <a:endParaRPr lang="zh-TW" alt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BBD5BEAD-18E4-47E1-8657-12C1CC73B800}"/>
              </a:ext>
            </a:extLst>
          </p:cNvPr>
          <p:cNvSpPr txBox="1"/>
          <p:nvPr/>
        </p:nvSpPr>
        <p:spPr>
          <a:xfrm>
            <a:off x="2140179" y="4019261"/>
            <a:ext cx="460700" cy="307777"/>
          </a:xfrm>
          <a:prstGeom prst="rect">
            <a:avLst/>
          </a:prstGeom>
          <a:noFill/>
        </p:spPr>
        <p:txBody>
          <a:bodyPr wrap="square" rtlCol="0">
            <a:spAutoFit/>
          </a:bodyPr>
          <a:lstStyle/>
          <a:p>
            <a:pPr algn="ctr"/>
            <a:r>
              <a:rPr lang="en-US" altLang="zh-TW"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a:t>
            </a:r>
            <a:endParaRPr lang="zh-TW" alt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文字方塊 30">
            <a:extLst>
              <a:ext uri="{FF2B5EF4-FFF2-40B4-BE49-F238E27FC236}">
                <a16:creationId xmlns:a16="http://schemas.microsoft.com/office/drawing/2014/main" id="{A7876E51-29B0-4674-B669-6E2DACF88239}"/>
              </a:ext>
            </a:extLst>
          </p:cNvPr>
          <p:cNvSpPr txBox="1"/>
          <p:nvPr/>
        </p:nvSpPr>
        <p:spPr>
          <a:xfrm>
            <a:off x="2744428" y="4019261"/>
            <a:ext cx="460700" cy="307777"/>
          </a:xfrm>
          <a:prstGeom prst="rect">
            <a:avLst/>
          </a:prstGeom>
          <a:noFill/>
        </p:spPr>
        <p:txBody>
          <a:bodyPr wrap="square" rtlCol="0">
            <a:spAutoFit/>
          </a:bodyPr>
          <a:lstStyle/>
          <a:p>
            <a:pPr algn="ctr"/>
            <a:r>
              <a:rPr lang="en-US" altLang="zh-TW"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a:t>
            </a:r>
            <a:endParaRPr lang="zh-TW" alt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5775EAE1-10C2-41ED-91A6-6072E376E669}"/>
              </a:ext>
            </a:extLst>
          </p:cNvPr>
          <p:cNvSpPr txBox="1"/>
          <p:nvPr/>
        </p:nvSpPr>
        <p:spPr>
          <a:xfrm>
            <a:off x="3351359" y="4019261"/>
            <a:ext cx="460700" cy="307777"/>
          </a:xfrm>
          <a:prstGeom prst="rect">
            <a:avLst/>
          </a:prstGeom>
          <a:noFill/>
        </p:spPr>
        <p:txBody>
          <a:bodyPr wrap="square" rtlCol="0">
            <a:spAutoFit/>
          </a:bodyPr>
          <a:lstStyle/>
          <a:p>
            <a:pPr algn="ctr"/>
            <a:r>
              <a:rPr lang="en-US" altLang="zh-TW"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a:t>
            </a:r>
            <a:endParaRPr lang="zh-TW" alt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文字方塊 32">
            <a:extLst>
              <a:ext uri="{FF2B5EF4-FFF2-40B4-BE49-F238E27FC236}">
                <a16:creationId xmlns:a16="http://schemas.microsoft.com/office/drawing/2014/main" id="{D566C10D-C7EE-4CEA-B639-6CCE20DA1479}"/>
              </a:ext>
            </a:extLst>
          </p:cNvPr>
          <p:cNvSpPr txBox="1"/>
          <p:nvPr/>
        </p:nvSpPr>
        <p:spPr>
          <a:xfrm>
            <a:off x="3958820" y="4019261"/>
            <a:ext cx="460700" cy="307777"/>
          </a:xfrm>
          <a:prstGeom prst="rect">
            <a:avLst/>
          </a:prstGeom>
          <a:noFill/>
        </p:spPr>
        <p:txBody>
          <a:bodyPr wrap="square" rtlCol="0">
            <a:spAutoFit/>
          </a:bodyPr>
          <a:lstStyle/>
          <a:p>
            <a:pPr algn="ctr"/>
            <a:r>
              <a:rPr lang="en-US" altLang="zh-TW"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a:t>
            </a:r>
            <a:endParaRPr lang="zh-TW" alt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文字方塊 33">
            <a:extLst>
              <a:ext uri="{FF2B5EF4-FFF2-40B4-BE49-F238E27FC236}">
                <a16:creationId xmlns:a16="http://schemas.microsoft.com/office/drawing/2014/main" id="{79D235DD-7B26-4A4C-BAB5-6AEF2FED9D26}"/>
              </a:ext>
            </a:extLst>
          </p:cNvPr>
          <p:cNvSpPr txBox="1"/>
          <p:nvPr/>
        </p:nvSpPr>
        <p:spPr>
          <a:xfrm>
            <a:off x="583576" y="2818358"/>
            <a:ext cx="983191" cy="307777"/>
          </a:xfrm>
          <a:prstGeom prst="rect">
            <a:avLst/>
          </a:prstGeom>
          <a:noFill/>
        </p:spPr>
        <p:txBody>
          <a:bodyPr wrap="square" rtlCol="0" anchor="t">
            <a:spAutoFit/>
          </a:bodyPr>
          <a:lstStyle/>
          <a:p>
            <a:pPr algn="ctr"/>
            <a:r>
              <a:rPr lang="en-US" altLang="zh-TW" sz="1400" err="1">
                <a:latin typeface="微軟正黑體" panose="020B0604030504040204" pitchFamily="34" charset="-120"/>
                <a:ea typeface="微軟正黑體" panose="020B0604030504040204" pitchFamily="34" charset="-120"/>
                <a:cs typeface="Arial"/>
              </a:rPr>
              <a:t>ESXi</a:t>
            </a:r>
            <a:endParaRPr lang="en-US" altLang="zh-TW" sz="1400">
              <a:latin typeface="微軟正黑體" panose="020B0604030504040204" pitchFamily="34" charset="-120"/>
              <a:ea typeface="微軟正黑體" panose="020B0604030504040204" pitchFamily="34" charset="-120"/>
              <a:cs typeface="Arial"/>
            </a:endParaRPr>
          </a:p>
        </p:txBody>
      </p:sp>
      <p:sp>
        <p:nvSpPr>
          <p:cNvPr id="38" name="文字方塊 37">
            <a:extLst>
              <a:ext uri="{FF2B5EF4-FFF2-40B4-BE49-F238E27FC236}">
                <a16:creationId xmlns:a16="http://schemas.microsoft.com/office/drawing/2014/main" id="{FCC55D9C-9893-4175-94FE-E99A785E53F0}"/>
              </a:ext>
            </a:extLst>
          </p:cNvPr>
          <p:cNvSpPr txBox="1"/>
          <p:nvPr/>
        </p:nvSpPr>
        <p:spPr>
          <a:xfrm>
            <a:off x="1480176" y="6133653"/>
            <a:ext cx="2965556" cy="307777"/>
          </a:xfrm>
          <a:prstGeom prst="rect">
            <a:avLst/>
          </a:prstGeom>
          <a:noFill/>
        </p:spPr>
        <p:txBody>
          <a:bodyPr wrap="square" rtlCol="0" anchor="t">
            <a:spAutoFit/>
          </a:bodyPr>
          <a:lstStyle/>
          <a:p>
            <a:pPr algn="ctr"/>
            <a:r>
              <a:rPr lang="en-US" altLang="zh-TW" sz="1400">
                <a:latin typeface="Arial" panose="020B0604020202020204" pitchFamily="34" charset="0"/>
                <a:ea typeface="微軟正黑體" panose="020B0604030504040204" pitchFamily="34" charset="-120"/>
                <a:cs typeface="Arial" panose="020B0604020202020204" pitchFamily="34" charset="0"/>
              </a:rPr>
              <a:t>QNAP </a:t>
            </a:r>
            <a:r>
              <a:rPr lang="en-US" altLang="zh-TW" sz="1400">
                <a:latin typeface="微軟正黑體" panose="020B0604030504040204" pitchFamily="34" charset="-120"/>
                <a:ea typeface="微軟正黑體" panose="020B0604030504040204" pitchFamily="34" charset="-120"/>
                <a:cs typeface="Arial"/>
              </a:rPr>
              <a:t>Highly Available Storage</a:t>
            </a:r>
            <a:endParaRPr lang="zh-TW" altLang="en-US" sz="1400">
              <a:latin typeface="微軟正黑體" panose="020B0604030504040204" pitchFamily="34" charset="-120"/>
              <a:ea typeface="微軟正黑體" panose="020B0604030504040204" pitchFamily="34" charset="-120"/>
              <a:cs typeface="Arial"/>
            </a:endParaRPr>
          </a:p>
        </p:txBody>
      </p:sp>
      <p:sp>
        <p:nvSpPr>
          <p:cNvPr id="39" name="文字方塊 38">
            <a:extLst>
              <a:ext uri="{FF2B5EF4-FFF2-40B4-BE49-F238E27FC236}">
                <a16:creationId xmlns:a16="http://schemas.microsoft.com/office/drawing/2014/main" id="{95CC9F82-5274-4C95-A7DD-6FD8B352D5F9}"/>
              </a:ext>
            </a:extLst>
          </p:cNvPr>
          <p:cNvSpPr txBox="1"/>
          <p:nvPr/>
        </p:nvSpPr>
        <p:spPr>
          <a:xfrm>
            <a:off x="1544828" y="3451351"/>
            <a:ext cx="784032" cy="307777"/>
          </a:xfrm>
          <a:prstGeom prst="rect">
            <a:avLst/>
          </a:prstGeom>
          <a:noFill/>
        </p:spPr>
        <p:txBody>
          <a:bodyPr wrap="square" rtlCol="0" anchor="t">
            <a:spAutoFit/>
          </a:bodyPr>
          <a:lstStyle/>
          <a:p>
            <a:pPr algn="ctr"/>
            <a:r>
              <a:rPr lang="en-US" altLang="zh-TW" sz="1400">
                <a:latin typeface="微軟正黑體" panose="020B0604030504040204" pitchFamily="34" charset="-120"/>
                <a:ea typeface="微軟正黑體" panose="020B0604030504040204" pitchFamily="34" charset="-120"/>
                <a:cs typeface="Arial"/>
              </a:rPr>
              <a:t>Switch</a:t>
            </a:r>
            <a:endParaRPr lang="en-US" altLang="zh-TW" sz="140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0" name="圖片 9">
            <a:extLst>
              <a:ext uri="{FF2B5EF4-FFF2-40B4-BE49-F238E27FC236}">
                <a16:creationId xmlns:a16="http://schemas.microsoft.com/office/drawing/2014/main" id="{E9D78CDB-65FD-4BC0-BB07-153ADA266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9113" y="1319404"/>
            <a:ext cx="5592760" cy="5036711"/>
          </a:xfrm>
          <a:prstGeom prst="rect">
            <a:avLst/>
          </a:prstGeom>
        </p:spPr>
      </p:pic>
      <p:sp>
        <p:nvSpPr>
          <p:cNvPr id="40" name="Text Placeholder 2">
            <a:extLst>
              <a:ext uri="{FF2B5EF4-FFF2-40B4-BE49-F238E27FC236}">
                <a16:creationId xmlns:a16="http://schemas.microsoft.com/office/drawing/2014/main" id="{4B831DA1-1AAD-47B8-97DE-E89F79D3B12A}"/>
              </a:ext>
            </a:extLst>
          </p:cNvPr>
          <p:cNvSpPr>
            <a:spLocks noGrp="1"/>
          </p:cNvSpPr>
          <p:nvPr/>
        </p:nvSpPr>
        <p:spPr>
          <a:xfrm>
            <a:off x="6657473" y="1361878"/>
            <a:ext cx="4708777" cy="799646"/>
          </a:xfrm>
          <a:prstGeom prst="rect">
            <a:avLst/>
          </a:prstGeom>
        </p:spPr>
        <p:txBody>
          <a:bodyPr spcFirstLastPara="1" vert="horz" wrap="square" lIns="121900" tIns="60933" rIns="121900" bIns="60933"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0965" indent="0">
              <a:lnSpc>
                <a:spcPct val="100000"/>
              </a:lnSpc>
              <a:buNone/>
            </a:pPr>
            <a:r>
              <a:rPr lang="en-US" altLang="zh-TW" sz="2000" b="1">
                <a:latin typeface="Arial"/>
                <a:ea typeface="微軟正黑體"/>
                <a:cs typeface="Arial"/>
              </a:rPr>
              <a:t>Up to 50TB</a:t>
            </a:r>
            <a:r>
              <a:rPr lang="zh-TW" altLang="en-US" sz="2000" b="1">
                <a:latin typeface="Arial"/>
                <a:ea typeface="微軟正黑體"/>
                <a:cs typeface="Arial"/>
              </a:rPr>
              <a:t> </a:t>
            </a:r>
            <a:r>
              <a:rPr lang="en-US" altLang="zh-TW" sz="2000" b="1">
                <a:latin typeface="Arial"/>
                <a:ea typeface="微軟正黑體"/>
                <a:cs typeface="Arial"/>
              </a:rPr>
              <a:t>VMware</a:t>
            </a:r>
            <a:r>
              <a:rPr lang="zh-TW" altLang="en-US" sz="2000" b="1">
                <a:latin typeface="Arial"/>
                <a:ea typeface="微軟正黑體"/>
                <a:cs typeface="Arial"/>
              </a:rPr>
              <a:t> </a:t>
            </a:r>
            <a:r>
              <a:rPr lang="en-US" altLang="zh-TW" sz="2000" b="1">
                <a:latin typeface="Arial"/>
                <a:ea typeface="微軟正黑體"/>
                <a:cs typeface="Arial"/>
              </a:rPr>
              <a:t>datastore for web-server / exchange</a:t>
            </a:r>
          </a:p>
        </p:txBody>
      </p:sp>
      <p:sp>
        <p:nvSpPr>
          <p:cNvPr id="41" name="Text Placeholder 2">
            <a:extLst>
              <a:ext uri="{FF2B5EF4-FFF2-40B4-BE49-F238E27FC236}">
                <a16:creationId xmlns:a16="http://schemas.microsoft.com/office/drawing/2014/main" id="{A2DB5122-1AEE-4652-B334-E2E00AB35FB0}"/>
              </a:ext>
            </a:extLst>
          </p:cNvPr>
          <p:cNvSpPr>
            <a:spLocks noGrp="1"/>
          </p:cNvSpPr>
          <p:nvPr/>
        </p:nvSpPr>
        <p:spPr>
          <a:xfrm>
            <a:off x="6657473" y="2398086"/>
            <a:ext cx="4708777" cy="726928"/>
          </a:xfrm>
          <a:prstGeom prst="rect">
            <a:avLst/>
          </a:prstGeom>
        </p:spPr>
        <p:txBody>
          <a:bodyPr spcFirstLastPara="1" vert="horz" wrap="square" lIns="121900" tIns="60933" rIns="121900" bIns="60933"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24x7</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continuous and stable services</a:t>
            </a:r>
            <a:endParaRPr lang="en-US" altLang="zh-TW" sz="2000" b="1">
              <a:latin typeface="微軟正黑體" panose="020B0604030504040204" pitchFamily="34" charset="-120"/>
              <a:cs typeface="Arial"/>
            </a:endParaRPr>
          </a:p>
        </p:txBody>
      </p:sp>
      <p:sp>
        <p:nvSpPr>
          <p:cNvPr id="42" name="Text Placeholder 2">
            <a:extLst>
              <a:ext uri="{FF2B5EF4-FFF2-40B4-BE49-F238E27FC236}">
                <a16:creationId xmlns:a16="http://schemas.microsoft.com/office/drawing/2014/main" id="{F119425D-A4DF-4EF7-B4FD-1C214FBD97AE}"/>
              </a:ext>
            </a:extLst>
          </p:cNvPr>
          <p:cNvSpPr>
            <a:spLocks noGrp="1"/>
          </p:cNvSpPr>
          <p:nvPr/>
        </p:nvSpPr>
        <p:spPr>
          <a:xfrm>
            <a:off x="6657473" y="3390464"/>
            <a:ext cx="4708777" cy="726928"/>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Snapshot backup scheme</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43" name="Text Placeholder 2">
            <a:extLst>
              <a:ext uri="{FF2B5EF4-FFF2-40B4-BE49-F238E27FC236}">
                <a16:creationId xmlns:a16="http://schemas.microsoft.com/office/drawing/2014/main" id="{B89D0EA0-9DFD-422F-8C60-1BCFC0A393F0}"/>
              </a:ext>
            </a:extLst>
          </p:cNvPr>
          <p:cNvSpPr>
            <a:spLocks noGrp="1"/>
          </p:cNvSpPr>
          <p:nvPr/>
        </p:nvSpPr>
        <p:spPr>
          <a:xfrm>
            <a:off x="6657473" y="4411775"/>
            <a:ext cx="4708777" cy="726928"/>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vSphere centralized management</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44" name="Text Placeholder 2">
            <a:extLst>
              <a:ext uri="{FF2B5EF4-FFF2-40B4-BE49-F238E27FC236}">
                <a16:creationId xmlns:a16="http://schemas.microsoft.com/office/drawing/2014/main" id="{EEB8B0DD-63F6-402A-B4DE-571810A233BD}"/>
              </a:ext>
            </a:extLst>
          </p:cNvPr>
          <p:cNvSpPr>
            <a:spLocks noGrp="1"/>
          </p:cNvSpPr>
          <p:nvPr/>
        </p:nvSpPr>
        <p:spPr>
          <a:xfrm>
            <a:off x="6657473" y="5449269"/>
            <a:ext cx="4708777" cy="726928"/>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Storage device offload</a:t>
            </a:r>
          </a:p>
        </p:txBody>
      </p:sp>
      <p:sp>
        <p:nvSpPr>
          <p:cNvPr id="46" name="文字方塊 45">
            <a:extLst>
              <a:ext uri="{FF2B5EF4-FFF2-40B4-BE49-F238E27FC236}">
                <a16:creationId xmlns:a16="http://schemas.microsoft.com/office/drawing/2014/main" id="{3B52C8E6-08AD-4B01-8CD7-951535315942}"/>
              </a:ext>
            </a:extLst>
          </p:cNvPr>
          <p:cNvSpPr txBox="1"/>
          <p:nvPr/>
        </p:nvSpPr>
        <p:spPr>
          <a:xfrm>
            <a:off x="2131579" y="2818358"/>
            <a:ext cx="983191" cy="307777"/>
          </a:xfrm>
          <a:prstGeom prst="rect">
            <a:avLst/>
          </a:prstGeom>
          <a:noFill/>
        </p:spPr>
        <p:txBody>
          <a:bodyPr wrap="square" rtlCol="0" anchor="t">
            <a:spAutoFit/>
          </a:bodyPr>
          <a:lstStyle/>
          <a:p>
            <a:pPr algn="ctr"/>
            <a:r>
              <a:rPr lang="en-US" altLang="zh-TW" sz="1400" err="1">
                <a:latin typeface="微軟正黑體" panose="020B0604030504040204" pitchFamily="34" charset="-120"/>
                <a:ea typeface="微軟正黑體" panose="020B0604030504040204" pitchFamily="34" charset="-120"/>
                <a:cs typeface="Arial"/>
              </a:rPr>
              <a:t>ESXi</a:t>
            </a:r>
            <a:endParaRPr lang="en-US" altLang="zh-TW" sz="1400">
              <a:latin typeface="微軟正黑體" panose="020B0604030504040204" pitchFamily="34" charset="-120"/>
              <a:ea typeface="微軟正黑體" panose="020B0604030504040204" pitchFamily="34" charset="-120"/>
              <a:cs typeface="Arial"/>
            </a:endParaRPr>
          </a:p>
        </p:txBody>
      </p:sp>
      <p:sp>
        <p:nvSpPr>
          <p:cNvPr id="47" name="文字方塊 46">
            <a:extLst>
              <a:ext uri="{FF2B5EF4-FFF2-40B4-BE49-F238E27FC236}">
                <a16:creationId xmlns:a16="http://schemas.microsoft.com/office/drawing/2014/main" id="{3E12A226-57AE-4926-9C89-6E5FF0D23C69}"/>
              </a:ext>
            </a:extLst>
          </p:cNvPr>
          <p:cNvSpPr txBox="1"/>
          <p:nvPr/>
        </p:nvSpPr>
        <p:spPr>
          <a:xfrm>
            <a:off x="4394786" y="2818358"/>
            <a:ext cx="983191" cy="307777"/>
          </a:xfrm>
          <a:prstGeom prst="rect">
            <a:avLst/>
          </a:prstGeom>
          <a:noFill/>
        </p:spPr>
        <p:txBody>
          <a:bodyPr wrap="square" rtlCol="0" anchor="t">
            <a:spAutoFit/>
          </a:bodyPr>
          <a:lstStyle/>
          <a:p>
            <a:pPr algn="ctr"/>
            <a:r>
              <a:rPr lang="en-US" altLang="zh-TW" sz="1400" err="1">
                <a:latin typeface="微軟正黑體" panose="020B0604030504040204" pitchFamily="34" charset="-120"/>
                <a:ea typeface="微軟正黑體" panose="020B0604030504040204" pitchFamily="34" charset="-120"/>
                <a:cs typeface="Arial"/>
              </a:rPr>
              <a:t>ESXi</a:t>
            </a:r>
            <a:endParaRPr lang="en-US" altLang="zh-TW" sz="1400">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231231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9A40429-0C34-4211-AC86-551DEEECAF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155" y="999723"/>
            <a:ext cx="7760961" cy="5957061"/>
          </a:xfrm>
          <a:prstGeom prst="rect">
            <a:avLst/>
          </a:prstGeom>
        </p:spPr>
      </p:pic>
      <p:sp>
        <p:nvSpPr>
          <p:cNvPr id="36" name="橢圓 35">
            <a:extLst>
              <a:ext uri="{FF2B5EF4-FFF2-40B4-BE49-F238E27FC236}">
                <a16:creationId xmlns:a16="http://schemas.microsoft.com/office/drawing/2014/main" id="{50BCA070-E5ED-415F-988A-8710D21ABF0E}"/>
              </a:ext>
            </a:extLst>
          </p:cNvPr>
          <p:cNvSpPr/>
          <p:nvPr/>
        </p:nvSpPr>
        <p:spPr>
          <a:xfrm>
            <a:off x="-258882" y="4086225"/>
            <a:ext cx="3586774" cy="1914526"/>
          </a:xfrm>
          <a:prstGeom prst="ellipse">
            <a:avLst/>
          </a:prstGeom>
          <a:gradFill flip="none" rotWithShape="1">
            <a:gsLst>
              <a:gs pos="0">
                <a:schemeClr val="accent1">
                  <a:lumMod val="5000"/>
                  <a:lumOff val="95000"/>
                </a:schemeClr>
              </a:gs>
              <a:gs pos="100000">
                <a:schemeClr val="bg1">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111111</a:t>
            </a:r>
            <a:endParaRPr lang="zh-TW" altLang="en-US"/>
          </a:p>
        </p:txBody>
      </p:sp>
      <p:sp>
        <p:nvSpPr>
          <p:cNvPr id="2" name="Title 1">
            <a:extLst>
              <a:ext uri="{FF2B5EF4-FFF2-40B4-BE49-F238E27FC236}">
                <a16:creationId xmlns:a16="http://schemas.microsoft.com/office/drawing/2014/main" id="{62F67AD8-B838-4895-84FB-083CB597A441}"/>
              </a:ext>
            </a:extLst>
          </p:cNvPr>
          <p:cNvSpPr>
            <a:spLocks noGrp="1"/>
          </p:cNvSpPr>
          <p:nvPr>
            <p:ph type="title"/>
          </p:nvPr>
        </p:nvSpPr>
        <p:spPr>
          <a:xfrm>
            <a:off x="248652" y="15747"/>
            <a:ext cx="11376841" cy="1067095"/>
          </a:xfrm>
        </p:spPr>
        <p:txBody>
          <a:bodyPr>
            <a:normAutofit fontScale="90000"/>
          </a:bodyPr>
          <a:lstStyle/>
          <a:p>
            <a:r>
              <a:rPr lang="en-US" altLang="ja-JP" sz="3700">
                <a:latin typeface="Arial" panose="020B0604020202020204" pitchFamily="34" charset="0"/>
                <a:cs typeface="Arial" panose="020B0604020202020204" pitchFamily="34" charset="0"/>
              </a:rPr>
              <a:t>Highly available design for non-disruptive services</a:t>
            </a:r>
            <a:br>
              <a:rPr lang="en-US" altLang="ja-JP"/>
            </a:br>
            <a:r>
              <a:rPr lang="en-US" altLang="ja-JP" sz="2700">
                <a:solidFill>
                  <a:srgbClr val="00FFFF"/>
                </a:solidFill>
                <a:latin typeface="Arial" panose="020B0604020202020204" pitchFamily="34" charset="0"/>
                <a:cs typeface="Arial" panose="020B0604020202020204" pitchFamily="34" charset="0"/>
              </a:rPr>
              <a:t>QNAP</a:t>
            </a:r>
            <a:r>
              <a:rPr lang="ja-JP" altLang="en-US" sz="2700">
                <a:solidFill>
                  <a:srgbClr val="00FFFF"/>
                </a:solidFill>
                <a:latin typeface="Arial" panose="020B0604020202020204" pitchFamily="34" charset="0"/>
                <a:cs typeface="Arial" panose="020B0604020202020204" pitchFamily="34" charset="0"/>
              </a:rPr>
              <a:t> </a:t>
            </a:r>
            <a:r>
              <a:rPr lang="en-US" altLang="ja-JP" sz="2700">
                <a:solidFill>
                  <a:srgbClr val="00FFFF"/>
                </a:solidFill>
                <a:latin typeface="Arial" panose="020B0604020202020204" pitchFamily="34" charset="0"/>
                <a:cs typeface="Arial" panose="020B0604020202020204" pitchFamily="34" charset="0"/>
              </a:rPr>
              <a:t>ES1640dc</a:t>
            </a:r>
            <a:r>
              <a:rPr lang="ja-JP"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a:t>
            </a:r>
            <a:r>
              <a:rPr lang="zh-TW"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for</a:t>
            </a:r>
            <a:r>
              <a:rPr lang="zh-TW" altLang="en-US" sz="2700">
                <a:solidFill>
                  <a:srgbClr val="00FFFF"/>
                </a:solidFill>
                <a:latin typeface="Arial" panose="020B0604020202020204" pitchFamily="34" charset="0"/>
                <a:cs typeface="Arial" panose="020B0604020202020204" pitchFamily="34" charset="0"/>
              </a:rPr>
              <a:t> </a:t>
            </a:r>
            <a:r>
              <a:rPr lang="en-US" altLang="zh-TW" sz="2700">
                <a:solidFill>
                  <a:srgbClr val="00FFFF"/>
                </a:solidFill>
                <a:latin typeface="Arial" panose="020B0604020202020204" pitchFamily="34" charset="0"/>
                <a:cs typeface="Arial" panose="020B0604020202020204" pitchFamily="34" charset="0"/>
              </a:rPr>
              <a:t>critical applications on VMware</a:t>
            </a:r>
            <a:endParaRPr lang="ja-JP" altLang="en-US" sz="2700">
              <a:solidFill>
                <a:srgbClr val="00FFFF"/>
              </a:solidFill>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4D9074C3-B2DF-423B-9D75-62ED67E203DB}"/>
              </a:ext>
            </a:extLst>
          </p:cNvPr>
          <p:cNvPicPr>
            <a:picLocks noChangeAspect="1"/>
          </p:cNvPicPr>
          <p:nvPr/>
        </p:nvPicPr>
        <p:blipFill>
          <a:blip r:embed="rId4"/>
          <a:stretch>
            <a:fillRect/>
          </a:stretch>
        </p:blipFill>
        <p:spPr>
          <a:xfrm>
            <a:off x="360239" y="2777006"/>
            <a:ext cx="6034585" cy="3410233"/>
          </a:xfrm>
          <a:prstGeom prst="rect">
            <a:avLst/>
          </a:prstGeom>
          <a:effectLst>
            <a:outerShdw blurRad="50800" dist="38100" dir="5400000" algn="t" rotWithShape="0">
              <a:prstClr val="black">
                <a:alpha val="40000"/>
              </a:prstClr>
            </a:outerShdw>
          </a:effectLst>
        </p:spPr>
      </p:pic>
      <p:pic>
        <p:nvPicPr>
          <p:cNvPr id="26" name="圖片 25">
            <a:extLst>
              <a:ext uri="{FF2B5EF4-FFF2-40B4-BE49-F238E27FC236}">
                <a16:creationId xmlns:a16="http://schemas.microsoft.com/office/drawing/2014/main" id="{49066330-ED18-4689-B281-BC38F623B7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9803" y="1401180"/>
            <a:ext cx="4772977" cy="4815700"/>
          </a:xfrm>
          <a:prstGeom prst="rect">
            <a:avLst/>
          </a:prstGeom>
        </p:spPr>
      </p:pic>
      <p:sp>
        <p:nvSpPr>
          <p:cNvPr id="27" name="Text Placeholder 2">
            <a:extLst>
              <a:ext uri="{FF2B5EF4-FFF2-40B4-BE49-F238E27FC236}">
                <a16:creationId xmlns:a16="http://schemas.microsoft.com/office/drawing/2014/main" id="{3A6711F4-DA62-40EA-A6A0-E13763EF34CD}"/>
              </a:ext>
            </a:extLst>
          </p:cNvPr>
          <p:cNvSpPr>
            <a:spLocks noGrp="1"/>
          </p:cNvSpPr>
          <p:nvPr/>
        </p:nvSpPr>
        <p:spPr>
          <a:xfrm>
            <a:off x="7657169" y="1407553"/>
            <a:ext cx="3968325" cy="730153"/>
          </a:xfrm>
          <a:prstGeom prst="rect">
            <a:avLst/>
          </a:prstGeom>
        </p:spPr>
        <p:txBody>
          <a:bodyPr spcFirstLastPara="1" vert="horz" wrap="square" lIns="121900" tIns="60933" rIns="121900" bIns="60933"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BBU &amp; NVRAM cache protection</a:t>
            </a:r>
          </a:p>
        </p:txBody>
      </p:sp>
      <p:sp>
        <p:nvSpPr>
          <p:cNvPr id="28" name="Text Placeholder 2">
            <a:extLst>
              <a:ext uri="{FF2B5EF4-FFF2-40B4-BE49-F238E27FC236}">
                <a16:creationId xmlns:a16="http://schemas.microsoft.com/office/drawing/2014/main" id="{90DB188F-9CEA-45BF-B044-7799119D48BD}"/>
              </a:ext>
            </a:extLst>
          </p:cNvPr>
          <p:cNvSpPr>
            <a:spLocks noGrp="1"/>
          </p:cNvSpPr>
          <p:nvPr/>
        </p:nvSpPr>
        <p:spPr>
          <a:xfrm>
            <a:off x="7657169" y="2383266"/>
            <a:ext cx="3968325" cy="730153"/>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Dual-path mini-SAS link</a:t>
            </a:r>
          </a:p>
        </p:txBody>
      </p:sp>
      <p:sp>
        <p:nvSpPr>
          <p:cNvPr id="31" name="Text Placeholder 2">
            <a:extLst>
              <a:ext uri="{FF2B5EF4-FFF2-40B4-BE49-F238E27FC236}">
                <a16:creationId xmlns:a16="http://schemas.microsoft.com/office/drawing/2014/main" id="{B5714D93-E381-4272-B6D5-82F791230AB6}"/>
              </a:ext>
            </a:extLst>
          </p:cNvPr>
          <p:cNvSpPr>
            <a:spLocks noGrp="1"/>
          </p:cNvSpPr>
          <p:nvPr/>
        </p:nvSpPr>
        <p:spPr>
          <a:xfrm>
            <a:off x="7714120" y="3351222"/>
            <a:ext cx="3911374" cy="730153"/>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TW" sz="2000" b="1">
                <a:latin typeface="Arial" panose="020B0604020202020204" pitchFamily="34" charset="0"/>
                <a:ea typeface="微軟正黑體" panose="020B0604030504040204" pitchFamily="34" charset="-120"/>
                <a:cs typeface="Arial" panose="020B0604020202020204" pitchFamily="34" charset="0"/>
              </a:rPr>
              <a:t>Built-in</a:t>
            </a:r>
            <a:r>
              <a:rPr lang="zh-TW" altLang="zh-TW" sz="2000" b="1">
                <a:latin typeface="Arial" panose="020B0604020202020204" pitchFamily="34" charset="0"/>
                <a:ea typeface="微軟正黑體" panose="020B0604030504040204" pitchFamily="34" charset="-120"/>
                <a:cs typeface="Arial" panose="020B0604020202020204" pitchFamily="34" charset="0"/>
              </a:rPr>
              <a:t> 10GbE </a:t>
            </a:r>
            <a:r>
              <a:rPr lang="en-US" altLang="zh-TW" sz="2000" b="1">
                <a:latin typeface="Arial" panose="020B0604020202020204" pitchFamily="34" charset="0"/>
                <a:ea typeface="微軟正黑體" panose="020B0604030504040204" pitchFamily="34" charset="-120"/>
                <a:cs typeface="Arial" panose="020B0604020202020204" pitchFamily="34" charset="0"/>
              </a:rPr>
              <a:t>interface</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33" name="Text Placeholder 2">
            <a:extLst>
              <a:ext uri="{FF2B5EF4-FFF2-40B4-BE49-F238E27FC236}">
                <a16:creationId xmlns:a16="http://schemas.microsoft.com/office/drawing/2014/main" id="{E65C39B9-BD16-4A44-B357-CF84D69F49CB}"/>
              </a:ext>
            </a:extLst>
          </p:cNvPr>
          <p:cNvSpPr>
            <a:spLocks noGrp="1"/>
          </p:cNvSpPr>
          <p:nvPr/>
        </p:nvSpPr>
        <p:spPr>
          <a:xfrm>
            <a:off x="7657169" y="4341122"/>
            <a:ext cx="3968325" cy="730153"/>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Port </a:t>
            </a:r>
            <a:r>
              <a:rPr lang="en-US" altLang="zh-TW" sz="2000" b="1" err="1">
                <a:latin typeface="Arial" panose="020B0604020202020204" pitchFamily="34" charset="0"/>
                <a:ea typeface="微軟正黑體" panose="020B0604030504040204" pitchFamily="34" charset="-120"/>
                <a:cs typeface="Arial" panose="020B0604020202020204" pitchFamily="34" charset="0"/>
              </a:rPr>
              <a:t>trunking</a:t>
            </a:r>
            <a:r>
              <a:rPr lang="en-US" altLang="zh-TW" sz="2000" b="1">
                <a:latin typeface="Arial" panose="020B0604020202020204" pitchFamily="34" charset="0"/>
                <a:ea typeface="微軟正黑體" panose="020B0604030504040204" pitchFamily="34" charset="-120"/>
                <a:cs typeface="Arial" panose="020B0604020202020204" pitchFamily="34" charset="0"/>
              </a:rPr>
              <a:t> / Multipath</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34" name="Text Placeholder 2">
            <a:extLst>
              <a:ext uri="{FF2B5EF4-FFF2-40B4-BE49-F238E27FC236}">
                <a16:creationId xmlns:a16="http://schemas.microsoft.com/office/drawing/2014/main" id="{CB57E37D-9476-4AAC-9BE0-B5BE4E8FE50A}"/>
              </a:ext>
            </a:extLst>
          </p:cNvPr>
          <p:cNvSpPr>
            <a:spLocks noGrp="1"/>
          </p:cNvSpPr>
          <p:nvPr/>
        </p:nvSpPr>
        <p:spPr>
          <a:xfrm>
            <a:off x="7657169" y="5334395"/>
            <a:ext cx="3968325" cy="730153"/>
          </a:xfrm>
          <a:prstGeom prst="rect">
            <a:avLst/>
          </a:prstGeom>
        </p:spPr>
        <p:txBody>
          <a:bodyPr spcFirstLastPara="1" vert="horz" wrap="square" lIns="121900" tIns="60933" rIns="121900" bIns="60933"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a:lnSpc>
                <a:spcPct val="100000"/>
              </a:lnSpc>
              <a:buNone/>
            </a:pPr>
            <a:r>
              <a:rPr lang="en-US" altLang="zh-TW" sz="2000" b="1">
                <a:latin typeface="Arial" panose="020B0604020202020204" pitchFamily="34" charset="0"/>
                <a:ea typeface="微軟正黑體" panose="020B0604030504040204" pitchFamily="34" charset="-120"/>
                <a:cs typeface="Arial" panose="020B0604020202020204" pitchFamily="34" charset="0"/>
              </a:rPr>
              <a:t>ZFS end-to-end integrity</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65959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5B819B2-717D-401E-A41E-B73D0560D7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877" y="2484143"/>
            <a:ext cx="5986284" cy="3681991"/>
          </a:xfrm>
          <a:prstGeom prst="rect">
            <a:avLst/>
          </a:prstGeom>
        </p:spPr>
      </p:pic>
      <p:sp>
        <p:nvSpPr>
          <p:cNvPr id="2" name="標題 1">
            <a:extLst>
              <a:ext uri="{FF2B5EF4-FFF2-40B4-BE49-F238E27FC236}">
                <a16:creationId xmlns:a16="http://schemas.microsoft.com/office/drawing/2014/main" id="{8DBFE998-FA6C-4994-A75D-3C1713C875FE}"/>
              </a:ext>
            </a:extLst>
          </p:cNvPr>
          <p:cNvSpPr>
            <a:spLocks noGrp="1"/>
          </p:cNvSpPr>
          <p:nvPr>
            <p:ph type="title"/>
          </p:nvPr>
        </p:nvSpPr>
        <p:spPr/>
        <p:txBody>
          <a:bodyPr>
            <a:normAutofit fontScale="90000"/>
          </a:bodyPr>
          <a:lstStyle/>
          <a:p>
            <a:r>
              <a:rPr lang="en-US" altLang="zh-TW" sz="4400">
                <a:latin typeface="Arial" panose="020B0604020202020204" pitchFamily="34" charset="0"/>
                <a:cs typeface="Arial" panose="020B0604020202020204" pitchFamily="34" charset="0"/>
              </a:rPr>
              <a:t>The glimpse of the performance of storage</a:t>
            </a:r>
            <a:br>
              <a:rPr lang="en-US" altLang="zh-TW" sz="4400">
                <a:latin typeface="Arial" panose="020B0604020202020204" pitchFamily="34" charset="0"/>
                <a:cs typeface="Arial" panose="020B0604020202020204" pitchFamily="34" charset="0"/>
              </a:rPr>
            </a:br>
            <a:r>
              <a:rPr lang="en-US" altLang="zh-TW" sz="2700">
                <a:solidFill>
                  <a:srgbClr val="00FFFF"/>
                </a:solidFill>
                <a:latin typeface="Arial" panose="020B0604020202020204" pitchFamily="34" charset="0"/>
                <a:cs typeface="Arial" panose="020B0604020202020204" pitchFamily="34" charset="0"/>
              </a:rPr>
              <a:t>Why is my storage device slowing down?</a:t>
            </a:r>
            <a:endParaRPr lang="zh-TW" altLang="en-US" sz="2200">
              <a:solidFill>
                <a:srgbClr val="00FFFF"/>
              </a:solidFill>
              <a:latin typeface="Arial" panose="020B0604020202020204" pitchFamily="34" charset="0"/>
              <a:cs typeface="Arial" panose="020B0604020202020204" pitchFamily="34" charset="0"/>
            </a:endParaRPr>
          </a:p>
        </p:txBody>
      </p:sp>
      <p:pic>
        <p:nvPicPr>
          <p:cNvPr id="51" name="圖片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4407" y="10709944"/>
            <a:ext cx="3348743" cy="816865"/>
          </a:xfrm>
          <a:prstGeom prst="rect">
            <a:avLst/>
          </a:prstGeom>
        </p:spPr>
      </p:pic>
      <p:pic>
        <p:nvPicPr>
          <p:cNvPr id="53" name="圖片 52"/>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811000" y="8599291"/>
            <a:ext cx="480000" cy="480000"/>
          </a:xfrm>
          <a:prstGeom prst="rect">
            <a:avLst/>
          </a:prstGeom>
        </p:spPr>
      </p:pic>
      <p:pic>
        <p:nvPicPr>
          <p:cNvPr id="54" name="圖片 53"/>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15152" y="9079291"/>
            <a:ext cx="478855" cy="521420"/>
          </a:xfrm>
          <a:prstGeom prst="rect">
            <a:avLst/>
          </a:prstGeom>
        </p:spPr>
      </p:pic>
      <p:pic>
        <p:nvPicPr>
          <p:cNvPr id="55" name="圖片 54"/>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027912" y="8922635"/>
            <a:ext cx="478855" cy="521420"/>
          </a:xfrm>
          <a:prstGeom prst="rect">
            <a:avLst/>
          </a:prstGeom>
        </p:spPr>
      </p:pic>
      <p:pic>
        <p:nvPicPr>
          <p:cNvPr id="56" name="圖片 55"/>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361993" y="8228442"/>
            <a:ext cx="478855" cy="521420"/>
          </a:xfrm>
          <a:prstGeom prst="rect">
            <a:avLst/>
          </a:prstGeom>
        </p:spPr>
      </p:pic>
      <p:pic>
        <p:nvPicPr>
          <p:cNvPr id="57" name="圖片 56"/>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01035" y="8964320"/>
            <a:ext cx="478855" cy="521420"/>
          </a:xfrm>
          <a:prstGeom prst="rect">
            <a:avLst/>
          </a:prstGeom>
        </p:spPr>
      </p:pic>
      <p:pic>
        <p:nvPicPr>
          <p:cNvPr id="58" name="圖片 57"/>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672381" y="7776761"/>
            <a:ext cx="478855" cy="521420"/>
          </a:xfrm>
          <a:prstGeom prst="rect">
            <a:avLst/>
          </a:prstGeom>
        </p:spPr>
      </p:pic>
      <p:pic>
        <p:nvPicPr>
          <p:cNvPr id="59" name="圖片 58"/>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044103" y="7693323"/>
            <a:ext cx="478855" cy="521420"/>
          </a:xfrm>
          <a:prstGeom prst="rect">
            <a:avLst/>
          </a:prstGeom>
        </p:spPr>
      </p:pic>
      <p:pic>
        <p:nvPicPr>
          <p:cNvPr id="60" name="圖片 59"/>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00629" y="8358082"/>
            <a:ext cx="478855" cy="521420"/>
          </a:xfrm>
          <a:prstGeom prst="rect">
            <a:avLst/>
          </a:prstGeom>
        </p:spPr>
      </p:pic>
      <p:pic>
        <p:nvPicPr>
          <p:cNvPr id="61" name="圖片 60"/>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62357" y="9005740"/>
            <a:ext cx="480000" cy="480000"/>
          </a:xfrm>
          <a:prstGeom prst="rect">
            <a:avLst/>
          </a:prstGeom>
        </p:spPr>
      </p:pic>
      <p:pic>
        <p:nvPicPr>
          <p:cNvPr id="62" name="圖片 61"/>
          <p:cNvPicPr>
            <a:picLocks noChangeAspect="1"/>
          </p:cNvPicPr>
          <p:nvPr/>
        </p:nvPicPr>
        <p:blipFill>
          <a:blip r:embed="rId5"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980753" y="8525740"/>
            <a:ext cx="480000" cy="480000"/>
          </a:xfrm>
          <a:prstGeom prst="rect">
            <a:avLst/>
          </a:prstGeom>
        </p:spPr>
      </p:pic>
      <p:pic>
        <p:nvPicPr>
          <p:cNvPr id="63" name="圖片 62"/>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35696" y="7760271"/>
            <a:ext cx="480000" cy="480000"/>
          </a:xfrm>
          <a:prstGeom prst="rect">
            <a:avLst/>
          </a:prstGeom>
        </p:spPr>
      </p:pic>
      <p:pic>
        <p:nvPicPr>
          <p:cNvPr id="64" name="圖片 63"/>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01115" y="7760271"/>
            <a:ext cx="480000" cy="480000"/>
          </a:xfrm>
          <a:prstGeom prst="rect">
            <a:avLst/>
          </a:prstGeom>
        </p:spPr>
      </p:pic>
      <p:sp>
        <p:nvSpPr>
          <p:cNvPr id="65" name="矩形 64"/>
          <p:cNvSpPr/>
          <p:nvPr/>
        </p:nvSpPr>
        <p:spPr>
          <a:xfrm>
            <a:off x="1299360" y="7564383"/>
            <a:ext cx="3364544" cy="2194087"/>
          </a:xfrm>
          <a:prstGeom prst="rect">
            <a:avLst/>
          </a:prstGeom>
          <a:noFill/>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sz="3200">
              <a:latin typeface="微軟正黑體" panose="020B0604030504040204" pitchFamily="34" charset="-120"/>
            </a:endParaRPr>
          </a:p>
        </p:txBody>
      </p:sp>
      <p:sp>
        <p:nvSpPr>
          <p:cNvPr id="12" name="文字方塊 11">
            <a:extLst>
              <a:ext uri="{FF2B5EF4-FFF2-40B4-BE49-F238E27FC236}">
                <a16:creationId xmlns:a16="http://schemas.microsoft.com/office/drawing/2014/main" id="{9F94460E-AB65-42DA-A53E-E164FBCF797F}"/>
              </a:ext>
            </a:extLst>
          </p:cNvPr>
          <p:cNvSpPr txBox="1"/>
          <p:nvPr/>
        </p:nvSpPr>
        <p:spPr>
          <a:xfrm>
            <a:off x="5749660" y="2140838"/>
            <a:ext cx="6257612" cy="1251625"/>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101597" defTabSz="685800">
              <a:spcBef>
                <a:spcPts val="750"/>
              </a:spcBef>
            </a:pPr>
            <a:r>
              <a:rPr lang="en-US" altLang="zh-TW" sz="2000" b="1">
                <a:latin typeface="Arial" panose="020B0604020202020204" pitchFamily="34" charset="0"/>
                <a:ea typeface="微軟正黑體" panose="020B0604030504040204" pitchFamily="34" charset="-120"/>
                <a:cs typeface="Arial" panose="020B0604020202020204" pitchFamily="34" charset="0"/>
              </a:rPr>
              <a:t>Why is the system getting slower and slower?</a:t>
            </a:r>
          </a:p>
          <a:p>
            <a:pPr marL="101597" defTabSz="685800">
              <a:spcBef>
                <a:spcPts val="750"/>
              </a:spcBef>
            </a:pPr>
            <a:r>
              <a:rPr lang="en-US" altLang="zh-TW" sz="2000" b="1">
                <a:latin typeface="Arial" panose="020B0604020202020204" pitchFamily="34" charset="0"/>
                <a:ea typeface="微軟正黑體" panose="020B0604030504040204" pitchFamily="34" charset="-120"/>
                <a:cs typeface="Arial" panose="020B0604020202020204" pitchFamily="34" charset="0"/>
              </a:rPr>
              <a:t>Is the service starting to slow down?</a:t>
            </a:r>
          </a:p>
          <a:p>
            <a:pPr marL="101597" defTabSz="685800">
              <a:spcBef>
                <a:spcPts val="750"/>
              </a:spcBef>
            </a:pPr>
            <a:r>
              <a:rPr lang="en-US" altLang="zh-TW" sz="2000" b="1">
                <a:latin typeface="Arial" panose="020B0604020202020204" pitchFamily="34" charset="0"/>
                <a:ea typeface="微軟正黑體" panose="020B0604030504040204" pitchFamily="34" charset="-120"/>
                <a:cs typeface="Arial" panose="020B0604020202020204" pitchFamily="34" charset="0"/>
              </a:rPr>
              <a:t>Why</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did</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the</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NAS</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slow</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down</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after</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a</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while?</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grpSp>
        <p:nvGrpSpPr>
          <p:cNvPr id="9" name="群組 8">
            <a:extLst>
              <a:ext uri="{FF2B5EF4-FFF2-40B4-BE49-F238E27FC236}">
                <a16:creationId xmlns:a16="http://schemas.microsoft.com/office/drawing/2014/main" id="{EDF72ACF-6953-4ACE-A06A-8035ED3E2D7A}"/>
              </a:ext>
            </a:extLst>
          </p:cNvPr>
          <p:cNvGrpSpPr/>
          <p:nvPr/>
        </p:nvGrpSpPr>
        <p:grpSpPr>
          <a:xfrm>
            <a:off x="1649573" y="1383634"/>
            <a:ext cx="3753853" cy="890077"/>
            <a:chOff x="517358" y="1323474"/>
            <a:chExt cx="3753853" cy="890077"/>
          </a:xfrm>
        </p:grpSpPr>
        <p:pic>
          <p:nvPicPr>
            <p:cNvPr id="52" name="圖片 51"/>
            <p:cNvPicPr>
              <a:picLocks noChangeAspect="1"/>
            </p:cNvPicPr>
            <p:nvPr/>
          </p:nvPicPr>
          <p:blipFill>
            <a:blip r:embed="rId7"/>
            <a:stretch>
              <a:fillRect/>
            </a:stretch>
          </p:blipFill>
          <p:spPr>
            <a:xfrm>
              <a:off x="885323" y="1416568"/>
              <a:ext cx="3213917" cy="766892"/>
            </a:xfrm>
            <a:prstGeom prst="rect">
              <a:avLst/>
            </a:prstGeom>
            <a:ln>
              <a:noFill/>
            </a:ln>
          </p:spPr>
        </p:pic>
        <p:sp>
          <p:nvSpPr>
            <p:cNvPr id="8" name="語音泡泡: 圓角矩形 7">
              <a:extLst>
                <a:ext uri="{FF2B5EF4-FFF2-40B4-BE49-F238E27FC236}">
                  <a16:creationId xmlns:a16="http://schemas.microsoft.com/office/drawing/2014/main" id="{8A3BCC82-1099-47AB-B601-FA735A3A8531}"/>
                </a:ext>
              </a:extLst>
            </p:cNvPr>
            <p:cNvSpPr/>
            <p:nvPr/>
          </p:nvSpPr>
          <p:spPr>
            <a:xfrm>
              <a:off x="517358" y="1323474"/>
              <a:ext cx="3753853" cy="890077"/>
            </a:xfrm>
            <a:prstGeom prst="wedgeRoundRectCallout">
              <a:avLst>
                <a:gd name="adj1" fmla="val -383"/>
                <a:gd name="adj2" fmla="val 98997"/>
                <a:gd name="adj3" fmla="val 16667"/>
              </a:avLst>
            </a:prstGeom>
            <a:no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 name="圖片 10">
            <a:extLst>
              <a:ext uri="{FF2B5EF4-FFF2-40B4-BE49-F238E27FC236}">
                <a16:creationId xmlns:a16="http://schemas.microsoft.com/office/drawing/2014/main" id="{C286FC1F-8F97-4631-ABCF-8606B441DB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03339" y="1525555"/>
            <a:ext cx="692467" cy="615283"/>
          </a:xfrm>
          <a:prstGeom prst="rect">
            <a:avLst/>
          </a:prstGeom>
        </p:spPr>
      </p:pic>
    </p:spTree>
    <p:extLst>
      <p:ext uri="{BB962C8B-B14F-4D97-AF65-F5344CB8AC3E}">
        <p14:creationId xmlns:p14="http://schemas.microsoft.com/office/powerpoint/2010/main" val="3818096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2376-6E70-456D-99B5-016536395888}"/>
              </a:ext>
            </a:extLst>
          </p:cNvPr>
          <p:cNvSpPr>
            <a:spLocks noGrp="1"/>
          </p:cNvSpPr>
          <p:nvPr>
            <p:ph type="title"/>
          </p:nvPr>
        </p:nvSpPr>
        <p:spPr/>
        <p:txBody>
          <a:bodyPr>
            <a:normAutofit/>
          </a:bodyPr>
          <a:lstStyle/>
          <a:p>
            <a:r>
              <a:rPr lang="en-US" altLang="ja-JP" sz="4400">
                <a:latin typeface="Arial"/>
                <a:ea typeface="微軟正黑體"/>
                <a:cs typeface="Arial"/>
              </a:rPr>
              <a:t>Provide a more stable performance</a:t>
            </a:r>
            <a:br>
              <a:rPr lang="ja-JP" altLang="en-US" sz="2100"/>
            </a:br>
            <a:r>
              <a:rPr lang="en-US" altLang="ja-JP" sz="2400">
                <a:solidFill>
                  <a:srgbClr val="00FFFF"/>
                </a:solidFill>
                <a:latin typeface="Arial"/>
                <a:ea typeface="微軟正黑體"/>
                <a:cs typeface="Arial"/>
              </a:rPr>
              <a:t>QES pool over provisioning decelerates the space fragmentation</a:t>
            </a:r>
            <a:endParaRPr lang="en-US" altLang="en-US" sz="2000">
              <a:solidFill>
                <a:srgbClr val="00FFFF"/>
              </a:solidFill>
              <a:latin typeface="Arial"/>
              <a:ea typeface="微軟正黑體"/>
              <a:cs typeface="Arial"/>
            </a:endParaRPr>
          </a:p>
        </p:txBody>
      </p:sp>
      <p:sp>
        <p:nvSpPr>
          <p:cNvPr id="47" name="矩形 6">
            <a:extLst>
              <a:ext uri="{FF2B5EF4-FFF2-40B4-BE49-F238E27FC236}">
                <a16:creationId xmlns:a16="http://schemas.microsoft.com/office/drawing/2014/main" id="{15996CE4-E764-40BB-A02F-C86FC63C91BB}"/>
              </a:ext>
            </a:extLst>
          </p:cNvPr>
          <p:cNvSpPr/>
          <p:nvPr/>
        </p:nvSpPr>
        <p:spPr>
          <a:xfrm>
            <a:off x="220858" y="1202284"/>
            <a:ext cx="5031083" cy="1381728"/>
          </a:xfrm>
          <a:prstGeom prst="rect">
            <a:avLst/>
          </a:prstGeom>
          <a:gradFill>
            <a:gsLst>
              <a:gs pos="0">
                <a:srgbClr val="FFC000"/>
              </a:gs>
              <a:gs pos="75000">
                <a:srgbClr val="FF66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0" name="TextBox 59">
            <a:extLst>
              <a:ext uri="{FF2B5EF4-FFF2-40B4-BE49-F238E27FC236}">
                <a16:creationId xmlns:a16="http://schemas.microsoft.com/office/drawing/2014/main" id="{24D93A6C-C88D-4CA9-9803-2D8D4C855CEB}"/>
              </a:ext>
            </a:extLst>
          </p:cNvPr>
          <p:cNvSpPr txBox="1"/>
          <p:nvPr/>
        </p:nvSpPr>
        <p:spPr>
          <a:xfrm>
            <a:off x="231744" y="2172329"/>
            <a:ext cx="5020198"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Pool free space</a:t>
            </a:r>
            <a:endParaRPr 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2" name="Rectangle 61">
            <a:extLst>
              <a:ext uri="{FF2B5EF4-FFF2-40B4-BE49-F238E27FC236}">
                <a16:creationId xmlns:a16="http://schemas.microsoft.com/office/drawing/2014/main" id="{DC23AE21-8141-4208-B27C-CEE937D790B4}"/>
              </a:ext>
            </a:extLst>
          </p:cNvPr>
          <p:cNvSpPr/>
          <p:nvPr/>
        </p:nvSpPr>
        <p:spPr>
          <a:xfrm>
            <a:off x="364511" y="1262762"/>
            <a:ext cx="761673" cy="89319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A</a:t>
            </a:r>
          </a:p>
        </p:txBody>
      </p:sp>
      <p:sp>
        <p:nvSpPr>
          <p:cNvPr id="64" name="Rectangle 63">
            <a:extLst>
              <a:ext uri="{FF2B5EF4-FFF2-40B4-BE49-F238E27FC236}">
                <a16:creationId xmlns:a16="http://schemas.microsoft.com/office/drawing/2014/main" id="{4BBBE83B-344E-4367-A636-38AD3886EBEA}"/>
              </a:ext>
            </a:extLst>
          </p:cNvPr>
          <p:cNvSpPr/>
          <p:nvPr/>
        </p:nvSpPr>
        <p:spPr>
          <a:xfrm>
            <a:off x="1577736" y="1262762"/>
            <a:ext cx="652987" cy="89319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B</a:t>
            </a:r>
          </a:p>
        </p:txBody>
      </p:sp>
      <p:sp>
        <p:nvSpPr>
          <p:cNvPr id="66" name="Rectangle 65">
            <a:extLst>
              <a:ext uri="{FF2B5EF4-FFF2-40B4-BE49-F238E27FC236}">
                <a16:creationId xmlns:a16="http://schemas.microsoft.com/office/drawing/2014/main" id="{1F4B8B62-F0C0-441C-A88B-BA013098CE85}"/>
              </a:ext>
            </a:extLst>
          </p:cNvPr>
          <p:cNvSpPr/>
          <p:nvPr/>
        </p:nvSpPr>
        <p:spPr>
          <a:xfrm>
            <a:off x="4189408" y="1249292"/>
            <a:ext cx="942576" cy="89286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D</a:t>
            </a:r>
          </a:p>
        </p:txBody>
      </p:sp>
      <p:sp>
        <p:nvSpPr>
          <p:cNvPr id="53" name="箭號: 有線條的向右箭號 52">
            <a:extLst>
              <a:ext uri="{FF2B5EF4-FFF2-40B4-BE49-F238E27FC236}">
                <a16:creationId xmlns:a16="http://schemas.microsoft.com/office/drawing/2014/main" id="{5C2410B7-E54D-4EB5-8B66-8058EE724857}"/>
              </a:ext>
            </a:extLst>
          </p:cNvPr>
          <p:cNvSpPr/>
          <p:nvPr/>
        </p:nvSpPr>
        <p:spPr>
          <a:xfrm flipH="1">
            <a:off x="3616511" y="3364317"/>
            <a:ext cx="2295695" cy="503096"/>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TextBox 69">
            <a:extLst>
              <a:ext uri="{FF2B5EF4-FFF2-40B4-BE49-F238E27FC236}">
                <a16:creationId xmlns:a16="http://schemas.microsoft.com/office/drawing/2014/main" id="{17FE42AD-D3FE-459B-A53A-5F0C9142CFDF}"/>
              </a:ext>
            </a:extLst>
          </p:cNvPr>
          <p:cNvSpPr txBox="1"/>
          <p:nvPr/>
        </p:nvSpPr>
        <p:spPr>
          <a:xfrm>
            <a:off x="2158881" y="4141868"/>
            <a:ext cx="3093060" cy="400110"/>
          </a:xfrm>
          <a:prstGeom prst="rect">
            <a:avLst/>
          </a:prstGeom>
          <a:solidFill>
            <a:srgbClr val="0070C0"/>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ja-JP"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rPr>
              <a:t>Data E </a:t>
            </a:r>
            <a:r>
              <a:rPr lang="en-US" altLang="zh-TW" sz="1800" b="1">
                <a:solidFill>
                  <a:srgbClr val="FFFF00"/>
                </a:solidFill>
                <a:latin typeface="Arial" panose="020B0604020202020204" pitchFamily="34" charset="0"/>
                <a:ea typeface="微軟正黑體" panose="020B0604030504040204" pitchFamily="34" charset="-120"/>
                <a:cs typeface="Arial" panose="020B0604020202020204" pitchFamily="34" charset="0"/>
              </a:rPr>
              <a:t>is put discretely</a:t>
            </a:r>
            <a:endParaRPr lang="ja-JP" altLang="en-US" sz="1800" b="1">
              <a:solidFill>
                <a:srgbClr val="FFFF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7" name="Rectangle 61">
            <a:extLst>
              <a:ext uri="{FF2B5EF4-FFF2-40B4-BE49-F238E27FC236}">
                <a16:creationId xmlns:a16="http://schemas.microsoft.com/office/drawing/2014/main" id="{633E1029-FD4B-4729-9288-E48FAEA64BB0}"/>
              </a:ext>
            </a:extLst>
          </p:cNvPr>
          <p:cNvSpPr/>
          <p:nvPr/>
        </p:nvSpPr>
        <p:spPr>
          <a:xfrm>
            <a:off x="2137420" y="3112377"/>
            <a:ext cx="365629" cy="880845"/>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88" name="Rectangle 61">
            <a:extLst>
              <a:ext uri="{FF2B5EF4-FFF2-40B4-BE49-F238E27FC236}">
                <a16:creationId xmlns:a16="http://schemas.microsoft.com/office/drawing/2014/main" id="{C0176642-CFA7-464B-A366-1B650AC97E8A}"/>
              </a:ext>
            </a:extLst>
          </p:cNvPr>
          <p:cNvSpPr/>
          <p:nvPr/>
        </p:nvSpPr>
        <p:spPr>
          <a:xfrm>
            <a:off x="2601931" y="3112377"/>
            <a:ext cx="365629" cy="880845"/>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89" name="Rectangle 61">
            <a:extLst>
              <a:ext uri="{FF2B5EF4-FFF2-40B4-BE49-F238E27FC236}">
                <a16:creationId xmlns:a16="http://schemas.microsoft.com/office/drawing/2014/main" id="{A3095259-EB96-4EA4-BC87-50F8CA1F5759}"/>
              </a:ext>
            </a:extLst>
          </p:cNvPr>
          <p:cNvSpPr/>
          <p:nvPr/>
        </p:nvSpPr>
        <p:spPr>
          <a:xfrm>
            <a:off x="3054648" y="3112377"/>
            <a:ext cx="365629" cy="880845"/>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5" name="矩形 4">
            <a:extLst>
              <a:ext uri="{FF2B5EF4-FFF2-40B4-BE49-F238E27FC236}">
                <a16:creationId xmlns:a16="http://schemas.microsoft.com/office/drawing/2014/main" id="{D846FFE8-7E48-4E8D-BE86-668D3E19CF6E}"/>
              </a:ext>
            </a:extLst>
          </p:cNvPr>
          <p:cNvSpPr/>
          <p:nvPr/>
        </p:nvSpPr>
        <p:spPr>
          <a:xfrm>
            <a:off x="5969202" y="3198168"/>
            <a:ext cx="253596" cy="461665"/>
          </a:xfrm>
          <a:prstGeom prst="rect">
            <a:avLst/>
          </a:prstGeom>
        </p:spPr>
        <p:txBody>
          <a:bodyPr wrap="none">
            <a:spAutoFit/>
          </a:bodyPr>
          <a:lstStyle/>
          <a:p>
            <a:r>
              <a:rPr lang="zh-TW" altLang="en-US"/>
              <a:t> </a:t>
            </a:r>
          </a:p>
        </p:txBody>
      </p:sp>
      <p:cxnSp>
        <p:nvCxnSpPr>
          <p:cNvPr id="7" name="直線接點 6">
            <a:extLst>
              <a:ext uri="{FF2B5EF4-FFF2-40B4-BE49-F238E27FC236}">
                <a16:creationId xmlns:a16="http://schemas.microsoft.com/office/drawing/2014/main" id="{5C854A2A-C296-4179-B7B9-99E3437A5FDA}"/>
              </a:ext>
            </a:extLst>
          </p:cNvPr>
          <p:cNvCxnSpPr>
            <a:cxnSpLocks/>
          </p:cNvCxnSpPr>
          <p:nvPr/>
        </p:nvCxnSpPr>
        <p:spPr>
          <a:xfrm>
            <a:off x="5499246" y="1202284"/>
            <a:ext cx="0" cy="4775664"/>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箭號: 彎曲 7">
            <a:extLst>
              <a:ext uri="{FF2B5EF4-FFF2-40B4-BE49-F238E27FC236}">
                <a16:creationId xmlns:a16="http://schemas.microsoft.com/office/drawing/2014/main" id="{C6A7ECF8-FD5B-41C0-94CE-C02B821994B9}"/>
              </a:ext>
            </a:extLst>
          </p:cNvPr>
          <p:cNvSpPr/>
          <p:nvPr/>
        </p:nvSpPr>
        <p:spPr>
          <a:xfrm rot="16200000" flipH="1">
            <a:off x="714170" y="3179871"/>
            <a:ext cx="880846" cy="1530918"/>
          </a:xfrm>
          <a:prstGeom prst="bentArrow">
            <a:avLst>
              <a:gd name="adj1" fmla="val 28320"/>
              <a:gd name="adj2" fmla="val 29415"/>
              <a:gd name="adj3" fmla="val 35927"/>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箭號: 有線條的向右箭號 116">
            <a:extLst>
              <a:ext uri="{FF2B5EF4-FFF2-40B4-BE49-F238E27FC236}">
                <a16:creationId xmlns:a16="http://schemas.microsoft.com/office/drawing/2014/main" id="{48CB680A-EF33-441A-9EB5-7C8CA40DDDB3}"/>
              </a:ext>
            </a:extLst>
          </p:cNvPr>
          <p:cNvSpPr/>
          <p:nvPr/>
        </p:nvSpPr>
        <p:spPr>
          <a:xfrm>
            <a:off x="5759982" y="3349760"/>
            <a:ext cx="2417696" cy="503096"/>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Rectangle 63">
            <a:extLst>
              <a:ext uri="{FF2B5EF4-FFF2-40B4-BE49-F238E27FC236}">
                <a16:creationId xmlns:a16="http://schemas.microsoft.com/office/drawing/2014/main" id="{079514B8-D524-47D3-83C7-BA6BEB1BE7C4}"/>
              </a:ext>
            </a:extLst>
          </p:cNvPr>
          <p:cNvSpPr/>
          <p:nvPr/>
        </p:nvSpPr>
        <p:spPr>
          <a:xfrm>
            <a:off x="8373912" y="3112377"/>
            <a:ext cx="728593" cy="869563"/>
          </a:xfrm>
          <a:prstGeom prst="rect">
            <a:avLst/>
          </a:prstGeom>
          <a:solidFill>
            <a:schemeClr val="bg1"/>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B</a:t>
            </a:r>
          </a:p>
        </p:txBody>
      </p:sp>
      <p:sp>
        <p:nvSpPr>
          <p:cNvPr id="121" name="文字方塊 4">
            <a:extLst>
              <a:ext uri="{FF2B5EF4-FFF2-40B4-BE49-F238E27FC236}">
                <a16:creationId xmlns:a16="http://schemas.microsoft.com/office/drawing/2014/main" id="{956E85F0-6325-4BDA-B848-F12A77D8DCDB}"/>
              </a:ext>
            </a:extLst>
          </p:cNvPr>
          <p:cNvSpPr txBox="1"/>
          <p:nvPr/>
        </p:nvSpPr>
        <p:spPr>
          <a:xfrm>
            <a:off x="132793" y="2643354"/>
            <a:ext cx="5151688" cy="36933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latin typeface="Arial" panose="020B0604020202020204" pitchFamily="34" charset="0"/>
                <a:ea typeface="微軟正黑體"/>
                <a:cs typeface="Arial" panose="020B0604020202020204" pitchFamily="34" charset="0"/>
              </a:rPr>
              <a:t>In</a:t>
            </a:r>
            <a:r>
              <a:rPr lang="zh-TW" altLang="en-US" b="1">
                <a:latin typeface="Arial" panose="020B0604020202020204" pitchFamily="34" charset="0"/>
                <a:ea typeface="微軟正黑體"/>
                <a:cs typeface="Arial" panose="020B0604020202020204" pitchFamily="34" charset="0"/>
              </a:rPr>
              <a:t> </a:t>
            </a:r>
            <a:r>
              <a:rPr lang="en-US" altLang="zh-TW" b="1">
                <a:latin typeface="Arial" panose="020B0604020202020204" pitchFamily="34" charset="0"/>
                <a:ea typeface="微軟正黑體"/>
                <a:cs typeface="Arial" panose="020B0604020202020204" pitchFamily="34" charset="0"/>
              </a:rPr>
              <a:t>general</a:t>
            </a:r>
            <a:r>
              <a:rPr lang="zh-TW" altLang="en-US" b="1">
                <a:latin typeface="Arial" panose="020B0604020202020204" pitchFamily="34" charset="0"/>
                <a:ea typeface="微軟正黑體"/>
                <a:cs typeface="Arial" panose="020B0604020202020204" pitchFamily="34" charset="0"/>
              </a:rPr>
              <a:t>：</a:t>
            </a:r>
            <a:r>
              <a:rPr lang="en-US" altLang="zh-TW" b="1">
                <a:latin typeface="Arial" panose="020B0604020202020204" pitchFamily="34" charset="0"/>
                <a:ea typeface="微軟正黑體"/>
                <a:cs typeface="Arial" panose="020B0604020202020204" pitchFamily="34" charset="0"/>
              </a:rPr>
              <a:t>Not enough space to put</a:t>
            </a:r>
            <a:r>
              <a:rPr lang="zh-TW" altLang="en-US" b="1">
                <a:latin typeface="Arial" panose="020B0604020202020204" pitchFamily="34" charset="0"/>
                <a:ea typeface="微軟正黑體"/>
                <a:cs typeface="Arial" panose="020B0604020202020204" pitchFamily="34" charset="0"/>
              </a:rPr>
              <a:t> </a:t>
            </a:r>
            <a:r>
              <a:rPr lang="en-US" altLang="zh-TW" b="1">
                <a:solidFill>
                  <a:srgbClr val="C00000"/>
                </a:solidFill>
                <a:latin typeface="Arial" panose="020B0604020202020204" pitchFamily="34" charset="0"/>
                <a:ea typeface="微軟正黑體"/>
                <a:cs typeface="Arial" panose="020B0604020202020204" pitchFamily="34" charset="0"/>
              </a:rPr>
              <a:t>Data</a:t>
            </a:r>
            <a:r>
              <a:rPr lang="zh-TW" altLang="en-US" b="1">
                <a:solidFill>
                  <a:srgbClr val="C00000"/>
                </a:solidFill>
                <a:latin typeface="Arial" panose="020B0604020202020204" pitchFamily="34" charset="0"/>
                <a:ea typeface="微軟正黑體"/>
                <a:cs typeface="Arial" panose="020B0604020202020204" pitchFamily="34" charset="0"/>
              </a:rPr>
              <a:t> </a:t>
            </a:r>
            <a:r>
              <a:rPr lang="en-US" altLang="zh-TW" b="1">
                <a:solidFill>
                  <a:srgbClr val="C00000"/>
                </a:solidFill>
                <a:latin typeface="Arial" panose="020B0604020202020204" pitchFamily="34" charset="0"/>
                <a:ea typeface="微軟正黑體"/>
                <a:cs typeface="Arial" panose="020B0604020202020204" pitchFamily="34" charset="0"/>
              </a:rPr>
              <a:t>E</a:t>
            </a:r>
            <a:endParaRPr lang="zh-TW" altLang="en-US" b="1">
              <a:solidFill>
                <a:srgbClr val="C00000"/>
              </a:solidFill>
              <a:latin typeface="Arial" panose="020B0604020202020204" pitchFamily="34" charset="0"/>
              <a:ea typeface="微軟正黑體"/>
              <a:cs typeface="Arial" panose="020B0604020202020204" pitchFamily="34" charset="0"/>
            </a:endParaRPr>
          </a:p>
        </p:txBody>
      </p:sp>
      <p:sp>
        <p:nvSpPr>
          <p:cNvPr id="50" name="Rectangle 65">
            <a:extLst>
              <a:ext uri="{FF2B5EF4-FFF2-40B4-BE49-F238E27FC236}">
                <a16:creationId xmlns:a16="http://schemas.microsoft.com/office/drawing/2014/main" id="{7F7669D4-82C3-41D7-8844-0F81AA80AEBA}"/>
              </a:ext>
            </a:extLst>
          </p:cNvPr>
          <p:cNvSpPr/>
          <p:nvPr/>
        </p:nvSpPr>
        <p:spPr>
          <a:xfrm>
            <a:off x="2650132" y="1249292"/>
            <a:ext cx="1128169" cy="89286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C</a:t>
            </a:r>
          </a:p>
        </p:txBody>
      </p:sp>
      <p:sp>
        <p:nvSpPr>
          <p:cNvPr id="51" name="矩形 6">
            <a:extLst>
              <a:ext uri="{FF2B5EF4-FFF2-40B4-BE49-F238E27FC236}">
                <a16:creationId xmlns:a16="http://schemas.microsoft.com/office/drawing/2014/main" id="{6A292AC6-5CD2-49CD-904A-AE0DD4B99E49}"/>
              </a:ext>
            </a:extLst>
          </p:cNvPr>
          <p:cNvSpPr/>
          <p:nvPr/>
        </p:nvSpPr>
        <p:spPr>
          <a:xfrm>
            <a:off x="220858" y="4619367"/>
            <a:ext cx="5031083" cy="1381728"/>
          </a:xfrm>
          <a:prstGeom prst="rect">
            <a:avLst/>
          </a:prstGeom>
          <a:gradFill>
            <a:gsLst>
              <a:gs pos="0">
                <a:srgbClr val="FFC000"/>
              </a:gs>
              <a:gs pos="75000">
                <a:srgbClr val="FF66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2" name="TextBox 59">
            <a:extLst>
              <a:ext uri="{FF2B5EF4-FFF2-40B4-BE49-F238E27FC236}">
                <a16:creationId xmlns:a16="http://schemas.microsoft.com/office/drawing/2014/main" id="{1AFFD0DB-0E4F-4C21-878A-0DB45E6E0097}"/>
              </a:ext>
            </a:extLst>
          </p:cNvPr>
          <p:cNvSpPr txBox="1"/>
          <p:nvPr/>
        </p:nvSpPr>
        <p:spPr>
          <a:xfrm>
            <a:off x="231744" y="5589412"/>
            <a:ext cx="5020198"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Pool free space</a:t>
            </a:r>
            <a:endParaRPr 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4" name="Rectangle 61">
            <a:extLst>
              <a:ext uri="{FF2B5EF4-FFF2-40B4-BE49-F238E27FC236}">
                <a16:creationId xmlns:a16="http://schemas.microsoft.com/office/drawing/2014/main" id="{8AC78264-365C-498A-B0C3-186A3640D86A}"/>
              </a:ext>
            </a:extLst>
          </p:cNvPr>
          <p:cNvSpPr/>
          <p:nvPr/>
        </p:nvSpPr>
        <p:spPr>
          <a:xfrm>
            <a:off x="364511" y="4679845"/>
            <a:ext cx="761673" cy="89319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A</a:t>
            </a:r>
          </a:p>
        </p:txBody>
      </p:sp>
      <p:sp>
        <p:nvSpPr>
          <p:cNvPr id="55" name="Rectangle 63">
            <a:extLst>
              <a:ext uri="{FF2B5EF4-FFF2-40B4-BE49-F238E27FC236}">
                <a16:creationId xmlns:a16="http://schemas.microsoft.com/office/drawing/2014/main" id="{25D5A2C2-4BB3-45AF-BCBF-D640A86BFF32}"/>
              </a:ext>
            </a:extLst>
          </p:cNvPr>
          <p:cNvSpPr/>
          <p:nvPr/>
        </p:nvSpPr>
        <p:spPr>
          <a:xfrm>
            <a:off x="1577736" y="4679845"/>
            <a:ext cx="652987" cy="89319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B</a:t>
            </a:r>
          </a:p>
        </p:txBody>
      </p:sp>
      <p:sp>
        <p:nvSpPr>
          <p:cNvPr id="56" name="Rectangle 65">
            <a:extLst>
              <a:ext uri="{FF2B5EF4-FFF2-40B4-BE49-F238E27FC236}">
                <a16:creationId xmlns:a16="http://schemas.microsoft.com/office/drawing/2014/main" id="{CA1A04A4-26AD-4946-B11C-70AB6577BD0F}"/>
              </a:ext>
            </a:extLst>
          </p:cNvPr>
          <p:cNvSpPr/>
          <p:nvPr/>
        </p:nvSpPr>
        <p:spPr>
          <a:xfrm>
            <a:off x="4189408" y="4666375"/>
            <a:ext cx="942576" cy="89286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D</a:t>
            </a:r>
          </a:p>
        </p:txBody>
      </p:sp>
      <p:sp>
        <p:nvSpPr>
          <p:cNvPr id="57" name="Rectangle 65">
            <a:extLst>
              <a:ext uri="{FF2B5EF4-FFF2-40B4-BE49-F238E27FC236}">
                <a16:creationId xmlns:a16="http://schemas.microsoft.com/office/drawing/2014/main" id="{2F3A02A9-204A-4DF0-AF5E-FB20B8CBD8FB}"/>
              </a:ext>
            </a:extLst>
          </p:cNvPr>
          <p:cNvSpPr/>
          <p:nvPr/>
        </p:nvSpPr>
        <p:spPr>
          <a:xfrm>
            <a:off x="2650132" y="4666375"/>
            <a:ext cx="1128169" cy="89286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Arial" panose="020B0604020202020204" pitchFamily="34" charset="0"/>
                <a:cs typeface="Arial" panose="020B0604020202020204" pitchFamily="34" charset="0"/>
              </a:rPr>
              <a:t>C</a:t>
            </a:r>
          </a:p>
        </p:txBody>
      </p:sp>
      <p:sp>
        <p:nvSpPr>
          <p:cNvPr id="59" name="Rectangle 61">
            <a:extLst>
              <a:ext uri="{FF2B5EF4-FFF2-40B4-BE49-F238E27FC236}">
                <a16:creationId xmlns:a16="http://schemas.microsoft.com/office/drawing/2014/main" id="{2CB9B713-A54A-43A6-88B7-72AEC05AE5CA}"/>
              </a:ext>
            </a:extLst>
          </p:cNvPr>
          <p:cNvSpPr/>
          <p:nvPr/>
        </p:nvSpPr>
        <p:spPr>
          <a:xfrm>
            <a:off x="1173639" y="4679845"/>
            <a:ext cx="359922" cy="894482"/>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61" name="Rectangle 61">
            <a:extLst>
              <a:ext uri="{FF2B5EF4-FFF2-40B4-BE49-F238E27FC236}">
                <a16:creationId xmlns:a16="http://schemas.microsoft.com/office/drawing/2014/main" id="{4FE2B694-6544-4F3E-A172-31AF04E1D730}"/>
              </a:ext>
            </a:extLst>
          </p:cNvPr>
          <p:cNvSpPr/>
          <p:nvPr/>
        </p:nvSpPr>
        <p:spPr>
          <a:xfrm>
            <a:off x="2268480" y="4679845"/>
            <a:ext cx="359922" cy="894482"/>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63" name="Rectangle 61">
            <a:extLst>
              <a:ext uri="{FF2B5EF4-FFF2-40B4-BE49-F238E27FC236}">
                <a16:creationId xmlns:a16="http://schemas.microsoft.com/office/drawing/2014/main" id="{2B75DE64-63B6-45E5-9FE9-EB2A91B9E440}"/>
              </a:ext>
            </a:extLst>
          </p:cNvPr>
          <p:cNvSpPr/>
          <p:nvPr/>
        </p:nvSpPr>
        <p:spPr>
          <a:xfrm>
            <a:off x="3808235" y="4679845"/>
            <a:ext cx="359922" cy="894482"/>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67" name="矩形 6">
            <a:extLst>
              <a:ext uri="{FF2B5EF4-FFF2-40B4-BE49-F238E27FC236}">
                <a16:creationId xmlns:a16="http://schemas.microsoft.com/office/drawing/2014/main" id="{2E3819B0-37A5-4F3D-80C6-2C78D3F5161A}"/>
              </a:ext>
            </a:extLst>
          </p:cNvPr>
          <p:cNvSpPr/>
          <p:nvPr/>
        </p:nvSpPr>
        <p:spPr>
          <a:xfrm>
            <a:off x="5749096" y="1202284"/>
            <a:ext cx="5331982" cy="1381728"/>
          </a:xfrm>
          <a:prstGeom prst="rect">
            <a:avLst/>
          </a:prstGeom>
          <a:gradFill>
            <a:gsLst>
              <a:gs pos="0">
                <a:srgbClr val="92D050"/>
              </a:gs>
              <a:gs pos="75000">
                <a:schemeClr val="accent6">
                  <a:lumMod val="7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8" name="TextBox 59">
            <a:extLst>
              <a:ext uri="{FF2B5EF4-FFF2-40B4-BE49-F238E27FC236}">
                <a16:creationId xmlns:a16="http://schemas.microsoft.com/office/drawing/2014/main" id="{75B40332-2396-46F5-B306-44CFBAA3B88E}"/>
              </a:ext>
            </a:extLst>
          </p:cNvPr>
          <p:cNvSpPr txBox="1"/>
          <p:nvPr/>
        </p:nvSpPr>
        <p:spPr>
          <a:xfrm>
            <a:off x="5759982" y="2172328"/>
            <a:ext cx="3749489"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Pool free space</a:t>
            </a:r>
            <a:endParaRPr 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9" name="Rectangle 61">
            <a:extLst>
              <a:ext uri="{FF2B5EF4-FFF2-40B4-BE49-F238E27FC236}">
                <a16:creationId xmlns:a16="http://schemas.microsoft.com/office/drawing/2014/main" id="{A0D7F627-8916-4AD6-8F54-C3C22C386B97}"/>
              </a:ext>
            </a:extLst>
          </p:cNvPr>
          <p:cNvSpPr/>
          <p:nvPr/>
        </p:nvSpPr>
        <p:spPr>
          <a:xfrm>
            <a:off x="5844621" y="1262762"/>
            <a:ext cx="761673" cy="89319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A</a:t>
            </a:r>
          </a:p>
        </p:txBody>
      </p:sp>
      <p:sp>
        <p:nvSpPr>
          <p:cNvPr id="70" name="Rectangle 63">
            <a:extLst>
              <a:ext uri="{FF2B5EF4-FFF2-40B4-BE49-F238E27FC236}">
                <a16:creationId xmlns:a16="http://schemas.microsoft.com/office/drawing/2014/main" id="{06F20BC3-BC13-48D6-85AB-E766BEC916A9}"/>
              </a:ext>
            </a:extLst>
          </p:cNvPr>
          <p:cNvSpPr/>
          <p:nvPr/>
        </p:nvSpPr>
        <p:spPr>
          <a:xfrm>
            <a:off x="6665760" y="1262762"/>
            <a:ext cx="652987" cy="89319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B</a:t>
            </a:r>
          </a:p>
        </p:txBody>
      </p:sp>
      <p:sp>
        <p:nvSpPr>
          <p:cNvPr id="71" name="Rectangle 65">
            <a:extLst>
              <a:ext uri="{FF2B5EF4-FFF2-40B4-BE49-F238E27FC236}">
                <a16:creationId xmlns:a16="http://schemas.microsoft.com/office/drawing/2014/main" id="{0C3EBCBA-C924-4CD6-96BF-CA0961CC25D2}"/>
              </a:ext>
            </a:extLst>
          </p:cNvPr>
          <p:cNvSpPr/>
          <p:nvPr/>
        </p:nvSpPr>
        <p:spPr>
          <a:xfrm>
            <a:off x="8566895" y="1249292"/>
            <a:ext cx="942576" cy="892868"/>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D</a:t>
            </a:r>
          </a:p>
        </p:txBody>
      </p:sp>
      <p:sp>
        <p:nvSpPr>
          <p:cNvPr id="72" name="Rectangle 65">
            <a:extLst>
              <a:ext uri="{FF2B5EF4-FFF2-40B4-BE49-F238E27FC236}">
                <a16:creationId xmlns:a16="http://schemas.microsoft.com/office/drawing/2014/main" id="{039BBDE6-E1C6-470A-A545-DAC0BFE6C0E9}"/>
              </a:ext>
            </a:extLst>
          </p:cNvPr>
          <p:cNvSpPr/>
          <p:nvPr/>
        </p:nvSpPr>
        <p:spPr>
          <a:xfrm>
            <a:off x="7378213" y="1249292"/>
            <a:ext cx="1128169" cy="892868"/>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C</a:t>
            </a:r>
          </a:p>
        </p:txBody>
      </p:sp>
      <p:cxnSp>
        <p:nvCxnSpPr>
          <p:cNvPr id="74" name="直線接點 73">
            <a:extLst>
              <a:ext uri="{FF2B5EF4-FFF2-40B4-BE49-F238E27FC236}">
                <a16:creationId xmlns:a16="http://schemas.microsoft.com/office/drawing/2014/main" id="{9BA578F0-BB63-4529-92A2-ACD55926CFB7}"/>
              </a:ext>
            </a:extLst>
          </p:cNvPr>
          <p:cNvCxnSpPr>
            <a:cxnSpLocks/>
          </p:cNvCxnSpPr>
          <p:nvPr/>
        </p:nvCxnSpPr>
        <p:spPr>
          <a:xfrm>
            <a:off x="9589979" y="1251177"/>
            <a:ext cx="0" cy="119123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7" name="TextBox 59">
            <a:extLst>
              <a:ext uri="{FF2B5EF4-FFF2-40B4-BE49-F238E27FC236}">
                <a16:creationId xmlns:a16="http://schemas.microsoft.com/office/drawing/2014/main" id="{0B66E4CA-6B4B-4BF5-94AD-C37AC201C36E}"/>
              </a:ext>
            </a:extLst>
          </p:cNvPr>
          <p:cNvSpPr txBox="1"/>
          <p:nvPr/>
        </p:nvSpPr>
        <p:spPr>
          <a:xfrm>
            <a:off x="9541412" y="2106645"/>
            <a:ext cx="1539663" cy="515013"/>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lnSpc>
                <a:spcPct val="70000"/>
              </a:lnSpc>
            </a:pP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Reserved space</a:t>
            </a:r>
            <a:endParaRPr 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78" name="文字方塊 4">
            <a:extLst>
              <a:ext uri="{FF2B5EF4-FFF2-40B4-BE49-F238E27FC236}">
                <a16:creationId xmlns:a16="http://schemas.microsoft.com/office/drawing/2014/main" id="{5D660523-9273-431A-B099-38C4A603B115}"/>
              </a:ext>
            </a:extLst>
          </p:cNvPr>
          <p:cNvSpPr txBox="1"/>
          <p:nvPr/>
        </p:nvSpPr>
        <p:spPr>
          <a:xfrm>
            <a:off x="5711302" y="2643355"/>
            <a:ext cx="5369773" cy="36933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latin typeface="Arial" panose="020B0604020202020204" pitchFamily="34" charset="0"/>
                <a:ea typeface="微軟正黑體" panose="020B0604030504040204" pitchFamily="34" charset="-120"/>
                <a:cs typeface="Arial" panose="020B0604020202020204" pitchFamily="34" charset="0"/>
              </a:rPr>
              <a:t>Over provisioning</a:t>
            </a:r>
            <a:r>
              <a:rPr lang="zh-TW" altLang="en-US" b="1">
                <a:latin typeface="Arial" panose="020B0604020202020204" pitchFamily="34" charset="0"/>
                <a:ea typeface="微軟正黑體" panose="020B0604030504040204" pitchFamily="34" charset="-120"/>
                <a:cs typeface="Arial" panose="020B0604020202020204" pitchFamily="34" charset="0"/>
              </a:rPr>
              <a:t>：</a:t>
            </a:r>
            <a:r>
              <a:rPr lang="en-US" altLang="zh-TW" b="1">
                <a:latin typeface="Arial" panose="020B0604020202020204" pitchFamily="34" charset="0"/>
                <a:ea typeface="微軟正黑體" panose="020B0604030504040204" pitchFamily="34" charset="-120"/>
                <a:cs typeface="Arial" panose="020B0604020202020204" pitchFamily="34" charset="0"/>
              </a:rPr>
              <a:t>No space for</a:t>
            </a:r>
            <a:r>
              <a:rPr lang="zh-TW" altLang="en-US" b="1">
                <a:latin typeface="Arial" panose="020B0604020202020204" pitchFamily="34" charset="0"/>
                <a:ea typeface="微軟正黑體" panose="020B0604030504040204" pitchFamily="34" charset="-120"/>
                <a:cs typeface="Arial" panose="020B0604020202020204" pitchFamily="34" charset="0"/>
              </a:rPr>
              <a:t> </a:t>
            </a:r>
            <a:r>
              <a:rPr lang="en-US" altLang="zh-TW" b="1">
                <a:solidFill>
                  <a:srgbClr val="C00000"/>
                </a:solidFill>
                <a:latin typeface="Arial" panose="020B0604020202020204" pitchFamily="34" charset="0"/>
                <a:ea typeface="微軟正黑體" panose="020B0604030504040204" pitchFamily="34" charset="-120"/>
                <a:cs typeface="Arial" panose="020B0604020202020204" pitchFamily="34" charset="0"/>
              </a:rPr>
              <a:t>Data</a:t>
            </a:r>
            <a:r>
              <a:rPr lang="zh-TW" altLang="en-US" b="1">
                <a:solidFill>
                  <a:srgbClr val="C00000"/>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rgbClr val="C00000"/>
                </a:solidFill>
                <a:latin typeface="Arial" panose="020B0604020202020204" pitchFamily="34" charset="0"/>
                <a:ea typeface="微軟正黑體" panose="020B0604030504040204" pitchFamily="34" charset="-120"/>
                <a:cs typeface="Arial" panose="020B0604020202020204" pitchFamily="34" charset="0"/>
              </a:rPr>
              <a:t>E</a:t>
            </a:r>
            <a:endParaRPr lang="zh-TW" altLang="en-US" b="1">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6">
            <a:extLst>
              <a:ext uri="{FF2B5EF4-FFF2-40B4-BE49-F238E27FC236}">
                <a16:creationId xmlns:a16="http://schemas.microsoft.com/office/drawing/2014/main" id="{285083D6-CCF9-48F1-AB24-B1067A673D7E}"/>
              </a:ext>
            </a:extLst>
          </p:cNvPr>
          <p:cNvSpPr/>
          <p:nvPr/>
        </p:nvSpPr>
        <p:spPr>
          <a:xfrm>
            <a:off x="5749096" y="4607794"/>
            <a:ext cx="5331982" cy="1381728"/>
          </a:xfrm>
          <a:prstGeom prst="rect">
            <a:avLst/>
          </a:prstGeom>
          <a:gradFill>
            <a:gsLst>
              <a:gs pos="0">
                <a:srgbClr val="92D050"/>
              </a:gs>
              <a:gs pos="75000">
                <a:schemeClr val="accent6">
                  <a:lumMod val="7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83" name="TextBox 59">
            <a:extLst>
              <a:ext uri="{FF2B5EF4-FFF2-40B4-BE49-F238E27FC236}">
                <a16:creationId xmlns:a16="http://schemas.microsoft.com/office/drawing/2014/main" id="{CB1EF9B2-6A90-4A1C-BC3B-92D35355B4FB}"/>
              </a:ext>
            </a:extLst>
          </p:cNvPr>
          <p:cNvSpPr txBox="1"/>
          <p:nvPr/>
        </p:nvSpPr>
        <p:spPr>
          <a:xfrm>
            <a:off x="5759982" y="5577838"/>
            <a:ext cx="3749489" cy="400110"/>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Pool free space</a:t>
            </a:r>
            <a:endParaRPr 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85" name="Rectangle 61">
            <a:extLst>
              <a:ext uri="{FF2B5EF4-FFF2-40B4-BE49-F238E27FC236}">
                <a16:creationId xmlns:a16="http://schemas.microsoft.com/office/drawing/2014/main" id="{EFDEBA56-59BD-4628-B726-37557D4541C3}"/>
              </a:ext>
            </a:extLst>
          </p:cNvPr>
          <p:cNvSpPr/>
          <p:nvPr/>
        </p:nvSpPr>
        <p:spPr>
          <a:xfrm>
            <a:off x="5844621" y="4668272"/>
            <a:ext cx="761673" cy="89319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A</a:t>
            </a:r>
          </a:p>
        </p:txBody>
      </p:sp>
      <p:sp>
        <p:nvSpPr>
          <p:cNvPr id="86" name="Rectangle 63">
            <a:extLst>
              <a:ext uri="{FF2B5EF4-FFF2-40B4-BE49-F238E27FC236}">
                <a16:creationId xmlns:a16="http://schemas.microsoft.com/office/drawing/2014/main" id="{CE9A584E-45C6-4228-A7D2-0626FAD01330}"/>
              </a:ext>
            </a:extLst>
          </p:cNvPr>
          <p:cNvSpPr/>
          <p:nvPr/>
        </p:nvSpPr>
        <p:spPr>
          <a:xfrm>
            <a:off x="6665760" y="4668272"/>
            <a:ext cx="652987" cy="893196"/>
          </a:xfrm>
          <a:prstGeom prst="rect">
            <a:avLst/>
          </a:prstGeom>
          <a:solidFill>
            <a:schemeClr val="bg1"/>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B</a:t>
            </a:r>
          </a:p>
        </p:txBody>
      </p:sp>
      <p:sp>
        <p:nvSpPr>
          <p:cNvPr id="102" name="Rectangle 65">
            <a:extLst>
              <a:ext uri="{FF2B5EF4-FFF2-40B4-BE49-F238E27FC236}">
                <a16:creationId xmlns:a16="http://schemas.microsoft.com/office/drawing/2014/main" id="{39CF6C29-AB4A-445A-AE88-FEAF31658B8E}"/>
              </a:ext>
            </a:extLst>
          </p:cNvPr>
          <p:cNvSpPr/>
          <p:nvPr/>
        </p:nvSpPr>
        <p:spPr>
          <a:xfrm>
            <a:off x="8566895" y="4654802"/>
            <a:ext cx="942576" cy="892868"/>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D</a:t>
            </a:r>
          </a:p>
        </p:txBody>
      </p:sp>
      <p:sp>
        <p:nvSpPr>
          <p:cNvPr id="104" name="Rectangle 65">
            <a:extLst>
              <a:ext uri="{FF2B5EF4-FFF2-40B4-BE49-F238E27FC236}">
                <a16:creationId xmlns:a16="http://schemas.microsoft.com/office/drawing/2014/main" id="{ED534354-F4AB-485D-ABA8-64A5FCFF0A77}"/>
              </a:ext>
            </a:extLst>
          </p:cNvPr>
          <p:cNvSpPr/>
          <p:nvPr/>
        </p:nvSpPr>
        <p:spPr>
          <a:xfrm>
            <a:off x="7378213" y="4654802"/>
            <a:ext cx="1128169" cy="892868"/>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Arial" panose="020B0604020202020204" pitchFamily="34" charset="0"/>
                <a:cs typeface="Arial" panose="020B0604020202020204" pitchFamily="34" charset="0"/>
              </a:rPr>
              <a:t>C</a:t>
            </a:r>
          </a:p>
        </p:txBody>
      </p:sp>
      <p:cxnSp>
        <p:nvCxnSpPr>
          <p:cNvPr id="105" name="直線接點 104">
            <a:extLst>
              <a:ext uri="{FF2B5EF4-FFF2-40B4-BE49-F238E27FC236}">
                <a16:creationId xmlns:a16="http://schemas.microsoft.com/office/drawing/2014/main" id="{2CDA27C0-BCCE-49E0-8C0C-D81019E18130}"/>
              </a:ext>
            </a:extLst>
          </p:cNvPr>
          <p:cNvCxnSpPr>
            <a:cxnSpLocks/>
          </p:cNvCxnSpPr>
          <p:nvPr/>
        </p:nvCxnSpPr>
        <p:spPr>
          <a:xfrm>
            <a:off x="9589979" y="4656687"/>
            <a:ext cx="0" cy="119123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6" name="TextBox 59">
            <a:extLst>
              <a:ext uri="{FF2B5EF4-FFF2-40B4-BE49-F238E27FC236}">
                <a16:creationId xmlns:a16="http://schemas.microsoft.com/office/drawing/2014/main" id="{AB84F56F-1A5A-4D93-BD85-999E7BB8A624}"/>
              </a:ext>
            </a:extLst>
          </p:cNvPr>
          <p:cNvSpPr txBox="1"/>
          <p:nvPr/>
        </p:nvSpPr>
        <p:spPr>
          <a:xfrm>
            <a:off x="9526751" y="5543470"/>
            <a:ext cx="1539663" cy="515013"/>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lnSpc>
                <a:spcPct val="70000"/>
              </a:lnSpc>
            </a:pP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Reserved space</a:t>
            </a:r>
            <a:endParaRPr 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grpSp>
        <p:nvGrpSpPr>
          <p:cNvPr id="14" name="群組 13">
            <a:extLst>
              <a:ext uri="{FF2B5EF4-FFF2-40B4-BE49-F238E27FC236}">
                <a16:creationId xmlns:a16="http://schemas.microsoft.com/office/drawing/2014/main" id="{3F81F822-D87F-4BE3-B437-DD74E8F8E98C}"/>
              </a:ext>
            </a:extLst>
          </p:cNvPr>
          <p:cNvGrpSpPr/>
          <p:nvPr/>
        </p:nvGrpSpPr>
        <p:grpSpPr>
          <a:xfrm>
            <a:off x="6616540" y="4607794"/>
            <a:ext cx="761673" cy="997988"/>
            <a:chOff x="6616540" y="4607794"/>
            <a:chExt cx="761673" cy="997988"/>
          </a:xfrm>
        </p:grpSpPr>
        <p:cxnSp>
          <p:nvCxnSpPr>
            <p:cNvPr id="9" name="直線接點 8">
              <a:extLst>
                <a:ext uri="{FF2B5EF4-FFF2-40B4-BE49-F238E27FC236}">
                  <a16:creationId xmlns:a16="http://schemas.microsoft.com/office/drawing/2014/main" id="{60DA1875-EE49-4189-935D-9791FE642A16}"/>
                </a:ext>
              </a:extLst>
            </p:cNvPr>
            <p:cNvCxnSpPr>
              <a:cxnSpLocks/>
            </p:cNvCxnSpPr>
            <p:nvPr/>
          </p:nvCxnSpPr>
          <p:spPr>
            <a:xfrm>
              <a:off x="6616540" y="4607794"/>
              <a:ext cx="761673" cy="98161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60C0DA7E-A1E2-4C76-8D24-111B8B8729A4}"/>
                </a:ext>
              </a:extLst>
            </p:cNvPr>
            <p:cNvCxnSpPr>
              <a:cxnSpLocks/>
            </p:cNvCxnSpPr>
            <p:nvPr/>
          </p:nvCxnSpPr>
          <p:spPr>
            <a:xfrm flipH="1">
              <a:off x="6633820" y="4619367"/>
              <a:ext cx="712452" cy="98641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4" name="Rectangle 61">
            <a:extLst>
              <a:ext uri="{FF2B5EF4-FFF2-40B4-BE49-F238E27FC236}">
                <a16:creationId xmlns:a16="http://schemas.microsoft.com/office/drawing/2014/main" id="{38903AD0-8F0D-4A0F-82F2-0551693E71D3}"/>
              </a:ext>
            </a:extLst>
          </p:cNvPr>
          <p:cNvSpPr/>
          <p:nvPr/>
        </p:nvSpPr>
        <p:spPr>
          <a:xfrm>
            <a:off x="9677851" y="4670845"/>
            <a:ext cx="1126835" cy="862119"/>
          </a:xfrm>
          <a:prstGeom prst="rect">
            <a:avLst/>
          </a:prstGeom>
          <a:solidFill>
            <a:srgbClr val="FFFF00"/>
          </a:solid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125" name="箭號: 彎曲 124">
            <a:extLst>
              <a:ext uri="{FF2B5EF4-FFF2-40B4-BE49-F238E27FC236}">
                <a16:creationId xmlns:a16="http://schemas.microsoft.com/office/drawing/2014/main" id="{354DEEE1-A599-4F30-9559-2732A73D7BA2}"/>
              </a:ext>
            </a:extLst>
          </p:cNvPr>
          <p:cNvSpPr/>
          <p:nvPr/>
        </p:nvSpPr>
        <p:spPr>
          <a:xfrm rot="16200000" flipH="1" flipV="1">
            <a:off x="9700103" y="3147904"/>
            <a:ext cx="880846" cy="1570554"/>
          </a:xfrm>
          <a:prstGeom prst="bentArrow">
            <a:avLst>
              <a:gd name="adj1" fmla="val 28320"/>
              <a:gd name="adj2" fmla="val 29415"/>
              <a:gd name="adj3" fmla="val 35927"/>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TextBox 69">
            <a:extLst>
              <a:ext uri="{FF2B5EF4-FFF2-40B4-BE49-F238E27FC236}">
                <a16:creationId xmlns:a16="http://schemas.microsoft.com/office/drawing/2014/main" id="{C28B82A5-C6F3-4E76-9068-180D5D3905D8}"/>
              </a:ext>
            </a:extLst>
          </p:cNvPr>
          <p:cNvSpPr txBox="1"/>
          <p:nvPr/>
        </p:nvSpPr>
        <p:spPr>
          <a:xfrm>
            <a:off x="5738076" y="4141868"/>
            <a:ext cx="3939774" cy="400110"/>
          </a:xfrm>
          <a:prstGeom prst="rect">
            <a:avLst/>
          </a:prstGeom>
          <a:solidFill>
            <a:srgbClr val="0070C0"/>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800" b="1">
                <a:solidFill>
                  <a:srgbClr val="FFFF00"/>
                </a:solidFill>
                <a:latin typeface="Arial" panose="020B0604020202020204" pitchFamily="34" charset="0"/>
                <a:ea typeface="微軟正黑體" panose="020B0604030504040204" pitchFamily="34" charset="-120"/>
                <a:cs typeface="Arial" panose="020B0604020202020204" pitchFamily="34" charset="0"/>
              </a:rPr>
              <a:t>Remove</a:t>
            </a:r>
            <a:r>
              <a:rPr lang="zh-TW"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ja-JP"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rPr>
              <a:t>Data </a:t>
            </a:r>
            <a:r>
              <a:rPr lang="en-US" altLang="ja-JP" sz="1800" b="1">
                <a:solidFill>
                  <a:schemeClr val="bg1"/>
                </a:solidFill>
                <a:latin typeface="Arial" panose="020B0604020202020204" pitchFamily="34" charset="0"/>
                <a:ea typeface="微軟正黑體" panose="020B0604030504040204" pitchFamily="34" charset="-120"/>
                <a:cs typeface="Arial" panose="020B0604020202020204" pitchFamily="34" charset="0"/>
              </a:rPr>
              <a:t>B</a:t>
            </a:r>
            <a:r>
              <a:rPr lang="ja-JP"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1800" b="1">
                <a:solidFill>
                  <a:srgbClr val="FFFF00"/>
                </a:solidFill>
                <a:latin typeface="Arial" panose="020B0604020202020204" pitchFamily="34" charset="0"/>
                <a:ea typeface="微軟正黑體" panose="020B0604030504040204" pitchFamily="34" charset="-120"/>
                <a:cs typeface="Arial" panose="020B0604020202020204" pitchFamily="34" charset="0"/>
              </a:rPr>
              <a:t> </a:t>
            </a:r>
            <a:r>
              <a:rPr lang="en-US" altLang="zh-TW" sz="1800" b="1">
                <a:solidFill>
                  <a:srgbClr val="FFFF00"/>
                </a:solidFill>
                <a:latin typeface="Arial" panose="020B0604020202020204" pitchFamily="34" charset="0"/>
                <a:ea typeface="微軟正黑體" panose="020B0604030504040204" pitchFamily="34" charset="-120"/>
                <a:cs typeface="Arial" panose="020B0604020202020204" pitchFamily="34" charset="0"/>
              </a:rPr>
              <a:t>and write</a:t>
            </a:r>
            <a:r>
              <a:rPr lang="zh-TW"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Data E</a:t>
            </a:r>
            <a:endParaRPr lang="ja-JP"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Rectangle 61">
            <a:extLst>
              <a:ext uri="{FF2B5EF4-FFF2-40B4-BE49-F238E27FC236}">
                <a16:creationId xmlns:a16="http://schemas.microsoft.com/office/drawing/2014/main" id="{1023CBA3-8888-4E5E-90A4-2CA1111ABFE1}"/>
              </a:ext>
            </a:extLst>
          </p:cNvPr>
          <p:cNvSpPr/>
          <p:nvPr/>
        </p:nvSpPr>
        <p:spPr>
          <a:xfrm>
            <a:off x="4935828" y="3131103"/>
            <a:ext cx="1126835" cy="862119"/>
          </a:xfrm>
          <a:prstGeom prst="rect">
            <a:avLst/>
          </a:prstGeom>
          <a:solidFill>
            <a:srgbClr val="FFFF00"/>
          </a:solid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3300"/>
                </a:solidFill>
                <a:latin typeface="Arial" panose="020B0604020202020204" pitchFamily="34" charset="0"/>
                <a:cs typeface="Arial" panose="020B0604020202020204" pitchFamily="34" charset="0"/>
              </a:rPr>
              <a:t>E</a:t>
            </a:r>
          </a:p>
        </p:txBody>
      </p:sp>
      <p:sp>
        <p:nvSpPr>
          <p:cNvPr id="73" name="矩形: 圓角 72">
            <a:extLst>
              <a:ext uri="{FF2B5EF4-FFF2-40B4-BE49-F238E27FC236}">
                <a16:creationId xmlns:a16="http://schemas.microsoft.com/office/drawing/2014/main" id="{09878650-841D-47FA-8A9D-EE2EEBA40B1A}"/>
              </a:ext>
            </a:extLst>
          </p:cNvPr>
          <p:cNvSpPr/>
          <p:nvPr/>
        </p:nvSpPr>
        <p:spPr>
          <a:xfrm>
            <a:off x="8128252" y="3001171"/>
            <a:ext cx="491319" cy="31842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latin typeface="Arial" panose="020B0604020202020204" pitchFamily="34" charset="0"/>
                <a:cs typeface="Arial" panose="020B0604020202020204" pitchFamily="34" charset="0"/>
              </a:rPr>
              <a:t>EX.</a:t>
            </a:r>
            <a:endParaRPr lang="zh-TW" altLang="en-US" sz="1600" b="1">
              <a:latin typeface="Arial" panose="020B0604020202020204" pitchFamily="34" charset="0"/>
              <a:cs typeface="Arial" panose="020B0604020202020204" pitchFamily="34" charset="0"/>
            </a:endParaRPr>
          </a:p>
        </p:txBody>
      </p:sp>
      <p:sp>
        <p:nvSpPr>
          <p:cNvPr id="75" name="矩形: 圓角 74">
            <a:extLst>
              <a:ext uri="{FF2B5EF4-FFF2-40B4-BE49-F238E27FC236}">
                <a16:creationId xmlns:a16="http://schemas.microsoft.com/office/drawing/2014/main" id="{3860830D-25AC-4AA2-82F7-EBF7D4BFA772}"/>
              </a:ext>
            </a:extLst>
          </p:cNvPr>
          <p:cNvSpPr/>
          <p:nvPr/>
        </p:nvSpPr>
        <p:spPr>
          <a:xfrm>
            <a:off x="6599884" y="4542695"/>
            <a:ext cx="491319" cy="31842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latin typeface="Arial" panose="020B0604020202020204" pitchFamily="34" charset="0"/>
                <a:cs typeface="Arial" panose="020B0604020202020204" pitchFamily="34" charset="0"/>
              </a:rPr>
              <a:t>EX.</a:t>
            </a:r>
            <a:endParaRPr lang="zh-TW" alt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591547"/>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1732</Words>
  <Application>Microsoft Office PowerPoint</Application>
  <PresentationFormat>寬螢幕</PresentationFormat>
  <Paragraphs>533</Paragraphs>
  <Slides>37</Slides>
  <Notes>12</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37</vt:i4>
      </vt:variant>
    </vt:vector>
  </HeadingPairs>
  <TitlesOfParts>
    <vt:vector size="44" baseType="lpstr">
      <vt:lpstr>Wingdings</vt:lpstr>
      <vt:lpstr>微軟正黑體</vt:lpstr>
      <vt:lpstr>Calibri Light</vt:lpstr>
      <vt:lpstr>微軟正黑體</vt:lpstr>
      <vt:lpstr>Arial</vt:lpstr>
      <vt:lpstr>Calibri</vt:lpstr>
      <vt:lpstr>Office 佈景主題</vt:lpstr>
      <vt:lpstr>PowerPoint 簡報</vt:lpstr>
      <vt:lpstr>VMware Application</vt:lpstr>
      <vt:lpstr>The trend of virtualization storage Enterprise storage – The fundamentals of digital transformation</vt:lpstr>
      <vt:lpstr>Apart from data protection, IT professionals also care ...</vt:lpstr>
      <vt:lpstr>PowerPoint 簡報</vt:lpstr>
      <vt:lpstr>Case study – virtual server The basic architecture of virtual servers with QNAP storage</vt:lpstr>
      <vt:lpstr>Highly available design for non-disruptive services QNAP ES1640dc - for critical applications on VMware</vt:lpstr>
      <vt:lpstr>The glimpse of the performance of storage Why is my storage device slowing down?</vt:lpstr>
      <vt:lpstr>Provide a more stable performance QES pool over provisioning decelerates the space fragmentation</vt:lpstr>
      <vt:lpstr>QES no-worry data protection</vt:lpstr>
      <vt:lpstr>Backup tool – Snapshot Agent Provide VMware point-in-time backup to ensure the consistency</vt:lpstr>
      <vt:lpstr>Storage management QNAP vSphere Web Plug-in helps you to manage storage devices</vt:lpstr>
      <vt:lpstr>QNAP vSphere Web Plug-in Single interface for server and storage management</vt:lpstr>
      <vt:lpstr> Demo  vSphere Web Plug-in (Conveniently Manage QNAP Storage device)</vt:lpstr>
      <vt:lpstr>Do your storage devices integrate with virtualization? vStorage APIs for Array Integration – VAAI fast clone VM</vt:lpstr>
      <vt:lpstr>VAAI is a good partner (QTS/QES)</vt:lpstr>
      <vt:lpstr>An arsenal of VMware integration tools</vt:lpstr>
      <vt:lpstr>VMware And QNAP ES series  Comprehensive fault tolerance </vt:lpstr>
      <vt:lpstr>Backup Solution</vt:lpstr>
      <vt:lpstr>Tragedies happen!</vt:lpstr>
      <vt:lpstr>Case Study – Disaster Recovery</vt:lpstr>
      <vt:lpstr>SnapSync Breakthrough data replication</vt:lpstr>
      <vt:lpstr>VMware Site Recovery Manager (SRM) QNAP VMware Storage Replication Adapter</vt:lpstr>
      <vt:lpstr>PowerPoint 簡報</vt:lpstr>
      <vt:lpstr>Modern Application</vt:lpstr>
      <vt:lpstr>Case Study – Modern Application Storage virtualization, performance and capacity efficiency </vt:lpstr>
      <vt:lpstr>About Performance…</vt:lpstr>
      <vt:lpstr>Without Compromise Virtualized Storage</vt:lpstr>
      <vt:lpstr>Sharing All Flash array for VMware </vt:lpstr>
      <vt:lpstr>Well configuration in your storage</vt:lpstr>
      <vt:lpstr>SSD, produce the best performance results</vt:lpstr>
      <vt:lpstr>Not only performance, but more efficiency  QES Deduplication makes the storage space efficient</vt:lpstr>
      <vt:lpstr>Boosting network Stack, RDMA (QTS/QES)</vt:lpstr>
      <vt:lpstr>VMware Certified QNAP Storage</vt:lpstr>
      <vt:lpstr>VMware Certified QNAP Storage</vt:lpstr>
      <vt:lpstr>QNAP NAS makes VMware safe and easy</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VMware 整合  QNAP NAS 應用介紹</dc:title>
  <dc:creator>User</dc:creator>
  <cp:lastModifiedBy>QNAP_Mili Wang</cp:lastModifiedBy>
  <cp:revision>2</cp:revision>
  <dcterms:modified xsi:type="dcterms:W3CDTF">2019-02-26T09:23:07Z</dcterms:modified>
</cp:coreProperties>
</file>