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  <p:sldMasterId id="2147483669" r:id="rId2"/>
  </p:sldMasterIdLst>
  <p:notesMasterIdLst>
    <p:notesMasterId r:id="rId24"/>
  </p:notesMasterIdLst>
  <p:handoutMasterIdLst>
    <p:handoutMasterId r:id="rId25"/>
  </p:handoutMasterIdLst>
  <p:sldIdLst>
    <p:sldId id="337" r:id="rId3"/>
    <p:sldId id="367" r:id="rId4"/>
    <p:sldId id="293" r:id="rId5"/>
    <p:sldId id="369" r:id="rId6"/>
    <p:sldId id="326" r:id="rId7"/>
    <p:sldId id="370" r:id="rId8"/>
    <p:sldId id="371" r:id="rId9"/>
    <p:sldId id="352" r:id="rId10"/>
    <p:sldId id="373" r:id="rId11"/>
    <p:sldId id="374" r:id="rId12"/>
    <p:sldId id="375" r:id="rId13"/>
    <p:sldId id="368" r:id="rId14"/>
    <p:sldId id="376" r:id="rId15"/>
    <p:sldId id="357" r:id="rId16"/>
    <p:sldId id="377" r:id="rId17"/>
    <p:sldId id="372" r:id="rId18"/>
    <p:sldId id="378" r:id="rId19"/>
    <p:sldId id="379" r:id="rId20"/>
    <p:sldId id="380" r:id="rId21"/>
    <p:sldId id="381" r:id="rId22"/>
    <p:sldId id="366" r:id="rId23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A6A"/>
    <a:srgbClr val="FAFAFA"/>
    <a:srgbClr val="DF0E73"/>
    <a:srgbClr val="F51F80"/>
    <a:srgbClr val="F200B3"/>
    <a:srgbClr val="FF33CC"/>
    <a:srgbClr val="37FFFF"/>
    <a:srgbClr val="E20087"/>
    <a:srgbClr val="2CA0DA"/>
    <a:srgbClr val="5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A336A5-E9E0-188E-4E1A-D1A7BECDE2BB}" v="4" dt="2019-02-25T01:17:34.152"/>
    <p1510:client id="{1A3ABF0B-E50D-4CA5-916A-BF4ED23FAC93}" v="229" dt="2019-02-25T06:30:17.188"/>
    <p1510:client id="{0D6521ED-F313-4D8D-A1CD-BFEF7E64D6C4}" v="228" dt="2019-02-25T05:43:54.856"/>
    <p1510:client id="{3C0AC001-E886-48FC-943D-75D96F99B892}" v="345" dt="2019-02-25T05:48:12.248"/>
    <p1510:client id="{39DF62C4-490E-5645-78D0-C2FAEF229DC5}" v="5" dt="2019-02-25T03:52:58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95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Consumed </a:t>
            </a:r>
            <a:r>
              <a:rPr lang="en-US" altLang="zh-TW" sz="1400" b="0" i="0" u="none" strike="noStrike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altLang="zh-TW" sz="1400" baseline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(Mins)</a:t>
            </a:r>
            <a:endParaRPr 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4549135702818062"/>
          <c:y val="5.379651362821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Required Time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FE-4023-A3A3-B2DC2152CC7B}"/>
              </c:ext>
            </c:extLst>
          </c:dPt>
          <c:dPt>
            <c:idx val="1"/>
            <c:invertIfNegative val="0"/>
            <c:bubble3D val="0"/>
            <c:spPr>
              <a:solidFill>
                <a:srgbClr val="E20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FE-4023-A3A3-B2DC2152CC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工作表1!$A$2:$A$3</c:f>
              <c:strCache>
                <c:ptCount val="2"/>
                <c:pt idx="0">
                  <c:v>Replacing Disk</c:v>
                </c:pt>
                <c:pt idx="1">
                  <c:v>Remove and Upgrade SSD Tier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44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FE-4023-A3A3-B2DC2152CC7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25496952"/>
        <c:axId val="725497608"/>
      </c:barChart>
      <c:catAx>
        <c:axId val="725496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pPr>
            <a:endParaRPr lang="zh-TW"/>
          </a:p>
        </c:txPr>
        <c:crossAx val="725497608"/>
        <c:crosses val="autoZero"/>
        <c:auto val="1"/>
        <c:lblAlgn val="ctr"/>
        <c:lblOffset val="100"/>
        <c:noMultiLvlLbl val="0"/>
      </c:catAx>
      <c:valAx>
        <c:axId val="725497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25496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0889212-AB5C-4E4E-A249-C813B22B1F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1E9E963-CF9F-476E-AFDC-5271142B61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6CD9D-B710-4778-9058-8CB52B8CC829}" type="datetimeFigureOut">
              <a:rPr lang="zh-TW" altLang="en-US" smtClean="0"/>
              <a:t>2019/2/25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284F56C-FB11-4C8B-A6A8-1C9CED719D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843216D-353F-4E41-AB0C-893951F820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D8729-CF93-4FDF-87E0-863B4C019B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671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1B9FC-70B7-4240-9250-92B07862163A}" type="datetimeFigureOut">
              <a:rPr lang="zh-TW" altLang="en-US" smtClean="0"/>
              <a:t>2019/2/25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8F1E4-BFE0-49D8-8F18-9CDB5DD4A6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05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32258279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66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32258279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51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32258279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53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391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35157436 Significant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397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13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10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168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3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2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4063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73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03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3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50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2E11E45-60B0-4D3F-8D7F-F06E031994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42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C45C59-673B-4ED4-9E11-2F9D76B6F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9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9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2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07" y="195210"/>
            <a:ext cx="8054638" cy="724906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406" y="1096401"/>
            <a:ext cx="8043497" cy="30989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53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94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01" y="233481"/>
            <a:ext cx="8113834" cy="110383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55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29" y="212611"/>
            <a:ext cx="8137281" cy="1096124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816" y="1637852"/>
            <a:ext cx="3979985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615" y="1637852"/>
            <a:ext cx="3999035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7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2524200-EE30-4038-9E6D-76D42162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7F952CD-E7D2-4D98-B59A-FBE289FBF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AA5FD7-A8E5-49CF-9304-49F54DFB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6ED2F16-DFD9-41E4-AB56-F3D9347221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7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1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8569"/>
            <a:ext cx="3086100" cy="1774581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82262"/>
            <a:ext cx="3086100" cy="29817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46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57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00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8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0886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09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5816" y="416104"/>
            <a:ext cx="8113834" cy="113329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1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98232" y="431515"/>
            <a:ext cx="8131418" cy="111153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8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232" y="375139"/>
            <a:ext cx="8131418" cy="11679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0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9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9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9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9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0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007180C-D38B-4645-8998-184E53E9B9B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73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6AC589F-3B25-4951-B08F-3D02F53F682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36159" cy="51434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012" y="439220"/>
            <a:ext cx="8054638" cy="1103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153" y="1565031"/>
            <a:ext cx="8043497" cy="3098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4766884"/>
            <a:ext cx="5048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44861" y="4787412"/>
            <a:ext cx="42935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92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86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8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xfastest.com/thread-167519-1-1.html" TargetMode="External"/><Relationship Id="rId7" Type="http://schemas.openxmlformats.org/officeDocument/2006/relationships/image" Target="../media/image19.svg"/><Relationship Id="rId2" Type="http://schemas.openxmlformats.org/officeDocument/2006/relationships/hyperlink" Target="http://www.2cm.com.tw/2cm/zh-tw/magazine/-MarketTrend/F26FE52365E548DFB150B39173AED7D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5" Type="http://schemas.openxmlformats.org/officeDocument/2006/relationships/image" Target="../media/image17.sv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5201931-76B4-40F2-B1A3-BF4CF609C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1"/>
            <a:ext cx="9128320" cy="5143499"/>
          </a:xfrm>
          <a:prstGeom prst="rect">
            <a:avLst/>
          </a:prstGeom>
        </p:spPr>
      </p:pic>
      <p:sp>
        <p:nvSpPr>
          <p:cNvPr id="8" name="副標題 2">
            <a:extLst>
              <a:ext uri="{FF2B5EF4-FFF2-40B4-BE49-F238E27FC236}">
                <a16:creationId xmlns:a16="http://schemas.microsoft.com/office/drawing/2014/main" id="{B301E8DB-86E5-4785-87DC-D2B8C0419796}"/>
              </a:ext>
            </a:extLst>
          </p:cNvPr>
          <p:cNvSpPr txBox="1">
            <a:spLocks/>
          </p:cNvSpPr>
          <p:nvPr/>
        </p:nvSpPr>
        <p:spPr>
          <a:xfrm>
            <a:off x="427193" y="3146755"/>
            <a:ext cx="4576060" cy="1096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altLang="zh-TW" sz="2100"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r>
              <a:rPr lang="zh-TW" altLang="en-US" sz="2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10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100">
                <a:latin typeface="Arial" panose="020B0604020202020204" pitchFamily="34" charset="0"/>
                <a:cs typeface="Arial" panose="020B0604020202020204" pitchFamily="34" charset="0"/>
              </a:rPr>
              <a:t> SSD Tier</a:t>
            </a:r>
          </a:p>
          <a:p>
            <a:pPr marL="177800" indent="-177800">
              <a:buSzPct val="100000"/>
            </a:pPr>
            <a:r>
              <a:rPr lang="en-US" altLang="zh-TW" sz="2100">
                <a:latin typeface="Arial" panose="020B0604020202020204" pitchFamily="34" charset="0"/>
                <a:cs typeface="Arial" panose="020B0604020202020204" pitchFamily="34" charset="0"/>
              </a:rPr>
              <a:t>Recreate</a:t>
            </a:r>
            <a:r>
              <a:rPr lang="zh-TW" altLang="en-US" sz="2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10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100">
                <a:latin typeface="Arial" panose="020B0604020202020204" pitchFamily="34" charset="0"/>
                <a:cs typeface="Arial" panose="020B0604020202020204" pitchFamily="34" charset="0"/>
              </a:rPr>
              <a:t> SSD Tier</a:t>
            </a:r>
            <a:endParaRPr lang="zh-TW" alt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99938AE-CD38-47B6-A8D2-BB317A397BD0}"/>
              </a:ext>
            </a:extLst>
          </p:cNvPr>
          <p:cNvSpPr/>
          <p:nvPr/>
        </p:nvSpPr>
        <p:spPr>
          <a:xfrm>
            <a:off x="256333" y="1438037"/>
            <a:ext cx="3665417" cy="1274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</a:t>
            </a:r>
            <a:r>
              <a:rPr lang="en-US" altLang="zh-TW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lang="zh-TW" altLang="en-US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 </a:t>
            </a:r>
            <a:endParaRPr lang="en-US" altLang="zh-TW" sz="35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>
              <a:lnSpc>
                <a:spcPts val="4800"/>
              </a:lnSpc>
            </a:pPr>
            <a:r>
              <a:rPr lang="en-US" altLang="zh-TW" sz="35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 </a:t>
            </a:r>
            <a:r>
              <a:rPr lang="zh-TW" altLang="en-US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Tier</a:t>
            </a:r>
            <a:endParaRPr lang="zh-CN" altLang="en-US" sz="35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35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9D91C0C-A18E-48E2-844F-6568FCE50F11}"/>
              </a:ext>
            </a:extLst>
          </p:cNvPr>
          <p:cNvSpPr/>
          <p:nvPr/>
        </p:nvSpPr>
        <p:spPr>
          <a:xfrm>
            <a:off x="770677" y="1849597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F49B8F74-1B40-4ADA-AEE5-D584C31C3016}"/>
              </a:ext>
            </a:extLst>
          </p:cNvPr>
          <p:cNvGrpSpPr/>
          <p:nvPr/>
        </p:nvGrpSpPr>
        <p:grpSpPr>
          <a:xfrm>
            <a:off x="585435" y="1981737"/>
            <a:ext cx="363278" cy="363278"/>
            <a:chOff x="549485" y="1133302"/>
            <a:chExt cx="319524" cy="319524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7BD421D3-B3C1-4E00-9E19-99AFCEA6C60A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93AED998-89DB-4D1C-9D0B-D5B6CDA23C70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026077B7-FE8E-4518-8CCD-CF0104660CF5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F944B227-AC1D-418F-A595-27F886974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E625098-546E-46FC-AAEB-265EEDB8A922}"/>
              </a:ext>
            </a:extLst>
          </p:cNvPr>
          <p:cNvSpPr/>
          <p:nvPr/>
        </p:nvSpPr>
        <p:spPr>
          <a:xfrm>
            <a:off x="770677" y="1023927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6FD0B1F1-35B5-4D1C-B872-489C57F33225}"/>
              </a:ext>
            </a:extLst>
          </p:cNvPr>
          <p:cNvGrpSpPr/>
          <p:nvPr/>
        </p:nvGrpSpPr>
        <p:grpSpPr>
          <a:xfrm>
            <a:off x="585435" y="1156067"/>
            <a:ext cx="363278" cy="363278"/>
            <a:chOff x="549485" y="1133302"/>
            <a:chExt cx="319524" cy="319524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6E108E60-3EFB-4304-B23D-CAAC5461FD0D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D8947127-1F17-47FC-B093-81E242371DB1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1" name="橢圓 40">
                <a:extLst>
                  <a:ext uri="{FF2B5EF4-FFF2-40B4-BE49-F238E27FC236}">
                    <a16:creationId xmlns:a16="http://schemas.microsoft.com/office/drawing/2014/main" id="{32A5631D-31FC-4C5D-9537-7A81ED403CB8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5DAA13B5-B0FE-4BEB-9525-80B7AC54B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9A19CF7-5D76-4B9C-A720-BAEDBB7AF066}"/>
              </a:ext>
            </a:extLst>
          </p:cNvPr>
          <p:cNvSpPr/>
          <p:nvPr/>
        </p:nvSpPr>
        <p:spPr>
          <a:xfrm>
            <a:off x="676818" y="3036765"/>
            <a:ext cx="8022862" cy="1677959"/>
          </a:xfrm>
          <a:prstGeom prst="roundRect">
            <a:avLst>
              <a:gd name="adj" fmla="val 0"/>
            </a:avLst>
          </a:prstGeom>
          <a:noFill/>
          <a:ln w="28575">
            <a:gradFill>
              <a:gsLst>
                <a:gs pos="0">
                  <a:srgbClr val="DF0A6A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297">
            <a:extLst>
              <a:ext uri="{FF2B5EF4-FFF2-40B4-BE49-F238E27FC236}">
                <a16:creationId xmlns:a16="http://schemas.microsoft.com/office/drawing/2014/main" id="{A1A27084-5120-42C1-AD08-778C138E3220}"/>
              </a:ext>
            </a:extLst>
          </p:cNvPr>
          <p:cNvSpPr/>
          <p:nvPr/>
        </p:nvSpPr>
        <p:spPr>
          <a:xfrm>
            <a:off x="833682" y="3262726"/>
            <a:ext cx="2556092" cy="314588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8" name="Shape 298">
            <a:extLst>
              <a:ext uri="{FF2B5EF4-FFF2-40B4-BE49-F238E27FC236}">
                <a16:creationId xmlns:a16="http://schemas.microsoft.com/office/drawing/2014/main" id="{FBCB50A0-BD9E-4123-92D5-D58357FE175E}"/>
              </a:ext>
            </a:extLst>
          </p:cNvPr>
          <p:cNvSpPr/>
          <p:nvPr/>
        </p:nvSpPr>
        <p:spPr>
          <a:xfrm>
            <a:off x="858525" y="3703916"/>
            <a:ext cx="2099421" cy="325840"/>
          </a:xfrm>
          <a:prstGeom prst="roundRect">
            <a:avLst>
              <a:gd name="adj" fmla="val 5919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SAS</a:t>
            </a:r>
            <a:r>
              <a: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200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5" name="Shape 298">
            <a:extLst>
              <a:ext uri="{FF2B5EF4-FFF2-40B4-BE49-F238E27FC236}">
                <a16:creationId xmlns:a16="http://schemas.microsoft.com/office/drawing/2014/main" id="{405DAFA5-A2AD-442B-A6D9-DF4ADA144883}"/>
              </a:ext>
            </a:extLst>
          </p:cNvPr>
          <p:cNvSpPr/>
          <p:nvPr/>
        </p:nvSpPr>
        <p:spPr>
          <a:xfrm>
            <a:off x="2973934" y="3712825"/>
            <a:ext cx="3269292" cy="325840"/>
          </a:xfrm>
          <a:prstGeom prst="roundRect">
            <a:avLst>
              <a:gd name="adj" fmla="val 5919"/>
            </a:avLst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297">
            <a:extLst>
              <a:ext uri="{FF2B5EF4-FFF2-40B4-BE49-F238E27FC236}">
                <a16:creationId xmlns:a16="http://schemas.microsoft.com/office/drawing/2014/main" id="{161E76C7-054F-41A7-8BC5-D9BACF66E560}"/>
              </a:ext>
            </a:extLst>
          </p:cNvPr>
          <p:cNvSpPr/>
          <p:nvPr/>
        </p:nvSpPr>
        <p:spPr>
          <a:xfrm>
            <a:off x="2957944" y="3706940"/>
            <a:ext cx="1900359" cy="326590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FA90892B-3315-4461-9094-F7C56B58DE36}"/>
              </a:ext>
            </a:extLst>
          </p:cNvPr>
          <p:cNvSpPr txBox="1">
            <a:spLocks/>
          </p:cNvSpPr>
          <p:nvPr/>
        </p:nvSpPr>
        <p:spPr>
          <a:xfrm>
            <a:off x="620295" y="2671336"/>
            <a:ext cx="7688534" cy="33135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500" b="1">
                <a:latin typeface="Arial" panose="020B0604020202020204" pitchFamily="34" charset="0"/>
                <a:cs typeface="Arial" panose="020B0604020202020204" pitchFamily="34" charset="0"/>
              </a:rPr>
              <a:t>Storage Pool Space:</a:t>
            </a:r>
          </a:p>
        </p:txBody>
      </p:sp>
      <p:sp>
        <p:nvSpPr>
          <p:cNvPr id="30" name="Shape 297">
            <a:extLst>
              <a:ext uri="{FF2B5EF4-FFF2-40B4-BE49-F238E27FC236}">
                <a16:creationId xmlns:a16="http://schemas.microsoft.com/office/drawing/2014/main" id="{A4D21845-8ADB-444B-8989-EABB52E43DC1}"/>
              </a:ext>
            </a:extLst>
          </p:cNvPr>
          <p:cNvSpPr/>
          <p:nvPr/>
        </p:nvSpPr>
        <p:spPr>
          <a:xfrm>
            <a:off x="4836679" y="3703915"/>
            <a:ext cx="1406547" cy="325840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2" name="Shape 298">
            <a:extLst>
              <a:ext uri="{FF2B5EF4-FFF2-40B4-BE49-F238E27FC236}">
                <a16:creationId xmlns:a16="http://schemas.microsoft.com/office/drawing/2014/main" id="{BD3353E3-A312-4D8D-AE20-6AACB5DFB621}"/>
              </a:ext>
            </a:extLst>
          </p:cNvPr>
          <p:cNvSpPr/>
          <p:nvPr/>
        </p:nvSpPr>
        <p:spPr>
          <a:xfrm>
            <a:off x="865643" y="4137182"/>
            <a:ext cx="2085185" cy="325840"/>
          </a:xfrm>
          <a:prstGeom prst="roundRect">
            <a:avLst>
              <a:gd name="adj" fmla="val 5919"/>
            </a:avLst>
          </a:prstGeom>
          <a:solidFill>
            <a:srgbClr val="0070C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SATA</a:t>
            </a:r>
            <a:r>
              <a: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200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3" name="Shape 298">
            <a:extLst>
              <a:ext uri="{FF2B5EF4-FFF2-40B4-BE49-F238E27FC236}">
                <a16:creationId xmlns:a16="http://schemas.microsoft.com/office/drawing/2014/main" id="{45B27397-F877-4E5E-876A-17BBFD168FA1}"/>
              </a:ext>
            </a:extLst>
          </p:cNvPr>
          <p:cNvSpPr/>
          <p:nvPr/>
        </p:nvSpPr>
        <p:spPr>
          <a:xfrm>
            <a:off x="2957945" y="4142317"/>
            <a:ext cx="5562677" cy="325840"/>
          </a:xfrm>
          <a:prstGeom prst="roundRect">
            <a:avLst>
              <a:gd name="adj" fmla="val 5919"/>
            </a:avLst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297">
            <a:extLst>
              <a:ext uri="{FF2B5EF4-FFF2-40B4-BE49-F238E27FC236}">
                <a16:creationId xmlns:a16="http://schemas.microsoft.com/office/drawing/2014/main" id="{091576E9-750A-46C9-9449-9853EF6DDEFD}"/>
              </a:ext>
            </a:extLst>
          </p:cNvPr>
          <p:cNvSpPr/>
          <p:nvPr/>
        </p:nvSpPr>
        <p:spPr>
          <a:xfrm>
            <a:off x="2957945" y="4146091"/>
            <a:ext cx="1915686" cy="326590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3ED9941B-8FE5-481D-B705-DB062006905D}"/>
              </a:ext>
            </a:extLst>
          </p:cNvPr>
          <p:cNvSpPr txBox="1">
            <a:spLocks/>
          </p:cNvSpPr>
          <p:nvPr/>
        </p:nvSpPr>
        <p:spPr>
          <a:xfrm>
            <a:off x="979431" y="1032928"/>
            <a:ext cx="7071414" cy="724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200"/>
              </a:lnSpc>
              <a:buNone/>
            </a:pP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QTS 4.4.1 supports remove </a:t>
            </a:r>
            <a:r>
              <a:rPr lang="en-US" altLang="zh-TW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 Tier, the users can remove then re-create SSD tier as required.</a:t>
            </a: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93299733-E9A7-4C7D-B90B-FC471388D3A2}"/>
              </a:ext>
            </a:extLst>
          </p:cNvPr>
          <p:cNvSpPr txBox="1">
            <a:spLocks/>
          </p:cNvSpPr>
          <p:nvPr/>
        </p:nvSpPr>
        <p:spPr>
          <a:xfrm>
            <a:off x="979432" y="1859053"/>
            <a:ext cx="7071414" cy="800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200"/>
              </a:lnSpc>
              <a:buNone/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When removing the SSD tier, all the storage pool data will be retained as data on SSD only to be moved to HDD.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圖片 7" descr="一張含有 室內 的圖片&#10;&#10;描述是以高可信度產生">
            <a:extLst>
              <a:ext uri="{FF2B5EF4-FFF2-40B4-BE49-F238E27FC236}">
                <a16:creationId xmlns:a16="http://schemas.microsoft.com/office/drawing/2014/main" id="{FDC09277-6A9A-47FF-993F-28988E13F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43" y="2212412"/>
            <a:ext cx="1670053" cy="15577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97CB3D-8814-4EAA-945B-39CC6C13E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363" y="2773460"/>
            <a:ext cx="1670053" cy="1169225"/>
          </a:xfrm>
          <a:prstGeom prst="rect">
            <a:avLst/>
          </a:prstGeom>
        </p:spPr>
      </p:pic>
      <p:sp>
        <p:nvSpPr>
          <p:cNvPr id="29" name="Shape 297">
            <a:extLst>
              <a:ext uri="{FF2B5EF4-FFF2-40B4-BE49-F238E27FC236}">
                <a16:creationId xmlns:a16="http://schemas.microsoft.com/office/drawing/2014/main" id="{478D3F67-8CB6-4546-A241-6AD6D0B29696}"/>
              </a:ext>
            </a:extLst>
          </p:cNvPr>
          <p:cNvSpPr/>
          <p:nvPr/>
        </p:nvSpPr>
        <p:spPr>
          <a:xfrm>
            <a:off x="3414616" y="3265291"/>
            <a:ext cx="1523999" cy="314588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C130F28-ED87-4D24-A411-CF6DBD332CB7}"/>
              </a:ext>
            </a:extLst>
          </p:cNvPr>
          <p:cNvSpPr/>
          <p:nvPr/>
        </p:nvSpPr>
        <p:spPr>
          <a:xfrm>
            <a:off x="311409" y="112831"/>
            <a:ext cx="581728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Remove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Tier</a:t>
            </a:r>
            <a:endParaRPr lang="zh-TW" altLang="en-US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29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19BD99E-0957-4611-AA36-052BB9420DE2}"/>
              </a:ext>
            </a:extLst>
          </p:cNvPr>
          <p:cNvSpPr/>
          <p:nvPr/>
        </p:nvSpPr>
        <p:spPr>
          <a:xfrm>
            <a:off x="597136" y="1099555"/>
            <a:ext cx="4348815" cy="49541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3EF9C33-844F-4727-913C-5A991FC1BD50}"/>
              </a:ext>
            </a:extLst>
          </p:cNvPr>
          <p:cNvGrpSpPr/>
          <p:nvPr/>
        </p:nvGrpSpPr>
        <p:grpSpPr>
          <a:xfrm>
            <a:off x="396858" y="1142674"/>
            <a:ext cx="363278" cy="363278"/>
            <a:chOff x="549485" y="1133302"/>
            <a:chExt cx="319524" cy="319524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24D19F26-F67F-40DF-BB28-6B34A2AD6304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F7BB06E0-EB2A-4E16-8C1D-20089AC89B92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C6775F95-7CC2-4753-8EBE-DE69F2150EA6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圖形 16">
                <a:extLst>
                  <a:ext uri="{FF2B5EF4-FFF2-40B4-BE49-F238E27FC236}">
                    <a16:creationId xmlns:a16="http://schemas.microsoft.com/office/drawing/2014/main" id="{1BC5ACE9-5D67-430E-8840-9C558622D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F1F03097-E9EF-49D0-94D9-F309C1AD705D}"/>
              </a:ext>
            </a:extLst>
          </p:cNvPr>
          <p:cNvSpPr txBox="1">
            <a:spLocks/>
          </p:cNvSpPr>
          <p:nvPr/>
        </p:nvSpPr>
        <p:spPr>
          <a:xfrm>
            <a:off x="850248" y="1141117"/>
            <a:ext cx="4041981" cy="72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Remove SSD Tier in 3 steps.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32F6793-DDEF-45D6-A23E-730EA3453A3F}"/>
              </a:ext>
            </a:extLst>
          </p:cNvPr>
          <p:cNvSpPr/>
          <p:nvPr/>
        </p:nvSpPr>
        <p:spPr>
          <a:xfrm>
            <a:off x="598827" y="1679570"/>
            <a:ext cx="4348815" cy="95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B9C96270-E35A-4CA8-BF91-68CC4CC578C3}"/>
              </a:ext>
            </a:extLst>
          </p:cNvPr>
          <p:cNvGrpSpPr/>
          <p:nvPr/>
        </p:nvGrpSpPr>
        <p:grpSpPr>
          <a:xfrm>
            <a:off x="396858" y="1942210"/>
            <a:ext cx="363278" cy="363278"/>
            <a:chOff x="549485" y="1133302"/>
            <a:chExt cx="319524" cy="319524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FABA61A2-675D-4054-8D62-47CBB3FE4842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E7BE70C-09FA-4A49-BC2D-EFFD432DAC2F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FB48D317-AC46-4990-BDF8-CD2B30BC144B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圖形 24">
                <a:extLst>
                  <a:ext uri="{FF2B5EF4-FFF2-40B4-BE49-F238E27FC236}">
                    <a16:creationId xmlns:a16="http://schemas.microsoft.com/office/drawing/2014/main" id="{20841D5A-43F0-48D7-9D4D-104AF0452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C5FDA10-C0CA-4FB1-899C-D573EFAFEB0A}"/>
              </a:ext>
            </a:extLst>
          </p:cNvPr>
          <p:cNvSpPr txBox="1">
            <a:spLocks/>
          </p:cNvSpPr>
          <p:nvPr/>
        </p:nvSpPr>
        <p:spPr>
          <a:xfrm>
            <a:off x="850248" y="1686409"/>
            <a:ext cx="3782016" cy="724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200"/>
              </a:lnSpc>
              <a:buNone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is required that all RAIDs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Pool are normal and HDD tiers have enough capacity to store all data.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7">
            <a:extLst>
              <a:ext uri="{FF2B5EF4-FFF2-40B4-BE49-F238E27FC236}">
                <a16:creationId xmlns:a16="http://schemas.microsoft.com/office/drawing/2014/main" id="{D231F393-3363-435B-A63D-621C496113A0}"/>
              </a:ext>
            </a:extLst>
          </p:cNvPr>
          <p:cNvSpPr/>
          <p:nvPr/>
        </p:nvSpPr>
        <p:spPr>
          <a:xfrm>
            <a:off x="5242378" y="1141117"/>
            <a:ext cx="3484179" cy="772083"/>
          </a:xfrm>
          <a:prstGeom prst="rect">
            <a:avLst/>
          </a:prstGeom>
          <a:solidFill>
            <a:srgbClr val="5EF3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 Pool Management &gt; </a:t>
            </a:r>
          </a:p>
          <a:p>
            <a:pPr algn="ctr">
              <a:lnSpc>
                <a:spcPts val="2200"/>
              </a:lnSpc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Remove &gt; Remove SSD Tier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1" name="矩形 7">
            <a:extLst>
              <a:ext uri="{FF2B5EF4-FFF2-40B4-BE49-F238E27FC236}">
                <a16:creationId xmlns:a16="http://schemas.microsoft.com/office/drawing/2014/main" id="{13AB59EC-20D7-4B3B-A331-50B42132DAB1}"/>
              </a:ext>
            </a:extLst>
          </p:cNvPr>
          <p:cNvSpPr/>
          <p:nvPr/>
        </p:nvSpPr>
        <p:spPr>
          <a:xfrm>
            <a:off x="5242378" y="2197999"/>
            <a:ext cx="3484179" cy="772083"/>
          </a:xfrm>
          <a:prstGeom prst="rect">
            <a:avLst/>
          </a:prstGeom>
          <a:solidFill>
            <a:srgbClr val="53DC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Check if all the RAIDs Group are </a:t>
            </a:r>
          </a:p>
          <a:p>
            <a:pPr algn="ctr">
              <a:lnSpc>
                <a:spcPts val="2200"/>
              </a:lnSpc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ready and have enough space.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" name="矩形 7">
            <a:extLst>
              <a:ext uri="{FF2B5EF4-FFF2-40B4-BE49-F238E27FC236}">
                <a16:creationId xmlns:a16="http://schemas.microsoft.com/office/drawing/2014/main" id="{F64D2FFE-1A15-4199-BF39-92FDBDA5B0B2}"/>
              </a:ext>
            </a:extLst>
          </p:cNvPr>
          <p:cNvSpPr/>
          <p:nvPr/>
        </p:nvSpPr>
        <p:spPr>
          <a:xfrm>
            <a:off x="5242378" y="3283507"/>
            <a:ext cx="3484179" cy="772083"/>
          </a:xfrm>
          <a:prstGeom prst="rect">
            <a:avLst/>
          </a:prstGeom>
          <a:solidFill>
            <a:srgbClr val="56A9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User confirm to stop the pool’s </a:t>
            </a:r>
          </a:p>
          <a:p>
            <a:pPr algn="ctr">
              <a:lnSpc>
                <a:spcPts val="2200"/>
              </a:lnSpc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service to start the operation.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EF470F39-F339-4352-B271-1528B15B0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9023" y="1830261"/>
            <a:ext cx="518278" cy="494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D1AEEEB4-2ED1-41AC-9AB9-D1CED6E3D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9023" y="2902848"/>
            <a:ext cx="518278" cy="494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FF39E6E6-DD1D-40C8-8E3A-1656D46B9459}"/>
              </a:ext>
            </a:extLst>
          </p:cNvPr>
          <p:cNvGrpSpPr/>
          <p:nvPr/>
        </p:nvGrpSpPr>
        <p:grpSpPr>
          <a:xfrm>
            <a:off x="5051761" y="1290284"/>
            <a:ext cx="359286" cy="359286"/>
            <a:chOff x="228678" y="3612186"/>
            <a:chExt cx="655970" cy="655970"/>
          </a:xfrm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4CBA703C-3860-49A3-A2BF-64E1AECFEBDF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0D57E845-B3BA-40AB-BE32-D07C2C24D454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EC847E57-8956-4E4D-8304-F0BC33B60FE5}"/>
              </a:ext>
            </a:extLst>
          </p:cNvPr>
          <p:cNvSpPr/>
          <p:nvPr/>
        </p:nvSpPr>
        <p:spPr>
          <a:xfrm>
            <a:off x="5091447" y="1284139"/>
            <a:ext cx="298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32A9436-C0E2-4BE1-BD3D-85A8895F8134}"/>
              </a:ext>
            </a:extLst>
          </p:cNvPr>
          <p:cNvGrpSpPr/>
          <p:nvPr/>
        </p:nvGrpSpPr>
        <p:grpSpPr>
          <a:xfrm>
            <a:off x="5045995" y="2392107"/>
            <a:ext cx="359286" cy="359286"/>
            <a:chOff x="228678" y="3612186"/>
            <a:chExt cx="655970" cy="655970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65926095-68F1-4713-9816-8303757BA250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062C9E6E-AD13-4706-9FF3-6802F73E02B3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8E759511-3E60-4C8F-B059-1D177F9728A4}"/>
              </a:ext>
            </a:extLst>
          </p:cNvPr>
          <p:cNvSpPr/>
          <p:nvPr/>
        </p:nvSpPr>
        <p:spPr>
          <a:xfrm>
            <a:off x="5082330" y="2392107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75CF2029-2CF4-49D4-8852-58A879ECEEC7}"/>
              </a:ext>
            </a:extLst>
          </p:cNvPr>
          <p:cNvGrpSpPr/>
          <p:nvPr/>
        </p:nvGrpSpPr>
        <p:grpSpPr>
          <a:xfrm>
            <a:off x="5052525" y="3493930"/>
            <a:ext cx="359286" cy="359286"/>
            <a:chOff x="228678" y="3612186"/>
            <a:chExt cx="655970" cy="655970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234D7B99-8D25-44B0-BA15-3995799F7C19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05D037E3-ADAC-48E5-890B-3D5E5AA1F155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FC032D23-48B6-4007-9264-29BC7DBF3A37}"/>
              </a:ext>
            </a:extLst>
          </p:cNvPr>
          <p:cNvSpPr/>
          <p:nvPr/>
        </p:nvSpPr>
        <p:spPr>
          <a:xfrm>
            <a:off x="5082330" y="3499185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6A1A524-15C7-49D8-9720-E73313AB19BD}"/>
              </a:ext>
            </a:extLst>
          </p:cNvPr>
          <p:cNvSpPr/>
          <p:nvPr/>
        </p:nvSpPr>
        <p:spPr>
          <a:xfrm>
            <a:off x="282533" y="125510"/>
            <a:ext cx="581728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Remove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Tier</a:t>
            </a:r>
            <a:endParaRPr lang="zh-TW" altLang="en-US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43C53E9-5C7C-4B77-A54E-1169216F5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003" y="2746580"/>
            <a:ext cx="3577080" cy="2270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9865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3FBD359-6178-44E8-8C9E-D1E1285A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22" y="3510194"/>
            <a:ext cx="5197290" cy="1143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8" name="Google Shape;92;p16">
            <a:extLst>
              <a:ext uri="{FF2B5EF4-FFF2-40B4-BE49-F238E27FC236}">
                <a16:creationId xmlns:a16="http://schemas.microsoft.com/office/drawing/2014/main" id="{F472F0B8-E330-4343-9374-A93AFC49C1E4}"/>
              </a:ext>
            </a:extLst>
          </p:cNvPr>
          <p:cNvCxnSpPr>
            <a:cxnSpLocks/>
          </p:cNvCxnSpPr>
          <p:nvPr/>
        </p:nvCxnSpPr>
        <p:spPr>
          <a:xfrm>
            <a:off x="1168069" y="1643535"/>
            <a:ext cx="0" cy="17561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" name="Google Shape;94;p16">
            <a:extLst>
              <a:ext uri="{FF2B5EF4-FFF2-40B4-BE49-F238E27FC236}">
                <a16:creationId xmlns:a16="http://schemas.microsoft.com/office/drawing/2014/main" id="{DE3957E6-2B73-4754-B770-DC8D858E37E5}"/>
              </a:ext>
            </a:extLst>
          </p:cNvPr>
          <p:cNvCxnSpPr>
            <a:cxnSpLocks/>
          </p:cNvCxnSpPr>
          <p:nvPr/>
        </p:nvCxnSpPr>
        <p:spPr>
          <a:xfrm flipH="1">
            <a:off x="1178279" y="2291400"/>
            <a:ext cx="445" cy="175612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100;p16">
            <a:extLst>
              <a:ext uri="{FF2B5EF4-FFF2-40B4-BE49-F238E27FC236}">
                <a16:creationId xmlns:a16="http://schemas.microsoft.com/office/drawing/2014/main" id="{471E61D8-50AF-4A28-B92D-A3120D0FCB80}"/>
              </a:ext>
            </a:extLst>
          </p:cNvPr>
          <p:cNvCxnSpPr>
            <a:cxnSpLocks/>
          </p:cNvCxnSpPr>
          <p:nvPr/>
        </p:nvCxnSpPr>
        <p:spPr>
          <a:xfrm>
            <a:off x="3549721" y="2686027"/>
            <a:ext cx="563989" cy="412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105;p16">
            <a:extLst>
              <a:ext uri="{FF2B5EF4-FFF2-40B4-BE49-F238E27FC236}">
                <a16:creationId xmlns:a16="http://schemas.microsoft.com/office/drawing/2014/main" id="{47C9B60A-74BC-4FA0-999F-56DE8AD5DF03}"/>
              </a:ext>
            </a:extLst>
          </p:cNvPr>
          <p:cNvCxnSpPr>
            <a:cxnSpLocks/>
          </p:cNvCxnSpPr>
          <p:nvPr/>
        </p:nvCxnSpPr>
        <p:spPr>
          <a:xfrm flipV="1">
            <a:off x="1957036" y="2690147"/>
            <a:ext cx="280234" cy="413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107;p16">
            <a:extLst>
              <a:ext uri="{FF2B5EF4-FFF2-40B4-BE49-F238E27FC236}">
                <a16:creationId xmlns:a16="http://schemas.microsoft.com/office/drawing/2014/main" id="{D7096853-2A5F-4C47-A896-CB0C9F42588A}"/>
              </a:ext>
            </a:extLst>
          </p:cNvPr>
          <p:cNvCxnSpPr>
            <a:cxnSpLocks/>
          </p:cNvCxnSpPr>
          <p:nvPr/>
        </p:nvCxnSpPr>
        <p:spPr>
          <a:xfrm flipV="1">
            <a:off x="7289399" y="2690146"/>
            <a:ext cx="172420" cy="1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109;p16">
            <a:extLst>
              <a:ext uri="{FF2B5EF4-FFF2-40B4-BE49-F238E27FC236}">
                <a16:creationId xmlns:a16="http://schemas.microsoft.com/office/drawing/2014/main" id="{88EC5B36-630D-4B6E-863E-55EC83DC2AC8}"/>
              </a:ext>
            </a:extLst>
          </p:cNvPr>
          <p:cNvCxnSpPr>
            <a:cxnSpLocks/>
          </p:cNvCxnSpPr>
          <p:nvPr/>
        </p:nvCxnSpPr>
        <p:spPr>
          <a:xfrm>
            <a:off x="8166745" y="2820444"/>
            <a:ext cx="0" cy="383791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8" name="Google Shape;100;p16">
            <a:extLst>
              <a:ext uri="{FF2B5EF4-FFF2-40B4-BE49-F238E27FC236}">
                <a16:creationId xmlns:a16="http://schemas.microsoft.com/office/drawing/2014/main" id="{56F35161-4E19-4614-B3BE-BFBE1C28F624}"/>
              </a:ext>
            </a:extLst>
          </p:cNvPr>
          <p:cNvCxnSpPr>
            <a:cxnSpLocks/>
          </p:cNvCxnSpPr>
          <p:nvPr/>
        </p:nvCxnSpPr>
        <p:spPr>
          <a:xfrm>
            <a:off x="5668821" y="2690147"/>
            <a:ext cx="216018" cy="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" name="矩形 6">
            <a:extLst>
              <a:ext uri="{FF2B5EF4-FFF2-40B4-BE49-F238E27FC236}">
                <a16:creationId xmlns:a16="http://schemas.microsoft.com/office/drawing/2014/main" id="{1338F3FB-9027-43CC-9B4C-2599FA3DEC58}"/>
              </a:ext>
            </a:extLst>
          </p:cNvPr>
          <p:cNvSpPr/>
          <p:nvPr/>
        </p:nvSpPr>
        <p:spPr>
          <a:xfrm>
            <a:off x="409425" y="2468748"/>
            <a:ext cx="1557386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Stop Service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9" name="矩形 6">
            <a:extLst>
              <a:ext uri="{FF2B5EF4-FFF2-40B4-BE49-F238E27FC236}">
                <a16:creationId xmlns:a16="http://schemas.microsoft.com/office/drawing/2014/main" id="{C6F57214-1DF0-4800-B9CB-654CCC42F5BC}"/>
              </a:ext>
            </a:extLst>
          </p:cNvPr>
          <p:cNvSpPr/>
          <p:nvPr/>
        </p:nvSpPr>
        <p:spPr>
          <a:xfrm>
            <a:off x="2260680" y="2468748"/>
            <a:ext cx="1557386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Start Migration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61" name="矩形 6">
            <a:extLst>
              <a:ext uri="{FF2B5EF4-FFF2-40B4-BE49-F238E27FC236}">
                <a16:creationId xmlns:a16="http://schemas.microsoft.com/office/drawing/2014/main" id="{52A1CD59-3407-4EB2-AE5F-02A494029B86}"/>
              </a:ext>
            </a:extLst>
          </p:cNvPr>
          <p:cNvSpPr/>
          <p:nvPr/>
        </p:nvSpPr>
        <p:spPr>
          <a:xfrm>
            <a:off x="7451340" y="2456557"/>
            <a:ext cx="1475767" cy="440665"/>
          </a:xfrm>
          <a:prstGeom prst="rect">
            <a:avLst/>
          </a:prstGeom>
          <a:solidFill>
            <a:srgbClr val="FE80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Power Off or Disk Failure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62" name="矩形 6">
            <a:extLst>
              <a:ext uri="{FF2B5EF4-FFF2-40B4-BE49-F238E27FC236}">
                <a16:creationId xmlns:a16="http://schemas.microsoft.com/office/drawing/2014/main" id="{24B4F4F6-0B96-4888-B4B4-FDB29B353213}"/>
              </a:ext>
            </a:extLst>
          </p:cNvPr>
          <p:cNvSpPr/>
          <p:nvPr/>
        </p:nvSpPr>
        <p:spPr>
          <a:xfrm>
            <a:off x="7461267" y="3217433"/>
            <a:ext cx="1475767" cy="440665"/>
          </a:xfrm>
          <a:prstGeom prst="rect">
            <a:avLst/>
          </a:prstGeom>
          <a:solidFill>
            <a:srgbClr val="FE80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Reboot or Rebuild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63" name="矩形 6">
            <a:extLst>
              <a:ext uri="{FF2B5EF4-FFF2-40B4-BE49-F238E27FC236}">
                <a16:creationId xmlns:a16="http://schemas.microsoft.com/office/drawing/2014/main" id="{ECAD78F5-691D-4680-818E-1AA76D100733}"/>
              </a:ext>
            </a:extLst>
          </p:cNvPr>
          <p:cNvSpPr/>
          <p:nvPr/>
        </p:nvSpPr>
        <p:spPr>
          <a:xfrm>
            <a:off x="389376" y="1835809"/>
            <a:ext cx="1557386" cy="440665"/>
          </a:xfrm>
          <a:prstGeom prst="rect">
            <a:avLst/>
          </a:prstGeom>
          <a:solidFill>
            <a:srgbClr val="81BB4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Check Status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64" name="矩形 6">
            <a:extLst>
              <a:ext uri="{FF2B5EF4-FFF2-40B4-BE49-F238E27FC236}">
                <a16:creationId xmlns:a16="http://schemas.microsoft.com/office/drawing/2014/main" id="{5C9324AE-6036-43CE-A8C5-DA7977747228}"/>
              </a:ext>
            </a:extLst>
          </p:cNvPr>
          <p:cNvSpPr/>
          <p:nvPr/>
        </p:nvSpPr>
        <p:spPr>
          <a:xfrm>
            <a:off x="399586" y="1202002"/>
            <a:ext cx="1557386" cy="440665"/>
          </a:xfrm>
          <a:prstGeom prst="rect">
            <a:avLst/>
          </a:prstGeom>
          <a:solidFill>
            <a:srgbClr val="81BB4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Active Wizard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65" name="矩形 6">
            <a:extLst>
              <a:ext uri="{FF2B5EF4-FFF2-40B4-BE49-F238E27FC236}">
                <a16:creationId xmlns:a16="http://schemas.microsoft.com/office/drawing/2014/main" id="{FC7EEE02-E91B-401D-A3C1-BE36BA8AECE4}"/>
              </a:ext>
            </a:extLst>
          </p:cNvPr>
          <p:cNvSpPr/>
          <p:nvPr/>
        </p:nvSpPr>
        <p:spPr>
          <a:xfrm>
            <a:off x="5893954" y="3895805"/>
            <a:ext cx="1406285" cy="440665"/>
          </a:xfrm>
          <a:prstGeom prst="rect">
            <a:avLst/>
          </a:prstGeom>
          <a:solidFill>
            <a:srgbClr val="E9BF3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Completed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66" name="Google Shape;92;p16">
            <a:extLst>
              <a:ext uri="{FF2B5EF4-FFF2-40B4-BE49-F238E27FC236}">
                <a16:creationId xmlns:a16="http://schemas.microsoft.com/office/drawing/2014/main" id="{69D5C423-469B-4CC8-A6FF-1554A34B93B4}"/>
              </a:ext>
            </a:extLst>
          </p:cNvPr>
          <p:cNvCxnSpPr>
            <a:cxnSpLocks/>
          </p:cNvCxnSpPr>
          <p:nvPr/>
        </p:nvCxnSpPr>
        <p:spPr>
          <a:xfrm flipV="1">
            <a:off x="3039373" y="2887597"/>
            <a:ext cx="0" cy="344365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" name="矩形 6">
            <a:extLst>
              <a:ext uri="{FF2B5EF4-FFF2-40B4-BE49-F238E27FC236}">
                <a16:creationId xmlns:a16="http://schemas.microsoft.com/office/drawing/2014/main" id="{D6A3004F-54B3-4F5B-9B50-33B2BB15FC4F}"/>
              </a:ext>
            </a:extLst>
          </p:cNvPr>
          <p:cNvSpPr/>
          <p:nvPr/>
        </p:nvSpPr>
        <p:spPr>
          <a:xfrm>
            <a:off x="2270704" y="3217433"/>
            <a:ext cx="1557386" cy="440665"/>
          </a:xfrm>
          <a:prstGeom prst="rect">
            <a:avLst/>
          </a:prstGeom>
          <a:solidFill>
            <a:srgbClr val="FE80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Reboot or Rebuild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68" name="Google Shape;92;p16">
            <a:extLst>
              <a:ext uri="{FF2B5EF4-FFF2-40B4-BE49-F238E27FC236}">
                <a16:creationId xmlns:a16="http://schemas.microsoft.com/office/drawing/2014/main" id="{6A8709D0-148A-4043-BB00-3F678104CEC7}"/>
              </a:ext>
            </a:extLst>
          </p:cNvPr>
          <p:cNvCxnSpPr>
            <a:cxnSpLocks/>
          </p:cNvCxnSpPr>
          <p:nvPr/>
        </p:nvCxnSpPr>
        <p:spPr>
          <a:xfrm flipH="1">
            <a:off x="3828090" y="3363813"/>
            <a:ext cx="426718" cy="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矩形 6">
            <a:extLst>
              <a:ext uri="{FF2B5EF4-FFF2-40B4-BE49-F238E27FC236}">
                <a16:creationId xmlns:a16="http://schemas.microsoft.com/office/drawing/2014/main" id="{D7092FFD-A1E5-411D-998D-150D953A4CAC}"/>
              </a:ext>
            </a:extLst>
          </p:cNvPr>
          <p:cNvSpPr/>
          <p:nvPr/>
        </p:nvSpPr>
        <p:spPr>
          <a:xfrm>
            <a:off x="4128589" y="3217433"/>
            <a:ext cx="1557386" cy="440665"/>
          </a:xfrm>
          <a:prstGeom prst="rect">
            <a:avLst/>
          </a:prstGeom>
          <a:solidFill>
            <a:srgbClr val="FE80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Power Off</a:t>
            </a:r>
            <a:r>
              <a:rPr lang="zh-TW" altLang="en-US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 or Disk Failure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67" name="Google Shape;92;p16">
            <a:extLst>
              <a:ext uri="{FF2B5EF4-FFF2-40B4-BE49-F238E27FC236}">
                <a16:creationId xmlns:a16="http://schemas.microsoft.com/office/drawing/2014/main" id="{0D4C91E4-585A-4932-B355-62994EE8E5C9}"/>
              </a:ext>
            </a:extLst>
          </p:cNvPr>
          <p:cNvCxnSpPr>
            <a:cxnSpLocks/>
          </p:cNvCxnSpPr>
          <p:nvPr/>
        </p:nvCxnSpPr>
        <p:spPr>
          <a:xfrm>
            <a:off x="3818066" y="2906360"/>
            <a:ext cx="1089216" cy="320465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" name="矩形 6">
            <a:extLst>
              <a:ext uri="{FF2B5EF4-FFF2-40B4-BE49-F238E27FC236}">
                <a16:creationId xmlns:a16="http://schemas.microsoft.com/office/drawing/2014/main" id="{823E205B-3F42-4E6C-9AC0-D02929110E17}"/>
              </a:ext>
            </a:extLst>
          </p:cNvPr>
          <p:cNvSpPr/>
          <p:nvPr/>
        </p:nvSpPr>
        <p:spPr>
          <a:xfrm>
            <a:off x="4131983" y="2465696"/>
            <a:ext cx="1557386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Migration Completed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69" name="Google Shape;92;p16">
            <a:extLst>
              <a:ext uri="{FF2B5EF4-FFF2-40B4-BE49-F238E27FC236}">
                <a16:creationId xmlns:a16="http://schemas.microsoft.com/office/drawing/2014/main" id="{34B59C7C-1B3B-4E66-AC06-F529B8FECF94}"/>
              </a:ext>
            </a:extLst>
          </p:cNvPr>
          <p:cNvCxnSpPr>
            <a:cxnSpLocks/>
          </p:cNvCxnSpPr>
          <p:nvPr/>
        </p:nvCxnSpPr>
        <p:spPr>
          <a:xfrm>
            <a:off x="6597096" y="2702395"/>
            <a:ext cx="0" cy="506305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92;p16">
            <a:extLst>
              <a:ext uri="{FF2B5EF4-FFF2-40B4-BE49-F238E27FC236}">
                <a16:creationId xmlns:a16="http://schemas.microsoft.com/office/drawing/2014/main" id="{9626800F-36EB-47D6-83C2-0ED94106175E}"/>
              </a:ext>
            </a:extLst>
          </p:cNvPr>
          <p:cNvCxnSpPr>
            <a:cxnSpLocks/>
          </p:cNvCxnSpPr>
          <p:nvPr/>
        </p:nvCxnSpPr>
        <p:spPr>
          <a:xfrm>
            <a:off x="6607030" y="3363813"/>
            <a:ext cx="0" cy="506305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矩形 6">
            <a:extLst>
              <a:ext uri="{FF2B5EF4-FFF2-40B4-BE49-F238E27FC236}">
                <a16:creationId xmlns:a16="http://schemas.microsoft.com/office/drawing/2014/main" id="{F3D59EF7-D03B-48FA-A0D4-E837989C28E2}"/>
              </a:ext>
            </a:extLst>
          </p:cNvPr>
          <p:cNvSpPr/>
          <p:nvPr/>
        </p:nvSpPr>
        <p:spPr>
          <a:xfrm>
            <a:off x="5884839" y="3208700"/>
            <a:ext cx="1406288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Remove SSD Tier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6" name="矩形 6">
            <a:extLst>
              <a:ext uri="{FF2B5EF4-FFF2-40B4-BE49-F238E27FC236}">
                <a16:creationId xmlns:a16="http://schemas.microsoft.com/office/drawing/2014/main" id="{6EC38B3E-1C62-4455-B62C-0AAFD5E6326D}"/>
              </a:ext>
            </a:extLst>
          </p:cNvPr>
          <p:cNvSpPr/>
          <p:nvPr/>
        </p:nvSpPr>
        <p:spPr>
          <a:xfrm>
            <a:off x="5883111" y="2465695"/>
            <a:ext cx="1406288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050" b="1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MetaData</a:t>
            </a:r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64G </a:t>
            </a:r>
            <a:b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Rebuild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54" name="Google Shape;108;p16">
            <a:extLst>
              <a:ext uri="{FF2B5EF4-FFF2-40B4-BE49-F238E27FC236}">
                <a16:creationId xmlns:a16="http://schemas.microsoft.com/office/drawing/2014/main" id="{3B343963-0427-413E-A647-510957091A92}"/>
              </a:ext>
            </a:extLst>
          </p:cNvPr>
          <p:cNvCxnSpPr>
            <a:cxnSpLocks/>
          </p:cNvCxnSpPr>
          <p:nvPr/>
        </p:nvCxnSpPr>
        <p:spPr>
          <a:xfrm flipH="1" flipV="1">
            <a:off x="6597393" y="2909414"/>
            <a:ext cx="870482" cy="497802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53B85368-D03E-41F4-8372-6028A4091533}"/>
              </a:ext>
            </a:extLst>
          </p:cNvPr>
          <p:cNvSpPr/>
          <p:nvPr/>
        </p:nvSpPr>
        <p:spPr>
          <a:xfrm>
            <a:off x="2478108" y="984397"/>
            <a:ext cx="6455365" cy="131095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F639244A-C97D-4A0C-8467-88CF64CD1EA3}"/>
              </a:ext>
            </a:extLst>
          </p:cNvPr>
          <p:cNvGrpSpPr/>
          <p:nvPr/>
        </p:nvGrpSpPr>
        <p:grpSpPr>
          <a:xfrm>
            <a:off x="2299592" y="1439162"/>
            <a:ext cx="363278" cy="363278"/>
            <a:chOff x="549485" y="1133302"/>
            <a:chExt cx="319524" cy="319524"/>
          </a:xfrm>
        </p:grpSpPr>
        <p:sp>
          <p:nvSpPr>
            <p:cNvPr id="74" name="橢圓 73">
              <a:extLst>
                <a:ext uri="{FF2B5EF4-FFF2-40B4-BE49-F238E27FC236}">
                  <a16:creationId xmlns:a16="http://schemas.microsoft.com/office/drawing/2014/main" id="{4E6BA4B1-497F-49C4-812D-BCEF0B5BD676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2262409C-C2CD-4229-8523-5561734C9E7D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76" name="橢圓 75">
                <a:extLst>
                  <a:ext uri="{FF2B5EF4-FFF2-40B4-BE49-F238E27FC236}">
                    <a16:creationId xmlns:a16="http://schemas.microsoft.com/office/drawing/2014/main" id="{2CD1E8BC-C26E-4B46-8938-4A6EB562A9EF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7" name="圖形 76">
                <a:extLst>
                  <a:ext uri="{FF2B5EF4-FFF2-40B4-BE49-F238E27FC236}">
                    <a16:creationId xmlns:a16="http://schemas.microsoft.com/office/drawing/2014/main" id="{4FE2602E-F6B8-4542-B0F9-A2CCA9C19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AE491A-2140-44B1-B5EF-AD75A4B4E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058" y="1025683"/>
            <a:ext cx="6015800" cy="1286232"/>
          </a:xfrm>
        </p:spPr>
        <p:txBody>
          <a:bodyPr>
            <a:normAutofit/>
          </a:bodyPr>
          <a:lstStyle/>
          <a:p>
            <a:pPr marL="269875" indent="-193675">
              <a:lnSpc>
                <a:spcPts val="2100"/>
              </a:lnSpc>
              <a:spcBef>
                <a:spcPts val="338"/>
              </a:spcBef>
              <a:buClr>
                <a:schemeClr val="tx1"/>
              </a:buClr>
              <a:buSzPct val="100000"/>
              <a:tabLst>
                <a:tab pos="269875" algn="l"/>
              </a:tabLst>
            </a:pPr>
            <a:r>
              <a:rPr lang="en-US" altLang="zh-TW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The time required to remove</a:t>
            </a:r>
            <a:r>
              <a:rPr lang="zh-TW" altLang="en-US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zh-TW" altLang="en-US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tier is depending on the data size that stored in SSD. </a:t>
            </a:r>
          </a:p>
          <a:p>
            <a:pPr marL="269875" indent="-193675">
              <a:lnSpc>
                <a:spcPts val="2100"/>
              </a:lnSpc>
              <a:spcBef>
                <a:spcPts val="338"/>
              </a:spcBef>
              <a:buClr>
                <a:schemeClr val="tx1"/>
              </a:buClr>
              <a:buSzPct val="100000"/>
              <a:tabLst>
                <a:tab pos="269875" algn="l"/>
              </a:tabLst>
            </a:pPr>
            <a:r>
              <a:rPr lang="en-US" altLang="zh-TW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For example, remove 2 250 GB SSD</a:t>
            </a:r>
            <a:r>
              <a:rPr lang="zh-TW" altLang="en-US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will consume 20 mins.</a:t>
            </a:r>
            <a:r>
              <a:rPr lang="zh-TW" altLang="en-US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 </a:t>
            </a:r>
            <a:endParaRPr lang="en-US" altLang="zh-TW" sz="14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marL="269875" indent="-193675">
              <a:lnSpc>
                <a:spcPts val="2100"/>
              </a:lnSpc>
              <a:spcBef>
                <a:spcPts val="338"/>
              </a:spcBef>
              <a:buClr>
                <a:schemeClr val="tx1"/>
              </a:buClr>
              <a:buSzPct val="100000"/>
              <a:tabLst>
                <a:tab pos="269875" algn="l"/>
              </a:tabLst>
            </a:pPr>
            <a:r>
              <a:rPr lang="en-US" altLang="zh-TW" sz="14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QTS only remove the SSD tier when data migration is completed.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92F32CD-95B3-4B04-8BD2-7D4F06F87D58}"/>
              </a:ext>
            </a:extLst>
          </p:cNvPr>
          <p:cNvSpPr/>
          <p:nvPr/>
        </p:nvSpPr>
        <p:spPr>
          <a:xfrm>
            <a:off x="282533" y="111071"/>
            <a:ext cx="581728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Remove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Tier</a:t>
            </a:r>
            <a:endParaRPr lang="zh-TW" altLang="en-US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9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5201931-76B4-40F2-B1A3-BF4CF609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" y="1"/>
            <a:ext cx="9128318" cy="514349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54F7BC78-2138-476D-88A4-3602624F2BD8}"/>
              </a:ext>
            </a:extLst>
          </p:cNvPr>
          <p:cNvSpPr txBox="1">
            <a:spLocks/>
          </p:cNvSpPr>
          <p:nvPr/>
        </p:nvSpPr>
        <p:spPr>
          <a:xfrm>
            <a:off x="874949" y="2244404"/>
            <a:ext cx="2578188" cy="1299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dist">
              <a:lnSpc>
                <a:spcPts val="5300"/>
              </a:lnSpc>
            </a:pPr>
            <a:r>
              <a:rPr lang="en-US" altLang="zh-TW" sz="5500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en-US" altLang="zh-TW" sz="5500"/>
          </a:p>
        </p:txBody>
      </p:sp>
    </p:spTree>
    <p:extLst>
      <p:ext uri="{BB962C8B-B14F-4D97-AF65-F5344CB8AC3E}">
        <p14:creationId xmlns:p14="http://schemas.microsoft.com/office/powerpoint/2010/main" val="10977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DD0D3A5F-269D-45B1-86EE-A4230D0A464D}"/>
              </a:ext>
            </a:extLst>
          </p:cNvPr>
          <p:cNvSpPr/>
          <p:nvPr/>
        </p:nvSpPr>
        <p:spPr>
          <a:xfrm>
            <a:off x="438292" y="2516304"/>
            <a:ext cx="1740416" cy="883108"/>
          </a:xfrm>
          <a:prstGeom prst="roundRect">
            <a:avLst/>
          </a:prstGeom>
          <a:solidFill>
            <a:srgbClr val="0A194E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487476E-3FAF-4CCD-AAA1-8EAC09DF3DAA}"/>
              </a:ext>
            </a:extLst>
          </p:cNvPr>
          <p:cNvSpPr/>
          <p:nvPr/>
        </p:nvSpPr>
        <p:spPr>
          <a:xfrm>
            <a:off x="2307210" y="2516304"/>
            <a:ext cx="2264790" cy="883108"/>
          </a:xfrm>
          <a:prstGeom prst="roundRect">
            <a:avLst/>
          </a:prstGeom>
          <a:solidFill>
            <a:srgbClr val="0A194E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128745A-66F2-4BE6-906A-5C956CCA325B}"/>
              </a:ext>
            </a:extLst>
          </p:cNvPr>
          <p:cNvSpPr/>
          <p:nvPr/>
        </p:nvSpPr>
        <p:spPr>
          <a:xfrm>
            <a:off x="572901" y="1020039"/>
            <a:ext cx="8262068" cy="106068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6167D42-7E1A-4C8B-B811-0B9AD33E1405}"/>
              </a:ext>
            </a:extLst>
          </p:cNvPr>
          <p:cNvSpPr/>
          <p:nvPr/>
        </p:nvSpPr>
        <p:spPr>
          <a:xfrm>
            <a:off x="449689" y="2555539"/>
            <a:ext cx="1703531" cy="76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ts val="180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Insert new SSD and Open Storage &amp; Snapshot.</a:t>
            </a:r>
            <a:endParaRPr lang="zh-TW" altLang="zh-TW" sz="12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49B02BF-7973-4F60-81AC-5610ECE78DF0}"/>
              </a:ext>
            </a:extLst>
          </p:cNvPr>
          <p:cNvSpPr/>
          <p:nvPr/>
        </p:nvSpPr>
        <p:spPr>
          <a:xfrm>
            <a:off x="2281722" y="2606643"/>
            <a:ext cx="2252749" cy="531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ts val="180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Choose “Upgrade” or “Expand” the Storage Pool.</a:t>
            </a:r>
            <a:endParaRPr lang="zh-TW" altLang="zh-TW" sz="12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6D59AAC-587A-438B-95A4-F45BACB9915E}"/>
              </a:ext>
            </a:extLst>
          </p:cNvPr>
          <p:cNvSpPr/>
          <p:nvPr/>
        </p:nvSpPr>
        <p:spPr>
          <a:xfrm>
            <a:off x="449689" y="3940796"/>
            <a:ext cx="4049745" cy="531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ts val="180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Following the wizard to add new SSD back into the Storage Pool.</a:t>
            </a:r>
            <a:endParaRPr lang="zh-TW" altLang="zh-TW" sz="12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B075DA40-F2A7-493A-A40A-1884F7C06722}"/>
              </a:ext>
            </a:extLst>
          </p:cNvPr>
          <p:cNvGrpSpPr/>
          <p:nvPr/>
        </p:nvGrpSpPr>
        <p:grpSpPr>
          <a:xfrm>
            <a:off x="394385" y="1330809"/>
            <a:ext cx="363278" cy="363278"/>
            <a:chOff x="549485" y="1133302"/>
            <a:chExt cx="319524" cy="319524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96710B12-72BD-411A-AB0F-76611815F5B6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6910454B-B430-488A-8706-032EF27D9B70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41C51E09-FD69-4F49-AC31-E2D86FF9A61C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圖形 30">
                <a:extLst>
                  <a:ext uri="{FF2B5EF4-FFF2-40B4-BE49-F238E27FC236}">
                    <a16:creationId xmlns:a16="http://schemas.microsoft.com/office/drawing/2014/main" id="{3C4DC9D1-A173-4A7E-92F4-466F00A23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6D482323-1521-4421-ACEF-94898968B05E}"/>
              </a:ext>
            </a:extLst>
          </p:cNvPr>
          <p:cNvSpPr/>
          <p:nvPr/>
        </p:nvSpPr>
        <p:spPr>
          <a:xfrm>
            <a:off x="451379" y="215010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A85963A-6C95-4FCA-81C1-F7E66483C93C}"/>
              </a:ext>
            </a:extLst>
          </p:cNvPr>
          <p:cNvSpPr/>
          <p:nvPr/>
        </p:nvSpPr>
        <p:spPr>
          <a:xfrm>
            <a:off x="2261565" y="2158216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B3822E1-0B5C-413D-8F8D-C95BB95ECA62}"/>
              </a:ext>
            </a:extLst>
          </p:cNvPr>
          <p:cNvSpPr/>
          <p:nvPr/>
        </p:nvSpPr>
        <p:spPr>
          <a:xfrm>
            <a:off x="433535" y="3517106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AA76F95E-5084-4424-9F74-7A179A6A848B}"/>
              </a:ext>
            </a:extLst>
          </p:cNvPr>
          <p:cNvSpPr/>
          <p:nvPr/>
        </p:nvSpPr>
        <p:spPr>
          <a:xfrm>
            <a:off x="451378" y="3883160"/>
            <a:ext cx="4120621" cy="675514"/>
          </a:xfrm>
          <a:prstGeom prst="roundRect">
            <a:avLst/>
          </a:prstGeom>
          <a:noFill/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FDAD8312-E747-4C51-B02B-115D771E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810" y="1061257"/>
            <a:ext cx="7814073" cy="7257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6200" indent="0">
              <a:lnSpc>
                <a:spcPts val="23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Once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Tier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is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removed, the Storage Pool will become Normal Pool or remain to be </a:t>
            </a:r>
            <a:r>
              <a:rPr lang="en-US" altLang="zh-TW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Pool based on if second tier existed. User then can upgrade or expand the pool accordingly to add SSD.  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823227A-56D9-46BB-AF79-DF9EF7E58493}"/>
              </a:ext>
            </a:extLst>
          </p:cNvPr>
          <p:cNvSpPr/>
          <p:nvPr/>
        </p:nvSpPr>
        <p:spPr>
          <a:xfrm>
            <a:off x="335628" y="131410"/>
            <a:ext cx="581728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Re-create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Tier</a:t>
            </a:r>
            <a:endParaRPr lang="zh-TW" altLang="en-US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3" name="Shape 352">
            <a:extLst>
              <a:ext uri="{FF2B5EF4-FFF2-40B4-BE49-F238E27FC236}">
                <a16:creationId xmlns:a16="http://schemas.microsoft.com/office/drawing/2014/main" id="{00B79B23-37FB-4C72-B47A-0CECD79B48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-4373"/>
          <a:stretch/>
        </p:blipFill>
        <p:spPr>
          <a:xfrm>
            <a:off x="4711846" y="2247280"/>
            <a:ext cx="4123123" cy="2608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2430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7C995B2-7BB0-4BA6-9295-19C460FBD97C}"/>
              </a:ext>
            </a:extLst>
          </p:cNvPr>
          <p:cNvSpPr/>
          <p:nvPr/>
        </p:nvSpPr>
        <p:spPr>
          <a:xfrm>
            <a:off x="684909" y="1991128"/>
            <a:ext cx="7681445" cy="7720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A123C80-BE55-47EE-B1AF-AA68131E5C9E}"/>
              </a:ext>
            </a:extLst>
          </p:cNvPr>
          <p:cNvGrpSpPr/>
          <p:nvPr/>
        </p:nvGrpSpPr>
        <p:grpSpPr>
          <a:xfrm>
            <a:off x="483753" y="2190013"/>
            <a:ext cx="363278" cy="363278"/>
            <a:chOff x="549485" y="1133302"/>
            <a:chExt cx="319524" cy="319524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CF9BD2C2-E8EC-4AAF-9650-D4219287DA65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40C83BA5-FB26-44EB-B985-5D8C10C7E937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230E83A1-2E40-459F-B812-9985E9CD08AE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圖形 25">
                <a:extLst>
                  <a:ext uri="{FF2B5EF4-FFF2-40B4-BE49-F238E27FC236}">
                    <a16:creationId xmlns:a16="http://schemas.microsoft.com/office/drawing/2014/main" id="{7A3E3DE7-39E8-4D8E-85F8-1ABEFDA19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0" name="Shape 374">
            <a:extLst>
              <a:ext uri="{FF2B5EF4-FFF2-40B4-BE49-F238E27FC236}">
                <a16:creationId xmlns:a16="http://schemas.microsoft.com/office/drawing/2014/main" id="{BB979C34-0350-4B10-9B28-5EBC011054F1}"/>
              </a:ext>
            </a:extLst>
          </p:cNvPr>
          <p:cNvSpPr txBox="1"/>
          <p:nvPr/>
        </p:nvSpPr>
        <p:spPr>
          <a:xfrm>
            <a:off x="1451145" y="4805186"/>
            <a:ext cx="5682525" cy="16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altLang="zh-TW" sz="90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Using TVS-1282T with 4</a:t>
            </a:r>
            <a:r>
              <a:rPr lang="zh-TW" altLang="en-US" sz="90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90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enterprise HDD for testing. </a:t>
            </a:r>
            <a:endParaRPr lang="zh-TW" altLang="en-US" sz="90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84C817C-D6AD-424E-90A6-35AF3D6DD654}"/>
              </a:ext>
            </a:extLst>
          </p:cNvPr>
          <p:cNvSpPr/>
          <p:nvPr/>
        </p:nvSpPr>
        <p:spPr>
          <a:xfrm>
            <a:off x="642575" y="1089481"/>
            <a:ext cx="7681445" cy="7720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9C09499-C35A-4BFB-9FA1-C06903667884}"/>
              </a:ext>
            </a:extLst>
          </p:cNvPr>
          <p:cNvGrpSpPr/>
          <p:nvPr/>
        </p:nvGrpSpPr>
        <p:grpSpPr>
          <a:xfrm>
            <a:off x="475277" y="1267548"/>
            <a:ext cx="363278" cy="363278"/>
            <a:chOff x="549485" y="1133302"/>
            <a:chExt cx="319524" cy="319524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2E8514ED-F44D-4498-ABD8-2C7D430EF0BF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92E0E2C0-A462-408A-99E2-E5281ADC0BC1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273B0711-3793-44D6-BC98-AAE761A717DF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E2EF6E8F-2F4F-4F8C-A16E-C4C3B05A7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C28775AB-87D3-44DA-9C37-A0FB4DFC0292}"/>
              </a:ext>
            </a:extLst>
          </p:cNvPr>
          <p:cNvSpPr/>
          <p:nvPr/>
        </p:nvSpPr>
        <p:spPr>
          <a:xfrm>
            <a:off x="959328" y="1124743"/>
            <a:ext cx="7527177" cy="65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6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 QNAP Lab, 4 250 GB SSD need to be replaced with 500 GB SSD. The operation is conducted with both Replacing Disk &amp; Remove SSD Tier </a:t>
            </a:r>
            <a:endParaRPr lang="zh-TW" altLang="en-US" sz="16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B3D38C-E2B5-4944-97AF-F7A10DF492FB}"/>
              </a:ext>
            </a:extLst>
          </p:cNvPr>
          <p:cNvSpPr/>
          <p:nvPr/>
        </p:nvSpPr>
        <p:spPr>
          <a:xfrm>
            <a:off x="964439" y="2035061"/>
            <a:ext cx="6330135" cy="6611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6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time for removing and re-creating the SSD tier is almost 2 times faster than replacing disk. </a:t>
            </a:r>
            <a:endParaRPr lang="zh-TW" altLang="en-US" sz="16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Shape 399">
            <a:extLst>
              <a:ext uri="{FF2B5EF4-FFF2-40B4-BE49-F238E27FC236}">
                <a16:creationId xmlns:a16="http://schemas.microsoft.com/office/drawing/2014/main" id="{0A366AFE-2CE3-47B7-87A5-A3B9E5D916B8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034" y="2085227"/>
            <a:ext cx="2753158" cy="305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229D0BD2-B904-4170-9004-F4518730CB8E}"/>
              </a:ext>
            </a:extLst>
          </p:cNvPr>
          <p:cNvSpPr/>
          <p:nvPr/>
        </p:nvSpPr>
        <p:spPr>
          <a:xfrm>
            <a:off x="341527" y="143209"/>
            <a:ext cx="581728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Re-create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Tier</a:t>
            </a:r>
            <a:endParaRPr lang="zh-TW" altLang="en-US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8" name="圖表 27">
            <a:extLst>
              <a:ext uri="{FF2B5EF4-FFF2-40B4-BE49-F238E27FC236}">
                <a16:creationId xmlns:a16="http://schemas.microsoft.com/office/drawing/2014/main" id="{3D840717-BABF-4842-8931-641D281CA605}"/>
              </a:ext>
            </a:extLst>
          </p:cNvPr>
          <p:cNvGraphicFramePr/>
          <p:nvPr>
            <p:extLst/>
          </p:nvPr>
        </p:nvGraphicFramePr>
        <p:xfrm>
          <a:off x="564758" y="2728746"/>
          <a:ext cx="5520497" cy="2124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0216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5201931-76B4-40F2-B1A3-BF4CF609C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1"/>
            <a:ext cx="9128320" cy="514349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54F7BC78-2138-476D-88A4-3602624F2BD8}"/>
              </a:ext>
            </a:extLst>
          </p:cNvPr>
          <p:cNvSpPr txBox="1">
            <a:spLocks/>
          </p:cNvSpPr>
          <p:nvPr/>
        </p:nvSpPr>
        <p:spPr>
          <a:xfrm>
            <a:off x="406958" y="1681628"/>
            <a:ext cx="3409646" cy="115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ts val="5300"/>
              </a:lnSpc>
            </a:pPr>
            <a:r>
              <a:rPr lang="en-US" altLang="zh-TW" sz="450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TW" alt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B301E8DB-86E5-4785-87DC-D2B8C0419796}"/>
              </a:ext>
            </a:extLst>
          </p:cNvPr>
          <p:cNvSpPr txBox="1">
            <a:spLocks/>
          </p:cNvSpPr>
          <p:nvPr/>
        </p:nvSpPr>
        <p:spPr>
          <a:xfrm>
            <a:off x="720712" y="3116968"/>
            <a:ext cx="3095892" cy="1096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 Scenarios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Function Summary</a:t>
            </a:r>
            <a:endParaRPr lang="zh-TW" altLang="en-US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73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75" y="55994"/>
            <a:ext cx="8137281" cy="772083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 Scenarios</a:t>
            </a:r>
            <a:endParaRPr lang="zh-TW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374">
            <a:extLst>
              <a:ext uri="{FF2B5EF4-FFF2-40B4-BE49-F238E27FC236}">
                <a16:creationId xmlns:a16="http://schemas.microsoft.com/office/drawing/2014/main" id="{BCBE75E6-5BCC-4008-928C-B57249C9ECD2}"/>
              </a:ext>
            </a:extLst>
          </p:cNvPr>
          <p:cNvSpPr txBox="1"/>
          <p:nvPr/>
        </p:nvSpPr>
        <p:spPr>
          <a:xfrm>
            <a:off x="972069" y="4862804"/>
            <a:ext cx="6547815" cy="13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altLang="zh-TW" sz="6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TVS-871T-i7-16G </a:t>
            </a:r>
            <a:r>
              <a:rPr lang="en-US" altLang="zh-TW" sz="6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pair</a:t>
            </a:r>
            <a:r>
              <a:rPr lang="zh-TW" altLang="en-US" sz="6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6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with QM2 2P </a:t>
            </a:r>
            <a:r>
              <a:rPr lang="en-US" altLang="zh-TW" sz="6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expansion card and </a:t>
            </a:r>
            <a:r>
              <a:rPr lang="en-US" altLang="zh-TW" sz="6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ADATA SX8000NP 512GB </a:t>
            </a:r>
            <a:r>
              <a:rPr lang="en-US" altLang="zh-TW" sz="6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 SSD Cache and </a:t>
            </a:r>
            <a:r>
              <a:rPr lang="en-US" altLang="zh-TW" sz="65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endParaRPr lang="en-US" sz="65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1B2CEF9-80D4-41EB-A5C5-DBA668ECCD19}"/>
              </a:ext>
            </a:extLst>
          </p:cNvPr>
          <p:cNvGrpSpPr/>
          <p:nvPr/>
        </p:nvGrpSpPr>
        <p:grpSpPr>
          <a:xfrm>
            <a:off x="195076" y="1872400"/>
            <a:ext cx="2321723" cy="2872848"/>
            <a:chOff x="64969" y="1330467"/>
            <a:chExt cx="1983019" cy="2519419"/>
          </a:xfrm>
        </p:grpSpPr>
        <p:sp>
          <p:nvSpPr>
            <p:cNvPr id="22" name="圓角矩形 108">
              <a:extLst>
                <a:ext uri="{FF2B5EF4-FFF2-40B4-BE49-F238E27FC236}">
                  <a16:creationId xmlns:a16="http://schemas.microsoft.com/office/drawing/2014/main" id="{2FD04F6E-FE93-4573-AEE3-FEFC3F5F7FC4}"/>
                </a:ext>
              </a:extLst>
            </p:cNvPr>
            <p:cNvSpPr/>
            <p:nvPr/>
          </p:nvSpPr>
          <p:spPr>
            <a:xfrm rot="5400000">
              <a:off x="1176663" y="2869074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952F63AD-2A1A-42A9-80C9-76DD8DA68F6B}"/>
                </a:ext>
              </a:extLst>
            </p:cNvPr>
            <p:cNvGrpSpPr/>
            <p:nvPr/>
          </p:nvGrpSpPr>
          <p:grpSpPr>
            <a:xfrm>
              <a:off x="480006" y="1855793"/>
              <a:ext cx="1455667" cy="1501728"/>
              <a:chOff x="1016031" y="2613849"/>
              <a:chExt cx="1899785" cy="1377447"/>
            </a:xfrm>
          </p:grpSpPr>
          <p:cxnSp>
            <p:nvCxnSpPr>
              <p:cNvPr id="42" name="Shape 317">
                <a:extLst>
                  <a:ext uri="{FF2B5EF4-FFF2-40B4-BE49-F238E27FC236}">
                    <a16:creationId xmlns:a16="http://schemas.microsoft.com/office/drawing/2014/main" id="{76A7FE28-39B8-41A9-913A-8DEB5B0EAEF0}"/>
                  </a:ext>
                </a:extLst>
              </p:cNvPr>
              <p:cNvCxnSpPr/>
              <p:nvPr/>
            </p:nvCxnSpPr>
            <p:spPr>
              <a:xfrm>
                <a:off x="1016031" y="3989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Shape 310">
                <a:extLst>
                  <a:ext uri="{FF2B5EF4-FFF2-40B4-BE49-F238E27FC236}">
                    <a16:creationId xmlns:a16="http://schemas.microsoft.com/office/drawing/2014/main" id="{9EDDC5C5-2A4B-43C0-A4EB-B6603C221819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Shape 313">
                <a:extLst>
                  <a:ext uri="{FF2B5EF4-FFF2-40B4-BE49-F238E27FC236}">
                    <a16:creationId xmlns:a16="http://schemas.microsoft.com/office/drawing/2014/main" id="{B9900E4F-5C11-42C6-B7C4-6095FFE6FF0B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Shape 310">
                <a:extLst>
                  <a:ext uri="{FF2B5EF4-FFF2-40B4-BE49-F238E27FC236}">
                    <a16:creationId xmlns:a16="http://schemas.microsoft.com/office/drawing/2014/main" id="{AECEF0F5-6120-4ABA-81E4-8A81D8068812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Shape 310">
                <a:extLst>
                  <a:ext uri="{FF2B5EF4-FFF2-40B4-BE49-F238E27FC236}">
                    <a16:creationId xmlns:a16="http://schemas.microsoft.com/office/drawing/2014/main" id="{CFB14CA1-FED3-4708-A5FC-C5224FA00F22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Shape 310">
                <a:extLst>
                  <a:ext uri="{FF2B5EF4-FFF2-40B4-BE49-F238E27FC236}">
                    <a16:creationId xmlns:a16="http://schemas.microsoft.com/office/drawing/2014/main" id="{3D79E789-B898-48D4-AD1C-ECBC9159E3DA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Shape 310">
                <a:extLst>
                  <a:ext uri="{FF2B5EF4-FFF2-40B4-BE49-F238E27FC236}">
                    <a16:creationId xmlns:a16="http://schemas.microsoft.com/office/drawing/2014/main" id="{53FBBFB2-0A72-4767-ADA6-BE8324D60769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4" name="Shape 318">
              <a:extLst>
                <a:ext uri="{FF2B5EF4-FFF2-40B4-BE49-F238E27FC236}">
                  <a16:creationId xmlns:a16="http://schemas.microsoft.com/office/drawing/2014/main" id="{F5FD7F6C-0222-4484-A8A6-3D9FE1401FD1}"/>
                </a:ext>
              </a:extLst>
            </p:cNvPr>
            <p:cNvSpPr/>
            <p:nvPr/>
          </p:nvSpPr>
          <p:spPr>
            <a:xfrm>
              <a:off x="691099" y="2648287"/>
              <a:ext cx="180000" cy="962441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Shape 81">
              <a:extLst>
                <a:ext uri="{FF2B5EF4-FFF2-40B4-BE49-F238E27FC236}">
                  <a16:creationId xmlns:a16="http://schemas.microsoft.com/office/drawing/2014/main" id="{BB8FB4EF-FABD-4CCF-854C-C9E0B82BCDC3}"/>
                </a:ext>
              </a:extLst>
            </p:cNvPr>
            <p:cNvSpPr txBox="1"/>
            <p:nvPr/>
          </p:nvSpPr>
          <p:spPr>
            <a:xfrm>
              <a:off x="451501" y="3603587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SSD</a:t>
              </a:r>
              <a:r>
                <a:rPr lang="zh-TW" alt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Cache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Shape 82">
              <a:extLst>
                <a:ext uri="{FF2B5EF4-FFF2-40B4-BE49-F238E27FC236}">
                  <a16:creationId xmlns:a16="http://schemas.microsoft.com/office/drawing/2014/main" id="{0A1D6C15-0DC9-4BAE-9887-35C8E093580A}"/>
                </a:ext>
              </a:extLst>
            </p:cNvPr>
            <p:cNvSpPr txBox="1"/>
            <p:nvPr/>
          </p:nvSpPr>
          <p:spPr>
            <a:xfrm>
              <a:off x="1269858" y="3583142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Qtier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Shape 312">
              <a:extLst>
                <a:ext uri="{FF2B5EF4-FFF2-40B4-BE49-F238E27FC236}">
                  <a16:creationId xmlns:a16="http://schemas.microsoft.com/office/drawing/2014/main" id="{75876775-722A-499F-8C96-0CEAF8B4B4EA}"/>
                </a:ext>
              </a:extLst>
            </p:cNvPr>
            <p:cNvSpPr txBox="1"/>
            <p:nvPr/>
          </p:nvSpPr>
          <p:spPr>
            <a:xfrm>
              <a:off x="296805" y="3469115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>
                <a:buClr>
                  <a:srgbClr val="9F5900"/>
                </a:buClr>
                <a:buSzPct val="25000"/>
              </a:pPr>
              <a:r>
                <a:rPr lang="en-US" altLang="zh-TW" sz="825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</a:t>
              </a:r>
            </a:p>
          </p:txBody>
        </p:sp>
        <p:cxnSp>
          <p:nvCxnSpPr>
            <p:cNvPr id="28" name="Shape 310">
              <a:extLst>
                <a:ext uri="{FF2B5EF4-FFF2-40B4-BE49-F238E27FC236}">
                  <a16:creationId xmlns:a16="http://schemas.microsoft.com/office/drawing/2014/main" id="{C8CCF25A-4557-4B87-B41F-BE5F84428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295" y="1783851"/>
              <a:ext cx="0" cy="182356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" name="Shape 324">
              <a:extLst>
                <a:ext uri="{FF2B5EF4-FFF2-40B4-BE49-F238E27FC236}">
                  <a16:creationId xmlns:a16="http://schemas.microsoft.com/office/drawing/2014/main" id="{B73A2CF0-31BD-426D-AE42-4C76979ECF80}"/>
                </a:ext>
              </a:extLst>
            </p:cNvPr>
            <p:cNvSpPr txBox="1"/>
            <p:nvPr/>
          </p:nvSpPr>
          <p:spPr>
            <a:xfrm>
              <a:off x="64969" y="1733200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Shape 324">
              <a:extLst>
                <a:ext uri="{FF2B5EF4-FFF2-40B4-BE49-F238E27FC236}">
                  <a16:creationId xmlns:a16="http://schemas.microsoft.com/office/drawing/2014/main" id="{F698BAAF-7CB4-4EB1-976A-08B1B2331424}"/>
                </a:ext>
              </a:extLst>
            </p:cNvPr>
            <p:cNvSpPr txBox="1"/>
            <p:nvPr/>
          </p:nvSpPr>
          <p:spPr>
            <a:xfrm>
              <a:off x="64969" y="1982549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Shape 324">
              <a:extLst>
                <a:ext uri="{FF2B5EF4-FFF2-40B4-BE49-F238E27FC236}">
                  <a16:creationId xmlns:a16="http://schemas.microsoft.com/office/drawing/2014/main" id="{5D64E542-E6A8-4F00-80D2-72872A566018}"/>
                </a:ext>
              </a:extLst>
            </p:cNvPr>
            <p:cNvSpPr txBox="1"/>
            <p:nvPr/>
          </p:nvSpPr>
          <p:spPr>
            <a:xfrm>
              <a:off x="64969" y="2231898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Shape 324">
              <a:extLst>
                <a:ext uri="{FF2B5EF4-FFF2-40B4-BE49-F238E27FC236}">
                  <a16:creationId xmlns:a16="http://schemas.microsoft.com/office/drawing/2014/main" id="{8A1A0DFF-5EBA-4D52-954E-820DF484F8D0}"/>
                </a:ext>
              </a:extLst>
            </p:cNvPr>
            <p:cNvSpPr txBox="1"/>
            <p:nvPr/>
          </p:nvSpPr>
          <p:spPr>
            <a:xfrm>
              <a:off x="64969" y="2481247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Shape 324">
              <a:extLst>
                <a:ext uri="{FF2B5EF4-FFF2-40B4-BE49-F238E27FC236}">
                  <a16:creationId xmlns:a16="http://schemas.microsoft.com/office/drawing/2014/main" id="{48DC9673-A421-4D51-8FE0-FCF5F86464E4}"/>
                </a:ext>
              </a:extLst>
            </p:cNvPr>
            <p:cNvSpPr txBox="1"/>
            <p:nvPr/>
          </p:nvSpPr>
          <p:spPr>
            <a:xfrm>
              <a:off x="64969" y="2730596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Shape 324">
              <a:extLst>
                <a:ext uri="{FF2B5EF4-FFF2-40B4-BE49-F238E27FC236}">
                  <a16:creationId xmlns:a16="http://schemas.microsoft.com/office/drawing/2014/main" id="{90FFA1D1-B8F2-4E4B-9243-9A698E09E902}"/>
                </a:ext>
              </a:extLst>
            </p:cNvPr>
            <p:cNvSpPr txBox="1"/>
            <p:nvPr/>
          </p:nvSpPr>
          <p:spPr>
            <a:xfrm>
              <a:off x="64969" y="2979945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" name="Shape 324">
              <a:extLst>
                <a:ext uri="{FF2B5EF4-FFF2-40B4-BE49-F238E27FC236}">
                  <a16:creationId xmlns:a16="http://schemas.microsoft.com/office/drawing/2014/main" id="{3EC22393-1F15-41A1-8D35-9C47208BE172}"/>
                </a:ext>
              </a:extLst>
            </p:cNvPr>
            <p:cNvSpPr txBox="1"/>
            <p:nvPr/>
          </p:nvSpPr>
          <p:spPr>
            <a:xfrm>
              <a:off x="64969" y="3229294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Shape 81">
              <a:extLst>
                <a:ext uri="{FF2B5EF4-FFF2-40B4-BE49-F238E27FC236}">
                  <a16:creationId xmlns:a16="http://schemas.microsoft.com/office/drawing/2014/main" id="{E44AEE68-57B4-4AE6-A932-D5DD4F8C65B7}"/>
                </a:ext>
              </a:extLst>
            </p:cNvPr>
            <p:cNvSpPr txBox="1"/>
            <p:nvPr/>
          </p:nvSpPr>
          <p:spPr>
            <a:xfrm>
              <a:off x="423582" y="1330467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Sequential R/W</a:t>
              </a:r>
              <a:r>
                <a:rPr lang="en-US" altLang="zh-TW" sz="1200" b="1">
                  <a:solidFill>
                    <a:srgbClr val="595959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</a:t>
              </a:r>
              <a:r>
                <a:rPr lang="en-US" altLang="zh-TW" sz="12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(MB/s)</a:t>
              </a:r>
              <a:endParaRPr lang="zh-TW" altLang="en-US" sz="120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Shape 318">
              <a:extLst>
                <a:ext uri="{FF2B5EF4-FFF2-40B4-BE49-F238E27FC236}">
                  <a16:creationId xmlns:a16="http://schemas.microsoft.com/office/drawing/2014/main" id="{78C01B04-707D-41C4-9417-1732D96CB301}"/>
                </a:ext>
              </a:extLst>
            </p:cNvPr>
            <p:cNvSpPr/>
            <p:nvPr/>
          </p:nvSpPr>
          <p:spPr>
            <a:xfrm>
              <a:off x="870176" y="2193260"/>
              <a:ext cx="180000" cy="1417467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500">
                <a:solidFill>
                  <a:srgbClr val="DF0D6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" name="Shape 318">
              <a:extLst>
                <a:ext uri="{FF2B5EF4-FFF2-40B4-BE49-F238E27FC236}">
                  <a16:creationId xmlns:a16="http://schemas.microsoft.com/office/drawing/2014/main" id="{1EB0AA73-6D6F-4E9C-B18A-CCE229EA7D11}"/>
                </a:ext>
              </a:extLst>
            </p:cNvPr>
            <p:cNvSpPr/>
            <p:nvPr/>
          </p:nvSpPr>
          <p:spPr>
            <a:xfrm>
              <a:off x="1435276" y="2648287"/>
              <a:ext cx="180000" cy="962441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" name="Shape 318">
              <a:extLst>
                <a:ext uri="{FF2B5EF4-FFF2-40B4-BE49-F238E27FC236}">
                  <a16:creationId xmlns:a16="http://schemas.microsoft.com/office/drawing/2014/main" id="{1DC94813-1B78-4207-8998-850C1155F9DF}"/>
                </a:ext>
              </a:extLst>
            </p:cNvPr>
            <p:cNvSpPr/>
            <p:nvPr/>
          </p:nvSpPr>
          <p:spPr>
            <a:xfrm>
              <a:off x="1614353" y="2140463"/>
              <a:ext cx="180000" cy="1470265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rgbClr val="C0504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C45D405-8407-4643-877A-36692C1D8023}"/>
              </a:ext>
            </a:extLst>
          </p:cNvPr>
          <p:cNvGrpSpPr/>
          <p:nvPr/>
        </p:nvGrpSpPr>
        <p:grpSpPr>
          <a:xfrm>
            <a:off x="2346533" y="1874386"/>
            <a:ext cx="2697774" cy="2921445"/>
            <a:chOff x="2332188" y="1707288"/>
            <a:chExt cx="2039684" cy="2712933"/>
          </a:xfrm>
        </p:grpSpPr>
        <p:sp>
          <p:nvSpPr>
            <p:cNvPr id="51" name="圓角矩形 108">
              <a:extLst>
                <a:ext uri="{FF2B5EF4-FFF2-40B4-BE49-F238E27FC236}">
                  <a16:creationId xmlns:a16="http://schemas.microsoft.com/office/drawing/2014/main" id="{9EF1E789-98E1-4139-A8BE-9DC4BF318C52}"/>
                </a:ext>
              </a:extLst>
            </p:cNvPr>
            <p:cNvSpPr/>
            <p:nvPr/>
          </p:nvSpPr>
          <p:spPr>
            <a:xfrm rot="5400000">
              <a:off x="3571154" y="3410716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03A7A7CD-F01B-448A-B9C0-2ABCC4381C15}"/>
                </a:ext>
              </a:extLst>
            </p:cNvPr>
            <p:cNvGrpSpPr/>
            <p:nvPr/>
          </p:nvGrpSpPr>
          <p:grpSpPr>
            <a:xfrm>
              <a:off x="2874497" y="2192523"/>
              <a:ext cx="1455667" cy="1749824"/>
              <a:chOff x="1016031" y="2613849"/>
              <a:chExt cx="1899785" cy="1605011"/>
            </a:xfrm>
          </p:grpSpPr>
          <p:cxnSp>
            <p:nvCxnSpPr>
              <p:cNvPr id="74" name="Shape 317">
                <a:extLst>
                  <a:ext uri="{FF2B5EF4-FFF2-40B4-BE49-F238E27FC236}">
                    <a16:creationId xmlns:a16="http://schemas.microsoft.com/office/drawing/2014/main" id="{66CEDE60-70DF-4A1E-8E43-5E773B37F207}"/>
                  </a:ext>
                </a:extLst>
              </p:cNvPr>
              <p:cNvCxnSpPr/>
              <p:nvPr/>
            </p:nvCxnSpPr>
            <p:spPr>
              <a:xfrm>
                <a:off x="1016031" y="3989433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Shape 310">
                <a:extLst>
                  <a:ext uri="{FF2B5EF4-FFF2-40B4-BE49-F238E27FC236}">
                    <a16:creationId xmlns:a16="http://schemas.microsoft.com/office/drawing/2014/main" id="{C43DA3E9-6C03-4FC2-A079-28D3400606B7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Shape 313">
                <a:extLst>
                  <a:ext uri="{FF2B5EF4-FFF2-40B4-BE49-F238E27FC236}">
                    <a16:creationId xmlns:a16="http://schemas.microsoft.com/office/drawing/2014/main" id="{9A6952C0-4BAC-4A94-8500-CFB86BC8A620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Shape 310">
                <a:extLst>
                  <a:ext uri="{FF2B5EF4-FFF2-40B4-BE49-F238E27FC236}">
                    <a16:creationId xmlns:a16="http://schemas.microsoft.com/office/drawing/2014/main" id="{453CD033-0414-4239-AA3F-80C854CDCA14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Shape 310">
                <a:extLst>
                  <a:ext uri="{FF2B5EF4-FFF2-40B4-BE49-F238E27FC236}">
                    <a16:creationId xmlns:a16="http://schemas.microsoft.com/office/drawing/2014/main" id="{CAA65961-952C-4EF2-A984-3D2AF0BF3626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Shape 310">
                <a:extLst>
                  <a:ext uri="{FF2B5EF4-FFF2-40B4-BE49-F238E27FC236}">
                    <a16:creationId xmlns:a16="http://schemas.microsoft.com/office/drawing/2014/main" id="{504724B6-C647-4FF1-8CED-6E64EB6D7717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Shape 310">
                <a:extLst>
                  <a:ext uri="{FF2B5EF4-FFF2-40B4-BE49-F238E27FC236}">
                    <a16:creationId xmlns:a16="http://schemas.microsoft.com/office/drawing/2014/main" id="{16BD2F9D-8178-497F-9117-BDEEC7531C42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Shape 317">
                <a:extLst>
                  <a:ext uri="{FF2B5EF4-FFF2-40B4-BE49-F238E27FC236}">
                    <a16:creationId xmlns:a16="http://schemas.microsoft.com/office/drawing/2014/main" id="{DA9EDFDA-58E7-487E-8723-AEE76EE8D8F3}"/>
                  </a:ext>
                </a:extLst>
              </p:cNvPr>
              <p:cNvCxnSpPr/>
              <p:nvPr/>
            </p:nvCxnSpPr>
            <p:spPr>
              <a:xfrm>
                <a:off x="1016031" y="4216998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7" name="Shape 318">
              <a:extLst>
                <a:ext uri="{FF2B5EF4-FFF2-40B4-BE49-F238E27FC236}">
                  <a16:creationId xmlns:a16="http://schemas.microsoft.com/office/drawing/2014/main" id="{235294A0-227E-4449-AF3C-714E2EDEC7E9}"/>
                </a:ext>
              </a:extLst>
            </p:cNvPr>
            <p:cNvSpPr/>
            <p:nvPr/>
          </p:nvSpPr>
          <p:spPr>
            <a:xfrm>
              <a:off x="3085590" y="3261142"/>
              <a:ext cx="180000" cy="894122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Shape 81">
              <a:extLst>
                <a:ext uri="{FF2B5EF4-FFF2-40B4-BE49-F238E27FC236}">
                  <a16:creationId xmlns:a16="http://schemas.microsoft.com/office/drawing/2014/main" id="{B5B3D80E-B8A8-450B-9DA0-866177FBDF4A}"/>
                </a:ext>
              </a:extLst>
            </p:cNvPr>
            <p:cNvSpPr txBox="1"/>
            <p:nvPr/>
          </p:nvSpPr>
          <p:spPr>
            <a:xfrm>
              <a:off x="2845992" y="4173922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SSD</a:t>
              </a:r>
              <a:r>
                <a:rPr lang="zh-TW" alt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Cache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" name="Shape 82">
              <a:extLst>
                <a:ext uri="{FF2B5EF4-FFF2-40B4-BE49-F238E27FC236}">
                  <a16:creationId xmlns:a16="http://schemas.microsoft.com/office/drawing/2014/main" id="{1861DC1D-047B-48F7-BBFE-9EA06ED9924B}"/>
                </a:ext>
              </a:extLst>
            </p:cNvPr>
            <p:cNvSpPr txBox="1"/>
            <p:nvPr/>
          </p:nvSpPr>
          <p:spPr>
            <a:xfrm>
              <a:off x="3671969" y="4168717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Qtier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" name="Shape 312">
              <a:extLst>
                <a:ext uri="{FF2B5EF4-FFF2-40B4-BE49-F238E27FC236}">
                  <a16:creationId xmlns:a16="http://schemas.microsoft.com/office/drawing/2014/main" id="{8BF3BC63-87BF-44DB-836F-806F152A9576}"/>
                </a:ext>
              </a:extLst>
            </p:cNvPr>
            <p:cNvSpPr txBox="1"/>
            <p:nvPr/>
          </p:nvSpPr>
          <p:spPr>
            <a:xfrm>
              <a:off x="2332188" y="3805845"/>
              <a:ext cx="579329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10000</a:t>
              </a:r>
            </a:p>
          </p:txBody>
        </p:sp>
        <p:cxnSp>
          <p:nvCxnSpPr>
            <p:cNvPr id="61" name="Shape 310">
              <a:extLst>
                <a:ext uri="{FF2B5EF4-FFF2-40B4-BE49-F238E27FC236}">
                  <a16:creationId xmlns:a16="http://schemas.microsoft.com/office/drawing/2014/main" id="{4472C235-C6ED-4BF7-AD9F-28D27652A1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3786" y="2120581"/>
              <a:ext cx="0" cy="203468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2" name="Shape 324">
              <a:extLst>
                <a:ext uri="{FF2B5EF4-FFF2-40B4-BE49-F238E27FC236}">
                  <a16:creationId xmlns:a16="http://schemas.microsoft.com/office/drawing/2014/main" id="{04383F82-478E-4ABE-8C10-6FCC3A3E3FD4}"/>
                </a:ext>
              </a:extLst>
            </p:cNvPr>
            <p:cNvSpPr txBox="1"/>
            <p:nvPr/>
          </p:nvSpPr>
          <p:spPr>
            <a:xfrm>
              <a:off x="2332188" y="206993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" name="Shape 324">
              <a:extLst>
                <a:ext uri="{FF2B5EF4-FFF2-40B4-BE49-F238E27FC236}">
                  <a16:creationId xmlns:a16="http://schemas.microsoft.com/office/drawing/2014/main" id="{A855A77C-34E0-4407-9063-D8E87BB63C63}"/>
                </a:ext>
              </a:extLst>
            </p:cNvPr>
            <p:cNvSpPr txBox="1"/>
            <p:nvPr/>
          </p:nvSpPr>
          <p:spPr>
            <a:xfrm>
              <a:off x="2332188" y="231927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" name="Shape 324">
              <a:extLst>
                <a:ext uri="{FF2B5EF4-FFF2-40B4-BE49-F238E27FC236}">
                  <a16:creationId xmlns:a16="http://schemas.microsoft.com/office/drawing/2014/main" id="{96E5ED0C-BC59-4B92-8E74-E20CCC1B9133}"/>
                </a:ext>
              </a:extLst>
            </p:cNvPr>
            <p:cNvSpPr txBox="1"/>
            <p:nvPr/>
          </p:nvSpPr>
          <p:spPr>
            <a:xfrm>
              <a:off x="2332188" y="2568628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" name="Shape 324">
              <a:extLst>
                <a:ext uri="{FF2B5EF4-FFF2-40B4-BE49-F238E27FC236}">
                  <a16:creationId xmlns:a16="http://schemas.microsoft.com/office/drawing/2014/main" id="{3C624DC7-EC0B-48DD-9130-5F3E4D1D697D}"/>
                </a:ext>
              </a:extLst>
            </p:cNvPr>
            <p:cNvSpPr txBox="1"/>
            <p:nvPr/>
          </p:nvSpPr>
          <p:spPr>
            <a:xfrm>
              <a:off x="2332188" y="2817977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" name="Shape 324">
              <a:extLst>
                <a:ext uri="{FF2B5EF4-FFF2-40B4-BE49-F238E27FC236}">
                  <a16:creationId xmlns:a16="http://schemas.microsoft.com/office/drawing/2014/main" id="{9510F85A-E542-4FF0-823E-70EB10BEEAAE}"/>
                </a:ext>
              </a:extLst>
            </p:cNvPr>
            <p:cNvSpPr txBox="1"/>
            <p:nvPr/>
          </p:nvSpPr>
          <p:spPr>
            <a:xfrm>
              <a:off x="2332188" y="3067326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Shape 324">
              <a:extLst>
                <a:ext uri="{FF2B5EF4-FFF2-40B4-BE49-F238E27FC236}">
                  <a16:creationId xmlns:a16="http://schemas.microsoft.com/office/drawing/2014/main" id="{26CF1004-DF07-4F0A-86E7-E036CDED65DA}"/>
                </a:ext>
              </a:extLst>
            </p:cNvPr>
            <p:cNvSpPr txBox="1"/>
            <p:nvPr/>
          </p:nvSpPr>
          <p:spPr>
            <a:xfrm>
              <a:off x="2332188" y="3316675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Shape 324">
              <a:extLst>
                <a:ext uri="{FF2B5EF4-FFF2-40B4-BE49-F238E27FC236}">
                  <a16:creationId xmlns:a16="http://schemas.microsoft.com/office/drawing/2014/main" id="{115184C7-5E9B-4814-8711-FA11B32BE44C}"/>
                </a:ext>
              </a:extLst>
            </p:cNvPr>
            <p:cNvSpPr txBox="1"/>
            <p:nvPr/>
          </p:nvSpPr>
          <p:spPr>
            <a:xfrm>
              <a:off x="2332188" y="3566024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Shape 81">
              <a:extLst>
                <a:ext uri="{FF2B5EF4-FFF2-40B4-BE49-F238E27FC236}">
                  <a16:creationId xmlns:a16="http://schemas.microsoft.com/office/drawing/2014/main" id="{16DBA77E-C949-4B0C-AC8D-9EF079D4FB3F}"/>
                </a:ext>
              </a:extLst>
            </p:cNvPr>
            <p:cNvSpPr txBox="1"/>
            <p:nvPr/>
          </p:nvSpPr>
          <p:spPr>
            <a:xfrm>
              <a:off x="2747466" y="1707288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Random R/W</a:t>
              </a:r>
              <a:r>
                <a:rPr lang="en-US" altLang="zh-TW" sz="1200" b="1">
                  <a:solidFill>
                    <a:srgbClr val="595959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</a:t>
              </a:r>
              <a:r>
                <a:rPr lang="en-US" altLang="zh-TW" sz="12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(IOPS)</a:t>
              </a:r>
              <a:endParaRPr lang="zh-TW" altLang="en-US" sz="120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Shape 318">
              <a:extLst>
                <a:ext uri="{FF2B5EF4-FFF2-40B4-BE49-F238E27FC236}">
                  <a16:creationId xmlns:a16="http://schemas.microsoft.com/office/drawing/2014/main" id="{899762F2-6E1C-4A2A-8751-58A9D9636D91}"/>
                </a:ext>
              </a:extLst>
            </p:cNvPr>
            <p:cNvSpPr/>
            <p:nvPr/>
          </p:nvSpPr>
          <p:spPr>
            <a:xfrm>
              <a:off x="3264667" y="2311948"/>
              <a:ext cx="180000" cy="1843315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500">
                <a:solidFill>
                  <a:srgbClr val="C0504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Shape 318">
              <a:extLst>
                <a:ext uri="{FF2B5EF4-FFF2-40B4-BE49-F238E27FC236}">
                  <a16:creationId xmlns:a16="http://schemas.microsoft.com/office/drawing/2014/main" id="{96914C71-1B3D-46F0-A07C-9D46738807A0}"/>
                </a:ext>
              </a:extLst>
            </p:cNvPr>
            <p:cNvSpPr/>
            <p:nvPr/>
          </p:nvSpPr>
          <p:spPr>
            <a:xfrm>
              <a:off x="3829767" y="3316376"/>
              <a:ext cx="180000" cy="838888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Shape 318">
              <a:extLst>
                <a:ext uri="{FF2B5EF4-FFF2-40B4-BE49-F238E27FC236}">
                  <a16:creationId xmlns:a16="http://schemas.microsoft.com/office/drawing/2014/main" id="{530802F4-359E-4B46-AAA6-14EE2DC507F7}"/>
                </a:ext>
              </a:extLst>
            </p:cNvPr>
            <p:cNvSpPr/>
            <p:nvPr/>
          </p:nvSpPr>
          <p:spPr>
            <a:xfrm>
              <a:off x="4008844" y="2477193"/>
              <a:ext cx="180000" cy="1678071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rgbClr val="C0504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Shape 312">
              <a:extLst>
                <a:ext uri="{FF2B5EF4-FFF2-40B4-BE49-F238E27FC236}">
                  <a16:creationId xmlns:a16="http://schemas.microsoft.com/office/drawing/2014/main" id="{36ABFED0-9F8B-4266-9D29-4B64523553C5}"/>
                </a:ext>
              </a:extLst>
            </p:cNvPr>
            <p:cNvSpPr txBox="1"/>
            <p:nvPr/>
          </p:nvSpPr>
          <p:spPr>
            <a:xfrm>
              <a:off x="2332189" y="4025111"/>
              <a:ext cx="561570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16CABDE5-4400-46C5-84AC-604257863297}"/>
              </a:ext>
            </a:extLst>
          </p:cNvPr>
          <p:cNvGrpSpPr/>
          <p:nvPr/>
        </p:nvGrpSpPr>
        <p:grpSpPr>
          <a:xfrm>
            <a:off x="2443396" y="4495312"/>
            <a:ext cx="496501" cy="311621"/>
            <a:chOff x="2076712" y="3279937"/>
            <a:chExt cx="542182" cy="415494"/>
          </a:xfrm>
        </p:grpSpPr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2C63371C-6C6D-46C9-B57B-661630A13FA8}"/>
                </a:ext>
              </a:extLst>
            </p:cNvPr>
            <p:cNvGrpSpPr/>
            <p:nvPr/>
          </p:nvGrpSpPr>
          <p:grpSpPr>
            <a:xfrm>
              <a:off x="2139471" y="3279937"/>
              <a:ext cx="479423" cy="415494"/>
              <a:chOff x="-284390" y="3222816"/>
              <a:chExt cx="545341" cy="472624"/>
            </a:xfrm>
          </p:grpSpPr>
          <p:sp>
            <p:nvSpPr>
              <p:cNvPr id="87" name="Shape 81">
                <a:extLst>
                  <a:ext uri="{FF2B5EF4-FFF2-40B4-BE49-F238E27FC236}">
                    <a16:creationId xmlns:a16="http://schemas.microsoft.com/office/drawing/2014/main" id="{C11F8E35-43DA-47B3-8353-6401C29F5C4D}"/>
                  </a:ext>
                </a:extLst>
              </p:cNvPr>
              <p:cNvSpPr txBox="1"/>
              <p:nvPr/>
            </p:nvSpPr>
            <p:spPr>
              <a:xfrm>
                <a:off x="-284379" y="3222816"/>
                <a:ext cx="545330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34275" rIns="68569" bIns="34275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en-US" altLang="zh-TW" sz="788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  <a:sym typeface="Arial"/>
                  </a:rPr>
                  <a:t>Write</a:t>
                </a:r>
                <a:endParaRPr lang="zh-TW" altLang="en-US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Shape 81">
                <a:extLst>
                  <a:ext uri="{FF2B5EF4-FFF2-40B4-BE49-F238E27FC236}">
                    <a16:creationId xmlns:a16="http://schemas.microsoft.com/office/drawing/2014/main" id="{3DDDDADD-02EF-4BAB-9155-19AF03D57C9A}"/>
                  </a:ext>
                </a:extLst>
              </p:cNvPr>
              <p:cNvSpPr txBox="1"/>
              <p:nvPr/>
            </p:nvSpPr>
            <p:spPr>
              <a:xfrm>
                <a:off x="-284390" y="3449141"/>
                <a:ext cx="545335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34275" rIns="68569" bIns="34275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en-US" altLang="zh-TW" sz="788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  <a:sym typeface="Arial"/>
                  </a:rPr>
                  <a:t>Read</a:t>
                </a:r>
                <a:endParaRPr lang="zh-TW" altLang="en-US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4" name="群組 1">
              <a:extLst>
                <a:ext uri="{FF2B5EF4-FFF2-40B4-BE49-F238E27FC236}">
                  <a16:creationId xmlns:a16="http://schemas.microsoft.com/office/drawing/2014/main" id="{778DFB15-5E05-45FB-8542-3B8D699FDADF}"/>
                </a:ext>
              </a:extLst>
            </p:cNvPr>
            <p:cNvGrpSpPr/>
            <p:nvPr/>
          </p:nvGrpSpPr>
          <p:grpSpPr>
            <a:xfrm>
              <a:off x="2076712" y="3332430"/>
              <a:ext cx="110803" cy="309736"/>
              <a:chOff x="2059140" y="3282532"/>
              <a:chExt cx="126040" cy="352325"/>
            </a:xfrm>
          </p:grpSpPr>
          <p:sp>
            <p:nvSpPr>
              <p:cNvPr id="85" name="矩形 35">
                <a:extLst>
                  <a:ext uri="{FF2B5EF4-FFF2-40B4-BE49-F238E27FC236}">
                    <a16:creationId xmlns:a16="http://schemas.microsoft.com/office/drawing/2014/main" id="{2B4ECF81-E6A5-42B6-852B-833CA5AC224A}"/>
                  </a:ext>
                </a:extLst>
              </p:cNvPr>
              <p:cNvSpPr/>
              <p:nvPr/>
            </p:nvSpPr>
            <p:spPr>
              <a:xfrm>
                <a:off x="2059176" y="3282532"/>
                <a:ext cx="126004" cy="126000"/>
              </a:xfrm>
              <a:prstGeom prst="rect">
                <a:avLst/>
              </a:prstGeom>
              <a:solidFill>
                <a:srgbClr val="4A9B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100"/>
              </a:p>
            </p:txBody>
          </p:sp>
          <p:sp>
            <p:nvSpPr>
              <p:cNvPr id="86" name="矩形 33">
                <a:extLst>
                  <a:ext uri="{FF2B5EF4-FFF2-40B4-BE49-F238E27FC236}">
                    <a16:creationId xmlns:a16="http://schemas.microsoft.com/office/drawing/2014/main" id="{58A0A5E1-06F1-4376-8914-82381BABE022}"/>
                  </a:ext>
                </a:extLst>
              </p:cNvPr>
              <p:cNvSpPr/>
              <p:nvPr/>
            </p:nvSpPr>
            <p:spPr>
              <a:xfrm>
                <a:off x="2059140" y="3508857"/>
                <a:ext cx="125999" cy="126000"/>
              </a:xfrm>
              <a:prstGeom prst="rect">
                <a:avLst/>
              </a:prstGeom>
              <a:solidFill>
                <a:srgbClr val="DF0D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100"/>
              </a:p>
            </p:txBody>
          </p:sp>
        </p:grpSp>
      </p:grp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9B349C02-C339-472A-9BE3-F86303BB2EC3}"/>
              </a:ext>
            </a:extLst>
          </p:cNvPr>
          <p:cNvSpPr/>
          <p:nvPr/>
        </p:nvSpPr>
        <p:spPr>
          <a:xfrm>
            <a:off x="517134" y="994586"/>
            <a:ext cx="8135464" cy="763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923BF633-6D4A-4BB8-9BD7-23AF69A614FB}"/>
              </a:ext>
            </a:extLst>
          </p:cNvPr>
          <p:cNvGrpSpPr/>
          <p:nvPr/>
        </p:nvGrpSpPr>
        <p:grpSpPr>
          <a:xfrm>
            <a:off x="335495" y="1153821"/>
            <a:ext cx="363278" cy="363278"/>
            <a:chOff x="549485" y="1133302"/>
            <a:chExt cx="319524" cy="319524"/>
          </a:xfrm>
        </p:grpSpPr>
        <p:sp>
          <p:nvSpPr>
            <p:cNvPr id="92" name="橢圓 91">
              <a:extLst>
                <a:ext uri="{FF2B5EF4-FFF2-40B4-BE49-F238E27FC236}">
                  <a16:creationId xmlns:a16="http://schemas.microsoft.com/office/drawing/2014/main" id="{072686CA-D130-40F1-B6A7-D1A7868598AA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DB800199-87F8-45D2-92A3-A9E77FEB4D7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94" name="橢圓 93">
                <a:extLst>
                  <a:ext uri="{FF2B5EF4-FFF2-40B4-BE49-F238E27FC236}">
                    <a16:creationId xmlns:a16="http://schemas.microsoft.com/office/drawing/2014/main" id="{C4F5072C-EC04-4748-B85E-10DFB4E468E5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5" name="圖形 94">
                <a:extLst>
                  <a:ext uri="{FF2B5EF4-FFF2-40B4-BE49-F238E27FC236}">
                    <a16:creationId xmlns:a16="http://schemas.microsoft.com/office/drawing/2014/main" id="{D72BEF49-7735-41C8-9831-A8773E67A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E8D37129-D72F-4E81-A4B2-80B8883CAE6B}"/>
              </a:ext>
            </a:extLst>
          </p:cNvPr>
          <p:cNvSpPr/>
          <p:nvPr/>
        </p:nvSpPr>
        <p:spPr>
          <a:xfrm>
            <a:off x="799120" y="1031877"/>
            <a:ext cx="7527177" cy="65851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6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best SSD configuration may only be measurable once it is configured. The SSD Cache and </a:t>
            </a:r>
            <a:r>
              <a:rPr lang="en-US" altLang="zh-TW" sz="165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16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have different advantages.</a:t>
            </a:r>
            <a:endParaRPr lang="zh-TW" altLang="en-US" sz="165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36B7BE26-9E97-4577-B4D0-217694F0EACA}"/>
              </a:ext>
            </a:extLst>
          </p:cNvPr>
          <p:cNvSpPr/>
          <p:nvPr/>
        </p:nvSpPr>
        <p:spPr>
          <a:xfrm>
            <a:off x="5161934" y="1934603"/>
            <a:ext cx="3564615" cy="1391859"/>
          </a:xfrm>
          <a:prstGeom prst="roundRect">
            <a:avLst/>
          </a:prstGeom>
          <a:solidFill>
            <a:srgbClr val="0A194E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06FBF7EC-A7BB-46B7-88C8-0F0CE190DC54}"/>
              </a:ext>
            </a:extLst>
          </p:cNvPr>
          <p:cNvSpPr/>
          <p:nvPr/>
        </p:nvSpPr>
        <p:spPr>
          <a:xfrm>
            <a:off x="7480097" y="1922146"/>
            <a:ext cx="1265090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500" b="1">
                <a:solidFill>
                  <a:srgbClr val="F51F8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SSD </a:t>
            </a:r>
            <a:r>
              <a:rPr lang="zh-TW" altLang="en-US" sz="1500" b="1">
                <a:solidFill>
                  <a:srgbClr val="F51F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Cache</a:t>
            </a:r>
            <a:endParaRPr lang="zh-TW" altLang="en-US" sz="1500" b="1">
              <a:solidFill>
                <a:srgbClr val="F51F8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B577D4CD-A2ED-4A72-8D6A-A77F49B7E2AA}"/>
              </a:ext>
            </a:extLst>
          </p:cNvPr>
          <p:cNvSpPr/>
          <p:nvPr/>
        </p:nvSpPr>
        <p:spPr>
          <a:xfrm>
            <a:off x="5203147" y="3419173"/>
            <a:ext cx="3564615" cy="1391859"/>
          </a:xfrm>
          <a:prstGeom prst="roundRect">
            <a:avLst/>
          </a:prstGeom>
          <a:noFill/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819BBE40-039F-4BD2-8A2C-3FAA0BA75AFE}"/>
              </a:ext>
            </a:extLst>
          </p:cNvPr>
          <p:cNvSpPr/>
          <p:nvPr/>
        </p:nvSpPr>
        <p:spPr>
          <a:xfrm>
            <a:off x="5246905" y="3536559"/>
            <a:ext cx="3480843" cy="11658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6200">
              <a:lnSpc>
                <a:spcPts val="1700"/>
              </a:lnSpc>
              <a:buClr>
                <a:srgbClr val="262626"/>
              </a:buClr>
              <a:buSzPct val="100000"/>
            </a:pPr>
            <a:r>
              <a:rPr lang="en-US" altLang="zh-TW" sz="1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Fully use SSD Capacity</a:t>
            </a:r>
            <a:r>
              <a:rPr lang="zh-TW" altLang="en-US" sz="1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 </a:t>
            </a:r>
          </a:p>
          <a:p>
            <a:pPr marL="76200">
              <a:lnSpc>
                <a:spcPts val="1700"/>
              </a:lnSpc>
              <a:buClr>
                <a:srgbClr val="262626"/>
              </a:buClr>
              <a:buSzPct val="100000"/>
            </a:pPr>
            <a:r>
              <a:rPr lang="en-US" altLang="zh-TW" sz="1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1. For boosting IO with fixed pattern such as mail server. </a:t>
            </a:r>
            <a:endParaRPr lang="zh-TW" altLang="en-US" sz="115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76200">
              <a:lnSpc>
                <a:spcPts val="1700"/>
              </a:lnSpc>
              <a:buClr>
                <a:srgbClr val="262626"/>
              </a:buClr>
              <a:buSzPct val="100000"/>
            </a:pPr>
            <a:r>
              <a:rPr lang="en-US" altLang="zh-TW" sz="1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2. With IO Aware </a:t>
            </a:r>
            <a:r>
              <a:rPr lang="en-US" altLang="zh-TW" sz="115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can also support database operations. </a:t>
            </a:r>
            <a:endParaRPr lang="zh-TW" sz="1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09D665E0-D4EE-4A05-A128-D17BF1113C8B}"/>
              </a:ext>
            </a:extLst>
          </p:cNvPr>
          <p:cNvSpPr/>
          <p:nvPr/>
        </p:nvSpPr>
        <p:spPr>
          <a:xfrm>
            <a:off x="7605336" y="3409347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 err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1500" b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</a:t>
            </a:r>
            <a:endParaRPr lang="zh-TW" altLang="en-US" sz="1500" b="1">
              <a:solidFill>
                <a:srgbClr val="F51F8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DC9CEF-A52D-4526-8F47-77BE28824311}"/>
              </a:ext>
            </a:extLst>
          </p:cNvPr>
          <p:cNvSpPr/>
          <p:nvPr/>
        </p:nvSpPr>
        <p:spPr>
          <a:xfrm>
            <a:off x="5305100" y="2049629"/>
            <a:ext cx="3278281" cy="1161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1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Real Time </a:t>
            </a:r>
            <a:r>
              <a:rPr lang="en-US" altLang="zh-TW" sz="115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Performacne</a:t>
            </a:r>
            <a:r>
              <a:rPr lang="en-US" altLang="zh-TW" sz="11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Boost</a:t>
            </a:r>
            <a:endParaRPr lang="en-US" altLang="zh-TW" sz="1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US" altLang="zh-TW" sz="11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1. For accessing with burst IO such as file syncing and video editing.</a:t>
            </a:r>
          </a:p>
          <a:p>
            <a:pPr>
              <a:lnSpc>
                <a:spcPts val="1700"/>
              </a:lnSpc>
            </a:pPr>
            <a:r>
              <a:rPr lang="en-US" altLang="zh-TW" sz="11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 Can be changed to Read or Write only with bypass block size.</a:t>
            </a:r>
          </a:p>
        </p:txBody>
      </p:sp>
    </p:spTree>
    <p:extLst>
      <p:ext uri="{BB962C8B-B14F-4D97-AF65-F5344CB8AC3E}">
        <p14:creationId xmlns:p14="http://schemas.microsoft.com/office/powerpoint/2010/main" val="1145466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01" y="89826"/>
            <a:ext cx="8137281" cy="772083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 Scenario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BF47F444-C6E4-4916-9C4E-371DEF3A6656}"/>
              </a:ext>
            </a:extLst>
          </p:cNvPr>
          <p:cNvSpPr/>
          <p:nvPr/>
        </p:nvSpPr>
        <p:spPr>
          <a:xfrm>
            <a:off x="522213" y="1138809"/>
            <a:ext cx="8137281" cy="7720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lvl="1" algn="ctr">
              <a:lnSpc>
                <a:spcPts val="2200"/>
              </a:lnSpc>
            </a:pPr>
            <a:endParaRPr lang="en-US" altLang="zh-TW" sz="1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lvl="1">
              <a:lnSpc>
                <a:spcPts val="2200"/>
              </a:lnSpc>
            </a:pPr>
            <a:r>
              <a:rPr lang="en-US" altLang="zh-TW" sz="16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16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6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remove SSD</a:t>
            </a:r>
            <a:r>
              <a:rPr lang="zh-TW" altLang="en-US" sz="16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tier functions, the IT manager can freely switch between the SSD Cache and </a:t>
            </a:r>
            <a:r>
              <a:rPr lang="en-US" altLang="zh-TW" sz="16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6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to adapt to the best configuration. </a:t>
            </a:r>
          </a:p>
          <a:p>
            <a:endParaRPr lang="en-US" altLang="zh-TW" sz="1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50A9D9B6-E2E2-44FF-A455-424E6359AA9B}"/>
              </a:ext>
            </a:extLst>
          </p:cNvPr>
          <p:cNvGrpSpPr/>
          <p:nvPr/>
        </p:nvGrpSpPr>
        <p:grpSpPr>
          <a:xfrm>
            <a:off x="369507" y="1330158"/>
            <a:ext cx="363278" cy="363278"/>
            <a:chOff x="549485" y="1133302"/>
            <a:chExt cx="319524" cy="319524"/>
          </a:xfrm>
        </p:grpSpPr>
        <p:sp>
          <p:nvSpPr>
            <p:cNvPr id="101" name="橢圓 100">
              <a:extLst>
                <a:ext uri="{FF2B5EF4-FFF2-40B4-BE49-F238E27FC236}">
                  <a16:creationId xmlns:a16="http://schemas.microsoft.com/office/drawing/2014/main" id="{69970095-650A-4487-9660-8D345A6AB425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17BB6F40-C7FA-42F5-B56E-3C1FD95F229B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106" name="橢圓 105">
                <a:extLst>
                  <a:ext uri="{FF2B5EF4-FFF2-40B4-BE49-F238E27FC236}">
                    <a16:creationId xmlns:a16="http://schemas.microsoft.com/office/drawing/2014/main" id="{CD3B428E-EB43-4F0E-B05A-F34122717919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7" name="圖形 106">
                <a:extLst>
                  <a:ext uri="{FF2B5EF4-FFF2-40B4-BE49-F238E27FC236}">
                    <a16:creationId xmlns:a16="http://schemas.microsoft.com/office/drawing/2014/main" id="{0F7D1F94-00BE-424F-A8CB-5C1A2AEF3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aphicFrame>
        <p:nvGraphicFramePr>
          <p:cNvPr id="108" name="Shape 359">
            <a:extLst>
              <a:ext uri="{FF2B5EF4-FFF2-40B4-BE49-F238E27FC236}">
                <a16:creationId xmlns:a16="http://schemas.microsoft.com/office/drawing/2014/main" id="{3FC3BD47-6520-4F2D-A802-C32056CA7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470818"/>
              </p:ext>
            </p:extLst>
          </p:nvPr>
        </p:nvGraphicFramePr>
        <p:xfrm>
          <a:off x="344101" y="2250480"/>
          <a:ext cx="8470232" cy="232887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64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24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7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849">
                  <a:extLst>
                    <a:ext uri="{9D8B030D-6E8A-4147-A177-3AD203B41FA5}">
                      <a16:colId xmlns:a16="http://schemas.microsoft.com/office/drawing/2014/main" val="3457199339"/>
                    </a:ext>
                  </a:extLst>
                </a:gridCol>
                <a:gridCol w="1470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087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Scenarios</a:t>
                      </a:r>
                      <a:endParaRPr 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File Server</a:t>
                      </a:r>
                      <a:endParaRPr 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Web Server</a:t>
                      </a:r>
                      <a:endParaRPr 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Video Editing</a:t>
                      </a:r>
                      <a:endParaRPr 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Virtualization Storage</a:t>
                      </a:r>
                      <a:endParaRPr 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Backup</a:t>
                      </a:r>
                      <a:r>
                        <a:rPr lang="en-US" altLang="zh-TW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 </a:t>
                      </a:r>
                      <a:endParaRPr 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Database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1F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1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SSD</a:t>
                      </a:r>
                      <a:r>
                        <a:rPr lang="zh-TW" altLang="en-US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Usage</a:t>
                      </a:r>
                      <a:endParaRPr lang="zh-TW" altLang="en-US" sz="125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Read-write Cache</a:t>
                      </a:r>
                      <a:endParaRPr lang="zh-TW" altLang="en-US" sz="125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Qtier</a:t>
                      </a:r>
                      <a:endParaRPr lang="zh-TW" altLang="en-US" sz="125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Read-write Cache</a:t>
                      </a:r>
                      <a:endParaRPr lang="zh-TW" altLang="en-US" sz="125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Qtier</a:t>
                      </a:r>
                      <a:endParaRPr lang="zh-TW" altLang="en-US" sz="125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Write-only Cache</a:t>
                      </a:r>
                      <a:endParaRPr lang="zh-TW" altLang="en-US" sz="125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Qtier</a:t>
                      </a:r>
                      <a:endParaRPr lang="zh-TW" altLang="en-US" sz="125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6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RAID Type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RAID 10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RAID 10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RAID 5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RAID 10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RAID</a:t>
                      </a:r>
                      <a:r>
                        <a:rPr lang="zh-TW" altLang="en-US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5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RAID 10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1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SSD OP</a:t>
                      </a:r>
                      <a:endParaRPr lang="zh-TW" alt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10%</a:t>
                      </a:r>
                      <a:endParaRPr lang="zh-TW" alt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20%</a:t>
                      </a:r>
                      <a:endParaRPr lang="zh-TW" alt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20%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20%</a:t>
                      </a:r>
                      <a:endParaRPr lang="zh-TW" alt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10%</a:t>
                      </a:r>
                      <a:endParaRPr lang="zh-TW" alt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5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30%</a:t>
                      </a:r>
                      <a:endParaRPr lang="en-US" sz="125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79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09A24C-A6ED-4C34-B2F3-8B2CFFABF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" y="1"/>
            <a:ext cx="9128318" cy="51434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6A8A02-8C4D-4D7D-AE25-7B1C77F50822}"/>
              </a:ext>
            </a:extLst>
          </p:cNvPr>
          <p:cNvSpPr/>
          <p:nvPr/>
        </p:nvSpPr>
        <p:spPr>
          <a:xfrm>
            <a:off x="216359" y="143558"/>
            <a:ext cx="796619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latin typeface="Arial"/>
                <a:ea typeface="微軟正黑體"/>
                <a:cs typeface="Arial"/>
              </a:rPr>
              <a:t>Easily Recreate the </a:t>
            </a:r>
            <a:r>
              <a:rPr lang="en-US" altLang="zh-TW" sz="3200" b="1" err="1">
                <a:latin typeface="Arial"/>
                <a:ea typeface="微軟正黑體"/>
                <a:cs typeface="Arial"/>
              </a:rPr>
              <a:t>Qtier</a:t>
            </a:r>
            <a:r>
              <a:rPr lang="en-US" altLang="zh-TW" sz="3200" b="1">
                <a:latin typeface="Arial"/>
                <a:ea typeface="微軟正黑體"/>
                <a:cs typeface="Arial"/>
              </a:rPr>
              <a:t> SSD Tier </a:t>
            </a:r>
            <a:endParaRPr lang="zh-TW" altLang="en-US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4AB7319-0767-45A8-8172-92A305F59CA9}"/>
              </a:ext>
            </a:extLst>
          </p:cNvPr>
          <p:cNvSpPr/>
          <p:nvPr/>
        </p:nvSpPr>
        <p:spPr>
          <a:xfrm>
            <a:off x="2045421" y="1242259"/>
            <a:ext cx="5539225" cy="530720"/>
          </a:xfrm>
          <a:prstGeom prst="rect">
            <a:avLst/>
          </a:prstGeom>
          <a:solidFill>
            <a:schemeClr val="bg1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56DE0E3-BB79-446A-A712-6C01E923BF69}"/>
              </a:ext>
            </a:extLst>
          </p:cNvPr>
          <p:cNvSpPr/>
          <p:nvPr/>
        </p:nvSpPr>
        <p:spPr>
          <a:xfrm flipH="1">
            <a:off x="1559357" y="1244144"/>
            <a:ext cx="486064" cy="530720"/>
          </a:xfrm>
          <a:prstGeom prst="rect">
            <a:avLst/>
          </a:prstGeom>
          <a:solidFill>
            <a:srgbClr val="DF0A6A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1F3F65B-EC1E-424B-B351-EF606AB6AE84}"/>
              </a:ext>
            </a:extLst>
          </p:cNvPr>
          <p:cNvSpPr/>
          <p:nvPr/>
        </p:nvSpPr>
        <p:spPr>
          <a:xfrm>
            <a:off x="1634939" y="1260047"/>
            <a:ext cx="372218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62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5406BA0-3998-4A7B-A364-964840B320EF}"/>
              </a:ext>
            </a:extLst>
          </p:cNvPr>
          <p:cNvSpPr/>
          <p:nvPr/>
        </p:nvSpPr>
        <p:spPr>
          <a:xfrm>
            <a:off x="2045420" y="2040402"/>
            <a:ext cx="5539224" cy="530720"/>
          </a:xfrm>
          <a:prstGeom prst="rect">
            <a:avLst/>
          </a:prstGeom>
          <a:solidFill>
            <a:schemeClr val="bg1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1F873C0-C292-49C9-BE97-D1D4990CDB73}"/>
              </a:ext>
            </a:extLst>
          </p:cNvPr>
          <p:cNvSpPr/>
          <p:nvPr/>
        </p:nvSpPr>
        <p:spPr>
          <a:xfrm flipH="1">
            <a:off x="1559356" y="2039077"/>
            <a:ext cx="486064" cy="530720"/>
          </a:xfrm>
          <a:prstGeom prst="rect">
            <a:avLst/>
          </a:prstGeom>
          <a:solidFill>
            <a:srgbClr val="DF0A6A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9AA6AA2-025D-4EBD-B65B-F19787E84D68}"/>
              </a:ext>
            </a:extLst>
          </p:cNvPr>
          <p:cNvSpPr/>
          <p:nvPr/>
        </p:nvSpPr>
        <p:spPr>
          <a:xfrm>
            <a:off x="1623497" y="2045949"/>
            <a:ext cx="372218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62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C59E8CA-FAF2-42D2-91BA-76C78F89035A}"/>
              </a:ext>
            </a:extLst>
          </p:cNvPr>
          <p:cNvSpPr/>
          <p:nvPr/>
        </p:nvSpPr>
        <p:spPr>
          <a:xfrm>
            <a:off x="2045419" y="2873489"/>
            <a:ext cx="5539224" cy="530720"/>
          </a:xfrm>
          <a:prstGeom prst="rect">
            <a:avLst/>
          </a:prstGeom>
          <a:solidFill>
            <a:schemeClr val="bg1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C25663F-F1CF-4158-899C-BB6497437985}"/>
              </a:ext>
            </a:extLst>
          </p:cNvPr>
          <p:cNvSpPr/>
          <p:nvPr/>
        </p:nvSpPr>
        <p:spPr>
          <a:xfrm flipH="1">
            <a:off x="1559355" y="2874812"/>
            <a:ext cx="486064" cy="528072"/>
          </a:xfrm>
          <a:prstGeom prst="rect">
            <a:avLst/>
          </a:prstGeom>
          <a:solidFill>
            <a:srgbClr val="DF0A6A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6E1AD0-32AD-408D-9825-6DDD1877B664}"/>
              </a:ext>
            </a:extLst>
          </p:cNvPr>
          <p:cNvSpPr/>
          <p:nvPr/>
        </p:nvSpPr>
        <p:spPr>
          <a:xfrm>
            <a:off x="1626534" y="2891646"/>
            <a:ext cx="372218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62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1D3D320-8BD4-4FA6-AE95-6DF872FED830}"/>
              </a:ext>
            </a:extLst>
          </p:cNvPr>
          <p:cNvSpPr/>
          <p:nvPr/>
        </p:nvSpPr>
        <p:spPr>
          <a:xfrm>
            <a:off x="2045418" y="3687713"/>
            <a:ext cx="5539224" cy="524304"/>
          </a:xfrm>
          <a:prstGeom prst="rect">
            <a:avLst/>
          </a:prstGeom>
          <a:solidFill>
            <a:schemeClr val="bg1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 b="1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EBFE1E6-D16E-4E87-9EA1-0F1BE92505A5}"/>
              </a:ext>
            </a:extLst>
          </p:cNvPr>
          <p:cNvSpPr/>
          <p:nvPr/>
        </p:nvSpPr>
        <p:spPr>
          <a:xfrm flipH="1">
            <a:off x="1559355" y="3686389"/>
            <a:ext cx="486064" cy="530720"/>
          </a:xfrm>
          <a:prstGeom prst="rect">
            <a:avLst/>
          </a:prstGeom>
          <a:solidFill>
            <a:srgbClr val="DF0A6A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2208343-C83E-4195-947B-A5346460B613}"/>
              </a:ext>
            </a:extLst>
          </p:cNvPr>
          <p:cNvSpPr/>
          <p:nvPr/>
        </p:nvSpPr>
        <p:spPr>
          <a:xfrm>
            <a:off x="1609331" y="3690862"/>
            <a:ext cx="372218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262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3422F76-317C-4565-B6E2-BCC8640999BA}"/>
              </a:ext>
            </a:extLst>
          </p:cNvPr>
          <p:cNvSpPr/>
          <p:nvPr/>
        </p:nvSpPr>
        <p:spPr>
          <a:xfrm>
            <a:off x="2271812" y="2072164"/>
            <a:ext cx="487474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</a:t>
            </a:r>
            <a:r>
              <a:rPr lang="en-US" altLang="zh-TW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lang="zh-TW" altLang="en-US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 </a:t>
            </a:r>
            <a:r>
              <a:rPr lang="en-US" altLang="zh-TW" sz="24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 </a:t>
            </a:r>
            <a:r>
              <a:rPr lang="zh-TW" altLang="en-US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Tier</a:t>
            </a:r>
            <a:endParaRPr lang="zh-CN" altLang="en-US" sz="2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C04EFB8-C3F6-4391-AD36-FCB86EE4E89B}"/>
              </a:ext>
            </a:extLst>
          </p:cNvPr>
          <p:cNvSpPr/>
          <p:nvPr/>
        </p:nvSpPr>
        <p:spPr>
          <a:xfrm>
            <a:off x="2238291" y="1308190"/>
            <a:ext cx="4327851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SSDs </a:t>
            </a:r>
            <a:r>
              <a:rPr lang="zh-TW" altLang="en-US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Need To Be Upgraded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FC95DC9-A4C3-41E9-BFCF-1BCA502C214E}"/>
              </a:ext>
            </a:extLst>
          </p:cNvPr>
          <p:cNvSpPr/>
          <p:nvPr/>
        </p:nvSpPr>
        <p:spPr>
          <a:xfrm>
            <a:off x="2271846" y="2917751"/>
            <a:ext cx="3548600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Remove Qtier SSD Tier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EB51059-A073-419C-98B0-1077F8968B31}"/>
              </a:ext>
            </a:extLst>
          </p:cNvPr>
          <p:cNvSpPr/>
          <p:nvPr/>
        </p:nvSpPr>
        <p:spPr>
          <a:xfrm>
            <a:off x="2271845" y="3724889"/>
            <a:ext cx="4174541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 Scenarios and Recap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0668F7FD-140C-47B6-82B5-BC66196FD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4297" y="2663598"/>
            <a:ext cx="963450" cy="21499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0AC6DFA-22FD-47BC-9E08-E98BA4602970}"/>
              </a:ext>
            </a:extLst>
          </p:cNvPr>
          <p:cNvSpPr/>
          <p:nvPr/>
        </p:nvSpPr>
        <p:spPr>
          <a:xfrm>
            <a:off x="2215090" y="2612583"/>
            <a:ext cx="646332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Demo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1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6F2F30-21FC-4564-BB6A-DF7CB361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5" y="343999"/>
            <a:ext cx="8494501" cy="1141502"/>
          </a:xfrm>
        </p:spPr>
        <p:txBody>
          <a:bodyPr>
            <a:noAutofit/>
          </a:bodyPr>
          <a:lstStyle/>
          <a:p>
            <a:pPr algn="l"/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Summary</a:t>
            </a:r>
            <a:b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3FF8D92-0BD7-4953-9637-FC7D2E823BA0}"/>
              </a:ext>
            </a:extLst>
          </p:cNvPr>
          <p:cNvGrpSpPr/>
          <p:nvPr/>
        </p:nvGrpSpPr>
        <p:grpSpPr>
          <a:xfrm>
            <a:off x="701457" y="1193015"/>
            <a:ext cx="7869382" cy="3505199"/>
            <a:chOff x="803274" y="2691829"/>
            <a:chExt cx="6126915" cy="42000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FBAAE2B7-C0BF-41DE-A292-A8FD18E74D5C}"/>
                </a:ext>
              </a:extLst>
            </p:cNvPr>
            <p:cNvSpPr/>
            <p:nvPr/>
          </p:nvSpPr>
          <p:spPr>
            <a:xfrm>
              <a:off x="803274" y="3112626"/>
              <a:ext cx="6123397" cy="3779225"/>
            </a:xfrm>
            <a:prstGeom prst="roundRect">
              <a:avLst>
                <a:gd name="adj" fmla="val 7678"/>
              </a:avLst>
            </a:prstGeom>
            <a:gradFill>
              <a:gsLst>
                <a:gs pos="67000">
                  <a:schemeClr val="tx2">
                    <a:lumMod val="10000"/>
                  </a:schemeClr>
                </a:gs>
                <a:gs pos="0">
                  <a:schemeClr val="tx2">
                    <a:lumMod val="10000"/>
                  </a:schemeClr>
                </a:gs>
                <a:gs pos="100000">
                  <a:schemeClr val="tx2">
                    <a:lumMod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214313" indent="-214313">
                <a:spcAft>
                  <a:spcPts val="450"/>
                </a:spcAft>
                <a:buFont typeface="Wingdings" panose="05000000000000000000" pitchFamily="2" charset="2"/>
                <a:buChar char="l"/>
              </a:pPr>
              <a:endParaRPr lang="zh-TW" altLang="en-US" sz="15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" name="矩形: 圓角化同側角落 6">
              <a:extLst>
                <a:ext uri="{FF2B5EF4-FFF2-40B4-BE49-F238E27FC236}">
                  <a16:creationId xmlns:a16="http://schemas.microsoft.com/office/drawing/2014/main" id="{8E7165E3-731F-4841-8E63-03009F0CE6D0}"/>
                </a:ext>
              </a:extLst>
            </p:cNvPr>
            <p:cNvSpPr/>
            <p:nvPr/>
          </p:nvSpPr>
          <p:spPr>
            <a:xfrm>
              <a:off x="803275" y="2691829"/>
              <a:ext cx="6123397" cy="865411"/>
            </a:xfrm>
            <a:prstGeom prst="round2Same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DF0A6A"/>
                </a:gs>
                <a:gs pos="100000">
                  <a:srgbClr val="933ED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ja-JP" sz="24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Upgrade SSD capacity or types in an instant</a:t>
              </a:r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图片 58">
              <a:extLst>
                <a:ext uri="{FF2B5EF4-FFF2-40B4-BE49-F238E27FC236}">
                  <a16:creationId xmlns:a16="http://schemas.microsoft.com/office/drawing/2014/main" id="{6FBC9CAD-BFB2-4768-82C8-EDD784641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2369" y="3547838"/>
              <a:ext cx="6027820" cy="511768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1A4EBD82-F3EE-4068-A32E-C08744824113}"/>
              </a:ext>
            </a:extLst>
          </p:cNvPr>
          <p:cNvSpPr/>
          <p:nvPr/>
        </p:nvSpPr>
        <p:spPr>
          <a:xfrm>
            <a:off x="902623" y="2120964"/>
            <a:ext cx="7594324" cy="231646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ts val="27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price is continuously falling, but performance is still increased with the new interface such as PCIe, M.2 and U.2.</a:t>
            </a:r>
            <a:endParaRPr 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070" indent="-179070">
              <a:lnSpc>
                <a:spcPts val="27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</a:t>
            </a:r>
            <a:r>
              <a:rPr lang="en-US" altLang="zh-TW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Pool support remove SSD tier, can replace SSD or change RAID type instantly. 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070" indent="-179070">
              <a:lnSpc>
                <a:spcPts val="27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can be migrated to HDD tier automatically to prevent data loss.</a:t>
            </a:r>
          </a:p>
          <a:p>
            <a:pPr marL="179070" indent="-179070">
              <a:lnSpc>
                <a:spcPts val="27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Afterward SSD can be re-added through using upgrading or migrating wizard. 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76522AC9-F45E-4D5B-952C-6EDCF5653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7" y="1075620"/>
            <a:ext cx="959782" cy="9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8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C5715D1-928F-4BC1-B81E-573D7D0C7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01150" cy="5143500"/>
          </a:xfrm>
          <a:prstGeom prst="rect">
            <a:avLst/>
          </a:prstGeom>
        </p:spPr>
      </p:pic>
      <p:sp>
        <p:nvSpPr>
          <p:cNvPr id="4" name="副標題 16">
            <a:extLst>
              <a:ext uri="{FF2B5EF4-FFF2-40B4-BE49-F238E27FC236}">
                <a16:creationId xmlns:a16="http://schemas.microsoft.com/office/drawing/2014/main" id="{FEBF0284-B6C2-45D5-8366-04E77FA7EE91}"/>
              </a:ext>
            </a:extLst>
          </p:cNvPr>
          <p:cNvSpPr txBox="1">
            <a:spLocks/>
          </p:cNvSpPr>
          <p:nvPr/>
        </p:nvSpPr>
        <p:spPr>
          <a:xfrm>
            <a:off x="18808" y="4223639"/>
            <a:ext cx="1747720" cy="10640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"/>
              </a:lnSpc>
              <a:buNone/>
            </a:pPr>
            <a:r>
              <a:rPr lang="en-US" altLang="zh-TW" sz="55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</a:t>
            </a:r>
            <a:r>
              <a:rPr lang="en-US" altLang="zh-TW" sz="550" baseline="30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zh-TW" sz="55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5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1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5201931-76B4-40F2-B1A3-BF4CF609C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1"/>
            <a:ext cx="9128320" cy="5143499"/>
          </a:xfrm>
          <a:prstGeom prst="rect">
            <a:avLst/>
          </a:prstGeom>
        </p:spPr>
      </p:pic>
      <p:sp>
        <p:nvSpPr>
          <p:cNvPr id="8" name="副標題 2">
            <a:extLst>
              <a:ext uri="{FF2B5EF4-FFF2-40B4-BE49-F238E27FC236}">
                <a16:creationId xmlns:a16="http://schemas.microsoft.com/office/drawing/2014/main" id="{B301E8DB-86E5-4785-87DC-D2B8C0419796}"/>
              </a:ext>
            </a:extLst>
          </p:cNvPr>
          <p:cNvSpPr txBox="1">
            <a:spLocks/>
          </p:cNvSpPr>
          <p:nvPr/>
        </p:nvSpPr>
        <p:spPr>
          <a:xfrm>
            <a:off x="488853" y="3107498"/>
            <a:ext cx="4749004" cy="1096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Evolution Trend</a:t>
            </a:r>
            <a:endParaRPr lang="en-US" altLang="zh-TW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buSzPct val="100000"/>
            </a:pP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Change </a:t>
            </a:r>
            <a:r>
              <a:rPr lang="en-US" altLang="zh-TW" sz="20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 Tier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2D8D8F9-58E0-449B-B57C-1D85884B496B}"/>
              </a:ext>
            </a:extLst>
          </p:cNvPr>
          <p:cNvSpPr/>
          <p:nvPr/>
        </p:nvSpPr>
        <p:spPr>
          <a:xfrm>
            <a:off x="262327" y="1464885"/>
            <a:ext cx="3656969" cy="12746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SSDs </a:t>
            </a:r>
            <a:r>
              <a:rPr lang="en-US" altLang="zh-TW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Need</a:t>
            </a:r>
            <a:r>
              <a:rPr lang="zh-TW" altLang="en-US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altLang="en-US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</a:t>
            </a:r>
            <a:r>
              <a:rPr lang="zh-TW" altLang="en-US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35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Upg</a:t>
            </a:r>
            <a:r>
              <a:rPr lang="zh-TW" sz="3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raded</a:t>
            </a:r>
            <a:endParaRPr lang="en-US" sz="3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2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DFE5483-A417-4A1C-93C7-14B0D25A9B84}"/>
              </a:ext>
            </a:extLst>
          </p:cNvPr>
          <p:cNvSpPr/>
          <p:nvPr/>
        </p:nvSpPr>
        <p:spPr>
          <a:xfrm>
            <a:off x="712371" y="1802249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91CF340-DCB7-430B-AE0B-17F0F83C23A5}"/>
              </a:ext>
            </a:extLst>
          </p:cNvPr>
          <p:cNvSpPr/>
          <p:nvPr/>
        </p:nvSpPr>
        <p:spPr>
          <a:xfrm>
            <a:off x="721058" y="1003302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09" y="114833"/>
            <a:ext cx="8054638" cy="724906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TW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Evolution Trend</a:t>
            </a:r>
            <a:endParaRPr lang="zh-TW" altLang="en-US" sz="32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AE491A-2140-44B1-B5EF-AD75A4B4E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99" y="1001288"/>
            <a:ext cx="7014406" cy="7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ts val="2300"/>
              </a:lnSpc>
              <a:buNone/>
            </a:pPr>
            <a:r>
              <a:rPr lang="zh-TW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modern applications it is required higher storage performance, SSD is becoming more popular and is being widely used. 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5" name="圖片 13">
            <a:extLst>
              <a:ext uri="{FF2B5EF4-FFF2-40B4-BE49-F238E27FC236}">
                <a16:creationId xmlns:a16="http://schemas.microsoft.com/office/drawing/2014/main" id="{49F6B882-BB36-49CF-B817-28814E99E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548654" y="3784226"/>
            <a:ext cx="2683282" cy="698114"/>
          </a:xfrm>
          <a:prstGeom prst="rect">
            <a:avLst/>
          </a:prstGeom>
        </p:spPr>
      </p:pic>
      <p:pic>
        <p:nvPicPr>
          <p:cNvPr id="16" name="圖片 13">
            <a:extLst>
              <a:ext uri="{FF2B5EF4-FFF2-40B4-BE49-F238E27FC236}">
                <a16:creationId xmlns:a16="http://schemas.microsoft.com/office/drawing/2014/main" id="{361692EB-7CAA-4DF4-8CC6-F121B9A16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906800" y="3776952"/>
            <a:ext cx="2382689" cy="8129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0290277-1066-4428-BBA8-7CBE5F0C79D5}"/>
              </a:ext>
            </a:extLst>
          </p:cNvPr>
          <p:cNvSpPr/>
          <p:nvPr/>
        </p:nvSpPr>
        <p:spPr>
          <a:xfrm>
            <a:off x="521127" y="4670372"/>
            <a:ext cx="4527201" cy="19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https://w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ww.sandisk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.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/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business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/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da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ta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center/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resou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ces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/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wh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te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-pap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s/the-ssd-enabled-pc-total-cost-of-ownership</a:t>
            </a:r>
            <a:endParaRPr lang="zh-TW" altLang="en-US" sz="68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B53895A2-4E2D-411F-931B-4F483659559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6722" y="2654133"/>
          <a:ext cx="4594233" cy="83439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531411">
                  <a:extLst>
                    <a:ext uri="{9D8B030D-6E8A-4147-A177-3AD203B41FA5}">
                      <a16:colId xmlns:a16="http://schemas.microsoft.com/office/drawing/2014/main" val="1446711832"/>
                    </a:ext>
                  </a:extLst>
                </a:gridCol>
                <a:gridCol w="1531411">
                  <a:extLst>
                    <a:ext uri="{9D8B030D-6E8A-4147-A177-3AD203B41FA5}">
                      <a16:colId xmlns:a16="http://schemas.microsoft.com/office/drawing/2014/main" val="428224539"/>
                    </a:ext>
                  </a:extLst>
                </a:gridCol>
                <a:gridCol w="1531411">
                  <a:extLst>
                    <a:ext uri="{9D8B030D-6E8A-4147-A177-3AD203B41FA5}">
                      <a16:colId xmlns:a16="http://schemas.microsoft.com/office/drawing/2014/main" val="31344254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Disk Type</a:t>
                      </a:r>
                      <a:endParaRPr lang="zh-TW" altLang="en-US" sz="120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2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SW </a:t>
                      </a:r>
                      <a:r>
                        <a:rPr lang="af-Z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2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RW</a:t>
                      </a:r>
                      <a:r>
                        <a:rPr lang="af-ZA" sz="1200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976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HDD</a:t>
                      </a:r>
                      <a:endParaRPr lang="af-ZA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383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SSD </a:t>
                      </a:r>
                      <a:endParaRPr lang="af-ZA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96007"/>
                  </a:ext>
                </a:extLst>
              </a:tr>
            </a:tbl>
          </a:graphicData>
        </a:graphic>
      </p:graphicFrame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58568882-6BB1-4724-BDCF-46D6C254BD8C}"/>
              </a:ext>
            </a:extLst>
          </p:cNvPr>
          <p:cNvSpPr txBox="1">
            <a:spLocks/>
          </p:cNvSpPr>
          <p:nvPr/>
        </p:nvSpPr>
        <p:spPr>
          <a:xfrm>
            <a:off x="959658" y="1792738"/>
            <a:ext cx="6900776" cy="800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 the</a:t>
            </a:r>
            <a:r>
              <a:rPr lang="zh-TW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 price keeps falling, smaller SSDs that have been purchased in the past can be replaced with larger SSD.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69929C58-F249-4176-9B5D-F2A206FCE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7424" y="2620641"/>
            <a:ext cx="3722426" cy="2196664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48E6C81-3CE9-4712-8537-8679600CA7F5}"/>
              </a:ext>
            </a:extLst>
          </p:cNvPr>
          <p:cNvSpPr/>
          <p:nvPr/>
        </p:nvSpPr>
        <p:spPr>
          <a:xfrm>
            <a:off x="586721" y="3652865"/>
            <a:ext cx="4594233" cy="949543"/>
          </a:xfrm>
          <a:prstGeom prst="roundRect">
            <a:avLst>
              <a:gd name="adj" fmla="val 0"/>
            </a:avLst>
          </a:prstGeom>
          <a:noFill/>
          <a:ln w="19050">
            <a:gradFill>
              <a:gsLst>
                <a:gs pos="0">
                  <a:srgbClr val="DF0A6A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B1A8AB8-8516-433D-989A-F4EBE340B622}"/>
              </a:ext>
            </a:extLst>
          </p:cNvPr>
          <p:cNvGrpSpPr/>
          <p:nvPr/>
        </p:nvGrpSpPr>
        <p:grpSpPr>
          <a:xfrm>
            <a:off x="497128" y="1135442"/>
            <a:ext cx="363278" cy="363278"/>
            <a:chOff x="549485" y="1133302"/>
            <a:chExt cx="319524" cy="319524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B6FDD92D-944C-46FA-8E57-9E9FB3EE6302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C6C33AB6-80FF-493C-865C-07420F5F09E0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0971EF3D-D982-4324-84A1-99F365B22A6C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id="{C78BD7F0-F239-45D0-8360-276315EDF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E6F64236-6C1B-4D9F-9696-797EFB8F29CE}"/>
              </a:ext>
            </a:extLst>
          </p:cNvPr>
          <p:cNvGrpSpPr/>
          <p:nvPr/>
        </p:nvGrpSpPr>
        <p:grpSpPr>
          <a:xfrm>
            <a:off x="513214" y="1924344"/>
            <a:ext cx="363278" cy="363278"/>
            <a:chOff x="549485" y="1133302"/>
            <a:chExt cx="319524" cy="319524"/>
          </a:xfrm>
        </p:grpSpPr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A0961B50-326F-4ECC-9CEB-50E5D72C887B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00C45255-CEC5-47B5-8FA3-529D7DA11C8B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294212D6-EFCA-4279-9E13-8ADB70515B89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3E789700-4BED-42C6-96D2-067CE2054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628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57382AD8-6659-47B2-92F4-B6DA85A5959F}"/>
              </a:ext>
            </a:extLst>
          </p:cNvPr>
          <p:cNvSpPr/>
          <p:nvPr/>
        </p:nvSpPr>
        <p:spPr>
          <a:xfrm>
            <a:off x="770677" y="1045818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79" y="-50434"/>
            <a:ext cx="6457950" cy="969771"/>
          </a:xfrm>
        </p:spPr>
        <p:txBody>
          <a:bodyPr>
            <a:norm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TW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EVOLUTION TREND</a:t>
            </a:r>
            <a:endParaRPr lang="zh-TW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03CF99-BA78-4F2F-9727-2BFB817323C3}"/>
              </a:ext>
            </a:extLst>
          </p:cNvPr>
          <p:cNvSpPr/>
          <p:nvPr/>
        </p:nvSpPr>
        <p:spPr>
          <a:xfrm>
            <a:off x="952587" y="4567073"/>
            <a:ext cx="4536819" cy="5539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7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IOPS performance is evaluated based on products spec existed on the market. </a:t>
            </a:r>
            <a:endParaRPr lang="zh-TW" altLang="en-US" sz="75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hlinkClick r:id="rId2"/>
            </a:endParaRPr>
          </a:p>
          <a:p>
            <a:r>
              <a:rPr lang="en-US" altLang="zh-TW" sz="7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http://www.2cm.com.tw/2cm/zh-tw/magazine/-MarketTrend/F26FE52365E548DFB150B39173AED7D3</a:t>
            </a:r>
            <a:endParaRPr lang="en-US" altLang="zh-TW" sz="75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r>
              <a:rPr lang="en-US" altLang="zh-TW" sz="75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https://www.xfastest.com/thread-167519-1-1.html</a:t>
            </a:r>
            <a:endParaRPr lang="en-US" altLang="zh-TW" sz="75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endParaRPr lang="zh-TW" altLang="en-US" sz="75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1B925D8C-CE1B-43A9-B6CD-3E28696C4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56416"/>
              </p:ext>
            </p:extLst>
          </p:nvPr>
        </p:nvGraphicFramePr>
        <p:xfrm>
          <a:off x="455005" y="3098364"/>
          <a:ext cx="5147290" cy="1417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458">
                  <a:extLst>
                    <a:ext uri="{9D8B030D-6E8A-4147-A177-3AD203B41FA5}">
                      <a16:colId xmlns:a16="http://schemas.microsoft.com/office/drawing/2014/main" val="1446711832"/>
                    </a:ext>
                  </a:extLst>
                </a:gridCol>
                <a:gridCol w="1029458">
                  <a:extLst>
                    <a:ext uri="{9D8B030D-6E8A-4147-A177-3AD203B41FA5}">
                      <a16:colId xmlns:a16="http://schemas.microsoft.com/office/drawing/2014/main" val="428224539"/>
                    </a:ext>
                  </a:extLst>
                </a:gridCol>
                <a:gridCol w="1029458">
                  <a:extLst>
                    <a:ext uri="{9D8B030D-6E8A-4147-A177-3AD203B41FA5}">
                      <a16:colId xmlns:a16="http://schemas.microsoft.com/office/drawing/2014/main" val="3134425443"/>
                    </a:ext>
                  </a:extLst>
                </a:gridCol>
                <a:gridCol w="1029458">
                  <a:extLst>
                    <a:ext uri="{9D8B030D-6E8A-4147-A177-3AD203B41FA5}">
                      <a16:colId xmlns:a16="http://schemas.microsoft.com/office/drawing/2014/main" val="358280958"/>
                    </a:ext>
                  </a:extLst>
                </a:gridCol>
                <a:gridCol w="1029458">
                  <a:extLst>
                    <a:ext uri="{9D8B030D-6E8A-4147-A177-3AD203B41FA5}">
                      <a16:colId xmlns:a16="http://schemas.microsoft.com/office/drawing/2014/main" val="556221101"/>
                    </a:ext>
                  </a:extLst>
                </a:gridCol>
              </a:tblGrid>
              <a:tr h="2893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Bus Type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SATA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M.2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U.2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PCIe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97607"/>
                  </a:ext>
                </a:extLst>
              </a:tr>
              <a:tr h="376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Speed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6Gbps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10/32Gbps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32Gbps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20/32Gbps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38311"/>
                  </a:ext>
                </a:extLst>
              </a:tr>
              <a:tr h="3175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IOPS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60,000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300,000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1,000,000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093969"/>
                  </a:ext>
                </a:extLst>
              </a:tr>
              <a:tr h="3860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Interface Standard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AHCI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45866"/>
                  </a:ext>
                </a:extLst>
              </a:tr>
            </a:tbl>
          </a:graphicData>
        </a:graphic>
      </p:graphicFrame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2D13376-F63E-4AEC-8493-4C86130F64F1}"/>
              </a:ext>
            </a:extLst>
          </p:cNvPr>
          <p:cNvSpPr txBox="1">
            <a:spLocks/>
          </p:cNvSpPr>
          <p:nvPr/>
        </p:nvSpPr>
        <p:spPr>
          <a:xfrm>
            <a:off x="972021" y="1046347"/>
            <a:ext cx="7199958" cy="724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Since the SSD already has high performance, the SATA Port and AHCI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Interface still post a limitation to the SSD.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F360C28-F6A5-487E-8BC2-D25450697BDC}"/>
              </a:ext>
            </a:extLst>
          </p:cNvPr>
          <p:cNvSpPr/>
          <p:nvPr/>
        </p:nvSpPr>
        <p:spPr>
          <a:xfrm>
            <a:off x="5774741" y="3732696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DF0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663A767-0E13-4560-829D-1C63399807E6}"/>
              </a:ext>
            </a:extLst>
          </p:cNvPr>
          <p:cNvSpPr/>
          <p:nvPr/>
        </p:nvSpPr>
        <p:spPr>
          <a:xfrm>
            <a:off x="6858216" y="3732696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DF0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8017995-88C1-4E39-BBF2-5CE1653C7484}"/>
              </a:ext>
            </a:extLst>
          </p:cNvPr>
          <p:cNvSpPr/>
          <p:nvPr/>
        </p:nvSpPr>
        <p:spPr>
          <a:xfrm>
            <a:off x="7934336" y="3732696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DF0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D7A3385-29F4-4B10-9338-7193E206D35B}"/>
              </a:ext>
            </a:extLst>
          </p:cNvPr>
          <p:cNvSpPr/>
          <p:nvPr/>
        </p:nvSpPr>
        <p:spPr>
          <a:xfrm>
            <a:off x="5774741" y="403012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196D705-2A6A-4065-8B9B-7D2580087A32}"/>
              </a:ext>
            </a:extLst>
          </p:cNvPr>
          <p:cNvSpPr/>
          <p:nvPr/>
        </p:nvSpPr>
        <p:spPr>
          <a:xfrm>
            <a:off x="6858216" y="403012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19A9345-29BB-4985-A1AC-76DDAA3A6188}"/>
              </a:ext>
            </a:extLst>
          </p:cNvPr>
          <p:cNvSpPr/>
          <p:nvPr/>
        </p:nvSpPr>
        <p:spPr>
          <a:xfrm>
            <a:off x="7934336" y="403012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31E3CC5-058B-4951-8128-73C5D56195E7}"/>
              </a:ext>
            </a:extLst>
          </p:cNvPr>
          <p:cNvSpPr/>
          <p:nvPr/>
        </p:nvSpPr>
        <p:spPr>
          <a:xfrm>
            <a:off x="5779554" y="429933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4EFFD9E-5D6A-42AA-B11C-1B1E1552A953}"/>
              </a:ext>
            </a:extLst>
          </p:cNvPr>
          <p:cNvSpPr/>
          <p:nvPr/>
        </p:nvSpPr>
        <p:spPr>
          <a:xfrm>
            <a:off x="6863029" y="429933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BF2FC61-A1C7-43A6-B317-E9563C154851}"/>
              </a:ext>
            </a:extLst>
          </p:cNvPr>
          <p:cNvSpPr/>
          <p:nvPr/>
        </p:nvSpPr>
        <p:spPr>
          <a:xfrm>
            <a:off x="5903930" y="3706094"/>
            <a:ext cx="7088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2.5 inch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0908625-EBFE-4D20-A980-3C89D19BFF6F}"/>
              </a:ext>
            </a:extLst>
          </p:cNvPr>
          <p:cNvSpPr/>
          <p:nvPr/>
        </p:nvSpPr>
        <p:spPr>
          <a:xfrm>
            <a:off x="7128446" y="3712208"/>
            <a:ext cx="4187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M.2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5F829D3-7E45-477E-A1ED-4EA3DE270F98}"/>
              </a:ext>
            </a:extLst>
          </p:cNvPr>
          <p:cNvSpPr/>
          <p:nvPr/>
        </p:nvSpPr>
        <p:spPr>
          <a:xfrm>
            <a:off x="8000988" y="3716990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PCIe card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22E2558-F9E6-4427-A8AE-EBCDCE6DF4EB}"/>
              </a:ext>
            </a:extLst>
          </p:cNvPr>
          <p:cNvSpPr/>
          <p:nvPr/>
        </p:nvSpPr>
        <p:spPr>
          <a:xfrm>
            <a:off x="5968828" y="4014211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A0D58C8-C182-458E-9ADD-D09CA4289AB0}"/>
              </a:ext>
            </a:extLst>
          </p:cNvPr>
          <p:cNvSpPr/>
          <p:nvPr/>
        </p:nvSpPr>
        <p:spPr>
          <a:xfrm>
            <a:off x="7046219" y="4012770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918198E-DA99-4800-9253-D3F44D388F8F}"/>
              </a:ext>
            </a:extLst>
          </p:cNvPr>
          <p:cNvSpPr/>
          <p:nvPr/>
        </p:nvSpPr>
        <p:spPr>
          <a:xfrm>
            <a:off x="8145405" y="4014499"/>
            <a:ext cx="5774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err="1">
                <a:latin typeface="Arial" panose="020B0604020202020204" pitchFamily="34" charset="0"/>
                <a:cs typeface="Arial" panose="020B0604020202020204" pitchFamily="34" charset="0"/>
              </a:rPr>
              <a:t>NMVe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E5710D4-56CC-4350-8856-EB594B152A5D}"/>
              </a:ext>
            </a:extLst>
          </p:cNvPr>
          <p:cNvSpPr/>
          <p:nvPr/>
        </p:nvSpPr>
        <p:spPr>
          <a:xfrm>
            <a:off x="5810260" y="4275821"/>
            <a:ext cx="9284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 (U.2)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E9EF979-4522-494D-AAE4-1BD18C906DEC}"/>
              </a:ext>
            </a:extLst>
          </p:cNvPr>
          <p:cNvSpPr/>
          <p:nvPr/>
        </p:nvSpPr>
        <p:spPr>
          <a:xfrm>
            <a:off x="7050690" y="4274380"/>
            <a:ext cx="5774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BB018161-8F61-4D63-83DA-5D605F246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6941" y="3283293"/>
            <a:ext cx="913167" cy="26161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80CC9A7B-50C8-4340-87FA-7E2EA3ABD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5395" y="3016272"/>
            <a:ext cx="835485" cy="571647"/>
          </a:xfrm>
          <a:prstGeom prst="rect">
            <a:avLst/>
          </a:prstGeom>
        </p:spPr>
      </p:pic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A4761AB1-4EBF-4F2E-9CAE-6CBA60EB0CD7}"/>
              </a:ext>
            </a:extLst>
          </p:cNvPr>
          <p:cNvSpPr/>
          <p:nvPr/>
        </p:nvSpPr>
        <p:spPr>
          <a:xfrm>
            <a:off x="770677" y="1888843"/>
            <a:ext cx="7424610" cy="97148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3EA84D1-29DC-476A-8573-4EEFDB25B627}"/>
              </a:ext>
            </a:extLst>
          </p:cNvPr>
          <p:cNvSpPr txBox="1">
            <a:spLocks/>
          </p:cNvSpPr>
          <p:nvPr/>
        </p:nvSpPr>
        <p:spPr>
          <a:xfrm>
            <a:off x="1012013" y="1905186"/>
            <a:ext cx="7119973" cy="800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 </a:t>
            </a:r>
            <a:r>
              <a:rPr lang="en-US" altLang="zh-TW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NVMe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Interface, PCIe, M.2, U.2 SSD, and latest technologies such as 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Over-provisioning and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</a:t>
            </a:r>
            <a:r>
              <a:rPr lang="en-US" altLang="zh-TW" baseline="30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®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Optane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™ are all continuously contributing to the SSD evolution. 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1505BFB-B194-4C37-90A3-AB3CCD78C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12945" y="3108230"/>
            <a:ext cx="352425" cy="47625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0F132518-AECB-43F0-8BFD-1F42515DD6ED}"/>
              </a:ext>
            </a:extLst>
          </p:cNvPr>
          <p:cNvSpPr/>
          <p:nvPr/>
        </p:nvSpPr>
        <p:spPr>
          <a:xfrm>
            <a:off x="5968828" y="3050757"/>
            <a:ext cx="446962" cy="5894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0F06DABF-6502-4476-BECB-E912AC9272FC}"/>
              </a:ext>
            </a:extLst>
          </p:cNvPr>
          <p:cNvGrpSpPr/>
          <p:nvPr/>
        </p:nvGrpSpPr>
        <p:grpSpPr>
          <a:xfrm>
            <a:off x="532568" y="1135442"/>
            <a:ext cx="363278" cy="363278"/>
            <a:chOff x="549485" y="1133302"/>
            <a:chExt cx="319524" cy="319524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5EB8C183-AA89-4D69-8F06-EB44923BE378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342103DB-33F1-48BD-B37A-B444B715B5F5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15E041B1-E8F9-438F-9E9C-A62039EF6C88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id="{D8DD1476-320F-4372-ADD6-74954E3B7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BFD52373-2EDD-4C5C-A1E3-1797287C9A34}"/>
              </a:ext>
            </a:extLst>
          </p:cNvPr>
          <p:cNvGrpSpPr/>
          <p:nvPr/>
        </p:nvGrpSpPr>
        <p:grpSpPr>
          <a:xfrm>
            <a:off x="548654" y="2213183"/>
            <a:ext cx="363278" cy="363278"/>
            <a:chOff x="549485" y="1133302"/>
            <a:chExt cx="319524" cy="319524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D4082A9D-1069-4CD4-A38D-61EDE0BC2314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8" name="群組 57">
              <a:extLst>
                <a:ext uri="{FF2B5EF4-FFF2-40B4-BE49-F238E27FC236}">
                  <a16:creationId xmlns:a16="http://schemas.microsoft.com/office/drawing/2014/main" id="{8625CC50-92DF-4916-B977-9E6DA8B39888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5BC2395C-CF4D-4ADB-A23B-1AC4140E8F90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0" name="圖形 59">
                <a:extLst>
                  <a:ext uri="{FF2B5EF4-FFF2-40B4-BE49-F238E27FC236}">
                    <a16:creationId xmlns:a16="http://schemas.microsoft.com/office/drawing/2014/main" id="{57A19B9D-2810-48F9-A5D7-63CAFBE02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4291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 82">
            <a:extLst>
              <a:ext uri="{FF2B5EF4-FFF2-40B4-BE49-F238E27FC236}">
                <a16:creationId xmlns:a16="http://schemas.microsoft.com/office/drawing/2014/main" id="{E94A5DEF-073F-4FD8-8DE0-780151E268C7}"/>
              </a:ext>
            </a:extLst>
          </p:cNvPr>
          <p:cNvSpPr/>
          <p:nvPr/>
        </p:nvSpPr>
        <p:spPr>
          <a:xfrm>
            <a:off x="288548" y="101447"/>
            <a:ext cx="796619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latin typeface="Arial"/>
                <a:ea typeface="微軟正黑體"/>
                <a:cs typeface="Arial"/>
              </a:rPr>
              <a:t>Change </a:t>
            </a:r>
            <a:r>
              <a:rPr lang="en-US" altLang="zh-TW" sz="3200" b="1" err="1">
                <a:latin typeface="Arial"/>
                <a:ea typeface="微軟正黑體"/>
                <a:cs typeface="Arial"/>
              </a:rPr>
              <a:t>Qtier</a:t>
            </a:r>
            <a:r>
              <a:rPr lang="en-US" altLang="zh-TW" sz="3200" b="1">
                <a:latin typeface="Arial"/>
                <a:ea typeface="微軟正黑體"/>
                <a:cs typeface="Arial"/>
              </a:rPr>
              <a:t> SSD Tier</a:t>
            </a:r>
            <a:endParaRPr lang="zh-TW" sz="3200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A0116E9D-5C1E-4B76-8874-D89694591AE1}"/>
              </a:ext>
            </a:extLst>
          </p:cNvPr>
          <p:cNvSpPr/>
          <p:nvPr/>
        </p:nvSpPr>
        <p:spPr>
          <a:xfrm>
            <a:off x="325751" y="3525584"/>
            <a:ext cx="3208451" cy="686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1E7D5079-0E83-4C0F-9363-2731BDAB0FB5}"/>
              </a:ext>
            </a:extLst>
          </p:cNvPr>
          <p:cNvSpPr/>
          <p:nvPr/>
        </p:nvSpPr>
        <p:spPr>
          <a:xfrm>
            <a:off x="292600" y="2563337"/>
            <a:ext cx="3208451" cy="686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C6940871-68AB-4FF8-94BC-A1816EF8BF92}"/>
              </a:ext>
            </a:extLst>
          </p:cNvPr>
          <p:cNvSpPr/>
          <p:nvPr/>
        </p:nvSpPr>
        <p:spPr>
          <a:xfrm>
            <a:off x="301677" y="1189162"/>
            <a:ext cx="3271917" cy="11824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B55229FF-E685-4F33-B8CB-97E0756DC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96498" y="3456973"/>
            <a:ext cx="3548466" cy="1645651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6E6558CA-263D-4DCB-90EF-AE2F4ED88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052" y="3456973"/>
            <a:ext cx="3850355" cy="1676146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AE491A-2140-44B1-B5EF-AD75A4B4E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77" y="3589317"/>
            <a:ext cx="2999924" cy="62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6200" indent="0">
              <a:lnSpc>
                <a:spcPts val="20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Provide higher capacity as SSD can be used to store data</a:t>
            </a:r>
            <a:endParaRPr lang="zh-TW" altLang="en-US" sz="13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48">
            <a:extLst>
              <a:ext uri="{FF2B5EF4-FFF2-40B4-BE49-F238E27FC236}">
                <a16:creationId xmlns:a16="http://schemas.microsoft.com/office/drawing/2014/main" id="{9B23E68D-DDFD-44E8-B2A7-6C7F766EFD9B}"/>
              </a:ext>
            </a:extLst>
          </p:cNvPr>
          <p:cNvSpPr/>
          <p:nvPr/>
        </p:nvSpPr>
        <p:spPr>
          <a:xfrm>
            <a:off x="6374492" y="1188933"/>
            <a:ext cx="172991" cy="339590"/>
          </a:xfrm>
          <a:prstGeom prst="rect">
            <a:avLst/>
          </a:prstGeom>
          <a:noFill/>
          <a:ln>
            <a:noFill/>
          </a:ln>
        </p:spPr>
        <p:txBody>
          <a:bodyPr wrap="square" lIns="51413" tIns="25706" rIns="51413" bIns="25706" anchor="t" anchorCtr="0">
            <a:noAutofit/>
          </a:bodyPr>
          <a:lstStyle/>
          <a:p>
            <a:pPr>
              <a:buSzPct val="25000"/>
            </a:pPr>
            <a:r>
              <a:rPr lang="zh-TW" altLang="en-US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12" name="Shape 149" descr="1_Qtier-01-01.png">
            <a:extLst>
              <a:ext uri="{FF2B5EF4-FFF2-40B4-BE49-F238E27FC236}">
                <a16:creationId xmlns:a16="http://schemas.microsoft.com/office/drawing/2014/main" id="{25AC39A0-598E-4B64-9C10-8B0E9DEC1FE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3" b="3523"/>
          <a:stretch/>
        </p:blipFill>
        <p:spPr>
          <a:xfrm>
            <a:off x="3521903" y="834282"/>
            <a:ext cx="5655992" cy="400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50">
            <a:extLst>
              <a:ext uri="{FF2B5EF4-FFF2-40B4-BE49-F238E27FC236}">
                <a16:creationId xmlns:a16="http://schemas.microsoft.com/office/drawing/2014/main" id="{D3E62F91-9E1E-40E6-B44F-F9358FC29A65}"/>
              </a:ext>
            </a:extLst>
          </p:cNvPr>
          <p:cNvSpPr txBox="1"/>
          <p:nvPr/>
        </p:nvSpPr>
        <p:spPr>
          <a:xfrm>
            <a:off x="3843972" y="1135815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Hot Data</a:t>
            </a:r>
            <a:endParaRPr lang="zh-TW" altLang="en-US" sz="9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4" name="Shape 151">
            <a:extLst>
              <a:ext uri="{FF2B5EF4-FFF2-40B4-BE49-F238E27FC236}">
                <a16:creationId xmlns:a16="http://schemas.microsoft.com/office/drawing/2014/main" id="{B256CABC-9CCE-487F-A3AD-7CD56E4E3E06}"/>
              </a:ext>
            </a:extLst>
          </p:cNvPr>
          <p:cNvSpPr txBox="1"/>
          <p:nvPr/>
        </p:nvSpPr>
        <p:spPr>
          <a:xfrm>
            <a:off x="3843972" y="1339821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Warm Data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52">
            <a:extLst>
              <a:ext uri="{FF2B5EF4-FFF2-40B4-BE49-F238E27FC236}">
                <a16:creationId xmlns:a16="http://schemas.microsoft.com/office/drawing/2014/main" id="{C9C60D36-36E8-4FAE-96DB-AF5F0E745E11}"/>
              </a:ext>
            </a:extLst>
          </p:cNvPr>
          <p:cNvSpPr txBox="1"/>
          <p:nvPr/>
        </p:nvSpPr>
        <p:spPr>
          <a:xfrm>
            <a:off x="3843972" y="1552314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Cold Data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ãM.2 SSD Pngãçåçæå°çµæ">
            <a:extLst>
              <a:ext uri="{FF2B5EF4-FFF2-40B4-BE49-F238E27FC236}">
                <a16:creationId xmlns:a16="http://schemas.microsoft.com/office/drawing/2014/main" id="{6F91F0EE-6594-4963-9BCE-BBA288B8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09" y="3356528"/>
            <a:ext cx="1825598" cy="181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www.qnap.com/i/_attach_file/product/photo/800_500/330_1520928733_QM2-2S_Front_left-angle.png?v=3">
            <a:extLst>
              <a:ext uri="{FF2B5EF4-FFF2-40B4-BE49-F238E27FC236}">
                <a16:creationId xmlns:a16="http://schemas.microsoft.com/office/drawing/2014/main" id="{EBCD1A8B-9317-47D8-A133-A7155BCB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683" y="3700799"/>
            <a:ext cx="1724486" cy="107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750B5AF-EABB-40B2-B9F4-8703B0BA7C6C}"/>
              </a:ext>
            </a:extLst>
          </p:cNvPr>
          <p:cNvSpPr/>
          <p:nvPr/>
        </p:nvSpPr>
        <p:spPr>
          <a:xfrm>
            <a:off x="991498" y="4799917"/>
            <a:ext cx="3623108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90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On QTS, </a:t>
            </a:r>
            <a:r>
              <a:rPr lang="en-US" altLang="zh-TW" sz="90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PCIe </a:t>
            </a:r>
            <a:r>
              <a:rPr lang="en-US" altLang="zh-TW" sz="900" err="1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NVMe</a:t>
            </a:r>
            <a:r>
              <a:rPr lang="en-US" altLang="zh-TW" sz="90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SSD</a:t>
            </a:r>
            <a:r>
              <a:rPr lang="en-US" altLang="zh-TW" sz="90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can only work as SSD Cache currently. </a:t>
            </a:r>
            <a:endParaRPr lang="en-US" altLang="zh-TW" sz="90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2155D57C-553B-406E-805C-ED546532CB78}"/>
              </a:ext>
            </a:extLst>
          </p:cNvPr>
          <p:cNvSpPr txBox="1">
            <a:spLocks/>
          </p:cNvSpPr>
          <p:nvPr/>
        </p:nvSpPr>
        <p:spPr>
          <a:xfrm>
            <a:off x="486863" y="2588350"/>
            <a:ext cx="2991066" cy="8037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0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Support SATA, SAS, M.2, QM2 and U.2 SSD.</a:t>
            </a:r>
            <a:endParaRPr lang="zh-TW" altLang="en-US" sz="13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F2603698-1CF1-4891-9DD6-E617B85B6E0E}"/>
              </a:ext>
            </a:extLst>
          </p:cNvPr>
          <p:cNvSpPr txBox="1">
            <a:spLocks/>
          </p:cNvSpPr>
          <p:nvPr/>
        </p:nvSpPr>
        <p:spPr>
          <a:xfrm>
            <a:off x="502462" y="1205979"/>
            <a:ext cx="2931492" cy="134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0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QNAP allows the combination of SSD and HDD RAID into the same pool and migrate data automatically based on accessing pattern.</a:t>
            </a:r>
            <a:endParaRPr lang="zh-TW" sz="13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B3B7773-9315-49DE-93AC-D6129E3B98B9}"/>
              </a:ext>
            </a:extLst>
          </p:cNvPr>
          <p:cNvSpPr/>
          <p:nvPr/>
        </p:nvSpPr>
        <p:spPr>
          <a:xfrm>
            <a:off x="5816486" y="1037861"/>
            <a:ext cx="13820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54">
            <a:extLst>
              <a:ext uri="{FF2B5EF4-FFF2-40B4-BE49-F238E27FC236}">
                <a16:creationId xmlns:a16="http://schemas.microsoft.com/office/drawing/2014/main" id="{74FE2901-91E3-4FFD-83B3-93130CEFDB5D}"/>
              </a:ext>
            </a:extLst>
          </p:cNvPr>
          <p:cNvSpPr txBox="1"/>
          <p:nvPr/>
        </p:nvSpPr>
        <p:spPr>
          <a:xfrm>
            <a:off x="5942516" y="1029206"/>
            <a:ext cx="1172689" cy="33457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zh-TW" altLang="en-US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Before Tiering</a:t>
            </a:r>
            <a:endParaRPr lang="zh-TW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FFE7FFF9-430D-4B29-BFEB-1B49527F5B5E}"/>
              </a:ext>
            </a:extLst>
          </p:cNvPr>
          <p:cNvGrpSpPr/>
          <p:nvPr/>
        </p:nvGrpSpPr>
        <p:grpSpPr>
          <a:xfrm>
            <a:off x="5558498" y="1011344"/>
            <a:ext cx="359286" cy="359286"/>
            <a:chOff x="228678" y="3612186"/>
            <a:chExt cx="655970" cy="655970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24AA941E-3C5D-4694-AF66-0CABD51CAE3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0A155702-4685-40A4-95B6-0DC0CE317E2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DE72D63E-8931-4B50-8F19-62CC41E0C042}"/>
              </a:ext>
            </a:extLst>
          </p:cNvPr>
          <p:cNvSpPr/>
          <p:nvPr/>
        </p:nvSpPr>
        <p:spPr>
          <a:xfrm>
            <a:off x="5588303" y="1016599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D0EE016B-BEC8-43BB-A6FC-FB65F5DFB601}"/>
              </a:ext>
            </a:extLst>
          </p:cNvPr>
          <p:cNvSpPr/>
          <p:nvPr/>
        </p:nvSpPr>
        <p:spPr>
          <a:xfrm>
            <a:off x="4115849" y="2065847"/>
            <a:ext cx="1297028" cy="359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E523958F-201C-4218-A3A2-640F22F131D0}"/>
              </a:ext>
            </a:extLst>
          </p:cNvPr>
          <p:cNvGrpSpPr/>
          <p:nvPr/>
        </p:nvGrpSpPr>
        <p:grpSpPr>
          <a:xfrm>
            <a:off x="3857860" y="2067628"/>
            <a:ext cx="359286" cy="359286"/>
            <a:chOff x="228678" y="3612186"/>
            <a:chExt cx="655970" cy="655970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A0BA46B9-4FE8-4089-BB17-B55591C055AF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80A85E0E-0274-486A-B365-3DDA0AA0D407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7ADF2365-3B7E-4F30-8D56-E3D944FDCCC7}"/>
              </a:ext>
            </a:extLst>
          </p:cNvPr>
          <p:cNvSpPr/>
          <p:nvPr/>
        </p:nvSpPr>
        <p:spPr>
          <a:xfrm>
            <a:off x="3882349" y="2062251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C3E7EFD9-65B7-4D3E-BD58-B01F4CAFCA91}"/>
              </a:ext>
            </a:extLst>
          </p:cNvPr>
          <p:cNvSpPr/>
          <p:nvPr/>
        </p:nvSpPr>
        <p:spPr>
          <a:xfrm>
            <a:off x="7731438" y="2118289"/>
            <a:ext cx="9377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2A40D26-7C1A-4580-B77F-9614208C6613}"/>
              </a:ext>
            </a:extLst>
          </p:cNvPr>
          <p:cNvGrpSpPr/>
          <p:nvPr/>
        </p:nvGrpSpPr>
        <p:grpSpPr>
          <a:xfrm>
            <a:off x="7473450" y="2086959"/>
            <a:ext cx="359286" cy="359286"/>
            <a:chOff x="228678" y="3612186"/>
            <a:chExt cx="655970" cy="655970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69C7921E-96C8-4294-BBA6-EE79A62AFED0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8252FF06-A8E6-436F-A3BF-62831762872E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48CCE622-4ADE-49A1-AD67-77D3FBA6A09E}"/>
              </a:ext>
            </a:extLst>
          </p:cNvPr>
          <p:cNvSpPr/>
          <p:nvPr/>
        </p:nvSpPr>
        <p:spPr>
          <a:xfrm>
            <a:off x="7503255" y="209221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3">
            <a:extLst>
              <a:ext uri="{FF2B5EF4-FFF2-40B4-BE49-F238E27FC236}">
                <a16:creationId xmlns:a16="http://schemas.microsoft.com/office/drawing/2014/main" id="{0D8849C8-075A-4B45-B457-1D63C580DCF9}"/>
              </a:ext>
            </a:extLst>
          </p:cNvPr>
          <p:cNvSpPr txBox="1"/>
          <p:nvPr/>
        </p:nvSpPr>
        <p:spPr>
          <a:xfrm>
            <a:off x="4236319" y="2039409"/>
            <a:ext cx="1138888" cy="38089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Data Access Pattern Changed</a:t>
            </a:r>
            <a:endParaRPr lang="zh-TW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9E8E3539-CEE1-48E8-A6C9-6589A07F065A}"/>
              </a:ext>
            </a:extLst>
          </p:cNvPr>
          <p:cNvSpPr/>
          <p:nvPr/>
        </p:nvSpPr>
        <p:spPr>
          <a:xfrm>
            <a:off x="5856115" y="3705029"/>
            <a:ext cx="13820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410B9B76-3552-4BFC-87BA-AB1D0FE4F549}"/>
              </a:ext>
            </a:extLst>
          </p:cNvPr>
          <p:cNvGrpSpPr/>
          <p:nvPr/>
        </p:nvGrpSpPr>
        <p:grpSpPr>
          <a:xfrm>
            <a:off x="5598127" y="3664073"/>
            <a:ext cx="359286" cy="359286"/>
            <a:chOff x="228678" y="3612186"/>
            <a:chExt cx="655970" cy="655970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F9524507-5C95-4780-922C-A99416C0523A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5DFE5681-FA18-4C1D-B34F-AA75CCC615D9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CACB17A4-252E-4D59-A38D-A41040688ECF}"/>
              </a:ext>
            </a:extLst>
          </p:cNvPr>
          <p:cNvSpPr/>
          <p:nvPr/>
        </p:nvSpPr>
        <p:spPr>
          <a:xfrm>
            <a:off x="5627932" y="3669328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56">
            <a:extLst>
              <a:ext uri="{FF2B5EF4-FFF2-40B4-BE49-F238E27FC236}">
                <a16:creationId xmlns:a16="http://schemas.microsoft.com/office/drawing/2014/main" id="{FD654F7A-3B3B-4C14-8AE8-4EE2751E68F4}"/>
              </a:ext>
            </a:extLst>
          </p:cNvPr>
          <p:cNvSpPr txBox="1"/>
          <p:nvPr/>
        </p:nvSpPr>
        <p:spPr>
          <a:xfrm>
            <a:off x="5963271" y="3639797"/>
            <a:ext cx="1510179" cy="434723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zh-TW" altLang="en-US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After Tiering</a:t>
            </a:r>
            <a:endParaRPr lang="zh-TW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55">
            <a:extLst>
              <a:ext uri="{FF2B5EF4-FFF2-40B4-BE49-F238E27FC236}">
                <a16:creationId xmlns:a16="http://schemas.microsoft.com/office/drawing/2014/main" id="{9E456493-822A-4747-880A-9D4865E739E1}"/>
              </a:ext>
            </a:extLst>
          </p:cNvPr>
          <p:cNvSpPr txBox="1"/>
          <p:nvPr/>
        </p:nvSpPr>
        <p:spPr>
          <a:xfrm>
            <a:off x="7800307" y="2113704"/>
            <a:ext cx="877842" cy="281573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Start Tiering</a:t>
            </a:r>
            <a:endParaRPr lang="zh-TW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矩形 29">
            <a:extLst>
              <a:ext uri="{FF2B5EF4-FFF2-40B4-BE49-F238E27FC236}">
                <a16:creationId xmlns:a16="http://schemas.microsoft.com/office/drawing/2014/main" id="{704B91DE-6560-4F90-AED0-9055CFE9FCBE}"/>
              </a:ext>
            </a:extLst>
          </p:cNvPr>
          <p:cNvSpPr/>
          <p:nvPr/>
        </p:nvSpPr>
        <p:spPr>
          <a:xfrm>
            <a:off x="5788266" y="2605430"/>
            <a:ext cx="1211072" cy="51256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Shape 215">
            <a:extLst>
              <a:ext uri="{FF2B5EF4-FFF2-40B4-BE49-F238E27FC236}">
                <a16:creationId xmlns:a16="http://schemas.microsoft.com/office/drawing/2014/main" id="{3ED8D6FB-8D69-49EF-97E7-87B77E5F8818}"/>
              </a:ext>
            </a:extLst>
          </p:cNvPr>
          <p:cNvSpPr txBox="1"/>
          <p:nvPr/>
        </p:nvSpPr>
        <p:spPr>
          <a:xfrm>
            <a:off x="5597043" y="2625749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ts val="2100"/>
              </a:lnSpc>
              <a:spcBef>
                <a:spcPts val="0"/>
              </a:spcBef>
              <a:buNone/>
            </a:pPr>
            <a:r>
              <a:rPr lang="en" sz="1600" b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" sz="1600" b="1">
                <a:latin typeface="+mj-lt"/>
              </a:rPr>
              <a:t> </a:t>
            </a:r>
          </a:p>
          <a:p>
            <a:pPr lvl="0" algn="ctr">
              <a:lnSpc>
                <a:spcPts val="2100"/>
              </a:lnSpc>
              <a:spcBef>
                <a:spcPts val="0"/>
              </a:spcBef>
              <a:buNone/>
            </a:pPr>
            <a:r>
              <a:rPr lang="zh-TW" altLang="en-US" sz="1600" b="1">
                <a:latin typeface="微軟正黑體"/>
                <a:ea typeface="微軟正黑體"/>
              </a:rPr>
              <a:t>Engine</a:t>
            </a:r>
            <a:endParaRPr lang="en"/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852C69B7-56E8-40EB-B7AE-61FE8BB76795}"/>
              </a:ext>
            </a:extLst>
          </p:cNvPr>
          <p:cNvGrpSpPr/>
          <p:nvPr/>
        </p:nvGrpSpPr>
        <p:grpSpPr>
          <a:xfrm>
            <a:off x="122780" y="1562773"/>
            <a:ext cx="363278" cy="363278"/>
            <a:chOff x="549485" y="1133302"/>
            <a:chExt cx="319524" cy="319524"/>
          </a:xfrm>
        </p:grpSpPr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A52668C8-6812-4729-992A-348B256BE5EE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D158F3A5-F92C-4D7E-87D6-77D1991C5ED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71" name="橢圓 70">
                <a:extLst>
                  <a:ext uri="{FF2B5EF4-FFF2-40B4-BE49-F238E27FC236}">
                    <a16:creationId xmlns:a16="http://schemas.microsoft.com/office/drawing/2014/main" id="{B7834CE4-6AD7-4E0E-8B97-9EF7AB89C53E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2" name="圖形 71">
                <a:extLst>
                  <a:ext uri="{FF2B5EF4-FFF2-40B4-BE49-F238E27FC236}">
                    <a16:creationId xmlns:a16="http://schemas.microsoft.com/office/drawing/2014/main" id="{AAEA8659-C965-4F24-AFCF-B0DFA851A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7C71E0E0-E0D2-4616-BC1D-79D157E57BF1}"/>
              </a:ext>
            </a:extLst>
          </p:cNvPr>
          <p:cNvGrpSpPr/>
          <p:nvPr/>
        </p:nvGrpSpPr>
        <p:grpSpPr>
          <a:xfrm>
            <a:off x="117499" y="2714506"/>
            <a:ext cx="363278" cy="363278"/>
            <a:chOff x="549485" y="1133302"/>
            <a:chExt cx="319524" cy="319524"/>
          </a:xfrm>
        </p:grpSpPr>
        <p:sp>
          <p:nvSpPr>
            <p:cNvPr id="74" name="橢圓 73">
              <a:extLst>
                <a:ext uri="{FF2B5EF4-FFF2-40B4-BE49-F238E27FC236}">
                  <a16:creationId xmlns:a16="http://schemas.microsoft.com/office/drawing/2014/main" id="{F1104DE5-E333-4FB6-B07F-FCE83AB7B365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D3485D95-7522-46D8-BC09-EC3C5513EA83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76" name="橢圓 75">
                <a:extLst>
                  <a:ext uri="{FF2B5EF4-FFF2-40B4-BE49-F238E27FC236}">
                    <a16:creationId xmlns:a16="http://schemas.microsoft.com/office/drawing/2014/main" id="{5E1EFD37-6BDF-41A2-933A-961BA50B827D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7" name="圖形 76">
                <a:extLst>
                  <a:ext uri="{FF2B5EF4-FFF2-40B4-BE49-F238E27FC236}">
                    <a16:creationId xmlns:a16="http://schemas.microsoft.com/office/drawing/2014/main" id="{54593FF1-5E5B-4B49-B5B5-D41A7D88C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2C07199F-CEE1-4465-92C1-7E9B74D5BCE5}"/>
              </a:ext>
            </a:extLst>
          </p:cNvPr>
          <p:cNvGrpSpPr/>
          <p:nvPr/>
        </p:nvGrpSpPr>
        <p:grpSpPr>
          <a:xfrm>
            <a:off x="126897" y="3678447"/>
            <a:ext cx="363278" cy="363278"/>
            <a:chOff x="549485" y="1133302"/>
            <a:chExt cx="319524" cy="319524"/>
          </a:xfrm>
        </p:grpSpPr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CA0EC40C-A3BC-468F-B8FB-3E9D611840F0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F9BFF5F7-EF7A-438B-A0BE-90E2FD632BB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81" name="橢圓 80">
                <a:extLst>
                  <a:ext uri="{FF2B5EF4-FFF2-40B4-BE49-F238E27FC236}">
                    <a16:creationId xmlns:a16="http://schemas.microsoft.com/office/drawing/2014/main" id="{E29FF964-B9CC-4DBC-8D6A-4EB23F2C7421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圖形 81">
                <a:extLst>
                  <a:ext uri="{FF2B5EF4-FFF2-40B4-BE49-F238E27FC236}">
                    <a16:creationId xmlns:a16="http://schemas.microsoft.com/office/drawing/2014/main" id="{EC0B495C-CE79-49B9-807B-F76003138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8638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21344E97-35EF-4F94-AB24-6A13D197F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FEFB434-309D-4C91-BD51-236F37EACDF2}"/>
              </a:ext>
            </a:extLst>
          </p:cNvPr>
          <p:cNvSpPr/>
          <p:nvPr/>
        </p:nvSpPr>
        <p:spPr>
          <a:xfrm>
            <a:off x="831931" y="1227089"/>
            <a:ext cx="6335989" cy="8188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710D8950-DDB4-40B8-9744-6ECE8830B76F}"/>
              </a:ext>
            </a:extLst>
          </p:cNvPr>
          <p:cNvSpPr txBox="1">
            <a:spLocks/>
          </p:cNvSpPr>
          <p:nvPr/>
        </p:nvSpPr>
        <p:spPr>
          <a:xfrm>
            <a:off x="1083947" y="1262775"/>
            <a:ext cx="5439952" cy="74752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5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As SSD price continues to fall, larger SSDs can be purchased, but how to replace the SSD quickly?  </a:t>
            </a:r>
            <a:endParaRPr lang="en-US" altLang="zh-TW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內容版面配置區 2">
            <a:extLst>
              <a:ext uri="{FF2B5EF4-FFF2-40B4-BE49-F238E27FC236}">
                <a16:creationId xmlns:a16="http://schemas.microsoft.com/office/drawing/2014/main" id="{4B5D8810-16B4-4288-99FA-4DEB2244BA16}"/>
              </a:ext>
            </a:extLst>
          </p:cNvPr>
          <p:cNvSpPr txBox="1">
            <a:spLocks/>
          </p:cNvSpPr>
          <p:nvPr/>
        </p:nvSpPr>
        <p:spPr>
          <a:xfrm>
            <a:off x="440931" y="1738734"/>
            <a:ext cx="7688534" cy="26527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3375" indent="-257175">
              <a:spcBef>
                <a:spcPts val="338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en-US" altLang="zh-TW" sz="1650" b="1"/>
          </a:p>
        </p:txBody>
      </p:sp>
      <p:pic>
        <p:nvPicPr>
          <p:cNvPr id="1028" name="Picture 4" descr="https://www.qnap.com/i/_attach_file/product/photo/800_500/235_1518599205_TVS-882_Hot-swappable.png">
            <a:extLst>
              <a:ext uri="{FF2B5EF4-FFF2-40B4-BE49-F238E27FC236}">
                <a16:creationId xmlns:a16="http://schemas.microsoft.com/office/drawing/2014/main" id="{23819FE1-A3DF-4151-9A2D-6BEA284F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372" y="790932"/>
            <a:ext cx="3174289" cy="1983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0235A1C2-AEB2-4623-BD96-BBFED4E83122}"/>
              </a:ext>
            </a:extLst>
          </p:cNvPr>
          <p:cNvSpPr txBox="1">
            <a:spLocks/>
          </p:cNvSpPr>
          <p:nvPr/>
        </p:nvSpPr>
        <p:spPr>
          <a:xfrm>
            <a:off x="5057606" y="3044507"/>
            <a:ext cx="3557659" cy="16567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4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system has "Replace disk one by one" but such operation requires multiple resync to be completed.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4AE2E34-EE7B-4FE0-BBAA-F4818C357B82}"/>
              </a:ext>
            </a:extLst>
          </p:cNvPr>
          <p:cNvGrpSpPr/>
          <p:nvPr/>
        </p:nvGrpSpPr>
        <p:grpSpPr>
          <a:xfrm>
            <a:off x="186011" y="1185146"/>
            <a:ext cx="854056" cy="854056"/>
            <a:chOff x="228678" y="3612186"/>
            <a:chExt cx="655970" cy="655970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B31B2B83-BDA7-4820-8B65-0077205B403A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BB77D22C-C89E-436C-BEE1-9A113BBABD1B}"/>
                </a:ext>
              </a:extLst>
            </p:cNvPr>
            <p:cNvSpPr/>
            <p:nvPr/>
          </p:nvSpPr>
          <p:spPr>
            <a:xfrm>
              <a:off x="283056" y="3659824"/>
              <a:ext cx="559908" cy="559908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EB6729E-5EDC-40E1-B396-5854E3D7BEC1}"/>
              </a:ext>
            </a:extLst>
          </p:cNvPr>
          <p:cNvSpPr/>
          <p:nvPr/>
        </p:nvSpPr>
        <p:spPr>
          <a:xfrm>
            <a:off x="212930" y="1491945"/>
            <a:ext cx="800219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Challenges</a:t>
            </a:r>
            <a:endParaRPr lang="zh-TW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606C0A1-B6A5-4811-93D9-8BFF82AE8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35" y="2217264"/>
            <a:ext cx="4726481" cy="279381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947D05E-BA48-423F-A779-00D5F32D13AA}"/>
              </a:ext>
            </a:extLst>
          </p:cNvPr>
          <p:cNvSpPr/>
          <p:nvPr/>
        </p:nvSpPr>
        <p:spPr>
          <a:xfrm>
            <a:off x="288548" y="101447"/>
            <a:ext cx="5817284" cy="11387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Change </a:t>
            </a:r>
            <a:r>
              <a:rPr lang="en-US" sz="3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</a:t>
            </a:r>
            <a:r>
              <a:rPr lang="en-US" altLang="zh-TW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Tier</a:t>
            </a:r>
            <a:endParaRPr lang="zh-TW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endParaRPr lang="zh-TW" altLang="en-US" sz="3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C3DD1FD-D34C-43BF-9919-4FCED37864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29"/>
          <a:stretch/>
        </p:blipFill>
        <p:spPr>
          <a:xfrm>
            <a:off x="1083946" y="2408297"/>
            <a:ext cx="3612549" cy="2230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535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05221190-415C-47BB-9403-406889183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51180B4-84FE-4CF7-B21A-7420E25C8A06}"/>
              </a:ext>
            </a:extLst>
          </p:cNvPr>
          <p:cNvSpPr/>
          <p:nvPr/>
        </p:nvSpPr>
        <p:spPr>
          <a:xfrm>
            <a:off x="412179" y="2300989"/>
            <a:ext cx="8288068" cy="3528128"/>
          </a:xfrm>
          <a:prstGeom prst="roundRect">
            <a:avLst>
              <a:gd name="adj" fmla="val 4970"/>
            </a:avLst>
          </a:prstGeom>
          <a:solidFill>
            <a:schemeClr val="tx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CA7424-907C-492F-B994-8AC1616968A5}"/>
              </a:ext>
            </a:extLst>
          </p:cNvPr>
          <p:cNvSpPr/>
          <p:nvPr/>
        </p:nvSpPr>
        <p:spPr>
          <a:xfrm>
            <a:off x="-217322" y="5143500"/>
            <a:ext cx="9446559" cy="10824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0EAF8C9-81CF-4673-8F5E-C9A9B208B0D1}"/>
              </a:ext>
            </a:extLst>
          </p:cNvPr>
          <p:cNvSpPr/>
          <p:nvPr/>
        </p:nvSpPr>
        <p:spPr>
          <a:xfrm>
            <a:off x="4505957" y="2541006"/>
            <a:ext cx="778422" cy="3043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E5D0F7E-7F03-420D-BADC-81B9FEDA908D}"/>
              </a:ext>
            </a:extLst>
          </p:cNvPr>
          <p:cNvSpPr/>
          <p:nvPr/>
        </p:nvSpPr>
        <p:spPr>
          <a:xfrm>
            <a:off x="4538202" y="3318553"/>
            <a:ext cx="778422" cy="3043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8F4874D-892F-443F-8CD6-0F943FF6D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40" y="2488760"/>
            <a:ext cx="3299913" cy="1932123"/>
          </a:xfrm>
          <a:prstGeom prst="rect">
            <a:avLst/>
          </a:prstGeom>
        </p:spPr>
      </p:pic>
      <p:sp>
        <p:nvSpPr>
          <p:cNvPr id="26" name="標題 1">
            <a:extLst>
              <a:ext uri="{FF2B5EF4-FFF2-40B4-BE49-F238E27FC236}">
                <a16:creationId xmlns:a16="http://schemas.microsoft.com/office/drawing/2014/main" id="{2567B67C-B2AD-4242-83B1-36AB804B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0" y="99877"/>
            <a:ext cx="7856662" cy="675582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Change </a:t>
            </a:r>
            <a:r>
              <a:rPr lang="en-US" altLang="zh-TW" sz="3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 Tier</a:t>
            </a:r>
            <a:endParaRPr lang="zh-TW" altLang="zh-TW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7084E8F-3E76-4C91-93D1-67BB6955E198}"/>
              </a:ext>
            </a:extLst>
          </p:cNvPr>
          <p:cNvSpPr/>
          <p:nvPr/>
        </p:nvSpPr>
        <p:spPr>
          <a:xfrm>
            <a:off x="528735" y="1067207"/>
            <a:ext cx="6672165" cy="100057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FD238FFE-5B20-4D10-9BA8-B8F183B427BC}"/>
              </a:ext>
            </a:extLst>
          </p:cNvPr>
          <p:cNvSpPr txBox="1">
            <a:spLocks/>
          </p:cNvSpPr>
          <p:nvPr/>
        </p:nvSpPr>
        <p:spPr>
          <a:xfrm>
            <a:off x="1228869" y="1091780"/>
            <a:ext cx="5375613" cy="74752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3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After upgrading the QTS to 4.3.6, the new feature of SSD Over-provisioning cannot be applied on the existed </a:t>
            </a:r>
            <a:r>
              <a:rPr lang="en-US" altLang="zh-TW" sz="165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1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 Tier?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圖片 28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88275AA8-DE3F-42CF-837B-465500CBBB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186" y="953379"/>
            <a:ext cx="1937032" cy="1271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710A0790-2FCF-41AF-8259-B9229438CA03}"/>
              </a:ext>
            </a:extLst>
          </p:cNvPr>
          <p:cNvGrpSpPr/>
          <p:nvPr/>
        </p:nvGrpSpPr>
        <p:grpSpPr>
          <a:xfrm>
            <a:off x="212930" y="1148006"/>
            <a:ext cx="854056" cy="854056"/>
            <a:chOff x="228678" y="3612186"/>
            <a:chExt cx="655970" cy="65597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8AB3E920-CAAB-4EEB-88C7-4C1653E17994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CFDB746B-AFC4-457D-976F-FA247869E17B}"/>
                </a:ext>
              </a:extLst>
            </p:cNvPr>
            <p:cNvSpPr/>
            <p:nvPr/>
          </p:nvSpPr>
          <p:spPr>
            <a:xfrm>
              <a:off x="283056" y="3659824"/>
              <a:ext cx="559908" cy="559908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040624F5-04A1-48EB-A3A6-8DC50C54B43E}"/>
              </a:ext>
            </a:extLst>
          </p:cNvPr>
          <p:cNvSpPr/>
          <p:nvPr/>
        </p:nvSpPr>
        <p:spPr>
          <a:xfrm>
            <a:off x="239849" y="1454805"/>
            <a:ext cx="800219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Challenges</a:t>
            </a:r>
            <a:endParaRPr lang="zh-TW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2A7C757-31D5-4CD3-BA89-31FCDBC35440}"/>
              </a:ext>
            </a:extLst>
          </p:cNvPr>
          <p:cNvSpPr/>
          <p:nvPr/>
        </p:nvSpPr>
        <p:spPr>
          <a:xfrm>
            <a:off x="511551" y="4385443"/>
            <a:ext cx="2271046" cy="61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TW" sz="105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QTS 4.4.1 will also support monitoring the SSD endurance along with Over-provisioning</a:t>
            </a:r>
            <a:endParaRPr lang="zh-TW" altLang="en-US" sz="105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7865CD10-BF44-4475-9283-AD418656C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814" y="3252697"/>
            <a:ext cx="1860753" cy="186446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AD2D7FE9-04F0-44E8-8F72-F8AFB15D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435" y="2702943"/>
            <a:ext cx="4237495" cy="200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99F44036-B9E1-43FA-AAE8-CCAEE9E238BC}"/>
              </a:ext>
            </a:extLst>
          </p:cNvPr>
          <p:cNvSpPr/>
          <p:nvPr/>
        </p:nvSpPr>
        <p:spPr>
          <a:xfrm>
            <a:off x="4427435" y="2574801"/>
            <a:ext cx="1572354" cy="307777"/>
          </a:xfrm>
          <a:prstGeom prst="rect">
            <a:avLst/>
          </a:prstGeom>
          <a:solidFill>
            <a:srgbClr val="FAFAFA"/>
          </a:solidFill>
        </p:spPr>
        <p:txBody>
          <a:bodyPr wrap="none">
            <a:spAutoFit/>
          </a:bodyPr>
          <a:lstStyle/>
          <a:p>
            <a:r>
              <a:rPr lang="en-US" altLang="zh-TW" sz="1400" b="1">
                <a:solidFill>
                  <a:srgbClr val="DF0A6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Information</a:t>
            </a:r>
            <a:endParaRPr lang="zh-TW" altLang="en-US">
              <a:solidFill>
                <a:srgbClr val="DF0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F88ECDD-2E1F-42FB-AC49-6A1CE1AB8395}"/>
              </a:ext>
            </a:extLst>
          </p:cNvPr>
          <p:cNvSpPr/>
          <p:nvPr/>
        </p:nvSpPr>
        <p:spPr>
          <a:xfrm>
            <a:off x="4449792" y="3398413"/>
            <a:ext cx="1134734" cy="307777"/>
          </a:xfrm>
          <a:prstGeom prst="rect">
            <a:avLst/>
          </a:prstGeom>
          <a:solidFill>
            <a:srgbClr val="FAFAFA"/>
          </a:solidFill>
        </p:spPr>
        <p:txBody>
          <a:bodyPr wrap="none">
            <a:spAutoFit/>
          </a:bodyPr>
          <a:lstStyle/>
          <a:p>
            <a:r>
              <a:rPr lang="en-US" altLang="zh-TW" sz="1400" b="1">
                <a:solidFill>
                  <a:srgbClr val="DF0A6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Result</a:t>
            </a:r>
            <a:endParaRPr lang="zh-TW" altLang="en-US">
              <a:solidFill>
                <a:srgbClr val="DF0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5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4DC5A87-4606-40D5-8122-84BF417F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1EA213D6-D4E3-42B6-8982-6F88B70FA5DD}"/>
              </a:ext>
            </a:extLst>
          </p:cNvPr>
          <p:cNvGrpSpPr/>
          <p:nvPr/>
        </p:nvGrpSpPr>
        <p:grpSpPr>
          <a:xfrm>
            <a:off x="3691948" y="4110490"/>
            <a:ext cx="1164515" cy="1064354"/>
            <a:chOff x="4984364" y="2066362"/>
            <a:chExt cx="2714748" cy="2481250"/>
          </a:xfrm>
        </p:grpSpPr>
        <p:pic>
          <p:nvPicPr>
            <p:cNvPr id="47" name="Picture 2" descr="D:\工作進行中\20170911直播母版16比9\20171012直播ppt元素\QM2爆炸圖_coco.png">
              <a:extLst>
                <a:ext uri="{FF2B5EF4-FFF2-40B4-BE49-F238E27FC236}">
                  <a16:creationId xmlns:a16="http://schemas.microsoft.com/office/drawing/2014/main" id="{80F52C74-808D-4A6D-9991-17F17D3DE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364" y="2066362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48" name="Shape 272">
              <a:extLst>
                <a:ext uri="{FF2B5EF4-FFF2-40B4-BE49-F238E27FC236}">
                  <a16:creationId xmlns:a16="http://schemas.microsoft.com/office/drawing/2014/main" id="{0279E5EC-D6EB-4B1D-8204-5B1A1E1C5CE1}"/>
                </a:ext>
              </a:extLst>
            </p:cNvPr>
            <p:cNvSpPr txBox="1"/>
            <p:nvPr/>
          </p:nvSpPr>
          <p:spPr>
            <a:xfrm>
              <a:off x="5699300" y="2881804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anchor="ctr" anchorCtr="0">
              <a:noAutofit/>
            </a:bodyPr>
            <a:lstStyle/>
            <a:p>
              <a:r>
                <a:rPr lang="en-US" altLang="zh-TW" sz="1013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1013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013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endParaRPr lang="zh-TW" altLang="en-US" sz="1013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39DCC013-3289-442E-9CED-E28AE885C3B7}"/>
              </a:ext>
            </a:extLst>
          </p:cNvPr>
          <p:cNvGrpSpPr/>
          <p:nvPr/>
        </p:nvGrpSpPr>
        <p:grpSpPr>
          <a:xfrm>
            <a:off x="4831313" y="3787662"/>
            <a:ext cx="1164515" cy="1064354"/>
            <a:chOff x="4984364" y="2066362"/>
            <a:chExt cx="2714748" cy="2481250"/>
          </a:xfrm>
        </p:grpSpPr>
        <p:pic>
          <p:nvPicPr>
            <p:cNvPr id="50" name="Picture 2" descr="D:\工作進行中\20170911直播母版16比9\20171012直播ppt元素\QM2爆炸圖_coco.png">
              <a:extLst>
                <a:ext uri="{FF2B5EF4-FFF2-40B4-BE49-F238E27FC236}">
                  <a16:creationId xmlns:a16="http://schemas.microsoft.com/office/drawing/2014/main" id="{0D06FE5B-A67B-4DA1-988A-D0E362CF5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364" y="2066362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52" name="Shape 272">
              <a:extLst>
                <a:ext uri="{FF2B5EF4-FFF2-40B4-BE49-F238E27FC236}">
                  <a16:creationId xmlns:a16="http://schemas.microsoft.com/office/drawing/2014/main" id="{86978D76-9722-4BFC-B912-8B1163E2D832}"/>
                </a:ext>
              </a:extLst>
            </p:cNvPr>
            <p:cNvSpPr txBox="1"/>
            <p:nvPr/>
          </p:nvSpPr>
          <p:spPr>
            <a:xfrm>
              <a:off x="5699300" y="2881804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anchor="ctr" anchorCtr="0">
              <a:noAutofit/>
            </a:bodyPr>
            <a:lstStyle/>
            <a:p>
              <a:r>
                <a:rPr lang="en-US" altLang="zh-TW" sz="1013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1013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013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endParaRPr lang="zh-TW" altLang="en-US" sz="1013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9E9ACA0-5045-4FF5-831C-BCD957785042}"/>
              </a:ext>
            </a:extLst>
          </p:cNvPr>
          <p:cNvGrpSpPr/>
          <p:nvPr/>
        </p:nvGrpSpPr>
        <p:grpSpPr>
          <a:xfrm>
            <a:off x="244311" y="1854340"/>
            <a:ext cx="2769341" cy="1730839"/>
            <a:chOff x="136073" y="3453176"/>
            <a:chExt cx="5249819" cy="3281137"/>
          </a:xfrm>
        </p:grpSpPr>
        <p:pic>
          <p:nvPicPr>
            <p:cNvPr id="4098" name="Picture 2" descr="https://www.qnap.com/i/_attach_file/product/photo/800_500/373_1542096464_TVS-1672XU-RP_Front.png?v=2">
              <a:extLst>
                <a:ext uri="{FF2B5EF4-FFF2-40B4-BE49-F238E27FC236}">
                  <a16:creationId xmlns:a16="http://schemas.microsoft.com/office/drawing/2014/main" id="{0172BB3A-C64C-4988-B701-88A7E10EB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" y="3453176"/>
              <a:ext cx="5249819" cy="3281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Shape 297">
              <a:extLst>
                <a:ext uri="{FF2B5EF4-FFF2-40B4-BE49-F238E27FC236}">
                  <a16:creationId xmlns:a16="http://schemas.microsoft.com/office/drawing/2014/main" id="{666024BE-A128-4C95-98E5-19A0386FB879}"/>
                </a:ext>
              </a:extLst>
            </p:cNvPr>
            <p:cNvSpPr/>
            <p:nvPr/>
          </p:nvSpPr>
          <p:spPr>
            <a:xfrm>
              <a:off x="583816" y="4736692"/>
              <a:ext cx="4454103" cy="305200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r>
                <a:rPr lang="zh-TW" altLang="en-US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5</a:t>
              </a:r>
              <a:endPara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44" name="Shape 298">
              <a:extLst>
                <a:ext uri="{FF2B5EF4-FFF2-40B4-BE49-F238E27FC236}">
                  <a16:creationId xmlns:a16="http://schemas.microsoft.com/office/drawing/2014/main" id="{7B28F13F-A7AB-4B73-96D2-048090B69547}"/>
                </a:ext>
              </a:extLst>
            </p:cNvPr>
            <p:cNvSpPr/>
            <p:nvPr/>
          </p:nvSpPr>
          <p:spPr>
            <a:xfrm>
              <a:off x="565298" y="5080055"/>
              <a:ext cx="4454103" cy="809220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HDD</a:t>
              </a:r>
              <a:r>
                <a:rPr lang="zh-TW" altLang="en-US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6</a:t>
              </a:r>
              <a:endPara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C4F495B-30EE-4EE6-B22B-D8BE4D964EF9}"/>
              </a:ext>
            </a:extLst>
          </p:cNvPr>
          <p:cNvGrpSpPr/>
          <p:nvPr/>
        </p:nvGrpSpPr>
        <p:grpSpPr>
          <a:xfrm>
            <a:off x="2013470" y="2843751"/>
            <a:ext cx="2769341" cy="1730839"/>
            <a:chOff x="136073" y="3453176"/>
            <a:chExt cx="5249819" cy="3281137"/>
          </a:xfrm>
        </p:grpSpPr>
        <p:pic>
          <p:nvPicPr>
            <p:cNvPr id="27" name="Picture 2" descr="https://www.qnap.com/i/_attach_file/product/photo/800_500/373_1542096464_TVS-1672XU-RP_Front.png?v=2">
              <a:extLst>
                <a:ext uri="{FF2B5EF4-FFF2-40B4-BE49-F238E27FC236}">
                  <a16:creationId xmlns:a16="http://schemas.microsoft.com/office/drawing/2014/main" id="{58EE084B-8398-4357-B2BF-C3EAEF0EB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" y="3453176"/>
              <a:ext cx="5249819" cy="328113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Shape 298">
              <a:extLst>
                <a:ext uri="{FF2B5EF4-FFF2-40B4-BE49-F238E27FC236}">
                  <a16:creationId xmlns:a16="http://schemas.microsoft.com/office/drawing/2014/main" id="{B6C641A1-19F7-4823-BADD-FBB959E7EE71}"/>
                </a:ext>
              </a:extLst>
            </p:cNvPr>
            <p:cNvSpPr/>
            <p:nvPr/>
          </p:nvSpPr>
          <p:spPr>
            <a:xfrm>
              <a:off x="565298" y="4721798"/>
              <a:ext cx="4454103" cy="1167478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HDD</a:t>
              </a:r>
              <a:r>
                <a:rPr lang="zh-TW" altLang="en-US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6</a:t>
              </a:r>
              <a:endPara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sp>
        <p:nvSpPr>
          <p:cNvPr id="3" name="十字形 2">
            <a:extLst>
              <a:ext uri="{FF2B5EF4-FFF2-40B4-BE49-F238E27FC236}">
                <a16:creationId xmlns:a16="http://schemas.microsoft.com/office/drawing/2014/main" id="{260D497A-5063-4B6D-B33E-3F88EE2934B2}"/>
              </a:ext>
            </a:extLst>
          </p:cNvPr>
          <p:cNvSpPr/>
          <p:nvPr/>
        </p:nvSpPr>
        <p:spPr>
          <a:xfrm>
            <a:off x="3013652" y="4352747"/>
            <a:ext cx="499269" cy="499269"/>
          </a:xfrm>
          <a:prstGeom prst="plus">
            <a:avLst>
              <a:gd name="adj" fmla="val 3551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B3D7EBFB-F147-469A-B522-8356C52ED97F}"/>
              </a:ext>
            </a:extLst>
          </p:cNvPr>
          <p:cNvSpPr/>
          <p:nvPr/>
        </p:nvSpPr>
        <p:spPr>
          <a:xfrm>
            <a:off x="897364" y="1044728"/>
            <a:ext cx="5677214" cy="10234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內容版面配置區 2">
            <a:extLst>
              <a:ext uri="{FF2B5EF4-FFF2-40B4-BE49-F238E27FC236}">
                <a16:creationId xmlns:a16="http://schemas.microsoft.com/office/drawing/2014/main" id="{DC670350-DED2-4BDF-AF7F-6BF57DCB05E9}"/>
              </a:ext>
            </a:extLst>
          </p:cNvPr>
          <p:cNvSpPr txBox="1">
            <a:spLocks/>
          </p:cNvSpPr>
          <p:nvPr/>
        </p:nvSpPr>
        <p:spPr>
          <a:xfrm>
            <a:off x="1329737" y="1099033"/>
            <a:ext cx="5244841" cy="74752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2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While SSD Tier is already created with SATA Disk, how can I replace it with QM2 to expand the NAS while improving the SSD Tier performance?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AC7EF5-B8D5-4FC4-A74D-3861377BF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126" y="2100221"/>
            <a:ext cx="2476645" cy="173393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44A40110-FACA-4178-807F-89ECBA6387DD}"/>
              </a:ext>
            </a:extLst>
          </p:cNvPr>
          <p:cNvSpPr/>
          <p:nvPr/>
        </p:nvSpPr>
        <p:spPr>
          <a:xfrm>
            <a:off x="288548" y="101447"/>
            <a:ext cx="581728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Change </a:t>
            </a:r>
            <a:r>
              <a:rPr lang="en-US" altLang="zh-TW" sz="3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 Tier</a:t>
            </a:r>
            <a:endParaRPr lang="zh-TW" altLang="en-US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4A28A097-6363-4695-8C6F-B91AF989E7B1}"/>
              </a:ext>
            </a:extLst>
          </p:cNvPr>
          <p:cNvGrpSpPr/>
          <p:nvPr/>
        </p:nvGrpSpPr>
        <p:grpSpPr>
          <a:xfrm>
            <a:off x="437660" y="1139752"/>
            <a:ext cx="854056" cy="854056"/>
            <a:chOff x="232375" y="3612186"/>
            <a:chExt cx="655970" cy="655970"/>
          </a:xfrm>
        </p:grpSpPr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A0B8EC08-836C-4BAE-9DFE-CB3979C2B418}"/>
                </a:ext>
              </a:extLst>
            </p:cNvPr>
            <p:cNvSpPr/>
            <p:nvPr/>
          </p:nvSpPr>
          <p:spPr>
            <a:xfrm>
              <a:off x="232375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F7E1C656-0275-4D39-8D65-A90F90E2EFD4}"/>
                </a:ext>
              </a:extLst>
            </p:cNvPr>
            <p:cNvSpPr/>
            <p:nvPr/>
          </p:nvSpPr>
          <p:spPr>
            <a:xfrm>
              <a:off x="274331" y="3659824"/>
              <a:ext cx="559908" cy="559908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E555F01F-1C5D-44EF-89BE-3DA9D2A71541}"/>
              </a:ext>
            </a:extLst>
          </p:cNvPr>
          <p:cNvSpPr/>
          <p:nvPr/>
        </p:nvSpPr>
        <p:spPr>
          <a:xfrm>
            <a:off x="454086" y="1446551"/>
            <a:ext cx="800219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Challenges</a:t>
            </a:r>
            <a:endParaRPr lang="zh-TW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38469"/>
      </p:ext>
    </p:extLst>
  </p:cSld>
  <p:clrMapOvr>
    <a:masterClrMapping/>
  </p:clrMapOvr>
</p:sld>
</file>

<file path=ppt/theme/theme1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1_飛機雲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1129</Words>
  <Application>Microsoft Office PowerPoint</Application>
  <PresentationFormat>如螢幕大小 (16:9)</PresentationFormat>
  <Paragraphs>243</Paragraphs>
  <Slides>21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30" baseType="lpstr">
      <vt:lpstr>微軟正黑體</vt:lpstr>
      <vt:lpstr>微軟正黑體</vt:lpstr>
      <vt:lpstr>新細明體</vt:lpstr>
      <vt:lpstr>Arial</vt:lpstr>
      <vt:lpstr>Calibri</vt:lpstr>
      <vt:lpstr>Century Gothic</vt:lpstr>
      <vt:lpstr>Wingdings</vt:lpstr>
      <vt:lpstr>飛機雲</vt:lpstr>
      <vt:lpstr>1_飛機雲</vt:lpstr>
      <vt:lpstr>PowerPoint 簡報</vt:lpstr>
      <vt:lpstr>PowerPoint 簡報</vt:lpstr>
      <vt:lpstr>PowerPoint 簡報</vt:lpstr>
      <vt:lpstr>SSD Evolution Trend</vt:lpstr>
      <vt:lpstr>SSD EVOLUTION TREND</vt:lpstr>
      <vt:lpstr>PowerPoint 簡報</vt:lpstr>
      <vt:lpstr>PowerPoint 簡報</vt:lpstr>
      <vt:lpstr>Change Qtier SSD Tier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More Scenarios</vt:lpstr>
      <vt:lpstr>More Scenario</vt:lpstr>
      <vt:lpstr>Summary 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NAS 儲存上雲 區塊資料連接雲端無限運算</dc:title>
  <dc:creator>QNAP_Ripple Wu</dc:creator>
  <cp:lastModifiedBy>明翰 蔡</cp:lastModifiedBy>
  <cp:revision>3</cp:revision>
  <dcterms:created xsi:type="dcterms:W3CDTF">2019-01-28T02:58:59Z</dcterms:created>
  <dcterms:modified xsi:type="dcterms:W3CDTF">2019-02-25T06:34:51Z</dcterms:modified>
</cp:coreProperties>
</file>