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6" r:id="rId2"/>
    <p:sldId id="280" r:id="rId3"/>
    <p:sldId id="258" r:id="rId4"/>
    <p:sldId id="263" r:id="rId5"/>
    <p:sldId id="279" r:id="rId6"/>
    <p:sldId id="288" r:id="rId7"/>
    <p:sldId id="259" r:id="rId8"/>
    <p:sldId id="260" r:id="rId9"/>
    <p:sldId id="261" r:id="rId10"/>
    <p:sldId id="262" r:id="rId11"/>
    <p:sldId id="265" r:id="rId12"/>
    <p:sldId id="264" r:id="rId13"/>
    <p:sldId id="268" r:id="rId14"/>
    <p:sldId id="269" r:id="rId15"/>
    <p:sldId id="270" r:id="rId16"/>
    <p:sldId id="271" r:id="rId17"/>
    <p:sldId id="272" r:id="rId18"/>
    <p:sldId id="282" r:id="rId19"/>
    <p:sldId id="284" r:id="rId20"/>
    <p:sldId id="267" r:id="rId21"/>
    <p:sldId id="273" r:id="rId22"/>
    <p:sldId id="274" r:id="rId23"/>
    <p:sldId id="275" r:id="rId24"/>
    <p:sldId id="276" r:id="rId25"/>
    <p:sldId id="290" r:id="rId26"/>
    <p:sldId id="27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3737"/>
    <a:srgbClr val="272727"/>
    <a:srgbClr val="DC624B"/>
    <a:srgbClr val="EE9A38"/>
    <a:srgbClr val="FF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2A8313-503B-BAB9-4967-3FD6576D9210}" v="2" dt="2019-02-22T03:29:05.681"/>
    <p1510:client id="{FF011394-937D-AC4A-8C7D-8CB28CC5917F}" v="70" dt="2019-02-22T03:32:27.677"/>
    <p1510:client id="{96C33B48-22EF-47D5-8F91-1655A8F8AB87}" v="597" dt="2019-02-22T06:54:24.424"/>
    <p1510:client id="{3CAB69FD-99DA-69CC-2497-FBB157EA2C7B}" v="5" dt="2019-02-21T06:27:25.654"/>
    <p1510:client id="{48E1AADA-FEDB-8559-28EE-8C57EC84C87D}" v="1" dt="2019-02-21T04:01:05.451"/>
    <p1510:client id="{CC903B95-4E80-F3B9-7338-E2F52D9032FC}" v="28" dt="2019-02-22T05:44:12.2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5" d="100"/>
          <a:sy n="115" d="100"/>
        </p:scale>
        <p:origin x="63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C95031-7CD6-7743-A35C-B5DF401C9470}" type="datetimeFigureOut">
              <a:rPr kumimoji="1" lang="zh-TW" altLang="en-US" smtClean="0"/>
              <a:t>2019/2/22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DDA55-AC97-664A-80F2-B8CEF9EB4553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333517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DDA55-AC97-664A-80F2-B8CEF9EB4553}" type="slidenum">
              <a:rPr kumimoji="1" lang="zh-TW" altLang="en-US" smtClean="0"/>
              <a:t>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90991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1" name="Shape 5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https://www.pexels.com/photo/computer-desk-electronics-indoors-374074/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2517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65746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813D53F9-433E-4D6B-A2F7-1DE1643C2D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FBC6E023-4EF0-42CC-ACFA-99D893222E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FBC6E023-4EF0-42CC-ACFA-99D893222E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9046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24248F5B-8241-49E0-A0F1-DE7DD12FA9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91994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1939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ING\0309\Cover-01-01-01.png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8" name="Shape 98"/>
          <p:cNvSpPr txBox="1">
            <a:spLocks noGrp="1"/>
          </p:cNvSpPr>
          <p:nvPr>
            <p:ph type="ctrTitle"/>
          </p:nvPr>
        </p:nvSpPr>
        <p:spPr>
          <a:xfrm>
            <a:off x="145378" y="1"/>
            <a:ext cx="10308132" cy="1038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Font typeface="Arial"/>
              <a:buNone/>
              <a:defRPr sz="5333" b="1" i="0" u="none" strike="noStrike" cap="none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Font typeface="Arial"/>
              <a:buNone/>
              <a:defRPr sz="4000" b="0" i="0" u="none" strike="noStrike" cap="none">
                <a:solidFill>
                  <a:srgbClr val="02BDC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Font typeface="Arial"/>
              <a:buNone/>
              <a:defRPr sz="4000" b="0" i="0" u="none" strike="noStrike" cap="none">
                <a:solidFill>
                  <a:srgbClr val="02BDC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Font typeface="Arial"/>
              <a:buNone/>
              <a:defRPr sz="4000" b="0" i="0" u="none" strike="noStrike" cap="none">
                <a:solidFill>
                  <a:srgbClr val="02BDC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Font typeface="Arial"/>
              <a:buNone/>
              <a:defRPr sz="4000" b="0" i="0" u="none" strike="noStrike" cap="none">
                <a:solidFill>
                  <a:srgbClr val="02BDC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Font typeface="Arial"/>
              <a:buNone/>
              <a:defRPr sz="4000" b="0" i="0" u="none" strike="noStrike" cap="none">
                <a:solidFill>
                  <a:srgbClr val="02BDC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Font typeface="Arial"/>
              <a:buNone/>
              <a:defRPr sz="4000" b="0" i="0" u="none" strike="noStrike" cap="none">
                <a:solidFill>
                  <a:srgbClr val="02BDC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Font typeface="Arial"/>
              <a:buNone/>
              <a:defRPr sz="4000" b="0" i="0" u="none" strike="noStrike" cap="none">
                <a:solidFill>
                  <a:srgbClr val="02BDC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Font typeface="Arial"/>
              <a:buNone/>
              <a:defRPr sz="4000" b="0" i="0" u="none" strike="noStrike" cap="none">
                <a:solidFill>
                  <a:srgbClr val="02BDC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832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813D53F9-433E-4D6B-A2F7-1DE1643C2D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26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813D53F9-433E-4D6B-A2F7-1DE1643C2D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963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813D53F9-433E-4D6B-A2F7-1DE1643C2D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788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813D53F9-433E-4D6B-A2F7-1DE1643C2D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560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813D53F9-433E-4D6B-A2F7-1DE1643C2D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A59F0C3D-7CFE-40C7-A0FC-E06898EA34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93750" y="0"/>
            <a:ext cx="9772650" cy="974725"/>
          </a:xfrm>
        </p:spPr>
        <p:txBody>
          <a:bodyPr>
            <a:normAutofit/>
          </a:bodyPr>
          <a:lstStyle/>
          <a:p>
            <a:pPr algn="ctr"/>
            <a:endParaRPr kumimoji="1" lang="zh-TW" altLang="en-US" sz="4000" b="1">
              <a:solidFill>
                <a:schemeClr val="bg1"/>
              </a:solidFill>
              <a:latin typeface="微軟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42502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813D53F9-433E-4D6B-A2F7-1DE1643C2D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094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813D53F9-433E-4D6B-A2F7-1DE1643C2D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679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2/22/2019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74" r:id="rId2"/>
    <p:sldLayoutId id="2147483676" r:id="rId3"/>
    <p:sldLayoutId id="2147483681" r:id="rId4"/>
    <p:sldLayoutId id="2147483678" r:id="rId5"/>
    <p:sldLayoutId id="2147483679" r:id="rId6"/>
    <p:sldLayoutId id="2147483680" r:id="rId7"/>
    <p:sldLayoutId id="2147483675" r:id="rId8"/>
    <p:sldLayoutId id="2147483666" r:id="rId9"/>
    <p:sldLayoutId id="2147483667" r:id="rId10"/>
    <p:sldLayoutId id="2147483677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4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4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11" Type="http://schemas.openxmlformats.org/officeDocument/2006/relationships/image" Target="../media/image39.png"/><Relationship Id="rId5" Type="http://schemas.openxmlformats.org/officeDocument/2006/relationships/image" Target="../media/image58.emf"/><Relationship Id="rId10" Type="http://schemas.openxmlformats.org/officeDocument/2006/relationships/image" Target="../media/image63.png"/><Relationship Id="rId4" Type="http://schemas.openxmlformats.org/officeDocument/2006/relationships/image" Target="../media/image57.emf"/><Relationship Id="rId9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39.png"/><Relationship Id="rId4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0.png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5472B6A-0383-C746-8B74-4FB5A64EFB3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9942" y="14142"/>
            <a:ext cx="11696054" cy="974725"/>
          </a:xfrm>
        </p:spPr>
        <p:txBody>
          <a:bodyPr>
            <a:normAutofit/>
          </a:bodyPr>
          <a:lstStyle/>
          <a:p>
            <a:pPr algn="ctr"/>
            <a:r>
              <a:rPr kumimoji="1" lang="en" altLang="zh-CN" sz="4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New filter criteria, FPS can also be searched</a:t>
            </a:r>
            <a:endParaRPr kumimoji="1" lang="zh-TW" altLang="en-US" sz="4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A5BA462D-3983-4467-B004-1E38FEDF88FC}"/>
              </a:ext>
            </a:extLst>
          </p:cNvPr>
          <p:cNvGrpSpPr/>
          <p:nvPr/>
        </p:nvGrpSpPr>
        <p:grpSpPr>
          <a:xfrm>
            <a:off x="866508" y="966276"/>
            <a:ext cx="8587913" cy="4297346"/>
            <a:chOff x="1193535" y="974725"/>
            <a:chExt cx="9447572" cy="4727515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5319794C-75D2-CF4A-A6B1-37070A9F4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535" y="974725"/>
              <a:ext cx="9447572" cy="4727515"/>
            </a:xfrm>
            <a:prstGeom prst="rect">
              <a:avLst/>
            </a:prstGeom>
          </p:spPr>
        </p:pic>
        <p:sp>
          <p:nvSpPr>
            <p:cNvPr id="7" name="框架 6">
              <a:extLst>
                <a:ext uri="{FF2B5EF4-FFF2-40B4-BE49-F238E27FC236}">
                  <a16:creationId xmlns:a16="http://schemas.microsoft.com/office/drawing/2014/main" id="{2E7184A3-0299-CD4F-9479-20E5298FFCC7}"/>
                </a:ext>
              </a:extLst>
            </p:cNvPr>
            <p:cNvSpPr/>
            <p:nvPr/>
          </p:nvSpPr>
          <p:spPr>
            <a:xfrm>
              <a:off x="7859210" y="2780162"/>
              <a:ext cx="2619322" cy="1456866"/>
            </a:xfrm>
            <a:prstGeom prst="frame">
              <a:avLst>
                <a:gd name="adj1" fmla="val 906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8" name="圖片 7">
            <a:extLst>
              <a:ext uri="{FF2B5EF4-FFF2-40B4-BE49-F238E27FC236}">
                <a16:creationId xmlns:a16="http://schemas.microsoft.com/office/drawing/2014/main" id="{9A68229C-DFB7-4C5A-91FF-259497B37A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8817"/>
            <a:ext cx="1954635" cy="1564642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4A89746-0193-4875-8094-F1F062942D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930" y="566803"/>
            <a:ext cx="1556458" cy="1451359"/>
          </a:xfrm>
          <a:prstGeom prst="rect">
            <a:avLst/>
          </a:prstGeom>
        </p:spPr>
      </p:pic>
      <p:sp>
        <p:nvSpPr>
          <p:cNvPr id="10" name="矩形: 圓角 47">
            <a:extLst>
              <a:ext uri="{FF2B5EF4-FFF2-40B4-BE49-F238E27FC236}">
                <a16:creationId xmlns:a16="http://schemas.microsoft.com/office/drawing/2014/main" id="{4DFD536C-5D78-44DA-B1F1-8CD229176318}"/>
              </a:ext>
            </a:extLst>
          </p:cNvPr>
          <p:cNvSpPr/>
          <p:nvPr/>
        </p:nvSpPr>
        <p:spPr>
          <a:xfrm>
            <a:off x="8626864" y="3869635"/>
            <a:ext cx="3419362" cy="1096663"/>
          </a:xfrm>
          <a:prstGeom prst="roundRect">
            <a:avLst>
              <a:gd name="adj" fmla="val 6251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419C326C-B32F-4669-9146-834F846DBA0E}"/>
              </a:ext>
            </a:extLst>
          </p:cNvPr>
          <p:cNvSpPr txBox="1"/>
          <p:nvPr/>
        </p:nvSpPr>
        <p:spPr>
          <a:xfrm>
            <a:off x="8656849" y="3937003"/>
            <a:ext cx="33518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1" lang="en" altLang="zh-TW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Tick specific FPS conditions, or find the video you need through range selection
</a:t>
            </a:r>
            <a:endParaRPr kumimoji="1" lang="zh-TW" altLang="en-US" b="1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99A0E0C0-A34B-45D4-B228-FD563A1FF9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05"/>
          <a:stretch/>
        </p:blipFill>
        <p:spPr>
          <a:xfrm>
            <a:off x="4457995" y="4663419"/>
            <a:ext cx="3565136" cy="219458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01723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86361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BF10887B-19B7-4652-9941-43648CDD67B8}"/>
              </a:ext>
            </a:extLst>
          </p:cNvPr>
          <p:cNvSpPr txBox="1">
            <a:spLocks/>
          </p:cNvSpPr>
          <p:nvPr/>
        </p:nvSpPr>
        <p:spPr>
          <a:xfrm>
            <a:off x="788506" y="1364974"/>
            <a:ext cx="5102086" cy="35619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TW" sz="6000" b="1">
                <a:solidFill>
                  <a:srgbClr val="373737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Useful skills of </a:t>
            </a:r>
            <a:r>
              <a:rPr kumimoji="1" lang="en-US" altLang="zh-TW" sz="6000" b="1" err="1">
                <a:solidFill>
                  <a:srgbClr val="373737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Qsirch</a:t>
            </a:r>
            <a:endParaRPr kumimoji="1" lang="zh-TW" altLang="en-US" sz="6000" b="1">
              <a:solidFill>
                <a:srgbClr val="373737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305688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C011ED9-FCE6-4357-8325-C3875BE566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49" y="915765"/>
            <a:ext cx="10221279" cy="2997566"/>
          </a:xfrm>
          <a:prstGeom prst="rect">
            <a:avLst/>
          </a:prstGeom>
        </p:spPr>
      </p:pic>
      <p:sp>
        <p:nvSpPr>
          <p:cNvPr id="54" name="文字方塊 53">
            <a:extLst>
              <a:ext uri="{FF2B5EF4-FFF2-40B4-BE49-F238E27FC236}">
                <a16:creationId xmlns:a16="http://schemas.microsoft.com/office/drawing/2014/main" id="{0B334F83-8D9D-2447-95EB-95A41FE58241}"/>
              </a:ext>
            </a:extLst>
          </p:cNvPr>
          <p:cNvSpPr txBox="1"/>
          <p:nvPr/>
        </p:nvSpPr>
        <p:spPr>
          <a:xfrm>
            <a:off x="1895061" y="1251793"/>
            <a:ext cx="3909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1" lang="en" altLang="zh-TW" sz="2400" b="1">
                <a:solidFill>
                  <a:srgbClr val="272727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Advanced search for complex keyword search </a:t>
            </a:r>
            <a:endParaRPr kumimoji="1" lang="en-US" altLang="zh-TW" sz="2400" b="1">
              <a:solidFill>
                <a:srgbClr val="272727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3498340E-2FDF-2545-A173-863F3643486E}"/>
              </a:ext>
            </a:extLst>
          </p:cNvPr>
          <p:cNvSpPr txBox="1"/>
          <p:nvPr/>
        </p:nvSpPr>
        <p:spPr>
          <a:xfrm>
            <a:off x="6833633" y="1251793"/>
            <a:ext cx="33572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1" lang="en-US" altLang="zh-CN" sz="240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35+ powerful filter conditions</a:t>
            </a:r>
            <a:endParaRPr kumimoji="1" lang="en-US" altLang="zh-TW" sz="2400" b="1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8D86F769-7245-7448-9AAB-516C515B9E27}"/>
              </a:ext>
            </a:extLst>
          </p:cNvPr>
          <p:cNvSpPr txBox="1"/>
          <p:nvPr/>
        </p:nvSpPr>
        <p:spPr>
          <a:xfrm>
            <a:off x="1896198" y="2649295"/>
            <a:ext cx="39664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1" lang="en" altLang="zh-TW" sz="240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Easy steps from previewing to sharing</a:t>
            </a:r>
            <a:endParaRPr kumimoji="1" lang="en-US" altLang="zh-TW" sz="2400" b="1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D9D5114D-7E75-1D49-81A6-79A97119B750}"/>
              </a:ext>
            </a:extLst>
          </p:cNvPr>
          <p:cNvSpPr txBox="1"/>
          <p:nvPr/>
        </p:nvSpPr>
        <p:spPr>
          <a:xfrm>
            <a:off x="6833633" y="2649295"/>
            <a:ext cx="3462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1" lang="en-US" altLang="zh-CN" sz="2400" b="1">
                <a:solidFill>
                  <a:srgbClr val="272727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Search files anytime, anywhere in 4 ways</a:t>
            </a:r>
            <a:endParaRPr kumimoji="1" lang="en-US" altLang="zh-TW" sz="2400" b="1">
              <a:solidFill>
                <a:srgbClr val="272727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6" name="標題 1">
            <a:extLst>
              <a:ext uri="{FF2B5EF4-FFF2-40B4-BE49-F238E27FC236}">
                <a16:creationId xmlns:a16="http://schemas.microsoft.com/office/drawing/2014/main" id="{6AC8B9B7-60E2-4F40-A01D-748927D52338}"/>
              </a:ext>
            </a:extLst>
          </p:cNvPr>
          <p:cNvSpPr txBox="1">
            <a:spLocks/>
          </p:cNvSpPr>
          <p:nvPr/>
        </p:nvSpPr>
        <p:spPr>
          <a:xfrm>
            <a:off x="0" y="5877339"/>
            <a:ext cx="12192000" cy="987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en-US" altLang="zh-CN" sz="4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 search tips to use </a:t>
            </a:r>
            <a:r>
              <a:rPr kumimoji="1" lang="en-US" altLang="zh-CN" sz="4000" b="1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Qsirch</a:t>
            </a:r>
            <a:r>
              <a:rPr kumimoji="1" lang="en-US" altLang="zh-CN" sz="4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more efficiently</a:t>
            </a:r>
            <a:endParaRPr kumimoji="1" lang="zh-CN" altLang="en-US" sz="4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B61F6C21-7F88-4305-A7BD-68E6A91B5F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79836"/>
            <a:ext cx="1954635" cy="1564642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11407BA7-83F3-469F-959C-8C96E838BB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421" y="278160"/>
            <a:ext cx="1793487" cy="167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1552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群組 22">
            <a:extLst>
              <a:ext uri="{FF2B5EF4-FFF2-40B4-BE49-F238E27FC236}">
                <a16:creationId xmlns:a16="http://schemas.microsoft.com/office/drawing/2014/main" id="{52A8F430-DD95-48D6-BDA1-54951C93B2B6}"/>
              </a:ext>
            </a:extLst>
          </p:cNvPr>
          <p:cNvGrpSpPr/>
          <p:nvPr/>
        </p:nvGrpSpPr>
        <p:grpSpPr>
          <a:xfrm flipH="1">
            <a:off x="715612" y="1614425"/>
            <a:ext cx="2890149" cy="2043784"/>
            <a:chOff x="8483599" y="1782419"/>
            <a:chExt cx="3708401" cy="3113570"/>
          </a:xfrm>
        </p:grpSpPr>
        <p:sp>
          <p:nvSpPr>
            <p:cNvPr id="24" name="Shape 604">
              <a:extLst>
                <a:ext uri="{FF2B5EF4-FFF2-40B4-BE49-F238E27FC236}">
                  <a16:creationId xmlns:a16="http://schemas.microsoft.com/office/drawing/2014/main" id="{85F931CA-54F7-4684-950E-95527BD492E0}"/>
                </a:ext>
              </a:extLst>
            </p:cNvPr>
            <p:cNvSpPr txBox="1"/>
            <p:nvPr/>
          </p:nvSpPr>
          <p:spPr>
            <a:xfrm>
              <a:off x="8483599" y="1782419"/>
              <a:ext cx="3708401" cy="3113570"/>
            </a:xfrm>
            <a:prstGeom prst="rect">
              <a:avLst/>
            </a:prstGeom>
            <a:solidFill>
              <a:srgbClr val="01749F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>
                <a:buClr>
                  <a:srgbClr val="000000"/>
                </a:buClr>
                <a:buSzPts val="2000"/>
              </a:pPr>
              <a:endParaRPr sz="2667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endParaRPr>
            </a:p>
          </p:txBody>
        </p:sp>
        <p:sp>
          <p:nvSpPr>
            <p:cNvPr id="25" name="Shape 485">
              <a:extLst>
                <a:ext uri="{FF2B5EF4-FFF2-40B4-BE49-F238E27FC236}">
                  <a16:creationId xmlns:a16="http://schemas.microsoft.com/office/drawing/2014/main" id="{C762ECFC-A47D-482D-ABA4-60C8E38F49BA}"/>
                </a:ext>
              </a:extLst>
            </p:cNvPr>
            <p:cNvSpPr txBox="1"/>
            <p:nvPr/>
          </p:nvSpPr>
          <p:spPr>
            <a:xfrm>
              <a:off x="8490016" y="1782419"/>
              <a:ext cx="369261" cy="3113570"/>
            </a:xfrm>
            <a:prstGeom prst="rect">
              <a:avLst/>
            </a:prstGeom>
            <a:gradFill flip="none" rotWithShape="1">
              <a:gsLst>
                <a:gs pos="0">
                  <a:srgbClr val="01749F">
                    <a:shade val="30000"/>
                    <a:satMod val="115000"/>
                  </a:srgbClr>
                </a:gs>
                <a:gs pos="50000">
                  <a:srgbClr val="01749F">
                    <a:shade val="67500"/>
                    <a:satMod val="115000"/>
                    <a:alpha val="41000"/>
                  </a:srgbClr>
                </a:gs>
                <a:gs pos="100000">
                  <a:srgbClr val="01749F">
                    <a:shade val="100000"/>
                    <a:satMod val="115000"/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>
                <a:buClr>
                  <a:srgbClr val="000000"/>
                </a:buClr>
                <a:buSzPts val="2000"/>
              </a:pPr>
              <a:endParaRPr sz="2667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endParaRPr>
            </a:p>
          </p:txBody>
        </p:sp>
      </p:grp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9933BBE6-B20D-4ABD-B6D7-65E68DF1F40C}"/>
              </a:ext>
            </a:extLst>
          </p:cNvPr>
          <p:cNvGrpSpPr/>
          <p:nvPr/>
        </p:nvGrpSpPr>
        <p:grpSpPr>
          <a:xfrm flipH="1">
            <a:off x="715611" y="4221424"/>
            <a:ext cx="2890151" cy="1181052"/>
            <a:chOff x="8483598" y="1782417"/>
            <a:chExt cx="3708401" cy="3405809"/>
          </a:xfrm>
        </p:grpSpPr>
        <p:sp>
          <p:nvSpPr>
            <p:cNvPr id="28" name="Shape 604">
              <a:extLst>
                <a:ext uri="{FF2B5EF4-FFF2-40B4-BE49-F238E27FC236}">
                  <a16:creationId xmlns:a16="http://schemas.microsoft.com/office/drawing/2014/main" id="{AC6399A6-1D3A-433F-A57D-20D2BEA0809D}"/>
                </a:ext>
              </a:extLst>
            </p:cNvPr>
            <p:cNvSpPr txBox="1"/>
            <p:nvPr/>
          </p:nvSpPr>
          <p:spPr>
            <a:xfrm>
              <a:off x="8483598" y="1782417"/>
              <a:ext cx="3708401" cy="3405809"/>
            </a:xfrm>
            <a:prstGeom prst="rect">
              <a:avLst/>
            </a:prstGeom>
            <a:solidFill>
              <a:srgbClr val="01749F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>
                <a:buClr>
                  <a:srgbClr val="000000"/>
                </a:buClr>
                <a:buSzPts val="2000"/>
              </a:pPr>
              <a:endParaRPr sz="2667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endParaRPr>
            </a:p>
          </p:txBody>
        </p:sp>
        <p:sp>
          <p:nvSpPr>
            <p:cNvPr id="29" name="Shape 485">
              <a:extLst>
                <a:ext uri="{FF2B5EF4-FFF2-40B4-BE49-F238E27FC236}">
                  <a16:creationId xmlns:a16="http://schemas.microsoft.com/office/drawing/2014/main" id="{FEB39067-6CCD-4BE8-96AB-39502B85D09E}"/>
                </a:ext>
              </a:extLst>
            </p:cNvPr>
            <p:cNvSpPr txBox="1"/>
            <p:nvPr/>
          </p:nvSpPr>
          <p:spPr>
            <a:xfrm>
              <a:off x="8490016" y="1782417"/>
              <a:ext cx="369261" cy="3405809"/>
            </a:xfrm>
            <a:prstGeom prst="rect">
              <a:avLst/>
            </a:prstGeom>
            <a:gradFill flip="none" rotWithShape="1">
              <a:gsLst>
                <a:gs pos="0">
                  <a:srgbClr val="01749F">
                    <a:shade val="30000"/>
                    <a:satMod val="115000"/>
                  </a:srgbClr>
                </a:gs>
                <a:gs pos="50000">
                  <a:srgbClr val="01749F">
                    <a:shade val="67500"/>
                    <a:satMod val="115000"/>
                    <a:alpha val="41000"/>
                  </a:srgbClr>
                </a:gs>
                <a:gs pos="100000">
                  <a:srgbClr val="01749F">
                    <a:shade val="100000"/>
                    <a:satMod val="115000"/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>
                <a:buClr>
                  <a:srgbClr val="000000"/>
                </a:buClr>
                <a:buSzPts val="2000"/>
              </a:pPr>
              <a:endParaRPr sz="2667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endParaRPr>
            </a:p>
          </p:txBody>
        </p:sp>
      </p:grpSp>
      <p:pic>
        <p:nvPicPr>
          <p:cNvPr id="35" name="圖片 34">
            <a:extLst>
              <a:ext uri="{FF2B5EF4-FFF2-40B4-BE49-F238E27FC236}">
                <a16:creationId xmlns:a16="http://schemas.microsoft.com/office/drawing/2014/main" id="{6D89C65F-29F3-AF48-B8D7-BF8662A391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502" y="1494445"/>
            <a:ext cx="7147744" cy="436611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5472B6A-0383-C746-8B74-4FB5A64EFB3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916613"/>
            <a:ext cx="12192000" cy="928687"/>
          </a:xfrm>
        </p:spPr>
        <p:txBody>
          <a:bodyPr>
            <a:normAutofit/>
          </a:bodyPr>
          <a:lstStyle/>
          <a:p>
            <a:pPr algn="ctr"/>
            <a:r>
              <a:rPr kumimoji="1" lang="en" altLang="zh-TW" sz="4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Advanced search for complex keyword search </a:t>
            </a:r>
          </a:p>
        </p:txBody>
      </p:sp>
      <p:sp>
        <p:nvSpPr>
          <p:cNvPr id="16" name="Shape 254">
            <a:extLst>
              <a:ext uri="{FF2B5EF4-FFF2-40B4-BE49-F238E27FC236}">
                <a16:creationId xmlns:a16="http://schemas.microsoft.com/office/drawing/2014/main" id="{2C1F1236-6B69-D34C-8048-62F774330D8E}"/>
              </a:ext>
            </a:extLst>
          </p:cNvPr>
          <p:cNvSpPr txBox="1"/>
          <p:nvPr/>
        </p:nvSpPr>
        <p:spPr>
          <a:xfrm>
            <a:off x="775855" y="1614425"/>
            <a:ext cx="2696775" cy="1029235"/>
          </a:xfrm>
          <a:prstGeom prst="rect">
            <a:avLst/>
          </a:prstGeom>
          <a:noFill/>
          <a:ln>
            <a:noFill/>
          </a:ln>
          <a:effectLst>
            <a:outerShdw blurRad="50800" dist="762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" altLang="zh-TW" b="1">
                <a:solidFill>
                  <a:schemeClr val="lt1"/>
                </a:solidFill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</a:rPr>
              <a:t>With </a:t>
            </a:r>
            <a:r>
              <a:rPr lang="en" altLang="zh-TW" b="1">
                <a:solidFill>
                  <a:srgbClr val="FFFF00"/>
                </a:solidFill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</a:rPr>
              <a:t>advanced search panel</a:t>
            </a:r>
            <a:r>
              <a:rPr lang="en" altLang="zh-TW" b="1">
                <a:solidFill>
                  <a:schemeClr val="lt1"/>
                </a:solidFill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</a:rPr>
              <a:t>, you can search with complex keywords easily without understanding any syntax!</a:t>
            </a:r>
            <a:endParaRPr lang="en" altLang="zh-TW" sz="1200" b="1">
              <a:latin typeface="Arial" panose="020B0604020202020204" pitchFamily="34" charset="0"/>
              <a:ea typeface="Microsoft JhengHei" charset="0"/>
              <a:cs typeface="Arial" panose="020B0604020202020204" pitchFamily="34" charset="0"/>
            </a:endParaRPr>
          </a:p>
        </p:txBody>
      </p:sp>
      <p:sp>
        <p:nvSpPr>
          <p:cNvPr id="19" name="Shape 257">
            <a:extLst>
              <a:ext uri="{FF2B5EF4-FFF2-40B4-BE49-F238E27FC236}">
                <a16:creationId xmlns:a16="http://schemas.microsoft.com/office/drawing/2014/main" id="{983D3328-0F72-E04B-A917-66380A99777A}"/>
              </a:ext>
            </a:extLst>
          </p:cNvPr>
          <p:cNvSpPr txBox="1"/>
          <p:nvPr/>
        </p:nvSpPr>
        <p:spPr>
          <a:xfrm>
            <a:off x="775855" y="4301137"/>
            <a:ext cx="2803403" cy="939819"/>
          </a:xfrm>
          <a:prstGeom prst="rect">
            <a:avLst/>
          </a:prstGeom>
          <a:noFill/>
          <a:ln>
            <a:noFill/>
          </a:ln>
          <a:effectLst>
            <a:outerShdw blurRad="50800" dist="762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" altLang="zh-TW" b="1">
                <a:solidFill>
                  <a:srgbClr val="FFFF00"/>
                </a:solidFill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</a:rPr>
              <a:t>Five basic criteria </a:t>
            </a:r>
            <a:r>
              <a:rPr lang="en" altLang="zh-TW" b="1">
                <a:solidFill>
                  <a:schemeClr val="bg1"/>
                </a:solidFill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</a:rPr>
              <a:t>to improve search accuracy!</a:t>
            </a:r>
            <a:endParaRPr lang="en" altLang="zh-TW" sz="1200" b="1">
              <a:solidFill>
                <a:schemeClr val="bg1"/>
              </a:solidFill>
              <a:latin typeface="Arial" panose="020B0604020202020204" pitchFamily="34" charset="0"/>
              <a:ea typeface="Microsoft JhengHei" charset="0"/>
              <a:cs typeface="Arial" panose="020B0604020202020204" pitchFamily="34" charset="0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C09A5337-11D9-7C45-91B0-28E7575CE6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7" r="75060" b="57245"/>
          <a:stretch/>
        </p:blipFill>
        <p:spPr>
          <a:xfrm>
            <a:off x="3380475" y="1237674"/>
            <a:ext cx="2329543" cy="2329543"/>
          </a:xfrm>
          <a:prstGeom prst="ellips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2032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CD86C4D8-97D4-4C93-BB52-D7276CF47F88}"/>
              </a:ext>
            </a:extLst>
          </p:cNvPr>
          <p:cNvSpPr/>
          <p:nvPr/>
        </p:nvSpPr>
        <p:spPr>
          <a:xfrm>
            <a:off x="3653718" y="2920011"/>
            <a:ext cx="1463411" cy="33793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TW" altLang="en-US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  <a:sym typeface="Arial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C9E60508-47BB-49D2-8443-C4643908F59B}"/>
              </a:ext>
            </a:extLst>
          </p:cNvPr>
          <p:cNvGrpSpPr/>
          <p:nvPr/>
        </p:nvGrpSpPr>
        <p:grpSpPr>
          <a:xfrm>
            <a:off x="3466614" y="3630242"/>
            <a:ext cx="2239989" cy="2239989"/>
            <a:chOff x="6879018" y="2057617"/>
            <a:chExt cx="2239989" cy="2239989"/>
          </a:xfrm>
        </p:grpSpPr>
        <p:sp>
          <p:nvSpPr>
            <p:cNvPr id="3" name="橢圓 2">
              <a:extLst>
                <a:ext uri="{FF2B5EF4-FFF2-40B4-BE49-F238E27FC236}">
                  <a16:creationId xmlns:a16="http://schemas.microsoft.com/office/drawing/2014/main" id="{0AF6A86F-42B0-4D2D-A4E0-0045AAB1D73A}"/>
                </a:ext>
              </a:extLst>
            </p:cNvPr>
            <p:cNvSpPr/>
            <p:nvPr/>
          </p:nvSpPr>
          <p:spPr>
            <a:xfrm>
              <a:off x="6879412" y="2058011"/>
              <a:ext cx="2239200" cy="2239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972CF94A-5E86-084B-9F53-B518DF99B0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048" t="49619" r="73462" b="1945"/>
            <a:stretch/>
          </p:blipFill>
          <p:spPr>
            <a:xfrm>
              <a:off x="6879018" y="2057617"/>
              <a:ext cx="2239989" cy="2239989"/>
            </a:xfrm>
            <a:prstGeom prst="ellips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</p:pic>
      </p:grpSp>
      <p:sp>
        <p:nvSpPr>
          <p:cNvPr id="21" name="矩形 20">
            <a:extLst>
              <a:ext uri="{FF2B5EF4-FFF2-40B4-BE49-F238E27FC236}">
                <a16:creationId xmlns:a16="http://schemas.microsoft.com/office/drawing/2014/main" id="{58CDA4CB-CC4A-46C0-9DAE-5FB95BFE06A3}"/>
              </a:ext>
            </a:extLst>
          </p:cNvPr>
          <p:cNvSpPr/>
          <p:nvPr/>
        </p:nvSpPr>
        <p:spPr>
          <a:xfrm>
            <a:off x="3895738" y="3805635"/>
            <a:ext cx="1582563" cy="33793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TW" altLang="en-US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  <a:sym typeface="Arial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827B5A29-61F4-475E-9AE0-1D3E911A50A3}"/>
              </a:ext>
            </a:extLst>
          </p:cNvPr>
          <p:cNvSpPr/>
          <p:nvPr/>
        </p:nvSpPr>
        <p:spPr>
          <a:xfrm>
            <a:off x="3889538" y="5292072"/>
            <a:ext cx="495885" cy="275366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TW" altLang="en-US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17807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5472B6A-0383-C746-8B74-4FB5A64EFB3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870575"/>
            <a:ext cx="12192000" cy="973138"/>
          </a:xfrm>
        </p:spPr>
        <p:txBody>
          <a:bodyPr>
            <a:normAutofit/>
          </a:bodyPr>
          <a:lstStyle/>
          <a:p>
            <a:pPr algn="ctr"/>
            <a:r>
              <a:rPr kumimoji="1" lang="en-US" altLang="zh-TW" sz="4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35+ powerful filter conditions</a:t>
            </a:r>
          </a:p>
        </p:txBody>
      </p: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13E9861A-1B4C-2544-9E07-D600AA4537C8}"/>
              </a:ext>
            </a:extLst>
          </p:cNvPr>
          <p:cNvGrpSpPr/>
          <p:nvPr/>
        </p:nvGrpSpPr>
        <p:grpSpPr>
          <a:xfrm>
            <a:off x="563418" y="886691"/>
            <a:ext cx="10747132" cy="5061527"/>
            <a:chOff x="28575" y="904796"/>
            <a:chExt cx="8736107" cy="3822699"/>
          </a:xfrm>
        </p:grpSpPr>
        <p:sp>
          <p:nvSpPr>
            <p:cNvPr id="36" name="圓角矩形 35">
              <a:extLst>
                <a:ext uri="{FF2B5EF4-FFF2-40B4-BE49-F238E27FC236}">
                  <a16:creationId xmlns:a16="http://schemas.microsoft.com/office/drawing/2014/main" id="{63CF27E6-CBB5-CF4F-B99F-B2097A9C1851}"/>
                </a:ext>
              </a:extLst>
            </p:cNvPr>
            <p:cNvSpPr/>
            <p:nvPr/>
          </p:nvSpPr>
          <p:spPr>
            <a:xfrm flipH="1">
              <a:off x="255261" y="1259510"/>
              <a:ext cx="8460112" cy="3467985"/>
            </a:xfrm>
            <a:prstGeom prst="roundRect">
              <a:avLst>
                <a:gd name="adj" fmla="val 3501"/>
              </a:avLst>
            </a:prstGeom>
            <a:solidFill>
              <a:srgbClr val="37BFC9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TW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+mn-cs"/>
                <a:sym typeface="Arial"/>
              </a:endParaRPr>
            </a:p>
          </p:txBody>
        </p:sp>
        <p:pic>
          <p:nvPicPr>
            <p:cNvPr id="37" name="Shape 298" descr="P8-01.png">
              <a:extLst>
                <a:ext uri="{FF2B5EF4-FFF2-40B4-BE49-F238E27FC236}">
                  <a16:creationId xmlns:a16="http://schemas.microsoft.com/office/drawing/2014/main" id="{427E5087-6ECA-5B45-93F1-CD4BB3B62BEC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r="5865"/>
            <a:stretch/>
          </p:blipFill>
          <p:spPr>
            <a:xfrm>
              <a:off x="28575" y="904796"/>
              <a:ext cx="8686798" cy="3784600"/>
            </a:xfrm>
            <a:prstGeom prst="roundRect">
              <a:avLst>
                <a:gd name="adj" fmla="val 0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contourClr>
                <a:srgbClr val="969696"/>
              </a:contourClr>
            </a:sp3d>
          </p:spPr>
        </p:pic>
        <p:sp>
          <p:nvSpPr>
            <p:cNvPr id="41" name="Shape 299">
              <a:extLst>
                <a:ext uri="{FF2B5EF4-FFF2-40B4-BE49-F238E27FC236}">
                  <a16:creationId xmlns:a16="http://schemas.microsoft.com/office/drawing/2014/main" id="{3C7D2175-A423-2E41-A7A2-477D2C5F2B77}"/>
                </a:ext>
              </a:extLst>
            </p:cNvPr>
            <p:cNvSpPr txBox="1"/>
            <p:nvPr/>
          </p:nvSpPr>
          <p:spPr>
            <a:xfrm>
              <a:off x="245860" y="1134029"/>
              <a:ext cx="2222370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2400" b="1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Microsoft JhengHei" charset="0"/>
                  <a:cs typeface="Microsoft JhengHei" charset="0"/>
                  <a:sym typeface="Arial"/>
                </a:rPr>
                <a:t>35+</a:t>
              </a: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Microsoft JhengHei" charset="0"/>
                  <a:cs typeface="Microsoft JhengHei" charset="0"/>
                  <a:sym typeface="Arial"/>
                </a:rPr>
                <a:t>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Microsoft JhengHei" charset="0"/>
                  <a:cs typeface="Microsoft JhengHei" charset="0"/>
                  <a:sym typeface="Arial"/>
                </a:rPr>
                <a:t>filter conditions</a:t>
              </a: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JhengHei" charset="0"/>
                <a:cs typeface="Microsoft JhengHei" charset="0"/>
                <a:sym typeface="Arial"/>
              </a:endParaRPr>
            </a:p>
          </p:txBody>
        </p:sp>
        <p:sp>
          <p:nvSpPr>
            <p:cNvPr id="42" name="Shape 300">
              <a:extLst>
                <a:ext uri="{FF2B5EF4-FFF2-40B4-BE49-F238E27FC236}">
                  <a16:creationId xmlns:a16="http://schemas.microsoft.com/office/drawing/2014/main" id="{1E693E5E-991D-C54E-AB0B-E4C5E3DFE4AB}"/>
                </a:ext>
              </a:extLst>
            </p:cNvPr>
            <p:cNvSpPr txBox="1"/>
            <p:nvPr/>
          </p:nvSpPr>
          <p:spPr>
            <a:xfrm>
              <a:off x="2549608" y="1269891"/>
              <a:ext cx="1734952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Microsoft JhengHei" charset="0"/>
                  <a:cs typeface="Microsoft JhengHei" charset="0"/>
                  <a:sym typeface="Arial"/>
                </a:rPr>
                <a:t>Flexible</a:t>
              </a: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JhengHei" charset="0"/>
                <a:cs typeface="Microsoft JhengHei" charset="0"/>
                <a:sym typeface="Arial"/>
              </a:endParaRPr>
            </a:p>
          </p:txBody>
        </p:sp>
        <p:sp>
          <p:nvSpPr>
            <p:cNvPr id="43" name="Shape 301">
              <a:extLst>
                <a:ext uri="{FF2B5EF4-FFF2-40B4-BE49-F238E27FC236}">
                  <a16:creationId xmlns:a16="http://schemas.microsoft.com/office/drawing/2014/main" id="{8761D10C-00E9-7444-B7F5-DFF5CAF9CF7C}"/>
                </a:ext>
              </a:extLst>
            </p:cNvPr>
            <p:cNvSpPr txBox="1"/>
            <p:nvPr/>
          </p:nvSpPr>
          <p:spPr>
            <a:xfrm>
              <a:off x="4701479" y="1178284"/>
              <a:ext cx="1968909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Microsoft JhengHei" charset="0"/>
                  <a:cs typeface="Microsoft JhengHei" charset="0"/>
                  <a:sym typeface="Arial"/>
                </a:rPr>
                <a:t>Quickly Specify</a:t>
              </a: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JhengHei" charset="0"/>
                <a:cs typeface="Microsoft JhengHei" charset="0"/>
                <a:sym typeface="Arial"/>
              </a:endParaRPr>
            </a:p>
          </p:txBody>
        </p:sp>
        <p:sp>
          <p:nvSpPr>
            <p:cNvPr id="44" name="Shape 302">
              <a:extLst>
                <a:ext uri="{FF2B5EF4-FFF2-40B4-BE49-F238E27FC236}">
                  <a16:creationId xmlns:a16="http://schemas.microsoft.com/office/drawing/2014/main" id="{1A6C8264-4962-3A4C-96F5-1697EA4D0FEF}"/>
                </a:ext>
              </a:extLst>
            </p:cNvPr>
            <p:cNvSpPr txBox="1"/>
            <p:nvPr/>
          </p:nvSpPr>
          <p:spPr>
            <a:xfrm>
              <a:off x="6670389" y="1259510"/>
              <a:ext cx="1981832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Microsoft JhengHei" charset="0"/>
                  <a:cs typeface="Microsoft JhengHei" charset="0"/>
                  <a:sym typeface="Arial"/>
                </a:rPr>
                <a:t>Customizable</a:t>
              </a: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JhengHei" charset="0"/>
                <a:cs typeface="Microsoft JhengHei" charset="0"/>
                <a:sym typeface="Arial"/>
              </a:endParaRPr>
            </a:p>
          </p:txBody>
        </p:sp>
        <p:sp>
          <p:nvSpPr>
            <p:cNvPr id="45" name="Shape 303">
              <a:extLst>
                <a:ext uri="{FF2B5EF4-FFF2-40B4-BE49-F238E27FC236}">
                  <a16:creationId xmlns:a16="http://schemas.microsoft.com/office/drawing/2014/main" id="{8E756050-B2A3-1B4F-A9CA-59555017FB6A}"/>
                </a:ext>
              </a:extLst>
            </p:cNvPr>
            <p:cNvSpPr txBox="1"/>
            <p:nvPr/>
          </p:nvSpPr>
          <p:spPr>
            <a:xfrm>
              <a:off x="274311" y="4036427"/>
              <a:ext cx="2115025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Microsoft JhengHei" charset="0"/>
                  <a:cs typeface="Microsoft JhengHei" charset="0"/>
                  <a:sym typeface="Arial"/>
                </a:rPr>
                <a:t>New </a:t>
              </a:r>
              <a:r>
                <a:rPr kumimoji="0" lang="en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Microsoft JhengHei" charset="0"/>
                  <a:cs typeface="Microsoft JhengHei" charset="0"/>
                  <a:sym typeface="Arial"/>
                </a:rPr>
                <a:t>filter</a:t>
              </a:r>
              <a:r>
                <a:rPr kumimoji="0" lang="en-US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Microsoft JhengHei" charset="0"/>
                  <a:cs typeface="Microsoft JhengHei" charset="0"/>
                  <a:sym typeface="Arial"/>
                </a:rPr>
                <a:t> for images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Microsoft JhengHei" charset="0"/>
                  <a:cs typeface="Microsoft JhengHei" charset="0"/>
                  <a:sym typeface="Arial"/>
                </a:rPr>
                <a:t>Color filter</a:t>
              </a:r>
              <a:endParaRPr kumimoji="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Microsoft JhengHei" charset="0"/>
                <a:cs typeface="Microsoft JhengHei" charset="0"/>
                <a:sym typeface="Arial"/>
              </a:endParaRPr>
            </a:p>
          </p:txBody>
        </p:sp>
        <p:sp>
          <p:nvSpPr>
            <p:cNvPr id="46" name="Shape 304">
              <a:extLst>
                <a:ext uri="{FF2B5EF4-FFF2-40B4-BE49-F238E27FC236}">
                  <a16:creationId xmlns:a16="http://schemas.microsoft.com/office/drawing/2014/main" id="{21CB2BCF-6138-2949-8122-EE90266C99A2}"/>
                </a:ext>
              </a:extLst>
            </p:cNvPr>
            <p:cNvSpPr txBox="1"/>
            <p:nvPr/>
          </p:nvSpPr>
          <p:spPr>
            <a:xfrm>
              <a:off x="2320827" y="4033748"/>
              <a:ext cx="2281280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Microsoft JhengHei" charset="0"/>
                  <a:cs typeface="Microsoft JhengHei" charset="0"/>
                  <a:sym typeface="Arial"/>
                </a:rPr>
                <a:t>Include or Exclude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Microsoft JhengHei" charset="0"/>
                  <a:cs typeface="Microsoft JhengHei" charset="0"/>
                  <a:sym typeface="Arial"/>
                </a:rPr>
                <a:t>Depending on your needs</a:t>
              </a: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JhengHei" charset="0"/>
                <a:cs typeface="Microsoft JhengHei" charset="0"/>
                <a:sym typeface="Arial"/>
              </a:endParaRPr>
            </a:p>
          </p:txBody>
        </p:sp>
        <p:sp>
          <p:nvSpPr>
            <p:cNvPr id="47" name="Shape 305">
              <a:extLst>
                <a:ext uri="{FF2B5EF4-FFF2-40B4-BE49-F238E27FC236}">
                  <a16:creationId xmlns:a16="http://schemas.microsoft.com/office/drawing/2014/main" id="{1650AD10-2D64-2A48-9197-9730BDB9943A}"/>
                </a:ext>
              </a:extLst>
            </p:cNvPr>
            <p:cNvSpPr txBox="1"/>
            <p:nvPr/>
          </p:nvSpPr>
          <p:spPr>
            <a:xfrm>
              <a:off x="4505428" y="4077973"/>
              <a:ext cx="2033235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Microsoft JhengHei" charset="0"/>
                  <a:cs typeface="Microsoft JhengHei" charset="0"/>
                  <a:sym typeface="Arial"/>
                </a:rPr>
                <a:t>Search function</a:t>
              </a:r>
              <a:r>
                <a:rPr kumimoji="0" lang="en-US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Microsoft JhengHei" charset="0"/>
                  <a:cs typeface="Microsoft JhengHei" charset="0"/>
                  <a:sym typeface="Arial"/>
                </a:rPr>
                <a:t> for filter conditions</a:t>
              </a:r>
              <a:endParaRPr kumimoji="0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JhengHei" charset="0"/>
                <a:cs typeface="Microsoft JhengHei" charset="0"/>
                <a:sym typeface="Arial"/>
              </a:endParaRPr>
            </a:p>
          </p:txBody>
        </p:sp>
        <p:sp>
          <p:nvSpPr>
            <p:cNvPr id="48" name="Shape 306">
              <a:extLst>
                <a:ext uri="{FF2B5EF4-FFF2-40B4-BE49-F238E27FC236}">
                  <a16:creationId xmlns:a16="http://schemas.microsoft.com/office/drawing/2014/main" id="{43BC5D32-292C-E24B-ABEF-9F2DDE0B2170}"/>
                </a:ext>
              </a:extLst>
            </p:cNvPr>
            <p:cNvSpPr txBox="1"/>
            <p:nvPr/>
          </p:nvSpPr>
          <p:spPr>
            <a:xfrm>
              <a:off x="6557927" y="4036427"/>
              <a:ext cx="2206755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Microsoft JhengHei" charset="0"/>
                  <a:cs typeface="Microsoft JhengHei" charset="0"/>
                  <a:sym typeface="Arial"/>
                </a:rPr>
                <a:t>Adjust</a:t>
              </a:r>
              <a:r>
                <a:rPr kumimoji="0" lang="en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Microsoft JhengHei" charset="0"/>
                  <a:cs typeface="Microsoft JhengHei" charset="0"/>
                  <a:sym typeface="Arial"/>
                </a:rPr>
                <a:t> the </a:t>
              </a:r>
              <a:r>
                <a:rPr kumimoji="0" lang="en-US" b="1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Microsoft JhengHei" charset="0"/>
                  <a:cs typeface="Microsoft JhengHei" charset="0"/>
                  <a:sym typeface="Arial"/>
                </a:rPr>
                <a:t>order</a:t>
              </a:r>
              <a:r>
                <a:rPr kumimoji="0" lang="en" b="1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Microsoft JhengHei" charset="0"/>
                  <a:cs typeface="Microsoft JhengHei" charset="0"/>
                  <a:sym typeface="Arial"/>
                </a:rPr>
                <a:t> of filters</a:t>
              </a:r>
              <a:r>
                <a:rPr kumimoji="0" lang="en-US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Microsoft JhengHei" charset="0"/>
                  <a:cs typeface="Microsoft JhengHei" charset="0"/>
                  <a:sym typeface="Arial"/>
                </a:rPr>
                <a:t> by your preference</a:t>
              </a:r>
              <a:endParaRPr kumimoji="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JhengHei" charset="0"/>
                <a:cs typeface="Microsoft JhengHei" charset="0"/>
                <a:sym typeface="Arial"/>
              </a:endParaRPr>
            </a:p>
          </p:txBody>
        </p:sp>
        <p:pic>
          <p:nvPicPr>
            <p:cNvPr id="49" name="Shape 307">
              <a:extLst>
                <a:ext uri="{FF2B5EF4-FFF2-40B4-BE49-F238E27FC236}">
                  <a16:creationId xmlns:a16="http://schemas.microsoft.com/office/drawing/2014/main" id="{E9B938A5-D3DE-A745-B22A-E0C73242E5F1}"/>
                </a:ext>
              </a:extLst>
            </p:cNvPr>
            <p:cNvPicPr preferRelativeResize="0"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838" y="1838953"/>
              <a:ext cx="1922431" cy="1996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" name="Shape 308">
              <a:extLst>
                <a:ext uri="{FF2B5EF4-FFF2-40B4-BE49-F238E27FC236}">
                  <a16:creationId xmlns:a16="http://schemas.microsoft.com/office/drawing/2014/main" id="{F2E65916-4F09-8E42-A7D2-CE9488FEE861}"/>
                </a:ext>
              </a:extLst>
            </p:cNvPr>
            <p:cNvPicPr preferRelativeResize="0"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9509" y="1842840"/>
              <a:ext cx="1760809" cy="2165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Shape 311">
              <a:extLst>
                <a:ext uri="{FF2B5EF4-FFF2-40B4-BE49-F238E27FC236}">
                  <a16:creationId xmlns:a16="http://schemas.microsoft.com/office/drawing/2014/main" id="{5B0C04E1-451F-0A41-8764-5186391A1BF3}"/>
                </a:ext>
              </a:extLst>
            </p:cNvPr>
            <p:cNvPicPr preferRelativeResize="0"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6087" y="1811777"/>
              <a:ext cx="1896328" cy="2194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Shape 313">
              <a:extLst>
                <a:ext uri="{FF2B5EF4-FFF2-40B4-BE49-F238E27FC236}">
                  <a16:creationId xmlns:a16="http://schemas.microsoft.com/office/drawing/2014/main" id="{A5B1E232-1AE5-5443-AC0A-AB07913E23F0}"/>
                </a:ext>
              </a:extLst>
            </p:cNvPr>
            <p:cNvPicPr preferRelativeResize="0"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0388" y="2413169"/>
              <a:ext cx="1981833" cy="11675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A95588A9-3034-0D41-8C00-AB79F9934F25}"/>
                </a:ext>
              </a:extLst>
            </p:cNvPr>
            <p:cNvSpPr/>
            <p:nvPr/>
          </p:nvSpPr>
          <p:spPr>
            <a:xfrm>
              <a:off x="411515" y="2389734"/>
              <a:ext cx="940876" cy="991242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TW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+mn-cs"/>
                <a:sym typeface="Arial"/>
              </a:endParaRPr>
            </a:p>
          </p:txBody>
        </p:sp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2F4B7C8E-7D2A-1044-9BD2-48004E14ECDC}"/>
                </a:ext>
              </a:extLst>
            </p:cNvPr>
            <p:cNvSpPr/>
            <p:nvPr/>
          </p:nvSpPr>
          <p:spPr>
            <a:xfrm>
              <a:off x="2438649" y="2038301"/>
              <a:ext cx="1921058" cy="236727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TW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+mn-cs"/>
                <a:sym typeface="Arial"/>
              </a:endParaRPr>
            </a:p>
          </p:txBody>
        </p:sp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AA89E512-ED14-C54E-9A9C-D6594410BA0C}"/>
                </a:ext>
              </a:extLst>
            </p:cNvPr>
            <p:cNvSpPr/>
            <p:nvPr/>
          </p:nvSpPr>
          <p:spPr>
            <a:xfrm>
              <a:off x="4609999" y="2038302"/>
              <a:ext cx="1690910" cy="1066048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TW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+mn-cs"/>
                <a:sym typeface="Arial"/>
              </a:endParaRPr>
            </a:p>
          </p:txBody>
        </p:sp>
        <p:sp>
          <p:nvSpPr>
            <p:cNvPr id="56" name="矩形 55">
              <a:extLst>
                <a:ext uri="{FF2B5EF4-FFF2-40B4-BE49-F238E27FC236}">
                  <a16:creationId xmlns:a16="http://schemas.microsoft.com/office/drawing/2014/main" id="{9B5C6881-1D47-A447-8A51-91D5B5635CFD}"/>
                </a:ext>
              </a:extLst>
            </p:cNvPr>
            <p:cNvSpPr/>
            <p:nvPr/>
          </p:nvSpPr>
          <p:spPr>
            <a:xfrm>
              <a:off x="7343774" y="2543175"/>
              <a:ext cx="778249" cy="1037585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TW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84507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AA92F452-95C9-4E6A-B13F-ECA7BF569F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199" y="1212954"/>
            <a:ext cx="5042464" cy="3987783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52438521-049A-4532-B026-AA066A6941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60" y="1126176"/>
            <a:ext cx="5740483" cy="3987782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5472B6A-0383-C746-8B74-4FB5A64EFB3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974725"/>
          </a:xfrm>
        </p:spPr>
        <p:txBody>
          <a:bodyPr>
            <a:normAutofit/>
          </a:bodyPr>
          <a:lstStyle/>
          <a:p>
            <a:pPr algn="ctr"/>
            <a:r>
              <a:rPr kumimoji="1" lang="en" altLang="zh-TW" sz="4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Easy steps from previewing to sharing</a:t>
            </a:r>
          </a:p>
        </p:txBody>
      </p:sp>
      <p:pic>
        <p:nvPicPr>
          <p:cNvPr id="35" name="圖片 34">
            <a:extLst>
              <a:ext uri="{FF2B5EF4-FFF2-40B4-BE49-F238E27FC236}">
                <a16:creationId xmlns:a16="http://schemas.microsoft.com/office/drawing/2014/main" id="{ECDEA468-EF07-7146-ADA6-5B76A070BD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1718" y="2345229"/>
            <a:ext cx="4119517" cy="583155"/>
          </a:xfrm>
          <a:prstGeom prst="rect">
            <a:avLst/>
          </a:prstGeom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C429E96A-7562-EA4D-ADF3-54D4F3A57C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1718" y="3326344"/>
            <a:ext cx="4119517" cy="583155"/>
          </a:xfrm>
          <a:prstGeom prst="rect">
            <a:avLst/>
          </a:prstGeom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AC1658AC-8DD6-364B-B511-93DE9A02B4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1718" y="4310182"/>
            <a:ext cx="4119517" cy="583155"/>
          </a:xfrm>
          <a:prstGeom prst="rect">
            <a:avLst/>
          </a:prstGeom>
        </p:spPr>
      </p:pic>
      <p:pic>
        <p:nvPicPr>
          <p:cNvPr id="41" name="圖片 40">
            <a:extLst>
              <a:ext uri="{FF2B5EF4-FFF2-40B4-BE49-F238E27FC236}">
                <a16:creationId xmlns:a16="http://schemas.microsoft.com/office/drawing/2014/main" id="{B384CAD3-AA17-5C4A-B54A-ED07B6F0DF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848" y="2521718"/>
            <a:ext cx="5042905" cy="710650"/>
          </a:xfrm>
          <a:prstGeom prst="rect">
            <a:avLst/>
          </a:prstGeom>
        </p:spPr>
      </p:pic>
      <p:pic>
        <p:nvPicPr>
          <p:cNvPr id="42" name="圖片 41">
            <a:extLst>
              <a:ext uri="{FF2B5EF4-FFF2-40B4-BE49-F238E27FC236}">
                <a16:creationId xmlns:a16="http://schemas.microsoft.com/office/drawing/2014/main" id="{73EAFBB3-DE97-8047-A4AF-65ADEA1B7B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1973" y="3299840"/>
            <a:ext cx="5042905" cy="710650"/>
          </a:xfrm>
          <a:prstGeom prst="rect">
            <a:avLst/>
          </a:prstGeom>
        </p:spPr>
      </p:pic>
      <p:pic>
        <p:nvPicPr>
          <p:cNvPr id="43" name="圖片 42">
            <a:extLst>
              <a:ext uri="{FF2B5EF4-FFF2-40B4-BE49-F238E27FC236}">
                <a16:creationId xmlns:a16="http://schemas.microsoft.com/office/drawing/2014/main" id="{65A96210-4D50-CC44-B1BD-4FB78CB334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1973" y="4064359"/>
            <a:ext cx="5042905" cy="710650"/>
          </a:xfrm>
          <a:prstGeom prst="rect">
            <a:avLst/>
          </a:prstGeom>
        </p:spPr>
      </p:pic>
      <p:sp>
        <p:nvSpPr>
          <p:cNvPr id="45" name="Shape 396">
            <a:extLst>
              <a:ext uri="{FF2B5EF4-FFF2-40B4-BE49-F238E27FC236}">
                <a16:creationId xmlns:a16="http://schemas.microsoft.com/office/drawing/2014/main" id="{B0B44D69-7CE0-D14D-A7B1-781C1A3D1FA5}"/>
              </a:ext>
            </a:extLst>
          </p:cNvPr>
          <p:cNvSpPr/>
          <p:nvPr/>
        </p:nvSpPr>
        <p:spPr>
          <a:xfrm>
            <a:off x="6928650" y="2212599"/>
            <a:ext cx="2343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" sz="1400" kern="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 </a:t>
            </a:r>
          </a:p>
        </p:txBody>
      </p:sp>
      <p:sp>
        <p:nvSpPr>
          <p:cNvPr id="46" name="Shape 402">
            <a:extLst>
              <a:ext uri="{FF2B5EF4-FFF2-40B4-BE49-F238E27FC236}">
                <a16:creationId xmlns:a16="http://schemas.microsoft.com/office/drawing/2014/main" id="{2364E8EF-E9EE-644B-B983-AA7855DA9E2B}"/>
              </a:ext>
            </a:extLst>
          </p:cNvPr>
          <p:cNvSpPr/>
          <p:nvPr/>
        </p:nvSpPr>
        <p:spPr>
          <a:xfrm>
            <a:off x="2250831" y="4751814"/>
            <a:ext cx="3344984" cy="421973"/>
          </a:xfrm>
          <a:prstGeom prst="roundRect">
            <a:avLst>
              <a:gd name="adj" fmla="val 16667"/>
            </a:avLst>
          </a:prstGeom>
          <a:solidFill>
            <a:srgbClr val="FF6600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Streaming to </a:t>
            </a:r>
            <a:r>
              <a:rPr lang="en-US" b="1" kern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VLC Client</a:t>
            </a:r>
            <a:endParaRPr lang="en-US" sz="1800" b="1" i="0" u="none" strike="noStrike" kern="0" cap="none" spc="0" baseline="0" noProof="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7" name="Shape 404">
            <a:extLst>
              <a:ext uri="{FF2B5EF4-FFF2-40B4-BE49-F238E27FC236}">
                <a16:creationId xmlns:a16="http://schemas.microsoft.com/office/drawing/2014/main" id="{454F5760-14A7-364F-A83A-1E110427C73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95712" y="4712369"/>
            <a:ext cx="691444" cy="71430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Shape 407">
            <a:extLst>
              <a:ext uri="{FF2B5EF4-FFF2-40B4-BE49-F238E27FC236}">
                <a16:creationId xmlns:a16="http://schemas.microsoft.com/office/drawing/2014/main" id="{001E699C-8B26-5645-AD11-A82963C86139}"/>
              </a:ext>
            </a:extLst>
          </p:cNvPr>
          <p:cNvSpPr txBox="1"/>
          <p:nvPr/>
        </p:nvSpPr>
        <p:spPr>
          <a:xfrm>
            <a:off x="1314008" y="1481077"/>
            <a:ext cx="4887818" cy="613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15000"/>
              </a:lnSpc>
              <a:buClr>
                <a:srgbClr val="000000"/>
              </a:buClr>
              <a:buFont typeface="Arial"/>
              <a:buNone/>
            </a:pPr>
            <a:r>
              <a:rPr lang="en-US" sz="3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Preview</a:t>
            </a:r>
          </a:p>
        </p:txBody>
      </p:sp>
      <p:sp>
        <p:nvSpPr>
          <p:cNvPr id="49" name="Shape 408">
            <a:extLst>
              <a:ext uri="{FF2B5EF4-FFF2-40B4-BE49-F238E27FC236}">
                <a16:creationId xmlns:a16="http://schemas.microsoft.com/office/drawing/2014/main" id="{2B663645-BD2F-1B4E-A2F1-795F360A949B}"/>
              </a:ext>
            </a:extLst>
          </p:cNvPr>
          <p:cNvSpPr txBox="1"/>
          <p:nvPr/>
        </p:nvSpPr>
        <p:spPr>
          <a:xfrm>
            <a:off x="7423332" y="1481077"/>
            <a:ext cx="3933781" cy="613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15000"/>
              </a:lnSpc>
              <a:buClr>
                <a:srgbClr val="000000"/>
              </a:buClr>
              <a:buFont typeface="Arial"/>
              <a:buNone/>
            </a:pPr>
            <a:r>
              <a:rPr lang="en-US" sz="3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Share</a:t>
            </a:r>
          </a:p>
        </p:txBody>
      </p:sp>
      <p:sp>
        <p:nvSpPr>
          <p:cNvPr id="50" name="Shape 409">
            <a:extLst>
              <a:ext uri="{FF2B5EF4-FFF2-40B4-BE49-F238E27FC236}">
                <a16:creationId xmlns:a16="http://schemas.microsoft.com/office/drawing/2014/main" id="{D705DEF0-B794-594C-AAEB-D23615BC2D22}"/>
              </a:ext>
            </a:extLst>
          </p:cNvPr>
          <p:cNvSpPr txBox="1"/>
          <p:nvPr/>
        </p:nvSpPr>
        <p:spPr>
          <a:xfrm>
            <a:off x="7121683" y="2788371"/>
            <a:ext cx="1125199" cy="394200"/>
          </a:xfrm>
          <a:prstGeom prst="rect">
            <a:avLst/>
          </a:prstGeom>
          <a:solidFill>
            <a:srgbClr val="595959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2000"/>
              <a:buFont typeface="Arial"/>
              <a:buNone/>
            </a:pPr>
            <a:r>
              <a:rPr lang="en-US" sz="1400" b="1" kern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NAS user</a:t>
            </a:r>
          </a:p>
        </p:txBody>
      </p:sp>
      <p:sp>
        <p:nvSpPr>
          <p:cNvPr id="51" name="Shape 410">
            <a:extLst>
              <a:ext uri="{FF2B5EF4-FFF2-40B4-BE49-F238E27FC236}">
                <a16:creationId xmlns:a16="http://schemas.microsoft.com/office/drawing/2014/main" id="{AF09EB06-8CDA-724D-8721-B540A5270182}"/>
              </a:ext>
            </a:extLst>
          </p:cNvPr>
          <p:cNvSpPr txBox="1"/>
          <p:nvPr/>
        </p:nvSpPr>
        <p:spPr>
          <a:xfrm>
            <a:off x="8273659" y="2788371"/>
            <a:ext cx="1125199" cy="394200"/>
          </a:xfrm>
          <a:prstGeom prst="rect">
            <a:avLst/>
          </a:prstGeom>
          <a:solidFill>
            <a:srgbClr val="595959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2000"/>
              <a:buFont typeface="Arial"/>
              <a:buNone/>
            </a:pPr>
            <a:r>
              <a:rPr lang="en-US" sz="1400" b="1" kern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Email</a:t>
            </a:r>
            <a:endParaRPr lang="en-US" sz="1400" kern="0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52" name="Shape 411">
            <a:extLst>
              <a:ext uri="{FF2B5EF4-FFF2-40B4-BE49-F238E27FC236}">
                <a16:creationId xmlns:a16="http://schemas.microsoft.com/office/drawing/2014/main" id="{D4A2F53D-8414-7948-92A2-3183FABB9043}"/>
              </a:ext>
            </a:extLst>
          </p:cNvPr>
          <p:cNvSpPr txBox="1"/>
          <p:nvPr/>
        </p:nvSpPr>
        <p:spPr>
          <a:xfrm>
            <a:off x="9425635" y="2788371"/>
            <a:ext cx="1125199" cy="394200"/>
          </a:xfrm>
          <a:prstGeom prst="rect">
            <a:avLst/>
          </a:prstGeom>
          <a:solidFill>
            <a:srgbClr val="595959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2000"/>
              <a:buFont typeface="Arial"/>
              <a:buNone/>
            </a:pPr>
            <a:r>
              <a:rPr lang="en-US" sz="1400" b="1" kern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More media</a:t>
            </a:r>
            <a:endParaRPr lang="en-US" sz="1400" kern="0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3" name="Shape 413" descr="Image result for crown icon png">
            <a:extLst>
              <a:ext uri="{FF2B5EF4-FFF2-40B4-BE49-F238E27FC236}">
                <a16:creationId xmlns:a16="http://schemas.microsoft.com/office/drawing/2014/main" id="{A028A4B5-7337-3040-A433-8FA42CD6471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10288749" y="2569466"/>
            <a:ext cx="766771" cy="76677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Shape 414">
            <a:extLst>
              <a:ext uri="{FF2B5EF4-FFF2-40B4-BE49-F238E27FC236}">
                <a16:creationId xmlns:a16="http://schemas.microsoft.com/office/drawing/2014/main" id="{0456A786-06B8-DB4B-B07D-F132CDC21301}"/>
              </a:ext>
            </a:extLst>
          </p:cNvPr>
          <p:cNvSpPr txBox="1"/>
          <p:nvPr/>
        </p:nvSpPr>
        <p:spPr>
          <a:xfrm>
            <a:off x="8270858" y="3759056"/>
            <a:ext cx="1123338" cy="394200"/>
          </a:xfrm>
          <a:prstGeom prst="rect">
            <a:avLst/>
          </a:prstGeom>
          <a:solidFill>
            <a:srgbClr val="595959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2000"/>
              <a:buFont typeface="Arial"/>
              <a:buNone/>
            </a:pPr>
            <a:r>
              <a:rPr lang="en-US" sz="1400" b="1" kern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Custom domain</a:t>
            </a:r>
            <a:endParaRPr lang="en-US" sz="1400" kern="0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55" name="Shape 415">
            <a:extLst>
              <a:ext uri="{FF2B5EF4-FFF2-40B4-BE49-F238E27FC236}">
                <a16:creationId xmlns:a16="http://schemas.microsoft.com/office/drawing/2014/main" id="{016C6B7E-2137-FC49-A132-D71CA008E54E}"/>
              </a:ext>
            </a:extLst>
          </p:cNvPr>
          <p:cNvSpPr txBox="1"/>
          <p:nvPr/>
        </p:nvSpPr>
        <p:spPr>
          <a:xfrm>
            <a:off x="7121683" y="3759056"/>
            <a:ext cx="1123338" cy="394200"/>
          </a:xfrm>
          <a:prstGeom prst="rect">
            <a:avLst/>
          </a:prstGeom>
          <a:solidFill>
            <a:srgbClr val="595959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2000"/>
              <a:buFont typeface="Arial"/>
              <a:buNone/>
            </a:pPr>
            <a:r>
              <a:rPr lang="en-US" sz="1200" b="1" kern="0" err="1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Smartshare</a:t>
            </a:r>
            <a:endParaRPr lang="en-US" sz="1200" kern="0" err="1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56" name="Shape 416">
            <a:extLst>
              <a:ext uri="{FF2B5EF4-FFF2-40B4-BE49-F238E27FC236}">
                <a16:creationId xmlns:a16="http://schemas.microsoft.com/office/drawing/2014/main" id="{2C5E0AF3-6A87-054A-9192-3035EAF85C45}"/>
              </a:ext>
            </a:extLst>
          </p:cNvPr>
          <p:cNvSpPr txBox="1"/>
          <p:nvPr/>
        </p:nvSpPr>
        <p:spPr>
          <a:xfrm>
            <a:off x="9420033" y="3759056"/>
            <a:ext cx="1146301" cy="394200"/>
          </a:xfrm>
          <a:prstGeom prst="rect">
            <a:avLst/>
          </a:prstGeom>
          <a:solidFill>
            <a:srgbClr val="595959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2000"/>
              <a:buFont typeface="Arial"/>
              <a:buNone/>
            </a:pPr>
            <a:r>
              <a:rPr lang="en-US" sz="1400" b="1" kern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High </a:t>
            </a:r>
            <a:r>
              <a:rPr lang="en-US" sz="1400" b="1" kern="0" err="1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flexbility</a:t>
            </a:r>
            <a:endParaRPr lang="en-US" sz="1400" kern="0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7" name="Shape 418" descr="Image result for crown icon png">
            <a:extLst>
              <a:ext uri="{FF2B5EF4-FFF2-40B4-BE49-F238E27FC236}">
                <a16:creationId xmlns:a16="http://schemas.microsoft.com/office/drawing/2014/main" id="{D5308446-D565-724F-9571-9CBF81DD052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10361247" y="3546183"/>
            <a:ext cx="766771" cy="76677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Shape 419">
            <a:extLst>
              <a:ext uri="{FF2B5EF4-FFF2-40B4-BE49-F238E27FC236}">
                <a16:creationId xmlns:a16="http://schemas.microsoft.com/office/drawing/2014/main" id="{F552B1DA-671E-0548-88C7-4A44810CFC6C}"/>
              </a:ext>
            </a:extLst>
          </p:cNvPr>
          <p:cNvSpPr txBox="1"/>
          <p:nvPr/>
        </p:nvSpPr>
        <p:spPr>
          <a:xfrm>
            <a:off x="7121683" y="4761105"/>
            <a:ext cx="1123338" cy="394200"/>
          </a:xfrm>
          <a:prstGeom prst="rect">
            <a:avLst/>
          </a:prstGeom>
          <a:solidFill>
            <a:srgbClr val="595959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2000"/>
              <a:buFont typeface="Arial"/>
              <a:buNone/>
            </a:pPr>
            <a:r>
              <a:rPr lang="en-US" sz="1400" b="1" kern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Valid date</a:t>
            </a:r>
            <a:endParaRPr lang="en-US" sz="1400" kern="0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59" name="Shape 420">
            <a:extLst>
              <a:ext uri="{FF2B5EF4-FFF2-40B4-BE49-F238E27FC236}">
                <a16:creationId xmlns:a16="http://schemas.microsoft.com/office/drawing/2014/main" id="{EFE58A5F-97BA-DB4C-8ACC-3E929B05959E}"/>
              </a:ext>
            </a:extLst>
          </p:cNvPr>
          <p:cNvSpPr txBox="1"/>
          <p:nvPr/>
        </p:nvSpPr>
        <p:spPr>
          <a:xfrm>
            <a:off x="8276818" y="4761105"/>
            <a:ext cx="1123338" cy="394200"/>
          </a:xfrm>
          <a:prstGeom prst="rect">
            <a:avLst/>
          </a:prstGeom>
          <a:solidFill>
            <a:srgbClr val="595959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2000"/>
              <a:buFont typeface="Arial"/>
              <a:buNone/>
            </a:pPr>
            <a:r>
              <a:rPr lang="en-US" sz="1400" b="1" kern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Password</a:t>
            </a:r>
            <a:endParaRPr lang="en-US" sz="1400" kern="0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60" name="Shape 421">
            <a:extLst>
              <a:ext uri="{FF2B5EF4-FFF2-40B4-BE49-F238E27FC236}">
                <a16:creationId xmlns:a16="http://schemas.microsoft.com/office/drawing/2014/main" id="{87A92BB6-4A4C-C349-A495-719E251CF4F2}"/>
              </a:ext>
            </a:extLst>
          </p:cNvPr>
          <p:cNvSpPr txBox="1"/>
          <p:nvPr/>
        </p:nvSpPr>
        <p:spPr>
          <a:xfrm>
            <a:off x="9426659" y="4761105"/>
            <a:ext cx="1279649" cy="394200"/>
          </a:xfrm>
          <a:prstGeom prst="rect">
            <a:avLst/>
          </a:prstGeom>
          <a:solidFill>
            <a:srgbClr val="595959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2000"/>
              <a:buFont typeface="Arial"/>
              <a:buNone/>
            </a:pPr>
            <a:r>
              <a:rPr lang="en-US" sz="1400" b="1" kern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SSL Secured</a:t>
            </a:r>
            <a:endParaRPr lang="en-US" sz="1400" kern="0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C2505242-0852-924B-91A6-E8AEDDD29212}"/>
              </a:ext>
            </a:extLst>
          </p:cNvPr>
          <p:cNvSpPr/>
          <p:nvPr/>
        </p:nvSpPr>
        <p:spPr>
          <a:xfrm>
            <a:off x="1611137" y="2677793"/>
            <a:ext cx="39356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altLang="zh-TW" sz="2000" b="1" ker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PDF</a:t>
            </a:r>
            <a:r>
              <a:rPr lang="zh-TW" altLang="en-US" sz="2000" b="1" ker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、</a:t>
            </a:r>
            <a:r>
              <a:rPr lang="en-US" altLang="zh-TW" sz="2000" b="1" kern="0">
                <a:solidFill>
                  <a:srgbClr val="C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Microsoft Office</a:t>
            </a:r>
            <a:r>
              <a:rPr lang="zh-TW" altLang="en-US" sz="2000" b="1" ker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、</a:t>
            </a:r>
            <a:r>
              <a:rPr lang="en-US" altLang="zh-Hant" sz="2000" b="1" ker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Email </a:t>
            </a:r>
            <a:endParaRPr lang="zh-TW" altLang="en-US" sz="2000" b="1" kern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pic>
        <p:nvPicPr>
          <p:cNvPr id="62" name="Shape 628">
            <a:extLst>
              <a:ext uri="{FF2B5EF4-FFF2-40B4-BE49-F238E27FC236}">
                <a16:creationId xmlns:a16="http://schemas.microsoft.com/office/drawing/2014/main" id="{9ACE50AB-2F90-4049-9E80-BEE9ED675E52}"/>
              </a:ext>
            </a:extLst>
          </p:cNvPr>
          <p:cNvPicPr preferRelativeResize="0"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451" y="2161144"/>
            <a:ext cx="654143" cy="61059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矩形 62">
            <a:extLst>
              <a:ext uri="{FF2B5EF4-FFF2-40B4-BE49-F238E27FC236}">
                <a16:creationId xmlns:a16="http://schemas.microsoft.com/office/drawing/2014/main" id="{436ACAD8-0965-584D-BE3F-E342A6ADA980}"/>
              </a:ext>
            </a:extLst>
          </p:cNvPr>
          <p:cNvSpPr/>
          <p:nvPr/>
        </p:nvSpPr>
        <p:spPr>
          <a:xfrm>
            <a:off x="1297664" y="3460037"/>
            <a:ext cx="46971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altLang="zh-TW" sz="2000" b="1" ker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Music, photo &amp; video instant preview</a:t>
            </a:r>
            <a:endParaRPr lang="zh-TW" altLang="en-US" sz="2000" b="1" kern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E0C21434-C7C2-A74B-8EBF-C282B1F29713}"/>
              </a:ext>
            </a:extLst>
          </p:cNvPr>
          <p:cNvSpPr/>
          <p:nvPr/>
        </p:nvSpPr>
        <p:spPr>
          <a:xfrm>
            <a:off x="1299265" y="4235441"/>
            <a:ext cx="46939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altLang="zh-TW" sz="2000" b="1" ker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360 panoramic video/photo preview</a:t>
            </a:r>
            <a:endParaRPr lang="zh-TW" altLang="en-US" sz="2000" b="1" kern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7D8D8F4F-0AF9-C141-B39D-892A29F9109E}"/>
              </a:ext>
            </a:extLst>
          </p:cNvPr>
          <p:cNvSpPr/>
          <p:nvPr/>
        </p:nvSpPr>
        <p:spPr>
          <a:xfrm>
            <a:off x="7899595" y="2444094"/>
            <a:ext cx="23022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altLang="zh-TW" sz="2000" b="1" ker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Various Methods</a:t>
            </a:r>
            <a:endParaRPr lang="zh-TW" altLang="en-US" sz="2000" b="1" kern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8507F665-EA38-C043-A3CB-BD1679EFF83B}"/>
              </a:ext>
            </a:extLst>
          </p:cNvPr>
          <p:cNvSpPr/>
          <p:nvPr/>
        </p:nvSpPr>
        <p:spPr>
          <a:xfrm>
            <a:off x="7954898" y="3403588"/>
            <a:ext cx="21916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altLang="zh-TW" sz="2000" b="1" ker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Custom Domain</a:t>
            </a:r>
            <a:endParaRPr lang="zh-TW" altLang="en-US" sz="2000" b="1" kern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253631D6-F8F9-6B4C-B155-F44F23C3649E}"/>
              </a:ext>
            </a:extLst>
          </p:cNvPr>
          <p:cNvSpPr/>
          <p:nvPr/>
        </p:nvSpPr>
        <p:spPr>
          <a:xfrm>
            <a:off x="7949288" y="4401704"/>
            <a:ext cx="22028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altLang="zh-TW" sz="2000" b="1" ker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Secured Sharing</a:t>
            </a:r>
            <a:endParaRPr lang="zh-TW" altLang="en-US" sz="2000" b="1" kern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A31E5CB3-7599-4A73-925D-E8D26F79909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68" y="1413284"/>
            <a:ext cx="1043179" cy="771938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A92C40DF-BC8E-4538-8FFC-A9197C1F40A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461" y="1220321"/>
            <a:ext cx="1039953" cy="1039953"/>
          </a:xfrm>
          <a:prstGeom prst="rect">
            <a:avLst/>
          </a:prstGeom>
        </p:spPr>
      </p:pic>
      <p:pic>
        <p:nvPicPr>
          <p:cNvPr id="68" name="圖片 67">
            <a:extLst>
              <a:ext uri="{FF2B5EF4-FFF2-40B4-BE49-F238E27FC236}">
                <a16:creationId xmlns:a16="http://schemas.microsoft.com/office/drawing/2014/main" id="{159F9DD3-955B-4A7D-99FA-5A029B8ADC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0378"/>
            <a:ext cx="1954635" cy="1564642"/>
          </a:xfrm>
          <a:prstGeom prst="rect">
            <a:avLst/>
          </a:prstGeom>
        </p:spPr>
      </p:pic>
      <p:pic>
        <p:nvPicPr>
          <p:cNvPr id="69" name="圖片 68">
            <a:extLst>
              <a:ext uri="{FF2B5EF4-FFF2-40B4-BE49-F238E27FC236}">
                <a16:creationId xmlns:a16="http://schemas.microsoft.com/office/drawing/2014/main" id="{E52A70C7-CC8C-46CC-8810-C55F323618B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134" y="441969"/>
            <a:ext cx="1556458" cy="1451359"/>
          </a:xfrm>
          <a:prstGeom prst="rect">
            <a:avLst/>
          </a:prstGeom>
        </p:spPr>
      </p:pic>
      <p:pic>
        <p:nvPicPr>
          <p:cNvPr id="71" name="圖片 70">
            <a:extLst>
              <a:ext uri="{FF2B5EF4-FFF2-40B4-BE49-F238E27FC236}">
                <a16:creationId xmlns:a16="http://schemas.microsoft.com/office/drawing/2014/main" id="{03172B20-2627-4FDD-B7E7-D17B3E4494D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05"/>
          <a:stretch/>
        </p:blipFill>
        <p:spPr>
          <a:xfrm>
            <a:off x="5028653" y="4663418"/>
            <a:ext cx="3565136" cy="219458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04932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5472B6A-0383-C746-8B74-4FB5A64EFB3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1" y="5883965"/>
            <a:ext cx="11025809" cy="974035"/>
          </a:xfrm>
        </p:spPr>
        <p:txBody>
          <a:bodyPr>
            <a:normAutofit/>
          </a:bodyPr>
          <a:lstStyle/>
          <a:p>
            <a:pPr algn="ctr"/>
            <a:r>
              <a:rPr kumimoji="1" lang="en" altLang="zh-TW" sz="4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Search files anytime, anywhere in 4 ways</a:t>
            </a: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4B257199-9A7F-4CBB-8220-FB06EB1C4DAA}"/>
              </a:ext>
            </a:extLst>
          </p:cNvPr>
          <p:cNvGrpSpPr/>
          <p:nvPr/>
        </p:nvGrpSpPr>
        <p:grpSpPr>
          <a:xfrm>
            <a:off x="266386" y="872511"/>
            <a:ext cx="11659226" cy="2779426"/>
            <a:chOff x="148459" y="918893"/>
            <a:chExt cx="11990532" cy="2858405"/>
          </a:xfrm>
        </p:grpSpPr>
        <p:grpSp>
          <p:nvGrpSpPr>
            <p:cNvPr id="35" name="群組 34">
              <a:extLst>
                <a:ext uri="{FF2B5EF4-FFF2-40B4-BE49-F238E27FC236}">
                  <a16:creationId xmlns:a16="http://schemas.microsoft.com/office/drawing/2014/main" id="{E000C68C-A80F-D041-A6C4-CABFBE10DA9B}"/>
                </a:ext>
              </a:extLst>
            </p:cNvPr>
            <p:cNvGrpSpPr/>
            <p:nvPr/>
          </p:nvGrpSpPr>
          <p:grpSpPr>
            <a:xfrm>
              <a:off x="6188491" y="918893"/>
              <a:ext cx="2930484" cy="2858405"/>
              <a:chOff x="3092245" y="2737632"/>
              <a:chExt cx="2621263" cy="2556790"/>
            </a:xfrm>
          </p:grpSpPr>
          <p:pic>
            <p:nvPicPr>
              <p:cNvPr id="36" name="圖片 35">
                <a:extLst>
                  <a:ext uri="{FF2B5EF4-FFF2-40B4-BE49-F238E27FC236}">
                    <a16:creationId xmlns:a16="http://schemas.microsoft.com/office/drawing/2014/main" id="{A2D839B2-99BA-3840-BEDB-260088997A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6718" y="2737632"/>
                <a:ext cx="2556790" cy="2556790"/>
              </a:xfrm>
              <a:prstGeom prst="rect">
                <a:avLst/>
              </a:prstGeom>
            </p:spPr>
          </p:pic>
          <p:sp>
            <p:nvSpPr>
              <p:cNvPr id="37" name="Shape 450">
                <a:extLst>
                  <a:ext uri="{FF2B5EF4-FFF2-40B4-BE49-F238E27FC236}">
                    <a16:creationId xmlns:a16="http://schemas.microsoft.com/office/drawing/2014/main" id="{FD617403-18E6-7646-80FA-524741E00806}"/>
                  </a:ext>
                </a:extLst>
              </p:cNvPr>
              <p:cNvSpPr/>
              <p:nvPr/>
            </p:nvSpPr>
            <p:spPr>
              <a:xfrm>
                <a:off x="3092245" y="2886073"/>
                <a:ext cx="592166" cy="592166"/>
              </a:xfrm>
              <a:prstGeom prst="ellipse">
                <a:avLst/>
              </a:prstGeom>
              <a:solidFill>
                <a:srgbClr val="272727"/>
              </a:solidFill>
              <a:ln w="381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altLang="zh-TW" sz="24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Microsoft JhengHei" charset="0"/>
                    <a:ea typeface="Microsoft JhengHei" charset="0"/>
                    <a:cs typeface="Microsoft JhengHei" charset="0"/>
                    <a:sym typeface="Arial"/>
                  </a:rPr>
                  <a:t>3</a:t>
                </a: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icrosoft JhengHei" charset="0"/>
                  <a:ea typeface="Microsoft JhengHei" charset="0"/>
                  <a:cs typeface="Microsoft JhengHei" charset="0"/>
                  <a:sym typeface="Arial"/>
                </a:endParaRPr>
              </a:p>
            </p:txBody>
          </p:sp>
          <p:sp>
            <p:nvSpPr>
              <p:cNvPr id="41" name="Shape 478">
                <a:extLst>
                  <a:ext uri="{FF2B5EF4-FFF2-40B4-BE49-F238E27FC236}">
                    <a16:creationId xmlns:a16="http://schemas.microsoft.com/office/drawing/2014/main" id="{75D45CEF-3306-7141-834A-31E7A715DE29}"/>
                  </a:ext>
                </a:extLst>
              </p:cNvPr>
              <p:cNvSpPr txBox="1"/>
              <p:nvPr/>
            </p:nvSpPr>
            <p:spPr>
              <a:xfrm>
                <a:off x="3897460" y="4363211"/>
                <a:ext cx="1194132" cy="5822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000" b="1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Microsoft JhengHei" charset="0"/>
                    <a:cs typeface="Arial" panose="020B0604020202020204" pitchFamily="34" charset="0"/>
                    <a:sym typeface="Arial"/>
                  </a:rPr>
                  <a:t>Mac Finder</a:t>
                </a:r>
                <a:endParaRPr sz="2000" b="1" i="0" u="none" strike="noStrike" cap="none">
                  <a:solidFill>
                    <a:schemeClr val="lt1"/>
                  </a:solidFill>
                  <a:latin typeface="Arial" panose="020B0604020202020204" pitchFamily="34" charset="0"/>
                  <a:ea typeface="Microsoft JhengHei" charset="0"/>
                  <a:cs typeface="Arial" panose="020B0604020202020204" pitchFamily="34" charset="0"/>
                  <a:sym typeface="Arial"/>
                </a:endParaRPr>
              </a:p>
            </p:txBody>
          </p:sp>
          <p:grpSp>
            <p:nvGrpSpPr>
              <p:cNvPr id="43" name="群組 42">
                <a:extLst>
                  <a:ext uri="{FF2B5EF4-FFF2-40B4-BE49-F238E27FC236}">
                    <a16:creationId xmlns:a16="http://schemas.microsoft.com/office/drawing/2014/main" id="{F502B9D0-5828-044A-B12E-CB5D7508B246}"/>
                  </a:ext>
                </a:extLst>
              </p:cNvPr>
              <p:cNvGrpSpPr/>
              <p:nvPr/>
            </p:nvGrpSpPr>
            <p:grpSpPr>
              <a:xfrm>
                <a:off x="3729705" y="3311167"/>
                <a:ext cx="1461638" cy="1071627"/>
                <a:chOff x="8091689" y="4074400"/>
                <a:chExt cx="1777170" cy="1302965"/>
              </a:xfrm>
            </p:grpSpPr>
            <p:sp>
              <p:nvSpPr>
                <p:cNvPr id="46" name="Shape 472">
                  <a:extLst>
                    <a:ext uri="{FF2B5EF4-FFF2-40B4-BE49-F238E27FC236}">
                      <a16:creationId xmlns:a16="http://schemas.microsoft.com/office/drawing/2014/main" id="{A9C77A03-9E37-734E-A060-D2C259F3D5E8}"/>
                    </a:ext>
                  </a:extLst>
                </p:cNvPr>
                <p:cNvSpPr/>
                <p:nvPr/>
              </p:nvSpPr>
              <p:spPr>
                <a:xfrm>
                  <a:off x="8091689" y="4074400"/>
                  <a:ext cx="1777170" cy="130296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43434" h="111665" extrusionOk="0">
                      <a:moveTo>
                        <a:pt x="71751" y="2308"/>
                      </a:moveTo>
                      <a:lnTo>
                        <a:pt x="71887" y="2376"/>
                      </a:lnTo>
                      <a:lnTo>
                        <a:pt x="72091" y="2444"/>
                      </a:lnTo>
                      <a:lnTo>
                        <a:pt x="72159" y="2647"/>
                      </a:lnTo>
                      <a:lnTo>
                        <a:pt x="72226" y="2783"/>
                      </a:lnTo>
                      <a:lnTo>
                        <a:pt x="72159" y="2987"/>
                      </a:lnTo>
                      <a:lnTo>
                        <a:pt x="72091" y="3190"/>
                      </a:lnTo>
                      <a:lnTo>
                        <a:pt x="71887" y="3258"/>
                      </a:lnTo>
                      <a:lnTo>
                        <a:pt x="71751" y="3326"/>
                      </a:lnTo>
                      <a:lnTo>
                        <a:pt x="71548" y="3258"/>
                      </a:lnTo>
                      <a:lnTo>
                        <a:pt x="71344" y="3190"/>
                      </a:lnTo>
                      <a:lnTo>
                        <a:pt x="71276" y="2987"/>
                      </a:lnTo>
                      <a:lnTo>
                        <a:pt x="71208" y="2783"/>
                      </a:lnTo>
                      <a:lnTo>
                        <a:pt x="71276" y="2647"/>
                      </a:lnTo>
                      <a:lnTo>
                        <a:pt x="71344" y="2444"/>
                      </a:lnTo>
                      <a:lnTo>
                        <a:pt x="71548" y="2376"/>
                      </a:lnTo>
                      <a:lnTo>
                        <a:pt x="71751" y="2308"/>
                      </a:lnTo>
                      <a:close/>
                      <a:moveTo>
                        <a:pt x="137528" y="5906"/>
                      </a:moveTo>
                      <a:lnTo>
                        <a:pt x="137596" y="5974"/>
                      </a:lnTo>
                      <a:lnTo>
                        <a:pt x="137596" y="89604"/>
                      </a:lnTo>
                      <a:lnTo>
                        <a:pt x="5906" y="89604"/>
                      </a:lnTo>
                      <a:lnTo>
                        <a:pt x="5906" y="5974"/>
                      </a:lnTo>
                      <a:lnTo>
                        <a:pt x="5906" y="5906"/>
                      </a:lnTo>
                      <a:close/>
                      <a:moveTo>
                        <a:pt x="3530" y="0"/>
                      </a:moveTo>
                      <a:lnTo>
                        <a:pt x="3191" y="68"/>
                      </a:lnTo>
                      <a:lnTo>
                        <a:pt x="2444" y="339"/>
                      </a:lnTo>
                      <a:lnTo>
                        <a:pt x="1766" y="679"/>
                      </a:lnTo>
                      <a:lnTo>
                        <a:pt x="1155" y="1154"/>
                      </a:lnTo>
                      <a:lnTo>
                        <a:pt x="679" y="1765"/>
                      </a:lnTo>
                      <a:lnTo>
                        <a:pt x="272" y="2444"/>
                      </a:lnTo>
                      <a:lnTo>
                        <a:pt x="69" y="3190"/>
                      </a:lnTo>
                      <a:lnTo>
                        <a:pt x="1" y="3598"/>
                      </a:lnTo>
                      <a:lnTo>
                        <a:pt x="1" y="4005"/>
                      </a:lnTo>
                      <a:lnTo>
                        <a:pt x="1" y="91572"/>
                      </a:lnTo>
                      <a:lnTo>
                        <a:pt x="1" y="91979"/>
                      </a:lnTo>
                      <a:lnTo>
                        <a:pt x="69" y="92319"/>
                      </a:lnTo>
                      <a:lnTo>
                        <a:pt x="272" y="93065"/>
                      </a:lnTo>
                      <a:lnTo>
                        <a:pt x="679" y="93744"/>
                      </a:lnTo>
                      <a:lnTo>
                        <a:pt x="1155" y="94355"/>
                      </a:lnTo>
                      <a:lnTo>
                        <a:pt x="1766" y="94830"/>
                      </a:lnTo>
                      <a:lnTo>
                        <a:pt x="2444" y="95238"/>
                      </a:lnTo>
                      <a:lnTo>
                        <a:pt x="3191" y="95441"/>
                      </a:lnTo>
                      <a:lnTo>
                        <a:pt x="3530" y="95509"/>
                      </a:lnTo>
                      <a:lnTo>
                        <a:pt x="139904" y="95509"/>
                      </a:lnTo>
                      <a:lnTo>
                        <a:pt x="140311" y="95441"/>
                      </a:lnTo>
                      <a:lnTo>
                        <a:pt x="141058" y="95238"/>
                      </a:lnTo>
                      <a:lnTo>
                        <a:pt x="141737" y="94830"/>
                      </a:lnTo>
                      <a:lnTo>
                        <a:pt x="142280" y="94355"/>
                      </a:lnTo>
                      <a:lnTo>
                        <a:pt x="142755" y="93744"/>
                      </a:lnTo>
                      <a:lnTo>
                        <a:pt x="143162" y="93065"/>
                      </a:lnTo>
                      <a:lnTo>
                        <a:pt x="143366" y="92319"/>
                      </a:lnTo>
                      <a:lnTo>
                        <a:pt x="143434" y="91979"/>
                      </a:lnTo>
                      <a:lnTo>
                        <a:pt x="143434" y="91572"/>
                      </a:lnTo>
                      <a:lnTo>
                        <a:pt x="143434" y="4005"/>
                      </a:lnTo>
                      <a:lnTo>
                        <a:pt x="143434" y="3598"/>
                      </a:lnTo>
                      <a:lnTo>
                        <a:pt x="143366" y="3190"/>
                      </a:lnTo>
                      <a:lnTo>
                        <a:pt x="143162" y="2444"/>
                      </a:lnTo>
                      <a:lnTo>
                        <a:pt x="142755" y="1765"/>
                      </a:lnTo>
                      <a:lnTo>
                        <a:pt x="142280" y="1154"/>
                      </a:lnTo>
                      <a:lnTo>
                        <a:pt x="141737" y="679"/>
                      </a:lnTo>
                      <a:lnTo>
                        <a:pt x="141058" y="339"/>
                      </a:lnTo>
                      <a:lnTo>
                        <a:pt x="140311" y="68"/>
                      </a:lnTo>
                      <a:lnTo>
                        <a:pt x="139904" y="0"/>
                      </a:lnTo>
                      <a:close/>
                      <a:moveTo>
                        <a:pt x="55324" y="95713"/>
                      </a:moveTo>
                      <a:lnTo>
                        <a:pt x="55052" y="98971"/>
                      </a:lnTo>
                      <a:lnTo>
                        <a:pt x="54713" y="102297"/>
                      </a:lnTo>
                      <a:lnTo>
                        <a:pt x="54374" y="105284"/>
                      </a:lnTo>
                      <a:lnTo>
                        <a:pt x="53966" y="107388"/>
                      </a:lnTo>
                      <a:lnTo>
                        <a:pt x="53763" y="108203"/>
                      </a:lnTo>
                      <a:lnTo>
                        <a:pt x="53627" y="108746"/>
                      </a:lnTo>
                      <a:lnTo>
                        <a:pt x="53423" y="109153"/>
                      </a:lnTo>
                      <a:lnTo>
                        <a:pt x="53220" y="109357"/>
                      </a:lnTo>
                      <a:lnTo>
                        <a:pt x="52677" y="109493"/>
                      </a:lnTo>
                      <a:lnTo>
                        <a:pt x="51794" y="109696"/>
                      </a:lnTo>
                      <a:lnTo>
                        <a:pt x="49690" y="110036"/>
                      </a:lnTo>
                      <a:lnTo>
                        <a:pt x="48061" y="110307"/>
                      </a:lnTo>
                      <a:lnTo>
                        <a:pt x="47450" y="110443"/>
                      </a:lnTo>
                      <a:lnTo>
                        <a:pt x="47110" y="110511"/>
                      </a:lnTo>
                      <a:lnTo>
                        <a:pt x="47042" y="110579"/>
                      </a:lnTo>
                      <a:lnTo>
                        <a:pt x="47042" y="110783"/>
                      </a:lnTo>
                      <a:lnTo>
                        <a:pt x="47110" y="110850"/>
                      </a:lnTo>
                      <a:lnTo>
                        <a:pt x="47585" y="110918"/>
                      </a:lnTo>
                      <a:lnTo>
                        <a:pt x="48400" y="110986"/>
                      </a:lnTo>
                      <a:lnTo>
                        <a:pt x="51387" y="111054"/>
                      </a:lnTo>
                      <a:lnTo>
                        <a:pt x="56071" y="111122"/>
                      </a:lnTo>
                      <a:lnTo>
                        <a:pt x="87092" y="111122"/>
                      </a:lnTo>
                      <a:lnTo>
                        <a:pt x="91708" y="111054"/>
                      </a:lnTo>
                      <a:lnTo>
                        <a:pt x="94695" y="110986"/>
                      </a:lnTo>
                      <a:lnTo>
                        <a:pt x="95578" y="110918"/>
                      </a:lnTo>
                      <a:lnTo>
                        <a:pt x="96053" y="110850"/>
                      </a:lnTo>
                      <a:lnTo>
                        <a:pt x="96121" y="110783"/>
                      </a:lnTo>
                      <a:lnTo>
                        <a:pt x="96121" y="110579"/>
                      </a:lnTo>
                      <a:lnTo>
                        <a:pt x="96053" y="110511"/>
                      </a:lnTo>
                      <a:lnTo>
                        <a:pt x="95713" y="110443"/>
                      </a:lnTo>
                      <a:lnTo>
                        <a:pt x="95102" y="110307"/>
                      </a:lnTo>
                      <a:lnTo>
                        <a:pt x="93473" y="110036"/>
                      </a:lnTo>
                      <a:lnTo>
                        <a:pt x="91369" y="109696"/>
                      </a:lnTo>
                      <a:lnTo>
                        <a:pt x="90487" y="109493"/>
                      </a:lnTo>
                      <a:lnTo>
                        <a:pt x="89943" y="109357"/>
                      </a:lnTo>
                      <a:lnTo>
                        <a:pt x="89740" y="109153"/>
                      </a:lnTo>
                      <a:lnTo>
                        <a:pt x="89536" y="108746"/>
                      </a:lnTo>
                      <a:lnTo>
                        <a:pt x="89333" y="108203"/>
                      </a:lnTo>
                      <a:lnTo>
                        <a:pt x="89197" y="107388"/>
                      </a:lnTo>
                      <a:lnTo>
                        <a:pt x="88789" y="105284"/>
                      </a:lnTo>
                      <a:lnTo>
                        <a:pt x="88382" y="102297"/>
                      </a:lnTo>
                      <a:lnTo>
                        <a:pt x="88043" y="98971"/>
                      </a:lnTo>
                      <a:lnTo>
                        <a:pt x="87839" y="95713"/>
                      </a:lnTo>
                      <a:close/>
                      <a:moveTo>
                        <a:pt x="47450" y="111054"/>
                      </a:moveTo>
                      <a:lnTo>
                        <a:pt x="47450" y="111122"/>
                      </a:lnTo>
                      <a:lnTo>
                        <a:pt x="47450" y="111393"/>
                      </a:lnTo>
                      <a:lnTo>
                        <a:pt x="47518" y="111461"/>
                      </a:lnTo>
                      <a:lnTo>
                        <a:pt x="48807" y="111529"/>
                      </a:lnTo>
                      <a:lnTo>
                        <a:pt x="52473" y="111597"/>
                      </a:lnTo>
                      <a:lnTo>
                        <a:pt x="62384" y="111665"/>
                      </a:lnTo>
                      <a:lnTo>
                        <a:pt x="80779" y="111665"/>
                      </a:lnTo>
                      <a:lnTo>
                        <a:pt x="90622" y="111597"/>
                      </a:lnTo>
                      <a:lnTo>
                        <a:pt x="94356" y="111529"/>
                      </a:lnTo>
                      <a:lnTo>
                        <a:pt x="95646" y="111461"/>
                      </a:lnTo>
                      <a:lnTo>
                        <a:pt x="95713" y="111393"/>
                      </a:lnTo>
                      <a:lnTo>
                        <a:pt x="95713" y="111122"/>
                      </a:lnTo>
                      <a:lnTo>
                        <a:pt x="95646" y="111054"/>
                      </a:lnTo>
                      <a:lnTo>
                        <a:pt x="94084" y="111122"/>
                      </a:lnTo>
                      <a:lnTo>
                        <a:pt x="91233" y="111190"/>
                      </a:lnTo>
                      <a:lnTo>
                        <a:pt x="80847" y="111258"/>
                      </a:lnTo>
                      <a:lnTo>
                        <a:pt x="62316" y="111258"/>
                      </a:lnTo>
                      <a:lnTo>
                        <a:pt x="51930" y="111190"/>
                      </a:lnTo>
                      <a:lnTo>
                        <a:pt x="49079" y="111122"/>
                      </a:lnTo>
                      <a:lnTo>
                        <a:pt x="47518" y="111054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rgbClr val="DEE9F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200" b="0" i="0" u="none" strike="noStrike" cap="none">
                    <a:solidFill>
                      <a:srgbClr val="000000"/>
                    </a:solidFill>
                    <a:latin typeface="Microsoft JhengHei" charset="0"/>
                    <a:ea typeface="Microsoft JhengHei" charset="0"/>
                    <a:cs typeface="Microsoft JhengHei" charset="0"/>
                    <a:sym typeface="Arial"/>
                  </a:endParaRPr>
                </a:p>
              </p:txBody>
            </p:sp>
            <p:pic>
              <p:nvPicPr>
                <p:cNvPr id="47" name="Shape 464">
                  <a:extLst>
                    <a:ext uri="{FF2B5EF4-FFF2-40B4-BE49-F238E27FC236}">
                      <a16:creationId xmlns:a16="http://schemas.microsoft.com/office/drawing/2014/main" id="{2A981673-06B7-9642-9F68-17B5CBE16459}"/>
                    </a:ext>
                  </a:extLst>
                </p:cNvPr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l="23929" t="22917" r="25873" b="23957"/>
                <a:stretch/>
              </p:blipFill>
              <p:spPr>
                <a:xfrm>
                  <a:off x="8129680" y="4133098"/>
                  <a:ext cx="1702099" cy="100801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44" name="Shape 474">
                <a:extLst>
                  <a:ext uri="{FF2B5EF4-FFF2-40B4-BE49-F238E27FC236}">
                    <a16:creationId xmlns:a16="http://schemas.microsoft.com/office/drawing/2014/main" id="{BA606AA1-8064-A242-9828-8E512B3D7268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3468276" y="3906886"/>
                <a:ext cx="684235" cy="80868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48" name="群組 47">
              <a:extLst>
                <a:ext uri="{FF2B5EF4-FFF2-40B4-BE49-F238E27FC236}">
                  <a16:creationId xmlns:a16="http://schemas.microsoft.com/office/drawing/2014/main" id="{12B50C67-FED9-8D4C-974A-5F85123E6301}"/>
                </a:ext>
              </a:extLst>
            </p:cNvPr>
            <p:cNvGrpSpPr/>
            <p:nvPr/>
          </p:nvGrpSpPr>
          <p:grpSpPr>
            <a:xfrm>
              <a:off x="148459" y="918893"/>
              <a:ext cx="2930484" cy="2858405"/>
              <a:chOff x="223108" y="2684607"/>
              <a:chExt cx="2621263" cy="2556790"/>
            </a:xfrm>
          </p:grpSpPr>
          <p:pic>
            <p:nvPicPr>
              <p:cNvPr id="49" name="圖片 48">
                <a:extLst>
                  <a:ext uri="{FF2B5EF4-FFF2-40B4-BE49-F238E27FC236}">
                    <a16:creationId xmlns:a16="http://schemas.microsoft.com/office/drawing/2014/main" id="{F66BB83A-6D22-954D-B884-467A0E47BD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581" y="2684607"/>
                <a:ext cx="2556790" cy="2556790"/>
              </a:xfrm>
              <a:prstGeom prst="rect">
                <a:avLst/>
              </a:prstGeom>
            </p:spPr>
          </p:pic>
          <p:sp>
            <p:nvSpPr>
              <p:cNvPr id="50" name="Shape 450">
                <a:extLst>
                  <a:ext uri="{FF2B5EF4-FFF2-40B4-BE49-F238E27FC236}">
                    <a16:creationId xmlns:a16="http://schemas.microsoft.com/office/drawing/2014/main" id="{7944F732-D46C-8D4F-9660-820D5D3A9A4C}"/>
                  </a:ext>
                </a:extLst>
              </p:cNvPr>
              <p:cNvSpPr/>
              <p:nvPr/>
            </p:nvSpPr>
            <p:spPr>
              <a:xfrm>
                <a:off x="223108" y="2833049"/>
                <a:ext cx="592166" cy="592166"/>
              </a:xfrm>
              <a:prstGeom prst="ellipse">
                <a:avLst/>
              </a:prstGeom>
              <a:solidFill>
                <a:srgbClr val="272727"/>
              </a:solidFill>
              <a:ln w="381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altLang="zh-TW" sz="24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Microsoft JhengHei" charset="0"/>
                    <a:ea typeface="Microsoft JhengHei" charset="0"/>
                    <a:cs typeface="Microsoft JhengHei" charset="0"/>
                    <a:sym typeface="Arial"/>
                  </a:rPr>
                  <a:t>1</a:t>
                </a: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icrosoft JhengHei" charset="0"/>
                  <a:ea typeface="Microsoft JhengHei" charset="0"/>
                  <a:cs typeface="Microsoft JhengHei" charset="0"/>
                  <a:sym typeface="Arial"/>
                </a:endParaRPr>
              </a:p>
            </p:txBody>
          </p:sp>
          <p:grpSp>
            <p:nvGrpSpPr>
              <p:cNvPr id="51" name="Shape 462">
                <a:extLst>
                  <a:ext uri="{FF2B5EF4-FFF2-40B4-BE49-F238E27FC236}">
                    <a16:creationId xmlns:a16="http://schemas.microsoft.com/office/drawing/2014/main" id="{5A879891-6A63-6946-99BA-15FD81A7CBE4}"/>
                  </a:ext>
                </a:extLst>
              </p:cNvPr>
              <p:cNvGrpSpPr/>
              <p:nvPr/>
            </p:nvGrpSpPr>
            <p:grpSpPr>
              <a:xfrm>
                <a:off x="795144" y="3437036"/>
                <a:ext cx="1693895" cy="1045759"/>
                <a:chOff x="492692" y="2324099"/>
                <a:chExt cx="1383594" cy="858295"/>
              </a:xfrm>
            </p:grpSpPr>
            <p:sp>
              <p:nvSpPr>
                <p:cNvPr id="53" name="Shape 463">
                  <a:extLst>
                    <a:ext uri="{FF2B5EF4-FFF2-40B4-BE49-F238E27FC236}">
                      <a16:creationId xmlns:a16="http://schemas.microsoft.com/office/drawing/2014/main" id="{16C5A667-C04D-CC46-BD31-692765815E2E}"/>
                    </a:ext>
                  </a:extLst>
                </p:cNvPr>
                <p:cNvSpPr/>
                <p:nvPr/>
              </p:nvSpPr>
              <p:spPr>
                <a:xfrm>
                  <a:off x="492692" y="2324099"/>
                  <a:ext cx="1383594" cy="85829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43434" h="111665" extrusionOk="0">
                      <a:moveTo>
                        <a:pt x="71751" y="2308"/>
                      </a:moveTo>
                      <a:lnTo>
                        <a:pt x="71887" y="2376"/>
                      </a:lnTo>
                      <a:lnTo>
                        <a:pt x="72091" y="2444"/>
                      </a:lnTo>
                      <a:lnTo>
                        <a:pt x="72159" y="2647"/>
                      </a:lnTo>
                      <a:lnTo>
                        <a:pt x="72226" y="2783"/>
                      </a:lnTo>
                      <a:lnTo>
                        <a:pt x="72159" y="2987"/>
                      </a:lnTo>
                      <a:lnTo>
                        <a:pt x="72091" y="3190"/>
                      </a:lnTo>
                      <a:lnTo>
                        <a:pt x="71887" y="3258"/>
                      </a:lnTo>
                      <a:lnTo>
                        <a:pt x="71751" y="3326"/>
                      </a:lnTo>
                      <a:lnTo>
                        <a:pt x="71548" y="3258"/>
                      </a:lnTo>
                      <a:lnTo>
                        <a:pt x="71344" y="3190"/>
                      </a:lnTo>
                      <a:lnTo>
                        <a:pt x="71276" y="2987"/>
                      </a:lnTo>
                      <a:lnTo>
                        <a:pt x="71208" y="2783"/>
                      </a:lnTo>
                      <a:lnTo>
                        <a:pt x="71276" y="2647"/>
                      </a:lnTo>
                      <a:lnTo>
                        <a:pt x="71344" y="2444"/>
                      </a:lnTo>
                      <a:lnTo>
                        <a:pt x="71548" y="2376"/>
                      </a:lnTo>
                      <a:lnTo>
                        <a:pt x="71751" y="2308"/>
                      </a:lnTo>
                      <a:close/>
                      <a:moveTo>
                        <a:pt x="137528" y="5906"/>
                      </a:moveTo>
                      <a:lnTo>
                        <a:pt x="137596" y="5974"/>
                      </a:lnTo>
                      <a:lnTo>
                        <a:pt x="137596" y="89604"/>
                      </a:lnTo>
                      <a:lnTo>
                        <a:pt x="5906" y="89604"/>
                      </a:lnTo>
                      <a:lnTo>
                        <a:pt x="5906" y="5974"/>
                      </a:lnTo>
                      <a:lnTo>
                        <a:pt x="5906" y="5906"/>
                      </a:lnTo>
                      <a:close/>
                      <a:moveTo>
                        <a:pt x="3530" y="0"/>
                      </a:moveTo>
                      <a:lnTo>
                        <a:pt x="3191" y="68"/>
                      </a:lnTo>
                      <a:lnTo>
                        <a:pt x="2444" y="339"/>
                      </a:lnTo>
                      <a:lnTo>
                        <a:pt x="1766" y="679"/>
                      </a:lnTo>
                      <a:lnTo>
                        <a:pt x="1155" y="1154"/>
                      </a:lnTo>
                      <a:lnTo>
                        <a:pt x="679" y="1765"/>
                      </a:lnTo>
                      <a:lnTo>
                        <a:pt x="272" y="2444"/>
                      </a:lnTo>
                      <a:lnTo>
                        <a:pt x="69" y="3190"/>
                      </a:lnTo>
                      <a:lnTo>
                        <a:pt x="1" y="3598"/>
                      </a:lnTo>
                      <a:lnTo>
                        <a:pt x="1" y="4005"/>
                      </a:lnTo>
                      <a:lnTo>
                        <a:pt x="1" y="91572"/>
                      </a:lnTo>
                      <a:lnTo>
                        <a:pt x="1" y="91979"/>
                      </a:lnTo>
                      <a:lnTo>
                        <a:pt x="69" y="92319"/>
                      </a:lnTo>
                      <a:lnTo>
                        <a:pt x="272" y="93065"/>
                      </a:lnTo>
                      <a:lnTo>
                        <a:pt x="679" y="93744"/>
                      </a:lnTo>
                      <a:lnTo>
                        <a:pt x="1155" y="94355"/>
                      </a:lnTo>
                      <a:lnTo>
                        <a:pt x="1766" y="94830"/>
                      </a:lnTo>
                      <a:lnTo>
                        <a:pt x="2444" y="95238"/>
                      </a:lnTo>
                      <a:lnTo>
                        <a:pt x="3191" y="95441"/>
                      </a:lnTo>
                      <a:lnTo>
                        <a:pt x="3530" y="95509"/>
                      </a:lnTo>
                      <a:lnTo>
                        <a:pt x="139904" y="95509"/>
                      </a:lnTo>
                      <a:lnTo>
                        <a:pt x="140311" y="95441"/>
                      </a:lnTo>
                      <a:lnTo>
                        <a:pt x="141058" y="95238"/>
                      </a:lnTo>
                      <a:lnTo>
                        <a:pt x="141737" y="94830"/>
                      </a:lnTo>
                      <a:lnTo>
                        <a:pt x="142280" y="94355"/>
                      </a:lnTo>
                      <a:lnTo>
                        <a:pt x="142755" y="93744"/>
                      </a:lnTo>
                      <a:lnTo>
                        <a:pt x="143162" y="93065"/>
                      </a:lnTo>
                      <a:lnTo>
                        <a:pt x="143366" y="92319"/>
                      </a:lnTo>
                      <a:lnTo>
                        <a:pt x="143434" y="91979"/>
                      </a:lnTo>
                      <a:lnTo>
                        <a:pt x="143434" y="91572"/>
                      </a:lnTo>
                      <a:lnTo>
                        <a:pt x="143434" y="4005"/>
                      </a:lnTo>
                      <a:lnTo>
                        <a:pt x="143434" y="3598"/>
                      </a:lnTo>
                      <a:lnTo>
                        <a:pt x="143366" y="3190"/>
                      </a:lnTo>
                      <a:lnTo>
                        <a:pt x="143162" y="2444"/>
                      </a:lnTo>
                      <a:lnTo>
                        <a:pt x="142755" y="1765"/>
                      </a:lnTo>
                      <a:lnTo>
                        <a:pt x="142280" y="1154"/>
                      </a:lnTo>
                      <a:lnTo>
                        <a:pt x="141737" y="679"/>
                      </a:lnTo>
                      <a:lnTo>
                        <a:pt x="141058" y="339"/>
                      </a:lnTo>
                      <a:lnTo>
                        <a:pt x="140311" y="68"/>
                      </a:lnTo>
                      <a:lnTo>
                        <a:pt x="139904" y="0"/>
                      </a:lnTo>
                      <a:close/>
                      <a:moveTo>
                        <a:pt x="55324" y="95713"/>
                      </a:moveTo>
                      <a:lnTo>
                        <a:pt x="55052" y="98971"/>
                      </a:lnTo>
                      <a:lnTo>
                        <a:pt x="54713" y="102297"/>
                      </a:lnTo>
                      <a:lnTo>
                        <a:pt x="54374" y="105284"/>
                      </a:lnTo>
                      <a:lnTo>
                        <a:pt x="53966" y="107388"/>
                      </a:lnTo>
                      <a:lnTo>
                        <a:pt x="53763" y="108203"/>
                      </a:lnTo>
                      <a:lnTo>
                        <a:pt x="53627" y="108746"/>
                      </a:lnTo>
                      <a:lnTo>
                        <a:pt x="53423" y="109153"/>
                      </a:lnTo>
                      <a:lnTo>
                        <a:pt x="53220" y="109357"/>
                      </a:lnTo>
                      <a:lnTo>
                        <a:pt x="52677" y="109493"/>
                      </a:lnTo>
                      <a:lnTo>
                        <a:pt x="51794" y="109696"/>
                      </a:lnTo>
                      <a:lnTo>
                        <a:pt x="49690" y="110036"/>
                      </a:lnTo>
                      <a:lnTo>
                        <a:pt x="48061" y="110307"/>
                      </a:lnTo>
                      <a:lnTo>
                        <a:pt x="47450" y="110443"/>
                      </a:lnTo>
                      <a:lnTo>
                        <a:pt x="47110" y="110511"/>
                      </a:lnTo>
                      <a:lnTo>
                        <a:pt x="47042" y="110579"/>
                      </a:lnTo>
                      <a:lnTo>
                        <a:pt x="47042" y="110783"/>
                      </a:lnTo>
                      <a:lnTo>
                        <a:pt x="47110" y="110850"/>
                      </a:lnTo>
                      <a:lnTo>
                        <a:pt x="47585" y="110918"/>
                      </a:lnTo>
                      <a:lnTo>
                        <a:pt x="48400" y="110986"/>
                      </a:lnTo>
                      <a:lnTo>
                        <a:pt x="51387" y="111054"/>
                      </a:lnTo>
                      <a:lnTo>
                        <a:pt x="56071" y="111122"/>
                      </a:lnTo>
                      <a:lnTo>
                        <a:pt x="87092" y="111122"/>
                      </a:lnTo>
                      <a:lnTo>
                        <a:pt x="91708" y="111054"/>
                      </a:lnTo>
                      <a:lnTo>
                        <a:pt x="94695" y="110986"/>
                      </a:lnTo>
                      <a:lnTo>
                        <a:pt x="95578" y="110918"/>
                      </a:lnTo>
                      <a:lnTo>
                        <a:pt x="96053" y="110850"/>
                      </a:lnTo>
                      <a:lnTo>
                        <a:pt x="96121" y="110783"/>
                      </a:lnTo>
                      <a:lnTo>
                        <a:pt x="96121" y="110579"/>
                      </a:lnTo>
                      <a:lnTo>
                        <a:pt x="96053" y="110511"/>
                      </a:lnTo>
                      <a:lnTo>
                        <a:pt x="95713" y="110443"/>
                      </a:lnTo>
                      <a:lnTo>
                        <a:pt x="95102" y="110307"/>
                      </a:lnTo>
                      <a:lnTo>
                        <a:pt x="93473" y="110036"/>
                      </a:lnTo>
                      <a:lnTo>
                        <a:pt x="91369" y="109696"/>
                      </a:lnTo>
                      <a:lnTo>
                        <a:pt x="90487" y="109493"/>
                      </a:lnTo>
                      <a:lnTo>
                        <a:pt x="89943" y="109357"/>
                      </a:lnTo>
                      <a:lnTo>
                        <a:pt x="89740" y="109153"/>
                      </a:lnTo>
                      <a:lnTo>
                        <a:pt x="89536" y="108746"/>
                      </a:lnTo>
                      <a:lnTo>
                        <a:pt x="89333" y="108203"/>
                      </a:lnTo>
                      <a:lnTo>
                        <a:pt x="89197" y="107388"/>
                      </a:lnTo>
                      <a:lnTo>
                        <a:pt x="88789" y="105284"/>
                      </a:lnTo>
                      <a:lnTo>
                        <a:pt x="88382" y="102297"/>
                      </a:lnTo>
                      <a:lnTo>
                        <a:pt x="88043" y="98971"/>
                      </a:lnTo>
                      <a:lnTo>
                        <a:pt x="87839" y="95713"/>
                      </a:lnTo>
                      <a:close/>
                      <a:moveTo>
                        <a:pt x="47450" y="111054"/>
                      </a:moveTo>
                      <a:lnTo>
                        <a:pt x="47450" y="111122"/>
                      </a:lnTo>
                      <a:lnTo>
                        <a:pt x="47450" y="111393"/>
                      </a:lnTo>
                      <a:lnTo>
                        <a:pt x="47518" y="111461"/>
                      </a:lnTo>
                      <a:lnTo>
                        <a:pt x="48807" y="111529"/>
                      </a:lnTo>
                      <a:lnTo>
                        <a:pt x="52473" y="111597"/>
                      </a:lnTo>
                      <a:lnTo>
                        <a:pt x="62384" y="111665"/>
                      </a:lnTo>
                      <a:lnTo>
                        <a:pt x="80779" y="111665"/>
                      </a:lnTo>
                      <a:lnTo>
                        <a:pt x="90622" y="111597"/>
                      </a:lnTo>
                      <a:lnTo>
                        <a:pt x="94356" y="111529"/>
                      </a:lnTo>
                      <a:lnTo>
                        <a:pt x="95646" y="111461"/>
                      </a:lnTo>
                      <a:lnTo>
                        <a:pt x="95713" y="111393"/>
                      </a:lnTo>
                      <a:lnTo>
                        <a:pt x="95713" y="111122"/>
                      </a:lnTo>
                      <a:lnTo>
                        <a:pt x="95646" y="111054"/>
                      </a:lnTo>
                      <a:lnTo>
                        <a:pt x="94084" y="111122"/>
                      </a:lnTo>
                      <a:lnTo>
                        <a:pt x="91233" y="111190"/>
                      </a:lnTo>
                      <a:lnTo>
                        <a:pt x="80847" y="111258"/>
                      </a:lnTo>
                      <a:lnTo>
                        <a:pt x="62316" y="111258"/>
                      </a:lnTo>
                      <a:lnTo>
                        <a:pt x="51930" y="111190"/>
                      </a:lnTo>
                      <a:lnTo>
                        <a:pt x="49079" y="111122"/>
                      </a:lnTo>
                      <a:lnTo>
                        <a:pt x="47518" y="11105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rgbClr val="DEE9F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icrosoft JhengHei" charset="0"/>
                    <a:ea typeface="Microsoft JhengHei" charset="0"/>
                    <a:cs typeface="Microsoft JhengHei" charset="0"/>
                    <a:sym typeface="Arial"/>
                  </a:endParaRPr>
                </a:p>
              </p:txBody>
            </p:sp>
            <p:pic>
              <p:nvPicPr>
                <p:cNvPr id="54" name="Shape 464">
                  <a:extLst>
                    <a:ext uri="{FF2B5EF4-FFF2-40B4-BE49-F238E27FC236}">
                      <a16:creationId xmlns:a16="http://schemas.microsoft.com/office/drawing/2014/main" id="{CF6091F1-7585-0A4C-B3B4-4A8D20113CAF}"/>
                    </a:ext>
                  </a:extLst>
                </p:cNvPr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l="19166" t="22917" r="20556" b="23957"/>
                <a:stretch/>
              </p:blipFill>
              <p:spPr>
                <a:xfrm>
                  <a:off x="542154" y="2370525"/>
                  <a:ext cx="1306994" cy="6477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52" name="Shape 475">
                <a:extLst>
                  <a:ext uri="{FF2B5EF4-FFF2-40B4-BE49-F238E27FC236}">
                    <a16:creationId xmlns:a16="http://schemas.microsoft.com/office/drawing/2014/main" id="{8959F5A3-D201-4E48-A163-E41EFDFDA764}"/>
                  </a:ext>
                </a:extLst>
              </p:cNvPr>
              <p:cNvSpPr txBox="1"/>
              <p:nvPr/>
            </p:nvSpPr>
            <p:spPr>
              <a:xfrm>
                <a:off x="1319031" y="4504992"/>
                <a:ext cx="724013" cy="32907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2000" b="1" kern="0">
                    <a:solidFill>
                      <a:srgbClr val="FFFFFF"/>
                    </a:solidFill>
                    <a:latin typeface="Arial" panose="020B0604020202020204" pitchFamily="34" charset="0"/>
                    <a:ea typeface="Microsoft JhengHei" charset="0"/>
                    <a:cs typeface="Arial" panose="020B0604020202020204" pitchFamily="34" charset="0"/>
                    <a:sym typeface="Arial"/>
                  </a:rPr>
                  <a:t>Web</a:t>
                </a:r>
                <a:endParaRPr sz="2000" b="1" kern="0">
                  <a:solidFill>
                    <a:srgbClr val="FFFFFF"/>
                  </a:solidFill>
                  <a:latin typeface="Arial" panose="020B0604020202020204" pitchFamily="34" charset="0"/>
                  <a:ea typeface="Microsoft JhengHei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55" name="群組 54">
              <a:extLst>
                <a:ext uri="{FF2B5EF4-FFF2-40B4-BE49-F238E27FC236}">
                  <a16:creationId xmlns:a16="http://schemas.microsoft.com/office/drawing/2014/main" id="{A0472F50-428F-BD40-A7F1-80413F656AEC}"/>
                </a:ext>
              </a:extLst>
            </p:cNvPr>
            <p:cNvGrpSpPr/>
            <p:nvPr/>
          </p:nvGrpSpPr>
          <p:grpSpPr>
            <a:xfrm>
              <a:off x="9208507" y="918893"/>
              <a:ext cx="2930484" cy="2858405"/>
              <a:chOff x="9283156" y="2682130"/>
              <a:chExt cx="2621263" cy="2556790"/>
            </a:xfrm>
          </p:grpSpPr>
          <p:pic>
            <p:nvPicPr>
              <p:cNvPr id="56" name="圖片 55">
                <a:extLst>
                  <a:ext uri="{FF2B5EF4-FFF2-40B4-BE49-F238E27FC236}">
                    <a16:creationId xmlns:a16="http://schemas.microsoft.com/office/drawing/2014/main" id="{C7E4B194-70BD-DB4D-A2C0-A3951E3056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47629" y="2682130"/>
                <a:ext cx="2556790" cy="2556790"/>
              </a:xfrm>
              <a:prstGeom prst="rect">
                <a:avLst/>
              </a:prstGeom>
            </p:spPr>
          </p:pic>
          <p:sp>
            <p:nvSpPr>
              <p:cNvPr id="57" name="Shape 450">
                <a:extLst>
                  <a:ext uri="{FF2B5EF4-FFF2-40B4-BE49-F238E27FC236}">
                    <a16:creationId xmlns:a16="http://schemas.microsoft.com/office/drawing/2014/main" id="{DA82CCFA-E0B6-1442-A14F-D87573A3C64A}"/>
                  </a:ext>
                </a:extLst>
              </p:cNvPr>
              <p:cNvSpPr/>
              <p:nvPr/>
            </p:nvSpPr>
            <p:spPr>
              <a:xfrm>
                <a:off x="9283156" y="2830571"/>
                <a:ext cx="592166" cy="592166"/>
              </a:xfrm>
              <a:prstGeom prst="ellipse">
                <a:avLst/>
              </a:prstGeom>
              <a:solidFill>
                <a:srgbClr val="272727"/>
              </a:solidFill>
              <a:ln w="381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altLang="zh-TW" sz="24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Microsoft JhengHei" charset="0"/>
                    <a:ea typeface="Microsoft JhengHei" charset="0"/>
                    <a:cs typeface="Microsoft JhengHei" charset="0"/>
                    <a:sym typeface="Arial"/>
                  </a:rPr>
                  <a:t>4</a:t>
                </a: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icrosoft JhengHei" charset="0"/>
                  <a:ea typeface="Microsoft JhengHei" charset="0"/>
                  <a:cs typeface="Microsoft JhengHei" charset="0"/>
                  <a:sym typeface="Arial"/>
                </a:endParaRPr>
              </a:p>
            </p:txBody>
          </p:sp>
          <p:grpSp>
            <p:nvGrpSpPr>
              <p:cNvPr id="58" name="Shape 465">
                <a:extLst>
                  <a:ext uri="{FF2B5EF4-FFF2-40B4-BE49-F238E27FC236}">
                    <a16:creationId xmlns:a16="http://schemas.microsoft.com/office/drawing/2014/main" id="{D35CCF3A-ED79-0443-A139-0E706C99870E}"/>
                  </a:ext>
                </a:extLst>
              </p:cNvPr>
              <p:cNvGrpSpPr/>
              <p:nvPr/>
            </p:nvGrpSpPr>
            <p:grpSpPr>
              <a:xfrm>
                <a:off x="9802667" y="3371031"/>
                <a:ext cx="1919144" cy="1046630"/>
                <a:chOff x="2801882" y="2235199"/>
                <a:chExt cx="1686427" cy="858295"/>
              </a:xfrm>
            </p:grpSpPr>
            <p:grpSp>
              <p:nvGrpSpPr>
                <p:cNvPr id="60" name="Shape 466">
                  <a:extLst>
                    <a:ext uri="{FF2B5EF4-FFF2-40B4-BE49-F238E27FC236}">
                      <a16:creationId xmlns:a16="http://schemas.microsoft.com/office/drawing/2014/main" id="{862CC0C9-6B80-6249-A46D-072CDB13428F}"/>
                    </a:ext>
                  </a:extLst>
                </p:cNvPr>
                <p:cNvGrpSpPr/>
                <p:nvPr/>
              </p:nvGrpSpPr>
              <p:grpSpPr>
                <a:xfrm>
                  <a:off x="2801882" y="2235199"/>
                  <a:ext cx="1383594" cy="858295"/>
                  <a:chOff x="492692" y="2324099"/>
                  <a:chExt cx="1383594" cy="858295"/>
                </a:xfrm>
              </p:grpSpPr>
              <p:sp>
                <p:nvSpPr>
                  <p:cNvPr id="63" name="Shape 467">
                    <a:extLst>
                      <a:ext uri="{FF2B5EF4-FFF2-40B4-BE49-F238E27FC236}">
                        <a16:creationId xmlns:a16="http://schemas.microsoft.com/office/drawing/2014/main" id="{4E7CE7DC-73E0-4940-817D-B4E424916025}"/>
                      </a:ext>
                    </a:extLst>
                  </p:cNvPr>
                  <p:cNvSpPr/>
                  <p:nvPr/>
                </p:nvSpPr>
                <p:spPr>
                  <a:xfrm>
                    <a:off x="492692" y="2324099"/>
                    <a:ext cx="1383594" cy="858295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43434" h="111665" extrusionOk="0">
                        <a:moveTo>
                          <a:pt x="71751" y="2308"/>
                        </a:moveTo>
                        <a:lnTo>
                          <a:pt x="71887" y="2376"/>
                        </a:lnTo>
                        <a:lnTo>
                          <a:pt x="72091" y="2444"/>
                        </a:lnTo>
                        <a:lnTo>
                          <a:pt x="72159" y="2647"/>
                        </a:lnTo>
                        <a:lnTo>
                          <a:pt x="72226" y="2783"/>
                        </a:lnTo>
                        <a:lnTo>
                          <a:pt x="72159" y="2987"/>
                        </a:lnTo>
                        <a:lnTo>
                          <a:pt x="72091" y="3190"/>
                        </a:lnTo>
                        <a:lnTo>
                          <a:pt x="71887" y="3258"/>
                        </a:lnTo>
                        <a:lnTo>
                          <a:pt x="71751" y="3326"/>
                        </a:lnTo>
                        <a:lnTo>
                          <a:pt x="71548" y="3258"/>
                        </a:lnTo>
                        <a:lnTo>
                          <a:pt x="71344" y="3190"/>
                        </a:lnTo>
                        <a:lnTo>
                          <a:pt x="71276" y="2987"/>
                        </a:lnTo>
                        <a:lnTo>
                          <a:pt x="71208" y="2783"/>
                        </a:lnTo>
                        <a:lnTo>
                          <a:pt x="71276" y="2647"/>
                        </a:lnTo>
                        <a:lnTo>
                          <a:pt x="71344" y="2444"/>
                        </a:lnTo>
                        <a:lnTo>
                          <a:pt x="71548" y="2376"/>
                        </a:lnTo>
                        <a:lnTo>
                          <a:pt x="71751" y="2308"/>
                        </a:lnTo>
                        <a:close/>
                        <a:moveTo>
                          <a:pt x="137528" y="5906"/>
                        </a:moveTo>
                        <a:lnTo>
                          <a:pt x="137596" y="5974"/>
                        </a:lnTo>
                        <a:lnTo>
                          <a:pt x="137596" y="89604"/>
                        </a:lnTo>
                        <a:lnTo>
                          <a:pt x="5906" y="89604"/>
                        </a:lnTo>
                        <a:lnTo>
                          <a:pt x="5906" y="5974"/>
                        </a:lnTo>
                        <a:lnTo>
                          <a:pt x="5906" y="5906"/>
                        </a:lnTo>
                        <a:close/>
                        <a:moveTo>
                          <a:pt x="3530" y="0"/>
                        </a:moveTo>
                        <a:lnTo>
                          <a:pt x="3191" y="68"/>
                        </a:lnTo>
                        <a:lnTo>
                          <a:pt x="2444" y="339"/>
                        </a:lnTo>
                        <a:lnTo>
                          <a:pt x="1766" y="679"/>
                        </a:lnTo>
                        <a:lnTo>
                          <a:pt x="1155" y="1154"/>
                        </a:lnTo>
                        <a:lnTo>
                          <a:pt x="679" y="1765"/>
                        </a:lnTo>
                        <a:lnTo>
                          <a:pt x="272" y="2444"/>
                        </a:lnTo>
                        <a:lnTo>
                          <a:pt x="69" y="3190"/>
                        </a:lnTo>
                        <a:lnTo>
                          <a:pt x="1" y="3598"/>
                        </a:lnTo>
                        <a:lnTo>
                          <a:pt x="1" y="4005"/>
                        </a:lnTo>
                        <a:lnTo>
                          <a:pt x="1" y="91572"/>
                        </a:lnTo>
                        <a:lnTo>
                          <a:pt x="1" y="91979"/>
                        </a:lnTo>
                        <a:lnTo>
                          <a:pt x="69" y="92319"/>
                        </a:lnTo>
                        <a:lnTo>
                          <a:pt x="272" y="93065"/>
                        </a:lnTo>
                        <a:lnTo>
                          <a:pt x="679" y="93744"/>
                        </a:lnTo>
                        <a:lnTo>
                          <a:pt x="1155" y="94355"/>
                        </a:lnTo>
                        <a:lnTo>
                          <a:pt x="1766" y="94830"/>
                        </a:lnTo>
                        <a:lnTo>
                          <a:pt x="2444" y="95238"/>
                        </a:lnTo>
                        <a:lnTo>
                          <a:pt x="3191" y="95441"/>
                        </a:lnTo>
                        <a:lnTo>
                          <a:pt x="3530" y="95509"/>
                        </a:lnTo>
                        <a:lnTo>
                          <a:pt x="139904" y="95509"/>
                        </a:lnTo>
                        <a:lnTo>
                          <a:pt x="140311" y="95441"/>
                        </a:lnTo>
                        <a:lnTo>
                          <a:pt x="141058" y="95238"/>
                        </a:lnTo>
                        <a:lnTo>
                          <a:pt x="141737" y="94830"/>
                        </a:lnTo>
                        <a:lnTo>
                          <a:pt x="142280" y="94355"/>
                        </a:lnTo>
                        <a:lnTo>
                          <a:pt x="142755" y="93744"/>
                        </a:lnTo>
                        <a:lnTo>
                          <a:pt x="143162" y="93065"/>
                        </a:lnTo>
                        <a:lnTo>
                          <a:pt x="143366" y="92319"/>
                        </a:lnTo>
                        <a:lnTo>
                          <a:pt x="143434" y="91979"/>
                        </a:lnTo>
                        <a:lnTo>
                          <a:pt x="143434" y="91572"/>
                        </a:lnTo>
                        <a:lnTo>
                          <a:pt x="143434" y="4005"/>
                        </a:lnTo>
                        <a:lnTo>
                          <a:pt x="143434" y="3598"/>
                        </a:lnTo>
                        <a:lnTo>
                          <a:pt x="143366" y="3190"/>
                        </a:lnTo>
                        <a:lnTo>
                          <a:pt x="143162" y="2444"/>
                        </a:lnTo>
                        <a:lnTo>
                          <a:pt x="142755" y="1765"/>
                        </a:lnTo>
                        <a:lnTo>
                          <a:pt x="142280" y="1154"/>
                        </a:lnTo>
                        <a:lnTo>
                          <a:pt x="141737" y="679"/>
                        </a:lnTo>
                        <a:lnTo>
                          <a:pt x="141058" y="339"/>
                        </a:lnTo>
                        <a:lnTo>
                          <a:pt x="140311" y="68"/>
                        </a:lnTo>
                        <a:lnTo>
                          <a:pt x="139904" y="0"/>
                        </a:lnTo>
                        <a:close/>
                        <a:moveTo>
                          <a:pt x="55324" y="95713"/>
                        </a:moveTo>
                        <a:lnTo>
                          <a:pt x="55052" y="98971"/>
                        </a:lnTo>
                        <a:lnTo>
                          <a:pt x="54713" y="102297"/>
                        </a:lnTo>
                        <a:lnTo>
                          <a:pt x="54374" y="105284"/>
                        </a:lnTo>
                        <a:lnTo>
                          <a:pt x="53966" y="107388"/>
                        </a:lnTo>
                        <a:lnTo>
                          <a:pt x="53763" y="108203"/>
                        </a:lnTo>
                        <a:lnTo>
                          <a:pt x="53627" y="108746"/>
                        </a:lnTo>
                        <a:lnTo>
                          <a:pt x="53423" y="109153"/>
                        </a:lnTo>
                        <a:lnTo>
                          <a:pt x="53220" y="109357"/>
                        </a:lnTo>
                        <a:lnTo>
                          <a:pt x="52677" y="109493"/>
                        </a:lnTo>
                        <a:lnTo>
                          <a:pt x="51794" y="109696"/>
                        </a:lnTo>
                        <a:lnTo>
                          <a:pt x="49690" y="110036"/>
                        </a:lnTo>
                        <a:lnTo>
                          <a:pt x="48061" y="110307"/>
                        </a:lnTo>
                        <a:lnTo>
                          <a:pt x="47450" y="110443"/>
                        </a:lnTo>
                        <a:lnTo>
                          <a:pt x="47110" y="110511"/>
                        </a:lnTo>
                        <a:lnTo>
                          <a:pt x="47042" y="110579"/>
                        </a:lnTo>
                        <a:lnTo>
                          <a:pt x="47042" y="110783"/>
                        </a:lnTo>
                        <a:lnTo>
                          <a:pt x="47110" y="110850"/>
                        </a:lnTo>
                        <a:lnTo>
                          <a:pt x="47585" y="110918"/>
                        </a:lnTo>
                        <a:lnTo>
                          <a:pt x="48400" y="110986"/>
                        </a:lnTo>
                        <a:lnTo>
                          <a:pt x="51387" y="111054"/>
                        </a:lnTo>
                        <a:lnTo>
                          <a:pt x="56071" y="111122"/>
                        </a:lnTo>
                        <a:lnTo>
                          <a:pt x="87092" y="111122"/>
                        </a:lnTo>
                        <a:lnTo>
                          <a:pt x="91708" y="111054"/>
                        </a:lnTo>
                        <a:lnTo>
                          <a:pt x="94695" y="110986"/>
                        </a:lnTo>
                        <a:lnTo>
                          <a:pt x="95578" y="110918"/>
                        </a:lnTo>
                        <a:lnTo>
                          <a:pt x="96053" y="110850"/>
                        </a:lnTo>
                        <a:lnTo>
                          <a:pt x="96121" y="110783"/>
                        </a:lnTo>
                        <a:lnTo>
                          <a:pt x="96121" y="110579"/>
                        </a:lnTo>
                        <a:lnTo>
                          <a:pt x="96053" y="110511"/>
                        </a:lnTo>
                        <a:lnTo>
                          <a:pt x="95713" y="110443"/>
                        </a:lnTo>
                        <a:lnTo>
                          <a:pt x="95102" y="110307"/>
                        </a:lnTo>
                        <a:lnTo>
                          <a:pt x="93473" y="110036"/>
                        </a:lnTo>
                        <a:lnTo>
                          <a:pt x="91369" y="109696"/>
                        </a:lnTo>
                        <a:lnTo>
                          <a:pt x="90487" y="109493"/>
                        </a:lnTo>
                        <a:lnTo>
                          <a:pt x="89943" y="109357"/>
                        </a:lnTo>
                        <a:lnTo>
                          <a:pt x="89740" y="109153"/>
                        </a:lnTo>
                        <a:lnTo>
                          <a:pt x="89536" y="108746"/>
                        </a:lnTo>
                        <a:lnTo>
                          <a:pt x="89333" y="108203"/>
                        </a:lnTo>
                        <a:lnTo>
                          <a:pt x="89197" y="107388"/>
                        </a:lnTo>
                        <a:lnTo>
                          <a:pt x="88789" y="105284"/>
                        </a:lnTo>
                        <a:lnTo>
                          <a:pt x="88382" y="102297"/>
                        </a:lnTo>
                        <a:lnTo>
                          <a:pt x="88043" y="98971"/>
                        </a:lnTo>
                        <a:lnTo>
                          <a:pt x="87839" y="95713"/>
                        </a:lnTo>
                        <a:close/>
                        <a:moveTo>
                          <a:pt x="47450" y="111054"/>
                        </a:moveTo>
                        <a:lnTo>
                          <a:pt x="47450" y="111122"/>
                        </a:lnTo>
                        <a:lnTo>
                          <a:pt x="47450" y="111393"/>
                        </a:lnTo>
                        <a:lnTo>
                          <a:pt x="47518" y="111461"/>
                        </a:lnTo>
                        <a:lnTo>
                          <a:pt x="48807" y="111529"/>
                        </a:lnTo>
                        <a:lnTo>
                          <a:pt x="52473" y="111597"/>
                        </a:lnTo>
                        <a:lnTo>
                          <a:pt x="62384" y="111665"/>
                        </a:lnTo>
                        <a:lnTo>
                          <a:pt x="80779" y="111665"/>
                        </a:lnTo>
                        <a:lnTo>
                          <a:pt x="90622" y="111597"/>
                        </a:lnTo>
                        <a:lnTo>
                          <a:pt x="94356" y="111529"/>
                        </a:lnTo>
                        <a:lnTo>
                          <a:pt x="95646" y="111461"/>
                        </a:lnTo>
                        <a:lnTo>
                          <a:pt x="95713" y="111393"/>
                        </a:lnTo>
                        <a:lnTo>
                          <a:pt x="95713" y="111122"/>
                        </a:lnTo>
                        <a:lnTo>
                          <a:pt x="95646" y="111054"/>
                        </a:lnTo>
                        <a:lnTo>
                          <a:pt x="94084" y="111122"/>
                        </a:lnTo>
                        <a:lnTo>
                          <a:pt x="91233" y="111190"/>
                        </a:lnTo>
                        <a:lnTo>
                          <a:pt x="80847" y="111258"/>
                        </a:lnTo>
                        <a:lnTo>
                          <a:pt x="62316" y="111258"/>
                        </a:lnTo>
                        <a:lnTo>
                          <a:pt x="51930" y="111190"/>
                        </a:lnTo>
                        <a:lnTo>
                          <a:pt x="49079" y="111122"/>
                        </a:lnTo>
                        <a:lnTo>
                          <a:pt x="47518" y="111054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 w="9525" cap="flat" cmpd="sng">
                    <a:solidFill>
                      <a:srgbClr val="DEE9F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200" b="0" i="0" u="none" strike="noStrike" cap="none">
                      <a:solidFill>
                        <a:srgbClr val="000000"/>
                      </a:solidFill>
                      <a:latin typeface="Microsoft JhengHei" charset="0"/>
                      <a:ea typeface="Microsoft JhengHei" charset="0"/>
                      <a:cs typeface="Microsoft JhengHei" charset="0"/>
                      <a:sym typeface="Arial"/>
                    </a:endParaRPr>
                  </a:p>
                </p:txBody>
              </p:sp>
              <p:pic>
                <p:nvPicPr>
                  <p:cNvPr id="64" name="Shape 468">
                    <a:extLst>
                      <a:ext uri="{FF2B5EF4-FFF2-40B4-BE49-F238E27FC236}">
                        <a16:creationId xmlns:a16="http://schemas.microsoft.com/office/drawing/2014/main" id="{23D7AD82-904B-0B49-AFE9-5E3E9F050CCD}"/>
                      </a:ext>
                    </a:extLst>
                  </p:cNvPr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 l="19166" t="22917" r="20556" b="23957"/>
                  <a:stretch/>
                </p:blipFill>
                <p:spPr>
                  <a:xfrm>
                    <a:off x="532578" y="2370525"/>
                    <a:ext cx="1306994" cy="6477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61" name="Shape 469">
                  <a:extLst>
                    <a:ext uri="{FF2B5EF4-FFF2-40B4-BE49-F238E27FC236}">
                      <a16:creationId xmlns:a16="http://schemas.microsoft.com/office/drawing/2014/main" id="{51EBAB34-D624-E244-9B82-1EE781384B93}"/>
                    </a:ext>
                  </a:extLst>
                </p:cNvPr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/>
                <a:stretch/>
              </p:blipFill>
              <p:spPr>
                <a:xfrm>
                  <a:off x="3655672" y="2671729"/>
                  <a:ext cx="407049" cy="42061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2" name="Shape 470">
                  <a:extLst>
                    <a:ext uri="{FF2B5EF4-FFF2-40B4-BE49-F238E27FC236}">
                      <a16:creationId xmlns:a16="http://schemas.microsoft.com/office/drawing/2014/main" id="{ABD13828-11F1-2B48-9C9D-5ABA4C8CC55D}"/>
                    </a:ext>
                  </a:extLst>
                </p:cNvPr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/>
                <a:stretch/>
              </p:blipFill>
              <p:spPr>
                <a:xfrm>
                  <a:off x="4090892" y="2690671"/>
                  <a:ext cx="397417" cy="3974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59" name="Shape 476">
                <a:extLst>
                  <a:ext uri="{FF2B5EF4-FFF2-40B4-BE49-F238E27FC236}">
                    <a16:creationId xmlns:a16="http://schemas.microsoft.com/office/drawing/2014/main" id="{FE592724-A879-D343-AEAB-BBEF10387CFB}"/>
                  </a:ext>
                </a:extLst>
              </p:cNvPr>
              <p:cNvSpPr txBox="1"/>
              <p:nvPr/>
            </p:nvSpPr>
            <p:spPr>
              <a:xfrm>
                <a:off x="9946412" y="4502515"/>
                <a:ext cx="1388995" cy="32907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>
                  <a:defRPr lang="en-US"/>
                </a:defPPr>
                <a:lvl1pPr marR="0" lvl="0" indent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2000" b="1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Microsoft JhengHei" charset="0"/>
                    <a:cs typeface="Arial" panose="020B0604020202020204" pitchFamily="34" charset="0"/>
                  </a:defRPr>
                </a:lvl1pPr>
              </a:lstStyle>
              <a:p>
                <a:r>
                  <a:rPr lang="en">
                    <a:sym typeface="Arial"/>
                  </a:rPr>
                  <a:t>Browser extension</a:t>
                </a:r>
                <a:endParaRPr/>
              </a:p>
            </p:txBody>
          </p:sp>
        </p:grpSp>
        <p:grpSp>
          <p:nvGrpSpPr>
            <p:cNvPr id="65" name="群組 64">
              <a:extLst>
                <a:ext uri="{FF2B5EF4-FFF2-40B4-BE49-F238E27FC236}">
                  <a16:creationId xmlns:a16="http://schemas.microsoft.com/office/drawing/2014/main" id="{124D75F1-0559-6B4D-B4FC-EFD585177935}"/>
                </a:ext>
              </a:extLst>
            </p:cNvPr>
            <p:cNvGrpSpPr/>
            <p:nvPr/>
          </p:nvGrpSpPr>
          <p:grpSpPr>
            <a:xfrm>
              <a:off x="3168475" y="918893"/>
              <a:ext cx="2930484" cy="2858405"/>
              <a:chOff x="6294012" y="2678097"/>
              <a:chExt cx="2621263" cy="2556790"/>
            </a:xfrm>
          </p:grpSpPr>
          <p:pic>
            <p:nvPicPr>
              <p:cNvPr id="66" name="圖片 65">
                <a:extLst>
                  <a:ext uri="{FF2B5EF4-FFF2-40B4-BE49-F238E27FC236}">
                    <a16:creationId xmlns:a16="http://schemas.microsoft.com/office/drawing/2014/main" id="{2A5F1768-7EA6-3A4D-8916-202F3CCA0B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58485" y="2678097"/>
                <a:ext cx="2556790" cy="2556790"/>
              </a:xfrm>
              <a:prstGeom prst="rect">
                <a:avLst/>
              </a:prstGeom>
            </p:spPr>
          </p:pic>
          <p:sp>
            <p:nvSpPr>
              <p:cNvPr id="67" name="Shape 450">
                <a:extLst>
                  <a:ext uri="{FF2B5EF4-FFF2-40B4-BE49-F238E27FC236}">
                    <a16:creationId xmlns:a16="http://schemas.microsoft.com/office/drawing/2014/main" id="{154429B3-C902-DE43-8B0A-AC3F753EF593}"/>
                  </a:ext>
                </a:extLst>
              </p:cNvPr>
              <p:cNvSpPr/>
              <p:nvPr/>
            </p:nvSpPr>
            <p:spPr>
              <a:xfrm>
                <a:off x="6294012" y="2826538"/>
                <a:ext cx="592166" cy="592166"/>
              </a:xfrm>
              <a:prstGeom prst="ellipse">
                <a:avLst/>
              </a:prstGeom>
              <a:solidFill>
                <a:srgbClr val="272727"/>
              </a:solidFill>
              <a:ln w="381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lang="en-US" altLang="zh-TW" sz="2400" b="1" kern="0">
                    <a:solidFill>
                      <a:srgbClr val="FFFFFF"/>
                    </a:solidFill>
                    <a:latin typeface="Microsoft JhengHei" charset="0"/>
                    <a:ea typeface="Microsoft JhengHei" charset="0"/>
                    <a:cs typeface="Microsoft JhengHei" charset="0"/>
                    <a:sym typeface="Arial"/>
                  </a:rPr>
                  <a:t>2</a:t>
                </a: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icrosoft JhengHei" charset="0"/>
                  <a:ea typeface="Microsoft JhengHei" charset="0"/>
                  <a:cs typeface="Microsoft JhengHei" charset="0"/>
                  <a:sym typeface="Arial"/>
                </a:endParaRPr>
              </a:p>
            </p:txBody>
          </p:sp>
          <p:grpSp>
            <p:nvGrpSpPr>
              <p:cNvPr id="68" name="Shape 457">
                <a:extLst>
                  <a:ext uri="{FF2B5EF4-FFF2-40B4-BE49-F238E27FC236}">
                    <a16:creationId xmlns:a16="http://schemas.microsoft.com/office/drawing/2014/main" id="{29B1CB31-AB87-8A47-9764-A4F3CCCCC156}"/>
                  </a:ext>
                </a:extLst>
              </p:cNvPr>
              <p:cNvGrpSpPr/>
              <p:nvPr/>
            </p:nvGrpSpPr>
            <p:grpSpPr>
              <a:xfrm>
                <a:off x="6775708" y="3087846"/>
                <a:ext cx="1656536" cy="1391069"/>
                <a:chOff x="2193918" y="4048548"/>
                <a:chExt cx="1410427" cy="1039150"/>
              </a:xfrm>
            </p:grpSpPr>
            <p:pic>
              <p:nvPicPr>
                <p:cNvPr id="70" name="Shape 458" descr="IMG_0266.PNG">
                  <a:extLst>
                    <a:ext uri="{FF2B5EF4-FFF2-40B4-BE49-F238E27FC236}">
                      <a16:creationId xmlns:a16="http://schemas.microsoft.com/office/drawing/2014/main" id="{C75BCCF4-8C71-7C48-BF8C-847CABFE89C3}"/>
                    </a:ext>
                  </a:extLst>
                </p:cNvPr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 l="34414" t="33492" r="34109" b="34624"/>
                <a:stretch/>
              </p:blipFill>
              <p:spPr>
                <a:xfrm>
                  <a:off x="2829750" y="4108250"/>
                  <a:ext cx="676976" cy="9143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1" name="Shape 459">
                  <a:extLst>
                    <a:ext uri="{FF2B5EF4-FFF2-40B4-BE49-F238E27FC236}">
                      <a16:creationId xmlns:a16="http://schemas.microsoft.com/office/drawing/2014/main" id="{38F03534-F271-2A42-AD3B-AD893BF9BB6B}"/>
                    </a:ext>
                  </a:extLst>
                </p:cNvPr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 l="13713" r="10979"/>
                <a:stretch/>
              </p:blipFill>
              <p:spPr>
                <a:xfrm>
                  <a:off x="2777244" y="4048548"/>
                  <a:ext cx="827101" cy="10125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2" name="Shape 460" descr="IMG_0266.PNG">
                  <a:extLst>
                    <a:ext uri="{FF2B5EF4-FFF2-40B4-BE49-F238E27FC236}">
                      <a16:creationId xmlns:a16="http://schemas.microsoft.com/office/drawing/2014/main" id="{A821FFD1-A1E8-324E-BFCB-6734212676FB}"/>
                    </a:ext>
                  </a:extLst>
                </p:cNvPr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 l="34110" t="33492" r="34109" b="34624"/>
                <a:stretch/>
              </p:blipFill>
              <p:spPr>
                <a:xfrm>
                  <a:off x="2308525" y="4400473"/>
                  <a:ext cx="433201" cy="57951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3" name="Shape 461">
                  <a:extLst>
                    <a:ext uri="{FF2B5EF4-FFF2-40B4-BE49-F238E27FC236}">
                      <a16:creationId xmlns:a16="http://schemas.microsoft.com/office/drawing/2014/main" id="{32E8EBD7-3EFD-0843-806B-7D3E10E877E9}"/>
                    </a:ext>
                  </a:extLst>
                </p:cNvPr>
                <p:cNvPicPr preferRelativeResize="0"/>
                <p:nvPr/>
              </p:nvPicPr>
              <p:blipFill rotWithShape="1">
                <a:blip r:embed="rId9">
                  <a:alphaModFix/>
                </a:blip>
                <a:srcRect l="18316" r="27490" b="9689"/>
                <a:stretch/>
              </p:blipFill>
              <p:spPr>
                <a:xfrm>
                  <a:off x="2193918" y="4173348"/>
                  <a:ext cx="576078" cy="9143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69" name="Shape 477">
                <a:extLst>
                  <a:ext uri="{FF2B5EF4-FFF2-40B4-BE49-F238E27FC236}">
                    <a16:creationId xmlns:a16="http://schemas.microsoft.com/office/drawing/2014/main" id="{C0A4702B-76C6-3F4D-8D40-D139175F0CB1}"/>
                  </a:ext>
                </a:extLst>
              </p:cNvPr>
              <p:cNvSpPr txBox="1"/>
              <p:nvPr/>
            </p:nvSpPr>
            <p:spPr>
              <a:xfrm>
                <a:off x="6886178" y="4478914"/>
                <a:ext cx="1502996" cy="32907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000" b="1">
                    <a:solidFill>
                      <a:schemeClr val="lt1"/>
                    </a:solidFill>
                    <a:latin typeface="Arial" panose="020B0604020202020204" pitchFamily="34" charset="0"/>
                    <a:ea typeface="Microsoft JhengHei" charset="0"/>
                    <a:cs typeface="Arial" panose="020B0604020202020204" pitchFamily="34" charset="0"/>
                    <a:sym typeface="Arial"/>
                  </a:rPr>
                  <a:t>M</a:t>
                </a:r>
                <a:r>
                  <a:rPr lang="en" sz="2000" b="1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Microsoft JhengHei" charset="0"/>
                    <a:cs typeface="Arial" panose="020B0604020202020204" pitchFamily="34" charset="0"/>
                    <a:sym typeface="Arial"/>
                  </a:rPr>
                  <a:t>obile app </a:t>
                </a:r>
                <a:endParaRPr sz="2000" b="1" i="0" u="none" strike="noStrike" cap="none">
                  <a:solidFill>
                    <a:schemeClr val="lt1"/>
                  </a:solidFill>
                  <a:latin typeface="Arial" panose="020B0604020202020204" pitchFamily="34" charset="0"/>
                  <a:ea typeface="Microsoft JhengHei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073076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Shape 591"/>
          <p:cNvSpPr txBox="1"/>
          <p:nvPr/>
        </p:nvSpPr>
        <p:spPr>
          <a:xfrm>
            <a:off x="0" y="1"/>
            <a:ext cx="12192000" cy="974061"/>
          </a:xfrm>
          <a:prstGeom prst="rect">
            <a:avLst/>
          </a:prstGeom>
          <a:solidFill>
            <a:srgbClr val="272727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buClr>
                <a:schemeClr val="lt1"/>
              </a:buClr>
              <a:buSzPts val="4000"/>
            </a:pPr>
            <a:r>
              <a:rPr lang="en" sz="4000" b="1">
                <a:solidFill>
                  <a:schemeClr val="bg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 </a:t>
            </a:r>
            <a:endParaRPr sz="4000" b="1">
              <a:solidFill>
                <a:schemeClr val="bg1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C859F61C-090A-41C8-BF61-08D0E828939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</a:blip>
          <a:stretch>
            <a:fillRect/>
          </a:stretch>
        </p:blipFill>
        <p:spPr>
          <a:xfrm>
            <a:off x="-6626" y="1587823"/>
            <a:ext cx="3404322" cy="11843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4000"/>
              </a:prstClr>
            </a:outerShdw>
          </a:effectLst>
        </p:spPr>
      </p:pic>
      <p:sp>
        <p:nvSpPr>
          <p:cNvPr id="583" name="Shape 583"/>
          <p:cNvSpPr txBox="1">
            <a:spLocks noGrp="1"/>
          </p:cNvSpPr>
          <p:nvPr>
            <p:ph type="sldNum" idx="4294967295"/>
          </p:nvPr>
        </p:nvSpPr>
        <p:spPr>
          <a:xfrm>
            <a:off x="11460163" y="6218238"/>
            <a:ext cx="731837" cy="5238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buClr>
                <a:srgbClr val="000000"/>
              </a:buClr>
              <a:buSzPts val="1000"/>
            </a:pPr>
            <a:fld id="{00000000-1234-1234-1234-123412341234}" type="slidenum">
              <a:rPr lang="en" sz="1333">
                <a:solidFill>
                  <a:schemeClr val="dk2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pPr>
                <a:buClr>
                  <a:srgbClr val="000000"/>
                </a:buClr>
                <a:buSzPts val="1000"/>
              </a:pPr>
              <a:t>18</a:t>
            </a:fld>
            <a:endParaRPr sz="1333">
              <a:solidFill>
                <a:schemeClr val="dk2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586" name="Shape 586"/>
          <p:cNvSpPr/>
          <p:nvPr/>
        </p:nvSpPr>
        <p:spPr>
          <a:xfrm rot="14363952">
            <a:off x="5964727" y="1891483"/>
            <a:ext cx="2959050" cy="2612284"/>
          </a:xfrm>
          <a:prstGeom prst="triangle">
            <a:avLst>
              <a:gd name="adj" fmla="val 48749"/>
            </a:avLst>
          </a:prstGeom>
          <a:solidFill>
            <a:srgbClr val="595959">
              <a:alpha val="4000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pic>
        <p:nvPicPr>
          <p:cNvPr id="587" name="Shape 587"/>
          <p:cNvPicPr preferRelativeResize="0"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3" t="4321" r="37036" b="33217"/>
          <a:stretch/>
        </p:blipFill>
        <p:spPr>
          <a:xfrm>
            <a:off x="7566546" y="496956"/>
            <a:ext cx="3339548" cy="3339548"/>
          </a:xfrm>
          <a:prstGeom prst="ellipse">
            <a:avLst/>
          </a:prstGeom>
          <a:noFill/>
          <a:ln w="19050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93" name="Shape 593"/>
          <p:cNvSpPr txBox="1"/>
          <p:nvPr/>
        </p:nvSpPr>
        <p:spPr>
          <a:xfrm>
            <a:off x="330490" y="4680391"/>
            <a:ext cx="3824198" cy="564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lvl="0">
              <a:buClr>
                <a:schemeClr val="lt1"/>
              </a:buClr>
              <a:buSzPts val="2000"/>
            </a:pPr>
            <a:r>
              <a:rPr lang="en" sz="2000" b="1">
                <a:solidFill>
                  <a:schemeClr val="bg1"/>
                </a:solidFill>
                <a:effectLst>
                  <a:outerShdw blurRad="25400" dist="50800" dir="1500000" algn="tl" rotWithShape="0">
                    <a:prstClr val="black">
                      <a:alpha val="52000"/>
                    </a:prstClr>
                  </a:outerShdw>
                </a:effectLst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  <a:sym typeface="Arial"/>
              </a:rPr>
              <a:t>3. Email/Image - </a:t>
            </a:r>
          </a:p>
          <a:p>
            <a:pPr lvl="0">
              <a:buClr>
                <a:schemeClr val="lt1"/>
              </a:buClr>
              <a:buSzPts val="2000"/>
            </a:pPr>
            <a:r>
              <a:rPr lang="en" sz="2000" b="1">
                <a:solidFill>
                  <a:schemeClr val="bg1"/>
                </a:solidFill>
                <a:effectLst>
                  <a:outerShdw blurRad="25400" dist="50800" dir="1500000" algn="tl" rotWithShape="0">
                    <a:prstClr val="black">
                      <a:alpha val="52000"/>
                    </a:prstClr>
                  </a:outerShdw>
                </a:effectLst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  <a:sym typeface="Arial"/>
              </a:rPr>
              <a:t>    Metadata can also be</a:t>
            </a:r>
            <a:br>
              <a:rPr lang="en" sz="2000" b="1">
                <a:solidFill>
                  <a:schemeClr val="bg1"/>
                </a:solidFill>
                <a:effectLst>
                  <a:outerShdw blurRad="25400" dist="50800" dir="1500000" algn="tl" rotWithShape="0">
                    <a:prstClr val="black">
                      <a:alpha val="52000"/>
                    </a:prstClr>
                  </a:outerShdw>
                </a:effectLst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  <a:sym typeface="Arial"/>
              </a:rPr>
            </a:br>
            <a:r>
              <a:rPr lang="en" sz="2000" b="1">
                <a:solidFill>
                  <a:schemeClr val="bg1"/>
                </a:solidFill>
                <a:effectLst>
                  <a:outerShdw blurRad="25400" dist="50800" dir="1500000" algn="tl" rotWithShape="0">
                    <a:prstClr val="black">
                      <a:alpha val="52000"/>
                    </a:prstClr>
                  </a:outerShdw>
                </a:effectLst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  <a:sym typeface="Arial"/>
              </a:rPr>
              <a:t>    searched </a:t>
            </a:r>
          </a:p>
        </p:txBody>
      </p:sp>
      <p:sp>
        <p:nvSpPr>
          <p:cNvPr id="589" name="Shape 589"/>
          <p:cNvSpPr txBox="1"/>
          <p:nvPr/>
        </p:nvSpPr>
        <p:spPr>
          <a:xfrm>
            <a:off x="288598" y="3660847"/>
            <a:ext cx="3281376" cy="564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buClr>
                <a:schemeClr val="lt1"/>
              </a:buClr>
              <a:buSzPts val="2000"/>
            </a:pPr>
            <a:r>
              <a:rPr lang="en" sz="2000" b="1">
                <a:solidFill>
                  <a:schemeClr val="bg1"/>
                </a:solidFill>
                <a:effectLst>
                  <a:outerShdw blurRad="25400" dist="50800" dir="1500000" algn="tl" rotWithShape="0">
                    <a:prstClr val="black">
                      <a:alpha val="52000"/>
                    </a:prstClr>
                  </a:outerShdw>
                </a:effectLst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  <a:sym typeface="Arial"/>
              </a:rPr>
              <a:t>2. NAS/Local -  </a:t>
            </a:r>
          </a:p>
          <a:p>
            <a:pPr>
              <a:buClr>
                <a:schemeClr val="lt1"/>
              </a:buClr>
              <a:buSzPts val="2000"/>
            </a:pPr>
            <a:r>
              <a:rPr lang="en" sz="2000" b="1">
                <a:solidFill>
                  <a:schemeClr val="bg1"/>
                </a:solidFill>
                <a:effectLst>
                  <a:outerShdw blurRad="25400" dist="50800" dir="1500000" algn="tl" rotWithShape="0">
                    <a:prstClr val="black">
                      <a:alpha val="52000"/>
                    </a:prstClr>
                  </a:outerShdw>
                </a:effectLst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  <a:sym typeface="Arial"/>
              </a:rPr>
              <a:t>    Full-text search at the </a:t>
            </a:r>
            <a:br>
              <a:rPr lang="en" sz="2000" b="1">
                <a:solidFill>
                  <a:schemeClr val="bg1"/>
                </a:solidFill>
                <a:effectLst>
                  <a:outerShdw blurRad="25400" dist="50800" dir="1500000" algn="tl" rotWithShape="0">
                    <a:prstClr val="black">
                      <a:alpha val="52000"/>
                    </a:prstClr>
                  </a:outerShdw>
                </a:effectLst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  <a:sym typeface="Arial"/>
              </a:rPr>
            </a:br>
            <a:r>
              <a:rPr lang="en" altLang="zh-TW" sz="2000" b="1">
                <a:solidFill>
                  <a:schemeClr val="bg1"/>
                </a:solidFill>
                <a:effectLst>
                  <a:outerShdw blurRad="25400" dist="50800" dir="1500000" algn="tl" rotWithShape="0">
                    <a:prstClr val="black">
                      <a:alpha val="52000"/>
                    </a:prstClr>
                  </a:outerShdw>
                </a:effectLst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  <a:sym typeface="Arial"/>
              </a:rPr>
              <a:t>    </a:t>
            </a:r>
            <a:r>
              <a:rPr lang="en" sz="2000" b="1">
                <a:solidFill>
                  <a:schemeClr val="bg1"/>
                </a:solidFill>
                <a:effectLst>
                  <a:outerShdw blurRad="25400" dist="50800" dir="1500000" algn="tl" rotWithShape="0">
                    <a:prstClr val="black">
                      <a:alpha val="52000"/>
                    </a:prstClr>
                  </a:outerShdw>
                </a:effectLst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  <a:sym typeface="Arial"/>
              </a:rPr>
              <a:t>same time </a:t>
            </a:r>
          </a:p>
        </p:txBody>
      </p:sp>
      <p:sp>
        <p:nvSpPr>
          <p:cNvPr id="590" name="Shape 590"/>
          <p:cNvSpPr txBox="1"/>
          <p:nvPr/>
        </p:nvSpPr>
        <p:spPr>
          <a:xfrm>
            <a:off x="288598" y="2931934"/>
            <a:ext cx="3544612" cy="564548"/>
          </a:xfrm>
          <a:prstGeom prst="rect">
            <a:avLst/>
          </a:prstGeom>
          <a:noFill/>
          <a:ln>
            <a:noFill/>
          </a:ln>
          <a:effectLst>
            <a:outerShdw blurRad="254000" dist="50800" dir="5400000" sx="37000" sy="37000" algn="ctr" rotWithShape="0">
              <a:srgbClr val="000000">
                <a:alpha val="43137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buClr>
                <a:schemeClr val="lt1"/>
              </a:buClr>
              <a:buSzPts val="2000"/>
            </a:pPr>
            <a:r>
              <a:rPr lang="en-US" sz="2000" b="1">
                <a:solidFill>
                  <a:schemeClr val="bg1"/>
                </a:solidFill>
                <a:effectLst>
                  <a:outerShdw blurRad="25400" dist="50800" dir="1500000" algn="tl" rotWithShape="0">
                    <a:prstClr val="black">
                      <a:alpha val="52000"/>
                    </a:prstClr>
                  </a:outerShdw>
                </a:effectLst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  <a:sym typeface="Arial"/>
              </a:rPr>
              <a:t>1. SMB folder </a:t>
            </a:r>
          </a:p>
        </p:txBody>
      </p:sp>
      <p:sp>
        <p:nvSpPr>
          <p:cNvPr id="592" name="Shape 592"/>
          <p:cNvSpPr txBox="1"/>
          <p:nvPr/>
        </p:nvSpPr>
        <p:spPr>
          <a:xfrm>
            <a:off x="330490" y="5417661"/>
            <a:ext cx="2558484" cy="564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buClr>
                <a:schemeClr val="lt1"/>
              </a:buClr>
              <a:buSzPts val="1600"/>
            </a:pPr>
            <a:r>
              <a:rPr lang="en" altLang="zh-TW" sz="1200" b="1">
                <a:solidFill>
                  <a:schemeClr val="bg1"/>
                </a:solidFill>
                <a:effectLst>
                  <a:outerShdw blurRad="25400" dist="50800" dir="1500000" algn="tl" rotWithShape="0">
                    <a:prstClr val="black">
                      <a:alpha val="52000"/>
                    </a:prstClr>
                  </a:outerShdw>
                </a:effectLst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  <a:sym typeface="Arial"/>
              </a:rPr>
              <a:t>Notice</a:t>
            </a:r>
            <a:r>
              <a:rPr lang="zh-TW" altLang="en" sz="1200" b="1">
                <a:solidFill>
                  <a:schemeClr val="bg1"/>
                </a:solidFill>
                <a:effectLst>
                  <a:outerShdw blurRad="25400" dist="50800" dir="1500000" algn="tl" rotWithShape="0">
                    <a:prstClr val="black">
                      <a:alpha val="52000"/>
                    </a:prstClr>
                  </a:outerShdw>
                </a:effectLst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  <a:sym typeface="Arial"/>
              </a:rPr>
              <a:t>：</a:t>
            </a:r>
            <a:r>
              <a:rPr lang="en" altLang="zh-TW" sz="1200" b="1">
                <a:solidFill>
                  <a:schemeClr val="bg1"/>
                </a:solidFill>
                <a:effectLst>
                  <a:outerShdw blurRad="25400" dist="50800" dir="1500000" algn="tl" rotWithShape="0">
                    <a:prstClr val="black">
                      <a:alpha val="52000"/>
                    </a:prstClr>
                  </a:outerShdw>
                </a:effectLst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  <a:sym typeface="Arial"/>
              </a:rPr>
              <a:t>This feature will be supported from QTS 4.3.5.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94C09C0-78FB-4D4B-B5CD-B23A169FBCB1}"/>
              </a:ext>
            </a:extLst>
          </p:cNvPr>
          <p:cNvSpPr/>
          <p:nvPr/>
        </p:nvSpPr>
        <p:spPr>
          <a:xfrm>
            <a:off x="189648" y="1862362"/>
            <a:ext cx="30637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1" lang="en" altLang="zh-Hant" sz="2000" b="1">
                <a:solidFill>
                  <a:srgbClr val="00206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Perform tasks in the way</a:t>
            </a:r>
            <a:r>
              <a:rPr kumimoji="1" lang="zh-TW" altLang="en-US" sz="2000" b="1">
                <a:solidFill>
                  <a:srgbClr val="00206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1" lang="en" altLang="zh-Hant" sz="2000" b="1">
                <a:solidFill>
                  <a:srgbClr val="00206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you're familiar with!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81D9C9B-EF7F-4998-AB05-F1A87623A388}"/>
              </a:ext>
            </a:extLst>
          </p:cNvPr>
          <p:cNvSpPr/>
          <p:nvPr/>
        </p:nvSpPr>
        <p:spPr>
          <a:xfrm>
            <a:off x="13252" y="144298"/>
            <a:ext cx="71721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b="1">
                <a:solidFill>
                  <a:prstClr val="white"/>
                </a:solidFill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  <a:sym typeface="Arial"/>
              </a:rPr>
              <a:t> Integration with Mac Finder</a:t>
            </a:r>
          </a:p>
        </p:txBody>
      </p:sp>
    </p:spTree>
    <p:extLst>
      <p:ext uri="{BB962C8B-B14F-4D97-AF65-F5344CB8AC3E}">
        <p14:creationId xmlns:p14="http://schemas.microsoft.com/office/powerpoint/2010/main" val="27510482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1508ABE6-83FE-47C4-901D-09499B890B3C}"/>
              </a:ext>
            </a:extLst>
          </p:cNvPr>
          <p:cNvGrpSpPr/>
          <p:nvPr/>
        </p:nvGrpSpPr>
        <p:grpSpPr>
          <a:xfrm>
            <a:off x="7809730" y="1736034"/>
            <a:ext cx="3494376" cy="3558209"/>
            <a:chOff x="8483598" y="1782417"/>
            <a:chExt cx="3708401" cy="3405809"/>
          </a:xfrm>
        </p:grpSpPr>
        <p:sp>
          <p:nvSpPr>
            <p:cNvPr id="604" name="Shape 604"/>
            <p:cNvSpPr txBox="1"/>
            <p:nvPr/>
          </p:nvSpPr>
          <p:spPr>
            <a:xfrm>
              <a:off x="8483598" y="1782417"/>
              <a:ext cx="3708401" cy="3405809"/>
            </a:xfrm>
            <a:prstGeom prst="rect">
              <a:avLst/>
            </a:prstGeom>
            <a:solidFill>
              <a:srgbClr val="01749F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>
                <a:buClr>
                  <a:srgbClr val="000000"/>
                </a:buClr>
                <a:buSzPts val="2000"/>
              </a:pPr>
              <a:endParaRPr sz="2667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endParaRPr>
            </a:p>
          </p:txBody>
        </p:sp>
        <p:sp>
          <p:nvSpPr>
            <p:cNvPr id="15" name="Shape 485"/>
            <p:cNvSpPr txBox="1"/>
            <p:nvPr/>
          </p:nvSpPr>
          <p:spPr>
            <a:xfrm>
              <a:off x="8490016" y="1782417"/>
              <a:ext cx="369261" cy="3405809"/>
            </a:xfrm>
            <a:prstGeom prst="rect">
              <a:avLst/>
            </a:prstGeom>
            <a:gradFill flip="none" rotWithShape="1">
              <a:gsLst>
                <a:gs pos="0">
                  <a:srgbClr val="01749F">
                    <a:shade val="30000"/>
                    <a:satMod val="115000"/>
                  </a:srgbClr>
                </a:gs>
                <a:gs pos="50000">
                  <a:srgbClr val="01749F">
                    <a:shade val="67500"/>
                    <a:satMod val="115000"/>
                    <a:alpha val="41000"/>
                  </a:srgbClr>
                </a:gs>
                <a:gs pos="100000">
                  <a:srgbClr val="01749F">
                    <a:shade val="100000"/>
                    <a:satMod val="115000"/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>
                <a:buClr>
                  <a:srgbClr val="000000"/>
                </a:buClr>
                <a:buSzPts val="2000"/>
              </a:pPr>
              <a:endParaRPr sz="2667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endParaRPr>
            </a:p>
          </p:txBody>
        </p:sp>
      </p:grpSp>
      <p:sp>
        <p:nvSpPr>
          <p:cNvPr id="13" name="標題 12"/>
          <p:cNvSpPr>
            <a:spLocks noGrp="1"/>
          </p:cNvSpPr>
          <p:nvPr>
            <p:ph type="ctrTitle" idx="4294967295"/>
          </p:nvPr>
        </p:nvSpPr>
        <p:spPr>
          <a:xfrm>
            <a:off x="0" y="5903843"/>
            <a:ext cx="12192000" cy="954157"/>
          </a:xfrm>
        </p:spPr>
        <p:txBody>
          <a:bodyPr>
            <a:normAutofit/>
          </a:bodyPr>
          <a:lstStyle/>
          <a:p>
            <a:pPr algn="ctr"/>
            <a:r>
              <a:rPr lang="en-US" altLang="zh-TW" sz="4000" b="1" err="1">
                <a:solidFill>
                  <a:schemeClr val="bg1"/>
                </a:solidFill>
                <a:latin typeface="Arial"/>
                <a:ea typeface="Microsoft JhengHei"/>
                <a:cs typeface="Arial"/>
              </a:rPr>
              <a:t>Qsirch</a:t>
            </a:r>
            <a:r>
              <a:rPr lang="en-US" altLang="zh-TW" sz="4000" b="1">
                <a:solidFill>
                  <a:schemeClr val="bg1"/>
                </a:solidFill>
                <a:latin typeface="Arial"/>
                <a:ea typeface="Microsoft JhengHei"/>
                <a:cs typeface="Arial"/>
              </a:rPr>
              <a:t> Helper - Web Extension</a:t>
            </a:r>
            <a:endParaRPr lang="zh-TW" altLang="en-US" sz="4000" b="1">
              <a:solidFill>
                <a:schemeClr val="bg1"/>
              </a:solidFill>
              <a:latin typeface="Arial"/>
              <a:ea typeface="Microsoft JhengHei"/>
              <a:cs typeface="Arial"/>
            </a:endParaRPr>
          </a:p>
        </p:txBody>
      </p:sp>
      <p:sp>
        <p:nvSpPr>
          <p:cNvPr id="609" name="Shape 609"/>
          <p:cNvSpPr txBox="1"/>
          <p:nvPr/>
        </p:nvSpPr>
        <p:spPr>
          <a:xfrm>
            <a:off x="8019164" y="2634208"/>
            <a:ext cx="3675340" cy="564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buClr>
                <a:schemeClr val="lt1"/>
              </a:buClr>
              <a:buSzPts val="2000"/>
            </a:pPr>
            <a:r>
              <a:rPr lang="en" sz="2000" b="1">
                <a:solidFill>
                  <a:schemeClr val="lt1"/>
                </a:solidFill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  <a:sym typeface="Arial"/>
              </a:rPr>
              <a:t>2. </a:t>
            </a:r>
            <a:r>
              <a:rPr lang="en" altLang="zh-TW" sz="2000" b="1">
                <a:solidFill>
                  <a:schemeClr val="lt1"/>
                </a:solidFill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</a:rPr>
              <a:t>Search on both the </a:t>
            </a:r>
            <a:br>
              <a:rPr lang="en" altLang="zh-TW" sz="2000" b="1">
                <a:solidFill>
                  <a:schemeClr val="lt1"/>
                </a:solidFill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</a:rPr>
            </a:br>
            <a:r>
              <a:rPr lang="en" altLang="zh-TW" sz="2000" b="1">
                <a:solidFill>
                  <a:schemeClr val="lt1"/>
                </a:solidFill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</a:rPr>
              <a:t>    NAS and the internet   </a:t>
            </a:r>
            <a:br>
              <a:rPr lang="en" altLang="zh-TW" sz="2000" b="1">
                <a:solidFill>
                  <a:schemeClr val="lt1"/>
                </a:solidFill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</a:rPr>
            </a:br>
            <a:r>
              <a:rPr lang="en" altLang="zh-TW" sz="2000" b="1">
                <a:solidFill>
                  <a:schemeClr val="lt1"/>
                </a:solidFill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</a:rPr>
              <a:t>    at the same time</a:t>
            </a:r>
            <a:endParaRPr lang="en" sz="2000" b="1">
              <a:solidFill>
                <a:schemeClr val="lt1"/>
              </a:solidFill>
              <a:latin typeface="Arial" panose="020B0604020202020204" pitchFamily="34" charset="0"/>
              <a:ea typeface="Microsoft JhengHei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10" name="Shape 610"/>
          <p:cNvSpPr txBox="1"/>
          <p:nvPr/>
        </p:nvSpPr>
        <p:spPr>
          <a:xfrm>
            <a:off x="8019164" y="3571487"/>
            <a:ext cx="3726513" cy="564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buClr>
                <a:schemeClr val="lt1"/>
              </a:buClr>
              <a:buSzPts val="2000"/>
            </a:pPr>
            <a:r>
              <a:rPr lang="en" altLang="zh-TW" sz="2000" b="1">
                <a:solidFill>
                  <a:schemeClr val="lt1"/>
                </a:solidFill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  <a:sym typeface="Arial"/>
              </a:rPr>
              <a:t>3. Search on a single </a:t>
            </a:r>
            <a:br>
              <a:rPr lang="en" altLang="zh-TW" sz="2000" b="1">
                <a:solidFill>
                  <a:schemeClr val="lt1"/>
                </a:solidFill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  <a:sym typeface="Arial"/>
              </a:rPr>
            </a:br>
            <a:r>
              <a:rPr lang="en" altLang="zh-TW" sz="2000" b="1">
                <a:solidFill>
                  <a:schemeClr val="lt1"/>
                </a:solidFill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  <a:sym typeface="Arial"/>
              </a:rPr>
              <a:t>    interface </a:t>
            </a:r>
          </a:p>
        </p:txBody>
      </p:sp>
      <p:sp>
        <p:nvSpPr>
          <p:cNvPr id="611" name="Shape 611"/>
          <p:cNvSpPr txBox="1"/>
          <p:nvPr/>
        </p:nvSpPr>
        <p:spPr>
          <a:xfrm>
            <a:off x="8019164" y="4427600"/>
            <a:ext cx="3675338" cy="564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buClr>
                <a:schemeClr val="lt1"/>
              </a:buClr>
              <a:buSzPts val="2000"/>
            </a:pPr>
            <a:r>
              <a:rPr lang="en" altLang="zh-TW" sz="2000" b="1">
                <a:solidFill>
                  <a:schemeClr val="lt1"/>
                </a:solidFill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  <a:sym typeface="Arial"/>
              </a:rPr>
              <a:t>4. Chrome and Firefox </a:t>
            </a:r>
            <a:br>
              <a:rPr lang="en" altLang="zh-TW" sz="2000" b="1">
                <a:solidFill>
                  <a:schemeClr val="lt1"/>
                </a:solidFill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  <a:sym typeface="Arial"/>
              </a:rPr>
            </a:br>
            <a:r>
              <a:rPr lang="en" altLang="zh-TW" sz="2000" b="1">
                <a:solidFill>
                  <a:schemeClr val="lt1"/>
                </a:solidFill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  <a:sym typeface="Arial"/>
              </a:rPr>
              <a:t>    plugin</a:t>
            </a:r>
          </a:p>
        </p:txBody>
      </p:sp>
      <p:sp>
        <p:nvSpPr>
          <p:cNvPr id="612" name="Shape 612"/>
          <p:cNvSpPr txBox="1"/>
          <p:nvPr/>
        </p:nvSpPr>
        <p:spPr>
          <a:xfrm>
            <a:off x="8019164" y="1831103"/>
            <a:ext cx="3675340" cy="564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buClr>
                <a:schemeClr val="lt1"/>
              </a:buClr>
              <a:buSzPts val="2000"/>
            </a:pPr>
            <a:r>
              <a:rPr lang="en-US" sz="2000" b="1">
                <a:solidFill>
                  <a:schemeClr val="lt1"/>
                </a:solidFill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  <a:sym typeface="Arial"/>
              </a:rPr>
              <a:t>1. QNAP ID Login</a:t>
            </a:r>
          </a:p>
        </p:txBody>
      </p:sp>
      <p:pic>
        <p:nvPicPr>
          <p:cNvPr id="3" name="圖片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B09A2A99-0011-7E46-98E1-A4162A2DF717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/>
          </a:blip>
          <a:srcRect l="5709" r="1"/>
          <a:stretch/>
        </p:blipFill>
        <p:spPr>
          <a:xfrm>
            <a:off x="514667" y="1362281"/>
            <a:ext cx="7295349" cy="425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8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標題 1">
            <a:extLst>
              <a:ext uri="{FF2B5EF4-FFF2-40B4-BE49-F238E27FC236}">
                <a16:creationId xmlns:a16="http://schemas.microsoft.com/office/drawing/2014/main" id="{F9CE79FA-2A54-5E4C-880F-F1DC81F3075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877339"/>
            <a:ext cx="12192000" cy="987743"/>
          </a:xfrm>
        </p:spPr>
        <p:txBody>
          <a:bodyPr>
            <a:normAutofit/>
          </a:bodyPr>
          <a:lstStyle/>
          <a:p>
            <a:pPr algn="ctr"/>
            <a:r>
              <a:rPr kumimoji="1" lang="en" altLang="zh-CN" sz="40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Before, when using Qsirch…</a:t>
            </a:r>
            <a:endParaRPr lang="zh-TW" altLang="en-US" sz="4000" b="1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F6BBEC4-764A-F340-A01C-FCDA0E26D4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054" y="1053937"/>
            <a:ext cx="3622634" cy="2064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42BCA19C-7D21-1B42-8C74-DE6B3B5214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53937"/>
            <a:ext cx="3575428" cy="2036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633F9810-F052-FD4F-9C39-C3AF02926E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354" y="3909686"/>
            <a:ext cx="3361387" cy="1920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8F299FFD-39E5-FA42-8B8E-7C397E6BCB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16" y="3909686"/>
            <a:ext cx="3361387" cy="1910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8287294D-B911-41D0-A822-96EE0D78F5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28" y="3264624"/>
            <a:ext cx="286735" cy="283408"/>
          </a:xfrm>
          <a:prstGeom prst="rect">
            <a:avLst/>
          </a:prstGeom>
        </p:spPr>
      </p:pic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C620DF10-ED84-433F-A164-676F26B6AED5}"/>
              </a:ext>
            </a:extLst>
          </p:cNvPr>
          <p:cNvCxnSpPr>
            <a:cxnSpLocks/>
          </p:cNvCxnSpPr>
          <p:nvPr/>
        </p:nvCxnSpPr>
        <p:spPr>
          <a:xfrm>
            <a:off x="348591" y="3882050"/>
            <a:ext cx="4024626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>
            <a:extLst>
              <a:ext uri="{FF2B5EF4-FFF2-40B4-BE49-F238E27FC236}">
                <a16:creationId xmlns:a16="http://schemas.microsoft.com/office/drawing/2014/main" id="{BA58938D-B01A-41D1-AF03-F8FE839D71B7}"/>
              </a:ext>
            </a:extLst>
          </p:cNvPr>
          <p:cNvSpPr/>
          <p:nvPr/>
        </p:nvSpPr>
        <p:spPr>
          <a:xfrm>
            <a:off x="635963" y="3264624"/>
            <a:ext cx="37372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TW" sz="1600" b="1">
                <a:solidFill>
                  <a:srgbClr val="373737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To see the contents of the files must to enable “Cloud viewer” function.</a:t>
            </a:r>
            <a:endParaRPr kumimoji="1" lang="zh-TW" altLang="en-US" sz="1600" b="1">
              <a:solidFill>
                <a:srgbClr val="373737"/>
              </a:solidFill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8E769A94-C529-4560-9360-21C3EE7373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785" y="3264624"/>
            <a:ext cx="286735" cy="283408"/>
          </a:xfrm>
          <a:prstGeom prst="rect">
            <a:avLst/>
          </a:prstGeom>
        </p:spPr>
      </p:pic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29B32D0F-1F01-490D-8F86-D1CF3EBD561C}"/>
              </a:ext>
            </a:extLst>
          </p:cNvPr>
          <p:cNvCxnSpPr>
            <a:cxnSpLocks/>
          </p:cNvCxnSpPr>
          <p:nvPr/>
        </p:nvCxnSpPr>
        <p:spPr>
          <a:xfrm>
            <a:off x="8313148" y="3882050"/>
            <a:ext cx="353380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>
            <a:extLst>
              <a:ext uri="{FF2B5EF4-FFF2-40B4-BE49-F238E27FC236}">
                <a16:creationId xmlns:a16="http://schemas.microsoft.com/office/drawing/2014/main" id="{E3F77ADD-159F-4BA0-974F-B134B96468E8}"/>
              </a:ext>
            </a:extLst>
          </p:cNvPr>
          <p:cNvSpPr/>
          <p:nvPr/>
        </p:nvSpPr>
        <p:spPr>
          <a:xfrm>
            <a:off x="8600520" y="3264624"/>
            <a:ext cx="30370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" altLang="zh-TW" sz="1600" b="1">
                <a:solidFill>
                  <a:srgbClr val="373737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The preview window is too small to read the file.</a:t>
            </a:r>
            <a:endParaRPr kumimoji="1" lang="zh-TW" altLang="en-US" sz="1600" b="1">
              <a:solidFill>
                <a:srgbClr val="373737"/>
              </a:solidFill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A9454275-1828-4A86-8014-4DC01F1C68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579" y="266542"/>
            <a:ext cx="286735" cy="283408"/>
          </a:xfrm>
          <a:prstGeom prst="rect">
            <a:avLst/>
          </a:prstGeom>
        </p:spPr>
      </p:pic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A0EBAAE5-29AD-4721-87C3-689BFF2747FA}"/>
              </a:ext>
            </a:extLst>
          </p:cNvPr>
          <p:cNvCxnSpPr>
            <a:cxnSpLocks/>
          </p:cNvCxnSpPr>
          <p:nvPr/>
        </p:nvCxnSpPr>
        <p:spPr>
          <a:xfrm>
            <a:off x="1942054" y="907724"/>
            <a:ext cx="380938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>
            <a:extLst>
              <a:ext uri="{FF2B5EF4-FFF2-40B4-BE49-F238E27FC236}">
                <a16:creationId xmlns:a16="http://schemas.microsoft.com/office/drawing/2014/main" id="{E5CE10D5-B3CC-48C0-84CF-E09A42D14EBA}"/>
              </a:ext>
            </a:extLst>
          </p:cNvPr>
          <p:cNvSpPr/>
          <p:nvPr/>
        </p:nvSpPr>
        <p:spPr>
          <a:xfrm>
            <a:off x="2170314" y="266542"/>
            <a:ext cx="36731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TW" sz="1600" b="1">
                <a:solidFill>
                  <a:srgbClr val="373737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Rich functions in homepage, but I just want to quickly start searching.</a:t>
            </a:r>
            <a:endParaRPr kumimoji="1" lang="zh-TW" altLang="en-US" sz="1600" b="1">
              <a:solidFill>
                <a:srgbClr val="373737"/>
              </a:solidFill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7106DDA4-45DF-43CB-BD3A-C586D54526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669" y="266542"/>
            <a:ext cx="286735" cy="283408"/>
          </a:xfrm>
          <a:prstGeom prst="rect">
            <a:avLst/>
          </a:prstGeom>
        </p:spPr>
      </p:pic>
      <p:cxnSp>
        <p:nvCxnSpPr>
          <p:cNvPr id="27" name="直線接點 26">
            <a:extLst>
              <a:ext uri="{FF2B5EF4-FFF2-40B4-BE49-F238E27FC236}">
                <a16:creationId xmlns:a16="http://schemas.microsoft.com/office/drawing/2014/main" id="{B5366BBF-92B1-4CFC-B250-9B4E1C606656}"/>
              </a:ext>
            </a:extLst>
          </p:cNvPr>
          <p:cNvCxnSpPr>
            <a:cxnSpLocks/>
          </p:cNvCxnSpPr>
          <p:nvPr/>
        </p:nvCxnSpPr>
        <p:spPr>
          <a:xfrm>
            <a:off x="6218138" y="900250"/>
            <a:ext cx="305838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>
            <a:extLst>
              <a:ext uri="{FF2B5EF4-FFF2-40B4-BE49-F238E27FC236}">
                <a16:creationId xmlns:a16="http://schemas.microsoft.com/office/drawing/2014/main" id="{B00F5CDF-9F60-4619-8884-C8E19C4FCFC6}"/>
              </a:ext>
            </a:extLst>
          </p:cNvPr>
          <p:cNvSpPr/>
          <p:nvPr/>
        </p:nvSpPr>
        <p:spPr>
          <a:xfrm>
            <a:off x="6417404" y="266542"/>
            <a:ext cx="33553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TW" sz="1600" b="1">
                <a:solidFill>
                  <a:srgbClr val="373737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It can only see a few search results at a time.</a:t>
            </a:r>
            <a:endParaRPr kumimoji="1" lang="zh-TW" altLang="en-US" b="1">
              <a:solidFill>
                <a:srgbClr val="373737"/>
              </a:solidFill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9461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D168340-DFEC-41D1-94D5-322F36BCAF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00"/>
          <a:stretch/>
        </p:blipFill>
        <p:spPr>
          <a:xfrm>
            <a:off x="1915338" y="274030"/>
            <a:ext cx="8348471" cy="10492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A322C861-0D5E-4534-A968-757203AE93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00"/>
          <a:stretch/>
        </p:blipFill>
        <p:spPr>
          <a:xfrm>
            <a:off x="1915338" y="1435627"/>
            <a:ext cx="8348472" cy="10614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F013C757-EA79-40C1-B691-246F55A394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00"/>
          <a:stretch/>
        </p:blipFill>
        <p:spPr>
          <a:xfrm>
            <a:off x="1915337" y="2629900"/>
            <a:ext cx="8348472" cy="1046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4" name="文字方塊 53">
            <a:extLst>
              <a:ext uri="{FF2B5EF4-FFF2-40B4-BE49-F238E27FC236}">
                <a16:creationId xmlns:a16="http://schemas.microsoft.com/office/drawing/2014/main" id="{0B334F83-8D9D-2447-95EB-95A41FE58241}"/>
              </a:ext>
            </a:extLst>
          </p:cNvPr>
          <p:cNvSpPr txBox="1"/>
          <p:nvPr/>
        </p:nvSpPr>
        <p:spPr>
          <a:xfrm>
            <a:off x="2774067" y="529131"/>
            <a:ext cx="7280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1" lang="en" altLang="zh-TW" sz="28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Search Based on Permission Settings</a:t>
            </a:r>
            <a:endParaRPr kumimoji="1" lang="en-US" altLang="zh-TW" sz="2800" b="1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3498340E-2FDF-2545-A173-863F3643486E}"/>
              </a:ext>
            </a:extLst>
          </p:cNvPr>
          <p:cNvSpPr txBox="1"/>
          <p:nvPr/>
        </p:nvSpPr>
        <p:spPr>
          <a:xfrm>
            <a:off x="2762491" y="1700773"/>
            <a:ext cx="7897615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/>
            <a:r>
              <a:rPr kumimoji="1" lang="en" altLang="zh-TW" sz="28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Decide Shared Folders to be Searched</a:t>
            </a:r>
            <a:endParaRPr kumimoji="1" lang="en-US" altLang="zh-TW" sz="2800" b="1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8D86F769-7245-7448-9AAB-516C515B9E27}"/>
              </a:ext>
            </a:extLst>
          </p:cNvPr>
          <p:cNvSpPr txBox="1"/>
          <p:nvPr/>
        </p:nvSpPr>
        <p:spPr>
          <a:xfrm>
            <a:off x="2762491" y="2908186"/>
            <a:ext cx="6667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zh-TW" sz="28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API for Custom Search Applications</a:t>
            </a:r>
            <a:endParaRPr kumimoji="1" lang="zh-TW" altLang="en-US" sz="2800" b="1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" name="標題 1">
            <a:extLst>
              <a:ext uri="{FF2B5EF4-FFF2-40B4-BE49-F238E27FC236}">
                <a16:creationId xmlns:a16="http://schemas.microsoft.com/office/drawing/2014/main" id="{05098202-665F-4063-AF55-186B5F62A96F}"/>
              </a:ext>
            </a:extLst>
          </p:cNvPr>
          <p:cNvSpPr txBox="1">
            <a:spLocks/>
          </p:cNvSpPr>
          <p:nvPr/>
        </p:nvSpPr>
        <p:spPr>
          <a:xfrm>
            <a:off x="0" y="5883965"/>
            <a:ext cx="12192000" cy="974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en-US" altLang="zh-TW" sz="4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3 things NAS administrator must know</a:t>
            </a:r>
            <a:endParaRPr kumimoji="1" lang="zh-TW" altLang="en-US" sz="4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963BDBA5-C22E-4D24-98D5-08F3866315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79836"/>
            <a:ext cx="1954635" cy="1564642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DAC73D2E-CB62-4885-8AE4-2248ECDAAB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421" y="278160"/>
            <a:ext cx="1793487" cy="167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9128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5472B6A-0383-C746-8B74-4FB5A64EFB3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93750" y="0"/>
            <a:ext cx="9772650" cy="974725"/>
          </a:xfrm>
        </p:spPr>
        <p:txBody>
          <a:bodyPr>
            <a:normAutofit/>
          </a:bodyPr>
          <a:lstStyle/>
          <a:p>
            <a:pPr algn="ctr"/>
            <a:r>
              <a:rPr kumimoji="1" lang="en" altLang="zh-TW" sz="4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Search Based on Permission Settings</a:t>
            </a:r>
          </a:p>
        </p:txBody>
      </p:sp>
      <p:sp>
        <p:nvSpPr>
          <p:cNvPr id="9" name="Shape 247">
            <a:extLst>
              <a:ext uri="{FF2B5EF4-FFF2-40B4-BE49-F238E27FC236}">
                <a16:creationId xmlns:a16="http://schemas.microsoft.com/office/drawing/2014/main" id="{C428B3E9-F6E5-F042-8FFE-89DDDB4EAC07}"/>
              </a:ext>
            </a:extLst>
          </p:cNvPr>
          <p:cNvSpPr/>
          <p:nvPr/>
        </p:nvSpPr>
        <p:spPr>
          <a:xfrm>
            <a:off x="5350938" y="3170073"/>
            <a:ext cx="278806" cy="368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pic>
        <p:nvPicPr>
          <p:cNvPr id="4" name="圖片 3" descr="一張含有 螢幕擷取畫面, 監視器, 電子用品 的圖片&#10;&#10;&#10;&#10;自動產生的描述">
            <a:extLst>
              <a:ext uri="{FF2B5EF4-FFF2-40B4-BE49-F238E27FC236}">
                <a16:creationId xmlns:a16="http://schemas.microsoft.com/office/drawing/2014/main" id="{5F3F20B9-3601-EE42-81BA-85D8A6F102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03" y="1103363"/>
            <a:ext cx="7289183" cy="4120443"/>
          </a:xfrm>
          <a:prstGeom prst="rect">
            <a:avLst/>
          </a:prstGeom>
        </p:spPr>
      </p:pic>
      <p:sp>
        <p:nvSpPr>
          <p:cNvPr id="8" name="矩形: 圓角 47">
            <a:extLst>
              <a:ext uri="{FF2B5EF4-FFF2-40B4-BE49-F238E27FC236}">
                <a16:creationId xmlns:a16="http://schemas.microsoft.com/office/drawing/2014/main" id="{9CB6C398-9045-444D-971C-A01193D36B4D}"/>
              </a:ext>
            </a:extLst>
          </p:cNvPr>
          <p:cNvSpPr/>
          <p:nvPr/>
        </p:nvSpPr>
        <p:spPr>
          <a:xfrm>
            <a:off x="7376772" y="2032420"/>
            <a:ext cx="4528835" cy="1789433"/>
          </a:xfrm>
          <a:prstGeom prst="roundRect">
            <a:avLst>
              <a:gd name="adj" fmla="val 6251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Shape 254">
            <a:extLst>
              <a:ext uri="{FF2B5EF4-FFF2-40B4-BE49-F238E27FC236}">
                <a16:creationId xmlns:a16="http://schemas.microsoft.com/office/drawing/2014/main" id="{26006B29-C73B-493B-AFB8-BA014D5CB746}"/>
              </a:ext>
            </a:extLst>
          </p:cNvPr>
          <p:cNvSpPr txBox="1"/>
          <p:nvPr/>
        </p:nvSpPr>
        <p:spPr>
          <a:xfrm>
            <a:off x="7457806" y="2097984"/>
            <a:ext cx="4447801" cy="156991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" altLang="zh-TW" b="1">
                <a:solidFill>
                  <a:srgbClr val="373737"/>
                </a:solidFill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  <a:sym typeface="Arial"/>
              </a:rPr>
              <a:t>Qsirch works in line with user accounts &amp; shared folder permissions of the QTS. It effectively protects data privacy and the search results will only return authorized files for each user.</a:t>
            </a:r>
            <a:endParaRPr lang="en" sz="1600">
              <a:solidFill>
                <a:srgbClr val="373737"/>
              </a:solidFill>
              <a:latin typeface="Arial" panose="020B0604020202020204" pitchFamily="34" charset="0"/>
              <a:ea typeface="Microsoft JhengHei" charset="0"/>
              <a:cs typeface="Arial" panose="020B0604020202020204" pitchFamily="34" charset="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132C1D10-FA3E-4C6E-A97E-E54870E07D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8817"/>
            <a:ext cx="1954635" cy="1564642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95D80115-73DE-4AB8-BC16-AEA06CADFE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248355"/>
            <a:ext cx="1556458" cy="1451359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7C61AE54-66F2-4187-B0D9-53EA0F56E7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05"/>
          <a:stretch/>
        </p:blipFill>
        <p:spPr>
          <a:xfrm>
            <a:off x="4457995" y="4663419"/>
            <a:ext cx="3565136" cy="219458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87878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247">
            <a:extLst>
              <a:ext uri="{FF2B5EF4-FFF2-40B4-BE49-F238E27FC236}">
                <a16:creationId xmlns:a16="http://schemas.microsoft.com/office/drawing/2014/main" id="{C428B3E9-F6E5-F042-8FFE-89DDDB4EAC07}"/>
              </a:ext>
            </a:extLst>
          </p:cNvPr>
          <p:cNvSpPr/>
          <p:nvPr/>
        </p:nvSpPr>
        <p:spPr>
          <a:xfrm>
            <a:off x="5350938" y="3170073"/>
            <a:ext cx="278806" cy="368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pic>
        <p:nvPicPr>
          <p:cNvPr id="4" name="圖片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67FA6681-0DF6-CB47-8802-F4EA9D9271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0502" y="1046666"/>
            <a:ext cx="7383734" cy="4180343"/>
          </a:xfrm>
          <a:prstGeom prst="rect">
            <a:avLst/>
          </a:prstGeom>
        </p:spPr>
      </p:pic>
      <p:sp>
        <p:nvSpPr>
          <p:cNvPr id="7" name="橢圓 6">
            <a:extLst>
              <a:ext uri="{FF2B5EF4-FFF2-40B4-BE49-F238E27FC236}">
                <a16:creationId xmlns:a16="http://schemas.microsoft.com/office/drawing/2014/main" id="{742EBA19-C384-7C4F-A0A6-4DEBE24A76A4}"/>
              </a:ext>
            </a:extLst>
          </p:cNvPr>
          <p:cNvSpPr/>
          <p:nvPr/>
        </p:nvSpPr>
        <p:spPr>
          <a:xfrm>
            <a:off x="13773792" y="1771797"/>
            <a:ext cx="252000" cy="252000"/>
          </a:xfrm>
          <a:prstGeom prst="ellipse">
            <a:avLst/>
          </a:prstGeom>
          <a:solidFill>
            <a:srgbClr val="FF0000">
              <a:alpha val="2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cxnSp>
        <p:nvCxnSpPr>
          <p:cNvPr id="10" name="肘形接點 9">
            <a:extLst>
              <a:ext uri="{FF2B5EF4-FFF2-40B4-BE49-F238E27FC236}">
                <a16:creationId xmlns:a16="http://schemas.microsoft.com/office/drawing/2014/main" id="{3492B39C-1CCF-DD40-A052-7092E1EF9901}"/>
              </a:ext>
            </a:extLst>
          </p:cNvPr>
          <p:cNvCxnSpPr>
            <a:stCxn id="7" idx="4"/>
          </p:cNvCxnSpPr>
          <p:nvPr/>
        </p:nvCxnSpPr>
        <p:spPr>
          <a:xfrm rot="5400000">
            <a:off x="12944613" y="1533462"/>
            <a:ext cx="464845" cy="1445514"/>
          </a:xfrm>
          <a:prstGeom prst="bentConnector2">
            <a:avLst/>
          </a:prstGeom>
          <a:ln>
            <a:solidFill>
              <a:srgbClr val="FF0000">
                <a:alpha val="33725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標題 1">
            <a:extLst>
              <a:ext uri="{FF2B5EF4-FFF2-40B4-BE49-F238E27FC236}">
                <a16:creationId xmlns:a16="http://schemas.microsoft.com/office/drawing/2014/main" id="{06C8D7BD-755D-4CA9-9623-AB77A08931AA}"/>
              </a:ext>
            </a:extLst>
          </p:cNvPr>
          <p:cNvSpPr txBox="1">
            <a:spLocks/>
          </p:cNvSpPr>
          <p:nvPr/>
        </p:nvSpPr>
        <p:spPr>
          <a:xfrm>
            <a:off x="1158240" y="0"/>
            <a:ext cx="9357360" cy="974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en" altLang="zh-TW" sz="4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Decide Shared Folders to be Searched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25414DD6-889C-4696-A05C-EF8322160E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8817"/>
            <a:ext cx="1954635" cy="1564642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01D4C7C7-BC47-4B80-9847-57A0096608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248355"/>
            <a:ext cx="1556458" cy="1451359"/>
          </a:xfrm>
          <a:prstGeom prst="rect">
            <a:avLst/>
          </a:prstGeom>
        </p:spPr>
      </p:pic>
      <p:sp>
        <p:nvSpPr>
          <p:cNvPr id="21" name="矩形: 圓角 47">
            <a:extLst>
              <a:ext uri="{FF2B5EF4-FFF2-40B4-BE49-F238E27FC236}">
                <a16:creationId xmlns:a16="http://schemas.microsoft.com/office/drawing/2014/main" id="{B43BE252-5C4A-4D8C-9070-86C16989CA1C}"/>
              </a:ext>
            </a:extLst>
          </p:cNvPr>
          <p:cNvSpPr/>
          <p:nvPr/>
        </p:nvSpPr>
        <p:spPr>
          <a:xfrm>
            <a:off x="7535336" y="2033233"/>
            <a:ext cx="4131427" cy="1917467"/>
          </a:xfrm>
          <a:prstGeom prst="roundRect">
            <a:avLst>
              <a:gd name="adj" fmla="val 6251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Shape 254">
            <a:extLst>
              <a:ext uri="{FF2B5EF4-FFF2-40B4-BE49-F238E27FC236}">
                <a16:creationId xmlns:a16="http://schemas.microsoft.com/office/drawing/2014/main" id="{5BDF2713-4046-4FE1-A34E-559B77851335}"/>
              </a:ext>
            </a:extLst>
          </p:cNvPr>
          <p:cNvSpPr txBox="1"/>
          <p:nvPr/>
        </p:nvSpPr>
        <p:spPr>
          <a:xfrm>
            <a:off x="7685648" y="2147877"/>
            <a:ext cx="3924179" cy="1133245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" altLang="zh-TW" b="1">
                <a:solidFill>
                  <a:srgbClr val="373737"/>
                </a:solidFill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  <a:sym typeface="Arial"/>
              </a:rPr>
              <a:t>Administrators can add &amp; remove specific shared folders for Qsirch. Flexibly exclude shared folders from indexing to ensure data security.</a:t>
            </a:r>
            <a:endParaRPr lang="zh-TW" altLang="en-US" b="1">
              <a:solidFill>
                <a:srgbClr val="373737"/>
              </a:solidFill>
              <a:latin typeface="Arial" panose="020B0604020202020204" pitchFamily="34" charset="0"/>
              <a:ea typeface="Microsoft JhengHei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C8E91F81-78F0-4193-A1B7-D12CA74492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05"/>
          <a:stretch/>
        </p:blipFill>
        <p:spPr>
          <a:xfrm>
            <a:off x="4457995" y="4663419"/>
            <a:ext cx="3565136" cy="219458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28052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247">
            <a:extLst>
              <a:ext uri="{FF2B5EF4-FFF2-40B4-BE49-F238E27FC236}">
                <a16:creationId xmlns:a16="http://schemas.microsoft.com/office/drawing/2014/main" id="{C428B3E9-F6E5-F042-8FFE-89DDDB4EAC07}"/>
              </a:ext>
            </a:extLst>
          </p:cNvPr>
          <p:cNvSpPr/>
          <p:nvPr/>
        </p:nvSpPr>
        <p:spPr>
          <a:xfrm>
            <a:off x="5350938" y="3170073"/>
            <a:ext cx="278806" cy="368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pic>
        <p:nvPicPr>
          <p:cNvPr id="5" name="圖片 4" descr="一張含有 螢幕擷取畫面 的圖片&#10;&#10;&#10;&#10;自動產生的描述">
            <a:extLst>
              <a:ext uri="{FF2B5EF4-FFF2-40B4-BE49-F238E27FC236}">
                <a16:creationId xmlns:a16="http://schemas.microsoft.com/office/drawing/2014/main" id="{8352044A-8AC0-9543-B76E-B386FCB294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059" y="1070524"/>
            <a:ext cx="7392480" cy="4139790"/>
          </a:xfrm>
          <a:prstGeom prst="rect">
            <a:avLst/>
          </a:prstGeom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415CDDC8-F54D-40F8-9BB4-2A5F092E7608}"/>
              </a:ext>
            </a:extLst>
          </p:cNvPr>
          <p:cNvSpPr txBox="1">
            <a:spLocks/>
          </p:cNvSpPr>
          <p:nvPr/>
        </p:nvSpPr>
        <p:spPr>
          <a:xfrm>
            <a:off x="1158240" y="0"/>
            <a:ext cx="9357360" cy="974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" altLang="zh-TW" sz="400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API for Custom Search Applications</a:t>
            </a:r>
            <a:endParaRPr kumimoji="1" lang="zh-TW" altLang="en-US" sz="4000" b="1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5E4B4150-F6DD-4FC2-8047-71C6B24466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8817"/>
            <a:ext cx="1954635" cy="1564642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CABE0252-458C-46FA-9EAB-16255E08AD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248355"/>
            <a:ext cx="1556458" cy="1451359"/>
          </a:xfrm>
          <a:prstGeom prst="rect">
            <a:avLst/>
          </a:prstGeom>
        </p:spPr>
      </p:pic>
      <p:sp>
        <p:nvSpPr>
          <p:cNvPr id="12" name="矩形: 圓角 47">
            <a:extLst>
              <a:ext uri="{FF2B5EF4-FFF2-40B4-BE49-F238E27FC236}">
                <a16:creationId xmlns:a16="http://schemas.microsoft.com/office/drawing/2014/main" id="{3B1E821F-92D6-45DC-9569-BBA62727F974}"/>
              </a:ext>
            </a:extLst>
          </p:cNvPr>
          <p:cNvSpPr/>
          <p:nvPr/>
        </p:nvSpPr>
        <p:spPr>
          <a:xfrm>
            <a:off x="7099360" y="2087433"/>
            <a:ext cx="4536049" cy="2194582"/>
          </a:xfrm>
          <a:prstGeom prst="roundRect">
            <a:avLst>
              <a:gd name="adj" fmla="val 6251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Shape 254">
            <a:extLst>
              <a:ext uri="{FF2B5EF4-FFF2-40B4-BE49-F238E27FC236}">
                <a16:creationId xmlns:a16="http://schemas.microsoft.com/office/drawing/2014/main" id="{D3C617DD-DB10-42CE-A8A0-E2EF1A94FA6D}"/>
              </a:ext>
            </a:extLst>
          </p:cNvPr>
          <p:cNvSpPr txBox="1"/>
          <p:nvPr/>
        </p:nvSpPr>
        <p:spPr>
          <a:xfrm>
            <a:off x="7261013" y="2183624"/>
            <a:ext cx="4188865" cy="201069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altLang="zh-TW" b="1">
                <a:solidFill>
                  <a:srgbClr val="373737"/>
                </a:solidFill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  <a:sym typeface="Arial"/>
              </a:rPr>
              <a:t>The Qsirch API allows for third-party applications and system integration. Visit the following link in your web browser for the API documentation:</a:t>
            </a:r>
          </a:p>
          <a:p>
            <a:pPr>
              <a:lnSpc>
                <a:spcPct val="115000"/>
              </a:lnSpc>
            </a:pPr>
            <a:r>
              <a:rPr lang="en" altLang="zh-TW" b="1">
                <a:solidFill>
                  <a:srgbClr val="373737"/>
                </a:solidFill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  <a:sym typeface="Arial"/>
              </a:rPr>
              <a:t>[http://ip:port/qsirch/static/api-docs/v1/index.html</a:t>
            </a:r>
            <a:endParaRPr lang="en" sz="1600">
              <a:solidFill>
                <a:srgbClr val="373737"/>
              </a:solidFill>
              <a:latin typeface="Arial" panose="020B0604020202020204" pitchFamily="34" charset="0"/>
              <a:ea typeface="Microsoft JhengHei" charset="0"/>
              <a:cs typeface="Arial" panose="020B0604020202020204" pitchFamily="34" charset="0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4DD45CDC-8987-480C-AF5C-57DF8F1EA2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05"/>
          <a:stretch/>
        </p:blipFill>
        <p:spPr>
          <a:xfrm>
            <a:off x="4457995" y="4663419"/>
            <a:ext cx="3565136" cy="219458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30273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3965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圖片 41">
            <a:extLst>
              <a:ext uri="{FF2B5EF4-FFF2-40B4-BE49-F238E27FC236}">
                <a16:creationId xmlns:a16="http://schemas.microsoft.com/office/drawing/2014/main" id="{5FBF35CB-F46E-471D-A79B-AB876D89BE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00720" flipH="1">
            <a:off x="9689021" y="652307"/>
            <a:ext cx="1777048" cy="11398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986A57B0-17FF-4E15-87C7-F46242085F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595" y="3710365"/>
            <a:ext cx="3289449" cy="1637054"/>
          </a:xfrm>
          <a:prstGeom prst="rect">
            <a:avLst/>
          </a:prstGeom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CD309346-0D6E-4BE0-A18B-E3A5802C9B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6049" flipH="1">
            <a:off x="10209869" y="4069344"/>
            <a:ext cx="1614035" cy="2214146"/>
          </a:xfrm>
          <a:prstGeom prst="rect">
            <a:avLst/>
          </a:prstGeom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73F53453-9020-4C89-B06D-6C6328D50A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105" y="1432158"/>
            <a:ext cx="3289449" cy="1637054"/>
          </a:xfrm>
          <a:prstGeom prst="rect">
            <a:avLst/>
          </a:prstGeom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00B089D9-05AA-4DD8-9548-DDCBB574E2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6049" flipH="1">
            <a:off x="9080781" y="1604577"/>
            <a:ext cx="1614035" cy="2214146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7F3E70C7-BC6D-4C0F-B00C-ED92567CFC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112" y="3727448"/>
            <a:ext cx="3403750" cy="1637054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F2487EE1-FE53-439B-B9BB-240C535942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1984">
            <a:off x="240044" y="4071202"/>
            <a:ext cx="1614035" cy="2214146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F90FC3C6-0C0F-4261-8A5E-4D202D3914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722" y="1432157"/>
            <a:ext cx="3289449" cy="1637054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B39DBB14-E950-4B66-9655-8A9731AE0C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1984">
            <a:off x="1444362" y="1620041"/>
            <a:ext cx="1614035" cy="2214146"/>
          </a:xfrm>
          <a:prstGeom prst="rect">
            <a:avLst/>
          </a:prstGeom>
        </p:spPr>
      </p:pic>
      <p:sp>
        <p:nvSpPr>
          <p:cNvPr id="54" name="文字方塊 53">
            <a:extLst>
              <a:ext uri="{FF2B5EF4-FFF2-40B4-BE49-F238E27FC236}">
                <a16:creationId xmlns:a16="http://schemas.microsoft.com/office/drawing/2014/main" id="{0B334F83-8D9D-2447-95EB-95A41FE58241}"/>
              </a:ext>
            </a:extLst>
          </p:cNvPr>
          <p:cNvSpPr txBox="1"/>
          <p:nvPr/>
        </p:nvSpPr>
        <p:spPr>
          <a:xfrm>
            <a:off x="3149129" y="2051412"/>
            <a:ext cx="29147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1" lang="en" altLang="zh-TW" sz="14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Get overview of the file types stored on the NAS and use the frequently-used tags to enhance your search experience.</a:t>
            </a:r>
            <a:endParaRPr kumimoji="1" lang="zh-TW" altLang="en-US" sz="1400" b="1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20933F-FAEA-4180-A127-0EBED34463A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37077" y="106154"/>
            <a:ext cx="10388113" cy="1358552"/>
          </a:xfrm>
        </p:spPr>
        <p:txBody>
          <a:bodyPr>
            <a:noAutofit/>
          </a:bodyPr>
          <a:lstStyle/>
          <a:p>
            <a:pPr algn="ctr"/>
            <a:r>
              <a:rPr lang="en" altLang="zh-CN" sz="4000" b="1">
                <a:solidFill>
                  <a:srgbClr val="373737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Images, videos to documents, </a:t>
            </a:r>
            <a:br>
              <a:rPr lang="en" altLang="zh-CN" sz="4000" b="1">
                <a:solidFill>
                  <a:srgbClr val="373737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" altLang="zh-CN" sz="4000" b="1">
                <a:solidFill>
                  <a:srgbClr val="373737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search tools fully upgraded</a:t>
            </a:r>
            <a:endParaRPr lang="en-US" sz="4000" b="1">
              <a:solidFill>
                <a:srgbClr val="373737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736647A8-48CA-B54E-811B-C0E5DA52E652}"/>
              </a:ext>
            </a:extLst>
          </p:cNvPr>
          <p:cNvSpPr txBox="1"/>
          <p:nvPr/>
        </p:nvSpPr>
        <p:spPr>
          <a:xfrm>
            <a:off x="1899964" y="4372858"/>
            <a:ext cx="267889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1" lang="en" altLang="zh-TW" sz="14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Preview directly after search and view the relevant paragraphs in the file that contain search keywords
</a:t>
            </a:r>
            <a:endParaRPr kumimoji="1" lang="en-US" altLang="zh-Hant" sz="1400" b="1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0" name="標題 1">
            <a:extLst>
              <a:ext uri="{FF2B5EF4-FFF2-40B4-BE49-F238E27FC236}">
                <a16:creationId xmlns:a16="http://schemas.microsoft.com/office/drawing/2014/main" id="{24AD5B45-9344-4288-805B-6FF88D7B0BB9}"/>
              </a:ext>
            </a:extLst>
          </p:cNvPr>
          <p:cNvSpPr txBox="1">
            <a:spLocks/>
          </p:cNvSpPr>
          <p:nvPr/>
        </p:nvSpPr>
        <p:spPr>
          <a:xfrm>
            <a:off x="0" y="5877339"/>
            <a:ext cx="12190812" cy="9805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en-US" altLang="zh-CN" sz="4000" b="1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Qsirch</a:t>
            </a:r>
            <a:r>
              <a:rPr kumimoji="1" lang="en-US" altLang="zh-CN" sz="4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4.0 - 4 new features recap</a:t>
            </a:r>
          </a:p>
        </p:txBody>
      </p:sp>
      <p:sp>
        <p:nvSpPr>
          <p:cNvPr id="62" name="文字方塊 61">
            <a:extLst>
              <a:ext uri="{FF2B5EF4-FFF2-40B4-BE49-F238E27FC236}">
                <a16:creationId xmlns:a16="http://schemas.microsoft.com/office/drawing/2014/main" id="{5DC84A20-8DAE-F14D-B7AE-99D68AB772C9}"/>
              </a:ext>
            </a:extLst>
          </p:cNvPr>
          <p:cNvSpPr txBox="1"/>
          <p:nvPr/>
        </p:nvSpPr>
        <p:spPr>
          <a:xfrm>
            <a:off x="6569040" y="2042094"/>
            <a:ext cx="22797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1" lang="en" altLang="zh-TW" sz="14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Quickly search and specify the locations of your photos on an interactive map</a:t>
            </a:r>
            <a:endParaRPr kumimoji="1" lang="zh-TW" altLang="en-US" sz="1400" b="1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8" name="文字方塊 57">
            <a:extLst>
              <a:ext uri="{FF2B5EF4-FFF2-40B4-BE49-F238E27FC236}">
                <a16:creationId xmlns:a16="http://schemas.microsoft.com/office/drawing/2014/main" id="{5141DF0B-3067-D441-867D-267C2E3B7931}"/>
              </a:ext>
            </a:extLst>
          </p:cNvPr>
          <p:cNvSpPr txBox="1"/>
          <p:nvPr/>
        </p:nvSpPr>
        <p:spPr>
          <a:xfrm>
            <a:off x="8157447" y="4333830"/>
            <a:ext cx="179549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1" lang="en" altLang="zh-TW" sz="14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New filter criteria to use FPS information to find a specific video
</a:t>
            </a:r>
            <a:endParaRPr kumimoji="1" lang="en-US" altLang="zh-Hant" sz="1400" b="1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65" name="圖片 64">
            <a:extLst>
              <a:ext uri="{FF2B5EF4-FFF2-40B4-BE49-F238E27FC236}">
                <a16:creationId xmlns:a16="http://schemas.microsoft.com/office/drawing/2014/main" id="{95D2532E-12F5-6D44-95E6-A636DD7F90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411" y="4497353"/>
            <a:ext cx="826946" cy="612331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49A5F16A-6AFD-4C77-A27F-FEEE429B4EEB}"/>
              </a:ext>
            </a:extLst>
          </p:cNvPr>
          <p:cNvSpPr/>
          <p:nvPr/>
        </p:nvSpPr>
        <p:spPr>
          <a:xfrm>
            <a:off x="3496501" y="1526669"/>
            <a:ext cx="17395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kumimoji="1" lang="en-US" altLang="zh-TW" sz="2000" b="1">
                <a:solidFill>
                  <a:prstClr val="black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Explore</a:t>
            </a:r>
            <a:r>
              <a:rPr kumimoji="1" lang="zh-TW" altLang="en-US" sz="2000" b="1">
                <a:solidFill>
                  <a:prstClr val="black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1" lang="en-US" altLang="zh-TW" sz="2000" b="1">
                <a:solidFill>
                  <a:prstClr val="black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NAS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090C4746-8DD7-4539-A36E-66CC7EEC85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279" y="2008240"/>
            <a:ext cx="816773" cy="692312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C33AE86C-EEDA-47FD-819D-6A02BB7B3513}"/>
              </a:ext>
            </a:extLst>
          </p:cNvPr>
          <p:cNvSpPr/>
          <p:nvPr/>
        </p:nvSpPr>
        <p:spPr>
          <a:xfrm>
            <a:off x="1824139" y="3833624"/>
            <a:ext cx="20170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kumimoji="1" lang="en-US" altLang="zh-CN" sz="2000" b="1">
                <a:solidFill>
                  <a:prstClr val="black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View keywords</a:t>
            </a:r>
            <a:endParaRPr kumimoji="1" lang="en-US" altLang="zh-TW" sz="2000" b="1">
              <a:solidFill>
                <a:prstClr val="black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5205AD7B-B282-414B-8631-5BDFB777EB9E}"/>
              </a:ext>
            </a:extLst>
          </p:cNvPr>
          <p:cNvSpPr/>
          <p:nvPr/>
        </p:nvSpPr>
        <p:spPr>
          <a:xfrm>
            <a:off x="7115747" y="1517042"/>
            <a:ext cx="16241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kumimoji="1" lang="en-US" altLang="zh-TW" sz="2000" b="1">
                <a:solidFill>
                  <a:prstClr val="black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Map Search</a:t>
            </a:r>
            <a:endParaRPr kumimoji="1" lang="zh-TW" altLang="en-US" sz="2000" b="1">
              <a:solidFill>
                <a:prstClr val="black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086E9EF7-8FCB-4AE4-B55C-9151CADB585D}"/>
              </a:ext>
            </a:extLst>
          </p:cNvPr>
          <p:cNvSpPr/>
          <p:nvPr/>
        </p:nvSpPr>
        <p:spPr>
          <a:xfrm>
            <a:off x="9226019" y="3800757"/>
            <a:ext cx="6848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kumimoji="1" lang="en-US" altLang="zh-CN" sz="2000" b="1">
                <a:solidFill>
                  <a:prstClr val="black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FPS</a:t>
            </a:r>
            <a:endParaRPr kumimoji="1" lang="en-US" altLang="zh-TW" sz="2000" b="1">
              <a:solidFill>
                <a:prstClr val="black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EF35FB97-6942-426E-B69B-5615834CCA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27" y="4421484"/>
            <a:ext cx="798861" cy="818256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E2A26F4F-EF53-4D9B-B2F2-077985F7AED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220" y="2028521"/>
            <a:ext cx="823234" cy="64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0585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5C9112B-A02C-864C-84CD-3FCE0DFFE03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rot="774370">
            <a:off x="4009686" y="3038646"/>
            <a:ext cx="6740358" cy="1298505"/>
          </a:xfrm>
        </p:spPr>
        <p:txBody>
          <a:bodyPr>
            <a:noAutofit/>
          </a:bodyPr>
          <a:lstStyle/>
          <a:p>
            <a:r>
              <a:rPr kumimoji="1" lang="en-US" altLang="zh-CN" sz="5400" b="1">
                <a:solidFill>
                  <a:schemeClr val="bg1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is your best choice!</a:t>
            </a:r>
            <a:endParaRPr kumimoji="1" lang="zh-TW" altLang="en-US" sz="5400" b="1">
              <a:solidFill>
                <a:schemeClr val="bg1"/>
              </a:solidFill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" name="副標題 16">
            <a:extLst>
              <a:ext uri="{FF2B5EF4-FFF2-40B4-BE49-F238E27FC236}">
                <a16:creationId xmlns:a16="http://schemas.microsoft.com/office/drawing/2014/main" id="{D93BA795-F4A3-4FBE-9AA7-1F22EB31FBD8}"/>
              </a:ext>
            </a:extLst>
          </p:cNvPr>
          <p:cNvSpPr txBox="1">
            <a:spLocks/>
          </p:cNvSpPr>
          <p:nvPr/>
        </p:nvSpPr>
        <p:spPr>
          <a:xfrm>
            <a:off x="5628092" y="6309755"/>
            <a:ext cx="4185143" cy="2470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700" b="1">
                <a:solidFill>
                  <a:srgbClr val="37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2019 QNAP Systems, Inc. All rights reserved. QNAP® and other names of QNAP Products are proprietary marks or registered trademarks of QNAP Systems, Inc. Other products and company names mentioned herein are trademarks of their respective holders.</a:t>
            </a:r>
            <a:endParaRPr lang="zh-TW" altLang="en-US" sz="700" b="1">
              <a:solidFill>
                <a:srgbClr val="3737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7763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圖片 35">
            <a:extLst>
              <a:ext uri="{FF2B5EF4-FFF2-40B4-BE49-F238E27FC236}">
                <a16:creationId xmlns:a16="http://schemas.microsoft.com/office/drawing/2014/main" id="{EF5D7F02-AD13-4587-9B8B-B39621DAB4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456" y="2332490"/>
            <a:ext cx="3175482" cy="1426811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8B0D4FFA-C6A1-4200-8B49-3F88619A03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463" y="2044941"/>
            <a:ext cx="3546445" cy="1045845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7CCE7448-F688-4CA0-9357-4D6F6D4FFA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4383" flipH="1">
            <a:off x="7370898" y="1837348"/>
            <a:ext cx="1527050" cy="2094819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E22D2226-055A-4A09-92C7-965D7C089106}"/>
              </a:ext>
            </a:extLst>
          </p:cNvPr>
          <p:cNvSpPr/>
          <p:nvPr/>
        </p:nvSpPr>
        <p:spPr>
          <a:xfrm>
            <a:off x="8581840" y="1944800"/>
            <a:ext cx="2190471" cy="909608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lvl="0" algn="ctr">
              <a:lnSpc>
                <a:spcPct val="170000"/>
              </a:lnSpc>
            </a:pPr>
            <a:r>
              <a:rPr kumimoji="1" lang="en-US" altLang="zh-TW" sz="2400" b="1">
                <a:solidFill>
                  <a:srgbClr val="373737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New</a:t>
            </a:r>
            <a:r>
              <a:rPr kumimoji="1" lang="en-US" altLang="zh-TW" sz="3600" b="1">
                <a:solidFill>
                  <a:srgbClr val="373737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1" lang="en-US" altLang="zh-TW" sz="2400" b="1">
                <a:solidFill>
                  <a:srgbClr val="373737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features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F0CCA8EC-CC11-4E8F-B6A6-C3C31DD28BC0}"/>
              </a:ext>
            </a:extLst>
          </p:cNvPr>
          <p:cNvSpPr/>
          <p:nvPr/>
        </p:nvSpPr>
        <p:spPr>
          <a:xfrm>
            <a:off x="7413302" y="1898748"/>
            <a:ext cx="100985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zh-TW" sz="8000" b="1">
                <a:solidFill>
                  <a:srgbClr val="DC624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4</a:t>
            </a:r>
            <a:endParaRPr kumimoji="1" lang="zh-TW" altLang="en-US" sz="8000" b="1">
              <a:solidFill>
                <a:srgbClr val="DC624B"/>
              </a:solidFill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4429B76-9771-5346-A07B-EB5F368CC9C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88290" y="1064860"/>
            <a:ext cx="9882910" cy="909086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kumimoji="1" lang="en-US" altLang="zh-TW" sz="3200" b="1">
                <a:solidFill>
                  <a:srgbClr val="373737"/>
                </a:solidFill>
                <a:latin typeface="Arial" panose="020B0604020202020204" pitchFamily="34" charset="0"/>
                <a:ea typeface="Microsoft JhengHei UI"/>
                <a:cs typeface="Arial" panose="020B0604020202020204" pitchFamily="34" charset="0"/>
              </a:rPr>
              <a:t>Better than ever, </a:t>
            </a:r>
            <a:r>
              <a:rPr kumimoji="1" lang="en" altLang="zh-TW" sz="3200" b="1" err="1">
                <a:solidFill>
                  <a:srgbClr val="373737"/>
                </a:solidFill>
                <a:latin typeface="Arial" panose="020B0604020202020204" pitchFamily="34" charset="0"/>
                <a:ea typeface="Microsoft JhengHei UI"/>
                <a:cs typeface="Arial" panose="020B0604020202020204" pitchFamily="34" charset="0"/>
              </a:rPr>
              <a:t>Qsirch</a:t>
            </a:r>
            <a:r>
              <a:rPr kumimoji="1" lang="en" altLang="zh-TW" sz="3200" b="1">
                <a:solidFill>
                  <a:srgbClr val="373737"/>
                </a:solidFill>
                <a:latin typeface="Arial" panose="020B0604020202020204" pitchFamily="34" charset="0"/>
                <a:ea typeface="Microsoft JhengHei UI"/>
                <a:cs typeface="Arial" panose="020B0604020202020204" pitchFamily="34" charset="0"/>
              </a:rPr>
              <a:t> search tool is fully upgraded!</a:t>
            </a:r>
            <a:endParaRPr kumimoji="1" lang="zh-TW" altLang="en-US" sz="3200" b="1">
              <a:solidFill>
                <a:srgbClr val="373737"/>
              </a:solidFill>
              <a:latin typeface="Arial" panose="020B0604020202020204" pitchFamily="34" charset="0"/>
              <a:ea typeface="Microsoft JhengHei UI"/>
              <a:cs typeface="Arial" panose="020B0604020202020204" pitchFamily="34" charset="0"/>
            </a:endParaRPr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7111DBC8-068C-4587-8A27-68B35374F764}"/>
              </a:ext>
            </a:extLst>
          </p:cNvPr>
          <p:cNvSpPr txBox="1">
            <a:spLocks/>
          </p:cNvSpPr>
          <p:nvPr/>
        </p:nvSpPr>
        <p:spPr>
          <a:xfrm>
            <a:off x="2840087" y="-9708"/>
            <a:ext cx="6780107" cy="986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en-US" altLang="zh-CN" sz="4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We heard your voice!</a:t>
            </a:r>
            <a:endParaRPr kumimoji="1" lang="zh-CN" altLang="en-US" sz="4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AD56CA6E-F457-4812-B8F7-580B7B9810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686" y="2044942"/>
            <a:ext cx="3546445" cy="1045845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AA884CBE-0D24-4E5A-A769-8DC71D7F68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5822">
            <a:off x="910663" y="1807004"/>
            <a:ext cx="1527050" cy="2094819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488F396A-A045-4244-9D4D-7AB7E8E10588}"/>
              </a:ext>
            </a:extLst>
          </p:cNvPr>
          <p:cNvSpPr/>
          <p:nvPr/>
        </p:nvSpPr>
        <p:spPr>
          <a:xfrm>
            <a:off x="2544030" y="2360574"/>
            <a:ext cx="35238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1" lang="en-US" altLang="zh-TW" sz="2300" b="1">
                <a:solidFill>
                  <a:srgbClr val="373737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Interface</a:t>
            </a:r>
            <a:r>
              <a:rPr kumimoji="1" lang="zh-TW" altLang="en-US" sz="2300" b="1">
                <a:solidFill>
                  <a:srgbClr val="373737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1" lang="en-US" altLang="zh-TW" sz="2300" b="1">
                <a:solidFill>
                  <a:srgbClr val="373737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improvement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33A9D0CA-9FD1-444B-99B9-094B1E0864A8}"/>
              </a:ext>
            </a:extLst>
          </p:cNvPr>
          <p:cNvSpPr/>
          <p:nvPr/>
        </p:nvSpPr>
        <p:spPr>
          <a:xfrm>
            <a:off x="1424364" y="1898749"/>
            <a:ext cx="98463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zh-TW" sz="8000" b="1">
                <a:solidFill>
                  <a:srgbClr val="DC624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3</a:t>
            </a:r>
            <a:endParaRPr lang="zh-TW" altLang="en-US" sz="8000">
              <a:solidFill>
                <a:srgbClr val="DC62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4D4AC1A2-C490-4BB5-9968-70B961C9DA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568" y="124596"/>
            <a:ext cx="1983270" cy="1849350"/>
          </a:xfrm>
          <a:prstGeom prst="rect">
            <a:avLst/>
          </a:prstGeom>
        </p:spPr>
      </p:pic>
      <p:grpSp>
        <p:nvGrpSpPr>
          <p:cNvPr id="38" name="群組 37">
            <a:extLst>
              <a:ext uri="{FF2B5EF4-FFF2-40B4-BE49-F238E27FC236}">
                <a16:creationId xmlns:a16="http://schemas.microsoft.com/office/drawing/2014/main" id="{DF93AAB2-592D-4C7C-BC6E-DB3DB1144D2B}"/>
              </a:ext>
            </a:extLst>
          </p:cNvPr>
          <p:cNvGrpSpPr/>
          <p:nvPr/>
        </p:nvGrpSpPr>
        <p:grpSpPr>
          <a:xfrm>
            <a:off x="3417666" y="3916316"/>
            <a:ext cx="5899355" cy="2775592"/>
            <a:chOff x="4222595" y="3997983"/>
            <a:chExt cx="5526534" cy="2600184"/>
          </a:xfrm>
        </p:grpSpPr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29BF78BF-6B1D-4DB0-ABEF-B143F847A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4368" y="3997983"/>
              <a:ext cx="4513982" cy="2600184"/>
            </a:xfrm>
            <a:prstGeom prst="rect">
              <a:avLst/>
            </a:prstGeom>
          </p:spPr>
        </p:pic>
        <p:sp>
          <p:nvSpPr>
            <p:cNvPr id="4" name="標題 1">
              <a:extLst>
                <a:ext uri="{FF2B5EF4-FFF2-40B4-BE49-F238E27FC236}">
                  <a16:creationId xmlns:a16="http://schemas.microsoft.com/office/drawing/2014/main" id="{8FE54337-D43C-B742-8E6E-7F93B166FBA3}"/>
                </a:ext>
              </a:extLst>
            </p:cNvPr>
            <p:cNvSpPr txBox="1">
              <a:spLocks/>
            </p:cNvSpPr>
            <p:nvPr/>
          </p:nvSpPr>
          <p:spPr>
            <a:xfrm>
              <a:off x="5341544" y="4447006"/>
              <a:ext cx="4407585" cy="123625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kumimoji="1" lang="en-US" altLang="zh-CN" sz="3600" b="1">
                  <a:solidFill>
                    <a:srgbClr val="373737"/>
                  </a:solidFill>
                  <a:latin typeface="Arial" panose="020B0604020202020204" pitchFamily="34" charset="0"/>
                  <a:ea typeface="Microsoft JhengHei UI" panose="020B0604030504040204" pitchFamily="34" charset="-120"/>
                  <a:cs typeface="Arial" panose="020B0604020202020204" pitchFamily="34" charset="0"/>
                </a:rPr>
                <a:t>Brand new</a:t>
              </a:r>
              <a:r>
                <a:rPr kumimoji="1" lang="zh-TW" altLang="en-US" sz="3600" b="1">
                  <a:solidFill>
                    <a:srgbClr val="373737"/>
                  </a:solidFill>
                  <a:latin typeface="Arial" panose="020B0604020202020204" pitchFamily="34" charset="0"/>
                  <a:ea typeface="Microsoft JhengHei UI" panose="020B0604030504040204" pitchFamily="34" charset="-120"/>
                  <a:cs typeface="Arial" panose="020B0604020202020204" pitchFamily="34" charset="0"/>
                </a:rPr>
                <a:t> </a:t>
              </a:r>
              <a:endParaRPr kumimoji="1" lang="en-US" altLang="zh-TW" sz="3600" b="1">
                <a:solidFill>
                  <a:srgbClr val="373737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endParaRPr>
            </a:p>
            <a:p>
              <a:pPr algn="ctr">
                <a:lnSpc>
                  <a:spcPct val="100000"/>
                </a:lnSpc>
              </a:pPr>
              <a:r>
                <a:rPr kumimoji="1" lang="en-US" altLang="zh-TW" sz="3600" b="1" err="1">
                  <a:solidFill>
                    <a:srgbClr val="373737"/>
                  </a:solidFill>
                  <a:latin typeface="Arial" panose="020B0604020202020204" pitchFamily="34" charset="0"/>
                  <a:ea typeface="Microsoft JhengHei UI" panose="020B0604030504040204" pitchFamily="34" charset="-120"/>
                  <a:cs typeface="Arial" panose="020B0604020202020204" pitchFamily="34" charset="0"/>
                </a:rPr>
                <a:t>Qsirch</a:t>
              </a:r>
              <a:r>
                <a:rPr kumimoji="1" lang="en-US" altLang="zh-TW" sz="3600" b="1">
                  <a:solidFill>
                    <a:srgbClr val="373737"/>
                  </a:solidFill>
                  <a:latin typeface="Arial" panose="020B0604020202020204" pitchFamily="34" charset="0"/>
                  <a:ea typeface="Microsoft JhengHei UI" panose="020B0604030504040204" pitchFamily="34" charset="-120"/>
                  <a:cs typeface="Arial" panose="020B0604020202020204" pitchFamily="34" charset="0"/>
                </a:rPr>
                <a:t> 4.0</a:t>
              </a:r>
            </a:p>
          </p:txBody>
        </p:sp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E080DCAF-61AC-410B-BCBB-D34D46B82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2595" y="4319949"/>
              <a:ext cx="2035007" cy="1181507"/>
            </a:xfrm>
            <a:prstGeom prst="rect">
              <a:avLst/>
            </a:prstGeom>
          </p:spPr>
        </p:pic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id="{A7A1BBF7-02D4-3641-892C-BAF80509212F}"/>
              </a:ext>
            </a:extLst>
          </p:cNvPr>
          <p:cNvSpPr/>
          <p:nvPr/>
        </p:nvSpPr>
        <p:spPr>
          <a:xfrm>
            <a:off x="4503810" y="5600304"/>
            <a:ext cx="45704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kumimoji="1" lang="en-US" altLang="zh-TW" sz="3600" b="1">
                <a:solidFill>
                  <a:srgbClr val="373737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Full-text search tool</a:t>
            </a:r>
          </a:p>
        </p:txBody>
      </p:sp>
    </p:spTree>
    <p:extLst>
      <p:ext uri="{BB962C8B-B14F-4D97-AF65-F5344CB8AC3E}">
        <p14:creationId xmlns:p14="http://schemas.microsoft.com/office/powerpoint/2010/main" val="20535630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5C9112B-A02C-864C-84CD-3FCE0DFFE03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88505" y="2074173"/>
            <a:ext cx="5499652" cy="2852737"/>
          </a:xfrm>
        </p:spPr>
        <p:txBody>
          <a:bodyPr>
            <a:normAutofit fontScale="90000"/>
          </a:bodyPr>
          <a:lstStyle/>
          <a:p>
            <a:r>
              <a:rPr kumimoji="1" lang="en-US" altLang="zh-TW" sz="7200" b="1" err="1">
                <a:solidFill>
                  <a:srgbClr val="373737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Qsirch</a:t>
            </a:r>
            <a:r>
              <a:rPr kumimoji="1" lang="en-US" altLang="zh-TW" sz="7200" b="1">
                <a:solidFill>
                  <a:srgbClr val="373737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 4.0 </a:t>
            </a:r>
            <a:r>
              <a:rPr kumimoji="1" lang="en-US" altLang="zh-TW" sz="7200" b="1">
                <a:solidFill>
                  <a:srgbClr val="373737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Brand new features</a:t>
            </a:r>
            <a:endParaRPr kumimoji="1" lang="zh-TW" altLang="en-US" sz="7200" b="1">
              <a:solidFill>
                <a:srgbClr val="373737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688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55539A59-2655-CB48-9870-256AB55005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24"/>
          <a:stretch/>
        </p:blipFill>
        <p:spPr>
          <a:xfrm>
            <a:off x="7951572" y="3147974"/>
            <a:ext cx="4240427" cy="3187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0FE066AC-1ED0-4D0B-9750-347EC5D3FB29}"/>
              </a:ext>
            </a:extLst>
          </p:cNvPr>
          <p:cNvSpPr/>
          <p:nvPr/>
        </p:nvSpPr>
        <p:spPr>
          <a:xfrm>
            <a:off x="0" y="0"/>
            <a:ext cx="12192000" cy="1567844"/>
          </a:xfrm>
          <a:prstGeom prst="rect">
            <a:avLst/>
          </a:prstGeom>
          <a:solidFill>
            <a:srgbClr val="EE9A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20933F-FAEA-4180-A127-0EBED3446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479" y="83367"/>
            <a:ext cx="11308730" cy="1435497"/>
          </a:xfrm>
        </p:spPr>
        <p:txBody>
          <a:bodyPr>
            <a:noAutofit/>
          </a:bodyPr>
          <a:lstStyle/>
          <a:p>
            <a:pPr algn="ctr"/>
            <a:r>
              <a:rPr lang="en-US" sz="3600" b="1" err="1">
                <a:solidFill>
                  <a:srgbClr val="373737"/>
                </a:solidFill>
                <a:latin typeface="Arial"/>
                <a:ea typeface="微軟正黑體"/>
                <a:cs typeface="Arial"/>
              </a:rPr>
              <a:t>Qsirch</a:t>
            </a:r>
            <a:r>
              <a:rPr lang="en-US" sz="3600" b="1">
                <a:solidFill>
                  <a:srgbClr val="373737"/>
                </a:solidFill>
                <a:latin typeface="Arial"/>
                <a:ea typeface="微軟正黑體"/>
                <a:cs typeface="Arial"/>
              </a:rPr>
              <a:t> 4.0 </a:t>
            </a:r>
            <a:r>
              <a:rPr lang="en-US" altLang="zh-CN" sz="3600" b="1">
                <a:solidFill>
                  <a:srgbClr val="373737"/>
                </a:solidFill>
                <a:latin typeface="Arial"/>
                <a:ea typeface="微軟正黑體"/>
                <a:cs typeface="Arial"/>
              </a:rPr>
              <a:t>Revision.</a:t>
            </a:r>
            <a:br>
              <a:rPr lang="en-US" sz="3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sz="3600" b="1">
                <a:solidFill>
                  <a:srgbClr val="373737"/>
                </a:solidFill>
                <a:latin typeface="Arial"/>
                <a:ea typeface="微軟正黑體"/>
                <a:cs typeface="Arial"/>
              </a:rPr>
              <a:t>3 </a:t>
            </a:r>
            <a:r>
              <a:rPr lang="en" altLang="zh-CN" sz="3600" b="1">
                <a:solidFill>
                  <a:srgbClr val="373737"/>
                </a:solidFill>
                <a:latin typeface="Arial"/>
                <a:ea typeface="微軟正黑體"/>
                <a:cs typeface="Arial"/>
              </a:rPr>
              <a:t>optimizations of the interface to give you the best search experience</a:t>
            </a:r>
            <a:endParaRPr lang="en-US" sz="3600" b="1">
              <a:solidFill>
                <a:srgbClr val="373737"/>
              </a:solidFill>
              <a:latin typeface="Arial"/>
              <a:ea typeface="微軟正黑體"/>
              <a:cs typeface="Arial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B818390-E42A-4944-82CE-A5C3C60977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73" y="3147975"/>
            <a:ext cx="4095957" cy="3187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8430CA46-FC0C-9245-BC3D-6CBB855B5B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89"/>
          <a:stretch/>
        </p:blipFill>
        <p:spPr>
          <a:xfrm>
            <a:off x="4081655" y="3147975"/>
            <a:ext cx="3863145" cy="3187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41785F13-6E0E-4C83-8493-4CBC918EA5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2787"/>
            <a:ext cx="4074882" cy="1315187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AB54086D-5E4A-4097-B7AC-C714CF0FBC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99"/>
          <a:stretch/>
        </p:blipFill>
        <p:spPr>
          <a:xfrm>
            <a:off x="4115753" y="1845248"/>
            <a:ext cx="3835820" cy="1291596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C4505949-33E7-4876-B43A-14EDB38ED6C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2"/>
          <a:stretch/>
        </p:blipFill>
        <p:spPr>
          <a:xfrm>
            <a:off x="7973596" y="1796267"/>
            <a:ext cx="4225175" cy="1367783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0C496BC1-2452-4314-BE1B-3C7A731A5B83}"/>
              </a:ext>
            </a:extLst>
          </p:cNvPr>
          <p:cNvSpPr/>
          <p:nvPr/>
        </p:nvSpPr>
        <p:spPr>
          <a:xfrm>
            <a:off x="401479" y="1918334"/>
            <a:ext cx="36922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1" lang="en" altLang="zh-CN" sz="2400" b="1">
                <a:solidFill>
                  <a:prstClr val="whit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More concise homepage, required search tools at a glance</a:t>
            </a:r>
            <a:endParaRPr kumimoji="1" lang="zh-TW" altLang="en-US" sz="2400" b="1">
              <a:solidFill>
                <a:prstClr val="white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903111C0-D4CD-405E-992D-29BB4C976A1C}"/>
              </a:ext>
            </a:extLst>
          </p:cNvPr>
          <p:cNvSpPr/>
          <p:nvPr/>
        </p:nvSpPr>
        <p:spPr>
          <a:xfrm>
            <a:off x="5133544" y="1918334"/>
            <a:ext cx="26023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TW" sz="2400" b="1">
                <a:solidFill>
                  <a:prstClr val="whit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View more search results at once</a:t>
            </a:r>
            <a:endParaRPr kumimoji="1" lang="zh-TW" altLang="en-US" sz="2400" b="1">
              <a:solidFill>
                <a:prstClr val="white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5C099DE5-4122-4A91-BC22-9E3E0F2205A6}"/>
              </a:ext>
            </a:extLst>
          </p:cNvPr>
          <p:cNvSpPr/>
          <p:nvPr/>
        </p:nvSpPr>
        <p:spPr>
          <a:xfrm>
            <a:off x="9150626" y="1918334"/>
            <a:ext cx="28324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" altLang="zh-TW" sz="2400" b="1">
                <a:solidFill>
                  <a:prstClr val="whit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Larger preview window for easier operation</a:t>
            </a:r>
            <a:endParaRPr kumimoji="1" lang="zh-TW" altLang="en-US" sz="2400" b="1">
              <a:solidFill>
                <a:prstClr val="white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407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圖片 41">
            <a:extLst>
              <a:ext uri="{FF2B5EF4-FFF2-40B4-BE49-F238E27FC236}">
                <a16:creationId xmlns:a16="http://schemas.microsoft.com/office/drawing/2014/main" id="{5FBF35CB-F46E-471D-A79B-AB876D89BE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00720" flipH="1">
            <a:off x="9689021" y="652307"/>
            <a:ext cx="1777048" cy="11398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986A57B0-17FF-4E15-87C7-F46242085F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595" y="3710365"/>
            <a:ext cx="3289449" cy="1637054"/>
          </a:xfrm>
          <a:prstGeom prst="rect">
            <a:avLst/>
          </a:prstGeom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CD309346-0D6E-4BE0-A18B-E3A5802C9B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6049" flipH="1">
            <a:off x="10209869" y="4069344"/>
            <a:ext cx="1614035" cy="2214146"/>
          </a:xfrm>
          <a:prstGeom prst="rect">
            <a:avLst/>
          </a:prstGeom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73F53453-9020-4C89-B06D-6C6328D50A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105" y="1432158"/>
            <a:ext cx="3289449" cy="1637054"/>
          </a:xfrm>
          <a:prstGeom prst="rect">
            <a:avLst/>
          </a:prstGeom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00B089D9-05AA-4DD8-9548-DDCBB574E2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6049" flipH="1">
            <a:off x="9080781" y="1604577"/>
            <a:ext cx="1614035" cy="2214146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7F3E70C7-BC6D-4C0F-B00C-ED92567CFC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112" y="3727448"/>
            <a:ext cx="3403750" cy="1637054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F2487EE1-FE53-439B-B9BB-240C535942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1984">
            <a:off x="240044" y="4071202"/>
            <a:ext cx="1614035" cy="2214146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F90FC3C6-0C0F-4261-8A5E-4D202D3914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722" y="1432157"/>
            <a:ext cx="3289449" cy="1637054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B39DBB14-E950-4B66-9655-8A9731AE0C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1984">
            <a:off x="1444362" y="1620041"/>
            <a:ext cx="1614035" cy="2214146"/>
          </a:xfrm>
          <a:prstGeom prst="rect">
            <a:avLst/>
          </a:prstGeom>
        </p:spPr>
      </p:pic>
      <p:sp>
        <p:nvSpPr>
          <p:cNvPr id="54" name="文字方塊 53">
            <a:extLst>
              <a:ext uri="{FF2B5EF4-FFF2-40B4-BE49-F238E27FC236}">
                <a16:creationId xmlns:a16="http://schemas.microsoft.com/office/drawing/2014/main" id="{0B334F83-8D9D-2447-95EB-95A41FE58241}"/>
              </a:ext>
            </a:extLst>
          </p:cNvPr>
          <p:cNvSpPr txBox="1"/>
          <p:nvPr/>
        </p:nvSpPr>
        <p:spPr>
          <a:xfrm>
            <a:off x="3149129" y="2051412"/>
            <a:ext cx="29147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1" lang="en" altLang="zh-TW" sz="14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Get overview of the file types stored on the NAS and use the frequently-used tags to enhance your search experience.</a:t>
            </a:r>
            <a:endParaRPr kumimoji="1" lang="zh-TW" altLang="en-US" sz="1400" b="1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20933F-FAEA-4180-A127-0EBED34463A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37077" y="106154"/>
            <a:ext cx="10388113" cy="1358552"/>
          </a:xfrm>
        </p:spPr>
        <p:txBody>
          <a:bodyPr>
            <a:noAutofit/>
          </a:bodyPr>
          <a:lstStyle/>
          <a:p>
            <a:pPr algn="ctr"/>
            <a:r>
              <a:rPr lang="en" altLang="zh-CN" sz="4000" b="1">
                <a:solidFill>
                  <a:srgbClr val="373737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Images, videos to documents, </a:t>
            </a:r>
            <a:br>
              <a:rPr lang="en" altLang="zh-CN" sz="4000" b="1">
                <a:solidFill>
                  <a:srgbClr val="373737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" altLang="zh-CN" sz="4000" b="1">
                <a:solidFill>
                  <a:srgbClr val="373737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search tools fully upgraded</a:t>
            </a:r>
            <a:endParaRPr lang="en-US" sz="4000" b="1">
              <a:solidFill>
                <a:srgbClr val="373737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736647A8-48CA-B54E-811B-C0E5DA52E652}"/>
              </a:ext>
            </a:extLst>
          </p:cNvPr>
          <p:cNvSpPr txBox="1"/>
          <p:nvPr/>
        </p:nvSpPr>
        <p:spPr>
          <a:xfrm>
            <a:off x="1899964" y="4372858"/>
            <a:ext cx="267889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1" lang="en" altLang="zh-TW" sz="14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Preview directly after search and view the relevant paragraphs in the file that contain search keywords
</a:t>
            </a:r>
            <a:endParaRPr kumimoji="1" lang="en-US" altLang="zh-Hant" sz="1400" b="1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0" name="標題 1">
            <a:extLst>
              <a:ext uri="{FF2B5EF4-FFF2-40B4-BE49-F238E27FC236}">
                <a16:creationId xmlns:a16="http://schemas.microsoft.com/office/drawing/2014/main" id="{24AD5B45-9344-4288-805B-6FF88D7B0BB9}"/>
              </a:ext>
            </a:extLst>
          </p:cNvPr>
          <p:cNvSpPr txBox="1">
            <a:spLocks/>
          </p:cNvSpPr>
          <p:nvPr/>
        </p:nvSpPr>
        <p:spPr>
          <a:xfrm>
            <a:off x="0" y="5877339"/>
            <a:ext cx="12190812" cy="9805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en-US" altLang="zh-CN" sz="4000" b="1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Qsirch</a:t>
            </a:r>
            <a:r>
              <a:rPr kumimoji="1" lang="en-US" altLang="zh-CN" sz="4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4.0 - 4 new features</a:t>
            </a:r>
            <a:endParaRPr kumimoji="1" lang="zh-CN" altLang="en-US" sz="4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2" name="文字方塊 61">
            <a:extLst>
              <a:ext uri="{FF2B5EF4-FFF2-40B4-BE49-F238E27FC236}">
                <a16:creationId xmlns:a16="http://schemas.microsoft.com/office/drawing/2014/main" id="{5DC84A20-8DAE-F14D-B7AE-99D68AB772C9}"/>
              </a:ext>
            </a:extLst>
          </p:cNvPr>
          <p:cNvSpPr txBox="1"/>
          <p:nvPr/>
        </p:nvSpPr>
        <p:spPr>
          <a:xfrm>
            <a:off x="6569040" y="2042094"/>
            <a:ext cx="22797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1" lang="en" altLang="zh-TW" sz="14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Quickly search and specify the locations of your photos on an interactive map</a:t>
            </a:r>
            <a:endParaRPr kumimoji="1" lang="zh-TW" altLang="en-US" sz="1400" b="1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8" name="文字方塊 57">
            <a:extLst>
              <a:ext uri="{FF2B5EF4-FFF2-40B4-BE49-F238E27FC236}">
                <a16:creationId xmlns:a16="http://schemas.microsoft.com/office/drawing/2014/main" id="{5141DF0B-3067-D441-867D-267C2E3B7931}"/>
              </a:ext>
            </a:extLst>
          </p:cNvPr>
          <p:cNvSpPr txBox="1"/>
          <p:nvPr/>
        </p:nvSpPr>
        <p:spPr>
          <a:xfrm>
            <a:off x="8157447" y="4333830"/>
            <a:ext cx="179549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1" lang="en" altLang="zh-TW" sz="14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New filter criteria to use FPS information to find a specific video
</a:t>
            </a:r>
            <a:endParaRPr kumimoji="1" lang="en-US" altLang="zh-Hant" sz="1400" b="1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65" name="圖片 64">
            <a:extLst>
              <a:ext uri="{FF2B5EF4-FFF2-40B4-BE49-F238E27FC236}">
                <a16:creationId xmlns:a16="http://schemas.microsoft.com/office/drawing/2014/main" id="{95D2532E-12F5-6D44-95E6-A636DD7F90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411" y="4497353"/>
            <a:ext cx="826946" cy="612331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49A5F16A-6AFD-4C77-A27F-FEEE429B4EEB}"/>
              </a:ext>
            </a:extLst>
          </p:cNvPr>
          <p:cNvSpPr/>
          <p:nvPr/>
        </p:nvSpPr>
        <p:spPr>
          <a:xfrm>
            <a:off x="3496501" y="1526669"/>
            <a:ext cx="17395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kumimoji="1" lang="en-US" altLang="zh-TW" sz="2000" b="1">
                <a:solidFill>
                  <a:prstClr val="black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Explore</a:t>
            </a:r>
            <a:r>
              <a:rPr kumimoji="1" lang="zh-TW" altLang="en-US" sz="2000" b="1">
                <a:solidFill>
                  <a:prstClr val="black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1" lang="en-US" altLang="zh-TW" sz="2000" b="1">
                <a:solidFill>
                  <a:prstClr val="black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NAS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090C4746-8DD7-4539-A36E-66CC7EEC85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279" y="2008240"/>
            <a:ext cx="816773" cy="692312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C33AE86C-EEDA-47FD-819D-6A02BB7B3513}"/>
              </a:ext>
            </a:extLst>
          </p:cNvPr>
          <p:cNvSpPr/>
          <p:nvPr/>
        </p:nvSpPr>
        <p:spPr>
          <a:xfrm>
            <a:off x="1824139" y="3833624"/>
            <a:ext cx="20170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kumimoji="1" lang="en-US" altLang="zh-CN" sz="2000" b="1">
                <a:solidFill>
                  <a:prstClr val="black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View keywords</a:t>
            </a:r>
            <a:endParaRPr kumimoji="1" lang="en-US" altLang="zh-TW" sz="2000" b="1">
              <a:solidFill>
                <a:prstClr val="black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5205AD7B-B282-414B-8631-5BDFB777EB9E}"/>
              </a:ext>
            </a:extLst>
          </p:cNvPr>
          <p:cNvSpPr/>
          <p:nvPr/>
        </p:nvSpPr>
        <p:spPr>
          <a:xfrm>
            <a:off x="7115747" y="1517042"/>
            <a:ext cx="16241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kumimoji="1" lang="en-US" altLang="zh-TW" sz="2000" b="1">
                <a:solidFill>
                  <a:prstClr val="black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Map Search</a:t>
            </a:r>
            <a:endParaRPr kumimoji="1" lang="zh-TW" altLang="en-US" sz="2000" b="1">
              <a:solidFill>
                <a:prstClr val="black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086E9EF7-8FCB-4AE4-B55C-9151CADB585D}"/>
              </a:ext>
            </a:extLst>
          </p:cNvPr>
          <p:cNvSpPr/>
          <p:nvPr/>
        </p:nvSpPr>
        <p:spPr>
          <a:xfrm>
            <a:off x="9226019" y="3800757"/>
            <a:ext cx="6848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kumimoji="1" lang="en-US" altLang="zh-CN" sz="2000" b="1">
                <a:solidFill>
                  <a:prstClr val="black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FPS</a:t>
            </a:r>
            <a:endParaRPr kumimoji="1" lang="en-US" altLang="zh-TW" sz="2000" b="1">
              <a:solidFill>
                <a:prstClr val="black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EF35FB97-6942-426E-B69B-5615834CCA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27" y="4421484"/>
            <a:ext cx="798861" cy="818256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E2A26F4F-EF53-4D9B-B2F2-077985F7AED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220" y="2028521"/>
            <a:ext cx="823234" cy="64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3552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5472B6A-0383-C746-8B74-4FB5A64EFB3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974725"/>
          </a:xfrm>
        </p:spPr>
        <p:txBody>
          <a:bodyPr>
            <a:noAutofit/>
          </a:bodyPr>
          <a:lstStyle/>
          <a:p>
            <a:pPr algn="ctr"/>
            <a:r>
              <a:rPr kumimoji="1" lang="en" altLang="zh-TW" sz="32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Explore NAS to master the potential features of NAS archives</a:t>
            </a:r>
            <a:endParaRPr kumimoji="1" lang="zh-TW" altLang="en-US" sz="3200" b="1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06F6DCA-680A-8044-A72B-60EE513D84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06" y="948288"/>
            <a:ext cx="10237663" cy="4344148"/>
          </a:xfrm>
          <a:prstGeom prst="rect">
            <a:avLst/>
          </a:prstGeom>
        </p:spPr>
      </p:pic>
      <p:sp>
        <p:nvSpPr>
          <p:cNvPr id="6" name="矩形: 圓角 47">
            <a:extLst>
              <a:ext uri="{FF2B5EF4-FFF2-40B4-BE49-F238E27FC236}">
                <a16:creationId xmlns:a16="http://schemas.microsoft.com/office/drawing/2014/main" id="{5C4A1AD2-187B-412A-96C4-CB90C774D91B}"/>
              </a:ext>
            </a:extLst>
          </p:cNvPr>
          <p:cNvSpPr/>
          <p:nvPr/>
        </p:nvSpPr>
        <p:spPr>
          <a:xfrm>
            <a:off x="1843798" y="4845400"/>
            <a:ext cx="2678384" cy="1139687"/>
          </a:xfrm>
          <a:prstGeom prst="roundRect">
            <a:avLst>
              <a:gd name="adj" fmla="val 6251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ED5D9CC1-F3B2-4825-9AA4-A6015C3A8151}"/>
              </a:ext>
            </a:extLst>
          </p:cNvPr>
          <p:cNvSpPr txBox="1"/>
          <p:nvPr/>
        </p:nvSpPr>
        <p:spPr>
          <a:xfrm>
            <a:off x="1972800" y="4887535"/>
            <a:ext cx="2678384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en" altLang="zh-TW" sz="20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Easy to view how your files are distributed in NAS.</a:t>
            </a:r>
            <a:endParaRPr kumimoji="1" lang="zh-TW" altLang="en-US" sz="2000" b="1"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8" name="矩形: 圓角 47">
            <a:extLst>
              <a:ext uri="{FF2B5EF4-FFF2-40B4-BE49-F238E27FC236}">
                <a16:creationId xmlns:a16="http://schemas.microsoft.com/office/drawing/2014/main" id="{63E68019-7E2C-41C2-9710-3139AB80C4EA}"/>
              </a:ext>
            </a:extLst>
          </p:cNvPr>
          <p:cNvSpPr/>
          <p:nvPr/>
        </p:nvSpPr>
        <p:spPr>
          <a:xfrm>
            <a:off x="8637072" y="2055467"/>
            <a:ext cx="3289885" cy="849934"/>
          </a:xfrm>
          <a:prstGeom prst="roundRect">
            <a:avLst>
              <a:gd name="adj" fmla="val 6251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6AB8125D-E2D3-479E-B4D7-95DDEC0F5004}"/>
              </a:ext>
            </a:extLst>
          </p:cNvPr>
          <p:cNvSpPr txBox="1"/>
          <p:nvPr/>
        </p:nvSpPr>
        <p:spPr>
          <a:xfrm>
            <a:off x="8736464" y="2126127"/>
            <a:ext cx="3372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1" lang="en-US" altLang="zh-TW" sz="20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Select tags to view files with common features.</a:t>
            </a:r>
            <a:endParaRPr kumimoji="1" lang="zh-TW" altLang="en-US" sz="2000" b="1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ED2A6060-6FE8-44B9-A634-A32AEF69CC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8817"/>
            <a:ext cx="1954635" cy="1564642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2B16AF56-194C-4ADA-8CDB-4F5A2D5A50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593" y="505754"/>
            <a:ext cx="1556458" cy="1451359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2531D550-1356-46A0-BE5F-B5D5C1E568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05"/>
          <a:stretch/>
        </p:blipFill>
        <p:spPr>
          <a:xfrm>
            <a:off x="4457995" y="4663419"/>
            <a:ext cx="3565136" cy="219458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288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圓角 47">
            <a:extLst>
              <a:ext uri="{FF2B5EF4-FFF2-40B4-BE49-F238E27FC236}">
                <a16:creationId xmlns:a16="http://schemas.microsoft.com/office/drawing/2014/main" id="{0EDA5573-3301-45E4-8863-FC36E8D5DB38}"/>
              </a:ext>
            </a:extLst>
          </p:cNvPr>
          <p:cNvSpPr/>
          <p:nvPr/>
        </p:nvSpPr>
        <p:spPr>
          <a:xfrm>
            <a:off x="1434982" y="1079353"/>
            <a:ext cx="3660479" cy="1568694"/>
          </a:xfrm>
          <a:prstGeom prst="roundRect">
            <a:avLst>
              <a:gd name="adj" fmla="val 6251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51C2BA7F-3664-4F4D-BF68-F7AD5243A1BB}"/>
              </a:ext>
            </a:extLst>
          </p:cNvPr>
          <p:cNvSpPr txBox="1"/>
          <p:nvPr/>
        </p:nvSpPr>
        <p:spPr>
          <a:xfrm>
            <a:off x="1593760" y="1125036"/>
            <a:ext cx="34529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1" lang="en" altLang="zh-TW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Categories present photos of the same location.You can also search, quickly view and specify locations/landmarks in the map!</a:t>
            </a:r>
            <a:endParaRPr kumimoji="1" lang="zh-TW" altLang="en-US" b="1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35472B6A-0383-C746-8B74-4FB5A64EFB3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974725"/>
          </a:xfrm>
        </p:spPr>
        <p:txBody>
          <a:bodyPr>
            <a:normAutofit fontScale="90000"/>
          </a:bodyPr>
          <a:lstStyle/>
          <a:p>
            <a:r>
              <a:rPr kumimoji="1" lang="en-US" altLang="zh-TW" sz="40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Map Search, </a:t>
            </a:r>
            <a:r>
              <a:rPr kumimoji="1" lang="en" altLang="zh-TW" sz="40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Quickly find photos of a specific location</a:t>
            </a:r>
            <a:endParaRPr kumimoji="1" lang="zh-TW" altLang="en-US" sz="4000" b="1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892E09C8-EBEE-E345-BB2F-4C5FD9F9FA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" y="2825509"/>
            <a:ext cx="8370668" cy="3877268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46636435-DB1C-5A4A-8CC9-3C7CC4F562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299" y="1458093"/>
            <a:ext cx="6736596" cy="31803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44A49AAF-C96F-4DDD-A6CC-FEC12BD053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7"/>
          <a:stretch/>
        </p:blipFill>
        <p:spPr>
          <a:xfrm>
            <a:off x="0" y="1106047"/>
            <a:ext cx="1651887" cy="1515307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BF295C81-EB9D-4FE8-BAA1-B41377839F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900" y="591152"/>
            <a:ext cx="1556458" cy="1451359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22BAD442-F493-439C-B0F6-B7C97F1A74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474" y="1690703"/>
            <a:ext cx="2031207" cy="13028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B90ADF70-BB94-4014-906C-C5DAB1C3A1F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039"/>
          <a:stretch/>
        </p:blipFill>
        <p:spPr>
          <a:xfrm>
            <a:off x="8530759" y="4139958"/>
            <a:ext cx="3565136" cy="271804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79402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5472B6A-0383-C746-8B74-4FB5A64EFB3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23581"/>
            <a:ext cx="12304643" cy="974725"/>
          </a:xfrm>
        </p:spPr>
        <p:txBody>
          <a:bodyPr>
            <a:noAutofit/>
          </a:bodyPr>
          <a:lstStyle/>
          <a:p>
            <a:r>
              <a:rPr kumimoji="1" lang="en" altLang="zh-CN" sz="3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View keywords, Instant preview related paragraphs after searching</a:t>
            </a:r>
            <a:endParaRPr kumimoji="1" lang="zh-TW" altLang="en-US" sz="3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06F6DCA-680A-8044-A72B-60EE513D84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6" y="1030617"/>
            <a:ext cx="8376923" cy="4211529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8ECAD156-9A19-4361-8F04-C3DE7FF395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988" y="547942"/>
            <a:ext cx="1556458" cy="1451359"/>
          </a:xfrm>
          <a:prstGeom prst="rect">
            <a:avLst/>
          </a:prstGeom>
        </p:spPr>
      </p:pic>
      <p:sp>
        <p:nvSpPr>
          <p:cNvPr id="9" name="矩形: 圓角 47">
            <a:extLst>
              <a:ext uri="{FF2B5EF4-FFF2-40B4-BE49-F238E27FC236}">
                <a16:creationId xmlns:a16="http://schemas.microsoft.com/office/drawing/2014/main" id="{570A324C-EA8A-4C29-86C5-C00F13DAA0E4}"/>
              </a:ext>
            </a:extLst>
          </p:cNvPr>
          <p:cNvSpPr/>
          <p:nvPr/>
        </p:nvSpPr>
        <p:spPr>
          <a:xfrm>
            <a:off x="1808860" y="5005666"/>
            <a:ext cx="2695178" cy="1247302"/>
          </a:xfrm>
          <a:prstGeom prst="roundRect">
            <a:avLst>
              <a:gd name="adj" fmla="val 6251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EA2A11F3-2626-4DF0-871C-7327D78355C3}"/>
              </a:ext>
            </a:extLst>
          </p:cNvPr>
          <p:cNvSpPr txBox="1"/>
          <p:nvPr/>
        </p:nvSpPr>
        <p:spPr>
          <a:xfrm>
            <a:off x="1879323" y="5171701"/>
            <a:ext cx="2689831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en" altLang="zh-TW" b="1">
                <a:latin typeface="Arial"/>
                <a:ea typeface="Microsoft JhengHei"/>
                <a:cs typeface="Arial"/>
              </a:rPr>
              <a:t>No need to install other kits, files can be viewed directly!</a:t>
            </a:r>
            <a:endParaRPr kumimoji="1" lang="zh-TW" altLang="en-US" b="1">
              <a:latin typeface="Arial"/>
              <a:ea typeface="Microsoft JhengHei"/>
              <a:cs typeface="Arial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C822DB15-A1BD-4597-B3A3-553E9E9A20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8817"/>
            <a:ext cx="1954635" cy="1564642"/>
          </a:xfrm>
          <a:prstGeom prst="rect">
            <a:avLst/>
          </a:prstGeom>
        </p:spPr>
      </p:pic>
      <p:sp>
        <p:nvSpPr>
          <p:cNvPr id="11" name="矩形: 圓角 47">
            <a:extLst>
              <a:ext uri="{FF2B5EF4-FFF2-40B4-BE49-F238E27FC236}">
                <a16:creationId xmlns:a16="http://schemas.microsoft.com/office/drawing/2014/main" id="{7B9584EB-E950-4703-B36E-5DA6745D79E9}"/>
              </a:ext>
            </a:extLst>
          </p:cNvPr>
          <p:cNvSpPr/>
          <p:nvPr/>
        </p:nvSpPr>
        <p:spPr>
          <a:xfrm>
            <a:off x="8907977" y="2497157"/>
            <a:ext cx="2821205" cy="1339347"/>
          </a:xfrm>
          <a:prstGeom prst="roundRect">
            <a:avLst>
              <a:gd name="adj" fmla="val 6251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E588DD06-CC23-48D9-9CB6-7290825D6312}"/>
              </a:ext>
            </a:extLst>
          </p:cNvPr>
          <p:cNvSpPr txBox="1"/>
          <p:nvPr/>
        </p:nvSpPr>
        <p:spPr>
          <a:xfrm>
            <a:off x="8966604" y="2570493"/>
            <a:ext cx="28212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1" lang="en" altLang="zh-TW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Quickly view key paragraphs,  download or share the file after confirmed!</a:t>
            </a:r>
            <a:endParaRPr kumimoji="1" lang="zh-TW" altLang="en-US" b="1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470BCC6C-B8E7-4A24-8D2B-5219FFF891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05"/>
          <a:stretch/>
        </p:blipFill>
        <p:spPr>
          <a:xfrm>
            <a:off x="4457995" y="4663419"/>
            <a:ext cx="3565136" cy="219458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17411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</TotalTime>
  <Words>850</Words>
  <Application>Microsoft Office PowerPoint</Application>
  <PresentationFormat>寬螢幕</PresentationFormat>
  <Paragraphs>132</Paragraphs>
  <Slides>26</Slides>
  <Notes>3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26</vt:i4>
      </vt:variant>
    </vt:vector>
  </HeadingPairs>
  <TitlesOfParts>
    <vt:vector size="35" baseType="lpstr">
      <vt:lpstr>Microsoft JhengHei UI</vt:lpstr>
      <vt:lpstr>微軟</vt:lpstr>
      <vt:lpstr>微軟正黑體</vt:lpstr>
      <vt:lpstr>微軟正黑體</vt:lpstr>
      <vt:lpstr>新細明體</vt:lpstr>
      <vt:lpstr>Arial</vt:lpstr>
      <vt:lpstr>Calibri</vt:lpstr>
      <vt:lpstr>Calibri Light</vt:lpstr>
      <vt:lpstr>office theme</vt:lpstr>
      <vt:lpstr>PowerPoint 簡報</vt:lpstr>
      <vt:lpstr>Before, when using Qsirch…</vt:lpstr>
      <vt:lpstr>Better than ever, Qsirch search tool is fully upgraded!</vt:lpstr>
      <vt:lpstr>Qsirch 4.0 Brand new features</vt:lpstr>
      <vt:lpstr>Qsirch 4.0 Revision. 3 optimizations of the interface to give you the best search experience</vt:lpstr>
      <vt:lpstr>Images, videos to documents,  search tools fully upgraded</vt:lpstr>
      <vt:lpstr>Explore NAS to master the potential features of NAS archives</vt:lpstr>
      <vt:lpstr>Map Search, Quickly find photos of a specific location</vt:lpstr>
      <vt:lpstr>View keywords, Instant preview related paragraphs after searching</vt:lpstr>
      <vt:lpstr>New filter criteria, FPS can also be searched</vt:lpstr>
      <vt:lpstr>PowerPoint 簡報</vt:lpstr>
      <vt:lpstr>PowerPoint 簡報</vt:lpstr>
      <vt:lpstr>PowerPoint 簡報</vt:lpstr>
      <vt:lpstr>Advanced search for complex keyword search </vt:lpstr>
      <vt:lpstr>35+ powerful filter conditions</vt:lpstr>
      <vt:lpstr>Easy steps from previewing to sharing</vt:lpstr>
      <vt:lpstr>Search files anytime, anywhere in 4 ways</vt:lpstr>
      <vt:lpstr>PowerPoint 簡報</vt:lpstr>
      <vt:lpstr>Qsirch Helper - Web Extension</vt:lpstr>
      <vt:lpstr>PowerPoint 簡報</vt:lpstr>
      <vt:lpstr>Search Based on Permission Settings</vt:lpstr>
      <vt:lpstr>PowerPoint 簡報</vt:lpstr>
      <vt:lpstr>PowerPoint 簡報</vt:lpstr>
      <vt:lpstr>PowerPoint 簡報</vt:lpstr>
      <vt:lpstr>Images, videos to documents,  search tools fully upgraded</vt:lpstr>
      <vt:lpstr>is your best choice!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Yvonne Tsai</dc:creator>
  <cp:lastModifiedBy>QNAP_Yvonne Tsai</cp:lastModifiedBy>
  <cp:revision>2</cp:revision>
  <dcterms:created xsi:type="dcterms:W3CDTF">2013-07-15T20:26:40Z</dcterms:created>
  <dcterms:modified xsi:type="dcterms:W3CDTF">2019-02-22T06:54:29Z</dcterms:modified>
</cp:coreProperties>
</file>