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80" r:id="rId3"/>
    <p:sldId id="258" r:id="rId4"/>
    <p:sldId id="263" r:id="rId5"/>
    <p:sldId id="279" r:id="rId6"/>
    <p:sldId id="288" r:id="rId7"/>
    <p:sldId id="259" r:id="rId8"/>
    <p:sldId id="260" r:id="rId9"/>
    <p:sldId id="261" r:id="rId10"/>
    <p:sldId id="262" r:id="rId11"/>
    <p:sldId id="265" r:id="rId12"/>
    <p:sldId id="264" r:id="rId13"/>
    <p:sldId id="268" r:id="rId14"/>
    <p:sldId id="269" r:id="rId15"/>
    <p:sldId id="270" r:id="rId16"/>
    <p:sldId id="271" r:id="rId17"/>
    <p:sldId id="272" r:id="rId18"/>
    <p:sldId id="282" r:id="rId19"/>
    <p:sldId id="284" r:id="rId20"/>
    <p:sldId id="267" r:id="rId21"/>
    <p:sldId id="273" r:id="rId22"/>
    <p:sldId id="274" r:id="rId23"/>
    <p:sldId id="275" r:id="rId24"/>
    <p:sldId id="276" r:id="rId25"/>
    <p:sldId id="28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2727"/>
    <a:srgbClr val="DC624B"/>
    <a:srgbClr val="EE9A38"/>
    <a:srgbClr val="373737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708A5B-F8B6-49E6-A025-6C80A403D8F9}" v="2597" dt="2019-02-22T05:45:31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5031-7CD6-7743-A35C-B5DF401C9470}" type="datetimeFigureOut">
              <a:rPr kumimoji="1" lang="zh-TW" altLang="en-US" smtClean="0"/>
              <a:t>2019/2/22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DDA55-AC97-664A-80F2-B8CEF9EB455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3351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90991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https://www.pexels.com/photo/computer-desk-electronics-indoors-374074/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251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574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BC6E023-4EF0-42CC-ACFA-99D893222E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BC6E023-4EF0-42CC-ACFA-99D893222E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04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4248F5B-8241-49E0-A0F1-DE7DD12FA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93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ING\0309\Cover-01-01-01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Shape 98"/>
          <p:cNvSpPr txBox="1">
            <a:spLocks noGrp="1"/>
          </p:cNvSpPr>
          <p:nvPr>
            <p:ph type="ctrTitle"/>
          </p:nvPr>
        </p:nvSpPr>
        <p:spPr>
          <a:xfrm>
            <a:off x="145378" y="1"/>
            <a:ext cx="10308132" cy="103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5333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83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6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8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60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A59F0C3D-7CFE-40C7-A0FC-E06898EA34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3750" y="0"/>
            <a:ext cx="9772650" cy="974725"/>
          </a:xfrm>
        </p:spPr>
        <p:txBody>
          <a:bodyPr>
            <a:normAutofit/>
          </a:bodyPr>
          <a:lstStyle/>
          <a:p>
            <a:pPr algn="ctr"/>
            <a:endParaRPr kumimoji="1" lang="zh-TW" altLang="en-US" sz="4000" b="1" dirty="0">
              <a:solidFill>
                <a:schemeClr val="bg1"/>
              </a:solidFill>
              <a:latin typeface="微軟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2502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94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7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4" r:id="rId2"/>
    <p:sldLayoutId id="2147483676" r:id="rId3"/>
    <p:sldLayoutId id="2147483681" r:id="rId4"/>
    <p:sldLayoutId id="2147483678" r:id="rId5"/>
    <p:sldLayoutId id="2147483679" r:id="rId6"/>
    <p:sldLayoutId id="2147483680" r:id="rId7"/>
    <p:sldLayoutId id="2147483675" r:id="rId8"/>
    <p:sldLayoutId id="2147483666" r:id="rId9"/>
    <p:sldLayoutId id="2147483667" r:id="rId10"/>
    <p:sldLayoutId id="2147483677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4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3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11" Type="http://schemas.openxmlformats.org/officeDocument/2006/relationships/image" Target="../media/image38.png"/><Relationship Id="rId5" Type="http://schemas.openxmlformats.org/officeDocument/2006/relationships/image" Target="../media/image57.emf"/><Relationship Id="rId10" Type="http://schemas.openxmlformats.org/officeDocument/2006/relationships/image" Target="../media/image62.png"/><Relationship Id="rId4" Type="http://schemas.openxmlformats.org/officeDocument/2006/relationships/image" Target="../media/image56.emf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3750" y="0"/>
            <a:ext cx="9772650" cy="974725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新增影片篩選條件</a:t>
            </a:r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1"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FPS</a:t>
            </a:r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資訊也能搜</a:t>
            </a:r>
            <a:endParaRPr kumimoji="1"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5BA462D-3983-4467-B004-1E38FEDF88FC}"/>
              </a:ext>
            </a:extLst>
          </p:cNvPr>
          <p:cNvGrpSpPr/>
          <p:nvPr/>
        </p:nvGrpSpPr>
        <p:grpSpPr>
          <a:xfrm>
            <a:off x="326887" y="974725"/>
            <a:ext cx="9372833" cy="4229643"/>
            <a:chOff x="687370" y="974725"/>
            <a:chExt cx="10311063" cy="4653035"/>
          </a:xfrm>
        </p:grpSpPr>
        <p:pic>
          <p:nvPicPr>
            <p:cNvPr id="5" name="圖片 4" descr="一張含有 螢幕擷取畫面 的圖片&#10;&#10;&#10;&#10;自動產生的描述">
              <a:extLst>
                <a:ext uri="{FF2B5EF4-FFF2-40B4-BE49-F238E27FC236}">
                  <a16:creationId xmlns:a16="http://schemas.microsoft.com/office/drawing/2014/main" id="{5319794C-75D2-CF4A-A6B1-37070A9F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70" y="974725"/>
              <a:ext cx="10311063" cy="4653035"/>
            </a:xfrm>
            <a:prstGeom prst="rect">
              <a:avLst/>
            </a:prstGeom>
          </p:spPr>
        </p:pic>
        <p:sp>
          <p:nvSpPr>
            <p:cNvPr id="7" name="框架 6">
              <a:extLst>
                <a:ext uri="{FF2B5EF4-FFF2-40B4-BE49-F238E27FC236}">
                  <a16:creationId xmlns:a16="http://schemas.microsoft.com/office/drawing/2014/main" id="{2E7184A3-0299-CD4F-9479-20E5298FFCC7}"/>
                </a:ext>
              </a:extLst>
            </p:cNvPr>
            <p:cNvSpPr/>
            <p:nvPr/>
          </p:nvSpPr>
          <p:spPr>
            <a:xfrm>
              <a:off x="8387580" y="2888872"/>
              <a:ext cx="2442411" cy="1660358"/>
            </a:xfrm>
            <a:prstGeom prst="frame">
              <a:avLst>
                <a:gd name="adj1" fmla="val 90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9A68229C-DFB7-4C5A-91FF-259497B37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817"/>
            <a:ext cx="1954635" cy="156464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4A89746-0193-4875-8094-F1F062942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48355"/>
            <a:ext cx="1556458" cy="1451359"/>
          </a:xfrm>
          <a:prstGeom prst="rect">
            <a:avLst/>
          </a:prstGeom>
        </p:spPr>
      </p:pic>
      <p:sp>
        <p:nvSpPr>
          <p:cNvPr id="10" name="矩形: 圓角 47">
            <a:extLst>
              <a:ext uri="{FF2B5EF4-FFF2-40B4-BE49-F238E27FC236}">
                <a16:creationId xmlns:a16="http://schemas.microsoft.com/office/drawing/2014/main" id="{4DFD536C-5D78-44DA-B1F1-8CD229176318}"/>
              </a:ext>
            </a:extLst>
          </p:cNvPr>
          <p:cNvSpPr/>
          <p:nvPr/>
        </p:nvSpPr>
        <p:spPr>
          <a:xfrm>
            <a:off x="8611639" y="4174396"/>
            <a:ext cx="3253473" cy="863462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19C326C-B32F-4669-9146-834F846DBA0E}"/>
              </a:ext>
            </a:extLst>
          </p:cNvPr>
          <p:cNvSpPr txBox="1"/>
          <p:nvPr/>
        </p:nvSpPr>
        <p:spPr>
          <a:xfrm>
            <a:off x="8611639" y="4252184"/>
            <a:ext cx="3253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勾選特定 </a:t>
            </a:r>
            <a:r>
              <a:rPr kumimoji="1" lang="en-US" altLang="zh-TW" sz="2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FPS </a:t>
            </a:r>
            <a:r>
              <a:rPr kumimoji="1"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條件，或是透過範圍選取找到所需影片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9A0E0C0-A34B-45D4-B228-FD563A1FF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05"/>
          <a:stretch/>
        </p:blipFill>
        <p:spPr>
          <a:xfrm>
            <a:off x="4457995" y="4663419"/>
            <a:ext cx="3565136" cy="21945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0172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636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BF10887B-19B7-4652-9941-43648CDD67B8}"/>
              </a:ext>
            </a:extLst>
          </p:cNvPr>
          <p:cNvSpPr txBox="1">
            <a:spLocks/>
          </p:cNvSpPr>
          <p:nvPr/>
        </p:nvSpPr>
        <p:spPr>
          <a:xfrm>
            <a:off x="788505" y="1364974"/>
            <a:ext cx="5777947" cy="3561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sz="6000" b="1" dirty="0" err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Qsirch</a:t>
            </a:r>
            <a:r>
              <a:rPr kumimoji="1" lang="en-US" altLang="zh-TW" sz="6000" b="1" dirty="0">
                <a:solidFill>
                  <a:srgbClr val="373737"/>
                </a:solidFill>
                <a:latin typeface="微軟"/>
                <a:ea typeface="Microsoft JhengHei UI" panose="020B0604030504040204" pitchFamily="34" charset="-120"/>
              </a:rPr>
              <a:t> </a:t>
            </a:r>
          </a:p>
          <a:p>
            <a:r>
              <a:rPr kumimoji="1" lang="zh-TW" altLang="en-US" sz="6000" b="1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全文檢索</a:t>
            </a:r>
            <a:br>
              <a:rPr kumimoji="1" lang="zh-TW" altLang="en-US" sz="6000" b="1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6000" b="1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實用撇步大公開</a:t>
            </a:r>
          </a:p>
        </p:txBody>
      </p:sp>
    </p:spTree>
    <p:extLst>
      <p:ext uri="{BB962C8B-B14F-4D97-AF65-F5344CB8AC3E}">
        <p14:creationId xmlns:p14="http://schemas.microsoft.com/office/powerpoint/2010/main" val="730568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C011ED9-FCE6-4357-8325-C3875BE56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49" y="915765"/>
            <a:ext cx="10221279" cy="2997566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0B334F83-8D9D-2447-95EB-95A41FE58241}"/>
              </a:ext>
            </a:extLst>
          </p:cNvPr>
          <p:cNvSpPr txBox="1"/>
          <p:nvPr/>
        </p:nvSpPr>
        <p:spPr>
          <a:xfrm>
            <a:off x="1874981" y="1169070"/>
            <a:ext cx="3876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sz="2800" b="1" dirty="0">
                <a:solidFill>
                  <a:srgbClr val="2727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進階搜尋：指定路徑、排除關鍵字一次搞定</a:t>
            </a:r>
            <a:endParaRPr kumimoji="1" lang="en-US" altLang="zh-TW" sz="2800" b="1" dirty="0">
              <a:solidFill>
                <a:srgbClr val="272727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498340E-2FDF-2545-A173-863F3643486E}"/>
              </a:ext>
            </a:extLst>
          </p:cNvPr>
          <p:cNvSpPr txBox="1"/>
          <p:nvPr/>
        </p:nvSpPr>
        <p:spPr>
          <a:xfrm>
            <a:off x="7056370" y="1169070"/>
            <a:ext cx="3357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CN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強大篩選器</a:t>
            </a:r>
            <a:r>
              <a:rPr kumimoji="1" lang="zh-TW" altLang="en-US" sz="2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kumimoji="1" lang="zh-CN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不記得關鍵字也能搜</a:t>
            </a:r>
            <a:endParaRPr kumimoji="1" lang="en-US" altLang="zh-TW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D86F769-7245-7448-9AAB-516C515B9E27}"/>
              </a:ext>
            </a:extLst>
          </p:cNvPr>
          <p:cNvSpPr txBox="1"/>
          <p:nvPr/>
        </p:nvSpPr>
        <p:spPr>
          <a:xfrm>
            <a:off x="1874981" y="2628127"/>
            <a:ext cx="3876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檔案搜尋預覽至分享</a:t>
            </a:r>
            <a:r>
              <a:rPr kumimoji="1" lang="zh-TW" altLang="en-US" sz="2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kumimoji="1" lang="zh-TW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一個介面完成</a:t>
            </a:r>
            <a:endParaRPr kumimoji="1" lang="en-US" altLang="zh-TW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9D5114D-7E75-1D49-81A6-79A97119B750}"/>
              </a:ext>
            </a:extLst>
          </p:cNvPr>
          <p:cNvSpPr txBox="1"/>
          <p:nvPr/>
        </p:nvSpPr>
        <p:spPr>
          <a:xfrm>
            <a:off x="7008597" y="2628127"/>
            <a:ext cx="3679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CN" altLang="en-US" sz="2800" b="1" dirty="0">
                <a:solidFill>
                  <a:srgbClr val="2727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善用四大搜尋入口</a:t>
            </a:r>
            <a:r>
              <a:rPr kumimoji="1" lang="zh-TW" altLang="en-US" sz="2800" b="1" dirty="0">
                <a:solidFill>
                  <a:srgbClr val="2727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 </a:t>
            </a:r>
            <a:endParaRPr kumimoji="1" lang="en-US" altLang="zh-TW" sz="2800" b="1" dirty="0">
              <a:solidFill>
                <a:srgbClr val="272727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r>
              <a:rPr kumimoji="1" lang="zh-TW" altLang="en-US" sz="2800" b="1" dirty="0">
                <a:solidFill>
                  <a:srgbClr val="2727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在哪都能使用 </a:t>
            </a:r>
            <a:r>
              <a:rPr kumimoji="1" lang="en-US" altLang="zh-TW" sz="2800" b="1" dirty="0" err="1">
                <a:solidFill>
                  <a:srgbClr val="272727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Qsirch</a:t>
            </a:r>
            <a:r>
              <a:rPr kumimoji="1" lang="zh-TW" altLang="en-US" sz="2800" b="1" dirty="0">
                <a:solidFill>
                  <a:srgbClr val="2727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kumimoji="1" lang="en-US" altLang="zh-TW" sz="2800" b="1" dirty="0">
              <a:solidFill>
                <a:srgbClr val="272727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FB25464-D48C-4366-80AB-1A1278E42829}"/>
              </a:ext>
            </a:extLst>
          </p:cNvPr>
          <p:cNvSpPr txBox="1">
            <a:spLocks/>
          </p:cNvSpPr>
          <p:nvPr/>
        </p:nvSpPr>
        <p:spPr>
          <a:xfrm>
            <a:off x="1612399" y="86638"/>
            <a:ext cx="7880524" cy="829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000" b="1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一定要會的 </a:t>
            </a:r>
            <a:r>
              <a:rPr lang="en-US" altLang="zh-CN" sz="4000" b="1" dirty="0" err="1">
                <a:solidFill>
                  <a:srgbClr val="37373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lang="en-US" altLang="zh-CN" sz="4000" b="1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4000" b="1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搜尋技巧</a:t>
            </a:r>
            <a:endParaRPr lang="en-US" sz="4000" b="1" dirty="0">
              <a:solidFill>
                <a:srgbClr val="37373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6AC8B9B7-60E2-4F40-A01D-748927D52338}"/>
              </a:ext>
            </a:extLst>
          </p:cNvPr>
          <p:cNvSpPr txBox="1">
            <a:spLocks/>
          </p:cNvSpPr>
          <p:nvPr/>
        </p:nvSpPr>
        <p:spPr>
          <a:xfrm>
            <a:off x="0" y="5877339"/>
            <a:ext cx="12192000" cy="98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搜尋達人必學四招</a:t>
            </a:r>
            <a:endParaRPr kumimoji="1" lang="zh-CN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0155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>
            <a:extLst>
              <a:ext uri="{FF2B5EF4-FFF2-40B4-BE49-F238E27FC236}">
                <a16:creationId xmlns:a16="http://schemas.microsoft.com/office/drawing/2014/main" id="{52A8F430-DD95-48D6-BDA1-54951C93B2B6}"/>
              </a:ext>
            </a:extLst>
          </p:cNvPr>
          <p:cNvGrpSpPr/>
          <p:nvPr/>
        </p:nvGrpSpPr>
        <p:grpSpPr>
          <a:xfrm flipH="1">
            <a:off x="715615" y="1716157"/>
            <a:ext cx="2890149" cy="1133060"/>
            <a:chOff x="8483598" y="1782417"/>
            <a:chExt cx="3708401" cy="3405809"/>
          </a:xfrm>
        </p:grpSpPr>
        <p:sp>
          <p:nvSpPr>
            <p:cNvPr id="24" name="Shape 604">
              <a:extLst>
                <a:ext uri="{FF2B5EF4-FFF2-40B4-BE49-F238E27FC236}">
                  <a16:creationId xmlns:a16="http://schemas.microsoft.com/office/drawing/2014/main" id="{85F931CA-54F7-4684-950E-95527BD492E0}"/>
                </a:ext>
              </a:extLst>
            </p:cNvPr>
            <p:cNvSpPr txBox="1"/>
            <p:nvPr/>
          </p:nvSpPr>
          <p:spPr>
            <a:xfrm>
              <a:off x="8483598" y="1782417"/>
              <a:ext cx="3708401" cy="3405809"/>
            </a:xfrm>
            <a:prstGeom prst="rect">
              <a:avLst/>
            </a:prstGeom>
            <a:solidFill>
              <a:srgbClr val="01749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2000"/>
              </a:pPr>
              <a:endParaRPr sz="2667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25" name="Shape 485">
              <a:extLst>
                <a:ext uri="{FF2B5EF4-FFF2-40B4-BE49-F238E27FC236}">
                  <a16:creationId xmlns:a16="http://schemas.microsoft.com/office/drawing/2014/main" id="{C762ECFC-A47D-482D-ABA4-60C8E38F49BA}"/>
                </a:ext>
              </a:extLst>
            </p:cNvPr>
            <p:cNvSpPr txBox="1"/>
            <p:nvPr/>
          </p:nvSpPr>
          <p:spPr>
            <a:xfrm>
              <a:off x="8490016" y="1782417"/>
              <a:ext cx="369261" cy="3405809"/>
            </a:xfrm>
            <a:prstGeom prst="rect">
              <a:avLst/>
            </a:prstGeom>
            <a:gradFill flip="none" rotWithShape="1">
              <a:gsLst>
                <a:gs pos="0">
                  <a:srgbClr val="01749F">
                    <a:shade val="30000"/>
                    <a:satMod val="115000"/>
                  </a:srgbClr>
                </a:gs>
                <a:gs pos="50000">
                  <a:srgbClr val="01749F">
                    <a:shade val="67500"/>
                    <a:satMod val="115000"/>
                    <a:alpha val="41000"/>
                  </a:srgbClr>
                </a:gs>
                <a:gs pos="100000">
                  <a:srgbClr val="01749F">
                    <a:shade val="100000"/>
                    <a:satMod val="115000"/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2000"/>
              </a:pPr>
              <a:endParaRPr sz="2667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9933BBE6-B20D-4ABD-B6D7-65E68DF1F40C}"/>
              </a:ext>
            </a:extLst>
          </p:cNvPr>
          <p:cNvGrpSpPr/>
          <p:nvPr/>
        </p:nvGrpSpPr>
        <p:grpSpPr>
          <a:xfrm flipH="1">
            <a:off x="715612" y="3935893"/>
            <a:ext cx="2890151" cy="1478105"/>
            <a:chOff x="8483598" y="1782417"/>
            <a:chExt cx="3708401" cy="3405809"/>
          </a:xfrm>
        </p:grpSpPr>
        <p:sp>
          <p:nvSpPr>
            <p:cNvPr id="28" name="Shape 604">
              <a:extLst>
                <a:ext uri="{FF2B5EF4-FFF2-40B4-BE49-F238E27FC236}">
                  <a16:creationId xmlns:a16="http://schemas.microsoft.com/office/drawing/2014/main" id="{AC6399A6-1D3A-433F-A57D-20D2BEA0809D}"/>
                </a:ext>
              </a:extLst>
            </p:cNvPr>
            <p:cNvSpPr txBox="1"/>
            <p:nvPr/>
          </p:nvSpPr>
          <p:spPr>
            <a:xfrm>
              <a:off x="8483598" y="1782417"/>
              <a:ext cx="3708401" cy="3405809"/>
            </a:xfrm>
            <a:prstGeom prst="rect">
              <a:avLst/>
            </a:prstGeom>
            <a:solidFill>
              <a:srgbClr val="01749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2000"/>
              </a:pPr>
              <a:endParaRPr sz="2667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29" name="Shape 485">
              <a:extLst>
                <a:ext uri="{FF2B5EF4-FFF2-40B4-BE49-F238E27FC236}">
                  <a16:creationId xmlns:a16="http://schemas.microsoft.com/office/drawing/2014/main" id="{FEB39067-6CCD-4BE8-96AB-39502B85D09E}"/>
                </a:ext>
              </a:extLst>
            </p:cNvPr>
            <p:cNvSpPr txBox="1"/>
            <p:nvPr/>
          </p:nvSpPr>
          <p:spPr>
            <a:xfrm>
              <a:off x="8490016" y="1782417"/>
              <a:ext cx="369261" cy="3405809"/>
            </a:xfrm>
            <a:prstGeom prst="rect">
              <a:avLst/>
            </a:prstGeom>
            <a:gradFill flip="none" rotWithShape="1">
              <a:gsLst>
                <a:gs pos="0">
                  <a:srgbClr val="01749F">
                    <a:shade val="30000"/>
                    <a:satMod val="115000"/>
                  </a:srgbClr>
                </a:gs>
                <a:gs pos="50000">
                  <a:srgbClr val="01749F">
                    <a:shade val="67500"/>
                    <a:satMod val="115000"/>
                    <a:alpha val="41000"/>
                  </a:srgbClr>
                </a:gs>
                <a:gs pos="100000">
                  <a:srgbClr val="01749F">
                    <a:shade val="100000"/>
                    <a:satMod val="115000"/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2000"/>
              </a:pPr>
              <a:endParaRPr sz="2667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</p:grpSp>
      <p:pic>
        <p:nvPicPr>
          <p:cNvPr id="35" name="圖片 34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6D89C65F-29F3-AF48-B8D7-BF8662A39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456" y="1550503"/>
            <a:ext cx="7633769" cy="422613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916613"/>
            <a:ext cx="12192000" cy="928687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進階搜尋：指定路徑、排除關鍵字一次搞定</a:t>
            </a:r>
          </a:p>
        </p:txBody>
      </p:sp>
      <p:sp>
        <p:nvSpPr>
          <p:cNvPr id="16" name="Shape 254">
            <a:extLst>
              <a:ext uri="{FF2B5EF4-FFF2-40B4-BE49-F238E27FC236}">
                <a16:creationId xmlns:a16="http://schemas.microsoft.com/office/drawing/2014/main" id="{2C1F1236-6B69-D34C-8048-62F774330D8E}"/>
              </a:ext>
            </a:extLst>
          </p:cNvPr>
          <p:cNvSpPr txBox="1"/>
          <p:nvPr/>
        </p:nvSpPr>
        <p:spPr>
          <a:xfrm>
            <a:off x="881268" y="1904326"/>
            <a:ext cx="2629939" cy="1029235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進階搜尋</a:t>
            </a:r>
            <a:r>
              <a:rPr lang="en" sz="2000" b="1" i="0" u="none" strike="noStrike" cap="none" dirty="0">
                <a:solidFill>
                  <a:srgbClr val="FFFF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易用介面</a:t>
            </a: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，不會語法也能搜！</a:t>
            </a:r>
            <a:endParaRPr dirty="0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19" name="Shape 257">
            <a:extLst>
              <a:ext uri="{FF2B5EF4-FFF2-40B4-BE49-F238E27FC236}">
                <a16:creationId xmlns:a16="http://schemas.microsoft.com/office/drawing/2014/main" id="{983D3328-0F72-E04B-A917-66380A99777A}"/>
              </a:ext>
            </a:extLst>
          </p:cNvPr>
          <p:cNvSpPr txBox="1"/>
          <p:nvPr/>
        </p:nvSpPr>
        <p:spPr>
          <a:xfrm>
            <a:off x="881268" y="4104858"/>
            <a:ext cx="2697990" cy="939819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zh-CN" altLang="en-US" sz="2000" b="1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指定檔案名稱及路徑，</a:t>
            </a:r>
            <a:r>
              <a:rPr lang="zh-CN" altLang="en-US" sz="2000" b="1" dirty="0">
                <a:solidFill>
                  <a:srgbClr val="FFFF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五</a:t>
            </a:r>
            <a:r>
              <a:rPr lang="en" sz="2000" b="1" i="0" u="none" strike="noStrike" cap="none" dirty="0">
                <a:solidFill>
                  <a:srgbClr val="FFFF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大基本條件</a:t>
            </a: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，提高搜尋精確度！</a:t>
            </a:r>
            <a:endParaRPr dirty="0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pic>
        <p:nvPicPr>
          <p:cNvPr id="37" name="圖片 36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D6B53E6B-F193-574B-AE63-66E3CB95F0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t="54058" r="75890" b="2970"/>
          <a:stretch/>
        </p:blipFill>
        <p:spPr>
          <a:xfrm>
            <a:off x="3414959" y="3622185"/>
            <a:ext cx="2151555" cy="2151555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032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C870377E-69AA-2B45-8E69-E3D0F87DF8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7612" r="78207" b="53918"/>
          <a:stretch/>
        </p:blipFill>
        <p:spPr>
          <a:xfrm>
            <a:off x="3414959" y="1218714"/>
            <a:ext cx="2151555" cy="2151555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032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D86C4D8-97D4-4C93-BB52-D7276CF47F88}"/>
              </a:ext>
            </a:extLst>
          </p:cNvPr>
          <p:cNvSpPr/>
          <p:nvPr/>
        </p:nvSpPr>
        <p:spPr>
          <a:xfrm>
            <a:off x="3678550" y="2849217"/>
            <a:ext cx="1390407" cy="33793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8CDA4CB-CC4A-46C0-9DAE-5FB95BFE06A3}"/>
              </a:ext>
            </a:extLst>
          </p:cNvPr>
          <p:cNvSpPr/>
          <p:nvPr/>
        </p:nvSpPr>
        <p:spPr>
          <a:xfrm>
            <a:off x="3678550" y="3750365"/>
            <a:ext cx="1582563" cy="33793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27B5A29-61F4-475E-9AE0-1D3E911A50A3}"/>
              </a:ext>
            </a:extLst>
          </p:cNvPr>
          <p:cNvSpPr/>
          <p:nvPr/>
        </p:nvSpPr>
        <p:spPr>
          <a:xfrm>
            <a:off x="3678550" y="5228470"/>
            <a:ext cx="495885" cy="33793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780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490FDBE2-D83A-D545-9C3C-EF36275AF515}"/>
              </a:ext>
            </a:extLst>
          </p:cNvPr>
          <p:cNvGrpSpPr/>
          <p:nvPr/>
        </p:nvGrpSpPr>
        <p:grpSpPr>
          <a:xfrm>
            <a:off x="961935" y="1245350"/>
            <a:ext cx="10057248" cy="4706866"/>
            <a:chOff x="28575" y="904796"/>
            <a:chExt cx="8686798" cy="3822699"/>
          </a:xfrm>
        </p:grpSpPr>
        <p:sp>
          <p:nvSpPr>
            <p:cNvPr id="20" name="圓角矩形 19">
              <a:extLst>
                <a:ext uri="{FF2B5EF4-FFF2-40B4-BE49-F238E27FC236}">
                  <a16:creationId xmlns:a16="http://schemas.microsoft.com/office/drawing/2014/main" id="{FF692B28-9BAC-A946-91D3-F128EE80B08F}"/>
                </a:ext>
              </a:extLst>
            </p:cNvPr>
            <p:cNvSpPr/>
            <p:nvPr/>
          </p:nvSpPr>
          <p:spPr>
            <a:xfrm flipH="1">
              <a:off x="255261" y="1259510"/>
              <a:ext cx="8460112" cy="3467985"/>
            </a:xfrm>
            <a:prstGeom prst="roundRect">
              <a:avLst>
                <a:gd name="adj" fmla="val 3501"/>
              </a:avLst>
            </a:prstGeom>
            <a:solidFill>
              <a:srgbClr val="37BFC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pic>
          <p:nvPicPr>
            <p:cNvPr id="21" name="Shape 298" descr="P8-01.png">
              <a:extLst>
                <a:ext uri="{FF2B5EF4-FFF2-40B4-BE49-F238E27FC236}">
                  <a16:creationId xmlns:a16="http://schemas.microsoft.com/office/drawing/2014/main" id="{095BE59F-D02F-E549-9F58-998D1C60BD2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5865"/>
            <a:stretch/>
          </p:blipFill>
          <p:spPr>
            <a:xfrm>
              <a:off x="28575" y="904796"/>
              <a:ext cx="8686798" cy="3784600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sp>
          <p:nvSpPr>
            <p:cNvPr id="22" name="Shape 299">
              <a:extLst>
                <a:ext uri="{FF2B5EF4-FFF2-40B4-BE49-F238E27FC236}">
                  <a16:creationId xmlns:a16="http://schemas.microsoft.com/office/drawing/2014/main" id="{C19EE9F4-0144-8B47-9022-6296D0853B03}"/>
                </a:ext>
              </a:extLst>
            </p:cNvPr>
            <p:cNvSpPr txBox="1"/>
            <p:nvPr/>
          </p:nvSpPr>
          <p:spPr>
            <a:xfrm>
              <a:off x="274311" y="1267806"/>
              <a:ext cx="20900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35+</a:t>
              </a:r>
              <a:r>
                <a:rPr kumimoji="0" lang="e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篩選條件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23" name="Shape 300">
              <a:extLst>
                <a:ext uri="{FF2B5EF4-FFF2-40B4-BE49-F238E27FC236}">
                  <a16:creationId xmlns:a16="http://schemas.microsoft.com/office/drawing/2014/main" id="{9E25B645-A4F4-D64E-8E48-A7E166AC9ED5}"/>
                </a:ext>
              </a:extLst>
            </p:cNvPr>
            <p:cNvSpPr txBox="1"/>
            <p:nvPr/>
          </p:nvSpPr>
          <p:spPr>
            <a:xfrm>
              <a:off x="2549608" y="1269891"/>
              <a:ext cx="173495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彈性篩選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24" name="Shape 301">
              <a:extLst>
                <a:ext uri="{FF2B5EF4-FFF2-40B4-BE49-F238E27FC236}">
                  <a16:creationId xmlns:a16="http://schemas.microsoft.com/office/drawing/2014/main" id="{827FEF7E-3CCC-B743-85B9-72094EF580C0}"/>
                </a:ext>
              </a:extLst>
            </p:cNvPr>
            <p:cNvSpPr txBox="1"/>
            <p:nvPr/>
          </p:nvSpPr>
          <p:spPr>
            <a:xfrm>
              <a:off x="4609998" y="1259510"/>
              <a:ext cx="1762227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快速指定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25" name="Shape 302">
              <a:extLst>
                <a:ext uri="{FF2B5EF4-FFF2-40B4-BE49-F238E27FC236}">
                  <a16:creationId xmlns:a16="http://schemas.microsoft.com/office/drawing/2014/main" id="{80382892-06D3-4A4A-8F2E-24703794F7FA}"/>
                </a:ext>
              </a:extLst>
            </p:cNvPr>
            <p:cNvSpPr txBox="1"/>
            <p:nvPr/>
          </p:nvSpPr>
          <p:spPr>
            <a:xfrm>
              <a:off x="6670389" y="1259510"/>
              <a:ext cx="1848067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客製化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26" name="Shape 303">
              <a:extLst>
                <a:ext uri="{FF2B5EF4-FFF2-40B4-BE49-F238E27FC236}">
                  <a16:creationId xmlns:a16="http://schemas.microsoft.com/office/drawing/2014/main" id="{6B88FB6D-D9C4-484E-880B-9D771EA3D799}"/>
                </a:ext>
              </a:extLst>
            </p:cNvPr>
            <p:cNvSpPr txBox="1"/>
            <p:nvPr/>
          </p:nvSpPr>
          <p:spPr>
            <a:xfrm>
              <a:off x="274311" y="4078762"/>
              <a:ext cx="197566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除基本條件，更提供</a:t>
              </a: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圖片顏色</a:t>
              </a: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等篩選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27" name="Shape 304">
              <a:extLst>
                <a:ext uri="{FF2B5EF4-FFF2-40B4-BE49-F238E27FC236}">
                  <a16:creationId xmlns:a16="http://schemas.microsoft.com/office/drawing/2014/main" id="{C662B647-48BC-5847-8360-E86920323EC6}"/>
                </a:ext>
              </a:extLst>
            </p:cNvPr>
            <p:cNvSpPr txBox="1"/>
            <p:nvPr/>
          </p:nvSpPr>
          <p:spPr>
            <a:xfrm>
              <a:off x="2417144" y="4077973"/>
              <a:ext cx="20616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包含/排除</a:t>
              </a: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條件</a:t>
              </a: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隨意搭配切換</a:t>
              </a: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28" name="Shape 305">
              <a:extLst>
                <a:ext uri="{FF2B5EF4-FFF2-40B4-BE49-F238E27FC236}">
                  <a16:creationId xmlns:a16="http://schemas.microsoft.com/office/drawing/2014/main" id="{A581A453-2511-F74C-8104-3DC9867E0ACC}"/>
                </a:ext>
              </a:extLst>
            </p:cNvPr>
            <p:cNvSpPr txBox="1"/>
            <p:nvPr/>
          </p:nvSpPr>
          <p:spPr>
            <a:xfrm>
              <a:off x="4505428" y="4077973"/>
              <a:ext cx="20332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提供</a:t>
              </a: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條件搜尋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快速指定所需條件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29" name="Shape 306">
              <a:extLst>
                <a:ext uri="{FF2B5EF4-FFF2-40B4-BE49-F238E27FC236}">
                  <a16:creationId xmlns:a16="http://schemas.microsoft.com/office/drawing/2014/main" id="{F45DEA3B-DC79-204F-A4BE-EED4AD56888A}"/>
                </a:ext>
              </a:extLst>
            </p:cNvPr>
            <p:cNvSpPr txBox="1"/>
            <p:nvPr/>
          </p:nvSpPr>
          <p:spPr>
            <a:xfrm>
              <a:off x="6606590" y="4077972"/>
              <a:ext cx="197566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依</a:t>
              </a: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喜好調整</a:t>
              </a: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篩選器之排序、開關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30" name="Shape 307">
              <a:extLst>
                <a:ext uri="{FF2B5EF4-FFF2-40B4-BE49-F238E27FC236}">
                  <a16:creationId xmlns:a16="http://schemas.microsoft.com/office/drawing/2014/main" id="{10AC8EFA-356F-8949-A027-AF5C63E6499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3357" b="26480"/>
            <a:stretch/>
          </p:blipFill>
          <p:spPr>
            <a:xfrm>
              <a:off x="365238" y="1767497"/>
              <a:ext cx="1922431" cy="2247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Shape 308">
              <a:extLst>
                <a:ext uri="{FF2B5EF4-FFF2-40B4-BE49-F238E27FC236}">
                  <a16:creationId xmlns:a16="http://schemas.microsoft.com/office/drawing/2014/main" id="{5DAD5A8F-8670-B040-9E24-87CBD6D6934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-1" r="2159" b="11756"/>
            <a:stretch/>
          </p:blipFill>
          <p:spPr>
            <a:xfrm>
              <a:off x="2438649" y="1850524"/>
              <a:ext cx="1921058" cy="2165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311">
              <a:extLst>
                <a:ext uri="{FF2B5EF4-FFF2-40B4-BE49-F238E27FC236}">
                  <a16:creationId xmlns:a16="http://schemas.microsoft.com/office/drawing/2014/main" id="{E8124F90-388F-2E4A-BDCE-13E31C5FA7A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36087" y="1794053"/>
              <a:ext cx="1896328" cy="2230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313">
              <a:extLst>
                <a:ext uri="{FF2B5EF4-FFF2-40B4-BE49-F238E27FC236}">
                  <a16:creationId xmlns:a16="http://schemas.microsoft.com/office/drawing/2014/main" id="{1B64D287-DD7F-5343-AA7F-E66C6F876E2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14464"/>
            <a:stretch/>
          </p:blipFill>
          <p:spPr>
            <a:xfrm>
              <a:off x="6670389" y="2275028"/>
              <a:ext cx="1899746" cy="13658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17650E89-FFAA-2743-9869-BBA61A0B7FEC}"/>
                </a:ext>
              </a:extLst>
            </p:cNvPr>
            <p:cNvSpPr/>
            <p:nvPr/>
          </p:nvSpPr>
          <p:spPr>
            <a:xfrm>
              <a:off x="304913" y="2435984"/>
              <a:ext cx="1047637" cy="115731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89D35A05-56A3-6B46-8FF1-F8871078D009}"/>
                </a:ext>
              </a:extLst>
            </p:cNvPr>
            <p:cNvSpPr/>
            <p:nvPr/>
          </p:nvSpPr>
          <p:spPr>
            <a:xfrm>
              <a:off x="2438649" y="2038301"/>
              <a:ext cx="1921058" cy="236727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9E797E37-8AAE-304B-9D42-05017032D7F3}"/>
                </a:ext>
              </a:extLst>
            </p:cNvPr>
            <p:cNvSpPr/>
            <p:nvPr/>
          </p:nvSpPr>
          <p:spPr>
            <a:xfrm>
              <a:off x="4609998" y="2038302"/>
              <a:ext cx="1822417" cy="63441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C48B2BFC-DB58-4546-A9B3-4EE45D97FEEE}"/>
                </a:ext>
              </a:extLst>
            </p:cNvPr>
            <p:cNvSpPr/>
            <p:nvPr/>
          </p:nvSpPr>
          <p:spPr>
            <a:xfrm>
              <a:off x="7343775" y="2543175"/>
              <a:ext cx="762000" cy="115731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870575"/>
            <a:ext cx="12192000" cy="973138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強大篩選器，不記得關鍵字也能搜</a:t>
            </a:r>
          </a:p>
        </p:txBody>
      </p:sp>
    </p:spTree>
    <p:extLst>
      <p:ext uri="{BB962C8B-B14F-4D97-AF65-F5344CB8AC3E}">
        <p14:creationId xmlns:p14="http://schemas.microsoft.com/office/powerpoint/2010/main" val="2648450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AA92F452-95C9-4E6A-B13F-ECA7BF569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99" y="1212954"/>
            <a:ext cx="5042464" cy="398778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2438521-049A-4532-B026-AA066A694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60" y="1126176"/>
            <a:ext cx="5740483" cy="398778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974725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檔案搜尋預覽至分享，一個介面完成</a:t>
            </a: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ECDEA468-EF07-7146-ADA6-5B76A070B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718" y="2345229"/>
            <a:ext cx="4119517" cy="583155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C429E96A-7562-EA4D-ADF3-54D4F3A57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718" y="3326344"/>
            <a:ext cx="4119517" cy="583155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AC1658AC-8DD6-364B-B511-93DE9A02B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718" y="4310182"/>
            <a:ext cx="4119517" cy="583155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B384CAD3-AA17-5C4A-B54A-ED07B6F0D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848" y="2521718"/>
            <a:ext cx="5042905" cy="710650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73EAFBB3-DE97-8047-A4AF-65ADEA1B7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973" y="3299840"/>
            <a:ext cx="5042905" cy="710650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65A96210-4D50-CC44-B1BD-4FB78CB33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973" y="4064359"/>
            <a:ext cx="5042905" cy="710650"/>
          </a:xfrm>
          <a:prstGeom prst="rect">
            <a:avLst/>
          </a:prstGeom>
        </p:spPr>
      </p:pic>
      <p:sp>
        <p:nvSpPr>
          <p:cNvPr id="45" name="Shape 396">
            <a:extLst>
              <a:ext uri="{FF2B5EF4-FFF2-40B4-BE49-F238E27FC236}">
                <a16:creationId xmlns:a16="http://schemas.microsoft.com/office/drawing/2014/main" id="{B0B44D69-7CE0-D14D-A7B1-781C1A3D1FA5}"/>
              </a:ext>
            </a:extLst>
          </p:cNvPr>
          <p:cNvSpPr/>
          <p:nvPr/>
        </p:nvSpPr>
        <p:spPr>
          <a:xfrm>
            <a:off x="6928650" y="2212599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 </a:t>
            </a:r>
            <a:endParaRPr sz="14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0"/>
              <a:sym typeface="Arial"/>
            </a:endParaRPr>
          </a:p>
        </p:txBody>
      </p:sp>
      <p:sp>
        <p:nvSpPr>
          <p:cNvPr id="46" name="Shape 402">
            <a:extLst>
              <a:ext uri="{FF2B5EF4-FFF2-40B4-BE49-F238E27FC236}">
                <a16:creationId xmlns:a16="http://schemas.microsoft.com/office/drawing/2014/main" id="{2364E8EF-E9EE-644B-B983-AA7855DA9E2B}"/>
              </a:ext>
            </a:extLst>
          </p:cNvPr>
          <p:cNvSpPr/>
          <p:nvPr/>
        </p:nvSpPr>
        <p:spPr>
          <a:xfrm>
            <a:off x="2250831" y="4751814"/>
            <a:ext cx="3344984" cy="421973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支援</a:t>
            </a:r>
            <a:r>
              <a:rPr lang="en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 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VLC Client</a:t>
            </a:r>
            <a:r>
              <a:rPr lang="en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 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串流播放</a:t>
            </a:r>
            <a:endParaRPr sz="1800" b="1" i="0" u="none" strike="noStrike" kern="0" cap="none" spc="0" baseline="0" noProof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0"/>
            </a:endParaRPr>
          </a:p>
        </p:txBody>
      </p:sp>
      <p:pic>
        <p:nvPicPr>
          <p:cNvPr id="47" name="Shape 404">
            <a:extLst>
              <a:ext uri="{FF2B5EF4-FFF2-40B4-BE49-F238E27FC236}">
                <a16:creationId xmlns:a16="http://schemas.microsoft.com/office/drawing/2014/main" id="{454F5760-14A7-364F-A83A-1E110427C73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5712" y="4712369"/>
            <a:ext cx="691444" cy="7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407">
            <a:extLst>
              <a:ext uri="{FF2B5EF4-FFF2-40B4-BE49-F238E27FC236}">
                <a16:creationId xmlns:a16="http://schemas.microsoft.com/office/drawing/2014/main" id="{001E699C-8B26-5645-AD11-A82963C86139}"/>
              </a:ext>
            </a:extLst>
          </p:cNvPr>
          <p:cNvSpPr txBox="1"/>
          <p:nvPr/>
        </p:nvSpPr>
        <p:spPr>
          <a:xfrm>
            <a:off x="1314008" y="1481077"/>
            <a:ext cx="4887818" cy="61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預覽</a:t>
            </a:r>
            <a:endParaRPr sz="3200" b="1" dirty="0"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9" name="Shape 408">
            <a:extLst>
              <a:ext uri="{FF2B5EF4-FFF2-40B4-BE49-F238E27FC236}">
                <a16:creationId xmlns:a16="http://schemas.microsoft.com/office/drawing/2014/main" id="{2B663645-BD2F-1B4E-A2F1-795F360A949B}"/>
              </a:ext>
            </a:extLst>
          </p:cNvPr>
          <p:cNvSpPr txBox="1"/>
          <p:nvPr/>
        </p:nvSpPr>
        <p:spPr>
          <a:xfrm>
            <a:off x="7423332" y="1481077"/>
            <a:ext cx="3933781" cy="61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分享</a:t>
            </a:r>
            <a:endParaRPr sz="3200" b="1" dirty="0"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0" name="Shape 409">
            <a:extLst>
              <a:ext uri="{FF2B5EF4-FFF2-40B4-BE49-F238E27FC236}">
                <a16:creationId xmlns:a16="http://schemas.microsoft.com/office/drawing/2014/main" id="{D705DEF0-B794-594C-AAEB-D23615BC2D22}"/>
              </a:ext>
            </a:extLst>
          </p:cNvPr>
          <p:cNvSpPr txBox="1"/>
          <p:nvPr/>
        </p:nvSpPr>
        <p:spPr>
          <a:xfrm>
            <a:off x="7121683" y="2788371"/>
            <a:ext cx="1125199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NAS使用者</a:t>
            </a:r>
            <a:endParaRPr sz="1400" b="1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0"/>
              <a:sym typeface="Arial"/>
            </a:endParaRPr>
          </a:p>
        </p:txBody>
      </p:sp>
      <p:sp>
        <p:nvSpPr>
          <p:cNvPr id="51" name="Shape 410">
            <a:extLst>
              <a:ext uri="{FF2B5EF4-FFF2-40B4-BE49-F238E27FC236}">
                <a16:creationId xmlns:a16="http://schemas.microsoft.com/office/drawing/2014/main" id="{AF09EB06-8CDA-724D-8721-B540A5270182}"/>
              </a:ext>
            </a:extLst>
          </p:cNvPr>
          <p:cNvSpPr txBox="1"/>
          <p:nvPr/>
        </p:nvSpPr>
        <p:spPr>
          <a:xfrm>
            <a:off x="8273659" y="2788371"/>
            <a:ext cx="1125199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Email</a:t>
            </a:r>
            <a:endParaRPr sz="14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Shape 411">
            <a:extLst>
              <a:ext uri="{FF2B5EF4-FFF2-40B4-BE49-F238E27FC236}">
                <a16:creationId xmlns:a16="http://schemas.microsoft.com/office/drawing/2014/main" id="{D4A2F53D-8414-7948-92A2-3183FABB9043}"/>
              </a:ext>
            </a:extLst>
          </p:cNvPr>
          <p:cNvSpPr txBox="1"/>
          <p:nvPr/>
        </p:nvSpPr>
        <p:spPr>
          <a:xfrm>
            <a:off x="9425635" y="2788371"/>
            <a:ext cx="1125199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更多社群</a:t>
            </a:r>
            <a:endParaRPr sz="14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0"/>
              <a:sym typeface="Arial"/>
            </a:endParaRPr>
          </a:p>
        </p:txBody>
      </p:sp>
      <p:pic>
        <p:nvPicPr>
          <p:cNvPr id="53" name="Shape 413" descr="Image result for crown icon png">
            <a:extLst>
              <a:ext uri="{FF2B5EF4-FFF2-40B4-BE49-F238E27FC236}">
                <a16:creationId xmlns:a16="http://schemas.microsoft.com/office/drawing/2014/main" id="{A028A4B5-7337-3040-A433-8FA42CD6471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288749" y="2569466"/>
            <a:ext cx="766771" cy="76677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414">
            <a:extLst>
              <a:ext uri="{FF2B5EF4-FFF2-40B4-BE49-F238E27FC236}">
                <a16:creationId xmlns:a16="http://schemas.microsoft.com/office/drawing/2014/main" id="{0456A786-06B8-DB4B-B07D-F132CDC21301}"/>
              </a:ext>
            </a:extLst>
          </p:cNvPr>
          <p:cNvSpPr txBox="1"/>
          <p:nvPr/>
        </p:nvSpPr>
        <p:spPr>
          <a:xfrm>
            <a:off x="8270858" y="3759056"/>
            <a:ext cx="1123338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自訂網域</a:t>
            </a:r>
            <a:endParaRPr sz="14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0"/>
              <a:sym typeface="Arial"/>
            </a:endParaRPr>
          </a:p>
        </p:txBody>
      </p:sp>
      <p:sp>
        <p:nvSpPr>
          <p:cNvPr id="55" name="Shape 415">
            <a:extLst>
              <a:ext uri="{FF2B5EF4-FFF2-40B4-BE49-F238E27FC236}">
                <a16:creationId xmlns:a16="http://schemas.microsoft.com/office/drawing/2014/main" id="{016C6B7E-2137-FC49-A132-D71CA008E54E}"/>
              </a:ext>
            </a:extLst>
          </p:cNvPr>
          <p:cNvSpPr txBox="1"/>
          <p:nvPr/>
        </p:nvSpPr>
        <p:spPr>
          <a:xfrm>
            <a:off x="7121683" y="3759056"/>
            <a:ext cx="1123338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200" b="1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Smartshare</a:t>
            </a:r>
            <a:endParaRPr sz="12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6" name="Shape 416">
            <a:extLst>
              <a:ext uri="{FF2B5EF4-FFF2-40B4-BE49-F238E27FC236}">
                <a16:creationId xmlns:a16="http://schemas.microsoft.com/office/drawing/2014/main" id="{2C5E0AF3-6A87-054A-9192-3035EAF85C45}"/>
              </a:ext>
            </a:extLst>
          </p:cNvPr>
          <p:cNvSpPr txBox="1"/>
          <p:nvPr/>
        </p:nvSpPr>
        <p:spPr>
          <a:xfrm>
            <a:off x="9420033" y="3759056"/>
            <a:ext cx="1146301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彈性選擇</a:t>
            </a:r>
            <a:endParaRPr sz="14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0"/>
              <a:sym typeface="Arial"/>
            </a:endParaRPr>
          </a:p>
        </p:txBody>
      </p:sp>
      <p:pic>
        <p:nvPicPr>
          <p:cNvPr id="57" name="Shape 418" descr="Image result for crown icon png">
            <a:extLst>
              <a:ext uri="{FF2B5EF4-FFF2-40B4-BE49-F238E27FC236}">
                <a16:creationId xmlns:a16="http://schemas.microsoft.com/office/drawing/2014/main" id="{D5308446-D565-724F-9571-9CBF81DD052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361247" y="3546183"/>
            <a:ext cx="766771" cy="76677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419">
            <a:extLst>
              <a:ext uri="{FF2B5EF4-FFF2-40B4-BE49-F238E27FC236}">
                <a16:creationId xmlns:a16="http://schemas.microsoft.com/office/drawing/2014/main" id="{F552B1DA-671E-0548-88C7-4A44810CFC6C}"/>
              </a:ext>
            </a:extLst>
          </p:cNvPr>
          <p:cNvSpPr txBox="1"/>
          <p:nvPr/>
        </p:nvSpPr>
        <p:spPr>
          <a:xfrm>
            <a:off x="7121683" y="4761105"/>
            <a:ext cx="1123338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有效期限</a:t>
            </a:r>
            <a:endParaRPr sz="14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0"/>
              <a:sym typeface="Arial"/>
            </a:endParaRPr>
          </a:p>
        </p:txBody>
      </p:sp>
      <p:sp>
        <p:nvSpPr>
          <p:cNvPr id="59" name="Shape 420">
            <a:extLst>
              <a:ext uri="{FF2B5EF4-FFF2-40B4-BE49-F238E27FC236}">
                <a16:creationId xmlns:a16="http://schemas.microsoft.com/office/drawing/2014/main" id="{EFE58A5F-97BA-DB4C-8ACC-3E929B05959E}"/>
              </a:ext>
            </a:extLst>
          </p:cNvPr>
          <p:cNvSpPr txBox="1"/>
          <p:nvPr/>
        </p:nvSpPr>
        <p:spPr>
          <a:xfrm>
            <a:off x="8276818" y="4761105"/>
            <a:ext cx="1123338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密碼保護</a:t>
            </a:r>
            <a:endParaRPr sz="14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0"/>
              <a:sym typeface="Arial"/>
            </a:endParaRPr>
          </a:p>
        </p:txBody>
      </p:sp>
      <p:sp>
        <p:nvSpPr>
          <p:cNvPr id="60" name="Shape 421">
            <a:extLst>
              <a:ext uri="{FF2B5EF4-FFF2-40B4-BE49-F238E27FC236}">
                <a16:creationId xmlns:a16="http://schemas.microsoft.com/office/drawing/2014/main" id="{87A92BB6-4A4C-C349-A495-719E251CF4F2}"/>
              </a:ext>
            </a:extLst>
          </p:cNvPr>
          <p:cNvSpPr txBox="1"/>
          <p:nvPr/>
        </p:nvSpPr>
        <p:spPr>
          <a:xfrm>
            <a:off x="9426660" y="4761105"/>
            <a:ext cx="1146300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SSL 加密</a:t>
            </a:r>
            <a:endParaRPr sz="14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 charset="0"/>
              <a:sym typeface="Arial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2505242-0852-924B-91A6-E8AEDDD29212}"/>
              </a:ext>
            </a:extLst>
          </p:cNvPr>
          <p:cNvSpPr/>
          <p:nvPr/>
        </p:nvSpPr>
        <p:spPr>
          <a:xfrm>
            <a:off x="1180730" y="2677793"/>
            <a:ext cx="4796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zh-TW" alt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支援 </a:t>
            </a:r>
            <a:r>
              <a:rPr lang="en-US" altLang="zh-TW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PDF</a:t>
            </a:r>
            <a:r>
              <a:rPr lang="zh-TW" alt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、</a:t>
            </a:r>
            <a:r>
              <a:rPr lang="en-US" altLang="zh-TW" sz="20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Microsoft </a:t>
            </a:r>
            <a:r>
              <a:rPr lang="zh-TW" altLang="en-US" sz="20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文件</a:t>
            </a:r>
            <a:r>
              <a:rPr lang="zh-TW" alt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、</a:t>
            </a:r>
            <a:r>
              <a:rPr lang="en-US" altLang="zh-Hant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Email </a:t>
            </a:r>
            <a:r>
              <a:rPr lang="zh-TW" alt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預覽</a:t>
            </a:r>
          </a:p>
        </p:txBody>
      </p:sp>
      <p:pic>
        <p:nvPicPr>
          <p:cNvPr id="62" name="Shape 628">
            <a:extLst>
              <a:ext uri="{FF2B5EF4-FFF2-40B4-BE49-F238E27FC236}">
                <a16:creationId xmlns:a16="http://schemas.microsoft.com/office/drawing/2014/main" id="{9ACE50AB-2F90-4049-9E80-BEE9ED675E52}"/>
              </a:ext>
            </a:extLst>
          </p:cNvPr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51" y="2161144"/>
            <a:ext cx="654143" cy="6105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矩形 62">
            <a:extLst>
              <a:ext uri="{FF2B5EF4-FFF2-40B4-BE49-F238E27FC236}">
                <a16:creationId xmlns:a16="http://schemas.microsoft.com/office/drawing/2014/main" id="{436ACAD8-0965-584D-BE3F-E342A6ADA980}"/>
              </a:ext>
            </a:extLst>
          </p:cNvPr>
          <p:cNvSpPr/>
          <p:nvPr/>
        </p:nvSpPr>
        <p:spPr>
          <a:xfrm>
            <a:off x="1758521" y="3460037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支援音樂、圖片、影片即時預覽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E0C21434-C7C2-A74B-8EBF-C282B1F29713}"/>
              </a:ext>
            </a:extLst>
          </p:cNvPr>
          <p:cNvSpPr/>
          <p:nvPr/>
        </p:nvSpPr>
        <p:spPr>
          <a:xfrm>
            <a:off x="2171294" y="4235441"/>
            <a:ext cx="2949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zh-TW" alt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支援</a:t>
            </a:r>
            <a:r>
              <a:rPr lang="en-US" altLang="zh-TW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360</a:t>
            </a:r>
            <a:r>
              <a:rPr lang="zh-TW" alt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度全景檔案瀏覽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7D8D8F4F-0AF9-C141-B39D-892A29F9109E}"/>
              </a:ext>
            </a:extLst>
          </p:cNvPr>
          <p:cNvSpPr/>
          <p:nvPr/>
        </p:nvSpPr>
        <p:spPr>
          <a:xfrm>
            <a:off x="8445414" y="244409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多元管道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8507F665-EA38-C043-A3CB-BD1679EFF83B}"/>
              </a:ext>
            </a:extLst>
          </p:cNvPr>
          <p:cNvSpPr/>
          <p:nvPr/>
        </p:nvSpPr>
        <p:spPr>
          <a:xfrm>
            <a:off x="8445414" y="343009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zh-TW" alt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自訂網域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53631D6-F8F9-6B4C-B155-F44F23C3649E}"/>
              </a:ext>
            </a:extLst>
          </p:cNvPr>
          <p:cNvSpPr/>
          <p:nvPr/>
        </p:nvSpPr>
        <p:spPr>
          <a:xfrm>
            <a:off x="8445415" y="440170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zh-TW" alt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 charset="0"/>
                <a:sym typeface="Arial"/>
              </a:rPr>
              <a:t>安全設定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31E5CB3-7599-4A73-925D-E8D26F7990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8" y="1413284"/>
            <a:ext cx="1043179" cy="77193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92C40DF-BC8E-4538-8FFC-A9197C1F40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183" y="1212953"/>
            <a:ext cx="1039953" cy="1039953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159F9DD3-955B-4A7D-99FA-5A029B8ADC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817"/>
            <a:ext cx="1954635" cy="1564642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E52A70C7-CC8C-46CC-8810-C55F323618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48355"/>
            <a:ext cx="1556458" cy="1451359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03172B20-2627-4FDD-B7E7-D17B3E4494D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05"/>
          <a:stretch/>
        </p:blipFill>
        <p:spPr>
          <a:xfrm>
            <a:off x="4965996" y="4663418"/>
            <a:ext cx="3565136" cy="21945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0493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5883965"/>
            <a:ext cx="11025809" cy="974035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善用四大搜尋入口，在哪都能使用 </a:t>
            </a:r>
            <a:r>
              <a:rPr kumimoji="1" lang="en-US" altLang="zh-TW" sz="40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endParaRPr kumimoji="1" lang="zh-TW" altLang="en-US" sz="4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B257199-9A7F-4CBB-8220-FB06EB1C4DAA}"/>
              </a:ext>
            </a:extLst>
          </p:cNvPr>
          <p:cNvGrpSpPr/>
          <p:nvPr/>
        </p:nvGrpSpPr>
        <p:grpSpPr>
          <a:xfrm>
            <a:off x="266386" y="872511"/>
            <a:ext cx="11659228" cy="2779426"/>
            <a:chOff x="148459" y="918893"/>
            <a:chExt cx="11990532" cy="2858405"/>
          </a:xfrm>
        </p:grpSpPr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E000C68C-A80F-D041-A6C4-CABFBE10DA9B}"/>
                </a:ext>
              </a:extLst>
            </p:cNvPr>
            <p:cNvGrpSpPr/>
            <p:nvPr/>
          </p:nvGrpSpPr>
          <p:grpSpPr>
            <a:xfrm>
              <a:off x="6188491" y="918893"/>
              <a:ext cx="2930484" cy="2858405"/>
              <a:chOff x="3092245" y="2737632"/>
              <a:chExt cx="2621263" cy="2556790"/>
            </a:xfrm>
          </p:grpSpPr>
          <p:pic>
            <p:nvPicPr>
              <p:cNvPr id="36" name="圖片 35">
                <a:extLst>
                  <a:ext uri="{FF2B5EF4-FFF2-40B4-BE49-F238E27FC236}">
                    <a16:creationId xmlns:a16="http://schemas.microsoft.com/office/drawing/2014/main" id="{A2D839B2-99BA-3840-BEDB-260088997A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6718" y="2737632"/>
                <a:ext cx="2556790" cy="2556790"/>
              </a:xfrm>
              <a:prstGeom prst="rect">
                <a:avLst/>
              </a:prstGeom>
            </p:spPr>
          </p:pic>
          <p:sp>
            <p:nvSpPr>
              <p:cNvPr id="37" name="Shape 450">
                <a:extLst>
                  <a:ext uri="{FF2B5EF4-FFF2-40B4-BE49-F238E27FC236}">
                    <a16:creationId xmlns:a16="http://schemas.microsoft.com/office/drawing/2014/main" id="{FD617403-18E6-7646-80FA-524741E00806}"/>
                  </a:ext>
                </a:extLst>
              </p:cNvPr>
              <p:cNvSpPr/>
              <p:nvPr/>
            </p:nvSpPr>
            <p:spPr>
              <a:xfrm>
                <a:off x="3092245" y="2886073"/>
                <a:ext cx="592166" cy="592166"/>
              </a:xfrm>
              <a:prstGeom prst="ellipse">
                <a:avLst/>
              </a:prstGeom>
              <a:solidFill>
                <a:srgbClr val="272727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TW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sp>
            <p:nvSpPr>
              <p:cNvPr id="41" name="Shape 478">
                <a:extLst>
                  <a:ext uri="{FF2B5EF4-FFF2-40B4-BE49-F238E27FC236}">
                    <a16:creationId xmlns:a16="http://schemas.microsoft.com/office/drawing/2014/main" id="{75D45CEF-3306-7141-834A-31E7A715DE29}"/>
                  </a:ext>
                </a:extLst>
              </p:cNvPr>
              <p:cNvSpPr txBox="1"/>
              <p:nvPr/>
            </p:nvSpPr>
            <p:spPr>
              <a:xfrm>
                <a:off x="3897460" y="4363211"/>
                <a:ext cx="1194132" cy="5822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 i="0" u="none" strike="noStrike" cap="none">
                    <a:solidFill>
                      <a:schemeClr val="lt1"/>
                    </a:solidFill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rPr>
                  <a:t>Mac Finder</a:t>
                </a:r>
                <a:endParaRPr sz="20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grpSp>
            <p:nvGrpSpPr>
              <p:cNvPr id="43" name="群組 42">
                <a:extLst>
                  <a:ext uri="{FF2B5EF4-FFF2-40B4-BE49-F238E27FC236}">
                    <a16:creationId xmlns:a16="http://schemas.microsoft.com/office/drawing/2014/main" id="{F502B9D0-5828-044A-B12E-CB5D7508B246}"/>
                  </a:ext>
                </a:extLst>
              </p:cNvPr>
              <p:cNvGrpSpPr/>
              <p:nvPr/>
            </p:nvGrpSpPr>
            <p:grpSpPr>
              <a:xfrm>
                <a:off x="3729705" y="3311167"/>
                <a:ext cx="1461638" cy="1071627"/>
                <a:chOff x="8091689" y="4074400"/>
                <a:chExt cx="1777170" cy="1302965"/>
              </a:xfrm>
            </p:grpSpPr>
            <p:sp>
              <p:nvSpPr>
                <p:cNvPr id="46" name="Shape 472">
                  <a:extLst>
                    <a:ext uri="{FF2B5EF4-FFF2-40B4-BE49-F238E27FC236}">
                      <a16:creationId xmlns:a16="http://schemas.microsoft.com/office/drawing/2014/main" id="{A9C77A03-9E37-734E-A060-D2C259F3D5E8}"/>
                    </a:ext>
                  </a:extLst>
                </p:cNvPr>
                <p:cNvSpPr/>
                <p:nvPr/>
              </p:nvSpPr>
              <p:spPr>
                <a:xfrm>
                  <a:off x="8091689" y="4074400"/>
                  <a:ext cx="1777170" cy="130296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43434" h="111665" extrusionOk="0">
                      <a:moveTo>
                        <a:pt x="71751" y="2308"/>
                      </a:moveTo>
                      <a:lnTo>
                        <a:pt x="71887" y="2376"/>
                      </a:lnTo>
                      <a:lnTo>
                        <a:pt x="72091" y="2444"/>
                      </a:lnTo>
                      <a:lnTo>
                        <a:pt x="72159" y="2647"/>
                      </a:lnTo>
                      <a:lnTo>
                        <a:pt x="72226" y="2783"/>
                      </a:lnTo>
                      <a:lnTo>
                        <a:pt x="72159" y="2987"/>
                      </a:lnTo>
                      <a:lnTo>
                        <a:pt x="72091" y="3190"/>
                      </a:lnTo>
                      <a:lnTo>
                        <a:pt x="71887" y="3258"/>
                      </a:lnTo>
                      <a:lnTo>
                        <a:pt x="71751" y="3326"/>
                      </a:lnTo>
                      <a:lnTo>
                        <a:pt x="71548" y="3258"/>
                      </a:lnTo>
                      <a:lnTo>
                        <a:pt x="71344" y="3190"/>
                      </a:lnTo>
                      <a:lnTo>
                        <a:pt x="71276" y="2987"/>
                      </a:lnTo>
                      <a:lnTo>
                        <a:pt x="71208" y="2783"/>
                      </a:lnTo>
                      <a:lnTo>
                        <a:pt x="71276" y="2647"/>
                      </a:lnTo>
                      <a:lnTo>
                        <a:pt x="71344" y="2444"/>
                      </a:lnTo>
                      <a:lnTo>
                        <a:pt x="71548" y="2376"/>
                      </a:lnTo>
                      <a:lnTo>
                        <a:pt x="71751" y="2308"/>
                      </a:lnTo>
                      <a:close/>
                      <a:moveTo>
                        <a:pt x="137528" y="5906"/>
                      </a:moveTo>
                      <a:lnTo>
                        <a:pt x="137596" y="5974"/>
                      </a:lnTo>
                      <a:lnTo>
                        <a:pt x="137596" y="89604"/>
                      </a:lnTo>
                      <a:lnTo>
                        <a:pt x="5906" y="89604"/>
                      </a:lnTo>
                      <a:lnTo>
                        <a:pt x="5906" y="5974"/>
                      </a:lnTo>
                      <a:lnTo>
                        <a:pt x="5906" y="5906"/>
                      </a:lnTo>
                      <a:close/>
                      <a:moveTo>
                        <a:pt x="3530" y="0"/>
                      </a:moveTo>
                      <a:lnTo>
                        <a:pt x="3191" y="68"/>
                      </a:lnTo>
                      <a:lnTo>
                        <a:pt x="2444" y="339"/>
                      </a:lnTo>
                      <a:lnTo>
                        <a:pt x="1766" y="679"/>
                      </a:lnTo>
                      <a:lnTo>
                        <a:pt x="1155" y="1154"/>
                      </a:lnTo>
                      <a:lnTo>
                        <a:pt x="679" y="1765"/>
                      </a:lnTo>
                      <a:lnTo>
                        <a:pt x="272" y="2444"/>
                      </a:lnTo>
                      <a:lnTo>
                        <a:pt x="69" y="3190"/>
                      </a:lnTo>
                      <a:lnTo>
                        <a:pt x="1" y="3598"/>
                      </a:lnTo>
                      <a:lnTo>
                        <a:pt x="1" y="4005"/>
                      </a:lnTo>
                      <a:lnTo>
                        <a:pt x="1" y="91572"/>
                      </a:lnTo>
                      <a:lnTo>
                        <a:pt x="1" y="91979"/>
                      </a:lnTo>
                      <a:lnTo>
                        <a:pt x="69" y="92319"/>
                      </a:lnTo>
                      <a:lnTo>
                        <a:pt x="272" y="93065"/>
                      </a:lnTo>
                      <a:lnTo>
                        <a:pt x="679" y="93744"/>
                      </a:lnTo>
                      <a:lnTo>
                        <a:pt x="1155" y="94355"/>
                      </a:lnTo>
                      <a:lnTo>
                        <a:pt x="1766" y="94830"/>
                      </a:lnTo>
                      <a:lnTo>
                        <a:pt x="2444" y="95238"/>
                      </a:lnTo>
                      <a:lnTo>
                        <a:pt x="3191" y="95441"/>
                      </a:lnTo>
                      <a:lnTo>
                        <a:pt x="3530" y="95509"/>
                      </a:lnTo>
                      <a:lnTo>
                        <a:pt x="139904" y="95509"/>
                      </a:lnTo>
                      <a:lnTo>
                        <a:pt x="140311" y="95441"/>
                      </a:lnTo>
                      <a:lnTo>
                        <a:pt x="141058" y="95238"/>
                      </a:lnTo>
                      <a:lnTo>
                        <a:pt x="141737" y="94830"/>
                      </a:lnTo>
                      <a:lnTo>
                        <a:pt x="142280" y="94355"/>
                      </a:lnTo>
                      <a:lnTo>
                        <a:pt x="142755" y="93744"/>
                      </a:lnTo>
                      <a:lnTo>
                        <a:pt x="143162" y="93065"/>
                      </a:lnTo>
                      <a:lnTo>
                        <a:pt x="143366" y="92319"/>
                      </a:lnTo>
                      <a:lnTo>
                        <a:pt x="143434" y="91979"/>
                      </a:lnTo>
                      <a:lnTo>
                        <a:pt x="143434" y="91572"/>
                      </a:lnTo>
                      <a:lnTo>
                        <a:pt x="143434" y="4005"/>
                      </a:lnTo>
                      <a:lnTo>
                        <a:pt x="143434" y="3598"/>
                      </a:lnTo>
                      <a:lnTo>
                        <a:pt x="143366" y="3190"/>
                      </a:lnTo>
                      <a:lnTo>
                        <a:pt x="143162" y="2444"/>
                      </a:lnTo>
                      <a:lnTo>
                        <a:pt x="142755" y="1765"/>
                      </a:lnTo>
                      <a:lnTo>
                        <a:pt x="142280" y="1154"/>
                      </a:lnTo>
                      <a:lnTo>
                        <a:pt x="141737" y="679"/>
                      </a:lnTo>
                      <a:lnTo>
                        <a:pt x="141058" y="339"/>
                      </a:lnTo>
                      <a:lnTo>
                        <a:pt x="140311" y="68"/>
                      </a:lnTo>
                      <a:lnTo>
                        <a:pt x="139904" y="0"/>
                      </a:lnTo>
                      <a:close/>
                      <a:moveTo>
                        <a:pt x="55324" y="95713"/>
                      </a:moveTo>
                      <a:lnTo>
                        <a:pt x="55052" y="98971"/>
                      </a:lnTo>
                      <a:lnTo>
                        <a:pt x="54713" y="102297"/>
                      </a:lnTo>
                      <a:lnTo>
                        <a:pt x="54374" y="105284"/>
                      </a:lnTo>
                      <a:lnTo>
                        <a:pt x="53966" y="107388"/>
                      </a:lnTo>
                      <a:lnTo>
                        <a:pt x="53763" y="108203"/>
                      </a:lnTo>
                      <a:lnTo>
                        <a:pt x="53627" y="108746"/>
                      </a:lnTo>
                      <a:lnTo>
                        <a:pt x="53423" y="109153"/>
                      </a:lnTo>
                      <a:lnTo>
                        <a:pt x="53220" y="109357"/>
                      </a:lnTo>
                      <a:lnTo>
                        <a:pt x="52677" y="109493"/>
                      </a:lnTo>
                      <a:lnTo>
                        <a:pt x="51794" y="109696"/>
                      </a:lnTo>
                      <a:lnTo>
                        <a:pt x="49690" y="110036"/>
                      </a:lnTo>
                      <a:lnTo>
                        <a:pt x="48061" y="110307"/>
                      </a:lnTo>
                      <a:lnTo>
                        <a:pt x="47450" y="110443"/>
                      </a:lnTo>
                      <a:lnTo>
                        <a:pt x="47110" y="110511"/>
                      </a:lnTo>
                      <a:lnTo>
                        <a:pt x="47042" y="110579"/>
                      </a:lnTo>
                      <a:lnTo>
                        <a:pt x="47042" y="110783"/>
                      </a:lnTo>
                      <a:lnTo>
                        <a:pt x="47110" y="110850"/>
                      </a:lnTo>
                      <a:lnTo>
                        <a:pt x="47585" y="110918"/>
                      </a:lnTo>
                      <a:lnTo>
                        <a:pt x="48400" y="110986"/>
                      </a:lnTo>
                      <a:lnTo>
                        <a:pt x="51387" y="111054"/>
                      </a:lnTo>
                      <a:lnTo>
                        <a:pt x="56071" y="111122"/>
                      </a:lnTo>
                      <a:lnTo>
                        <a:pt x="87092" y="111122"/>
                      </a:lnTo>
                      <a:lnTo>
                        <a:pt x="91708" y="111054"/>
                      </a:lnTo>
                      <a:lnTo>
                        <a:pt x="94695" y="110986"/>
                      </a:lnTo>
                      <a:lnTo>
                        <a:pt x="95578" y="110918"/>
                      </a:lnTo>
                      <a:lnTo>
                        <a:pt x="96053" y="110850"/>
                      </a:lnTo>
                      <a:lnTo>
                        <a:pt x="96121" y="110783"/>
                      </a:lnTo>
                      <a:lnTo>
                        <a:pt x="96121" y="110579"/>
                      </a:lnTo>
                      <a:lnTo>
                        <a:pt x="96053" y="110511"/>
                      </a:lnTo>
                      <a:lnTo>
                        <a:pt x="95713" y="110443"/>
                      </a:lnTo>
                      <a:lnTo>
                        <a:pt x="95102" y="110307"/>
                      </a:lnTo>
                      <a:lnTo>
                        <a:pt x="93473" y="110036"/>
                      </a:lnTo>
                      <a:lnTo>
                        <a:pt x="91369" y="109696"/>
                      </a:lnTo>
                      <a:lnTo>
                        <a:pt x="90487" y="109493"/>
                      </a:lnTo>
                      <a:lnTo>
                        <a:pt x="89943" y="109357"/>
                      </a:lnTo>
                      <a:lnTo>
                        <a:pt x="89740" y="109153"/>
                      </a:lnTo>
                      <a:lnTo>
                        <a:pt x="89536" y="108746"/>
                      </a:lnTo>
                      <a:lnTo>
                        <a:pt x="89333" y="108203"/>
                      </a:lnTo>
                      <a:lnTo>
                        <a:pt x="89197" y="107388"/>
                      </a:lnTo>
                      <a:lnTo>
                        <a:pt x="88789" y="105284"/>
                      </a:lnTo>
                      <a:lnTo>
                        <a:pt x="88382" y="102297"/>
                      </a:lnTo>
                      <a:lnTo>
                        <a:pt x="88043" y="98971"/>
                      </a:lnTo>
                      <a:lnTo>
                        <a:pt x="87839" y="95713"/>
                      </a:lnTo>
                      <a:close/>
                      <a:moveTo>
                        <a:pt x="47450" y="111054"/>
                      </a:moveTo>
                      <a:lnTo>
                        <a:pt x="47450" y="111122"/>
                      </a:lnTo>
                      <a:lnTo>
                        <a:pt x="47450" y="111393"/>
                      </a:lnTo>
                      <a:lnTo>
                        <a:pt x="47518" y="111461"/>
                      </a:lnTo>
                      <a:lnTo>
                        <a:pt x="48807" y="111529"/>
                      </a:lnTo>
                      <a:lnTo>
                        <a:pt x="52473" y="111597"/>
                      </a:lnTo>
                      <a:lnTo>
                        <a:pt x="62384" y="111665"/>
                      </a:lnTo>
                      <a:lnTo>
                        <a:pt x="80779" y="111665"/>
                      </a:lnTo>
                      <a:lnTo>
                        <a:pt x="90622" y="111597"/>
                      </a:lnTo>
                      <a:lnTo>
                        <a:pt x="94356" y="111529"/>
                      </a:lnTo>
                      <a:lnTo>
                        <a:pt x="95646" y="111461"/>
                      </a:lnTo>
                      <a:lnTo>
                        <a:pt x="95713" y="111393"/>
                      </a:lnTo>
                      <a:lnTo>
                        <a:pt x="95713" y="111122"/>
                      </a:lnTo>
                      <a:lnTo>
                        <a:pt x="95646" y="111054"/>
                      </a:lnTo>
                      <a:lnTo>
                        <a:pt x="94084" y="111122"/>
                      </a:lnTo>
                      <a:lnTo>
                        <a:pt x="91233" y="111190"/>
                      </a:lnTo>
                      <a:lnTo>
                        <a:pt x="80847" y="111258"/>
                      </a:lnTo>
                      <a:lnTo>
                        <a:pt x="62316" y="111258"/>
                      </a:lnTo>
                      <a:lnTo>
                        <a:pt x="51930" y="111190"/>
                      </a:lnTo>
                      <a:lnTo>
                        <a:pt x="49079" y="111122"/>
                      </a:lnTo>
                      <a:lnTo>
                        <a:pt x="47518" y="11105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rgbClr val="DEE9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endParaRPr>
                </a:p>
              </p:txBody>
            </p:sp>
            <p:pic>
              <p:nvPicPr>
                <p:cNvPr id="47" name="Shape 464">
                  <a:extLst>
                    <a:ext uri="{FF2B5EF4-FFF2-40B4-BE49-F238E27FC236}">
                      <a16:creationId xmlns:a16="http://schemas.microsoft.com/office/drawing/2014/main" id="{2A981673-06B7-9642-9F68-17B5CBE1645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23929" t="22917" r="25873" b="23957"/>
                <a:stretch/>
              </p:blipFill>
              <p:spPr>
                <a:xfrm>
                  <a:off x="8129680" y="4133098"/>
                  <a:ext cx="1702099" cy="100801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4" name="Shape 474">
                <a:extLst>
                  <a:ext uri="{FF2B5EF4-FFF2-40B4-BE49-F238E27FC236}">
                    <a16:creationId xmlns:a16="http://schemas.microsoft.com/office/drawing/2014/main" id="{BA606AA1-8064-A242-9828-8E512B3D726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468276" y="3906886"/>
                <a:ext cx="684235" cy="80868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12B50C67-FED9-8D4C-974A-5F85123E6301}"/>
                </a:ext>
              </a:extLst>
            </p:cNvPr>
            <p:cNvGrpSpPr/>
            <p:nvPr/>
          </p:nvGrpSpPr>
          <p:grpSpPr>
            <a:xfrm>
              <a:off x="148459" y="918893"/>
              <a:ext cx="2930484" cy="2858405"/>
              <a:chOff x="223108" y="2684607"/>
              <a:chExt cx="2621263" cy="2556790"/>
            </a:xfrm>
          </p:grpSpPr>
          <p:pic>
            <p:nvPicPr>
              <p:cNvPr id="49" name="圖片 48">
                <a:extLst>
                  <a:ext uri="{FF2B5EF4-FFF2-40B4-BE49-F238E27FC236}">
                    <a16:creationId xmlns:a16="http://schemas.microsoft.com/office/drawing/2014/main" id="{F66BB83A-6D22-954D-B884-467A0E47B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581" y="2684607"/>
                <a:ext cx="2556790" cy="2556790"/>
              </a:xfrm>
              <a:prstGeom prst="rect">
                <a:avLst/>
              </a:prstGeom>
            </p:spPr>
          </p:pic>
          <p:sp>
            <p:nvSpPr>
              <p:cNvPr id="50" name="Shape 450">
                <a:extLst>
                  <a:ext uri="{FF2B5EF4-FFF2-40B4-BE49-F238E27FC236}">
                    <a16:creationId xmlns:a16="http://schemas.microsoft.com/office/drawing/2014/main" id="{7944F732-D46C-8D4F-9660-820D5D3A9A4C}"/>
                  </a:ext>
                </a:extLst>
              </p:cNvPr>
              <p:cNvSpPr/>
              <p:nvPr/>
            </p:nvSpPr>
            <p:spPr>
              <a:xfrm>
                <a:off x="223108" y="2833049"/>
                <a:ext cx="592166" cy="592166"/>
              </a:xfrm>
              <a:prstGeom prst="ellipse">
                <a:avLst/>
              </a:prstGeom>
              <a:solidFill>
                <a:srgbClr val="272727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TW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grpSp>
            <p:nvGrpSpPr>
              <p:cNvPr id="51" name="Shape 462">
                <a:extLst>
                  <a:ext uri="{FF2B5EF4-FFF2-40B4-BE49-F238E27FC236}">
                    <a16:creationId xmlns:a16="http://schemas.microsoft.com/office/drawing/2014/main" id="{5A879891-6A63-6946-99BA-15FD81A7CBE4}"/>
                  </a:ext>
                </a:extLst>
              </p:cNvPr>
              <p:cNvGrpSpPr/>
              <p:nvPr/>
            </p:nvGrpSpPr>
            <p:grpSpPr>
              <a:xfrm>
                <a:off x="795144" y="3437036"/>
                <a:ext cx="1693895" cy="1045759"/>
                <a:chOff x="492692" y="2324099"/>
                <a:chExt cx="1383594" cy="858295"/>
              </a:xfrm>
            </p:grpSpPr>
            <p:sp>
              <p:nvSpPr>
                <p:cNvPr id="53" name="Shape 463">
                  <a:extLst>
                    <a:ext uri="{FF2B5EF4-FFF2-40B4-BE49-F238E27FC236}">
                      <a16:creationId xmlns:a16="http://schemas.microsoft.com/office/drawing/2014/main" id="{16C5A667-C04D-CC46-BD31-692765815E2E}"/>
                    </a:ext>
                  </a:extLst>
                </p:cNvPr>
                <p:cNvSpPr/>
                <p:nvPr/>
              </p:nvSpPr>
              <p:spPr>
                <a:xfrm>
                  <a:off x="492692" y="2324099"/>
                  <a:ext cx="1383594" cy="85829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43434" h="111665" extrusionOk="0">
                      <a:moveTo>
                        <a:pt x="71751" y="2308"/>
                      </a:moveTo>
                      <a:lnTo>
                        <a:pt x="71887" y="2376"/>
                      </a:lnTo>
                      <a:lnTo>
                        <a:pt x="72091" y="2444"/>
                      </a:lnTo>
                      <a:lnTo>
                        <a:pt x="72159" y="2647"/>
                      </a:lnTo>
                      <a:lnTo>
                        <a:pt x="72226" y="2783"/>
                      </a:lnTo>
                      <a:lnTo>
                        <a:pt x="72159" y="2987"/>
                      </a:lnTo>
                      <a:lnTo>
                        <a:pt x="72091" y="3190"/>
                      </a:lnTo>
                      <a:lnTo>
                        <a:pt x="71887" y="3258"/>
                      </a:lnTo>
                      <a:lnTo>
                        <a:pt x="71751" y="3326"/>
                      </a:lnTo>
                      <a:lnTo>
                        <a:pt x="71548" y="3258"/>
                      </a:lnTo>
                      <a:lnTo>
                        <a:pt x="71344" y="3190"/>
                      </a:lnTo>
                      <a:lnTo>
                        <a:pt x="71276" y="2987"/>
                      </a:lnTo>
                      <a:lnTo>
                        <a:pt x="71208" y="2783"/>
                      </a:lnTo>
                      <a:lnTo>
                        <a:pt x="71276" y="2647"/>
                      </a:lnTo>
                      <a:lnTo>
                        <a:pt x="71344" y="2444"/>
                      </a:lnTo>
                      <a:lnTo>
                        <a:pt x="71548" y="2376"/>
                      </a:lnTo>
                      <a:lnTo>
                        <a:pt x="71751" y="2308"/>
                      </a:lnTo>
                      <a:close/>
                      <a:moveTo>
                        <a:pt x="137528" y="5906"/>
                      </a:moveTo>
                      <a:lnTo>
                        <a:pt x="137596" y="5974"/>
                      </a:lnTo>
                      <a:lnTo>
                        <a:pt x="137596" y="89604"/>
                      </a:lnTo>
                      <a:lnTo>
                        <a:pt x="5906" y="89604"/>
                      </a:lnTo>
                      <a:lnTo>
                        <a:pt x="5906" y="5974"/>
                      </a:lnTo>
                      <a:lnTo>
                        <a:pt x="5906" y="5906"/>
                      </a:lnTo>
                      <a:close/>
                      <a:moveTo>
                        <a:pt x="3530" y="0"/>
                      </a:moveTo>
                      <a:lnTo>
                        <a:pt x="3191" y="68"/>
                      </a:lnTo>
                      <a:lnTo>
                        <a:pt x="2444" y="339"/>
                      </a:lnTo>
                      <a:lnTo>
                        <a:pt x="1766" y="679"/>
                      </a:lnTo>
                      <a:lnTo>
                        <a:pt x="1155" y="1154"/>
                      </a:lnTo>
                      <a:lnTo>
                        <a:pt x="679" y="1765"/>
                      </a:lnTo>
                      <a:lnTo>
                        <a:pt x="272" y="2444"/>
                      </a:lnTo>
                      <a:lnTo>
                        <a:pt x="69" y="3190"/>
                      </a:lnTo>
                      <a:lnTo>
                        <a:pt x="1" y="3598"/>
                      </a:lnTo>
                      <a:lnTo>
                        <a:pt x="1" y="4005"/>
                      </a:lnTo>
                      <a:lnTo>
                        <a:pt x="1" y="91572"/>
                      </a:lnTo>
                      <a:lnTo>
                        <a:pt x="1" y="91979"/>
                      </a:lnTo>
                      <a:lnTo>
                        <a:pt x="69" y="92319"/>
                      </a:lnTo>
                      <a:lnTo>
                        <a:pt x="272" y="93065"/>
                      </a:lnTo>
                      <a:lnTo>
                        <a:pt x="679" y="93744"/>
                      </a:lnTo>
                      <a:lnTo>
                        <a:pt x="1155" y="94355"/>
                      </a:lnTo>
                      <a:lnTo>
                        <a:pt x="1766" y="94830"/>
                      </a:lnTo>
                      <a:lnTo>
                        <a:pt x="2444" y="95238"/>
                      </a:lnTo>
                      <a:lnTo>
                        <a:pt x="3191" y="95441"/>
                      </a:lnTo>
                      <a:lnTo>
                        <a:pt x="3530" y="95509"/>
                      </a:lnTo>
                      <a:lnTo>
                        <a:pt x="139904" y="95509"/>
                      </a:lnTo>
                      <a:lnTo>
                        <a:pt x="140311" y="95441"/>
                      </a:lnTo>
                      <a:lnTo>
                        <a:pt x="141058" y="95238"/>
                      </a:lnTo>
                      <a:lnTo>
                        <a:pt x="141737" y="94830"/>
                      </a:lnTo>
                      <a:lnTo>
                        <a:pt x="142280" y="94355"/>
                      </a:lnTo>
                      <a:lnTo>
                        <a:pt x="142755" y="93744"/>
                      </a:lnTo>
                      <a:lnTo>
                        <a:pt x="143162" y="93065"/>
                      </a:lnTo>
                      <a:lnTo>
                        <a:pt x="143366" y="92319"/>
                      </a:lnTo>
                      <a:lnTo>
                        <a:pt x="143434" y="91979"/>
                      </a:lnTo>
                      <a:lnTo>
                        <a:pt x="143434" y="91572"/>
                      </a:lnTo>
                      <a:lnTo>
                        <a:pt x="143434" y="4005"/>
                      </a:lnTo>
                      <a:lnTo>
                        <a:pt x="143434" y="3598"/>
                      </a:lnTo>
                      <a:lnTo>
                        <a:pt x="143366" y="3190"/>
                      </a:lnTo>
                      <a:lnTo>
                        <a:pt x="143162" y="2444"/>
                      </a:lnTo>
                      <a:lnTo>
                        <a:pt x="142755" y="1765"/>
                      </a:lnTo>
                      <a:lnTo>
                        <a:pt x="142280" y="1154"/>
                      </a:lnTo>
                      <a:lnTo>
                        <a:pt x="141737" y="679"/>
                      </a:lnTo>
                      <a:lnTo>
                        <a:pt x="141058" y="339"/>
                      </a:lnTo>
                      <a:lnTo>
                        <a:pt x="140311" y="68"/>
                      </a:lnTo>
                      <a:lnTo>
                        <a:pt x="139904" y="0"/>
                      </a:lnTo>
                      <a:close/>
                      <a:moveTo>
                        <a:pt x="55324" y="95713"/>
                      </a:moveTo>
                      <a:lnTo>
                        <a:pt x="55052" y="98971"/>
                      </a:lnTo>
                      <a:lnTo>
                        <a:pt x="54713" y="102297"/>
                      </a:lnTo>
                      <a:lnTo>
                        <a:pt x="54374" y="105284"/>
                      </a:lnTo>
                      <a:lnTo>
                        <a:pt x="53966" y="107388"/>
                      </a:lnTo>
                      <a:lnTo>
                        <a:pt x="53763" y="108203"/>
                      </a:lnTo>
                      <a:lnTo>
                        <a:pt x="53627" y="108746"/>
                      </a:lnTo>
                      <a:lnTo>
                        <a:pt x="53423" y="109153"/>
                      </a:lnTo>
                      <a:lnTo>
                        <a:pt x="53220" y="109357"/>
                      </a:lnTo>
                      <a:lnTo>
                        <a:pt x="52677" y="109493"/>
                      </a:lnTo>
                      <a:lnTo>
                        <a:pt x="51794" y="109696"/>
                      </a:lnTo>
                      <a:lnTo>
                        <a:pt x="49690" y="110036"/>
                      </a:lnTo>
                      <a:lnTo>
                        <a:pt x="48061" y="110307"/>
                      </a:lnTo>
                      <a:lnTo>
                        <a:pt x="47450" y="110443"/>
                      </a:lnTo>
                      <a:lnTo>
                        <a:pt x="47110" y="110511"/>
                      </a:lnTo>
                      <a:lnTo>
                        <a:pt x="47042" y="110579"/>
                      </a:lnTo>
                      <a:lnTo>
                        <a:pt x="47042" y="110783"/>
                      </a:lnTo>
                      <a:lnTo>
                        <a:pt x="47110" y="110850"/>
                      </a:lnTo>
                      <a:lnTo>
                        <a:pt x="47585" y="110918"/>
                      </a:lnTo>
                      <a:lnTo>
                        <a:pt x="48400" y="110986"/>
                      </a:lnTo>
                      <a:lnTo>
                        <a:pt x="51387" y="111054"/>
                      </a:lnTo>
                      <a:lnTo>
                        <a:pt x="56071" y="111122"/>
                      </a:lnTo>
                      <a:lnTo>
                        <a:pt x="87092" y="111122"/>
                      </a:lnTo>
                      <a:lnTo>
                        <a:pt x="91708" y="111054"/>
                      </a:lnTo>
                      <a:lnTo>
                        <a:pt x="94695" y="110986"/>
                      </a:lnTo>
                      <a:lnTo>
                        <a:pt x="95578" y="110918"/>
                      </a:lnTo>
                      <a:lnTo>
                        <a:pt x="96053" y="110850"/>
                      </a:lnTo>
                      <a:lnTo>
                        <a:pt x="96121" y="110783"/>
                      </a:lnTo>
                      <a:lnTo>
                        <a:pt x="96121" y="110579"/>
                      </a:lnTo>
                      <a:lnTo>
                        <a:pt x="96053" y="110511"/>
                      </a:lnTo>
                      <a:lnTo>
                        <a:pt x="95713" y="110443"/>
                      </a:lnTo>
                      <a:lnTo>
                        <a:pt x="95102" y="110307"/>
                      </a:lnTo>
                      <a:lnTo>
                        <a:pt x="93473" y="110036"/>
                      </a:lnTo>
                      <a:lnTo>
                        <a:pt x="91369" y="109696"/>
                      </a:lnTo>
                      <a:lnTo>
                        <a:pt x="90487" y="109493"/>
                      </a:lnTo>
                      <a:lnTo>
                        <a:pt x="89943" y="109357"/>
                      </a:lnTo>
                      <a:lnTo>
                        <a:pt x="89740" y="109153"/>
                      </a:lnTo>
                      <a:lnTo>
                        <a:pt x="89536" y="108746"/>
                      </a:lnTo>
                      <a:lnTo>
                        <a:pt x="89333" y="108203"/>
                      </a:lnTo>
                      <a:lnTo>
                        <a:pt x="89197" y="107388"/>
                      </a:lnTo>
                      <a:lnTo>
                        <a:pt x="88789" y="105284"/>
                      </a:lnTo>
                      <a:lnTo>
                        <a:pt x="88382" y="102297"/>
                      </a:lnTo>
                      <a:lnTo>
                        <a:pt x="88043" y="98971"/>
                      </a:lnTo>
                      <a:lnTo>
                        <a:pt x="87839" y="95713"/>
                      </a:lnTo>
                      <a:close/>
                      <a:moveTo>
                        <a:pt x="47450" y="111054"/>
                      </a:moveTo>
                      <a:lnTo>
                        <a:pt x="47450" y="111122"/>
                      </a:lnTo>
                      <a:lnTo>
                        <a:pt x="47450" y="111393"/>
                      </a:lnTo>
                      <a:lnTo>
                        <a:pt x="47518" y="111461"/>
                      </a:lnTo>
                      <a:lnTo>
                        <a:pt x="48807" y="111529"/>
                      </a:lnTo>
                      <a:lnTo>
                        <a:pt x="52473" y="111597"/>
                      </a:lnTo>
                      <a:lnTo>
                        <a:pt x="62384" y="111665"/>
                      </a:lnTo>
                      <a:lnTo>
                        <a:pt x="80779" y="111665"/>
                      </a:lnTo>
                      <a:lnTo>
                        <a:pt x="90622" y="111597"/>
                      </a:lnTo>
                      <a:lnTo>
                        <a:pt x="94356" y="111529"/>
                      </a:lnTo>
                      <a:lnTo>
                        <a:pt x="95646" y="111461"/>
                      </a:lnTo>
                      <a:lnTo>
                        <a:pt x="95713" y="111393"/>
                      </a:lnTo>
                      <a:lnTo>
                        <a:pt x="95713" y="111122"/>
                      </a:lnTo>
                      <a:lnTo>
                        <a:pt x="95646" y="111054"/>
                      </a:lnTo>
                      <a:lnTo>
                        <a:pt x="94084" y="111122"/>
                      </a:lnTo>
                      <a:lnTo>
                        <a:pt x="91233" y="111190"/>
                      </a:lnTo>
                      <a:lnTo>
                        <a:pt x="80847" y="111258"/>
                      </a:lnTo>
                      <a:lnTo>
                        <a:pt x="62316" y="111258"/>
                      </a:lnTo>
                      <a:lnTo>
                        <a:pt x="51930" y="111190"/>
                      </a:lnTo>
                      <a:lnTo>
                        <a:pt x="49079" y="111122"/>
                      </a:lnTo>
                      <a:lnTo>
                        <a:pt x="47518" y="1110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DEE9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endParaRPr>
                </a:p>
              </p:txBody>
            </p:sp>
            <p:pic>
              <p:nvPicPr>
                <p:cNvPr id="54" name="Shape 464">
                  <a:extLst>
                    <a:ext uri="{FF2B5EF4-FFF2-40B4-BE49-F238E27FC236}">
                      <a16:creationId xmlns:a16="http://schemas.microsoft.com/office/drawing/2014/main" id="{CF6091F1-7585-0A4C-B3B4-4A8D20113CA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19166" t="22917" r="20556" b="23957"/>
                <a:stretch/>
              </p:blipFill>
              <p:spPr>
                <a:xfrm>
                  <a:off x="542154" y="2370525"/>
                  <a:ext cx="1306994" cy="647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2" name="Shape 475">
                <a:extLst>
                  <a:ext uri="{FF2B5EF4-FFF2-40B4-BE49-F238E27FC236}">
                    <a16:creationId xmlns:a16="http://schemas.microsoft.com/office/drawing/2014/main" id="{8959F5A3-D201-4E48-A163-E41EFDFDA764}"/>
                  </a:ext>
                </a:extLst>
              </p:cNvPr>
              <p:cNvSpPr txBox="1"/>
              <p:nvPr/>
            </p:nvSpPr>
            <p:spPr>
              <a:xfrm>
                <a:off x="1268468" y="4482795"/>
                <a:ext cx="774577" cy="3290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2000" b="1" kern="0" dirty="0">
                    <a:solidFill>
                      <a:srgbClr val="FFFFFF"/>
                    </a:solidFill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rPr>
                  <a:t>Web</a:t>
                </a:r>
                <a:endParaRPr sz="2000" b="1" kern="0" dirty="0">
                  <a:solidFill>
                    <a:srgbClr val="FFFFFF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</p:grpSp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A0472F50-428F-BD40-A7F1-80413F656AEC}"/>
                </a:ext>
              </a:extLst>
            </p:cNvPr>
            <p:cNvGrpSpPr/>
            <p:nvPr/>
          </p:nvGrpSpPr>
          <p:grpSpPr>
            <a:xfrm>
              <a:off x="9208507" y="918893"/>
              <a:ext cx="2930484" cy="2858405"/>
              <a:chOff x="9283156" y="2682130"/>
              <a:chExt cx="2621263" cy="2556790"/>
            </a:xfrm>
          </p:grpSpPr>
          <p:pic>
            <p:nvPicPr>
              <p:cNvPr id="56" name="圖片 55">
                <a:extLst>
                  <a:ext uri="{FF2B5EF4-FFF2-40B4-BE49-F238E27FC236}">
                    <a16:creationId xmlns:a16="http://schemas.microsoft.com/office/drawing/2014/main" id="{C7E4B194-70BD-DB4D-A2C0-A3951E305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7629" y="2682130"/>
                <a:ext cx="2556790" cy="2556790"/>
              </a:xfrm>
              <a:prstGeom prst="rect">
                <a:avLst/>
              </a:prstGeom>
            </p:spPr>
          </p:pic>
          <p:sp>
            <p:nvSpPr>
              <p:cNvPr id="57" name="Shape 450">
                <a:extLst>
                  <a:ext uri="{FF2B5EF4-FFF2-40B4-BE49-F238E27FC236}">
                    <a16:creationId xmlns:a16="http://schemas.microsoft.com/office/drawing/2014/main" id="{DA82CCFA-E0B6-1442-A14F-D87573A3C64A}"/>
                  </a:ext>
                </a:extLst>
              </p:cNvPr>
              <p:cNvSpPr/>
              <p:nvPr/>
            </p:nvSpPr>
            <p:spPr>
              <a:xfrm>
                <a:off x="9283156" y="2830571"/>
                <a:ext cx="592166" cy="592166"/>
              </a:xfrm>
              <a:prstGeom prst="ellipse">
                <a:avLst/>
              </a:prstGeom>
              <a:solidFill>
                <a:srgbClr val="272727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TW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grpSp>
            <p:nvGrpSpPr>
              <p:cNvPr id="58" name="Shape 465">
                <a:extLst>
                  <a:ext uri="{FF2B5EF4-FFF2-40B4-BE49-F238E27FC236}">
                    <a16:creationId xmlns:a16="http://schemas.microsoft.com/office/drawing/2014/main" id="{D35CCF3A-ED79-0443-A139-0E706C99870E}"/>
                  </a:ext>
                </a:extLst>
              </p:cNvPr>
              <p:cNvGrpSpPr/>
              <p:nvPr/>
            </p:nvGrpSpPr>
            <p:grpSpPr>
              <a:xfrm>
                <a:off x="9802667" y="3371031"/>
                <a:ext cx="1919144" cy="1046630"/>
                <a:chOff x="2801882" y="2235199"/>
                <a:chExt cx="1686427" cy="858295"/>
              </a:xfrm>
            </p:grpSpPr>
            <p:grpSp>
              <p:nvGrpSpPr>
                <p:cNvPr id="60" name="Shape 466">
                  <a:extLst>
                    <a:ext uri="{FF2B5EF4-FFF2-40B4-BE49-F238E27FC236}">
                      <a16:creationId xmlns:a16="http://schemas.microsoft.com/office/drawing/2014/main" id="{862CC0C9-6B80-6249-A46D-072CDB13428F}"/>
                    </a:ext>
                  </a:extLst>
                </p:cNvPr>
                <p:cNvGrpSpPr/>
                <p:nvPr/>
              </p:nvGrpSpPr>
              <p:grpSpPr>
                <a:xfrm>
                  <a:off x="2801882" y="2235199"/>
                  <a:ext cx="1383594" cy="858295"/>
                  <a:chOff x="492692" y="2324099"/>
                  <a:chExt cx="1383594" cy="858295"/>
                </a:xfrm>
              </p:grpSpPr>
              <p:sp>
                <p:nvSpPr>
                  <p:cNvPr id="63" name="Shape 467">
                    <a:extLst>
                      <a:ext uri="{FF2B5EF4-FFF2-40B4-BE49-F238E27FC236}">
                        <a16:creationId xmlns:a16="http://schemas.microsoft.com/office/drawing/2014/main" id="{4E7CE7DC-73E0-4940-817D-B4E424916025}"/>
                      </a:ext>
                    </a:extLst>
                  </p:cNvPr>
                  <p:cNvSpPr/>
                  <p:nvPr/>
                </p:nvSpPr>
                <p:spPr>
                  <a:xfrm>
                    <a:off x="492692" y="2324099"/>
                    <a:ext cx="1383594" cy="85829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43434" h="111665" extrusionOk="0">
                        <a:moveTo>
                          <a:pt x="71751" y="2308"/>
                        </a:moveTo>
                        <a:lnTo>
                          <a:pt x="71887" y="2376"/>
                        </a:lnTo>
                        <a:lnTo>
                          <a:pt x="72091" y="2444"/>
                        </a:lnTo>
                        <a:lnTo>
                          <a:pt x="72159" y="2647"/>
                        </a:lnTo>
                        <a:lnTo>
                          <a:pt x="72226" y="2783"/>
                        </a:lnTo>
                        <a:lnTo>
                          <a:pt x="72159" y="2987"/>
                        </a:lnTo>
                        <a:lnTo>
                          <a:pt x="72091" y="3190"/>
                        </a:lnTo>
                        <a:lnTo>
                          <a:pt x="71887" y="3258"/>
                        </a:lnTo>
                        <a:lnTo>
                          <a:pt x="71751" y="3326"/>
                        </a:lnTo>
                        <a:lnTo>
                          <a:pt x="71548" y="3258"/>
                        </a:lnTo>
                        <a:lnTo>
                          <a:pt x="71344" y="3190"/>
                        </a:lnTo>
                        <a:lnTo>
                          <a:pt x="71276" y="2987"/>
                        </a:lnTo>
                        <a:lnTo>
                          <a:pt x="71208" y="2783"/>
                        </a:lnTo>
                        <a:lnTo>
                          <a:pt x="71276" y="2647"/>
                        </a:lnTo>
                        <a:lnTo>
                          <a:pt x="71344" y="2444"/>
                        </a:lnTo>
                        <a:lnTo>
                          <a:pt x="71548" y="2376"/>
                        </a:lnTo>
                        <a:lnTo>
                          <a:pt x="71751" y="2308"/>
                        </a:lnTo>
                        <a:close/>
                        <a:moveTo>
                          <a:pt x="137528" y="5906"/>
                        </a:moveTo>
                        <a:lnTo>
                          <a:pt x="137596" y="5974"/>
                        </a:lnTo>
                        <a:lnTo>
                          <a:pt x="137596" y="89604"/>
                        </a:lnTo>
                        <a:lnTo>
                          <a:pt x="5906" y="89604"/>
                        </a:lnTo>
                        <a:lnTo>
                          <a:pt x="5906" y="5974"/>
                        </a:lnTo>
                        <a:lnTo>
                          <a:pt x="5906" y="5906"/>
                        </a:lnTo>
                        <a:close/>
                        <a:moveTo>
                          <a:pt x="3530" y="0"/>
                        </a:moveTo>
                        <a:lnTo>
                          <a:pt x="3191" y="68"/>
                        </a:lnTo>
                        <a:lnTo>
                          <a:pt x="2444" y="339"/>
                        </a:lnTo>
                        <a:lnTo>
                          <a:pt x="1766" y="679"/>
                        </a:lnTo>
                        <a:lnTo>
                          <a:pt x="1155" y="1154"/>
                        </a:lnTo>
                        <a:lnTo>
                          <a:pt x="679" y="1765"/>
                        </a:lnTo>
                        <a:lnTo>
                          <a:pt x="272" y="2444"/>
                        </a:lnTo>
                        <a:lnTo>
                          <a:pt x="69" y="3190"/>
                        </a:lnTo>
                        <a:lnTo>
                          <a:pt x="1" y="3598"/>
                        </a:lnTo>
                        <a:lnTo>
                          <a:pt x="1" y="4005"/>
                        </a:lnTo>
                        <a:lnTo>
                          <a:pt x="1" y="91572"/>
                        </a:lnTo>
                        <a:lnTo>
                          <a:pt x="1" y="91979"/>
                        </a:lnTo>
                        <a:lnTo>
                          <a:pt x="69" y="92319"/>
                        </a:lnTo>
                        <a:lnTo>
                          <a:pt x="272" y="93065"/>
                        </a:lnTo>
                        <a:lnTo>
                          <a:pt x="679" y="93744"/>
                        </a:lnTo>
                        <a:lnTo>
                          <a:pt x="1155" y="94355"/>
                        </a:lnTo>
                        <a:lnTo>
                          <a:pt x="1766" y="94830"/>
                        </a:lnTo>
                        <a:lnTo>
                          <a:pt x="2444" y="95238"/>
                        </a:lnTo>
                        <a:lnTo>
                          <a:pt x="3191" y="95441"/>
                        </a:lnTo>
                        <a:lnTo>
                          <a:pt x="3530" y="95509"/>
                        </a:lnTo>
                        <a:lnTo>
                          <a:pt x="139904" y="95509"/>
                        </a:lnTo>
                        <a:lnTo>
                          <a:pt x="140311" y="95441"/>
                        </a:lnTo>
                        <a:lnTo>
                          <a:pt x="141058" y="95238"/>
                        </a:lnTo>
                        <a:lnTo>
                          <a:pt x="141737" y="94830"/>
                        </a:lnTo>
                        <a:lnTo>
                          <a:pt x="142280" y="94355"/>
                        </a:lnTo>
                        <a:lnTo>
                          <a:pt x="142755" y="93744"/>
                        </a:lnTo>
                        <a:lnTo>
                          <a:pt x="143162" y="93065"/>
                        </a:lnTo>
                        <a:lnTo>
                          <a:pt x="143366" y="92319"/>
                        </a:lnTo>
                        <a:lnTo>
                          <a:pt x="143434" y="91979"/>
                        </a:lnTo>
                        <a:lnTo>
                          <a:pt x="143434" y="91572"/>
                        </a:lnTo>
                        <a:lnTo>
                          <a:pt x="143434" y="4005"/>
                        </a:lnTo>
                        <a:lnTo>
                          <a:pt x="143434" y="3598"/>
                        </a:lnTo>
                        <a:lnTo>
                          <a:pt x="143366" y="3190"/>
                        </a:lnTo>
                        <a:lnTo>
                          <a:pt x="143162" y="2444"/>
                        </a:lnTo>
                        <a:lnTo>
                          <a:pt x="142755" y="1765"/>
                        </a:lnTo>
                        <a:lnTo>
                          <a:pt x="142280" y="1154"/>
                        </a:lnTo>
                        <a:lnTo>
                          <a:pt x="141737" y="679"/>
                        </a:lnTo>
                        <a:lnTo>
                          <a:pt x="141058" y="339"/>
                        </a:lnTo>
                        <a:lnTo>
                          <a:pt x="140311" y="68"/>
                        </a:lnTo>
                        <a:lnTo>
                          <a:pt x="139904" y="0"/>
                        </a:lnTo>
                        <a:close/>
                        <a:moveTo>
                          <a:pt x="55324" y="95713"/>
                        </a:moveTo>
                        <a:lnTo>
                          <a:pt x="55052" y="98971"/>
                        </a:lnTo>
                        <a:lnTo>
                          <a:pt x="54713" y="102297"/>
                        </a:lnTo>
                        <a:lnTo>
                          <a:pt x="54374" y="105284"/>
                        </a:lnTo>
                        <a:lnTo>
                          <a:pt x="53966" y="107388"/>
                        </a:lnTo>
                        <a:lnTo>
                          <a:pt x="53763" y="108203"/>
                        </a:lnTo>
                        <a:lnTo>
                          <a:pt x="53627" y="108746"/>
                        </a:lnTo>
                        <a:lnTo>
                          <a:pt x="53423" y="109153"/>
                        </a:lnTo>
                        <a:lnTo>
                          <a:pt x="53220" y="109357"/>
                        </a:lnTo>
                        <a:lnTo>
                          <a:pt x="52677" y="109493"/>
                        </a:lnTo>
                        <a:lnTo>
                          <a:pt x="51794" y="109696"/>
                        </a:lnTo>
                        <a:lnTo>
                          <a:pt x="49690" y="110036"/>
                        </a:lnTo>
                        <a:lnTo>
                          <a:pt x="48061" y="110307"/>
                        </a:lnTo>
                        <a:lnTo>
                          <a:pt x="47450" y="110443"/>
                        </a:lnTo>
                        <a:lnTo>
                          <a:pt x="47110" y="110511"/>
                        </a:lnTo>
                        <a:lnTo>
                          <a:pt x="47042" y="110579"/>
                        </a:lnTo>
                        <a:lnTo>
                          <a:pt x="47042" y="110783"/>
                        </a:lnTo>
                        <a:lnTo>
                          <a:pt x="47110" y="110850"/>
                        </a:lnTo>
                        <a:lnTo>
                          <a:pt x="47585" y="110918"/>
                        </a:lnTo>
                        <a:lnTo>
                          <a:pt x="48400" y="110986"/>
                        </a:lnTo>
                        <a:lnTo>
                          <a:pt x="51387" y="111054"/>
                        </a:lnTo>
                        <a:lnTo>
                          <a:pt x="56071" y="111122"/>
                        </a:lnTo>
                        <a:lnTo>
                          <a:pt x="87092" y="111122"/>
                        </a:lnTo>
                        <a:lnTo>
                          <a:pt x="91708" y="111054"/>
                        </a:lnTo>
                        <a:lnTo>
                          <a:pt x="94695" y="110986"/>
                        </a:lnTo>
                        <a:lnTo>
                          <a:pt x="95578" y="110918"/>
                        </a:lnTo>
                        <a:lnTo>
                          <a:pt x="96053" y="110850"/>
                        </a:lnTo>
                        <a:lnTo>
                          <a:pt x="96121" y="110783"/>
                        </a:lnTo>
                        <a:lnTo>
                          <a:pt x="96121" y="110579"/>
                        </a:lnTo>
                        <a:lnTo>
                          <a:pt x="96053" y="110511"/>
                        </a:lnTo>
                        <a:lnTo>
                          <a:pt x="95713" y="110443"/>
                        </a:lnTo>
                        <a:lnTo>
                          <a:pt x="95102" y="110307"/>
                        </a:lnTo>
                        <a:lnTo>
                          <a:pt x="93473" y="110036"/>
                        </a:lnTo>
                        <a:lnTo>
                          <a:pt x="91369" y="109696"/>
                        </a:lnTo>
                        <a:lnTo>
                          <a:pt x="90487" y="109493"/>
                        </a:lnTo>
                        <a:lnTo>
                          <a:pt x="89943" y="109357"/>
                        </a:lnTo>
                        <a:lnTo>
                          <a:pt x="89740" y="109153"/>
                        </a:lnTo>
                        <a:lnTo>
                          <a:pt x="89536" y="108746"/>
                        </a:lnTo>
                        <a:lnTo>
                          <a:pt x="89333" y="108203"/>
                        </a:lnTo>
                        <a:lnTo>
                          <a:pt x="89197" y="107388"/>
                        </a:lnTo>
                        <a:lnTo>
                          <a:pt x="88789" y="105284"/>
                        </a:lnTo>
                        <a:lnTo>
                          <a:pt x="88382" y="102297"/>
                        </a:lnTo>
                        <a:lnTo>
                          <a:pt x="88043" y="98971"/>
                        </a:lnTo>
                        <a:lnTo>
                          <a:pt x="87839" y="95713"/>
                        </a:lnTo>
                        <a:close/>
                        <a:moveTo>
                          <a:pt x="47450" y="111054"/>
                        </a:moveTo>
                        <a:lnTo>
                          <a:pt x="47450" y="111122"/>
                        </a:lnTo>
                        <a:lnTo>
                          <a:pt x="47450" y="111393"/>
                        </a:lnTo>
                        <a:lnTo>
                          <a:pt x="47518" y="111461"/>
                        </a:lnTo>
                        <a:lnTo>
                          <a:pt x="48807" y="111529"/>
                        </a:lnTo>
                        <a:lnTo>
                          <a:pt x="52473" y="111597"/>
                        </a:lnTo>
                        <a:lnTo>
                          <a:pt x="62384" y="111665"/>
                        </a:lnTo>
                        <a:lnTo>
                          <a:pt x="80779" y="111665"/>
                        </a:lnTo>
                        <a:lnTo>
                          <a:pt x="90622" y="111597"/>
                        </a:lnTo>
                        <a:lnTo>
                          <a:pt x="94356" y="111529"/>
                        </a:lnTo>
                        <a:lnTo>
                          <a:pt x="95646" y="111461"/>
                        </a:lnTo>
                        <a:lnTo>
                          <a:pt x="95713" y="111393"/>
                        </a:lnTo>
                        <a:lnTo>
                          <a:pt x="95713" y="111122"/>
                        </a:lnTo>
                        <a:lnTo>
                          <a:pt x="95646" y="111054"/>
                        </a:lnTo>
                        <a:lnTo>
                          <a:pt x="94084" y="111122"/>
                        </a:lnTo>
                        <a:lnTo>
                          <a:pt x="91233" y="111190"/>
                        </a:lnTo>
                        <a:lnTo>
                          <a:pt x="80847" y="111258"/>
                        </a:lnTo>
                        <a:lnTo>
                          <a:pt x="62316" y="111258"/>
                        </a:lnTo>
                        <a:lnTo>
                          <a:pt x="51930" y="111190"/>
                        </a:lnTo>
                        <a:lnTo>
                          <a:pt x="49079" y="111122"/>
                        </a:lnTo>
                        <a:lnTo>
                          <a:pt x="47518" y="11105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 w="9525" cap="flat" cmpd="sng">
                    <a:solidFill>
                      <a:srgbClr val="DEE9F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200" b="0" i="0" u="none" strike="noStrike" cap="none">
                      <a:solidFill>
                        <a:srgbClr val="000000"/>
                      </a:solidFill>
                      <a:latin typeface="Microsoft JhengHei" charset="0"/>
                      <a:ea typeface="Microsoft JhengHei" charset="0"/>
                      <a:cs typeface="Microsoft JhengHei" charset="0"/>
                      <a:sym typeface="Arial"/>
                    </a:endParaRPr>
                  </a:p>
                </p:txBody>
              </p:sp>
              <p:pic>
                <p:nvPicPr>
                  <p:cNvPr id="64" name="Shape 468">
                    <a:extLst>
                      <a:ext uri="{FF2B5EF4-FFF2-40B4-BE49-F238E27FC236}">
                        <a16:creationId xmlns:a16="http://schemas.microsoft.com/office/drawing/2014/main" id="{23D7AD82-904B-0B49-AFE9-5E3E9F050CCD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l="19166" t="22917" r="20556" b="23957"/>
                  <a:stretch/>
                </p:blipFill>
                <p:spPr>
                  <a:xfrm>
                    <a:off x="532578" y="2370525"/>
                    <a:ext cx="1306994" cy="647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61" name="Shape 469">
                  <a:extLst>
                    <a:ext uri="{FF2B5EF4-FFF2-40B4-BE49-F238E27FC236}">
                      <a16:creationId xmlns:a16="http://schemas.microsoft.com/office/drawing/2014/main" id="{51EBAB34-D624-E244-9B82-1EE781384B9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3655672" y="2671729"/>
                  <a:ext cx="407049" cy="42061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2" name="Shape 470">
                  <a:extLst>
                    <a:ext uri="{FF2B5EF4-FFF2-40B4-BE49-F238E27FC236}">
                      <a16:creationId xmlns:a16="http://schemas.microsoft.com/office/drawing/2014/main" id="{ABD13828-11F1-2B48-9C9D-5ABA4C8CC55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4090892" y="2690671"/>
                  <a:ext cx="397417" cy="3974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9" name="Shape 476">
                <a:extLst>
                  <a:ext uri="{FF2B5EF4-FFF2-40B4-BE49-F238E27FC236}">
                    <a16:creationId xmlns:a16="http://schemas.microsoft.com/office/drawing/2014/main" id="{FE592724-A879-D343-AEAB-BBEF10387CFB}"/>
                  </a:ext>
                </a:extLst>
              </p:cNvPr>
              <p:cNvSpPr txBox="1"/>
              <p:nvPr/>
            </p:nvSpPr>
            <p:spPr>
              <a:xfrm>
                <a:off x="9946412" y="4449350"/>
                <a:ext cx="1478051" cy="3290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 i="0" u="none" strike="noStrike" cap="none">
                    <a:solidFill>
                      <a:schemeClr val="lt1"/>
                    </a:solidFill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rPr>
                  <a:t>瀏覽器套件</a:t>
                </a:r>
                <a:endParaRPr b="1">
                  <a:latin typeface="Microsoft JhengHei" charset="0"/>
                  <a:ea typeface="Microsoft JhengHei" charset="0"/>
                  <a:cs typeface="Microsoft JhengHei" charset="0"/>
                </a:endParaRPr>
              </a:p>
            </p:txBody>
          </p:sp>
        </p:grpSp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124D75F1-0559-6B4D-B4FC-EFD585177935}"/>
                </a:ext>
              </a:extLst>
            </p:cNvPr>
            <p:cNvGrpSpPr/>
            <p:nvPr/>
          </p:nvGrpSpPr>
          <p:grpSpPr>
            <a:xfrm>
              <a:off x="3168475" y="918893"/>
              <a:ext cx="2930484" cy="2858405"/>
              <a:chOff x="6294012" y="2678097"/>
              <a:chExt cx="2621263" cy="2556790"/>
            </a:xfrm>
          </p:grpSpPr>
          <p:pic>
            <p:nvPicPr>
              <p:cNvPr id="66" name="圖片 65">
                <a:extLst>
                  <a:ext uri="{FF2B5EF4-FFF2-40B4-BE49-F238E27FC236}">
                    <a16:creationId xmlns:a16="http://schemas.microsoft.com/office/drawing/2014/main" id="{2A5F1768-7EA6-3A4D-8916-202F3CCA0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8485" y="2678097"/>
                <a:ext cx="2556790" cy="2556790"/>
              </a:xfrm>
              <a:prstGeom prst="rect">
                <a:avLst/>
              </a:prstGeom>
            </p:spPr>
          </p:pic>
          <p:sp>
            <p:nvSpPr>
              <p:cNvPr id="67" name="Shape 450">
                <a:extLst>
                  <a:ext uri="{FF2B5EF4-FFF2-40B4-BE49-F238E27FC236}">
                    <a16:creationId xmlns:a16="http://schemas.microsoft.com/office/drawing/2014/main" id="{154429B3-C902-DE43-8B0A-AC3F753EF593}"/>
                  </a:ext>
                </a:extLst>
              </p:cNvPr>
              <p:cNvSpPr/>
              <p:nvPr/>
            </p:nvSpPr>
            <p:spPr>
              <a:xfrm>
                <a:off x="6294012" y="2826538"/>
                <a:ext cx="592166" cy="592166"/>
              </a:xfrm>
              <a:prstGeom prst="ellipse">
                <a:avLst/>
              </a:prstGeom>
              <a:solidFill>
                <a:srgbClr val="272727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altLang="zh-TW" sz="2400" b="1" kern="0">
                    <a:solidFill>
                      <a:srgbClr val="FFFFFF"/>
                    </a:solidFill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grpSp>
            <p:nvGrpSpPr>
              <p:cNvPr id="68" name="Shape 457">
                <a:extLst>
                  <a:ext uri="{FF2B5EF4-FFF2-40B4-BE49-F238E27FC236}">
                    <a16:creationId xmlns:a16="http://schemas.microsoft.com/office/drawing/2014/main" id="{29B1CB31-AB87-8A47-9764-A4F3CCCCC156}"/>
                  </a:ext>
                </a:extLst>
              </p:cNvPr>
              <p:cNvGrpSpPr/>
              <p:nvPr/>
            </p:nvGrpSpPr>
            <p:grpSpPr>
              <a:xfrm>
                <a:off x="6775707" y="3087846"/>
                <a:ext cx="1656535" cy="1391069"/>
                <a:chOff x="2193918" y="4048548"/>
                <a:chExt cx="1410427" cy="1039150"/>
              </a:xfrm>
            </p:grpSpPr>
            <p:pic>
              <p:nvPicPr>
                <p:cNvPr id="70" name="Shape 458" descr="IMG_0266.PNG">
                  <a:extLst>
                    <a:ext uri="{FF2B5EF4-FFF2-40B4-BE49-F238E27FC236}">
                      <a16:creationId xmlns:a16="http://schemas.microsoft.com/office/drawing/2014/main" id="{C75BCCF4-8C71-7C48-BF8C-847CABFE89C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4414" t="33492" r="34109" b="34624"/>
                <a:stretch/>
              </p:blipFill>
              <p:spPr>
                <a:xfrm>
                  <a:off x="2829750" y="4108250"/>
                  <a:ext cx="676976" cy="9143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1" name="Shape 459">
                  <a:extLst>
                    <a:ext uri="{FF2B5EF4-FFF2-40B4-BE49-F238E27FC236}">
                      <a16:creationId xmlns:a16="http://schemas.microsoft.com/office/drawing/2014/main" id="{38F03534-F271-2A42-AD3B-AD893BF9BB6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l="13713" r="10979"/>
                <a:stretch/>
              </p:blipFill>
              <p:spPr>
                <a:xfrm>
                  <a:off x="2777244" y="4048548"/>
                  <a:ext cx="827101" cy="10125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2" name="Shape 460" descr="IMG_0266.PNG">
                  <a:extLst>
                    <a:ext uri="{FF2B5EF4-FFF2-40B4-BE49-F238E27FC236}">
                      <a16:creationId xmlns:a16="http://schemas.microsoft.com/office/drawing/2014/main" id="{A821FFD1-A1E8-324E-BFCB-6734212676F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4110" t="33492" r="34109" b="34624"/>
                <a:stretch/>
              </p:blipFill>
              <p:spPr>
                <a:xfrm>
                  <a:off x="2308525" y="4400473"/>
                  <a:ext cx="433201" cy="5795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3" name="Shape 461">
                  <a:extLst>
                    <a:ext uri="{FF2B5EF4-FFF2-40B4-BE49-F238E27FC236}">
                      <a16:creationId xmlns:a16="http://schemas.microsoft.com/office/drawing/2014/main" id="{32E8EBD7-3EFD-0843-806B-7D3E10E877E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18316" r="27490" b="9689"/>
                <a:stretch/>
              </p:blipFill>
              <p:spPr>
                <a:xfrm>
                  <a:off x="2193918" y="4173348"/>
                  <a:ext cx="576078" cy="9143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9" name="Shape 477">
                <a:extLst>
                  <a:ext uri="{FF2B5EF4-FFF2-40B4-BE49-F238E27FC236}">
                    <a16:creationId xmlns:a16="http://schemas.microsoft.com/office/drawing/2014/main" id="{C0A4702B-76C6-3F4D-8D40-D139175F0CB1}"/>
                  </a:ext>
                </a:extLst>
              </p:cNvPr>
              <p:cNvSpPr txBox="1"/>
              <p:nvPr/>
            </p:nvSpPr>
            <p:spPr>
              <a:xfrm>
                <a:off x="6886178" y="4523161"/>
                <a:ext cx="1502996" cy="3290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 i="0" u="none" strike="noStrike" cap="none">
                    <a:solidFill>
                      <a:schemeClr val="lt1"/>
                    </a:solidFill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rPr>
                  <a:t>行動裝置</a:t>
                </a:r>
                <a:endParaRPr sz="20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7307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 txBox="1"/>
          <p:nvPr/>
        </p:nvSpPr>
        <p:spPr>
          <a:xfrm>
            <a:off x="0" y="1"/>
            <a:ext cx="12192000" cy="974061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" sz="4000" b="1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endParaRPr sz="4000" b="1" dirty="0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859F61C-090A-41C8-BF61-08D0E828939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1487" y="1612042"/>
            <a:ext cx="3091499" cy="1184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</p:pic>
      <p:sp>
        <p:nvSpPr>
          <p:cNvPr id="583" name="Shape 583"/>
          <p:cNvSpPr txBox="1">
            <a:spLocks noGrp="1"/>
          </p:cNvSpPr>
          <p:nvPr>
            <p:ph type="sldNum" idx="4294967295"/>
          </p:nvPr>
        </p:nvSpPr>
        <p:spPr>
          <a:xfrm>
            <a:off x="11460163" y="6218238"/>
            <a:ext cx="731837" cy="5238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rgbClr val="000000"/>
              </a:buClr>
              <a:buSzPts val="1000"/>
            </a:pPr>
            <a:fld id="{00000000-1234-1234-1234-123412341234}" type="slidenum">
              <a:rPr lang="en" sz="1333">
                <a:solidFill>
                  <a:schemeClr val="dk2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pPr>
                <a:buClr>
                  <a:srgbClr val="000000"/>
                </a:buClr>
                <a:buSzPts val="1000"/>
              </a:pPr>
              <a:t>18</a:t>
            </a:fld>
            <a:endParaRPr sz="1333">
              <a:solidFill>
                <a:schemeClr val="dk2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86" name="Shape 586"/>
          <p:cNvSpPr/>
          <p:nvPr/>
        </p:nvSpPr>
        <p:spPr>
          <a:xfrm rot="14363952">
            <a:off x="5964727" y="1891483"/>
            <a:ext cx="2959050" cy="2612284"/>
          </a:xfrm>
          <a:prstGeom prst="triangle">
            <a:avLst>
              <a:gd name="adj" fmla="val 48749"/>
            </a:avLst>
          </a:prstGeom>
          <a:solidFill>
            <a:srgbClr val="595959">
              <a:alpha val="400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587" name="Shape 587"/>
          <p:cNvPicPr preferRelativeResize="0"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3" t="4321" r="37036" b="33217"/>
          <a:stretch/>
        </p:blipFill>
        <p:spPr>
          <a:xfrm>
            <a:off x="7566546" y="496956"/>
            <a:ext cx="3339548" cy="3339548"/>
          </a:xfrm>
          <a:prstGeom prst="ellipse">
            <a:avLst/>
          </a:prstGeom>
          <a:noFill/>
          <a:ln w="1905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93" name="Shape 593"/>
          <p:cNvSpPr txBox="1"/>
          <p:nvPr/>
        </p:nvSpPr>
        <p:spPr>
          <a:xfrm>
            <a:off x="310280" y="4670781"/>
            <a:ext cx="3810551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>
              <a:buClr>
                <a:schemeClr val="lt1"/>
              </a:buClr>
              <a:buSzPts val="2000"/>
            </a:pPr>
            <a:r>
              <a:rPr lang="en" sz="24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3. 郵件/圖檔 </a:t>
            </a:r>
            <a:r>
              <a:rPr lang="en" sz="24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</a:rPr>
              <a:t>–</a:t>
            </a:r>
          </a:p>
          <a:p>
            <a:pPr lvl="0">
              <a:buClr>
                <a:schemeClr val="lt1"/>
              </a:buClr>
              <a:buSzPts val="2000"/>
            </a:pPr>
            <a:r>
              <a:rPr lang="en" sz="24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</a:rPr>
              <a:t>    M</a:t>
            </a:r>
            <a:r>
              <a:rPr lang="en" sz="24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etadata </a:t>
            </a:r>
          </a:p>
          <a:p>
            <a:pPr lvl="0">
              <a:buClr>
                <a:schemeClr val="lt1"/>
              </a:buClr>
              <a:buSzPts val="2000"/>
            </a:pPr>
            <a:r>
              <a:rPr lang="en" sz="24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中繼資料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)</a:t>
            </a:r>
            <a:r>
              <a:rPr lang="en" sz="24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也能檢索 </a:t>
            </a:r>
            <a:endParaRPr lang="zh-TW" altLang="en-US" sz="2400" b="1" dirty="0">
              <a:solidFill>
                <a:schemeClr val="bg1"/>
              </a:solidFill>
              <a:effectLst>
                <a:outerShdw blurRad="25400" dist="50800" dir="1500000" algn="tl" rotWithShape="0">
                  <a:prstClr val="black">
                    <a:alpha val="52000"/>
                  </a:prstClr>
                </a:outerShdw>
              </a:effectLst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89" name="Shape 589"/>
          <p:cNvSpPr txBox="1"/>
          <p:nvPr/>
        </p:nvSpPr>
        <p:spPr>
          <a:xfrm>
            <a:off x="310280" y="3684660"/>
            <a:ext cx="3569289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en" sz="24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2. NAS/本機 -  </a:t>
            </a:r>
          </a:p>
          <a:p>
            <a:pPr>
              <a:buClr>
                <a:schemeClr val="lt1"/>
              </a:buClr>
              <a:buSzPts val="2000"/>
            </a:pPr>
            <a:r>
              <a:rPr lang="en" sz="24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</a:rPr>
              <a:t>    </a:t>
            </a:r>
            <a:r>
              <a:rPr lang="en" sz="24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同步全文檢索 </a:t>
            </a:r>
            <a:endParaRPr sz="2400" b="1" dirty="0">
              <a:solidFill>
                <a:schemeClr val="bg1"/>
              </a:solidFill>
              <a:effectLst>
                <a:outerShdw blurRad="25400" dist="50800" dir="1500000" algn="tl" rotWithShape="0">
                  <a:prstClr val="black">
                    <a:alpha val="52000"/>
                  </a:prstClr>
                </a:outerShdw>
              </a:effectLst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90" name="Shape 590"/>
          <p:cNvSpPr txBox="1"/>
          <p:nvPr/>
        </p:nvSpPr>
        <p:spPr>
          <a:xfrm>
            <a:off x="310280" y="3051000"/>
            <a:ext cx="3544612" cy="564548"/>
          </a:xfrm>
          <a:prstGeom prst="rect">
            <a:avLst/>
          </a:prstGeom>
          <a:noFill/>
          <a:ln>
            <a:noFill/>
          </a:ln>
          <a:effectLst>
            <a:outerShdw blurRad="254000" dist="50800" dir="5400000" sx="37000" sy="37000" algn="ctr" rotWithShape="0">
              <a:srgbClr val="000000">
                <a:alpha val="4313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en" sz="24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1. SMB 掛載資料夾 </a:t>
            </a:r>
            <a:endParaRPr sz="2400" b="1" dirty="0">
              <a:solidFill>
                <a:schemeClr val="bg1"/>
              </a:solidFill>
              <a:effectLst>
                <a:outerShdw blurRad="25400" dist="50800" dir="1500000" algn="tl" rotWithShape="0">
                  <a:prstClr val="black">
                    <a:alpha val="52000"/>
                  </a:prstClr>
                </a:outerShdw>
              </a:effectLst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92" name="Shape 592"/>
          <p:cNvSpPr txBox="1"/>
          <p:nvPr/>
        </p:nvSpPr>
        <p:spPr>
          <a:xfrm>
            <a:off x="358770" y="5327669"/>
            <a:ext cx="3013043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1600"/>
            </a:pPr>
            <a:r>
              <a:rPr lang="en" sz="16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注意：</a:t>
            </a:r>
            <a:r>
              <a:rPr lang="zh-CN" altLang="en" sz="16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自 </a:t>
            </a:r>
            <a:r>
              <a:rPr lang="en" sz="16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QTS 4.3.5</a:t>
            </a:r>
            <a:r>
              <a:rPr lang="zh-TW" altLang="en-US" sz="16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開始支援</a:t>
            </a:r>
            <a:r>
              <a:rPr lang="en" sz="1600" b="1" dirty="0">
                <a:solidFill>
                  <a:schemeClr val="bg1"/>
                </a:solidFill>
                <a:effectLst>
                  <a:outerShdw blurRad="25400" dist="50800" dir="1500000" algn="tl" rotWithShape="0">
                    <a:prstClr val="black">
                      <a:alpha val="52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 </a:t>
            </a:r>
            <a:endParaRPr sz="1600" b="1" dirty="0">
              <a:solidFill>
                <a:schemeClr val="bg1"/>
              </a:solidFill>
              <a:effectLst>
                <a:outerShdw blurRad="25400" dist="50800" dir="1500000" algn="tl" rotWithShape="0">
                  <a:prstClr val="black">
                    <a:alpha val="52000"/>
                  </a:prstClr>
                </a:outerShdw>
              </a:effectLst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94C09C0-78FB-4D4B-B5CD-B23A169FBCB1}"/>
              </a:ext>
            </a:extLst>
          </p:cNvPr>
          <p:cNvSpPr/>
          <p:nvPr/>
        </p:nvSpPr>
        <p:spPr>
          <a:xfrm>
            <a:off x="310280" y="1884967"/>
            <a:ext cx="2782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Hant" altLang="en-US" sz="24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用最習慣的介面，完成所有工作！</a:t>
            </a:r>
            <a:endParaRPr kumimoji="1" lang="zh-TW" altLang="en-US" sz="2400" b="1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81D9C9B-EF7F-4998-AB05-F1A87623A388}"/>
              </a:ext>
            </a:extLst>
          </p:cNvPr>
          <p:cNvSpPr/>
          <p:nvPr/>
        </p:nvSpPr>
        <p:spPr>
          <a:xfrm>
            <a:off x="260963" y="149613"/>
            <a:ext cx="55210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TW" sz="4000" b="1" dirty="0">
                <a:solidFill>
                  <a:prstClr val="white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Mac Finder – 搜尋整合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1048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1508ABE6-83FE-47C4-901D-09499B890B3C}"/>
              </a:ext>
            </a:extLst>
          </p:cNvPr>
          <p:cNvGrpSpPr/>
          <p:nvPr/>
        </p:nvGrpSpPr>
        <p:grpSpPr>
          <a:xfrm>
            <a:off x="7855108" y="1782417"/>
            <a:ext cx="3708401" cy="3405809"/>
            <a:chOff x="8483598" y="1782417"/>
            <a:chExt cx="3708401" cy="3405809"/>
          </a:xfrm>
        </p:grpSpPr>
        <p:sp>
          <p:nvSpPr>
            <p:cNvPr id="604" name="Shape 604"/>
            <p:cNvSpPr txBox="1"/>
            <p:nvPr/>
          </p:nvSpPr>
          <p:spPr>
            <a:xfrm>
              <a:off x="8483598" y="1782417"/>
              <a:ext cx="3708401" cy="3405809"/>
            </a:xfrm>
            <a:prstGeom prst="rect">
              <a:avLst/>
            </a:prstGeom>
            <a:solidFill>
              <a:srgbClr val="01749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2000"/>
              </a:pPr>
              <a:endParaRPr sz="2667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15" name="Shape 485"/>
            <p:cNvSpPr txBox="1"/>
            <p:nvPr/>
          </p:nvSpPr>
          <p:spPr>
            <a:xfrm>
              <a:off x="8490016" y="1782417"/>
              <a:ext cx="369261" cy="3405809"/>
            </a:xfrm>
            <a:prstGeom prst="rect">
              <a:avLst/>
            </a:prstGeom>
            <a:gradFill flip="none" rotWithShape="1">
              <a:gsLst>
                <a:gs pos="0">
                  <a:srgbClr val="01749F">
                    <a:shade val="30000"/>
                    <a:satMod val="115000"/>
                  </a:srgbClr>
                </a:gs>
                <a:gs pos="50000">
                  <a:srgbClr val="01749F">
                    <a:shade val="67500"/>
                    <a:satMod val="115000"/>
                    <a:alpha val="41000"/>
                  </a:srgbClr>
                </a:gs>
                <a:gs pos="100000">
                  <a:srgbClr val="01749F">
                    <a:shade val="100000"/>
                    <a:satMod val="115000"/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2000"/>
              </a:pPr>
              <a:endParaRPr sz="2667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</p:grpSp>
      <p:sp>
        <p:nvSpPr>
          <p:cNvPr id="13" name="標題 12"/>
          <p:cNvSpPr>
            <a:spLocks noGrp="1"/>
          </p:cNvSpPr>
          <p:nvPr>
            <p:ph type="ctrTitle" idx="4294967295"/>
          </p:nvPr>
        </p:nvSpPr>
        <p:spPr>
          <a:xfrm>
            <a:off x="0" y="5903843"/>
            <a:ext cx="12192000" cy="954157"/>
          </a:xfrm>
        </p:spPr>
        <p:txBody>
          <a:bodyPr>
            <a:normAutofit/>
          </a:bodyPr>
          <a:lstStyle/>
          <a:p>
            <a:pPr lvl="0" algn="ctr"/>
            <a:r>
              <a:rPr lang="en-US" altLang="zh-TW" sz="4000" b="1" dirty="0" err="1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Qsirch</a:t>
            </a:r>
            <a:r>
              <a:rPr lang="en-US" altLang="zh-TW" sz="4000" b="1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rPr>
              <a:t> </a:t>
            </a:r>
            <a:r>
              <a:rPr lang="zh-TW" altLang="en-US" sz="4000" b="1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rPr>
              <a:t>小幫手 </a:t>
            </a:r>
            <a:r>
              <a:rPr lang="en-US" altLang="zh-TW" sz="4000" b="1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rPr>
              <a:t>- </a:t>
            </a:r>
            <a:r>
              <a:rPr lang="zh-TW" altLang="en-US" sz="4000" b="1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rPr>
              <a:t>瀏覽器套件</a:t>
            </a:r>
            <a:endParaRPr lang="zh-TW" altLang="en-US" sz="4000" b="1" dirty="0">
              <a:solidFill>
                <a:schemeClr val="bg1"/>
              </a:solidFill>
            </a:endParaRPr>
          </a:p>
        </p:txBody>
      </p:sp>
      <p:sp>
        <p:nvSpPr>
          <p:cNvPr id="609" name="Shape 609"/>
          <p:cNvSpPr txBox="1"/>
          <p:nvPr/>
        </p:nvSpPr>
        <p:spPr>
          <a:xfrm>
            <a:off x="7969542" y="2844726"/>
            <a:ext cx="3544612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en" sz="2600" b="1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2. Google 同步搜尋 </a:t>
            </a:r>
            <a:endParaRPr sz="2600" b="1" dirty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610" name="Shape 610"/>
          <p:cNvSpPr txBox="1"/>
          <p:nvPr/>
        </p:nvSpPr>
        <p:spPr>
          <a:xfrm>
            <a:off x="7969543" y="3560722"/>
            <a:ext cx="3593965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en" sz="2600" b="1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3. 同一介面隨點</a:t>
            </a:r>
            <a:r>
              <a:rPr lang="zh-TW" altLang="en-US" sz="2600" b="1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即</a:t>
            </a:r>
            <a:r>
              <a:rPr lang="en" sz="2600" b="1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搜 </a:t>
            </a:r>
            <a:endParaRPr sz="2600" b="1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611" name="Shape 611"/>
          <p:cNvSpPr txBox="1"/>
          <p:nvPr/>
        </p:nvSpPr>
        <p:spPr>
          <a:xfrm>
            <a:off x="7969544" y="4293259"/>
            <a:ext cx="3593965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en" sz="2600" b="1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4. 支援兩大瀏覽器</a:t>
            </a:r>
            <a:endParaRPr sz="2600" b="1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612" name="Shape 612"/>
          <p:cNvSpPr txBox="1"/>
          <p:nvPr/>
        </p:nvSpPr>
        <p:spPr>
          <a:xfrm>
            <a:off x="7994219" y="2112189"/>
            <a:ext cx="3544612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en" sz="2600" b="1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1. </a:t>
            </a:r>
            <a:r>
              <a:rPr lang="en" sz="2600" b="1" dirty="0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QID</a:t>
            </a:r>
            <a:r>
              <a:rPr lang="en" sz="2600" b="1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快速登入 </a:t>
            </a:r>
            <a:endParaRPr sz="2600" b="1" dirty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3" name="圖片 2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B09A2A99-0011-7E46-98E1-A4162A2DF717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r="1"/>
          <a:stretch/>
        </p:blipFill>
        <p:spPr>
          <a:xfrm>
            <a:off x="1139686" y="1439020"/>
            <a:ext cx="6715421" cy="440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>
            <a:extLst>
              <a:ext uri="{FF2B5EF4-FFF2-40B4-BE49-F238E27FC236}">
                <a16:creationId xmlns:a16="http://schemas.microsoft.com/office/drawing/2014/main" id="{F9CE79FA-2A54-5E4C-880F-F1DC81F307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877339"/>
            <a:ext cx="12192000" cy="987743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r>
              <a:rPr kumimoji="1" lang="zh-CN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過去</a:t>
            </a:r>
            <a:r>
              <a:rPr kumimoji="1" lang="zh-CN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40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kumimoji="1"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4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時的心聲</a:t>
            </a:r>
            <a:r>
              <a:rPr kumimoji="1" lang="en-US" altLang="zh-CN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3F6BBEC4-764A-F340-A01C-FCDA0E26D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856" y="903506"/>
            <a:ext cx="3668987" cy="2064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42BCA19C-7D21-1B42-8C74-DE6B3B521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88" y="900250"/>
            <a:ext cx="3681728" cy="2036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633F9810-F052-FD4F-9C39-C3AF02926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611" y="3829042"/>
            <a:ext cx="3681729" cy="175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 descr="一張含有 螢幕擷取畫面, 監視器 的圖片&#10;&#10;&#10;&#10;自動產生的描述">
            <a:extLst>
              <a:ext uri="{FF2B5EF4-FFF2-40B4-BE49-F238E27FC236}">
                <a16:creationId xmlns:a16="http://schemas.microsoft.com/office/drawing/2014/main" id="{8F299FFD-39E5-FA42-8B8E-7C397E6BCB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51" y="3838220"/>
            <a:ext cx="3807131" cy="183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287294D-B911-41D0-A822-96EE0D78F5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28" y="3163283"/>
            <a:ext cx="286735" cy="283408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C620DF10-ED84-433F-A164-676F26B6AED5}"/>
              </a:ext>
            </a:extLst>
          </p:cNvPr>
          <p:cNvCxnSpPr>
            <a:cxnSpLocks/>
          </p:cNvCxnSpPr>
          <p:nvPr/>
        </p:nvCxnSpPr>
        <p:spPr>
          <a:xfrm>
            <a:off x="348591" y="3789286"/>
            <a:ext cx="35338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BA58938D-B01A-41D1-AF03-F8FE839D71B7}"/>
              </a:ext>
            </a:extLst>
          </p:cNvPr>
          <p:cNvSpPr/>
          <p:nvPr/>
        </p:nvSpPr>
        <p:spPr>
          <a:xfrm>
            <a:off x="635963" y="3087852"/>
            <a:ext cx="2999913" cy="756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000" b="1" dirty="0">
                <a:solidFill>
                  <a:srgbClr val="373737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一定要啟用雲端預覽功能，才能查看文件內容！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8E769A94-C529-4560-9360-21C3EE7373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85" y="3163283"/>
            <a:ext cx="286735" cy="283408"/>
          </a:xfrm>
          <a:prstGeom prst="rect">
            <a:avLst/>
          </a:prstGeom>
        </p:spPr>
      </p:pic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29B32D0F-1F01-490D-8F86-D1CF3EBD561C}"/>
              </a:ext>
            </a:extLst>
          </p:cNvPr>
          <p:cNvCxnSpPr>
            <a:cxnSpLocks/>
          </p:cNvCxnSpPr>
          <p:nvPr/>
        </p:nvCxnSpPr>
        <p:spPr>
          <a:xfrm>
            <a:off x="8313148" y="3789286"/>
            <a:ext cx="35338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E3F77ADD-159F-4BA0-974F-B134B96468E8}"/>
              </a:ext>
            </a:extLst>
          </p:cNvPr>
          <p:cNvSpPr/>
          <p:nvPr/>
        </p:nvSpPr>
        <p:spPr>
          <a:xfrm>
            <a:off x="8600520" y="3087852"/>
            <a:ext cx="2999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000" b="1" dirty="0" err="1">
                <a:solidFill>
                  <a:srgbClr val="373737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Qsirch</a:t>
            </a:r>
            <a:r>
              <a:rPr kumimoji="1" lang="en-US" altLang="zh-TW" sz="2000" b="1" dirty="0">
                <a:solidFill>
                  <a:srgbClr val="373737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kumimoji="1" lang="zh-TW" altLang="en-US" sz="2000" b="1" dirty="0">
                <a:solidFill>
                  <a:srgbClr val="373737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預覽窗格太小，不方便閱讀文件。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318CE19E-8317-49F3-97E9-5F6186655461}"/>
              </a:ext>
            </a:extLst>
          </p:cNvPr>
          <p:cNvGrpSpPr/>
          <p:nvPr/>
        </p:nvGrpSpPr>
        <p:grpSpPr>
          <a:xfrm>
            <a:off x="1991861" y="168968"/>
            <a:ext cx="3533801" cy="707886"/>
            <a:chOff x="1991861" y="168968"/>
            <a:chExt cx="3533801" cy="707886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A9454275-1828-4A86-8014-4DC01F1C6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2498" y="244399"/>
              <a:ext cx="286735" cy="283408"/>
            </a:xfrm>
            <a:prstGeom prst="rect">
              <a:avLst/>
            </a:prstGeom>
          </p:spPr>
        </p:pic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A0EBAAE5-29AD-4721-87C3-689BFF2747FA}"/>
                </a:ext>
              </a:extLst>
            </p:cNvPr>
            <p:cNvCxnSpPr>
              <a:cxnSpLocks/>
            </p:cNvCxnSpPr>
            <p:nvPr/>
          </p:nvCxnSpPr>
          <p:spPr>
            <a:xfrm>
              <a:off x="1991861" y="870402"/>
              <a:ext cx="353380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E5CE10D5-B3CC-48C0-84CF-E09A42D14EBA}"/>
                </a:ext>
              </a:extLst>
            </p:cNvPr>
            <p:cNvSpPr/>
            <p:nvPr/>
          </p:nvSpPr>
          <p:spPr>
            <a:xfrm>
              <a:off x="2279233" y="168968"/>
              <a:ext cx="299991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TW" altLang="en-US" sz="2000" b="1">
                  <a:solidFill>
                    <a:srgbClr val="373737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首頁設計過於豐富，</a:t>
              </a:r>
              <a:r>
                <a:rPr kumimoji="1" lang="zh-TW" altLang="en-US" sz="2000" b="1" dirty="0">
                  <a:solidFill>
                    <a:srgbClr val="373737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我</a:t>
              </a:r>
              <a:r>
                <a:rPr kumimoji="1" lang="zh-TW" altLang="en-US" sz="2000" b="1">
                  <a:solidFill>
                    <a:srgbClr val="373737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只想要開始</a:t>
              </a:r>
              <a:r>
                <a:rPr kumimoji="1" lang="zh-TW" altLang="en-US" sz="2000" b="1" dirty="0">
                  <a:solidFill>
                    <a:srgbClr val="373737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搜尋！</a:t>
              </a: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563FABC6-F61C-40BE-BD06-152B9530753D}"/>
              </a:ext>
            </a:extLst>
          </p:cNvPr>
          <p:cNvGrpSpPr/>
          <p:nvPr/>
        </p:nvGrpSpPr>
        <p:grpSpPr>
          <a:xfrm>
            <a:off x="6238951" y="168968"/>
            <a:ext cx="3533801" cy="707886"/>
            <a:chOff x="1991861" y="168968"/>
            <a:chExt cx="3533801" cy="707886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7106DDA4-45DF-43CB-BD3A-C586D5452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2498" y="244399"/>
              <a:ext cx="286735" cy="283408"/>
            </a:xfrm>
            <a:prstGeom prst="rect">
              <a:avLst/>
            </a:prstGeom>
          </p:spPr>
        </p:pic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B5366BBF-92B1-4CFC-B250-9B4E1C606656}"/>
                </a:ext>
              </a:extLst>
            </p:cNvPr>
            <p:cNvCxnSpPr>
              <a:cxnSpLocks/>
            </p:cNvCxnSpPr>
            <p:nvPr/>
          </p:nvCxnSpPr>
          <p:spPr>
            <a:xfrm>
              <a:off x="1991861" y="870402"/>
              <a:ext cx="353380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00F5CDF-9F60-4619-8884-C8E19C4FCFC6}"/>
                </a:ext>
              </a:extLst>
            </p:cNvPr>
            <p:cNvSpPr/>
            <p:nvPr/>
          </p:nvSpPr>
          <p:spPr>
            <a:xfrm>
              <a:off x="2279233" y="168968"/>
              <a:ext cx="299991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TW" altLang="en-US" sz="2000" b="1" dirty="0">
                  <a:solidFill>
                    <a:srgbClr val="373737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一次只能看到少量搜尋結果，需要不斷滾動捲軸！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1946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D168340-DFEC-41D1-94D5-322F36BCAF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38" y="274030"/>
            <a:ext cx="8871933" cy="1049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322C861-0D5E-4534-A968-757203AE93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37" y="1435627"/>
            <a:ext cx="8871933" cy="1061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013C757-EA79-40C1-B691-246F55A39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36" y="2629900"/>
            <a:ext cx="8871933" cy="1046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0B334F83-8D9D-2447-95EB-95A41FE58241}"/>
              </a:ext>
            </a:extLst>
          </p:cNvPr>
          <p:cNvSpPr txBox="1"/>
          <p:nvPr/>
        </p:nvSpPr>
        <p:spPr>
          <a:xfrm>
            <a:off x="2774067" y="529131"/>
            <a:ext cx="7280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依 </a:t>
            </a:r>
            <a:r>
              <a:rPr kumimoji="1" lang="en-US" altLang="zh-TW" sz="28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QTS</a:t>
            </a:r>
            <a:r>
              <a:rPr kumimoji="1"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權限控管搜尋結果，防止資料外洩</a:t>
            </a:r>
            <a:endParaRPr kumimoji="1"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498340E-2FDF-2545-A173-863F3643486E}"/>
              </a:ext>
            </a:extLst>
          </p:cNvPr>
          <p:cNvSpPr txBox="1"/>
          <p:nvPr/>
        </p:nvSpPr>
        <p:spPr>
          <a:xfrm>
            <a:off x="2762491" y="1700773"/>
            <a:ext cx="789761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kumimoji="1" lang="zh-TW" sz="2800" b="1">
                <a:solidFill>
                  <a:schemeClr val="bg1"/>
                </a:solidFill>
                <a:ea typeface="Microsoft JhengHei"/>
              </a:rPr>
              <a:t>排除索引資料夾，</a:t>
            </a:r>
            <a:r>
              <a:rPr kumimoji="1" lang="zh-TW" sz="2800" b="1" dirty="0">
                <a:solidFill>
                  <a:schemeClr val="bg1"/>
                </a:solidFill>
                <a:ea typeface="Microsoft JhengHei"/>
              </a:rPr>
              <a:t>依需求調整索引範圍</a:t>
            </a:r>
            <a:endParaRPr kumimoji="1" lang="en-US" altLang="zh-TW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D86F769-7245-7448-9AAB-516C515B9E27}"/>
              </a:ext>
            </a:extLst>
          </p:cNvPr>
          <p:cNvSpPr txBox="1"/>
          <p:nvPr/>
        </p:nvSpPr>
        <p:spPr>
          <a:xfrm>
            <a:off x="2762491" y="2908186"/>
            <a:ext cx="6667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完備的 </a:t>
            </a:r>
            <a:r>
              <a:rPr kumimoji="1" lang="en-US" altLang="zh-TW" sz="28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API</a:t>
            </a:r>
            <a:r>
              <a:rPr kumimoji="1"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，創建客製化搜尋應用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05098202-665F-4063-AF55-186B5F62A96F}"/>
              </a:ext>
            </a:extLst>
          </p:cNvPr>
          <p:cNvSpPr txBox="1">
            <a:spLocks/>
          </p:cNvSpPr>
          <p:nvPr/>
        </p:nvSpPr>
        <p:spPr>
          <a:xfrm>
            <a:off x="0" y="5883965"/>
            <a:ext cx="12192000" cy="974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kumimoji="1"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管理員必知的 </a:t>
            </a:r>
            <a:r>
              <a:rPr kumimoji="1" lang="en-US" altLang="zh-TW" sz="40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kumimoji="1"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三件事</a:t>
            </a:r>
          </a:p>
        </p:txBody>
      </p:sp>
    </p:spTree>
    <p:extLst>
      <p:ext uri="{BB962C8B-B14F-4D97-AF65-F5344CB8AC3E}">
        <p14:creationId xmlns:p14="http://schemas.microsoft.com/office/powerpoint/2010/main" val="3653912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3750" y="0"/>
            <a:ext cx="9772650" cy="974725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 </a:t>
            </a:r>
            <a:r>
              <a:rPr kumimoji="1"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kumimoji="1"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權限控管搜尋結果，防止資料外洩</a:t>
            </a:r>
          </a:p>
        </p:txBody>
      </p:sp>
      <p:sp>
        <p:nvSpPr>
          <p:cNvPr id="9" name="Shape 247">
            <a:extLst>
              <a:ext uri="{FF2B5EF4-FFF2-40B4-BE49-F238E27FC236}">
                <a16:creationId xmlns:a16="http://schemas.microsoft.com/office/drawing/2014/main" id="{C428B3E9-F6E5-F042-8FFE-89DDDB4EAC07}"/>
              </a:ext>
            </a:extLst>
          </p:cNvPr>
          <p:cNvSpPr/>
          <p:nvPr/>
        </p:nvSpPr>
        <p:spPr>
          <a:xfrm>
            <a:off x="5350938" y="3170073"/>
            <a:ext cx="278806" cy="36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4" name="圖片 3" descr="一張含有 螢幕擷取畫面, 監視器, 電子用品 的圖片&#10;&#10;&#10;&#10;自動產生的描述">
            <a:extLst>
              <a:ext uri="{FF2B5EF4-FFF2-40B4-BE49-F238E27FC236}">
                <a16:creationId xmlns:a16="http://schemas.microsoft.com/office/drawing/2014/main" id="{5F3F20B9-3601-EE42-81BA-85D8A6F1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87" y="1025050"/>
            <a:ext cx="7289183" cy="4120443"/>
          </a:xfrm>
          <a:prstGeom prst="rect">
            <a:avLst/>
          </a:prstGeom>
        </p:spPr>
      </p:pic>
      <p:sp>
        <p:nvSpPr>
          <p:cNvPr id="8" name="矩形: 圓角 47">
            <a:extLst>
              <a:ext uri="{FF2B5EF4-FFF2-40B4-BE49-F238E27FC236}">
                <a16:creationId xmlns:a16="http://schemas.microsoft.com/office/drawing/2014/main" id="{9CB6C398-9045-444D-971C-A01193D36B4D}"/>
              </a:ext>
            </a:extLst>
          </p:cNvPr>
          <p:cNvSpPr/>
          <p:nvPr/>
        </p:nvSpPr>
        <p:spPr>
          <a:xfrm>
            <a:off x="7106575" y="2033819"/>
            <a:ext cx="4536048" cy="1834805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Shape 254">
            <a:extLst>
              <a:ext uri="{FF2B5EF4-FFF2-40B4-BE49-F238E27FC236}">
                <a16:creationId xmlns:a16="http://schemas.microsoft.com/office/drawing/2014/main" id="{26006B29-C73B-493B-AFB8-BA014D5CB746}"/>
              </a:ext>
            </a:extLst>
          </p:cNvPr>
          <p:cNvSpPr txBox="1"/>
          <p:nvPr/>
        </p:nvSpPr>
        <p:spPr>
          <a:xfrm>
            <a:off x="7191303" y="2172715"/>
            <a:ext cx="4366591" cy="156991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altLang="zh-TW" sz="2000" b="1" dirty="0" err="1">
                <a:solidFill>
                  <a:srgbClr val="373737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Qsirch</a:t>
            </a:r>
            <a:r>
              <a:rPr lang="en-US" altLang="zh-TW" sz="2000" b="1" dirty="0">
                <a:solidFill>
                  <a:srgbClr val="373737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r>
              <a:rPr lang="zh-TW" altLang="en-US" sz="2000" b="1" dirty="0">
                <a:solidFill>
                  <a:srgbClr val="373737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根據 </a:t>
            </a:r>
            <a:r>
              <a:rPr lang="en-US" altLang="zh-TW" sz="2000" b="1" dirty="0">
                <a:solidFill>
                  <a:srgbClr val="373737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QTS</a:t>
            </a:r>
            <a:r>
              <a:rPr lang="en-US" altLang="zh-TW" sz="2000" b="1" dirty="0">
                <a:solidFill>
                  <a:srgbClr val="373737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r>
              <a:rPr lang="zh-TW" altLang="en-US" sz="2000" b="1" dirty="0">
                <a:solidFill>
                  <a:srgbClr val="373737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所設定的使用者及共享資料夾權限提供搜尋結果，使用者只會搜尋到被授權的檔案資料，確保個人隱私並有效防止機密文件外流。</a:t>
            </a:r>
            <a:endParaRPr dirty="0">
              <a:solidFill>
                <a:srgbClr val="373737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32C1D10-FA3E-4C6E-A97E-E54870E07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817"/>
            <a:ext cx="1954635" cy="156464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5D80115-73DE-4AB8-BC16-AEA06CADF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48355"/>
            <a:ext cx="1556458" cy="145135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C61AE54-66F2-4187-B0D9-53EA0F56E7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05"/>
          <a:stretch/>
        </p:blipFill>
        <p:spPr>
          <a:xfrm>
            <a:off x="4457995" y="4663419"/>
            <a:ext cx="3565136" cy="21945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787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47">
            <a:extLst>
              <a:ext uri="{FF2B5EF4-FFF2-40B4-BE49-F238E27FC236}">
                <a16:creationId xmlns:a16="http://schemas.microsoft.com/office/drawing/2014/main" id="{C428B3E9-F6E5-F042-8FFE-89DDDB4EAC07}"/>
              </a:ext>
            </a:extLst>
          </p:cNvPr>
          <p:cNvSpPr/>
          <p:nvPr/>
        </p:nvSpPr>
        <p:spPr>
          <a:xfrm>
            <a:off x="5350938" y="3170073"/>
            <a:ext cx="278806" cy="36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4" name="圖片 3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67FA6681-0DF6-CB47-8802-F4EA9D927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23" y="1114099"/>
            <a:ext cx="7892209" cy="4072450"/>
          </a:xfrm>
          <a:prstGeom prst="rect">
            <a:avLst/>
          </a:prstGeom>
        </p:spPr>
      </p:pic>
      <p:pic>
        <p:nvPicPr>
          <p:cNvPr id="6" name="圖片 5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C20BC2EC-F003-7E48-BEB1-3772CC96E9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" r="45482"/>
          <a:stretch/>
        </p:blipFill>
        <p:spPr>
          <a:xfrm>
            <a:off x="3403703" y="979887"/>
            <a:ext cx="3275681" cy="3275681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032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742EBA19-C384-7C4F-A0A6-4DEBE24A76A4}"/>
              </a:ext>
            </a:extLst>
          </p:cNvPr>
          <p:cNvSpPr/>
          <p:nvPr/>
        </p:nvSpPr>
        <p:spPr>
          <a:xfrm>
            <a:off x="13773792" y="1771797"/>
            <a:ext cx="252000" cy="252000"/>
          </a:xfrm>
          <a:prstGeom prst="ellipse">
            <a:avLst/>
          </a:prstGeom>
          <a:solidFill>
            <a:srgbClr val="FF0000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10" name="肘形接點 9">
            <a:extLst>
              <a:ext uri="{FF2B5EF4-FFF2-40B4-BE49-F238E27FC236}">
                <a16:creationId xmlns:a16="http://schemas.microsoft.com/office/drawing/2014/main" id="{3492B39C-1CCF-DD40-A052-7092E1EF9901}"/>
              </a:ext>
            </a:extLst>
          </p:cNvPr>
          <p:cNvCxnSpPr>
            <a:stCxn id="7" idx="4"/>
          </p:cNvCxnSpPr>
          <p:nvPr/>
        </p:nvCxnSpPr>
        <p:spPr>
          <a:xfrm rot="5400000">
            <a:off x="12944613" y="1533462"/>
            <a:ext cx="464845" cy="1445514"/>
          </a:xfrm>
          <a:prstGeom prst="bentConnector2">
            <a:avLst/>
          </a:prstGeom>
          <a:ln>
            <a:solidFill>
              <a:srgbClr val="FF0000">
                <a:alpha val="33725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標題 1">
            <a:extLst>
              <a:ext uri="{FF2B5EF4-FFF2-40B4-BE49-F238E27FC236}">
                <a16:creationId xmlns:a16="http://schemas.microsoft.com/office/drawing/2014/main" id="{06C8D7BD-755D-4CA9-9623-AB77A08931AA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9357360" cy="974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排除索引資料夾，依需求調整索引範圍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5414DD6-889C-4696-A05C-EF8322160E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817"/>
            <a:ext cx="1954635" cy="156464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1D4C7C7-BC47-4B80-9847-57A0096608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48355"/>
            <a:ext cx="1556458" cy="1451359"/>
          </a:xfrm>
          <a:prstGeom prst="rect">
            <a:avLst/>
          </a:prstGeom>
        </p:spPr>
      </p:pic>
      <p:sp>
        <p:nvSpPr>
          <p:cNvPr id="21" name="矩形: 圓角 47">
            <a:extLst>
              <a:ext uri="{FF2B5EF4-FFF2-40B4-BE49-F238E27FC236}">
                <a16:creationId xmlns:a16="http://schemas.microsoft.com/office/drawing/2014/main" id="{B43BE252-5C4A-4D8C-9070-86C16989CA1C}"/>
              </a:ext>
            </a:extLst>
          </p:cNvPr>
          <p:cNvSpPr/>
          <p:nvPr/>
        </p:nvSpPr>
        <p:spPr>
          <a:xfrm>
            <a:off x="7369694" y="3076340"/>
            <a:ext cx="3909182" cy="134156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Shape 254">
            <a:extLst>
              <a:ext uri="{FF2B5EF4-FFF2-40B4-BE49-F238E27FC236}">
                <a16:creationId xmlns:a16="http://schemas.microsoft.com/office/drawing/2014/main" id="{5BDF2713-4046-4FE1-A34E-559B77851335}"/>
              </a:ext>
            </a:extLst>
          </p:cNvPr>
          <p:cNvSpPr txBox="1"/>
          <p:nvPr/>
        </p:nvSpPr>
        <p:spPr>
          <a:xfrm>
            <a:off x="7505261" y="3194047"/>
            <a:ext cx="3638047" cy="113324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zh-TW" altLang="en-US" sz="2000" b="1" dirty="0">
                <a:solidFill>
                  <a:srgbClr val="373737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管理者可彈性新增或刪除能被 </a:t>
            </a:r>
            <a:r>
              <a:rPr lang="en-US" altLang="zh-TW" sz="2000" b="1" dirty="0" err="1">
                <a:solidFill>
                  <a:srgbClr val="373737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Qsirch</a:t>
            </a:r>
            <a:r>
              <a:rPr lang="en-US" altLang="zh-TW" sz="2000" b="1" dirty="0">
                <a:solidFill>
                  <a:srgbClr val="373737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r>
              <a:rPr lang="zh-TW" altLang="en-US" sz="2000" b="1" dirty="0">
                <a:solidFill>
                  <a:srgbClr val="373737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搜索的特定共享資料夾，確保備份的資料不被檢索。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C8E91F81-78F0-4193-A1B7-D12CA74492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05"/>
          <a:stretch/>
        </p:blipFill>
        <p:spPr>
          <a:xfrm>
            <a:off x="4457995" y="4663419"/>
            <a:ext cx="3565136" cy="21945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2805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47">
            <a:extLst>
              <a:ext uri="{FF2B5EF4-FFF2-40B4-BE49-F238E27FC236}">
                <a16:creationId xmlns:a16="http://schemas.microsoft.com/office/drawing/2014/main" id="{C428B3E9-F6E5-F042-8FFE-89DDDB4EAC07}"/>
              </a:ext>
            </a:extLst>
          </p:cNvPr>
          <p:cNvSpPr/>
          <p:nvPr/>
        </p:nvSpPr>
        <p:spPr>
          <a:xfrm>
            <a:off x="5350938" y="3170073"/>
            <a:ext cx="278806" cy="36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5" name="圖片 4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8352044A-8AC0-9543-B76E-B386FCB29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9" y="1070524"/>
            <a:ext cx="7329113" cy="4104304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415CDDC8-F54D-40F8-9BB4-2A5F092E7608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9357360" cy="974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完備的 </a:t>
            </a:r>
            <a:r>
              <a:rPr kumimoji="1"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API</a:t>
            </a:r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，創建客製化搜尋應用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E4B4150-F6DD-4FC2-8047-71C6B2446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817"/>
            <a:ext cx="1954635" cy="15646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ABE0252-458C-46FA-9EAB-16255E08A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48355"/>
            <a:ext cx="1556458" cy="1451359"/>
          </a:xfrm>
          <a:prstGeom prst="rect">
            <a:avLst/>
          </a:prstGeom>
        </p:spPr>
      </p:pic>
      <p:sp>
        <p:nvSpPr>
          <p:cNvPr id="12" name="矩形: 圓角 47">
            <a:extLst>
              <a:ext uri="{FF2B5EF4-FFF2-40B4-BE49-F238E27FC236}">
                <a16:creationId xmlns:a16="http://schemas.microsoft.com/office/drawing/2014/main" id="{3B1E821F-92D6-45DC-9569-BBA62727F974}"/>
              </a:ext>
            </a:extLst>
          </p:cNvPr>
          <p:cNvSpPr/>
          <p:nvPr/>
        </p:nvSpPr>
        <p:spPr>
          <a:xfrm>
            <a:off x="7099361" y="2087432"/>
            <a:ext cx="4536048" cy="1994456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254">
            <a:extLst>
              <a:ext uri="{FF2B5EF4-FFF2-40B4-BE49-F238E27FC236}">
                <a16:creationId xmlns:a16="http://schemas.microsoft.com/office/drawing/2014/main" id="{D3C617DD-DB10-42CE-A8A0-E2EF1A94FA6D}"/>
              </a:ext>
            </a:extLst>
          </p:cNvPr>
          <p:cNvSpPr txBox="1"/>
          <p:nvPr/>
        </p:nvSpPr>
        <p:spPr>
          <a:xfrm>
            <a:off x="7261013" y="2183624"/>
            <a:ext cx="4289667" cy="156991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altLang="zh-TW" sz="2000" b="1" dirty="0" err="1">
                <a:solidFill>
                  <a:srgbClr val="373737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Qsirch</a:t>
            </a:r>
            <a:r>
              <a:rPr lang="en-US" altLang="zh-TW" sz="2000" b="1" dirty="0">
                <a:solidFill>
                  <a:srgbClr val="373737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r>
              <a:rPr lang="zh-TW" altLang="en-US" sz="2000" b="1" dirty="0">
                <a:solidFill>
                  <a:srgbClr val="373737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開放 </a:t>
            </a:r>
            <a:r>
              <a:rPr lang="en-US" altLang="zh-TW" sz="2000" b="1" dirty="0">
                <a:solidFill>
                  <a:srgbClr val="373737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API</a:t>
            </a:r>
            <a:r>
              <a:rPr lang="en-US" altLang="zh-TW" sz="2000" b="1" dirty="0">
                <a:solidFill>
                  <a:srgbClr val="373737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r>
              <a:rPr lang="zh-TW" altLang="en-US" sz="2000" b="1" dirty="0">
                <a:solidFill>
                  <a:srgbClr val="373737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文件供第三方應用程式與系統整合使用。在瀏覽器上輸入以下連結即可瀏覽文件：</a:t>
            </a:r>
            <a:r>
              <a:rPr lang="en-US" altLang="zh-TW" sz="2000" b="1" dirty="0">
                <a:solidFill>
                  <a:srgbClr val="373737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[http://ip:port/qsirch/static/api-docs/v1/index.html</a:t>
            </a:r>
            <a:endParaRPr dirty="0">
              <a:solidFill>
                <a:srgbClr val="373737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4DD45CDC-8987-480C-AF5C-57DF8F1EA2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05"/>
          <a:stretch/>
        </p:blipFill>
        <p:spPr>
          <a:xfrm>
            <a:off x="4457995" y="4663419"/>
            <a:ext cx="3565136" cy="21945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3027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6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DB39ED8-89DE-4A68-9DE6-FA4DADEB2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0720" flipH="1">
            <a:off x="9689021" y="652307"/>
            <a:ext cx="1777048" cy="11398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986A57B0-17FF-4E15-87C7-F46242085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95" y="3710365"/>
            <a:ext cx="3289449" cy="1637054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CD309346-0D6E-4BE0-A18B-E3A5802C9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049" flipH="1">
            <a:off x="10184930" y="4069344"/>
            <a:ext cx="1614035" cy="2214146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73F53453-9020-4C89-B06D-6C6328D50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05" y="1432158"/>
            <a:ext cx="3289449" cy="1637054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00B089D9-05AA-4DD8-9548-DDCBB574E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049" flipH="1">
            <a:off x="9080781" y="1604577"/>
            <a:ext cx="1614035" cy="2214146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7F3E70C7-BC6D-4C0F-B00C-ED92567CFC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378" y="3727448"/>
            <a:ext cx="3289449" cy="1637054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F2487EE1-FE53-439B-B9BB-240C535942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3951">
            <a:off x="307221" y="4071202"/>
            <a:ext cx="1614035" cy="221414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90FC3C6-0C0F-4261-8A5E-4D202D391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22" y="1432157"/>
            <a:ext cx="3289449" cy="163705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39DBB14-E950-4B66-9655-8A9731AE0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3951">
            <a:off x="1529595" y="1612867"/>
            <a:ext cx="1614035" cy="2214146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0B334F83-8D9D-2447-95EB-95A41FE58241}"/>
              </a:ext>
            </a:extLst>
          </p:cNvPr>
          <p:cNvSpPr txBox="1"/>
          <p:nvPr/>
        </p:nvSpPr>
        <p:spPr>
          <a:xfrm>
            <a:off x="3258477" y="2080738"/>
            <a:ext cx="227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綜觀 </a:t>
            </a:r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檔案類型的比例及最常見的標籤，掌握 </a:t>
            </a:r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kumimoji="1"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內容</a:t>
            </a:r>
            <a:endParaRPr kumimoji="1"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7495" y="338522"/>
            <a:ext cx="8907368" cy="828675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</a:t>
            </a:r>
            <a:r>
              <a:rPr lang="zh-TW" altLang="en-US" sz="4000" b="1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CN" altLang="en-US" sz="4000" b="1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影片至文件，搜尋工具全面升級</a:t>
            </a:r>
            <a:endParaRPr lang="en-US" sz="4000" b="1" dirty="0">
              <a:solidFill>
                <a:srgbClr val="37373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736647A8-48CA-B54E-811B-C0E5DA52E652}"/>
              </a:ext>
            </a:extLst>
          </p:cNvPr>
          <p:cNvSpPr txBox="1"/>
          <p:nvPr/>
        </p:nvSpPr>
        <p:spPr>
          <a:xfrm>
            <a:off x="2050239" y="4372858"/>
            <a:ext cx="2281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搜尋後直接預覽，檢視文件內包含搜尋關鍵字的相關段落</a:t>
            </a:r>
            <a:endParaRPr kumimoji="1" lang="en-US" altLang="zh-Hant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標題 1">
            <a:extLst>
              <a:ext uri="{FF2B5EF4-FFF2-40B4-BE49-F238E27FC236}">
                <a16:creationId xmlns:a16="http://schemas.microsoft.com/office/drawing/2014/main" id="{24AD5B45-9344-4288-805B-6FF88D7B0BB9}"/>
              </a:ext>
            </a:extLst>
          </p:cNvPr>
          <p:cNvSpPr txBox="1">
            <a:spLocks/>
          </p:cNvSpPr>
          <p:nvPr/>
        </p:nvSpPr>
        <p:spPr>
          <a:xfrm>
            <a:off x="0" y="5877339"/>
            <a:ext cx="12190812" cy="980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kumimoji="1"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4.0 </a:t>
            </a:r>
            <a:r>
              <a:rPr kumimoji="1" lang="zh-CN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四大亮點</a:t>
            </a:r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回顧</a:t>
            </a:r>
            <a:endParaRPr kumimoji="1" lang="zh-CN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5DC84A20-8DAE-F14D-B7AE-99D68AB772C9}"/>
              </a:ext>
            </a:extLst>
          </p:cNvPr>
          <p:cNvSpPr txBox="1"/>
          <p:nvPr/>
        </p:nvSpPr>
        <p:spPr>
          <a:xfrm>
            <a:off x="6569040" y="2042094"/>
            <a:ext cx="2279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在互動式地圖上，快速搜尋並找到特定地點所拍攝的相片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5141DF0B-3067-D441-867D-267C2E3B7931}"/>
              </a:ext>
            </a:extLst>
          </p:cNvPr>
          <p:cNvSpPr txBox="1"/>
          <p:nvPr/>
        </p:nvSpPr>
        <p:spPr>
          <a:xfrm>
            <a:off x="8157447" y="4333830"/>
            <a:ext cx="1937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新增篩選條件，利用 </a:t>
            </a:r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FPS </a:t>
            </a:r>
            <a:r>
              <a:rPr kumimoji="1"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資訊找出特定影片</a:t>
            </a:r>
            <a:endParaRPr kumimoji="1" lang="en-US" altLang="zh-Hant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id="{95D2532E-12F5-6D44-95E6-A636DD7F90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2" y="4497353"/>
            <a:ext cx="826946" cy="61233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9A5F16A-6AFD-4C77-A27F-FEEE429B4EEB}"/>
              </a:ext>
            </a:extLst>
          </p:cNvPr>
          <p:cNvSpPr/>
          <p:nvPr/>
        </p:nvSpPr>
        <p:spPr>
          <a:xfrm>
            <a:off x="3542037" y="1507370"/>
            <a:ext cx="1531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zh-TW" altLang="en-US" sz="24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探索 </a:t>
            </a:r>
            <a:r>
              <a:rPr kumimoji="1" lang="en-US" altLang="zh-TW" sz="24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90C4746-8DD7-4539-A36E-66CC7EEC8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12" y="2001066"/>
            <a:ext cx="816773" cy="69231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33AE86C-EEDA-47FD-819D-6A02BB7B3513}"/>
              </a:ext>
            </a:extLst>
          </p:cNvPr>
          <p:cNvSpPr/>
          <p:nvPr/>
        </p:nvSpPr>
        <p:spPr>
          <a:xfrm>
            <a:off x="1996627" y="3800453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zh-CN" altLang="en-US" sz="24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檢視關鍵字</a:t>
            </a:r>
            <a:endParaRPr kumimoji="1" lang="en-US" altLang="zh-TW" sz="2400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205AD7B-B282-414B-8631-5BDFB777EB9E}"/>
              </a:ext>
            </a:extLst>
          </p:cNvPr>
          <p:cNvSpPr/>
          <p:nvPr/>
        </p:nvSpPr>
        <p:spPr>
          <a:xfrm>
            <a:off x="7162963" y="152570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zh-TW" altLang="en-US" sz="24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地圖搜尋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86E9EF7-8FCB-4AE4-B55C-9151CADB585D}"/>
              </a:ext>
            </a:extLst>
          </p:cNvPr>
          <p:cNvSpPr/>
          <p:nvPr/>
        </p:nvSpPr>
        <p:spPr>
          <a:xfrm>
            <a:off x="9105134" y="3782421"/>
            <a:ext cx="723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CN" sz="24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FPS</a:t>
            </a:r>
            <a:endParaRPr kumimoji="1" lang="en-US" altLang="zh-TW" sz="2400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FED6DA1C-5B2E-4FBD-9CC2-28F377F7B6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34" y="4434736"/>
            <a:ext cx="798861" cy="818256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612AF18A-B415-44BE-8CDB-C5675423BA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220" y="2028521"/>
            <a:ext cx="823234" cy="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00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C9112B-A02C-864C-84CD-3FCE0DFFE0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774370">
            <a:off x="4459271" y="3062761"/>
            <a:ext cx="5769643" cy="1298505"/>
          </a:xfrm>
        </p:spPr>
        <p:txBody>
          <a:bodyPr>
            <a:normAutofit/>
          </a:bodyPr>
          <a:lstStyle/>
          <a:p>
            <a:r>
              <a:rPr kumimoji="1" lang="zh-CN" altLang="en-US" sz="6000" b="1">
                <a:solidFill>
                  <a:schemeClr val="bg1"/>
                </a:solidFill>
                <a:latin typeface="微軟"/>
                <a:ea typeface="Microsoft JhengHei UI" panose="020B0604030504040204" pitchFamily="34" charset="-120"/>
              </a:rPr>
              <a:t>是您最好的選擇！</a:t>
            </a:r>
            <a:endParaRPr kumimoji="1" lang="zh-TW" altLang="en-US" sz="6000" b="1" dirty="0">
              <a:solidFill>
                <a:schemeClr val="bg1"/>
              </a:solidFill>
              <a:latin typeface="微軟"/>
              <a:ea typeface="Microsoft JhengHei UI" panose="020B0604030504040204" pitchFamily="34" charset="-120"/>
            </a:endParaRPr>
          </a:p>
        </p:txBody>
      </p:sp>
      <p:sp>
        <p:nvSpPr>
          <p:cNvPr id="5" name="Shape 748">
            <a:extLst>
              <a:ext uri="{FF2B5EF4-FFF2-40B4-BE49-F238E27FC236}">
                <a16:creationId xmlns:a16="http://schemas.microsoft.com/office/drawing/2014/main" id="{4A4E94B5-329D-437F-B1C3-1CBB2D548DC9}"/>
              </a:ext>
            </a:extLst>
          </p:cNvPr>
          <p:cNvSpPr txBox="1"/>
          <p:nvPr/>
        </p:nvSpPr>
        <p:spPr>
          <a:xfrm>
            <a:off x="5580507" y="6177281"/>
            <a:ext cx="4583909" cy="560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800" b="1" dirty="0">
                <a:solidFill>
                  <a:schemeClr val="tx1">
                    <a:lumMod val="9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©2019</a:t>
            </a:r>
            <a:r>
              <a:rPr lang="zh-TW" altLang="en-US" sz="800" b="1" dirty="0">
                <a:solidFill>
                  <a:schemeClr val="tx1">
                    <a:lumMod val="9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zh-TW" altLang="en-US" sz="8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76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>
            <a:extLst>
              <a:ext uri="{FF2B5EF4-FFF2-40B4-BE49-F238E27FC236}">
                <a16:creationId xmlns:a16="http://schemas.microsoft.com/office/drawing/2014/main" id="{EF5D7F02-AD13-4587-9B8B-B39621DAB4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456" y="2332490"/>
            <a:ext cx="3175482" cy="1426811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E26E4C56-4740-459F-8939-871AB33B7268}"/>
              </a:ext>
            </a:extLst>
          </p:cNvPr>
          <p:cNvGrpSpPr/>
          <p:nvPr/>
        </p:nvGrpSpPr>
        <p:grpSpPr>
          <a:xfrm>
            <a:off x="7289509" y="1837348"/>
            <a:ext cx="3685399" cy="2094819"/>
            <a:chOff x="3751656" y="4357240"/>
            <a:chExt cx="3685399" cy="2094819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8B0D4FFA-C6A1-4200-8B49-3F88619A0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610" y="4564833"/>
              <a:ext cx="3546445" cy="1045845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7CCE7448-F688-4CA0-9357-4D6F6D4F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24383" flipH="1">
              <a:off x="3751656" y="4357240"/>
              <a:ext cx="1527050" cy="2094819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E22D2226-055A-4A09-92C7-965D7C089106}"/>
                </a:ext>
              </a:extLst>
            </p:cNvPr>
            <p:cNvSpPr/>
            <p:nvPr/>
          </p:nvSpPr>
          <p:spPr>
            <a:xfrm>
              <a:off x="4905766" y="4514607"/>
              <a:ext cx="2492990" cy="9096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70000"/>
                </a:lnSpc>
              </a:pPr>
              <a:r>
                <a:rPr kumimoji="1" lang="zh-TW" altLang="en-US" sz="3600" b="1" dirty="0">
                  <a:solidFill>
                    <a:srgbClr val="373737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大亮點功能</a:t>
              </a:r>
              <a:endParaRPr kumimoji="1" lang="en-US" altLang="zh-TW" sz="3600" b="1" dirty="0">
                <a:solidFill>
                  <a:srgbClr val="373737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0CCA8EC-CC11-4E8F-B6A6-C3C31DD28BC0}"/>
                </a:ext>
              </a:extLst>
            </p:cNvPr>
            <p:cNvSpPr/>
            <p:nvPr/>
          </p:nvSpPr>
          <p:spPr>
            <a:xfrm>
              <a:off x="3794060" y="4650119"/>
              <a:ext cx="100985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zh-TW" altLang="en-US" sz="5400" b="1" dirty="0">
                  <a:solidFill>
                    <a:srgbClr val="DC624B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四</a:t>
              </a:r>
              <a:endParaRPr lang="zh-TW" altLang="en-US" sz="5400" dirty="0">
                <a:solidFill>
                  <a:srgbClr val="DC624B"/>
                </a:solidFill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4429B76-9771-5346-A07B-EB5F368CC9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62455" y="1064860"/>
            <a:ext cx="7333632" cy="9090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zh-TW" altLang="en-US" sz="3200" b="1" dirty="0">
                <a:solidFill>
                  <a:srgbClr val="373737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好還要更好，</a:t>
            </a:r>
            <a:r>
              <a:rPr kumimoji="1" lang="en-US" altLang="zh-TW" sz="3200" b="1" dirty="0" err="1">
                <a:solidFill>
                  <a:srgbClr val="373737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Qsirch</a:t>
            </a:r>
            <a:r>
              <a:rPr kumimoji="1" lang="en-US" altLang="zh-TW" sz="3200" b="1" dirty="0">
                <a:solidFill>
                  <a:srgbClr val="373737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kumimoji="1" lang="zh-TW" altLang="en-US" sz="3200" b="1" dirty="0">
                <a:solidFill>
                  <a:srgbClr val="373737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搜尋工具全面升級</a:t>
            </a:r>
            <a:r>
              <a:rPr kumimoji="1" lang="en-US" altLang="zh-TW" sz="3200" b="1" dirty="0">
                <a:solidFill>
                  <a:srgbClr val="373737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!</a:t>
            </a:r>
            <a:endParaRPr kumimoji="1" lang="zh-TW" altLang="en-US" sz="3200" b="1" dirty="0">
              <a:solidFill>
                <a:srgbClr val="373737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A814FFA4-0885-9649-93D3-C5377EF5246E}"/>
              </a:ext>
            </a:extLst>
          </p:cNvPr>
          <p:cNvSpPr txBox="1">
            <a:spLocks/>
          </p:cNvSpPr>
          <p:nvPr/>
        </p:nvSpPr>
        <p:spPr>
          <a:xfrm>
            <a:off x="12383592" y="3871428"/>
            <a:ext cx="1465077" cy="90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kumimoji="1" lang="en-US" altLang="zh-TW" sz="6000" b="1" dirty="0">
                <a:solidFill>
                  <a:srgbClr val="373737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+</a:t>
            </a:r>
            <a:endParaRPr kumimoji="1" lang="en-US" altLang="zh-TW" b="1" dirty="0">
              <a:solidFill>
                <a:srgbClr val="373737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111DBC8-068C-4587-8A27-68B35374F764}"/>
              </a:ext>
            </a:extLst>
          </p:cNvPr>
          <p:cNvSpPr txBox="1">
            <a:spLocks/>
          </p:cNvSpPr>
          <p:nvPr/>
        </p:nvSpPr>
        <p:spPr>
          <a:xfrm>
            <a:off x="2840087" y="30950"/>
            <a:ext cx="6780107" cy="986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使用者的聲音 </a:t>
            </a:r>
            <a:r>
              <a:rPr kumimoji="1"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kumimoji="1" lang="en-US" altLang="zh-CN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聽到了</a:t>
            </a:r>
            <a:endParaRPr kumimoji="1" lang="zh-CN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BBD81F90-7A5B-4BFF-BF0E-6474DB4406D5}"/>
              </a:ext>
            </a:extLst>
          </p:cNvPr>
          <p:cNvGrpSpPr/>
          <p:nvPr/>
        </p:nvGrpSpPr>
        <p:grpSpPr>
          <a:xfrm>
            <a:off x="1735622" y="1807003"/>
            <a:ext cx="4177509" cy="2094819"/>
            <a:chOff x="2937512" y="1746044"/>
            <a:chExt cx="4177509" cy="2094819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D56CA6E-F457-4812-B8F7-580B7B981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576" y="1983983"/>
              <a:ext cx="3546445" cy="1045845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AA884CBE-0D24-4E5A-A769-8DC71D7F6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822">
              <a:off x="2937512" y="1746044"/>
              <a:ext cx="1527050" cy="2094819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88F396A-A045-4244-9D4D-7AB7E8E10588}"/>
                </a:ext>
              </a:extLst>
            </p:cNvPr>
            <p:cNvSpPr/>
            <p:nvPr/>
          </p:nvSpPr>
          <p:spPr>
            <a:xfrm>
              <a:off x="4583729" y="1933757"/>
              <a:ext cx="2492991" cy="9096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70000"/>
                </a:lnSpc>
              </a:pPr>
              <a:r>
                <a:rPr kumimoji="1" lang="zh-TW" altLang="en-US" sz="3600" b="1" dirty="0">
                  <a:solidFill>
                    <a:srgbClr val="373737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大介面優化</a:t>
              </a:r>
              <a:endParaRPr kumimoji="1" lang="en-US" altLang="zh-TW" sz="3600" b="1" dirty="0">
                <a:solidFill>
                  <a:srgbClr val="373737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3A9D0CA-9FD1-444B-99B9-094B1E0864A8}"/>
                </a:ext>
              </a:extLst>
            </p:cNvPr>
            <p:cNvSpPr/>
            <p:nvPr/>
          </p:nvSpPr>
          <p:spPr>
            <a:xfrm>
              <a:off x="3472026" y="2069269"/>
              <a:ext cx="98463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zh-TW" altLang="en-US" sz="5400" b="1" dirty="0">
                  <a:solidFill>
                    <a:srgbClr val="DC624B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三</a:t>
              </a:r>
              <a:endParaRPr lang="zh-TW" altLang="en-US" sz="5400" dirty="0">
                <a:solidFill>
                  <a:srgbClr val="DC624B"/>
                </a:solidFill>
              </a:endParaRPr>
            </a:p>
          </p:txBody>
        </p:sp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4D4AC1A2-C490-4BB5-9968-70B961C9DA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568" y="124596"/>
            <a:ext cx="1983270" cy="1849350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DF93AAB2-592D-4C7C-BC6E-DB3DB1144D2B}"/>
              </a:ext>
            </a:extLst>
          </p:cNvPr>
          <p:cNvGrpSpPr/>
          <p:nvPr/>
        </p:nvGrpSpPr>
        <p:grpSpPr>
          <a:xfrm>
            <a:off x="3302331" y="3909690"/>
            <a:ext cx="5762155" cy="2775592"/>
            <a:chOff x="4222595" y="3929702"/>
            <a:chExt cx="5398005" cy="2600184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29BF78BF-6B1D-4DB0-ABEF-B143F847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6618" y="3929702"/>
              <a:ext cx="4513982" cy="2600184"/>
            </a:xfrm>
            <a:prstGeom prst="rect">
              <a:avLst/>
            </a:prstGeom>
          </p:spPr>
        </p:pic>
        <p:sp>
          <p:nvSpPr>
            <p:cNvPr id="4" name="標題 1">
              <a:extLst>
                <a:ext uri="{FF2B5EF4-FFF2-40B4-BE49-F238E27FC236}">
                  <a16:creationId xmlns:a16="http://schemas.microsoft.com/office/drawing/2014/main" id="{8FE54337-D43C-B742-8E6E-7F93B166FBA3}"/>
                </a:ext>
              </a:extLst>
            </p:cNvPr>
            <p:cNvSpPr txBox="1">
              <a:spLocks/>
            </p:cNvSpPr>
            <p:nvPr/>
          </p:nvSpPr>
          <p:spPr>
            <a:xfrm>
              <a:off x="5837582" y="4326265"/>
              <a:ext cx="3240157" cy="18844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kumimoji="1" lang="zh-CN" altLang="en-US" sz="4000" b="1" dirty="0">
                  <a:solidFill>
                    <a:srgbClr val="373737"/>
                  </a:solidFill>
                  <a:latin typeface="微軟"/>
                  <a:ea typeface="Microsoft JhengHei UI" panose="020B0604030504040204" pitchFamily="34" charset="-120"/>
                </a:rPr>
                <a:t>全新的</a:t>
              </a:r>
              <a:r>
                <a:rPr kumimoji="1" lang="zh-TW" altLang="en-US" sz="4000" b="1" dirty="0">
                  <a:solidFill>
                    <a:srgbClr val="373737"/>
                  </a:solidFill>
                  <a:latin typeface="微軟"/>
                  <a:ea typeface="Microsoft JhengHei UI" panose="020B0604030504040204" pitchFamily="34" charset="-120"/>
                </a:rPr>
                <a:t> </a:t>
              </a:r>
              <a:r>
                <a:rPr kumimoji="1" lang="en-US" altLang="zh-TW" sz="4000" b="1" dirty="0" err="1">
                  <a:solidFill>
                    <a:srgbClr val="373737"/>
                  </a:solidFill>
                  <a:latin typeface="Arial" panose="020B0604020202020204" pitchFamily="34" charset="0"/>
                  <a:ea typeface="Microsoft JhengHei UI" panose="020B0604030504040204" pitchFamily="34" charset="-120"/>
                  <a:cs typeface="Arial" panose="020B0604020202020204" pitchFamily="34" charset="0"/>
                </a:rPr>
                <a:t>Qsirch</a:t>
              </a:r>
              <a:r>
                <a:rPr kumimoji="1" lang="en-US" altLang="zh-TW" sz="4000" b="1" dirty="0">
                  <a:solidFill>
                    <a:srgbClr val="373737"/>
                  </a:solidFill>
                  <a:latin typeface="Arial" panose="020B0604020202020204" pitchFamily="34" charset="0"/>
                  <a:ea typeface="Microsoft JhengHei UI" panose="020B0604030504040204" pitchFamily="34" charset="-120"/>
                  <a:cs typeface="Arial" panose="020B0604020202020204" pitchFamily="34" charset="0"/>
                </a:rPr>
                <a:t> 4.0</a:t>
              </a:r>
            </a:p>
            <a:p>
              <a:pPr algn="ctr">
                <a:lnSpc>
                  <a:spcPct val="100000"/>
                </a:lnSpc>
              </a:pPr>
              <a:r>
                <a:rPr kumimoji="1" lang="zh-CN" altLang="en-US" sz="4000" b="1" dirty="0">
                  <a:solidFill>
                    <a:srgbClr val="373737"/>
                  </a:solidFill>
                  <a:latin typeface="微軟"/>
                  <a:ea typeface="Microsoft JhengHei UI" panose="020B0604030504040204" pitchFamily="34" charset="-120"/>
                </a:rPr>
                <a:t>全文檢索工具</a:t>
              </a:r>
              <a:endParaRPr kumimoji="1" lang="en-US" altLang="zh-TW" sz="4000" b="1" dirty="0">
                <a:solidFill>
                  <a:srgbClr val="373737"/>
                </a:solidFill>
                <a:latin typeface="微軟"/>
                <a:ea typeface="Microsoft JhengHei UI" panose="020B0604030504040204" pitchFamily="34" charset="-120"/>
              </a:endParaRPr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E080DCAF-61AC-410B-BCBB-D34D46B82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2595" y="4319949"/>
              <a:ext cx="2035007" cy="1181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3563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C9112B-A02C-864C-84CD-3FCE0DFFE0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8505" y="2074173"/>
            <a:ext cx="5499652" cy="2852737"/>
          </a:xfrm>
        </p:spPr>
        <p:txBody>
          <a:bodyPr>
            <a:normAutofit/>
          </a:bodyPr>
          <a:lstStyle/>
          <a:p>
            <a:r>
              <a:rPr kumimoji="1" lang="en-US" altLang="zh-TW" sz="7200" b="1" dirty="0" err="1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Qsirch</a:t>
            </a:r>
            <a:r>
              <a:rPr kumimoji="1" lang="en-US" altLang="zh-TW" sz="7200" b="1" dirty="0">
                <a:solidFill>
                  <a:srgbClr val="373737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4.0 </a:t>
            </a:r>
            <a:r>
              <a:rPr kumimoji="1" lang="zh-TW" altLang="en-US" sz="7200" b="1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全新功能</a:t>
            </a:r>
          </a:p>
        </p:txBody>
      </p:sp>
    </p:spTree>
    <p:extLst>
      <p:ext uri="{BB962C8B-B14F-4D97-AF65-F5344CB8AC3E}">
        <p14:creationId xmlns:p14="http://schemas.microsoft.com/office/powerpoint/2010/main" val="1683688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螢幕擷取畫面, 監視器, 電子用品 的圖片&#10;&#10;&#10;&#10;自動產生的描述">
            <a:extLst>
              <a:ext uri="{FF2B5EF4-FFF2-40B4-BE49-F238E27FC236}">
                <a16:creationId xmlns:a16="http://schemas.microsoft.com/office/drawing/2014/main" id="{55539A59-2655-CB48-9870-256AB55005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54" b="7172"/>
          <a:stretch/>
        </p:blipFill>
        <p:spPr>
          <a:xfrm>
            <a:off x="7730784" y="3002245"/>
            <a:ext cx="4470872" cy="3470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FE066AC-1ED0-4D0B-9750-347EC5D3FB29}"/>
              </a:ext>
            </a:extLst>
          </p:cNvPr>
          <p:cNvSpPr/>
          <p:nvPr/>
        </p:nvSpPr>
        <p:spPr>
          <a:xfrm>
            <a:off x="0" y="0"/>
            <a:ext cx="12192000" cy="1567844"/>
          </a:xfrm>
          <a:prstGeom prst="rect">
            <a:avLst/>
          </a:prstGeom>
          <a:solidFill>
            <a:srgbClr val="EE9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70" y="132347"/>
            <a:ext cx="11308730" cy="143549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lang="en-US" sz="4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4.0 </a:t>
            </a:r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網頁大改版</a:t>
            </a:r>
            <a:br>
              <a:rPr 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介面三大優化，給您最好的搜尋體驗</a:t>
            </a:r>
            <a:endParaRPr 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BB818390-E42A-4944-82CE-A5C3C60977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7" r="14157"/>
          <a:stretch/>
        </p:blipFill>
        <p:spPr>
          <a:xfrm>
            <a:off x="-6773" y="3010969"/>
            <a:ext cx="4095957" cy="346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8430CA46-FC0C-9245-BC3D-6CBB855B5B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39"/>
          <a:stretch/>
        </p:blipFill>
        <p:spPr>
          <a:xfrm>
            <a:off x="4097437" y="3002246"/>
            <a:ext cx="3761772" cy="3470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1785F13-6E0E-4C83-8493-4CBC918EA5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9" y="1903813"/>
            <a:ext cx="3557538" cy="111779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B54086D-5E4A-4097-B7AC-C714CF0FBC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92" y="1886316"/>
            <a:ext cx="3684819" cy="113529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4505949-33E7-4876-B43A-14EDB38ED6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92" y="1852722"/>
            <a:ext cx="3707094" cy="116008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0C496BC1-2452-4314-BE1B-3C7A731A5B83}"/>
              </a:ext>
            </a:extLst>
          </p:cNvPr>
          <p:cNvSpPr/>
          <p:nvPr/>
        </p:nvSpPr>
        <p:spPr>
          <a:xfrm>
            <a:off x="789076" y="2076829"/>
            <a:ext cx="2848644" cy="83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1" lang="zh-CN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首頁</a:t>
            </a:r>
            <a:r>
              <a:rPr kumimoji="1"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</a:t>
            </a:r>
            <a:r>
              <a:rPr kumimoji="1" lang="zh-CN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簡潔</a:t>
            </a:r>
            <a:r>
              <a:rPr kumimoji="1"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1" lang="zh-CN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所需搜尋工具一目瞭然</a:t>
            </a:r>
            <a:endParaRPr kumimoji="1" lang="zh-TW" alt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03111C0-D4CD-405E-992D-29BB4C976A1C}"/>
              </a:ext>
            </a:extLst>
          </p:cNvPr>
          <p:cNvSpPr/>
          <p:nvPr/>
        </p:nvSpPr>
        <p:spPr>
          <a:xfrm>
            <a:off x="5063947" y="2034646"/>
            <a:ext cx="2343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2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一次查看</a:t>
            </a:r>
            <a:br>
              <a:rPr kumimoji="1" lang="en-US" altLang="zh-TW" sz="2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2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更多筆</a:t>
            </a:r>
            <a:r>
              <a:rPr kumimoji="1" lang="zh-CN" altLang="en-US" sz="2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搜尋結果</a:t>
            </a:r>
            <a:endParaRPr kumimoji="1" lang="zh-TW" altLang="en-US" sz="24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C099DE5-4122-4A91-BC22-9E3E0F2205A6}"/>
              </a:ext>
            </a:extLst>
          </p:cNvPr>
          <p:cNvSpPr/>
          <p:nvPr/>
        </p:nvSpPr>
        <p:spPr>
          <a:xfrm>
            <a:off x="8755765" y="2044509"/>
            <a:ext cx="2954444" cy="83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更大的檔案預覽窗格提升操作便利性</a:t>
            </a:r>
          </a:p>
        </p:txBody>
      </p:sp>
    </p:spTree>
    <p:extLst>
      <p:ext uri="{BB962C8B-B14F-4D97-AF65-F5344CB8AC3E}">
        <p14:creationId xmlns:p14="http://schemas.microsoft.com/office/powerpoint/2010/main" val="3277407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>
            <a:extLst>
              <a:ext uri="{FF2B5EF4-FFF2-40B4-BE49-F238E27FC236}">
                <a16:creationId xmlns:a16="http://schemas.microsoft.com/office/drawing/2014/main" id="{5FBF35CB-F46E-471D-A79B-AB876D89B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0720" flipH="1">
            <a:off x="9689021" y="652307"/>
            <a:ext cx="1777048" cy="11398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986A57B0-17FF-4E15-87C7-F46242085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95" y="3710365"/>
            <a:ext cx="3289449" cy="1637054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CD309346-0D6E-4BE0-A18B-E3A5802C9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049" flipH="1">
            <a:off x="10184930" y="4069344"/>
            <a:ext cx="1614035" cy="2214146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73F53453-9020-4C89-B06D-6C6328D50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05" y="1432158"/>
            <a:ext cx="3289449" cy="1637054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00B089D9-05AA-4DD8-9548-DDCBB574E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049" flipH="1">
            <a:off x="9080781" y="1604577"/>
            <a:ext cx="1614035" cy="2214146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7F3E70C7-BC6D-4C0F-B00C-ED92567CFC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378" y="3727448"/>
            <a:ext cx="3289449" cy="1637054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F2487EE1-FE53-439B-B9BB-240C535942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3951">
            <a:off x="307221" y="4071202"/>
            <a:ext cx="1614035" cy="221414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90FC3C6-0C0F-4261-8A5E-4D202D391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22" y="1432157"/>
            <a:ext cx="3289449" cy="163705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39DBB14-E950-4B66-9655-8A9731AE0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3951">
            <a:off x="1529595" y="1612867"/>
            <a:ext cx="1614035" cy="2214146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0B334F83-8D9D-2447-95EB-95A41FE58241}"/>
              </a:ext>
            </a:extLst>
          </p:cNvPr>
          <p:cNvSpPr txBox="1"/>
          <p:nvPr/>
        </p:nvSpPr>
        <p:spPr>
          <a:xfrm>
            <a:off x="3258477" y="2080738"/>
            <a:ext cx="2473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綜觀 </a:t>
            </a:r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檔案類型比例及最常見的標籤， 掌握 </a:t>
            </a:r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kumimoji="1"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內容</a:t>
            </a:r>
            <a:endParaRPr kumimoji="1"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7609" y="338522"/>
            <a:ext cx="9357254" cy="828675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</a:t>
            </a:r>
            <a:r>
              <a:rPr lang="zh-TW" altLang="en-US" sz="4000" b="1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CN" altLang="en-US" sz="4000" b="1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影片至文件，搜尋工具全面升級</a:t>
            </a:r>
            <a:endParaRPr lang="en-US" sz="4000" b="1" dirty="0">
              <a:solidFill>
                <a:srgbClr val="37373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736647A8-48CA-B54E-811B-C0E5DA52E652}"/>
              </a:ext>
            </a:extLst>
          </p:cNvPr>
          <p:cNvSpPr txBox="1"/>
          <p:nvPr/>
        </p:nvSpPr>
        <p:spPr>
          <a:xfrm>
            <a:off x="2050239" y="4372858"/>
            <a:ext cx="2281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搜尋後直接預覽，檢視文件內包含搜尋關鍵字的相關段落</a:t>
            </a:r>
            <a:endParaRPr kumimoji="1" lang="en-US" altLang="zh-Hant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標題 1">
            <a:extLst>
              <a:ext uri="{FF2B5EF4-FFF2-40B4-BE49-F238E27FC236}">
                <a16:creationId xmlns:a16="http://schemas.microsoft.com/office/drawing/2014/main" id="{24AD5B45-9344-4288-805B-6FF88D7B0BB9}"/>
              </a:ext>
            </a:extLst>
          </p:cNvPr>
          <p:cNvSpPr txBox="1">
            <a:spLocks/>
          </p:cNvSpPr>
          <p:nvPr/>
        </p:nvSpPr>
        <p:spPr>
          <a:xfrm>
            <a:off x="0" y="5877339"/>
            <a:ext cx="12190812" cy="980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kumimoji="1"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4.0 </a:t>
            </a:r>
            <a:r>
              <a:rPr kumimoji="1" lang="zh-CN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四大亮</a:t>
            </a:r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點功能</a:t>
            </a:r>
            <a:endParaRPr kumimoji="1" lang="zh-CN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5DC84A20-8DAE-F14D-B7AE-99D68AB772C9}"/>
              </a:ext>
            </a:extLst>
          </p:cNvPr>
          <p:cNvSpPr txBox="1"/>
          <p:nvPr/>
        </p:nvSpPr>
        <p:spPr>
          <a:xfrm>
            <a:off x="6569040" y="2042094"/>
            <a:ext cx="2279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在互動式地圖上，快速搜尋並找到特定地點所拍攝的相片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5141DF0B-3067-D441-867D-267C2E3B7931}"/>
              </a:ext>
            </a:extLst>
          </p:cNvPr>
          <p:cNvSpPr txBox="1"/>
          <p:nvPr/>
        </p:nvSpPr>
        <p:spPr>
          <a:xfrm>
            <a:off x="8157447" y="4333830"/>
            <a:ext cx="1937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新增篩選條件，利用 </a:t>
            </a:r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FPS </a:t>
            </a:r>
            <a:r>
              <a:rPr kumimoji="1"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資訊找出特定影片</a:t>
            </a:r>
            <a:endParaRPr kumimoji="1" lang="en-US" altLang="zh-Hant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id="{95D2532E-12F5-6D44-95E6-A636DD7F90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2" y="4497353"/>
            <a:ext cx="826946" cy="61233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9A5F16A-6AFD-4C77-A27F-FEEE429B4EEB}"/>
              </a:ext>
            </a:extLst>
          </p:cNvPr>
          <p:cNvSpPr/>
          <p:nvPr/>
        </p:nvSpPr>
        <p:spPr>
          <a:xfrm>
            <a:off x="3542037" y="1507370"/>
            <a:ext cx="1531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zh-TW" altLang="en-US" sz="24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探索 </a:t>
            </a:r>
            <a:r>
              <a:rPr kumimoji="1" lang="en-US" altLang="zh-TW" sz="24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90C4746-8DD7-4539-A36E-66CC7EEC8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12" y="2001066"/>
            <a:ext cx="816773" cy="69231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33AE86C-EEDA-47FD-819D-6A02BB7B3513}"/>
              </a:ext>
            </a:extLst>
          </p:cNvPr>
          <p:cNvSpPr/>
          <p:nvPr/>
        </p:nvSpPr>
        <p:spPr>
          <a:xfrm>
            <a:off x="1996627" y="3800453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zh-CN" altLang="en-US" sz="24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檢視關鍵字</a:t>
            </a:r>
            <a:endParaRPr kumimoji="1" lang="en-US" altLang="zh-TW" sz="2400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205AD7B-B282-414B-8631-5BDFB777EB9E}"/>
              </a:ext>
            </a:extLst>
          </p:cNvPr>
          <p:cNvSpPr/>
          <p:nvPr/>
        </p:nvSpPr>
        <p:spPr>
          <a:xfrm>
            <a:off x="7162963" y="152570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zh-TW" altLang="en-US" sz="24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地圖搜尋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86E9EF7-8FCB-4AE4-B55C-9151CADB585D}"/>
              </a:ext>
            </a:extLst>
          </p:cNvPr>
          <p:cNvSpPr/>
          <p:nvPr/>
        </p:nvSpPr>
        <p:spPr>
          <a:xfrm>
            <a:off x="9105134" y="3782421"/>
            <a:ext cx="723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CN" sz="24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FPS</a:t>
            </a:r>
            <a:endParaRPr kumimoji="1" lang="en-US" altLang="zh-TW" sz="2400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EF35FB97-6942-426E-B69B-5615834CCA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34" y="4434736"/>
            <a:ext cx="798861" cy="818256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E2A26F4F-EF53-4D9B-B2F2-077985F7AE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220" y="2028521"/>
            <a:ext cx="823234" cy="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55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3749" y="0"/>
            <a:ext cx="9994899" cy="974725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 </a:t>
            </a:r>
            <a:r>
              <a:rPr kumimoji="1"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，掌握 </a:t>
            </a:r>
            <a:r>
              <a:rPr kumimoji="1"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kumimoji="1" lang="zh-CN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檔案的潛在特性</a:t>
            </a:r>
            <a:endParaRPr kumimoji="1"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F06F6DCA-680A-8044-A72B-60EE513D8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1" y="974725"/>
            <a:ext cx="8860458" cy="4278989"/>
          </a:xfrm>
          <a:prstGeom prst="rect">
            <a:avLst/>
          </a:prstGeom>
        </p:spPr>
      </p:pic>
      <p:sp>
        <p:nvSpPr>
          <p:cNvPr id="6" name="矩形: 圓角 47">
            <a:extLst>
              <a:ext uri="{FF2B5EF4-FFF2-40B4-BE49-F238E27FC236}">
                <a16:creationId xmlns:a16="http://schemas.microsoft.com/office/drawing/2014/main" id="{5C4A1AD2-187B-412A-96C4-CB90C774D91B}"/>
              </a:ext>
            </a:extLst>
          </p:cNvPr>
          <p:cNvSpPr/>
          <p:nvPr/>
        </p:nvSpPr>
        <p:spPr>
          <a:xfrm>
            <a:off x="1756046" y="4766351"/>
            <a:ext cx="2491276" cy="974725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D5D9CC1-F3B2-4825-9AA4-A6015C3A8151}"/>
              </a:ext>
            </a:extLst>
          </p:cNvPr>
          <p:cNvSpPr txBox="1"/>
          <p:nvPr/>
        </p:nvSpPr>
        <p:spPr>
          <a:xfrm>
            <a:off x="1875184" y="4855576"/>
            <a:ext cx="2293696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TW" sz="2400" b="1">
                <a:latin typeface="Microsoft JhengHei"/>
                <a:ea typeface="Microsoft JhengHei"/>
              </a:rPr>
              <a:t>NAS </a:t>
            </a:r>
            <a:r>
              <a:rPr kumimoji="1" lang="zh-TW" altLang="en-US" sz="2400" b="1">
                <a:latin typeface="Microsoft JhengHei"/>
                <a:ea typeface="Microsoft JhengHei"/>
              </a:rPr>
              <a:t>內檔案分佈一目瞭然</a:t>
            </a:r>
          </a:p>
        </p:txBody>
      </p:sp>
      <p:sp>
        <p:nvSpPr>
          <p:cNvPr id="8" name="矩形: 圓角 47">
            <a:extLst>
              <a:ext uri="{FF2B5EF4-FFF2-40B4-BE49-F238E27FC236}">
                <a16:creationId xmlns:a16="http://schemas.microsoft.com/office/drawing/2014/main" id="{63E68019-7E2C-41C2-9710-3139AB80C4EA}"/>
              </a:ext>
            </a:extLst>
          </p:cNvPr>
          <p:cNvSpPr/>
          <p:nvPr/>
        </p:nvSpPr>
        <p:spPr>
          <a:xfrm>
            <a:off x="8637072" y="2055467"/>
            <a:ext cx="3253473" cy="974725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AB8125D-E2D3-479E-B4D7-95DDEC0F5004}"/>
              </a:ext>
            </a:extLst>
          </p:cNvPr>
          <p:cNvSpPr txBox="1"/>
          <p:nvPr/>
        </p:nvSpPr>
        <p:spPr>
          <a:xfrm>
            <a:off x="8637073" y="2127330"/>
            <a:ext cx="3253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透過點選常見標籤來檢視具有共通特性的檔案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D2A6060-6FE8-44B9-A634-A32AEF69C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817"/>
            <a:ext cx="1954635" cy="156464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B16AF56-194C-4ADA-8CDB-4F5A2D5A50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48355"/>
            <a:ext cx="1556458" cy="145135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531D550-1356-46A0-BE5F-B5D5C1E56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05"/>
          <a:stretch/>
        </p:blipFill>
        <p:spPr>
          <a:xfrm>
            <a:off x="4457995" y="4663419"/>
            <a:ext cx="3565136" cy="21945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2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47">
            <a:extLst>
              <a:ext uri="{FF2B5EF4-FFF2-40B4-BE49-F238E27FC236}">
                <a16:creationId xmlns:a16="http://schemas.microsoft.com/office/drawing/2014/main" id="{0EDA5573-3301-45E4-8863-FC36E8D5DB38}"/>
              </a:ext>
            </a:extLst>
          </p:cNvPr>
          <p:cNvSpPr/>
          <p:nvPr/>
        </p:nvSpPr>
        <p:spPr>
          <a:xfrm>
            <a:off x="1496902" y="1350883"/>
            <a:ext cx="3340362" cy="1149082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1C2BA7F-3664-4F4D-BF68-F7AD5243A1BB}"/>
              </a:ext>
            </a:extLst>
          </p:cNvPr>
          <p:cNvSpPr txBox="1"/>
          <p:nvPr/>
        </p:nvSpPr>
        <p:spPr>
          <a:xfrm>
            <a:off x="1562155" y="1417592"/>
            <a:ext cx="3106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分類</a:t>
            </a:r>
            <a:r>
              <a:rPr kumimoji="1"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呈現同一地點照片。</a:t>
            </a:r>
          </a:p>
          <a:p>
            <a:pPr lvl="0"/>
            <a:r>
              <a:rPr kumimoji="1"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地圖內也能搜尋</a:t>
            </a:r>
            <a:r>
              <a:rPr kumimoji="1"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kumimoji="1"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快速查看並指定</a:t>
            </a:r>
            <a:r>
              <a:rPr kumimoji="1"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地點</a:t>
            </a:r>
            <a:r>
              <a:rPr kumimoji="1" lang="en-US" altLang="zh-TW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地標</a:t>
            </a:r>
            <a:r>
              <a:rPr kumimoji="1"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！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3750" y="0"/>
            <a:ext cx="10304946" cy="974725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地圖搜尋，快速找到特定地點的相片</a:t>
            </a:r>
          </a:p>
        </p:txBody>
      </p:sp>
      <p:pic>
        <p:nvPicPr>
          <p:cNvPr id="9" name="圖片 8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892E09C8-EBEE-E345-BB2F-4C5FD9F9F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" y="2742743"/>
            <a:ext cx="8370668" cy="4042800"/>
          </a:xfrm>
          <a:prstGeom prst="rect">
            <a:avLst/>
          </a:prstGeom>
        </p:spPr>
      </p:pic>
      <p:pic>
        <p:nvPicPr>
          <p:cNvPr id="13" name="圖片 12" descr="一張含有 地圖, 文字 的圖片&#10;&#10;&#10;&#10;自動產生的描述">
            <a:extLst>
              <a:ext uri="{FF2B5EF4-FFF2-40B4-BE49-F238E27FC236}">
                <a16:creationId xmlns:a16="http://schemas.microsoft.com/office/drawing/2014/main" id="{46636435-DB1C-5A4A-8CC9-3C7CC4F56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99" y="1417591"/>
            <a:ext cx="6736596" cy="3261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4A49AAF-C96F-4DDD-A6CC-FEC12BD053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/>
          <a:stretch/>
        </p:blipFill>
        <p:spPr>
          <a:xfrm>
            <a:off x="0" y="1106047"/>
            <a:ext cx="1651887" cy="151530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F295C81-EB9D-4FE8-BAA1-B41377839F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48355"/>
            <a:ext cx="1556458" cy="145135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2BAD442-F493-439C-B0F6-B7C97F1A74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09" y="1699714"/>
            <a:ext cx="2031207" cy="1302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90ADF70-BB94-4014-906C-C5DAB1C3A1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39"/>
          <a:stretch/>
        </p:blipFill>
        <p:spPr>
          <a:xfrm>
            <a:off x="8530759" y="4139958"/>
            <a:ext cx="3565136" cy="27180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940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3750" y="0"/>
            <a:ext cx="9772650" cy="974725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檢視關鍵字</a:t>
            </a:r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，搜尋後即時預覽相關段落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06F6DCA-680A-8044-A72B-60EE513D8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4" y="1030618"/>
            <a:ext cx="8521623" cy="418718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ECAD156-9A19-4361-8F04-C3DE7FF395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48355"/>
            <a:ext cx="1556458" cy="1451359"/>
          </a:xfrm>
          <a:prstGeom prst="rect">
            <a:avLst/>
          </a:prstGeom>
        </p:spPr>
      </p:pic>
      <p:sp>
        <p:nvSpPr>
          <p:cNvPr id="9" name="矩形: 圓角 47">
            <a:extLst>
              <a:ext uri="{FF2B5EF4-FFF2-40B4-BE49-F238E27FC236}">
                <a16:creationId xmlns:a16="http://schemas.microsoft.com/office/drawing/2014/main" id="{570A324C-EA8A-4C29-86C5-C00F13DAA0E4}"/>
              </a:ext>
            </a:extLst>
          </p:cNvPr>
          <p:cNvSpPr/>
          <p:nvPr/>
        </p:nvSpPr>
        <p:spPr>
          <a:xfrm>
            <a:off x="1808861" y="5005665"/>
            <a:ext cx="2710130" cy="904803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A2A11F3-2626-4DF0-871C-7327D78355C3}"/>
              </a:ext>
            </a:extLst>
          </p:cNvPr>
          <p:cNvSpPr txBox="1"/>
          <p:nvPr/>
        </p:nvSpPr>
        <p:spPr>
          <a:xfrm>
            <a:off x="1828739" y="5088065"/>
            <a:ext cx="262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無須安裝其他套件，搜尋後就能直接查看！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822DB15-A1BD-4597-B3A3-553E9E9A2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817"/>
            <a:ext cx="1954635" cy="1564642"/>
          </a:xfrm>
          <a:prstGeom prst="rect">
            <a:avLst/>
          </a:prstGeom>
        </p:spPr>
      </p:pic>
      <p:sp>
        <p:nvSpPr>
          <p:cNvPr id="11" name="矩形: 圓角 47">
            <a:extLst>
              <a:ext uri="{FF2B5EF4-FFF2-40B4-BE49-F238E27FC236}">
                <a16:creationId xmlns:a16="http://schemas.microsoft.com/office/drawing/2014/main" id="{7B9584EB-E950-4703-B36E-5DA6745D79E9}"/>
              </a:ext>
            </a:extLst>
          </p:cNvPr>
          <p:cNvSpPr/>
          <p:nvPr/>
        </p:nvSpPr>
        <p:spPr>
          <a:xfrm>
            <a:off x="8907977" y="2497158"/>
            <a:ext cx="2747309" cy="882146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588DD06-CC23-48D9-9CB6-7290825D6312}"/>
              </a:ext>
            </a:extLst>
          </p:cNvPr>
          <p:cNvSpPr txBox="1"/>
          <p:nvPr/>
        </p:nvSpPr>
        <p:spPr>
          <a:xfrm>
            <a:off x="8966604" y="2570493"/>
            <a:ext cx="2562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快速查看關鍵段落，確認再即時下載分享！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70BCC6C-B8E7-4A24-8D2B-5219FFF89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05"/>
          <a:stretch/>
        </p:blipFill>
        <p:spPr>
          <a:xfrm>
            <a:off x="4457995" y="4663419"/>
            <a:ext cx="3565136" cy="21945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741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2433</TotalTime>
  <Words>882</Words>
  <Application>Microsoft Office PowerPoint</Application>
  <PresentationFormat>寬螢幕</PresentationFormat>
  <Paragraphs>135</Paragraphs>
  <Slides>26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5" baseType="lpstr">
      <vt:lpstr>Microsoft JhengHei UI</vt:lpstr>
      <vt:lpstr>微軟</vt:lpstr>
      <vt:lpstr>微軟正黑體</vt:lpstr>
      <vt:lpstr>微軟正黑體</vt:lpstr>
      <vt:lpstr>新細明體</vt:lpstr>
      <vt:lpstr>Arial</vt:lpstr>
      <vt:lpstr>Calibri</vt:lpstr>
      <vt:lpstr>Calibri Light</vt:lpstr>
      <vt:lpstr>office theme</vt:lpstr>
      <vt:lpstr>PowerPoint 簡報</vt:lpstr>
      <vt:lpstr>您過去使用 Qsirch 時的心聲…</vt:lpstr>
      <vt:lpstr>好還要更好，Qsirch 搜尋工具全面升級!</vt:lpstr>
      <vt:lpstr>Qsirch 4.0 全新功能</vt:lpstr>
      <vt:lpstr>Qsirch 4.0 網頁大改版 介面三大優化，給您最好的搜尋體驗</vt:lpstr>
      <vt:lpstr>圖片、影片至文件，搜尋工具全面升級</vt:lpstr>
      <vt:lpstr>探索 NAS，掌握 NAS 檔案的潛在特性</vt:lpstr>
      <vt:lpstr>地圖搜尋，快速找到特定地點的相片</vt:lpstr>
      <vt:lpstr>檢視關鍵字，搜尋後即時預覽相關段落</vt:lpstr>
      <vt:lpstr>新增影片篩選條件，FPS 資訊也能搜</vt:lpstr>
      <vt:lpstr>PowerPoint 簡報</vt:lpstr>
      <vt:lpstr>PowerPoint 簡報</vt:lpstr>
      <vt:lpstr>PowerPoint 簡報</vt:lpstr>
      <vt:lpstr>進階搜尋：指定路徑、排除關鍵字一次搞定</vt:lpstr>
      <vt:lpstr>強大篩選器，不記得關鍵字也能搜</vt:lpstr>
      <vt:lpstr>檔案搜尋預覽至分享，一個介面完成</vt:lpstr>
      <vt:lpstr>善用四大搜尋入口，在哪都能使用 Qsirch</vt:lpstr>
      <vt:lpstr>PowerPoint 簡報</vt:lpstr>
      <vt:lpstr>Qsirch 小幫手 - 瀏覽器套件</vt:lpstr>
      <vt:lpstr>PowerPoint 簡報</vt:lpstr>
      <vt:lpstr>依 QTS 權限控管搜尋結果，防止資料外洩</vt:lpstr>
      <vt:lpstr>PowerPoint 簡報</vt:lpstr>
      <vt:lpstr>PowerPoint 簡報</vt:lpstr>
      <vt:lpstr>PowerPoint 簡報</vt:lpstr>
      <vt:lpstr>圖片、影片至文件，搜尋工具全面升級</vt:lpstr>
      <vt:lpstr>是您最好的選擇！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Yvonne Tsai</dc:creator>
  <cp:lastModifiedBy>QNAP_Yvonne Tsai</cp:lastModifiedBy>
  <cp:revision>2</cp:revision>
  <dcterms:created xsi:type="dcterms:W3CDTF">2013-07-15T20:26:40Z</dcterms:created>
  <dcterms:modified xsi:type="dcterms:W3CDTF">2019-02-22T05:45:35Z</dcterms:modified>
</cp:coreProperties>
</file>