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79" r:id="rId3"/>
    <p:sldId id="301" r:id="rId4"/>
    <p:sldId id="325" r:id="rId5"/>
    <p:sldId id="317" r:id="rId6"/>
    <p:sldId id="316" r:id="rId7"/>
    <p:sldId id="299" r:id="rId8"/>
    <p:sldId id="300" r:id="rId9"/>
    <p:sldId id="259" r:id="rId10"/>
    <p:sldId id="318" r:id="rId11"/>
    <p:sldId id="303" r:id="rId12"/>
    <p:sldId id="326" r:id="rId13"/>
    <p:sldId id="257" r:id="rId14"/>
    <p:sldId id="312" r:id="rId15"/>
    <p:sldId id="322" r:id="rId16"/>
    <p:sldId id="323" r:id="rId17"/>
    <p:sldId id="293" r:id="rId18"/>
    <p:sldId id="294" r:id="rId19"/>
    <p:sldId id="324" r:id="rId20"/>
    <p:sldId id="319" r:id="rId21"/>
    <p:sldId id="305" r:id="rId22"/>
    <p:sldId id="306" r:id="rId23"/>
    <p:sldId id="291" r:id="rId24"/>
    <p:sldId id="320" r:id="rId25"/>
    <p:sldId id="308" r:id="rId26"/>
    <p:sldId id="321" r:id="rId27"/>
    <p:sldId id="280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JhengHei" panose="020B0604030504040204" pitchFamily="34" charset="-120"/>
      <p:regular r:id="rId34"/>
      <p:bold r:id="rId35"/>
    </p:embeddedFont>
    <p:embeddedFont>
      <p:font typeface="Microsoft JhengHei" panose="020B0604030504040204" pitchFamily="34" charset="-12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FFBE"/>
    <a:srgbClr val="0B6561"/>
    <a:srgbClr val="119E98"/>
    <a:srgbClr val="07D9B2"/>
    <a:srgbClr val="BD3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BF00A-E1D4-68B1-732A-9EE571B5A7B8}" v="12" dt="2019-02-18T08:54:38.512"/>
    <p1510:client id="{5F57C121-653A-4AF4-A1CF-E04D80495142}" v="42" dt="2019-02-18T07:37:44.865"/>
    <p1510:client id="{77B2E259-D762-E5D6-AC01-4CB8F4DDA4F5}" v="58" dt="2019-02-18T11:40:47.841"/>
    <p1510:client id="{88D3BA35-5BBB-2B55-B70C-3445521243AC}" v="118" dt="2019-02-18T08:19:05.151"/>
    <p1510:client id="{958CAE76-A72E-7E69-1FA9-7FECCF301BAF}" v="68" dt="2019-02-18T07:08:26.300"/>
    <p1510:client id="{FFED6F54-7603-4B22-88B0-F184A9F3BA1F}" v="257" dt="2019-02-18T06:05:56.742"/>
    <p1510:client id="{F68D6BAE-4D67-9E77-DBC9-EB1DE15D13B0}" v="154" dt="2019-02-18T07:09:19.788"/>
    <p1510:client id="{4D2E36FC-86AB-EA51-15D1-EC67E29CC893}" v="18" dt="2019-02-18T09:11:16.570"/>
    <p1510:client id="{C1CEFF3B-FC35-E673-3A68-6159189B409C}" v="68" dt="2019-02-19T04:08:31.522"/>
    <p1510:client id="{09E93271-1DBC-42C0-DF03-2F4BE72C8996}" v="8" dt="2019-02-19T03:53:55.690"/>
    <p1510:client id="{2A9E80D7-6403-F615-C3C6-0EC8DFFB7F3C}" v="52" dt="2019-02-19T04:11:00.654"/>
    <p1510:client id="{A39BE002-DEE0-A6DD-4792-69689DF57690}" v="67" dt="2019-02-19T06:00:31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007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9dfca8ed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9dfca8ed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47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24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89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9dfca8ed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9dfca8ed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6456abc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6456abc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100">
                <a:latin typeface="Times New Roman"/>
                <a:ea typeface="Times New Roman"/>
                <a:cs typeface="Times New Roman"/>
                <a:sym typeface="Times New Roman"/>
              </a:rPr>
              <a:t>來維持有效保護抵禦資料安全威脅避免財務以及法律影響</a:t>
            </a:r>
          </a:p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100">
                <a:latin typeface="Times New Roman"/>
                <a:ea typeface="Times New Roman"/>
                <a:cs typeface="Times New Roman"/>
                <a:sym typeface="Times New Roman"/>
              </a:rPr>
              <a:t>因此儲存裝置就顯得更重要，需具備更強大的資料保護安全機制</a:t>
            </a:r>
            <a:endParaRPr lang="zh-TW" altLang="en-US" sz="11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zh-TW"/>
          </a:p>
          <a:p>
            <a:pPr>
              <a:buNone/>
            </a:pPr>
            <a:endParaRPr lang="en-US" altLang="zh-TW"/>
          </a:p>
          <a:p>
            <a:pPr>
              <a:buNone/>
            </a:pPr>
            <a:r>
              <a:rPr lang="zh-TW" altLang="en-US"/>
              <a:t>一些國家單位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32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/>
              <a:t>未上鎖、上鎖　紅框框住記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ab8f828b2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ab8f828b2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8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8A19510-7A11-4F96-BB8B-D606AFE10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1DA66A-ACE9-41FE-8118-EE9C1FA89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474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680B68-6E15-4E15-B97B-B82E59BFF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682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65C3657-ACA4-41B5-B539-B53A9B49D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5101B36-A303-4C0B-AF02-C16730850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444E50B-58AA-4CE1-8ADE-7F8DBB3E2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4E6A0A-89B8-4EE1-81E2-4ECAB1054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9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0555935-7709-4790-8896-F5B75654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799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97383A-08FB-4CB8-B276-B01CA42A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1339"/>
            <a:ext cx="9135541" cy="51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13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53C9A74-A775-4E36-8307-6052C91B8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253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D10D3CF-A843-41CA-A2FA-C151BB9D8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612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E2ADACD-D492-47DC-A063-60B494A30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68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A6F787-3762-4078-9741-711C1C097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9" y="0"/>
            <a:ext cx="913554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23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1CEB-F7CE-4EC5-813D-E9F916459023}" type="datetimeFigureOut">
              <a:rPr lang="zh-TW" altLang="en-US" smtClean="0"/>
              <a:pPr/>
              <a:t>2019/2/18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80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4C2B256-62AF-4EC2-AB0B-750F311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0E428B-3FE4-4A1C-AB49-5A0756A1CD83}"/>
              </a:ext>
            </a:extLst>
          </p:cNvPr>
          <p:cNvSpPr/>
          <p:nvPr/>
        </p:nvSpPr>
        <p:spPr>
          <a:xfrm>
            <a:off x="835649" y="3333304"/>
            <a:ext cx="2872256" cy="1224136"/>
          </a:xfrm>
          <a:prstGeom prst="rect">
            <a:avLst/>
          </a:prstGeom>
          <a:noFill/>
          <a:ln>
            <a:solidFill>
              <a:srgbClr val="4AFF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26420" y="11778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zh-TW" altLang="en-US" sz="3400" b="1">
                <a:latin typeface="微軟正黑體"/>
                <a:ea typeface="微軟正黑體"/>
              </a:rPr>
              <a:t>整合三星 </a:t>
            </a:r>
            <a:r>
              <a:rPr lang="en-US" altLang="zh-TW" sz="3400" b="1">
                <a:latin typeface="微軟正黑體"/>
                <a:ea typeface="微軟正黑體"/>
              </a:rPr>
              <a:t>SSD </a:t>
            </a:r>
            <a:r>
              <a:rPr lang="zh-TW" altLang="en-US" sz="3400" b="1">
                <a:latin typeface="微軟正黑體"/>
                <a:ea typeface="微軟正黑體"/>
              </a:rPr>
              <a:t>的 </a:t>
            </a:r>
            <a:r>
              <a:rPr lang="en-US" altLang="zh-TW" sz="3400" b="1">
                <a:latin typeface="微軟正黑體"/>
                <a:ea typeface="微軟正黑體"/>
              </a:rPr>
              <a:t>QNAP NAS </a:t>
            </a:r>
            <a:r>
              <a:rPr lang="zh-TW" altLang="en-US" sz="3400" b="1">
                <a:latin typeface="微軟正黑體"/>
                <a:ea typeface="微軟正黑體"/>
              </a:rPr>
              <a:t>，</a:t>
            </a:r>
            <a:br>
              <a:rPr lang="en-US" altLang="zh-TW" sz="34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400" b="1">
                <a:latin typeface="微軟正黑體"/>
                <a:ea typeface="微軟正黑體"/>
              </a:rPr>
              <a:t>加密檔案不再降低讀寫效能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23529" y="1355162"/>
            <a:ext cx="4548884" cy="123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三星全系列固態硬碟皆具備自我加密功能！</a:t>
            </a:r>
            <a:br>
              <a:rPr lang="en-US" altLang="zh-TW" sz="18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結合 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QNAP 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為您的資料做妥善保護，</a:t>
            </a:r>
            <a:br>
              <a:rPr lang="en-US" altLang="zh-TW" sz="180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 在加密與不加密的讀寫效能近乎相同</a:t>
            </a:r>
            <a:endParaRPr lang="en-US" altLang="zh-TW" sz="18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3028" y="343754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效能、安全</a:t>
            </a:r>
            <a:br>
              <a:rPr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雙重保護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94148B-0107-40BF-8C49-6BBD24A52AA0}"/>
              </a:ext>
            </a:extLst>
          </p:cNvPr>
          <p:cNvSpPr/>
          <p:nvPr/>
        </p:nvSpPr>
        <p:spPr>
          <a:xfrm>
            <a:off x="5388850" y="1491630"/>
            <a:ext cx="3522122" cy="3414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D8D3E4D-B65B-4E58-BBB0-C33CFD890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03598"/>
            <a:ext cx="3967835" cy="3141202"/>
          </a:xfrm>
          <a:prstGeom prst="rect">
            <a:avLst/>
          </a:prstGeom>
          <a:effectLst>
            <a:reflection blurRad="50800" stA="77000" endPos="190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F27E263-12D7-498A-8B86-D7C1A024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291830"/>
            <a:ext cx="2027668" cy="1413010"/>
          </a:xfrm>
          <a:prstGeom prst="rect">
            <a:avLst/>
          </a:prstGeom>
          <a:noFill/>
          <a:effectLst>
            <a:outerShdw blurRad="266700" dist="406400" algn="l" rotWithShape="0">
              <a:prstClr val="black">
                <a:alpha val="41000"/>
              </a:prstClr>
            </a:outerShdw>
            <a:reflection blurRad="63500" stA="65000" endPos="32000" dist="76200" dir="5400000" sy="-100000" algn="bl" rotWithShape="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3CAFA24-2DB3-461A-9628-7479CFF4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185740"/>
            <a:ext cx="1812581" cy="501353"/>
          </a:xfrm>
          <a:prstGeom prst="rect">
            <a:avLst/>
          </a:prstGeom>
          <a:effectLst>
            <a:reflection blurRad="12700" stA="52000" endA="300" endPos="35000" dist="381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1654A77-D285-4B19-A74D-913FF3A64C4A}"/>
              </a:ext>
            </a:extLst>
          </p:cNvPr>
          <p:cNvSpPr/>
          <p:nvPr/>
        </p:nvSpPr>
        <p:spPr>
          <a:xfrm>
            <a:off x="1203908" y="1131590"/>
            <a:ext cx="3390672" cy="16312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介紹 </a:t>
            </a:r>
            <a:r>
              <a:rPr lang="en-US" altLang="zh-TW" sz="5000">
                <a:solidFill>
                  <a:srgbClr val="4AFFBE"/>
                </a:solidFill>
                <a:latin typeface="微軟正黑體"/>
                <a:ea typeface="微軟正黑體"/>
              </a:rPr>
              <a:t>SED </a:t>
            </a:r>
            <a:br>
              <a:rPr lang="en-US" altLang="zh-TW" sz="50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安全儲存池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1511FC8-A4B4-428B-92BB-39E4E2F222AA}"/>
              </a:ext>
            </a:extLst>
          </p:cNvPr>
          <p:cNvSpPr/>
          <p:nvPr/>
        </p:nvSpPr>
        <p:spPr>
          <a:xfrm>
            <a:off x="613244" y="296924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兩步驟輕鬆建立 </a:t>
            </a:r>
            <a:r>
              <a:rPr lang="en-US" altLang="zh-TW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安全儲存池</a:t>
            </a:r>
            <a:endParaRPr lang="zh-TW" altLang="en-US" sz="2000">
              <a:solidFill>
                <a:schemeClr val="bg1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FBC25F3-8293-4D3D-A8B0-DCAB5FEB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" b="12021"/>
          <a:stretch/>
        </p:blipFill>
        <p:spPr>
          <a:xfrm>
            <a:off x="0" y="3651870"/>
            <a:ext cx="1361059" cy="1491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9;p22">
            <a:extLst>
              <a:ext uri="{FF2B5EF4-FFF2-40B4-BE49-F238E27FC236}">
                <a16:creationId xmlns:a16="http://schemas.microsoft.com/office/drawing/2014/main" id="{3A7CFEBE-80B2-498C-83A1-93C41D8E74AE}"/>
              </a:ext>
            </a:extLst>
          </p:cNvPr>
          <p:cNvSpPr txBox="1">
            <a:spLocks/>
          </p:cNvSpPr>
          <p:nvPr/>
        </p:nvSpPr>
        <p:spPr>
          <a:xfrm>
            <a:off x="251520" y="5147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Tx/>
              <a:buFontTx/>
            </a:pPr>
            <a:endParaRPr lang="zh-TW" altLang="en-US" sz="3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形 1">
            <a:extLst>
              <a:ext uri="{FF2B5EF4-FFF2-40B4-BE49-F238E27FC236}">
                <a16:creationId xmlns:a16="http://schemas.microsoft.com/office/drawing/2014/main" id="{357FB7C1-E278-4B0F-885A-240A0F7C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615" y="483518"/>
            <a:ext cx="8790770" cy="4549752"/>
          </a:xfrm>
          <a:prstGeom prst="rect">
            <a:avLst/>
          </a:prstGeom>
        </p:spPr>
      </p:pic>
      <p:sp>
        <p:nvSpPr>
          <p:cNvPr id="26" name="Google Shape;140;p18">
            <a:extLst>
              <a:ext uri="{FF2B5EF4-FFF2-40B4-BE49-F238E27FC236}">
                <a16:creationId xmlns:a16="http://schemas.microsoft.com/office/drawing/2014/main" id="{F54DEA38-A8D5-47D3-9B5F-19CC10234DDE}"/>
              </a:ext>
            </a:extLst>
          </p:cNvPr>
          <p:cNvSpPr txBox="1">
            <a:spLocks noGrp="1"/>
          </p:cNvSpPr>
          <p:nvPr/>
        </p:nvSpPr>
        <p:spPr>
          <a:xfrm>
            <a:off x="325325" y="598488"/>
            <a:ext cx="8521700" cy="6080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500" b="1">
                <a:latin typeface="微軟正黑體"/>
                <a:ea typeface="微軟正黑體"/>
              </a:rPr>
              <a:t>什麼是 </a:t>
            </a:r>
            <a:r>
              <a:rPr lang="en" sz="3500" b="1">
                <a:latin typeface="微軟正黑體"/>
                <a:ea typeface="微軟正黑體"/>
              </a:rPr>
              <a:t>Self Encrypting Drive </a:t>
            </a:r>
            <a:r>
              <a:rPr lang="en-US" altLang="zh-TW" sz="3500" b="1">
                <a:latin typeface="微軟正黑體"/>
                <a:ea typeface="微軟正黑體"/>
              </a:rPr>
              <a:t>(SED)</a:t>
            </a:r>
            <a:endParaRPr sz="3500" b="1">
              <a:latin typeface="微軟正黑體"/>
              <a:ea typeface="微軟正黑體"/>
            </a:endParaRPr>
          </a:p>
        </p:txBody>
      </p:sp>
      <p:sp>
        <p:nvSpPr>
          <p:cNvPr id="27" name="Google Shape;141;p18">
            <a:extLst>
              <a:ext uri="{FF2B5EF4-FFF2-40B4-BE49-F238E27FC236}">
                <a16:creationId xmlns:a16="http://schemas.microsoft.com/office/drawing/2014/main" id="{37C3461B-BF53-451E-BD35-7A848B3246FD}"/>
              </a:ext>
            </a:extLst>
          </p:cNvPr>
          <p:cNvSpPr txBox="1">
            <a:spLocks noGrp="1"/>
          </p:cNvSpPr>
          <p:nvPr/>
        </p:nvSpPr>
        <p:spPr>
          <a:xfrm>
            <a:off x="311943" y="1321470"/>
            <a:ext cx="8520113" cy="33385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155575">
              <a:lnSpc>
                <a:spcPct val="150000"/>
              </a:lnSpc>
              <a:spcBef>
                <a:spcPts val="600"/>
              </a:spcBef>
              <a:buClr>
                <a:srgbClr val="07D9B2"/>
              </a:buClr>
              <a:buSzPts val="1800"/>
            </a:pPr>
            <a:endParaRPr lang="en" sz="1800">
              <a:latin typeface="微軟正黑體"/>
              <a:ea typeface="微軟正黑體"/>
            </a:endParaRPr>
          </a:p>
          <a:p>
            <a:pPr marL="269875" lvl="0" indent="-155575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7D9B2"/>
              </a:buClr>
              <a:buSzPts val="1800"/>
            </a:pPr>
            <a:r>
              <a:rPr lang="en" sz="1800">
                <a:latin typeface="微軟正黑體"/>
                <a:ea typeface="微軟正黑體"/>
              </a:rPr>
              <a:t>SED 加密引擎位於控制器 ASIC 內，每個硬碟機都使用專用加密引擎</a:t>
            </a:r>
            <a:endParaRPr sz="1800">
              <a:latin typeface="微軟正黑體"/>
              <a:ea typeface="微軟正黑體"/>
            </a:endParaRPr>
          </a:p>
          <a:p>
            <a:pPr marL="269875" lvl="0" indent="-155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D9B2"/>
              </a:buClr>
              <a:buSzPts val="1800"/>
            </a:pPr>
            <a:r>
              <a:rPr lang="zh-TW" altLang="en-US" sz="1800">
                <a:latin typeface="微軟正黑體"/>
                <a:ea typeface="微軟正黑體"/>
              </a:rPr>
              <a:t>加密硬碟機內建有管理功能，加密金鑰不會離開硬碟機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7D9B2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" name="圖形 4">
            <a:extLst>
              <a:ext uri="{FF2B5EF4-FFF2-40B4-BE49-F238E27FC236}">
                <a16:creationId xmlns:a16="http://schemas.microsoft.com/office/drawing/2014/main" id="{AFC380E1-B0AA-4103-AB33-2D91CA9B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6318" y="3220009"/>
            <a:ext cx="4281066" cy="1736485"/>
          </a:xfrm>
          <a:prstGeom prst="rect">
            <a:avLst/>
          </a:prstGeom>
        </p:spPr>
      </p:pic>
      <p:pic>
        <p:nvPicPr>
          <p:cNvPr id="31" name="圖形 5">
            <a:extLst>
              <a:ext uri="{FF2B5EF4-FFF2-40B4-BE49-F238E27FC236}">
                <a16:creationId xmlns:a16="http://schemas.microsoft.com/office/drawing/2014/main" id="{E65C4EDA-EAFC-4767-9943-23BBDA09F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5861" y="1356446"/>
            <a:ext cx="8260595" cy="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0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ECFD923-3ADB-41D8-ACEC-04C2022B326D}"/>
              </a:ext>
            </a:extLst>
          </p:cNvPr>
          <p:cNvSpPr/>
          <p:nvPr/>
        </p:nvSpPr>
        <p:spPr>
          <a:xfrm>
            <a:off x="398452" y="3263184"/>
            <a:ext cx="4104456" cy="1084259"/>
          </a:xfrm>
          <a:prstGeom prst="roundRect">
            <a:avLst>
              <a:gd name="adj" fmla="val 119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C000"/>
            </a:solidFill>
          </a:ln>
          <a:effectLst>
            <a:outerShdw blurRad="76200" dist="1905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2497E40-2E8F-4999-93D1-680B969ECCF8}"/>
              </a:ext>
            </a:extLst>
          </p:cNvPr>
          <p:cNvSpPr/>
          <p:nvPr/>
        </p:nvSpPr>
        <p:spPr>
          <a:xfrm>
            <a:off x="395536" y="1809647"/>
            <a:ext cx="4104456" cy="1037525"/>
          </a:xfrm>
          <a:prstGeom prst="roundRect">
            <a:avLst>
              <a:gd name="adj" fmla="val 119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C000"/>
            </a:solidFill>
          </a:ln>
          <a:effectLst>
            <a:outerShdw blurRad="76200" dist="1905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4294967295"/>
          </p:nvPr>
        </p:nvSpPr>
        <p:spPr>
          <a:xfrm>
            <a:off x="237408" y="98570"/>
            <a:ext cx="8908302" cy="60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sz="3600" b="1">
                <a:ea typeface="Microsoft JhengHei"/>
              </a:rPr>
              <a:t>使用 </a:t>
            </a:r>
            <a:r>
              <a:rPr lang="en-US" altLang="zh-TW" sz="3600" b="1">
                <a:latin typeface="Microsoft JhengHei"/>
                <a:ea typeface="微軟正黑體"/>
                <a:cs typeface="Arial"/>
              </a:rPr>
              <a:t>QNAP</a:t>
            </a:r>
            <a:r>
              <a:rPr lang="zh-TW" altLang="en-US" sz="3600" b="1">
                <a:ea typeface="Microsoft JhengHei"/>
              </a:rPr>
              <a:t> </a:t>
            </a:r>
            <a:r>
              <a:rPr lang="en-US" altLang="zh-TW" sz="3600" b="1">
                <a:latin typeface="Microsoft JhengHei"/>
                <a:ea typeface="微軟正黑體"/>
                <a:cs typeface="Arial"/>
              </a:rPr>
              <a:t>SED</a:t>
            </a:r>
            <a:r>
              <a:rPr lang="zh-TW" sz="3600" b="1">
                <a:ea typeface="Microsoft JhengHei"/>
              </a:rPr>
              <a:t> 安全儲存池</a:t>
            </a:r>
            <a:br>
              <a:rPr lang="en-US" altLang="zh-TW" sz="3600" b="1">
                <a:ea typeface="Microsoft JhengHei"/>
              </a:rPr>
            </a:br>
            <a:r>
              <a:rPr lang="zh-TW" sz="3600" b="1">
                <a:ea typeface="Microsoft JhengHei"/>
              </a:rPr>
              <a:t>因</a:t>
            </a:r>
            <a:r>
              <a:rPr lang="zh-TW" altLang="en-US" sz="3600" b="1">
                <a:ea typeface="Microsoft JhengHei"/>
              </a:rPr>
              <a:t>應未來趨勢</a:t>
            </a:r>
            <a:endParaRPr lang="zh-TW">
              <a:ea typeface="Microsoft JhengHei"/>
              <a:cs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50237AD-2530-47C0-BD68-C71DB125C4AA}"/>
              </a:ext>
            </a:extLst>
          </p:cNvPr>
          <p:cNvSpPr/>
          <p:nvPr/>
        </p:nvSpPr>
        <p:spPr>
          <a:xfrm>
            <a:off x="531296" y="1976201"/>
            <a:ext cx="3782184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800"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公司以及個人機密資訊外洩、遺失、遭竊的情況有增加的趨勢。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F6D8C5-9D61-474D-BE80-87E56DC859E4}"/>
              </a:ext>
            </a:extLst>
          </p:cNvPr>
          <p:cNvSpPr/>
          <p:nvPr/>
        </p:nvSpPr>
        <p:spPr>
          <a:xfrm>
            <a:off x="497535" y="3451872"/>
            <a:ext cx="4074465" cy="7027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zh-TW" altLang="en-US" sz="1800">
                <a:latin typeface="微軟正黑體"/>
                <a:ea typeface="微軟正黑體"/>
                <a:cs typeface="Times New Roman"/>
                <a:sym typeface="Times New Roman"/>
              </a:rPr>
              <a:t>全球法規 </a:t>
            </a:r>
            <a:r>
              <a:rPr lang="en-US" altLang="zh-TW" sz="1800">
                <a:latin typeface="微軟正黑體"/>
                <a:ea typeface="微軟正黑體"/>
                <a:cs typeface="Times New Roman"/>
                <a:sym typeface="Times New Roman"/>
              </a:rPr>
              <a:t>(</a:t>
            </a:r>
            <a:r>
              <a:rPr lang="zh-TW" altLang="en-US" sz="1800">
                <a:latin typeface="微軟正黑體"/>
                <a:ea typeface="微軟正黑體"/>
                <a:cs typeface="Times New Roman"/>
                <a:sym typeface="Times New Roman"/>
              </a:rPr>
              <a:t>例如歐盟所實施的 </a:t>
            </a:r>
            <a:r>
              <a:rPr lang="en-US" altLang="zh-TW" sz="1800">
                <a:latin typeface="微軟正黑體"/>
                <a:ea typeface="微軟正黑體"/>
                <a:cs typeface="Times New Roman"/>
                <a:sym typeface="Times New Roman"/>
              </a:rPr>
              <a:t>GDPR) </a:t>
            </a:r>
            <a:br>
              <a:rPr lang="en-US" altLang="zh-TW" sz="1800">
                <a:latin typeface="微軟正黑體" pitchFamily="34" charset="-120"/>
                <a:ea typeface="微軟正黑體" pitchFamily="34" charset="-120"/>
                <a:cs typeface="Times New Roman"/>
              </a:rPr>
            </a:br>
            <a:r>
              <a:rPr lang="zh-TW" altLang="en-US" sz="1800">
                <a:latin typeface="微軟正黑體"/>
                <a:ea typeface="微軟正黑體"/>
                <a:cs typeface="Times New Roman"/>
                <a:sym typeface="Times New Roman"/>
              </a:rPr>
              <a:t>對於資料安全的重視。</a:t>
            </a:r>
            <a:endParaRPr lang="en-US" altLang="zh-TW" sz="1800">
              <a:latin typeface="微軟正黑體"/>
              <a:ea typeface="微軟正黑體"/>
              <a:cs typeface="Times New Roman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6E0AD141-25B7-4F1A-8BC6-56039136F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567" y="1312939"/>
            <a:ext cx="638175" cy="790575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7E73C80-2E7E-4005-9900-2F2691BA2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904" y="2745945"/>
            <a:ext cx="6381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51520" y="339502"/>
            <a:ext cx="8521700" cy="608013"/>
          </a:xfrm>
        </p:spPr>
        <p:txBody>
          <a:bodyPr>
            <a:noAutofit/>
          </a:bodyPr>
          <a:lstStyle/>
          <a:p>
            <a:r>
              <a:rPr lang="en" sz="3600" b="1">
                <a:latin typeface="微軟正黑體" pitchFamily="34" charset="-120"/>
                <a:ea typeface="微軟正黑體" pitchFamily="34" charset="-120"/>
              </a:rPr>
              <a:t>使用 QNAP SED </a:t>
            </a:r>
            <a:br>
              <a:rPr lang="en" sz="3600" b="1">
                <a:latin typeface="微軟正黑體" pitchFamily="34" charset="-120"/>
                <a:ea typeface="微軟正黑體" pitchFamily="34" charset="-120"/>
              </a:rPr>
            </a:br>
            <a:r>
              <a:rPr lang="en" sz="3600" b="1">
                <a:latin typeface="微軟正黑體" pitchFamily="34" charset="-120"/>
                <a:ea typeface="微軟正黑體" pitchFamily="34" charset="-120"/>
              </a:rPr>
              <a:t>安全儲存池</a:t>
            </a:r>
            <a:r>
              <a:rPr lang="zh-TW" altLang="en-US" sz="3600" b="1">
                <a:latin typeface="微軟正黑體" pitchFamily="34" charset="-120"/>
                <a:ea typeface="微軟正黑體" pitchFamily="34" charset="-120"/>
              </a:rPr>
              <a:t>來符合規範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83569" y="1635646"/>
            <a:ext cx="3312368" cy="14927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300" b="1">
                <a:solidFill>
                  <a:srgbClr val="FF0000"/>
                </a:solidFill>
                <a:latin typeface="微軟正黑體"/>
                <a:ea typeface="微軟正黑體"/>
              </a:rPr>
              <a:t>GDPR </a:t>
            </a:r>
            <a:r>
              <a:rPr lang="zh-TW" altLang="en-US" sz="1300" b="1">
                <a:solidFill>
                  <a:srgbClr val="FF0000"/>
                </a:solidFill>
                <a:latin typeface="微軟正黑體"/>
                <a:ea typeface="微軟正黑體"/>
              </a:rPr>
              <a:t>上路，</a:t>
            </a:r>
            <a:r>
              <a:rPr lang="zh-TW" altLang="en-US" sz="1300">
                <a:latin typeface="微軟正黑體"/>
                <a:ea typeface="微軟正黑體"/>
              </a:rPr>
              <a:t>關鍵資料遺失與外洩，將對企業本身造成損失與遭監理機關裁罰，</a:t>
            </a:r>
            <a:endParaRPr lang="en-US" altLang="zh-TW" sz="1300"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sz="1300">
                <a:latin typeface="微軟正黑體"/>
                <a:ea typeface="微軟正黑體"/>
              </a:rPr>
              <a:t>因此嚴格管理個資，已經成為全球法令趨勢，因此更須</a:t>
            </a:r>
            <a:r>
              <a:rPr lang="zh-TW" altLang="en-US" sz="1300" b="1">
                <a:solidFill>
                  <a:srgbClr val="FF0000"/>
                </a:solidFill>
                <a:latin typeface="微軟正黑體"/>
                <a:ea typeface="微軟正黑體"/>
              </a:rPr>
              <a:t>建立資料保護的意識</a:t>
            </a:r>
            <a:r>
              <a:rPr lang="zh-TW" altLang="en-US" sz="1300">
                <a:latin typeface="微軟正黑體"/>
                <a:ea typeface="微軟正黑體"/>
              </a:rPr>
              <a:t>。</a:t>
            </a:r>
            <a:endParaRPr lang="en-US" altLang="zh-TW" sz="1300">
              <a:latin typeface="微軟正黑體"/>
              <a:ea typeface="微軟正黑體"/>
            </a:endParaRPr>
          </a:p>
          <a:p>
            <a:endParaRPr lang="zh-TW" altLang="en-US" sz="1300"/>
          </a:p>
        </p:txBody>
      </p:sp>
      <p:sp>
        <p:nvSpPr>
          <p:cNvPr id="27" name="矩形 26"/>
          <p:cNvSpPr/>
          <p:nvPr/>
        </p:nvSpPr>
        <p:spPr>
          <a:xfrm>
            <a:off x="5148064" y="1760079"/>
            <a:ext cx="3168352" cy="955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TW" sz="1300">
                <a:latin typeface="微軟正黑體"/>
                <a:ea typeface="微軟正黑體"/>
              </a:rPr>
              <a:t>QNAP </a:t>
            </a:r>
            <a:r>
              <a:rPr lang="zh-TW" altLang="en-US" sz="1300">
                <a:latin typeface="微軟正黑體"/>
                <a:ea typeface="微軟正黑體"/>
              </a:rPr>
              <a:t>符合</a:t>
            </a:r>
            <a:r>
              <a:rPr lang="zh-TW" altLang="en-US" sz="1300" b="1">
                <a:solidFill>
                  <a:srgbClr val="FF0000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300" b="1">
                <a:solidFill>
                  <a:srgbClr val="FF0000"/>
                </a:solidFill>
                <a:latin typeface="微軟正黑體"/>
                <a:ea typeface="微軟正黑體"/>
              </a:rPr>
              <a:t>HIPAA</a:t>
            </a:r>
            <a:r>
              <a:rPr lang="en-US" altLang="zh-TW" sz="1300" b="1">
                <a:latin typeface="微軟正黑體"/>
                <a:ea typeface="微軟正黑體"/>
              </a:rPr>
              <a:t> </a:t>
            </a:r>
            <a:r>
              <a:rPr lang="en-US" altLang="zh-TW" sz="1300">
                <a:latin typeface="微軟正黑體"/>
                <a:ea typeface="微軟正黑體"/>
              </a:rPr>
              <a:t>(</a:t>
            </a:r>
            <a:r>
              <a:rPr lang="zh-TW" altLang="en-US" sz="1300">
                <a:latin typeface="微軟正黑體"/>
                <a:ea typeface="微軟正黑體"/>
              </a:rPr>
              <a:t>聯邦健康保險法案，又稱健康保險可攜性和責任法案</a:t>
            </a:r>
            <a:r>
              <a:rPr lang="en-US" altLang="zh-TW" sz="1300">
                <a:latin typeface="微軟正黑體"/>
                <a:ea typeface="微軟正黑體"/>
              </a:rPr>
              <a:t>) </a:t>
            </a:r>
            <a:r>
              <a:rPr lang="zh-TW" altLang="en-US" sz="1300">
                <a:latin typeface="微軟正黑體"/>
                <a:ea typeface="微軟正黑體"/>
              </a:rPr>
              <a:t>規範，</a:t>
            </a:r>
            <a:r>
              <a:rPr lang="zh-TW" altLang="en-US" sz="1300" b="1">
                <a:solidFill>
                  <a:srgbClr val="FF0000"/>
                </a:solidFill>
                <a:latin typeface="微軟正黑體"/>
                <a:ea typeface="微軟正黑體"/>
              </a:rPr>
              <a:t>可儲存重要的個人醫療資訊</a:t>
            </a:r>
            <a:r>
              <a:rPr lang="zh-TW" altLang="en-US" sz="1300">
                <a:latin typeface="微軟正黑體"/>
                <a:ea typeface="微軟正黑體"/>
              </a:rPr>
              <a:t>。</a:t>
            </a:r>
            <a:endParaRPr lang="en-US" altLang="zh-TW" sz="1300">
              <a:latin typeface="微軟正黑體"/>
              <a:ea typeface="微軟正黑體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83768" y="3524105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利用 </a:t>
            </a:r>
            <a:r>
              <a:rPr lang="en-US" altLang="zh-TW" sz="1600" b="1">
                <a:latin typeface="微軟正黑體" pitchFamily="34" charset="-120"/>
                <a:ea typeface="微軟正黑體" pitchFamily="34" charset="-120"/>
              </a:rPr>
              <a:t>QNAP SED </a:t>
            </a:r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安全儲存池</a:t>
            </a:r>
            <a:endParaRPr lang="en-US" altLang="zh-TW" sz="1600" b="1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部署環境建立資料保護</a:t>
            </a:r>
            <a:endParaRPr lang="en-US" altLang="zh-TW" sz="16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5D3D089-3A1C-494C-B52C-126EE8C88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96" y="35804"/>
            <a:ext cx="1800200" cy="16380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654D062-FA08-4A64-9F8D-21703ACE5184}"/>
              </a:ext>
            </a:extLst>
          </p:cNvPr>
          <p:cNvSpPr/>
          <p:nvPr/>
        </p:nvSpPr>
        <p:spPr>
          <a:xfrm>
            <a:off x="4860032" y="3991229"/>
            <a:ext cx="3960440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7103431-FF36-487C-98EB-06B66E885C50}"/>
              </a:ext>
            </a:extLst>
          </p:cNvPr>
          <p:cNvSpPr/>
          <p:nvPr/>
        </p:nvSpPr>
        <p:spPr>
          <a:xfrm>
            <a:off x="467544" y="3987311"/>
            <a:ext cx="3960440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4C90920-FE18-44D5-9252-FC1DFF599021}"/>
              </a:ext>
            </a:extLst>
          </p:cNvPr>
          <p:cNvSpPr/>
          <p:nvPr/>
        </p:nvSpPr>
        <p:spPr>
          <a:xfrm>
            <a:off x="3191500" y="1117258"/>
            <a:ext cx="4548852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2875E9-3BDB-4B21-8D3A-093FF1D6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171" y="894593"/>
            <a:ext cx="3319394" cy="126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609600" dir="5400000" sx="98000" sy="98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Google Shape;169;p22">
            <a:extLst>
              <a:ext uri="{FF2B5EF4-FFF2-40B4-BE49-F238E27FC236}">
                <a16:creationId xmlns:a16="http://schemas.microsoft.com/office/drawing/2014/main" id="{3A7CFEBE-80B2-498C-83A1-93C41D8E74AE}"/>
              </a:ext>
            </a:extLst>
          </p:cNvPr>
          <p:cNvSpPr txBox="1">
            <a:spLocks/>
          </p:cNvSpPr>
          <p:nvPr/>
        </p:nvSpPr>
        <p:spPr>
          <a:xfrm>
            <a:off x="251520" y="5147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Tx/>
              <a:buFontTx/>
            </a:pPr>
            <a:r>
              <a:rPr lang="zh-TW" altLang="en-US" sz="3400" b="1">
                <a:latin typeface="微軟正黑體"/>
                <a:ea typeface="微軟正黑體"/>
              </a:rPr>
              <a:t>兩步驟輕鬆建立 </a:t>
            </a:r>
            <a:r>
              <a:rPr lang="en-US" altLang="zh-TW" sz="3400" b="1">
                <a:latin typeface="微軟正黑體"/>
                <a:ea typeface="微軟正黑體"/>
              </a:rPr>
              <a:t>SED </a:t>
            </a:r>
            <a:r>
              <a:rPr lang="zh-TW" altLang="en-US" sz="3400" b="1">
                <a:latin typeface="微軟正黑體"/>
                <a:ea typeface="微軟正黑體"/>
              </a:rPr>
              <a:t>安全儲存池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C453B07-3FD8-4633-ACEE-CE617F81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171" y="2728118"/>
            <a:ext cx="4224799" cy="131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609600" dir="5400000" sx="98000" sy="98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07F9CA5-190A-42E6-BC71-13367F2D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2263" y="2076618"/>
            <a:ext cx="3600400" cy="196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609600" dir="5400000" sx="98000" sy="98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78FD843F-4FB1-48E2-8342-6B71D8E856BE}"/>
              </a:ext>
            </a:extLst>
          </p:cNvPr>
          <p:cNvGrpSpPr/>
          <p:nvPr/>
        </p:nvGrpSpPr>
        <p:grpSpPr>
          <a:xfrm>
            <a:off x="2854631" y="786014"/>
            <a:ext cx="1008112" cy="338554"/>
            <a:chOff x="5210395" y="1275606"/>
            <a:chExt cx="1008112" cy="338554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1FDBA959-3B58-497F-A86F-C3A8005B0612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0215398-2AEB-4A76-B10F-E816E85D9666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01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F7AB2C40-46EB-4B9F-8629-25B9E0D6A952}"/>
              </a:ext>
            </a:extLst>
          </p:cNvPr>
          <p:cNvSpPr/>
          <p:nvPr/>
        </p:nvSpPr>
        <p:spPr>
          <a:xfrm>
            <a:off x="3783911" y="1593277"/>
            <a:ext cx="4999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中的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SED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磁碟將直接被篩選出，讓您方便選擇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C75708-C73E-445F-B490-EF13A3D84D9F}"/>
              </a:ext>
            </a:extLst>
          </p:cNvPr>
          <p:cNvSpPr/>
          <p:nvPr/>
        </p:nvSpPr>
        <p:spPr>
          <a:xfrm>
            <a:off x="3779912" y="1170233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勾選啟用 </a:t>
            </a:r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，並選擇 </a:t>
            </a:r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磁碟</a:t>
            </a: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C05A1C3C-D4A7-4FF7-8848-DCCB9A505B14}"/>
              </a:ext>
            </a:extLst>
          </p:cNvPr>
          <p:cNvSpPr/>
          <p:nvPr/>
        </p:nvSpPr>
        <p:spPr>
          <a:xfrm>
            <a:off x="1763688" y="2162770"/>
            <a:ext cx="432048" cy="625004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8E55B2E-D3CA-44F6-9269-438822A9F8F9}"/>
              </a:ext>
            </a:extLst>
          </p:cNvPr>
          <p:cNvGrpSpPr/>
          <p:nvPr/>
        </p:nvGrpSpPr>
        <p:grpSpPr>
          <a:xfrm>
            <a:off x="3764407" y="2654021"/>
            <a:ext cx="1008112" cy="338554"/>
            <a:chOff x="5210395" y="1275606"/>
            <a:chExt cx="1008112" cy="3385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E3313082-9AAD-496D-91A4-C9C0288FCD08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376D83E-46C2-4F21-833C-6B3F473E2A45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02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86BFD99C-81DF-4A0F-B4DA-3E2B8BB32888}"/>
              </a:ext>
            </a:extLst>
          </p:cNvPr>
          <p:cNvSpPr/>
          <p:nvPr/>
        </p:nvSpPr>
        <p:spPr>
          <a:xfrm rot="16200000">
            <a:off x="4701713" y="3100593"/>
            <a:ext cx="432048" cy="645728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C94BBD9-8824-4C06-BF73-E01EB9E04ECF}"/>
              </a:ext>
            </a:extLst>
          </p:cNvPr>
          <p:cNvSpPr/>
          <p:nvPr/>
        </p:nvSpPr>
        <p:spPr>
          <a:xfrm>
            <a:off x="910415" y="4097666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為儲存池設定密碼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C321818-1175-40EE-895E-BF91CB0A77EE}"/>
              </a:ext>
            </a:extLst>
          </p:cNvPr>
          <p:cNvSpPr/>
          <p:nvPr/>
        </p:nvSpPr>
        <p:spPr>
          <a:xfrm>
            <a:off x="672370" y="447655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此密碼用於解鎖儲存池，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上鎖的儲存池可以保護資料不被他人查看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44F07F0-1418-44E1-96F0-E5CE60F47E25}"/>
              </a:ext>
            </a:extLst>
          </p:cNvPr>
          <p:cNvSpPr/>
          <p:nvPr/>
        </p:nvSpPr>
        <p:spPr>
          <a:xfrm>
            <a:off x="5302903" y="4101584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儲存池建立完成</a:t>
            </a:r>
          </a:p>
        </p:txBody>
      </p:sp>
    </p:spTree>
    <p:extLst>
      <p:ext uri="{BB962C8B-B14F-4D97-AF65-F5344CB8AC3E}">
        <p14:creationId xmlns:p14="http://schemas.microsoft.com/office/powerpoint/2010/main" val="413650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0358D8E-11D4-45EA-8DA4-AEB7EFAF5523}"/>
              </a:ext>
            </a:extLst>
          </p:cNvPr>
          <p:cNvSpPr/>
          <p:nvPr/>
        </p:nvSpPr>
        <p:spPr>
          <a:xfrm>
            <a:off x="5076056" y="3063828"/>
            <a:ext cx="3960440" cy="13081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DD6CF72-2051-44D0-BD68-718593F7A59C}"/>
              </a:ext>
            </a:extLst>
          </p:cNvPr>
          <p:cNvSpPr/>
          <p:nvPr/>
        </p:nvSpPr>
        <p:spPr>
          <a:xfrm>
            <a:off x="107504" y="4443958"/>
            <a:ext cx="3960440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4C90920-FE18-44D5-9252-FC1DFF599021}"/>
              </a:ext>
            </a:extLst>
          </p:cNvPr>
          <p:cNvSpPr/>
          <p:nvPr/>
        </p:nvSpPr>
        <p:spPr>
          <a:xfrm>
            <a:off x="3311862" y="1612133"/>
            <a:ext cx="4471008" cy="4320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69;p22">
            <a:extLst>
              <a:ext uri="{FF2B5EF4-FFF2-40B4-BE49-F238E27FC236}">
                <a16:creationId xmlns:a16="http://schemas.microsoft.com/office/drawing/2014/main" id="{3A7CFEBE-80B2-498C-83A1-93C41D8E74AE}"/>
              </a:ext>
            </a:extLst>
          </p:cNvPr>
          <p:cNvSpPr txBox="1">
            <a:spLocks/>
          </p:cNvSpPr>
          <p:nvPr/>
        </p:nvSpPr>
        <p:spPr>
          <a:xfrm>
            <a:off x="251520" y="-20538"/>
            <a:ext cx="612068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Tx/>
              <a:buFontTx/>
            </a:pPr>
            <a:r>
              <a:rPr lang="zh-TW" altLang="en-US" sz="3400" b="1">
                <a:latin typeface="微軟正黑體"/>
                <a:ea typeface="微軟正黑體"/>
              </a:rPr>
              <a:t>啟用 </a:t>
            </a:r>
            <a:r>
              <a:rPr lang="en-US" altLang="zh-TW" sz="3400" b="1" err="1">
                <a:latin typeface="微軟正黑體"/>
                <a:ea typeface="微軟正黑體"/>
              </a:rPr>
              <a:t>Qtier</a:t>
            </a:r>
            <a:r>
              <a:rPr lang="zh-TW" altLang="en-US" sz="3400" b="1">
                <a:latin typeface="微軟正黑體"/>
                <a:ea typeface="微軟正黑體"/>
              </a:rPr>
              <a:t> 一樣快速</a:t>
            </a:r>
            <a:br>
              <a:rPr lang="en-US" altLang="zh-TW" sz="34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400" b="1">
                <a:latin typeface="微軟正黑體"/>
                <a:ea typeface="微軟正黑體"/>
              </a:rPr>
              <a:t>支援 </a:t>
            </a:r>
            <a:r>
              <a:rPr lang="en-US" altLang="zh-TW" sz="3400" b="1">
                <a:latin typeface="微軟正黑體"/>
                <a:ea typeface="微軟正黑體"/>
              </a:rPr>
              <a:t>SED </a:t>
            </a:r>
            <a:r>
              <a:rPr lang="zh-TW" altLang="en-US" sz="3400" b="1">
                <a:latin typeface="微軟正黑體"/>
                <a:ea typeface="微軟正黑體"/>
              </a:rPr>
              <a:t>安全儲存池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AB2C40-46EB-4B9F-8629-25B9E0D6A952}"/>
              </a:ext>
            </a:extLst>
          </p:cNvPr>
          <p:cNvSpPr/>
          <p:nvPr/>
        </p:nvSpPr>
        <p:spPr>
          <a:xfrm>
            <a:off x="3904273" y="2088152"/>
            <a:ext cx="3000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啟用 </a:t>
            </a:r>
            <a:r>
              <a:rPr lang="en-US" altLang="zh-TW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達到儲存效能最佳化，</a:t>
            </a:r>
          </a:p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又可安全保護您的資料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C75708-C73E-445F-B490-EF13A3D84D9F}"/>
              </a:ext>
            </a:extLst>
          </p:cNvPr>
          <p:cNvSpPr/>
          <p:nvPr/>
        </p:nvSpPr>
        <p:spPr>
          <a:xfrm>
            <a:off x="3905876" y="1665108"/>
            <a:ext cx="39852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啟用 </a:t>
            </a:r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，勾選啟用 </a:t>
            </a:r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，並選擇</a:t>
            </a:r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 SED 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磁碟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86D1C8FD-8DF3-4C98-8601-142FE540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326128"/>
            <a:ext cx="3528392" cy="18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58800" dist="622300" dir="5400000" sx="79000" sy="79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73FC3050-E0EA-4C33-94D9-D5E56F76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435846"/>
            <a:ext cx="3528392" cy="10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58800" dist="622300" dir="5400000" sx="79000" sy="79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B851608-A406-427F-AEF2-671C5745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960" y="2879387"/>
            <a:ext cx="3000396" cy="163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58800" dist="622300" dir="5400000" sx="79000" sy="79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B9055838-D2D0-48BA-967D-B2A771309DDE}"/>
              </a:ext>
            </a:extLst>
          </p:cNvPr>
          <p:cNvGrpSpPr/>
          <p:nvPr/>
        </p:nvGrpSpPr>
        <p:grpSpPr>
          <a:xfrm>
            <a:off x="2987824" y="1131590"/>
            <a:ext cx="1008112" cy="338554"/>
            <a:chOff x="5210395" y="1275606"/>
            <a:chExt cx="1008112" cy="338554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727C9A96-4757-4532-BE56-621C68155736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B58C82E-9F2A-4C7C-891B-E04EEB2FD077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01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C76813-B9BD-4161-BEB5-71AE527566A7}"/>
              </a:ext>
            </a:extLst>
          </p:cNvPr>
          <p:cNvGrpSpPr/>
          <p:nvPr/>
        </p:nvGrpSpPr>
        <p:grpSpPr>
          <a:xfrm>
            <a:off x="2987824" y="3305302"/>
            <a:ext cx="1008112" cy="338554"/>
            <a:chOff x="5210395" y="1275606"/>
            <a:chExt cx="1008112" cy="338554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2489B856-2030-40A6-A421-ED3B091828BC}"/>
                </a:ext>
              </a:extLst>
            </p:cNvPr>
            <p:cNvSpPr/>
            <p:nvPr/>
          </p:nvSpPr>
          <p:spPr>
            <a:xfrm>
              <a:off x="5210395" y="1275606"/>
              <a:ext cx="1008112" cy="33834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FE0DD1A-61B9-47E8-8376-0C9404128D0E}"/>
                </a:ext>
              </a:extLst>
            </p:cNvPr>
            <p:cNvSpPr/>
            <p:nvPr/>
          </p:nvSpPr>
          <p:spPr>
            <a:xfrm>
              <a:off x="5308731" y="1275606"/>
              <a:ext cx="811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STEP.  </a:t>
              </a:r>
              <a:r>
                <a:rPr lang="en-US" altLang="zh-TW" sz="1600" b="1">
                  <a:solidFill>
                    <a:srgbClr val="4AFFBE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02</a:t>
              </a:r>
              <a:endParaRPr lang="zh-TW" altLang="en-US" sz="1600">
                <a:solidFill>
                  <a:srgbClr val="4AFF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箭號: 向下 35">
            <a:extLst>
              <a:ext uri="{FF2B5EF4-FFF2-40B4-BE49-F238E27FC236}">
                <a16:creationId xmlns:a16="http://schemas.microsoft.com/office/drawing/2014/main" id="{8E40AAAC-0297-483C-8CE3-4BA71D722019}"/>
              </a:ext>
            </a:extLst>
          </p:cNvPr>
          <p:cNvSpPr/>
          <p:nvPr/>
        </p:nvSpPr>
        <p:spPr>
          <a:xfrm>
            <a:off x="1763688" y="3188756"/>
            <a:ext cx="432048" cy="391106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0556A80-9F79-40DA-9518-26A160F67180}"/>
              </a:ext>
            </a:extLst>
          </p:cNvPr>
          <p:cNvSpPr/>
          <p:nvPr/>
        </p:nvSpPr>
        <p:spPr>
          <a:xfrm>
            <a:off x="550375" y="4554313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為儲存池設定密碼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7332AE4-3CBD-4914-B462-8883DDFD769B}"/>
              </a:ext>
            </a:extLst>
          </p:cNvPr>
          <p:cNvSpPr/>
          <p:nvPr/>
        </p:nvSpPr>
        <p:spPr>
          <a:xfrm>
            <a:off x="7240762" y="3357404"/>
            <a:ext cx="1746320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rgbClr val="4AFFBE"/>
                </a:solidFill>
                <a:latin typeface="微軟正黑體"/>
                <a:ea typeface="微軟正黑體"/>
              </a:rPr>
              <a:t>儲存池建立完成，您可查看目前使用情況</a:t>
            </a:r>
            <a:endParaRPr lang="en-US" altLang="zh-TW">
              <a:ea typeface="微軟正黑體"/>
            </a:endParaRPr>
          </a:p>
        </p:txBody>
      </p:sp>
      <p:sp>
        <p:nvSpPr>
          <p:cNvPr id="45" name="箭號: 向下 44">
            <a:extLst>
              <a:ext uri="{FF2B5EF4-FFF2-40B4-BE49-F238E27FC236}">
                <a16:creationId xmlns:a16="http://schemas.microsoft.com/office/drawing/2014/main" id="{251C141E-4059-43D0-A374-5C97A15C8FEC}"/>
              </a:ext>
            </a:extLst>
          </p:cNvPr>
          <p:cNvSpPr/>
          <p:nvPr/>
        </p:nvSpPr>
        <p:spPr>
          <a:xfrm rot="16200000">
            <a:off x="3887924" y="3707038"/>
            <a:ext cx="432048" cy="504056"/>
          </a:xfrm>
          <a:prstGeom prst="downArrow">
            <a:avLst/>
          </a:prstGeom>
          <a:gradFill>
            <a:gsLst>
              <a:gs pos="32000">
                <a:srgbClr val="4AFFBE"/>
              </a:gs>
              <a:gs pos="0">
                <a:srgbClr val="0B6561"/>
              </a:gs>
              <a:gs pos="16000">
                <a:srgbClr val="119E98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83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00360" y="339502"/>
            <a:ext cx="8520112" cy="608013"/>
          </a:xfrm>
        </p:spPr>
        <p:txBody>
          <a:bodyPr>
            <a:noAutofit/>
          </a:bodyPr>
          <a:lstStyle/>
          <a:p>
            <a:r>
              <a:rPr lang="zh-TW" altLang="en-US" sz="3600" b="1">
                <a:latin typeface="微軟正黑體"/>
                <a:ea typeface="微軟正黑體"/>
              </a:rPr>
              <a:t>儲存池狀態一目了然，</a:t>
            </a:r>
            <a:br>
              <a:rPr lang="en-US" altLang="zh-TW" sz="36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>
                <a:latin typeface="微軟正黑體"/>
                <a:ea typeface="微軟正黑體"/>
              </a:rPr>
              <a:t>方便檢視是否已上鎖解鎖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1275606"/>
            <a:ext cx="6696744" cy="36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152400" stA="45000" endPos="14000" dist="127000" dir="5400000" sy="-100000" algn="bl" rotWithShape="0"/>
          </a:effec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22A4B3A-130B-4F69-A6F8-988C5AE1FA7C}"/>
              </a:ext>
            </a:extLst>
          </p:cNvPr>
          <p:cNvSpPr/>
          <p:nvPr/>
        </p:nvSpPr>
        <p:spPr>
          <a:xfrm>
            <a:off x="3441311" y="2135112"/>
            <a:ext cx="620185" cy="23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0DC00F9-5F43-4A40-8BCD-754448AA3CA4}"/>
              </a:ext>
            </a:extLst>
          </p:cNvPr>
          <p:cNvSpPr/>
          <p:nvPr/>
        </p:nvSpPr>
        <p:spPr>
          <a:xfrm>
            <a:off x="3441311" y="2477910"/>
            <a:ext cx="620185" cy="23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7D331CC-00EF-4926-84CA-2F3BAC06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5296" y="3057216"/>
            <a:ext cx="2590800" cy="790575"/>
          </a:xfrm>
          <a:prstGeom prst="rect">
            <a:avLst/>
          </a:prstGeom>
          <a:effectLst>
            <a:outerShdw blurRad="101600" dist="177800" dir="1860000" sx="96000" sy="96000" algn="l" rotWithShape="0">
              <a:prstClr val="black">
                <a:alpha val="34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34E91F-E2A4-4FC0-BDCE-336FC60B760B}"/>
              </a:ext>
            </a:extLst>
          </p:cNvPr>
          <p:cNvSpPr txBox="1"/>
          <p:nvPr/>
        </p:nvSpPr>
        <p:spPr>
          <a:xfrm>
            <a:off x="3133328" y="3195064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的上鎖狀態、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解鎖狀態直覺顯示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EBA07F70-D1C4-4E43-830D-6159F82F41E1}"/>
              </a:ext>
            </a:extLst>
          </p:cNvPr>
          <p:cNvGrpSpPr/>
          <p:nvPr/>
        </p:nvGrpSpPr>
        <p:grpSpPr>
          <a:xfrm>
            <a:off x="0" y="1274141"/>
            <a:ext cx="5436096" cy="2839648"/>
            <a:chOff x="500034" y="1275606"/>
            <a:chExt cx="4495831" cy="2348482"/>
          </a:xfrm>
          <a:effectLst>
            <a:reflection blurRad="63500" stA="49000" endPos="24000" dist="63500" dir="5400000" sy="-100000" algn="bl" rotWithShape="0"/>
          </a:effectLst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t="-1" b="841"/>
            <a:stretch/>
          </p:blipFill>
          <p:spPr bwMode="auto">
            <a:xfrm>
              <a:off x="500034" y="1275606"/>
              <a:ext cx="4495831" cy="2348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6B9120DF-6928-43D5-8BF1-B462B3EA174F}"/>
                </a:ext>
              </a:extLst>
            </p:cNvPr>
            <p:cNvSpPr/>
            <p:nvPr/>
          </p:nvSpPr>
          <p:spPr>
            <a:xfrm>
              <a:off x="2627784" y="3279855"/>
              <a:ext cx="792088" cy="14920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25094" y="510694"/>
            <a:ext cx="8521700" cy="608013"/>
          </a:xfrm>
        </p:spPr>
        <p:txBody>
          <a:bodyPr>
            <a:noAutofit/>
          </a:bodyPr>
          <a:lstStyle/>
          <a:p>
            <a:pPr algn="l"/>
            <a:r>
              <a:rPr lang="zh-TW" altLang="en-US" sz="3600" b="1">
                <a:latin typeface="微軟正黑體"/>
                <a:ea typeface="微軟正黑體"/>
              </a:rPr>
              <a:t>新增檢視 </a:t>
            </a:r>
            <a:r>
              <a:rPr lang="en-US" altLang="zh-TW" sz="3600" b="1">
                <a:latin typeface="微軟正黑體"/>
                <a:ea typeface="微軟正黑體"/>
              </a:rPr>
              <a:t>SED </a:t>
            </a:r>
            <a:r>
              <a:rPr lang="zh-TW" altLang="en-US" sz="3600" b="1">
                <a:latin typeface="微軟正黑體"/>
                <a:ea typeface="微軟正黑體"/>
              </a:rPr>
              <a:t>磁碟狀態、</a:t>
            </a:r>
            <a:r>
              <a:rPr lang="en-US" altLang="zh-TW" sz="3600" b="1">
                <a:latin typeface="微軟正黑體"/>
                <a:ea typeface="微軟正黑體"/>
              </a:rPr>
              <a:t>SED</a:t>
            </a:r>
            <a:r>
              <a:rPr lang="zh-TW" altLang="en-US" sz="3600" b="1">
                <a:latin typeface="微軟正黑體"/>
                <a:ea typeface="微軟正黑體"/>
              </a:rPr>
              <a:t>抹除資訊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982" y="4400925"/>
            <a:ext cx="406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可以查看此磁碟是否為 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磁碟，以及磁碟狀態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24128" y="3250758"/>
            <a:ext cx="3057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利用 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磁碟上的 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PSID</a:t>
            </a: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即可完整清除磁碟上的密碼以及資料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不再擔心資料清除不完全的情況</a:t>
            </a:r>
          </a:p>
          <a:p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1274141"/>
            <a:ext cx="2736944" cy="18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349F24D-E832-4B09-9BD1-1AB88501F402}"/>
              </a:ext>
            </a:extLst>
          </p:cNvPr>
          <p:cNvGrpSpPr/>
          <p:nvPr/>
        </p:nvGrpSpPr>
        <p:grpSpPr>
          <a:xfrm>
            <a:off x="179512" y="1059582"/>
            <a:ext cx="3113176" cy="3850436"/>
            <a:chOff x="-1906032" y="1347614"/>
            <a:chExt cx="3346058" cy="4138469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C1A1E2AE-8B05-4E3E-A4F9-B7EDD392D001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084F70C9-BEE6-4B57-A1C7-4F6C20EA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7E24FD7-62D8-44A2-BFAF-72B4400832E2}"/>
              </a:ext>
            </a:extLst>
          </p:cNvPr>
          <p:cNvGrpSpPr/>
          <p:nvPr/>
        </p:nvGrpSpPr>
        <p:grpSpPr>
          <a:xfrm>
            <a:off x="3203848" y="1059582"/>
            <a:ext cx="3113176" cy="3850436"/>
            <a:chOff x="-1906032" y="1347614"/>
            <a:chExt cx="3346058" cy="413846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C16FAB72-7F7D-438A-A536-232DFAF2044D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F5854E73-C7B3-471F-8E95-B715141D6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E40C14A-E883-4559-971A-5890C70528D8}"/>
              </a:ext>
            </a:extLst>
          </p:cNvPr>
          <p:cNvGrpSpPr/>
          <p:nvPr/>
        </p:nvGrpSpPr>
        <p:grpSpPr>
          <a:xfrm>
            <a:off x="6228184" y="1059581"/>
            <a:ext cx="3113176" cy="3850436"/>
            <a:chOff x="-1906032" y="1347614"/>
            <a:chExt cx="3346058" cy="4138469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0BC6A848-53AE-4727-82BD-321685FF724F}"/>
                </a:ext>
              </a:extLst>
            </p:cNvPr>
            <p:cNvSpPr/>
            <p:nvPr/>
          </p:nvSpPr>
          <p:spPr>
            <a:xfrm>
              <a:off x="-1440026" y="1563638"/>
              <a:ext cx="2880052" cy="3579862"/>
            </a:xfrm>
            <a:prstGeom prst="roundRect">
              <a:avLst/>
            </a:prstGeom>
            <a:solidFill>
              <a:schemeClr val="tx1">
                <a:alpha val="55000"/>
              </a:schemeClr>
            </a:solidFill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8A6C05B-847E-4340-B585-14B025269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906032" y="1347614"/>
              <a:ext cx="2939069" cy="4138469"/>
            </a:xfrm>
            <a:prstGeom prst="rect">
              <a:avLst/>
            </a:prstGeom>
          </p:spPr>
        </p:pic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47E08DD-99D0-4F6C-9A33-C0FF60546267}"/>
              </a:ext>
            </a:extLst>
          </p:cNvPr>
          <p:cNvSpPr txBox="1"/>
          <p:nvPr/>
        </p:nvSpPr>
        <p:spPr>
          <a:xfrm>
            <a:off x="251520" y="4004492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解決軟體加密的缺點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26C1064-E280-47CF-8EB2-03FB8D81FCB8}"/>
              </a:ext>
            </a:extLst>
          </p:cNvPr>
          <p:cNvSpPr/>
          <p:nvPr/>
        </p:nvSpPr>
        <p:spPr>
          <a:xfrm>
            <a:off x="539552" y="1892339"/>
            <a:ext cx="1925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硬體運作加密</a:t>
            </a:r>
          </a:p>
          <a:p>
            <a:pPr lvl="0" algn="ctr"/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不降低效能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59F9BE9-35CD-4B3E-A3BC-5C226A0B09BC}"/>
              </a:ext>
            </a:extLst>
          </p:cNvPr>
          <p:cNvSpPr/>
          <p:nvPr/>
        </p:nvSpPr>
        <p:spPr>
          <a:xfrm>
            <a:off x="3563888" y="1890248"/>
            <a:ext cx="230993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000" b="1">
                <a:solidFill>
                  <a:schemeClr val="tx1"/>
                </a:solidFill>
                <a:ea typeface="微軟正黑體"/>
              </a:rPr>
              <a:t>隨時停止</a:t>
            </a:r>
            <a:endParaRPr lang="zh-TW" altLang="en-US" b="1">
              <a:solidFill>
                <a:schemeClr val="tx1"/>
              </a:solidFill>
              <a:ea typeface="微軟正黑體"/>
            </a:endParaRPr>
          </a:p>
          <a:p>
            <a:pPr algn="ctr"/>
            <a:r>
              <a:rPr lang="zh-TW" sz="2000" b="1">
                <a:solidFill>
                  <a:schemeClr val="tx1"/>
                </a:solidFill>
                <a:ea typeface="微軟正黑體"/>
              </a:rPr>
              <a:t>"使用密碼上鎖"</a:t>
            </a:r>
            <a:endParaRPr lang="zh-TW" b="1">
              <a:solidFill>
                <a:schemeClr val="tx1"/>
              </a:solidFill>
              <a:ea typeface="微軟正黑體"/>
            </a:endParaRPr>
          </a:p>
          <a:p>
            <a:pPr algn="ctr"/>
            <a:r>
              <a:rPr lang="zh-TW" sz="2000" b="1">
                <a:solidFill>
                  <a:schemeClr val="tx1"/>
                </a:solidFill>
                <a:ea typeface="微軟正黑體"/>
              </a:rPr>
              <a:t>的功能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7E756CC-EC0E-447E-AE29-979A76436E11}"/>
              </a:ext>
            </a:extLst>
          </p:cNvPr>
          <p:cNvSpPr txBox="1"/>
          <p:nvPr/>
        </p:nvSpPr>
        <p:spPr>
          <a:xfrm>
            <a:off x="3238457" y="400449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資料相對不再重要時，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可以隨時停止使用密碼保護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8CC0D2C-5C09-4780-82CF-534EF0235D9A}"/>
              </a:ext>
            </a:extLst>
          </p:cNvPr>
          <p:cNvSpPr/>
          <p:nvPr/>
        </p:nvSpPr>
        <p:spPr>
          <a:xfrm>
            <a:off x="6660232" y="1851670"/>
            <a:ext cx="192596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chemeClr val="tx1"/>
                </a:solidFill>
                <a:latin typeface="微軟正黑體"/>
                <a:ea typeface="微軟正黑體"/>
              </a:rPr>
              <a:t>PSID </a:t>
            </a:r>
            <a:r>
              <a:rPr lang="en-US" altLang="zh-TW" sz="2000" b="1" err="1">
                <a:solidFill>
                  <a:schemeClr val="tx1"/>
                </a:solidFill>
                <a:latin typeface="微軟正黑體"/>
                <a:ea typeface="微軟正黑體"/>
              </a:rPr>
              <a:t>確保資料</a:t>
            </a:r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/>
              </a:rPr>
              <a:t>快速</a:t>
            </a:r>
            <a:endParaRPr lang="zh-TW">
              <a:solidFill>
                <a:schemeClr val="tx1"/>
              </a:solidFill>
            </a:endParaRPr>
          </a:p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/>
              </a:rPr>
              <a:t>  安全清除</a:t>
            </a:r>
            <a:endParaRPr lang="zh-TW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AA38633-47C3-436B-AD82-D72107075F84}"/>
              </a:ext>
            </a:extLst>
          </p:cNvPr>
          <p:cNvSpPr txBox="1"/>
          <p:nvPr/>
        </p:nvSpPr>
        <p:spPr>
          <a:xfrm>
            <a:off x="6298556" y="4004492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銷毀資料不再需要耗費龐大成本</a:t>
            </a: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28DD62FC-D54A-493B-B6FE-199DF2EAE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576" y="2667087"/>
            <a:ext cx="1440160" cy="1089512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3044DACC-D06E-4DC5-B2A0-3A0ADCDEE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3928" y="3021959"/>
            <a:ext cx="1080120" cy="764805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1899E0D-46D1-4886-A1CD-CA80E52E7F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2935" y="3113137"/>
            <a:ext cx="1066800" cy="733425"/>
          </a:xfrm>
          <a:prstGeom prst="rect">
            <a:avLst/>
          </a:prstGeom>
        </p:spPr>
      </p:pic>
      <p:sp>
        <p:nvSpPr>
          <p:cNvPr id="21" name="Google Shape;147;p19">
            <a:extLst>
              <a:ext uri="{FF2B5EF4-FFF2-40B4-BE49-F238E27FC236}">
                <a16:creationId xmlns:a16="http://schemas.microsoft.com/office/drawing/2014/main" id="{777B1893-3F5D-49CD-8A30-3F39F26703A1}"/>
              </a:ext>
            </a:extLst>
          </p:cNvPr>
          <p:cNvSpPr txBox="1">
            <a:spLocks/>
          </p:cNvSpPr>
          <p:nvPr/>
        </p:nvSpPr>
        <p:spPr>
          <a:xfrm>
            <a:off x="1552916" y="84121"/>
            <a:ext cx="5822143" cy="6080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-US" altLang="zh-TW" sz="3500" b="1">
                <a:latin typeface="微軟正黑體"/>
                <a:ea typeface="微軟正黑體"/>
              </a:rPr>
              <a:t>QNAP SED </a:t>
            </a:r>
            <a:br>
              <a:rPr lang="en-US" altLang="zh-TW" sz="35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500" b="1">
                <a:latin typeface="微軟正黑體"/>
                <a:ea typeface="微軟正黑體"/>
              </a:rPr>
              <a:t>安全儲存池優點</a:t>
            </a:r>
          </a:p>
        </p:txBody>
      </p:sp>
    </p:spTree>
    <p:extLst>
      <p:ext uri="{BB962C8B-B14F-4D97-AF65-F5344CB8AC3E}">
        <p14:creationId xmlns:p14="http://schemas.microsoft.com/office/powerpoint/2010/main" val="266310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EC451DA7-0508-4D13-9524-80E02C7F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060" y="197453"/>
            <a:ext cx="6234292" cy="862129"/>
          </a:xfrm>
          <a:prstGeom prst="rect">
            <a:avLst/>
          </a:prstGeom>
          <a:effectLst>
            <a:outerShdw blurRad="292100" dist="101600" dir="48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28C603-730A-4C38-A6F9-7D1FF844722E}"/>
              </a:ext>
            </a:extLst>
          </p:cNvPr>
          <p:cNvSpPr/>
          <p:nvPr/>
        </p:nvSpPr>
        <p:spPr>
          <a:xfrm>
            <a:off x="519050" y="1927831"/>
            <a:ext cx="2151551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>
                <a:solidFill>
                  <a:srgbClr val="262626"/>
                </a:solidFill>
                <a:latin typeface="微軟正黑體"/>
                <a:ea typeface="微軟正黑體"/>
              </a:rPr>
              <a:t>為什麼選擇 </a:t>
            </a:r>
            <a:endParaRPr lang="en-US" altLang="zh-TW" sz="1800" b="1">
              <a:solidFill>
                <a:srgbClr val="262626"/>
              </a:solidFill>
            </a:endParaRPr>
          </a:p>
          <a:p>
            <a:pPr algn="ctr"/>
            <a:r>
              <a:rPr lang="en-US" altLang="zh-TW" sz="2000" b="1">
                <a:solidFill>
                  <a:srgbClr val="262626"/>
                </a:solidFill>
                <a:latin typeface="微軟正黑體"/>
                <a:ea typeface="微軟正黑體"/>
              </a:rPr>
              <a:t>Samsung SSD？</a:t>
            </a:r>
            <a:endParaRPr lang="zh-TW" altLang="en-US" sz="20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DEF670-6D2B-4713-AE35-88F57766A1C6}"/>
              </a:ext>
            </a:extLst>
          </p:cNvPr>
          <p:cNvSpPr/>
          <p:nvPr/>
        </p:nvSpPr>
        <p:spPr>
          <a:xfrm>
            <a:off x="2821779" y="397208"/>
            <a:ext cx="3518912" cy="10464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400" b="1">
                <a:solidFill>
                  <a:schemeClr val="bg1"/>
                </a:solidFill>
                <a:ea typeface="微軟正黑體"/>
              </a:rPr>
              <a:t>QNAP </a:t>
            </a:r>
            <a:r>
              <a:rPr lang="zh-TW" sz="2400">
                <a:solidFill>
                  <a:schemeClr val="bg1"/>
                </a:solidFill>
                <a:ea typeface="微軟正黑體"/>
              </a:rPr>
              <a:t>x</a:t>
            </a:r>
            <a:r>
              <a:rPr lang="zh-TW" sz="2400" b="1">
                <a:solidFill>
                  <a:schemeClr val="bg1"/>
                </a:solidFill>
                <a:ea typeface="微軟正黑體"/>
              </a:rPr>
              <a:t> Samsung SSD</a:t>
            </a:r>
            <a:endParaRPr lang="zh-TW" sz="2400">
              <a:solidFill>
                <a:schemeClr val="bg1"/>
              </a:solidFill>
              <a:ea typeface="微軟正黑體"/>
            </a:endParaRPr>
          </a:p>
          <a:p>
            <a:endParaRPr lang="zh-TW" altLang="en-US" sz="38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B840F9-365F-42EC-9C8E-78EB4E1A5C44}"/>
              </a:ext>
            </a:extLst>
          </p:cNvPr>
          <p:cNvSpPr/>
          <p:nvPr/>
        </p:nvSpPr>
        <p:spPr>
          <a:xfrm>
            <a:off x="3359472" y="1944818"/>
            <a:ext cx="238666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000" b="1">
                <a:solidFill>
                  <a:srgbClr val="262626"/>
                </a:solidFill>
                <a:ea typeface="微軟正黑體"/>
              </a:rPr>
              <a:t>什麼是</a:t>
            </a:r>
            <a:endParaRPr lang="zh-TW" altLang="en-US" sz="2000" b="1">
              <a:solidFill>
                <a:srgbClr val="262626"/>
              </a:solidFill>
              <a:latin typeface="微軟正黑體"/>
              <a:ea typeface="微軟正黑體"/>
            </a:endParaRPr>
          </a:p>
          <a:p>
            <a:pPr algn="ctr"/>
            <a:r>
              <a:rPr lang="zh-TW" sz="2000" b="1">
                <a:solidFill>
                  <a:srgbClr val="262626"/>
                </a:solidFill>
                <a:ea typeface="微軟正黑體"/>
              </a:rPr>
              <a:t>SED 安全儲存池</a:t>
            </a:r>
            <a:r>
              <a:rPr lang="zh-TW" altLang="en-US" sz="2000" b="1">
                <a:solidFill>
                  <a:srgbClr val="262626"/>
                </a:solidFill>
                <a:ea typeface="微軟正黑體"/>
              </a:rPr>
              <a:t>？</a:t>
            </a:r>
            <a:endParaRPr lang="zh-TW" altLang="en-US" sz="20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BA925BD-8A9E-4FD3-8758-5163037202C6}"/>
              </a:ext>
            </a:extLst>
          </p:cNvPr>
          <p:cNvSpPr/>
          <p:nvPr/>
        </p:nvSpPr>
        <p:spPr>
          <a:xfrm>
            <a:off x="6583317" y="1975545"/>
            <a:ext cx="2017002" cy="9848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000" b="1">
                <a:solidFill>
                  <a:srgbClr val="262626"/>
                </a:solidFill>
                <a:ea typeface="微軟正黑體"/>
              </a:rPr>
              <a:t>加密保護資料</a:t>
            </a:r>
            <a:endParaRPr lang="zh-TW" altLang="en-US" sz="2000" b="1">
              <a:solidFill>
                <a:srgbClr val="262626"/>
              </a:solidFill>
              <a:ea typeface="微軟正黑體"/>
            </a:endParaRPr>
          </a:p>
          <a:p>
            <a:pPr algn="ctr"/>
            <a:r>
              <a:rPr lang="zh-TW" sz="2000" b="1">
                <a:solidFill>
                  <a:srgbClr val="262626"/>
                </a:solidFill>
                <a:ea typeface="微軟正黑體"/>
              </a:rPr>
              <a:t>一次就上手</a:t>
            </a:r>
            <a:r>
              <a:rPr lang="zh-TW" altLang="en-US" sz="2000" b="1">
                <a:solidFill>
                  <a:srgbClr val="262626"/>
                </a:solidFill>
                <a:ea typeface="微軟正黑體"/>
              </a:rPr>
              <a:t> </a:t>
            </a:r>
            <a:endParaRPr lang="zh-TW" sz="2000" b="1">
              <a:solidFill>
                <a:srgbClr val="262626"/>
              </a:solidFill>
            </a:endParaRPr>
          </a:p>
          <a:p>
            <a:pPr algn="ctr"/>
            <a:endParaRPr lang="zh-TW" altLang="en-US" sz="18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6798A09-C4E1-45BC-A417-1D52A2F2A863}"/>
              </a:ext>
            </a:extLst>
          </p:cNvPr>
          <p:cNvSpPr/>
          <p:nvPr/>
        </p:nvSpPr>
        <p:spPr>
          <a:xfrm>
            <a:off x="1836837" y="4029549"/>
            <a:ext cx="243194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000" b="1">
                <a:solidFill>
                  <a:srgbClr val="262626"/>
                </a:solidFill>
                <a:ea typeface="微軟正黑體"/>
              </a:rPr>
              <a:t>性能比較 </a:t>
            </a:r>
            <a:endParaRPr lang="zh-TW" sz="2000" b="1">
              <a:solidFill>
                <a:srgbClr val="262626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1AE1EE8-0AEB-4A9C-A946-4F8ED24098C7}"/>
              </a:ext>
            </a:extLst>
          </p:cNvPr>
          <p:cNvSpPr/>
          <p:nvPr/>
        </p:nvSpPr>
        <p:spPr>
          <a:xfrm>
            <a:off x="4876841" y="3872667"/>
            <a:ext cx="2172981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rgbClr val="262626"/>
                </a:solidFill>
                <a:latin typeface="微軟正黑體"/>
                <a:ea typeface="微軟正黑體"/>
              </a:rPr>
              <a:t>SED </a:t>
            </a:r>
            <a:r>
              <a:rPr lang="zh-TW" altLang="en-US" sz="2000" b="1">
                <a:solidFill>
                  <a:srgbClr val="262626"/>
                </a:solidFill>
                <a:latin typeface="微軟正黑體"/>
                <a:ea typeface="微軟正黑體"/>
              </a:rPr>
              <a:t>安全儲存池效能實作 </a:t>
            </a:r>
            <a:r>
              <a:rPr lang="en-US" altLang="zh-TW" sz="2000" b="1">
                <a:solidFill>
                  <a:srgbClr val="262626"/>
                </a:solidFill>
                <a:latin typeface="微軟正黑體"/>
                <a:ea typeface="微軟正黑體"/>
              </a:rPr>
              <a:t>Demo</a:t>
            </a:r>
            <a:endParaRPr lang="zh-TW" altLang="en-US" sz="20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8D5D8B-F560-4DA8-9C21-E951E75BD2EF}"/>
              </a:ext>
            </a:extLst>
          </p:cNvPr>
          <p:cNvSpPr/>
          <p:nvPr/>
        </p:nvSpPr>
        <p:spPr>
          <a:xfrm>
            <a:off x="2910565" y="195486"/>
            <a:ext cx="2877711" cy="63094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3500" b="1">
                <a:solidFill>
                  <a:schemeClr val="bg1"/>
                </a:solidFill>
                <a:latin typeface="微軟正黑體"/>
                <a:ea typeface="微軟正黑體"/>
              </a:rPr>
              <a:t>加密方式差異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79452C7-3D64-4AF8-A38B-12D457F3049C}"/>
              </a:ext>
            </a:extLst>
          </p:cNvPr>
          <p:cNvSpPr txBox="1"/>
          <p:nvPr/>
        </p:nvSpPr>
        <p:spPr>
          <a:xfrm>
            <a:off x="1629766" y="4371950"/>
            <a:ext cx="543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如果您沒有 </a:t>
            </a:r>
            <a:r>
              <a:rPr lang="en-US" altLang="zh-TW"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SED </a:t>
            </a:r>
            <a:r>
              <a:rPr lang="zh-TW" altLang="en-US"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磁碟，</a:t>
            </a:r>
            <a:r>
              <a:rPr lang="en-US" altLang="zh-TW"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一樣幫您保護重要資料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12883D6-68D3-4D5D-ABD6-4DCE39461183}"/>
              </a:ext>
            </a:extLst>
          </p:cNvPr>
          <p:cNvSpPr/>
          <p:nvPr/>
        </p:nvSpPr>
        <p:spPr>
          <a:xfrm>
            <a:off x="899592" y="1161805"/>
            <a:ext cx="26661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4.4.1 </a:t>
            </a: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加密方式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6907027-5611-417B-B657-2F796A5BA2DE}"/>
              </a:ext>
            </a:extLst>
          </p:cNvPr>
          <p:cNvSpPr/>
          <p:nvPr/>
        </p:nvSpPr>
        <p:spPr>
          <a:xfrm>
            <a:off x="5286988" y="1161805"/>
            <a:ext cx="3512500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200" b="1">
                <a:solidFill>
                  <a:schemeClr val="tx1"/>
                </a:solidFill>
                <a:latin typeface="微軟正黑體"/>
                <a:ea typeface="微軟正黑體"/>
              </a:rPr>
              <a:t>QTS 4.4.1 </a:t>
            </a:r>
            <a:r>
              <a:rPr lang="en-US" altLang="zh-TW" sz="2200" b="1" err="1">
                <a:solidFill>
                  <a:schemeClr val="tx1"/>
                </a:solidFill>
                <a:latin typeface="微軟正黑體"/>
                <a:ea typeface="微軟正黑體"/>
              </a:rPr>
              <a:t>以前的</a:t>
            </a:r>
            <a:r>
              <a:rPr lang="zh-TW" altLang="en-US" sz="2200" b="1">
                <a:solidFill>
                  <a:schemeClr val="tx1"/>
                </a:solidFill>
                <a:latin typeface="微軟正黑體"/>
                <a:ea typeface="微軟正黑體"/>
              </a:rPr>
              <a:t>加密方式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F763655-A375-4AF1-9FB7-9F34A2D588D4}"/>
              </a:ext>
            </a:extLst>
          </p:cNvPr>
          <p:cNvSpPr/>
          <p:nvPr/>
        </p:nvSpPr>
        <p:spPr>
          <a:xfrm>
            <a:off x="196528" y="2064225"/>
            <a:ext cx="2031325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硬體加密：</a:t>
            </a:r>
            <a:br>
              <a:rPr lang="en-US" altLang="zh-TW" sz="16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從儲存池開始加密起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371D2BC-AE33-4D45-AA0A-3D520EF9C8CE}"/>
              </a:ext>
            </a:extLst>
          </p:cNvPr>
          <p:cNvSpPr/>
          <p:nvPr/>
        </p:nvSpPr>
        <p:spPr>
          <a:xfrm>
            <a:off x="5076056" y="2254725"/>
            <a:ext cx="2031325" cy="113877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僅有軟體加密：</a:t>
            </a:r>
            <a:br>
              <a:rPr lang="en-US" altLang="zh-TW" sz="16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建立加密磁碟區或是</a:t>
            </a:r>
            <a:br>
              <a:rPr lang="en-US" altLang="zh-TW" sz="16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加密共用資料夾</a:t>
            </a:r>
            <a:br>
              <a:rPr lang="en-US" altLang="zh-TW" sz="16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保護檔案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262CCC3-4DDC-4D5A-9D2F-0CFC4C5B276C}"/>
              </a:ext>
            </a:extLst>
          </p:cNvPr>
          <p:cNvSpPr txBox="1"/>
          <p:nvPr/>
        </p:nvSpPr>
        <p:spPr>
          <a:xfrm>
            <a:off x="200025" y="2827338"/>
            <a:ext cx="2743200" cy="8925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solidFill>
                  <a:srgbClr val="FFFFFF"/>
                </a:solidFill>
                <a:ea typeface="微軟正黑體"/>
              </a:rPr>
              <a:t>軟體加密</a:t>
            </a:r>
            <a:r>
              <a:rPr lang="zh-TW" altLang="en-US" sz="2000" b="1">
                <a:solidFill>
                  <a:srgbClr val="FFFFFF"/>
                </a:solidFill>
                <a:ea typeface="微軟正黑體"/>
              </a:rPr>
              <a:t>：</a:t>
            </a:r>
          </a:p>
          <a:p>
            <a:r>
              <a:rPr lang="zh-TW" sz="1600">
                <a:solidFill>
                  <a:srgbClr val="FFFFFF"/>
                </a:solidFill>
                <a:ea typeface="微軟正黑體"/>
              </a:rPr>
              <a:t>一樣可以新增加密磁碟、</a:t>
            </a:r>
          </a:p>
          <a:p>
            <a:r>
              <a:rPr lang="zh-TW" sz="1600">
                <a:solidFill>
                  <a:srgbClr val="FFFFFF"/>
                </a:solidFill>
                <a:ea typeface="微軟正黑體"/>
              </a:rPr>
              <a:t>加密共用資料夾</a:t>
            </a:r>
          </a:p>
        </p:txBody>
      </p:sp>
    </p:spTree>
    <p:extLst>
      <p:ext uri="{BB962C8B-B14F-4D97-AF65-F5344CB8AC3E}">
        <p14:creationId xmlns:p14="http://schemas.microsoft.com/office/powerpoint/2010/main" val="123023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819E4D7-700E-40AA-8880-57F5758272DC}"/>
              </a:ext>
            </a:extLst>
          </p:cNvPr>
          <p:cNvSpPr/>
          <p:nvPr/>
        </p:nvSpPr>
        <p:spPr>
          <a:xfrm>
            <a:off x="720706" y="1674245"/>
            <a:ext cx="4031873" cy="16312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加密保護資料</a:t>
            </a:r>
            <a:br>
              <a:rPr lang="en-US" altLang="zh-TW" sz="50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一次上手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5A43F59-119A-4693-9FBB-D03DBCB7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597" y="3579862"/>
            <a:ext cx="1362075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395536" y="1975765"/>
            <a:ext cx="4968552" cy="1022350"/>
          </a:xfrm>
        </p:spPr>
        <p:txBody>
          <a:bodyPr>
            <a:noAutofit/>
          </a:bodyPr>
          <a:lstStyle/>
          <a:p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性能比較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AA54786-0977-4EA1-999D-9EC0BA73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79862"/>
            <a:ext cx="1362075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7504" y="10714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err="1">
                <a:latin typeface="微軟正黑體"/>
                <a:ea typeface="微軟正黑體"/>
              </a:rPr>
              <a:t>比較</a:t>
            </a:r>
            <a:r>
              <a:rPr lang="en-US" altLang="zh-TW" sz="3600" b="1">
                <a:latin typeface="微軟正黑體"/>
                <a:ea typeface="微軟正黑體"/>
              </a:rPr>
              <a:t> 1</a:t>
            </a:r>
            <a:r>
              <a:rPr lang="zh-TW" altLang="en-US" sz="3600" b="1">
                <a:latin typeface="微軟正黑體"/>
                <a:ea typeface="微軟正黑體"/>
              </a:rPr>
              <a:t>：</a:t>
            </a:r>
            <a:r>
              <a:rPr lang="en-US" altLang="zh-TW" sz="3600" b="1">
                <a:latin typeface="微軟正黑體"/>
                <a:ea typeface="微軟正黑體"/>
              </a:rPr>
              <a:t>CPU</a:t>
            </a:r>
            <a:r>
              <a:rPr lang="zh-TW" altLang="en-US" sz="3600" b="1">
                <a:latin typeface="微軟正黑體"/>
                <a:ea typeface="微軟正黑體"/>
              </a:rPr>
              <a:t> 使用率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052850"/>
              </p:ext>
            </p:extLst>
          </p:nvPr>
        </p:nvGraphicFramePr>
        <p:xfrm>
          <a:off x="357157" y="1762760"/>
          <a:ext cx="5447184" cy="24814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023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加密型態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軟體加密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3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加密層面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磁碟區加密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儲存池加密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17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CPU </a:t>
                      </a:r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D9B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6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連續寫入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96 %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94%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93 %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02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連續讀取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65 %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36%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38%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57158" y="4620280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68144" y="1707654"/>
            <a:ext cx="31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VS-951X 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27584" y="4443958"/>
            <a:ext cx="5089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整合硬體加密後的 </a:t>
            </a:r>
            <a:r>
              <a:rPr lang="en-US" altLang="zh-TW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</a:t>
            </a:r>
            <a:r>
              <a:rPr lang="zh-TW" altLang="en-US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使用率降低一半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00988" y="1248559"/>
            <a:ext cx="776045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600" b="1">
                <a:latin typeface="微軟正黑體"/>
                <a:ea typeface="微軟正黑體"/>
              </a:rPr>
              <a:t>使用 </a:t>
            </a:r>
            <a:r>
              <a:rPr lang="en-US" sz="1600" b="1">
                <a:latin typeface="微軟正黑體"/>
                <a:ea typeface="微軟正黑體"/>
              </a:rPr>
              <a:t>Samsung SSD 860 EVO </a:t>
            </a:r>
            <a:r>
              <a:rPr lang="zh-TW" altLang="en-US" sz="1600" b="1">
                <a:latin typeface="微軟正黑體"/>
                <a:ea typeface="微軟正黑體"/>
              </a:rPr>
              <a:t>驗證，運用 </a:t>
            </a:r>
            <a:r>
              <a:rPr lang="en-US" altLang="zh-TW" sz="1600" b="1">
                <a:latin typeface="微軟正黑體"/>
                <a:ea typeface="微軟正黑體"/>
              </a:rPr>
              <a:t>SED </a:t>
            </a:r>
            <a:r>
              <a:rPr lang="zh-TW" altLang="en-US" sz="1600" b="1">
                <a:latin typeface="微軟正黑體"/>
                <a:ea typeface="微軟正黑體"/>
              </a:rPr>
              <a:t>儲存池後</a:t>
            </a:r>
            <a:r>
              <a:rPr lang="zh-TW" altLang="en-US" sz="1600" b="1">
                <a:solidFill>
                  <a:srgbClr val="FF0000"/>
                </a:solidFill>
                <a:latin typeface="微軟正黑體"/>
                <a:ea typeface="微軟正黑體"/>
              </a:rPr>
              <a:t>大幅減少 </a:t>
            </a:r>
            <a:r>
              <a:rPr lang="en-US" altLang="zh-TW" sz="1600" b="1">
                <a:solidFill>
                  <a:srgbClr val="FF0000"/>
                </a:solidFill>
                <a:latin typeface="微軟正黑體"/>
                <a:ea typeface="微軟正黑體"/>
              </a:rPr>
              <a:t>CPU</a:t>
            </a:r>
            <a:r>
              <a:rPr lang="zh-TW" altLang="en-US" sz="1600" b="1">
                <a:solidFill>
                  <a:srgbClr val="FF0000"/>
                </a:solidFill>
                <a:latin typeface="微軟正黑體"/>
                <a:ea typeface="微軟正黑體"/>
              </a:rPr>
              <a:t> 使用率！</a:t>
            </a:r>
            <a:r>
              <a:rPr lang="zh-TW" altLang="en-US" sz="1600" b="1">
                <a:latin typeface="微軟正黑體"/>
                <a:ea typeface="微軟正黑體"/>
              </a:rPr>
              <a:t>　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E424BA07-2418-48F7-B649-0540B5E52EE8}"/>
              </a:ext>
            </a:extLst>
          </p:cNvPr>
          <p:cNvSpPr/>
          <p:nvPr/>
        </p:nvSpPr>
        <p:spPr>
          <a:xfrm>
            <a:off x="2510328" y="3886652"/>
            <a:ext cx="792088" cy="188516"/>
          </a:xfrm>
          <a:prstGeom prst="rightArrow">
            <a:avLst>
              <a:gd name="adj1" fmla="val 50000"/>
              <a:gd name="adj2" fmla="val 598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A71ECD-CB9A-4862-9D74-35972C5F2825}"/>
              </a:ext>
            </a:extLst>
          </p:cNvPr>
          <p:cNvSpPr/>
          <p:nvPr/>
        </p:nvSpPr>
        <p:spPr>
          <a:xfrm>
            <a:off x="5863939" y="1937114"/>
            <a:ext cx="2984886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F/W: 4.4.1</a:t>
            </a:r>
            <a:endParaRPr lang="en-US">
              <a:ea typeface="微軟正黑體"/>
            </a:endParaRP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CPU: Intel(R) Celeron(R) CPU 3865U @ 1.80GHz (2 cores)</a:t>
            </a:r>
            <a:endParaRPr lang="en-US"/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Tested SSD: Samsung SSD 860 EVO 1TB *2 ; RAID 0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RAM: 8 GB (4GB x 2) 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Thick volume; Block-based LUN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10GbE NIC: On-board 10GbE</a:t>
            </a:r>
            <a:br>
              <a:rPr lang="en-US" sz="1000">
                <a:latin typeface="微軟正黑體"/>
                <a:ea typeface="微軟正黑體"/>
              </a:rPr>
            </a:br>
            <a:endParaRPr lang="en-US" sz="1000">
              <a:latin typeface="微軟正黑體"/>
              <a:ea typeface="微軟正黑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6B7AA1-057E-4F82-A37D-FC72B288D9DD}"/>
              </a:ext>
            </a:extLst>
          </p:cNvPr>
          <p:cNvSpPr/>
          <p:nvPr/>
        </p:nvSpPr>
        <p:spPr>
          <a:xfrm>
            <a:off x="5981573" y="3164579"/>
            <a:ext cx="3071834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br>
              <a:rPr lang="en-US" sz="1000">
                <a:latin typeface="微軟正黑體"/>
                <a:ea typeface="微軟正黑體"/>
              </a:rPr>
            </a:br>
            <a:r>
              <a:rPr lang="en-US" sz="1000">
                <a:latin typeface="微軟正黑體"/>
                <a:ea typeface="微軟正黑體"/>
              </a:rPr>
              <a:t>IOmeter Global Configuration: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Maximum Disk Size: 67108864(NAS RAM*4) / Ramp Up Time: 30 seconds / Run Time: 3 Minutes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Seq-Write/Read: 2-workers / 64-outstanding</a:t>
            </a:r>
            <a:br>
              <a:rPr lang="en-US" sz="1000">
                <a:latin typeface="微軟正黑體"/>
                <a:ea typeface="微軟正黑體"/>
              </a:rPr>
            </a:br>
            <a:endParaRPr lang="en-US" altLang="zh-TW" sz="1000">
              <a:latin typeface="微軟正黑體"/>
              <a:ea typeface="微軟正黑體"/>
            </a:endParaRPr>
          </a:p>
          <a:p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7504" y="10714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>
                <a:latin typeface="微軟正黑體"/>
                <a:ea typeface="微軟正黑體"/>
              </a:rPr>
              <a:t>比較 2：效能</a:t>
            </a:r>
            <a:endParaRPr lang="zh-TW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7272667"/>
              </p:ext>
            </p:extLst>
          </p:nvPr>
        </p:nvGraphicFramePr>
        <p:xfrm>
          <a:off x="1317595" y="1810385"/>
          <a:ext cx="4053553" cy="244268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8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023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加密型態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3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加密層面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儲存池加密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417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效能</a:t>
                      </a:r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D9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9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連續寫入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726 MB/S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722 MB/S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02"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連續讀取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820 MB/S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820 MB/S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D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57158" y="4620280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38495" y="4385499"/>
            <a:ext cx="4411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整合硬體加密後的 </a:t>
            </a:r>
            <a:r>
              <a:rPr lang="en-US" altLang="zh-TW" sz="1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1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，效能幾乎不變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00988" y="1248559"/>
            <a:ext cx="866615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600" b="1">
                <a:latin typeface="微軟正黑體"/>
                <a:ea typeface="微軟正黑體"/>
              </a:rPr>
              <a:t>使用 </a:t>
            </a:r>
            <a:r>
              <a:rPr lang="en-US" altLang="zh-TW" sz="1600" b="1">
                <a:latin typeface="微軟正黑體"/>
                <a:ea typeface="微軟正黑體"/>
              </a:rPr>
              <a:t>Samsung SSD 860 EVO </a:t>
            </a:r>
            <a:r>
              <a:rPr lang="zh-TW" altLang="en-US" sz="1600" b="1">
                <a:latin typeface="微軟正黑體"/>
                <a:ea typeface="微軟正黑體"/>
              </a:rPr>
              <a:t>驗證，</a:t>
            </a:r>
            <a:r>
              <a:rPr lang="en-US" altLang="zh-TW" sz="1600" b="1">
                <a:latin typeface="微軟正黑體"/>
                <a:ea typeface="微軟正黑體"/>
              </a:rPr>
              <a:t>NAS</a:t>
            </a:r>
            <a:r>
              <a:rPr lang="zh-TW" altLang="en-US" sz="1600" b="1">
                <a:latin typeface="微軟正黑體"/>
                <a:ea typeface="微軟正黑體"/>
              </a:rPr>
              <a:t> 在運用 </a:t>
            </a:r>
            <a:r>
              <a:rPr lang="en-US" altLang="zh-TW" sz="1600" b="1">
                <a:latin typeface="微軟正黑體"/>
                <a:ea typeface="微軟正黑體"/>
              </a:rPr>
              <a:t>SED </a:t>
            </a:r>
            <a:r>
              <a:rPr lang="zh-TW" altLang="en-US" sz="1600" b="1">
                <a:latin typeface="微軟正黑體"/>
                <a:ea typeface="微軟正黑體"/>
              </a:rPr>
              <a:t>儲存池加密後</a:t>
            </a:r>
            <a:r>
              <a:rPr lang="zh-TW" altLang="en-US" sz="1600" b="1">
                <a:solidFill>
                  <a:srgbClr val="FF0000"/>
                </a:solidFill>
                <a:latin typeface="微軟正黑體"/>
                <a:ea typeface="微軟正黑體"/>
              </a:rPr>
              <a:t>讀寫效能幾乎維持不變</a:t>
            </a:r>
          </a:p>
        </p:txBody>
      </p:sp>
      <p:sp>
        <p:nvSpPr>
          <p:cNvPr id="17" name="矩形 16"/>
          <p:cNvSpPr/>
          <p:nvPr/>
        </p:nvSpPr>
        <p:spPr>
          <a:xfrm>
            <a:off x="5997448" y="3178663"/>
            <a:ext cx="3071834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br>
              <a:rPr lang="en-US" sz="1000">
                <a:latin typeface="微軟正黑體"/>
                <a:ea typeface="微軟正黑體"/>
              </a:rPr>
            </a:br>
            <a:r>
              <a:rPr lang="en-US" sz="1000">
                <a:latin typeface="微軟正黑體"/>
                <a:ea typeface="微軟正黑體"/>
              </a:rPr>
              <a:t>IOmeter Global Configuration: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Maximum Disk Size: 67108864(NAS RAM*4) / Ramp Up Time: 30 seconds / Run Time: 3 Minutes 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000">
                <a:latin typeface="微軟正黑體"/>
                <a:ea typeface="微軟正黑體"/>
              </a:rPr>
              <a:t>Seq-Write/Read: 2-workers / 64-outstanding</a:t>
            </a:r>
            <a:br>
              <a:rPr lang="en-US" sz="1000">
                <a:latin typeface="微軟正黑體"/>
                <a:ea typeface="微軟正黑體"/>
              </a:rPr>
            </a:br>
            <a:endParaRPr lang="en-US" altLang="zh-TW" sz="1000">
              <a:latin typeface="微軟正黑體"/>
              <a:ea typeface="微軟正黑體"/>
            </a:endParaRPr>
          </a:p>
          <a:p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57523E-8386-431B-A718-04C2BA754910}"/>
              </a:ext>
            </a:extLst>
          </p:cNvPr>
          <p:cNvSpPr txBox="1"/>
          <p:nvPr/>
        </p:nvSpPr>
        <p:spPr>
          <a:xfrm>
            <a:off x="5868144" y="1707654"/>
            <a:ext cx="31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VS-951X 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6D7AFDCF-62E8-4EA0-951B-53E25853F6FD}"/>
              </a:ext>
            </a:extLst>
          </p:cNvPr>
          <p:cNvSpPr/>
          <p:nvPr/>
        </p:nvSpPr>
        <p:spPr>
          <a:xfrm>
            <a:off x="5895689" y="1976802"/>
            <a:ext cx="2984886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F/W: 4.4.1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CPU: Intel(R) Celeron(R) CPU 3865U @ 1.80GHz (2 cores)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Tested SSD: Samsung SSD 860 EVO 1TB *2 ; RAID 0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RAM: 8 GB (4GB x 2) 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Thick volume; Block-based LUN</a:t>
            </a:r>
          </a:p>
          <a:p>
            <a:pPr marL="88900" indent="-88900">
              <a:buClr>
                <a:srgbClr val="07D9B2"/>
              </a:buClr>
              <a:buFont typeface="Arial" panose="020B0604020202020204" pitchFamily="34" charset="0"/>
              <a:buChar char="•"/>
            </a:pPr>
            <a:r>
              <a:rPr lang="en-US" sz="1000">
                <a:latin typeface="微軟正黑體"/>
                <a:ea typeface="微軟正黑體"/>
              </a:rPr>
              <a:t>10GbE NIC: On-board 10GbE</a:t>
            </a:r>
            <a:br>
              <a:rPr lang="en-US" sz="1000">
                <a:latin typeface="微軟正黑體"/>
                <a:ea typeface="微軟正黑體"/>
              </a:rPr>
            </a:br>
            <a:endParaRPr lang="en-US" sz="10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27674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287524" y="1419622"/>
            <a:ext cx="5472608" cy="1022350"/>
          </a:xfrm>
        </p:spPr>
        <p:txBody>
          <a:bodyPr>
            <a:noAutofit/>
          </a:bodyPr>
          <a:lstStyle/>
          <a:p>
            <a: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SED</a:t>
            </a:r>
            <a:b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安全儲存池</a:t>
            </a:r>
            <a:br>
              <a:rPr lang="en-US" altLang="zh-TW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000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效能實作</a:t>
            </a:r>
            <a:endParaRPr lang="en-US" altLang="zh-TW" sz="5000">
              <a:solidFill>
                <a:srgbClr val="4AFFB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F30374EE-9CF4-4EDE-9000-E6EB02B7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79862"/>
            <a:ext cx="1362075" cy="169545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A5675EDF-9A25-414C-8EA2-2D9352834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7664" y="3297833"/>
            <a:ext cx="2952328" cy="16606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A8F19466-D0AC-4603-B61F-1DDC9017B129}"/>
              </a:ext>
            </a:extLst>
          </p:cNvPr>
          <p:cNvGrpSpPr/>
          <p:nvPr/>
        </p:nvGrpSpPr>
        <p:grpSpPr>
          <a:xfrm>
            <a:off x="251520" y="3939449"/>
            <a:ext cx="8568952" cy="936557"/>
            <a:chOff x="251520" y="2776106"/>
            <a:chExt cx="8568952" cy="936557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17AA6846-D3DA-44FB-8D41-DD03FF31B0D2}"/>
                </a:ext>
              </a:extLst>
            </p:cNvPr>
            <p:cNvSpPr/>
            <p:nvPr/>
          </p:nvSpPr>
          <p:spPr>
            <a:xfrm>
              <a:off x="251520" y="2776106"/>
              <a:ext cx="3024336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6FF25974-22F6-49BE-8483-33397EF1047E}"/>
                </a:ext>
              </a:extLst>
            </p:cNvPr>
            <p:cNvSpPr/>
            <p:nvPr/>
          </p:nvSpPr>
          <p:spPr>
            <a:xfrm>
              <a:off x="3779912" y="2776106"/>
              <a:ext cx="5040560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746B4164-6101-4542-B3AE-00D2CBEE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8433" y="2798988"/>
              <a:ext cx="648072" cy="91367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6" name="Google Shape;156;p20"/>
          <p:cNvSpPr txBox="1">
            <a:spLocks noGrp="1"/>
          </p:cNvSpPr>
          <p:nvPr>
            <p:ph type="title" idx="4294967295"/>
          </p:nvPr>
        </p:nvSpPr>
        <p:spPr>
          <a:xfrm>
            <a:off x="191051" y="19521"/>
            <a:ext cx="8521700" cy="60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500" b="1">
                <a:latin typeface="微軟正黑體"/>
                <a:ea typeface="微軟正黑體"/>
              </a:rPr>
              <a:t>從現在開始使用</a:t>
            </a:r>
            <a:br>
              <a:rPr lang="en" sz="3500" b="1">
                <a:latin typeface="微軟正黑體" pitchFamily="34" charset="-120"/>
                <a:ea typeface="微軟正黑體" pitchFamily="34" charset="-120"/>
              </a:rPr>
            </a:br>
            <a:r>
              <a:rPr lang="en" sz="3500" b="1">
                <a:latin typeface="微軟正黑體"/>
                <a:ea typeface="微軟正黑體"/>
              </a:rPr>
              <a:t>QNAP SED </a:t>
            </a:r>
            <a:r>
              <a:rPr lang="en" sz="3500" b="1" err="1">
                <a:latin typeface="微軟正黑體"/>
                <a:ea typeface="微軟正黑體"/>
              </a:rPr>
              <a:t>安全儲存池</a:t>
            </a:r>
            <a:endParaRPr lang="en-US" sz="3500" b="1" err="1">
              <a:latin typeface="微軟正黑體"/>
              <a:ea typeface="微軟正黑體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46A863F-B4A3-4113-8083-61A3C08B2D18}"/>
              </a:ext>
            </a:extLst>
          </p:cNvPr>
          <p:cNvSpPr/>
          <p:nvPr/>
        </p:nvSpPr>
        <p:spPr>
          <a:xfrm>
            <a:off x="4039686" y="1300983"/>
            <a:ext cx="4536503" cy="608012"/>
          </a:xfrm>
          <a:prstGeom prst="roundRect">
            <a:avLst>
              <a:gd name="adj" fmla="val 17672"/>
            </a:avLst>
          </a:prstGeom>
          <a:gradFill>
            <a:gsLst>
              <a:gs pos="10000">
                <a:schemeClr val="bg1"/>
              </a:gs>
              <a:gs pos="62000">
                <a:srgbClr val="4AFFBE"/>
              </a:gs>
              <a:gs pos="100000">
                <a:srgbClr val="119E98"/>
              </a:gs>
            </a:gsLst>
            <a:lin ang="5400000" scaled="1"/>
          </a:gradFill>
          <a:ln w="9525">
            <a:solidFill>
              <a:srgbClr val="07D9B2"/>
            </a:solidFill>
          </a:ln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33CB7C1-3B2B-4A19-97C5-10C2D7E0C43F}"/>
              </a:ext>
            </a:extLst>
          </p:cNvPr>
          <p:cNvSpPr/>
          <p:nvPr/>
        </p:nvSpPr>
        <p:spPr>
          <a:xfrm>
            <a:off x="467544" y="1300983"/>
            <a:ext cx="2592288" cy="608012"/>
          </a:xfrm>
          <a:prstGeom prst="roundRect">
            <a:avLst>
              <a:gd name="adj" fmla="val 17672"/>
            </a:avLst>
          </a:prstGeom>
          <a:gradFill>
            <a:gsLst>
              <a:gs pos="10000">
                <a:schemeClr val="bg1"/>
              </a:gs>
              <a:gs pos="62000">
                <a:srgbClr val="4AFFBE"/>
              </a:gs>
              <a:gs pos="100000">
                <a:srgbClr val="119E98"/>
              </a:gs>
            </a:gsLst>
            <a:lin ang="5400000" scaled="1"/>
          </a:gradFill>
          <a:ln w="9525">
            <a:solidFill>
              <a:srgbClr val="07D9B2"/>
            </a:solidFill>
          </a:ln>
          <a:effectLst>
            <a:outerShdw blurRad="63500" dist="38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579CBAB-D94E-4220-B881-D0B558E71066}"/>
              </a:ext>
            </a:extLst>
          </p:cNvPr>
          <p:cNvSpPr/>
          <p:nvPr/>
        </p:nvSpPr>
        <p:spPr>
          <a:xfrm>
            <a:off x="251520" y="1779209"/>
            <a:ext cx="3024336" cy="1080120"/>
          </a:xfrm>
          <a:prstGeom prst="roundRect">
            <a:avLst>
              <a:gd name="adj" fmla="val 9171"/>
            </a:avLst>
          </a:prstGeom>
          <a:solidFill>
            <a:schemeClr val="tx1"/>
          </a:solidFill>
          <a:ln w="6350">
            <a:solidFill>
              <a:srgbClr val="07D9B2"/>
            </a:solidFill>
          </a:ln>
          <a:effectLst>
            <a:outerShdw blurRad="101600" dist="101600" dir="156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58A2D8A-FBF0-4DE4-8071-3395F40CB5CA}"/>
              </a:ext>
            </a:extLst>
          </p:cNvPr>
          <p:cNvSpPr/>
          <p:nvPr/>
        </p:nvSpPr>
        <p:spPr>
          <a:xfrm>
            <a:off x="3779912" y="1779209"/>
            <a:ext cx="5040560" cy="1080120"/>
          </a:xfrm>
          <a:prstGeom prst="roundRect">
            <a:avLst>
              <a:gd name="adj" fmla="val 9171"/>
            </a:avLst>
          </a:prstGeom>
          <a:solidFill>
            <a:schemeClr val="tx1"/>
          </a:solidFill>
          <a:ln w="6350">
            <a:solidFill>
              <a:srgbClr val="07D9B2"/>
            </a:solidFill>
          </a:ln>
          <a:effectLst>
            <a:outerShdw blurRad="101600" dist="101600" dir="156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7C8D9001-CE82-43CB-9D62-BA9EB88C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8434" y="1862431"/>
            <a:ext cx="648072" cy="9136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9C6D86-4840-4A99-9F26-D43888F647F2}"/>
              </a:ext>
            </a:extLst>
          </p:cNvPr>
          <p:cNvGrpSpPr/>
          <p:nvPr/>
        </p:nvGrpSpPr>
        <p:grpSpPr>
          <a:xfrm>
            <a:off x="251520" y="2931337"/>
            <a:ext cx="8568952" cy="936557"/>
            <a:chOff x="251520" y="2776106"/>
            <a:chExt cx="8568952" cy="936557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1DD4B505-810B-4CF2-BF03-20ECACB839C1}"/>
                </a:ext>
              </a:extLst>
            </p:cNvPr>
            <p:cNvSpPr/>
            <p:nvPr/>
          </p:nvSpPr>
          <p:spPr>
            <a:xfrm>
              <a:off x="251520" y="2776106"/>
              <a:ext cx="3024336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4F726BA2-76DD-4686-837D-6EE606D0CA44}"/>
                </a:ext>
              </a:extLst>
            </p:cNvPr>
            <p:cNvSpPr/>
            <p:nvPr/>
          </p:nvSpPr>
          <p:spPr>
            <a:xfrm>
              <a:off x="3779912" y="2776106"/>
              <a:ext cx="5040560" cy="931023"/>
            </a:xfrm>
            <a:prstGeom prst="roundRect">
              <a:avLst>
                <a:gd name="adj" fmla="val 9171"/>
              </a:avLst>
            </a:prstGeom>
            <a:solidFill>
              <a:schemeClr val="tx1"/>
            </a:solidFill>
            <a:ln w="6350">
              <a:solidFill>
                <a:srgbClr val="07D9B2"/>
              </a:solidFill>
            </a:ln>
            <a:effectLst>
              <a:outerShdw blurRad="101600" dist="101600" dir="156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D61F2955-9B24-47CC-BF87-7E5A90367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8433" y="2798988"/>
              <a:ext cx="648072" cy="91367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1788099-F92A-4B40-AA4F-D0E873BB15A6}"/>
              </a:ext>
            </a:extLst>
          </p:cNvPr>
          <p:cNvSpPr txBox="1"/>
          <p:nvPr/>
        </p:nvSpPr>
        <p:spPr>
          <a:xfrm>
            <a:off x="570177" y="1435428"/>
            <a:ext cx="242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QNAP SED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安全儲存池優點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B9318B6-CDD0-4AF0-A516-8A2198AD4729}"/>
              </a:ext>
            </a:extLst>
          </p:cNvPr>
          <p:cNvSpPr txBox="1"/>
          <p:nvPr/>
        </p:nvSpPr>
        <p:spPr>
          <a:xfrm>
            <a:off x="5940152" y="143164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應用情境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92E3992-D49E-4E5C-89C0-F4B2EB6E29F6}"/>
              </a:ext>
            </a:extLst>
          </p:cNvPr>
          <p:cNvSpPr/>
          <p:nvPr/>
        </p:nvSpPr>
        <p:spPr>
          <a:xfrm>
            <a:off x="884536" y="2074291"/>
            <a:ext cx="174021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0" indent="0" algn="ctr">
              <a:buNone/>
            </a:pPr>
            <a:r>
              <a:rPr lang="zh-TW" altLang="en-US" sz="1600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硬體運作加密</a:t>
            </a:r>
          </a:p>
          <a:p>
            <a:pPr marL="0" lvl="0" indent="0" algn="ctr">
              <a:buNone/>
            </a:pPr>
            <a:r>
              <a:rPr lang="zh-TW" altLang="en-US" sz="1600" b="1">
                <a:solidFill>
                  <a:srgbClr val="4AFFBE"/>
                </a:solidFill>
                <a:latin typeface="微軟正黑體" pitchFamily="34" charset="-120"/>
                <a:ea typeface="微軟正黑體" pitchFamily="34" charset="-120"/>
              </a:rPr>
              <a:t>不降低效能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3D55033-8E94-427F-A67C-A2A56E6DE513}"/>
              </a:ext>
            </a:extLst>
          </p:cNvPr>
          <p:cNvSpPr/>
          <p:nvPr/>
        </p:nvSpPr>
        <p:spPr>
          <a:xfrm>
            <a:off x="3792381" y="2043519"/>
            <a:ext cx="4572000" cy="64633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342900"/>
            <a:r>
              <a:rPr lang="zh-TW" altLang="en" sz="1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實踐公司安全性政策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  <a:sym typeface="Microsoft JhengHei"/>
              </a:rPr>
              <a:t>，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利用 </a:t>
            </a:r>
            <a:r>
              <a:rPr lang="en-US" altLang="zh-TW" sz="1200">
                <a:solidFill>
                  <a:schemeClr val="bg1"/>
                </a:solidFill>
                <a:latin typeface="微軟正黑體"/>
                <a:ea typeface="微軟正黑體"/>
              </a:rPr>
              <a:t>SED </a:t>
            </a:r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磁碟來部署儲存環境，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42900"/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不影響效能。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42900" lvl="0"/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企業能更快速運作並提高生產力，同時還能強化資料安全性</a:t>
            </a:r>
            <a:endParaRPr lang="en-US" altLang="zh-TW" sz="12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81B719F-F301-44F6-A087-9DFCD0496E3B}"/>
              </a:ext>
            </a:extLst>
          </p:cNvPr>
          <p:cNvSpPr/>
          <p:nvPr/>
        </p:nvSpPr>
        <p:spPr>
          <a:xfrm>
            <a:off x="710525" y="3121466"/>
            <a:ext cx="2088232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rgbClr val="4AFFBE"/>
                </a:solidFill>
                <a:latin typeface="微軟正黑體"/>
                <a:ea typeface="微軟正黑體"/>
              </a:rPr>
              <a:t>PSID </a:t>
            </a:r>
            <a:r>
              <a:rPr lang="en-US" altLang="zh-TW" sz="1600" b="1" err="1">
                <a:solidFill>
                  <a:srgbClr val="4AFFBE"/>
                </a:solidFill>
                <a:latin typeface="微軟正黑體"/>
                <a:ea typeface="微軟正黑體"/>
              </a:rPr>
              <a:t>確保資料</a:t>
            </a:r>
            <a:endParaRPr lang="en-US" altLang="zh-TW" err="1"/>
          </a:p>
          <a:p>
            <a:pPr marL="0" lvl="0" indent="0" algn="ctr">
              <a:buNone/>
            </a:pPr>
            <a:r>
              <a:rPr lang="zh-TW" altLang="en-US" sz="1600" b="1">
                <a:solidFill>
                  <a:srgbClr val="4AFFBE"/>
                </a:solidFill>
                <a:latin typeface="微軟正黑體"/>
                <a:ea typeface="微軟正黑體"/>
              </a:rPr>
              <a:t>快速安全清除</a:t>
            </a:r>
            <a:endParaRPr lang="zh-TW"/>
          </a:p>
          <a:p>
            <a:pPr marL="0" lvl="0" indent="0" algn="ctr">
              <a:buNone/>
            </a:pPr>
            <a:endParaRPr lang="zh-TW" altLang="en-US" sz="1600" b="1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40B860-BC66-4385-8D11-C51BEB990133}"/>
              </a:ext>
            </a:extLst>
          </p:cNvPr>
          <p:cNvSpPr/>
          <p:nvPr/>
        </p:nvSpPr>
        <p:spPr>
          <a:xfrm>
            <a:off x="3792381" y="32801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/>
            <a:r>
              <a:rPr lang="zh-TW" altLang="en-US"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銷毀企業重要保密資料只要透過 </a:t>
            </a:r>
            <a:r>
              <a:rPr lang="en-US" altLang="zh-TW"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SED Erase</a:t>
            </a:r>
            <a:r>
              <a:rPr lang="zh-TW" altLang="en-US"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，即可輕鬆清除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5F139A2-83D6-4E52-A334-81AF99CCCF9A}"/>
              </a:ext>
            </a:extLst>
          </p:cNvPr>
          <p:cNvSpPr/>
          <p:nvPr/>
        </p:nvSpPr>
        <p:spPr>
          <a:xfrm>
            <a:off x="765474" y="4268228"/>
            <a:ext cx="208946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0" indent="0" algn="ctr">
              <a:buNone/>
            </a:pPr>
            <a:r>
              <a:rPr lang="zh-TW" altLang="en-US" sz="1600" b="1">
                <a:solidFill>
                  <a:srgbClr val="4AFFBE"/>
                </a:solidFill>
                <a:latin typeface="微軟正黑體"/>
                <a:ea typeface="微軟正黑體"/>
              </a:rPr>
              <a:t>提供密碼保護</a:t>
            </a:r>
          </a:p>
          <a:p>
            <a:pPr algn="ctr"/>
            <a:endParaRPr lang="zh-TW" altLang="en-US" sz="1600" b="1">
              <a:solidFill>
                <a:srgbClr val="4AFFB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C33703B-E507-4F03-838C-9311EB50C44A}"/>
              </a:ext>
            </a:extLst>
          </p:cNvPr>
          <p:cNvSpPr/>
          <p:nvPr/>
        </p:nvSpPr>
        <p:spPr>
          <a:xfrm>
            <a:off x="3788420" y="4228348"/>
            <a:ext cx="4572000" cy="46166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342900" lvl="0"/>
            <a:r>
              <a:rPr lang="zh-TW" altLang="en-US"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使用者可以為儲存池設定密碼保護，防止資料外洩</a:t>
            </a:r>
          </a:p>
          <a:p>
            <a:pPr marL="342900"/>
            <a:r>
              <a:rPr lang="zh-TW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然而當資料不再重要時，也可停止使用</a:t>
            </a:r>
            <a:r>
              <a:rPr lang="zh-TW" sz="1200">
                <a:solidFill>
                  <a:schemeClr val="bg1"/>
                </a:solidFill>
                <a:ea typeface="微軟正黑體"/>
              </a:rPr>
              <a:t>密碼保護</a:t>
            </a:r>
            <a:endParaRPr lang="zh-TW" altLang="en-US" sz="120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68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E660D478-BF8A-4EAF-9D52-5796587DA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2317" y="1059582"/>
            <a:ext cx="2486025" cy="4572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8306B-B299-46A6-AA23-3CF17D189E11}"/>
              </a:ext>
            </a:extLst>
          </p:cNvPr>
          <p:cNvSpPr/>
          <p:nvPr/>
        </p:nvSpPr>
        <p:spPr>
          <a:xfrm>
            <a:off x="107504" y="4587974"/>
            <a:ext cx="28803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</a:rPr>
              <a:t>©2019</a:t>
            </a:r>
            <a:r>
              <a:rPr lang="zh-TW" altLang="en-US" sz="700">
                <a:solidFill>
                  <a:schemeClr val="bg1"/>
                </a:solidFill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70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2C92AA-31F1-477C-8CF3-9812C8222829}"/>
              </a:ext>
            </a:extLst>
          </p:cNvPr>
          <p:cNvSpPr/>
          <p:nvPr/>
        </p:nvSpPr>
        <p:spPr>
          <a:xfrm>
            <a:off x="2466811" y="1900039"/>
            <a:ext cx="7349131" cy="17543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安全儲存池整合三星 </a:t>
            </a:r>
            <a:r>
              <a:rPr lang="en-US" altLang="zh-TW" sz="3600">
                <a:solidFill>
                  <a:schemeClr val="bg1"/>
                </a:solidFill>
                <a:latin typeface="微軟正黑體"/>
                <a:ea typeface="微軟正黑體"/>
              </a:rPr>
              <a:t>SSD</a:t>
            </a:r>
            <a:br>
              <a:rPr lang="en-US" altLang="zh-TW" sz="3600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是您保護重要資料的</a:t>
            </a:r>
            <a:br>
              <a:rPr lang="en-US" altLang="zh-TW" sz="360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</a:rPr>
              <a:t>最佳選擇</a:t>
            </a:r>
            <a:endParaRPr lang="en-US" altLang="zh-TW" sz="36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792860C-3910-46A9-95EC-77AC8147C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7822"/>
          <a:stretch/>
        </p:blipFill>
        <p:spPr>
          <a:xfrm flipH="1">
            <a:off x="0" y="1779662"/>
            <a:ext cx="1835696" cy="27669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5475952-4ED0-4268-8DB1-6C7E9319F3E6}"/>
              </a:ext>
            </a:extLst>
          </p:cNvPr>
          <p:cNvSpPr/>
          <p:nvPr/>
        </p:nvSpPr>
        <p:spPr>
          <a:xfrm>
            <a:off x="728011" y="1679198"/>
            <a:ext cx="4354076" cy="16312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5000">
                <a:solidFill>
                  <a:srgbClr val="4AFFBE"/>
                </a:solidFill>
                <a:latin typeface="微軟正黑體"/>
                <a:ea typeface="微軟正黑體"/>
              </a:rPr>
              <a:t>為什麼選擇</a:t>
            </a:r>
          </a:p>
          <a:p>
            <a:pPr algn="ctr"/>
            <a:r>
              <a:rPr lang="en-US" altLang="zh-TW" sz="5000">
                <a:solidFill>
                  <a:srgbClr val="4AFFBE"/>
                </a:solidFill>
                <a:latin typeface="微軟正黑體"/>
                <a:ea typeface="微軟正黑體"/>
              </a:rPr>
              <a:t>Samsung SSD</a:t>
            </a:r>
            <a:endParaRPr lang="zh-TW" altLang="en-US" sz="5000">
              <a:solidFill>
                <a:srgbClr val="4AFFBE"/>
              </a:solidFill>
              <a:latin typeface="微軟正黑體"/>
              <a:ea typeface="微軟正黑體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B328F97-D4FF-4575-99A6-E4530AA0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021"/>
          <a:stretch/>
        </p:blipFill>
        <p:spPr>
          <a:xfrm>
            <a:off x="0" y="3651870"/>
            <a:ext cx="1362075" cy="14916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FF201E44-5293-42AB-BF8C-F6E46090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0192" y="2158669"/>
            <a:ext cx="2843808" cy="56823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E92BD1-87DC-4A28-9A41-985338E01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9836"/>
          <a:stretch/>
        </p:blipFill>
        <p:spPr>
          <a:xfrm>
            <a:off x="321021" y="1053238"/>
            <a:ext cx="6105334" cy="4110800"/>
          </a:xfrm>
          <a:prstGeom prst="rect">
            <a:avLst/>
          </a:prstGeom>
          <a:effectLst>
            <a:outerShdw blurRad="292100" dist="444500" dir="2880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864533" y="144463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500" b="1">
                <a:latin typeface="微軟正黑體"/>
                <a:ea typeface="微軟正黑體"/>
              </a:rPr>
              <a:t>1. 三星 </a:t>
            </a:r>
            <a:r>
              <a:rPr lang="en-US" altLang="zh-TW" sz="3500" b="1">
                <a:latin typeface="微軟正黑體"/>
                <a:ea typeface="微軟正黑體"/>
              </a:rPr>
              <a:t>SSD </a:t>
            </a:r>
            <a:r>
              <a:rPr lang="en-US" altLang="zh-TW" sz="3500" b="1" err="1">
                <a:latin typeface="微軟正黑體"/>
                <a:ea typeface="微軟正黑體"/>
              </a:rPr>
              <a:t>市佔率</a:t>
            </a:r>
            <a:endParaRPr lang="zh-TW" altLang="en-US" sz="3500" b="1" err="1">
              <a:latin typeface="微軟正黑體"/>
              <a:ea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72878" y="2283718"/>
            <a:ext cx="2608406" cy="150810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/>
                <a:ea typeface="微軟正黑體"/>
              </a:rPr>
              <a:t>三星 </a:t>
            </a:r>
            <a:r>
              <a:rPr lang="en-US" altLang="zh-TW" sz="2800" b="1">
                <a:solidFill>
                  <a:schemeClr val="bg1"/>
                </a:solidFill>
                <a:latin typeface="微軟正黑體"/>
                <a:ea typeface="微軟正黑體"/>
              </a:rPr>
              <a:t>SSD </a:t>
            </a:r>
            <a:endParaRPr lang="en-US" altLang="zh-TW" sz="2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微軟正黑體"/>
                <a:ea typeface="微軟正黑體"/>
              </a:rPr>
              <a:t>市佔率</a:t>
            </a:r>
            <a:br>
              <a:rPr lang="en-US" altLang="zh-TW" sz="28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高達</a:t>
            </a:r>
            <a:r>
              <a:rPr lang="zh-TW" altLang="en-US" sz="3600" b="1">
                <a:solidFill>
                  <a:srgbClr val="FF0000"/>
                </a:solidFill>
                <a:latin typeface="微軟正黑體"/>
                <a:ea typeface="微軟正黑體"/>
              </a:rPr>
              <a:t>四成</a:t>
            </a:r>
            <a:r>
              <a:rPr lang="zh-TW" altLang="en-US" sz="3600" b="1">
                <a:solidFill>
                  <a:schemeClr val="bg1"/>
                </a:solidFill>
                <a:latin typeface="微軟正黑體"/>
                <a:ea typeface="微軟正黑體"/>
              </a:rPr>
              <a:t>！ </a:t>
            </a:r>
            <a:endParaRPr lang="en-US" altLang="zh-TW" sz="3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88224" y="1563638"/>
            <a:ext cx="200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TRENDFOCUS </a:t>
            </a:r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市場調查可以發現</a:t>
            </a:r>
            <a:endParaRPr lang="en-US" altLang="zh-TW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67544" y="4520886"/>
            <a:ext cx="4032447" cy="34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TRENDFOCUS,</a:t>
            </a:r>
            <a:r>
              <a:rPr lang="zh-TW" altLang="en-US" sz="8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NAND/SSD Information Service</a:t>
            </a:r>
            <a:r>
              <a:rPr lang="zh-TW" altLang="en-US" sz="8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>
                <a:latin typeface="微軟正黑體" pitchFamily="34" charset="-120"/>
                <a:ea typeface="微軟正黑體" pitchFamily="34" charset="-120"/>
              </a:rPr>
              <a:t>CQ3 ‘18 Quarterly Update – November 15, 2018  Executive Summary </a:t>
            </a:r>
            <a:endParaRPr lang="zh-TW" altLang="en-US" sz="800" i="1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0902C1A-7D34-4A6F-A37C-0B3A1B401042}"/>
              </a:ext>
            </a:extLst>
          </p:cNvPr>
          <p:cNvGrpSpPr/>
          <p:nvPr/>
        </p:nvGrpSpPr>
        <p:grpSpPr>
          <a:xfrm>
            <a:off x="467544" y="1059582"/>
            <a:ext cx="5581815" cy="3312368"/>
            <a:chOff x="515798" y="1470658"/>
            <a:chExt cx="5581815" cy="33123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/>
            <a:srcRect l="5478"/>
            <a:stretch/>
          </p:blipFill>
          <p:spPr bwMode="auto">
            <a:xfrm>
              <a:off x="515798" y="1470658"/>
              <a:ext cx="5581815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D296983F-8B12-4222-A6D7-AE533D5E210F}"/>
                </a:ext>
              </a:extLst>
            </p:cNvPr>
            <p:cNvSpPr/>
            <p:nvPr/>
          </p:nvSpPr>
          <p:spPr>
            <a:xfrm>
              <a:off x="3707904" y="3651870"/>
              <a:ext cx="504056" cy="360040"/>
            </a:xfrm>
            <a:prstGeom prst="roundRect">
              <a:avLst/>
            </a:prstGeom>
            <a:noFill/>
            <a:ln>
              <a:solidFill>
                <a:srgbClr val="07D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560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A5D9B7DA-DA53-4A1B-8704-82796BBFDBA0}"/>
              </a:ext>
            </a:extLst>
          </p:cNvPr>
          <p:cNvSpPr/>
          <p:nvPr/>
        </p:nvSpPr>
        <p:spPr>
          <a:xfrm>
            <a:off x="5388850" y="1491630"/>
            <a:ext cx="3522122" cy="3414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791411" y="130324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500" b="1">
                <a:latin typeface="微軟正黑體"/>
                <a:ea typeface="微軟正黑體"/>
              </a:rPr>
              <a:t>2. 三星 </a:t>
            </a:r>
            <a:r>
              <a:rPr lang="en-US" altLang="zh-TW" sz="3500" b="1">
                <a:latin typeface="微軟正黑體"/>
                <a:ea typeface="微軟正黑體"/>
              </a:rPr>
              <a:t>SSD</a:t>
            </a:r>
            <a:r>
              <a:rPr lang="zh-TW" altLang="en-US" sz="3500" b="1">
                <a:latin typeface="微軟正黑體"/>
                <a:ea typeface="微軟正黑體"/>
              </a:rPr>
              <a:t> 技術領先</a:t>
            </a:r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401816" y="1203837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三星固態硬碟兼顧資料安全及強勁效能！</a:t>
            </a:r>
            <a:endParaRPr lang="en-US" altLang="zh-TW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7A28C5C-FA9F-4C03-8273-6152FBB13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996" y="3291830"/>
            <a:ext cx="3446656" cy="143959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D8327D8-FCE8-473C-8EFC-5763AE065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997" y="1711065"/>
            <a:ext cx="4024986" cy="145633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62E6DD3-C043-40F9-AB4F-49A905A9A3EC}"/>
              </a:ext>
            </a:extLst>
          </p:cNvPr>
          <p:cNvSpPr/>
          <p:nvPr/>
        </p:nvSpPr>
        <p:spPr>
          <a:xfrm>
            <a:off x="511257" y="2176592"/>
            <a:ext cx="2907930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None/>
            </a:pP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資料加密 </a:t>
            </a:r>
            <a:r>
              <a:rPr lang="en-US">
                <a:latin typeface="微軟正黑體" pitchFamily="34" charset="-120"/>
                <a:ea typeface="微軟正黑體" pitchFamily="34" charset="-120"/>
              </a:rPr>
              <a:t>AES 256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位元加密 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>
                <a:latin typeface="微軟正黑體"/>
                <a:ea typeface="微軟正黑體"/>
              </a:rPr>
              <a:t>TCG/Opal 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  <a:endParaRPr lang="en-US" altLang="zh-TW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>
                <a:latin typeface="微軟正黑體" pitchFamily="34" charset="-120"/>
                <a:ea typeface="微軟正黑體" pitchFamily="34" charset="-120"/>
              </a:rPr>
              <a:t>IEEE1667 (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加密驅動器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FA30F5-C68A-4DDA-8448-A161B7A3E66D}"/>
              </a:ext>
            </a:extLst>
          </p:cNvPr>
          <p:cNvSpPr/>
          <p:nvPr/>
        </p:nvSpPr>
        <p:spPr>
          <a:xfrm>
            <a:off x="511257" y="177978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1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資料安全</a:t>
            </a:r>
            <a:endParaRPr lang="en-US" altLang="zh-TW" sz="1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1F6CEBF8-CDD7-4249-B72B-F4125C8D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6243" y="1707654"/>
            <a:ext cx="4242109" cy="145633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553D045-A6BC-476C-86C0-249D9F3FB856}"/>
              </a:ext>
            </a:extLst>
          </p:cNvPr>
          <p:cNvSpPr/>
          <p:nvPr/>
        </p:nvSpPr>
        <p:spPr>
          <a:xfrm>
            <a:off x="4648504" y="2173181"/>
            <a:ext cx="435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領先的 </a:t>
            </a:r>
            <a:r>
              <a:rPr lang="en-US" altLang="zh-TW" err="1">
                <a:latin typeface="微軟正黑體" pitchFamily="34" charset="-120"/>
                <a:ea typeface="微軟正黑體" pitchFamily="34" charset="-120"/>
              </a:rPr>
              <a:t>NVMe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 SSD 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解決方案充分發揮運算潛能</a:t>
            </a:r>
          </a:p>
          <a:p>
            <a:pPr>
              <a:buNone/>
            </a:pP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M.2 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產品中採用先進的 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V-NAND 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技術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F991FDC-02E4-4593-932B-B02CC036E937}"/>
              </a:ext>
            </a:extLst>
          </p:cNvPr>
          <p:cNvSpPr/>
          <p:nvPr/>
        </p:nvSpPr>
        <p:spPr>
          <a:xfrm>
            <a:off x="4648504" y="177636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1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強勁效能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02D2CAC-BD1C-4EBB-A5D5-CDC03EBCF0BD}"/>
              </a:ext>
            </a:extLst>
          </p:cNvPr>
          <p:cNvSpPr/>
          <p:nvPr/>
        </p:nvSpPr>
        <p:spPr>
          <a:xfrm>
            <a:off x="504634" y="3741314"/>
            <a:ext cx="32787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在同類產品中有著無與倫比的讀寫性能</a:t>
            </a:r>
          </a:p>
          <a:p>
            <a:pPr>
              <a:buNone/>
            </a:pP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高達 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560 MB/s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US" altLang="zh-TW">
                <a:latin typeface="微軟正黑體" pitchFamily="34" charset="-120"/>
                <a:ea typeface="微軟正黑體" pitchFamily="34" charset="-120"/>
              </a:rPr>
              <a:t>100,000 IOPS </a:t>
            </a: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的</a:t>
            </a:r>
          </a:p>
          <a:p>
            <a:pPr>
              <a:buNone/>
            </a:pPr>
            <a:r>
              <a:rPr lang="zh-TW" altLang="en-US">
                <a:latin typeface="微軟正黑體" pitchFamily="34" charset="-120"/>
                <a:ea typeface="微軟正黑體" pitchFamily="34" charset="-120"/>
              </a:rPr>
              <a:t>連續和隨機讀取速度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8F56FEF-864D-40DA-B47D-085881E989B1}"/>
              </a:ext>
            </a:extLst>
          </p:cNvPr>
          <p:cNvSpPr/>
          <p:nvPr/>
        </p:nvSpPr>
        <p:spPr>
          <a:xfrm>
            <a:off x="504634" y="33445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zh-TW" altLang="en-US" sz="1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提升性能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A2FE9ED-03BB-4635-A7E6-CDE0BD984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698" y="2787774"/>
            <a:ext cx="2789134" cy="1943647"/>
          </a:xfrm>
          <a:prstGeom prst="rect">
            <a:avLst/>
          </a:prstGeom>
          <a:effectLst>
            <a:reflection blurRad="12700" stA="45000" endPos="11000" dist="50800" dir="5400000" sy="-100000" algn="bl" rotWithShape="0"/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20BEFDA-96A2-4021-AFB3-B4ACD9C1A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2448" y="4062041"/>
            <a:ext cx="2678343" cy="740819"/>
          </a:xfrm>
          <a:prstGeom prst="rect">
            <a:avLst/>
          </a:prstGeom>
          <a:effectLst>
            <a:reflection blurRad="1270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043550" y="123478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500" b="1">
                <a:latin typeface="微軟正黑體"/>
                <a:ea typeface="微軟正黑體"/>
              </a:rPr>
              <a:t>3. 三星全系列 </a:t>
            </a:r>
            <a:r>
              <a:rPr lang="en-US" altLang="zh-TW" sz="3500" b="1">
                <a:latin typeface="微軟正黑體"/>
                <a:ea typeface="微軟正黑體"/>
              </a:rPr>
              <a:t>SSD</a:t>
            </a:r>
            <a:r>
              <a:rPr lang="zh-TW" altLang="en-US" sz="3500" b="1">
                <a:latin typeface="微軟正黑體"/>
                <a:ea typeface="微軟正黑體"/>
              </a:rPr>
              <a:t> 支援 </a:t>
            </a:r>
            <a:r>
              <a:rPr lang="en-US" altLang="zh-TW" sz="3500" b="1">
                <a:latin typeface="微軟正黑體"/>
                <a:ea typeface="微軟正黑體"/>
              </a:rPr>
              <a:t>SED</a:t>
            </a:r>
            <a:endParaRPr lang="zh-TW" altLang="en-US" sz="3500" b="1">
              <a:latin typeface="微軟正黑體"/>
              <a:ea typeface="微軟正黑體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647370"/>
              </p:ext>
            </p:extLst>
          </p:nvPr>
        </p:nvGraphicFramePr>
        <p:xfrm>
          <a:off x="539552" y="1651437"/>
          <a:ext cx="5572164" cy="2926928"/>
        </p:xfrm>
        <a:graphic>
          <a:graphicData uri="http://schemas.openxmlformats.org/drawingml/2006/table">
            <a:tbl>
              <a:tblPr firstRow="1" bandRow="1">
                <a:effectLst>
                  <a:reflection blurRad="88900" stA="45000" endPos="19000" dist="25400" dir="5400000" sy="-100000" algn="bl" rotWithShape="0"/>
                </a:effectLst>
                <a:tableStyleId>{5C22544A-7EE6-4342-B048-85BDC9FD1C3A}</a:tableStyleId>
              </a:tblPr>
              <a:tblGrid>
                <a:gridCol w="107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860 QVO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860 EVO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860 DCT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970 EVO Plus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D9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i="0" kern="1200" cap="all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外型</a:t>
                      </a:r>
                      <a:endParaRPr lang="en-US" sz="1000" b="1" i="0" kern="1200" cap="all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2.5 inch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i="0" kern="1200" cap="all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使用介面</a:t>
                      </a:r>
                      <a:endParaRPr lang="en-US" sz="1000" b="1" i="0" kern="1200" cap="all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SATA 6Gb/s 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mSATA, M.2</a:t>
                      </a:r>
                      <a:endParaRPr lang="zh-TW" altLang="en-US" sz="1000"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SATA 6.0 Gbps</a:t>
                      </a:r>
                      <a:endParaRPr lang="zh-TW" altLang="en-US" sz="1000"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PCIe Gen 3.0 x4, </a:t>
                      </a:r>
                      <a:r>
                        <a:rPr lang="en-US" sz="1000" b="0" i="0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NVMe</a:t>
                      </a: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1.3</a:t>
                      </a:r>
                      <a:endParaRPr lang="zh-TW" altLang="en-US" sz="1000"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i="0" kern="120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容量</a:t>
                      </a:r>
                      <a:endParaRPr lang="en-US" sz="1000" b="1" i="0" kern="1200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1,000 GB, </a:t>
                      </a:r>
                      <a:endParaRPr lang="en-US" sz="1000" b="0" i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2,000 GB,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4,000 GB</a:t>
                      </a:r>
                    </a:p>
                    <a:p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250 GB, </a:t>
                      </a:r>
                      <a:endParaRPr lang="en-US"/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500 GB, </a:t>
                      </a: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1,000 GB, </a:t>
                      </a: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2,000 GB,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4,000 GB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960 GB, </a:t>
                      </a:r>
                      <a:endParaRPr lang="en-US" sz="1000" b="0" i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1,920 GB, </a:t>
                      </a:r>
                    </a:p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3,840 GB</a:t>
                      </a:r>
                      <a:endParaRPr lang="zh-TW" altLang="en-US" sz="1000"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250 GB, 500 GB, 1,000 GB</a:t>
                      </a:r>
                    </a:p>
                    <a:p>
                      <a:endParaRPr lang="zh-TW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i="0" kern="120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循序讀取速度</a:t>
                      </a:r>
                      <a:endParaRPr lang="en-US" sz="1000" b="1" i="0" kern="1200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550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550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550 MB/s</a:t>
                      </a:r>
                      <a:endParaRPr lang="zh-TW" altLang="en-US" sz="1000">
                        <a:latin typeface="Arial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3,500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560">
                <a:tc>
                  <a:txBody>
                    <a:bodyPr/>
                    <a:lstStyle/>
                    <a:p>
                      <a:r>
                        <a:rPr lang="zh-TW" altLang="en-US" sz="1000" b="1" i="0" kern="120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循序寫入速度</a:t>
                      </a:r>
                      <a:endParaRPr lang="en-US" sz="1000" b="1" i="0" kern="1200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Up to 520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Max. 3,300 MB/sec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67544" y="1203598"/>
            <a:ext cx="671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追求強大性能的您，我們推薦以下 </a:t>
            </a:r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搭配 </a:t>
            </a:r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endParaRPr lang="en-US" altLang="zh-TW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59995"/>
            <a:ext cx="843239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3500" b="1">
                <a:latin typeface="微軟正黑體"/>
                <a:ea typeface="微軟正黑體"/>
              </a:rPr>
              <a:t> </a:t>
            </a:r>
            <a:r>
              <a:rPr lang="en-US" altLang="zh-TW" sz="3400" b="1">
                <a:latin typeface="微軟正黑體"/>
                <a:ea typeface="微軟正黑體"/>
              </a:rPr>
              <a:t>QNAP NAS </a:t>
            </a:r>
            <a:r>
              <a:rPr lang="en-US" sz="3400" b="1" err="1">
                <a:latin typeface="微軟正黑體"/>
                <a:ea typeface="微軟正黑體"/>
              </a:rPr>
              <a:t>未整合</a:t>
            </a:r>
            <a:r>
              <a:rPr lang="en-US" sz="3400" b="1">
                <a:latin typeface="微軟正黑體"/>
                <a:ea typeface="微軟正黑體"/>
              </a:rPr>
              <a:t> SED</a:t>
            </a:r>
            <a:r>
              <a:rPr lang="en-US" altLang="zh-TW" sz="3400" b="1">
                <a:latin typeface="微軟正黑體"/>
                <a:ea typeface="微軟正黑體"/>
              </a:rPr>
              <a:t> </a:t>
            </a:r>
            <a:r>
              <a:rPr lang="zh-TW" altLang="en-US" sz="3400" b="1">
                <a:latin typeface="微軟正黑體"/>
                <a:ea typeface="微軟正黑體"/>
              </a:rPr>
              <a:t>加密檔案的方式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95536" y="1238980"/>
            <a:ext cx="3168352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200">
                <a:latin typeface="微軟正黑體" pitchFamily="34" charset="-120"/>
                <a:ea typeface="微軟正黑體" pitchFamily="34" charset="-120"/>
              </a:rPr>
              <a:t>以前儲存重要檔案時，我們會透過以下方式</a:t>
            </a:r>
            <a:endParaRPr lang="en-US" altLang="zh-TW" sz="220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D14D6D-D9FA-4065-9A42-5A6EFDE7DADE}"/>
              </a:ext>
            </a:extLst>
          </p:cNvPr>
          <p:cNvSpPr/>
          <p:nvPr/>
        </p:nvSpPr>
        <p:spPr>
          <a:xfrm>
            <a:off x="4859087" y="2649360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建立加密磁碟區</a:t>
            </a:r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696FE92-2D51-4723-A8FA-03F33CCCBA7C}"/>
              </a:ext>
            </a:extLst>
          </p:cNvPr>
          <p:cNvSpPr/>
          <p:nvPr/>
        </p:nvSpPr>
        <p:spPr>
          <a:xfrm>
            <a:off x="5004048" y="3959986"/>
            <a:ext cx="1151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tx1"/>
                </a:solidFill>
              </a:rPr>
              <a:t>建立加密的共用資料夾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A96E3A3-E93E-48EE-96BF-7EFB5830CA68}"/>
              </a:ext>
            </a:extLst>
          </p:cNvPr>
          <p:cNvSpPr txBox="1"/>
          <p:nvPr/>
        </p:nvSpPr>
        <p:spPr>
          <a:xfrm>
            <a:off x="6804248" y="1791365"/>
            <a:ext cx="15961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皆運用軟體加密來保護資料，</a:t>
            </a:r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因此無可避免地提高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使用率</a:t>
            </a:r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850C6D08-2A6C-4973-A1D7-6E4D2A95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7738" y="2853608"/>
            <a:ext cx="2190750" cy="165735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B2C4BF3-7681-43E0-B9BD-E86698C01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31" y="1562486"/>
            <a:ext cx="2695576" cy="48733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819ECF9-45E2-4405-ADDE-3CBBCE24BACD}"/>
              </a:ext>
            </a:extLst>
          </p:cNvPr>
          <p:cNvSpPr/>
          <p:nvPr/>
        </p:nvSpPr>
        <p:spPr>
          <a:xfrm>
            <a:off x="1014589" y="1637477"/>
            <a:ext cx="1569660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降低系統效能</a:t>
            </a:r>
            <a:endParaRPr lang="en-US" altLang="zh-TW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B686D93-FE0A-4389-AB19-BF7B54178A3D}"/>
              </a:ext>
            </a:extLst>
          </p:cNvPr>
          <p:cNvSpPr/>
          <p:nvPr/>
        </p:nvSpPr>
        <p:spPr>
          <a:xfrm>
            <a:off x="451631" y="2075579"/>
            <a:ext cx="3096344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由於加密以及解密皆由 </a:t>
            </a:r>
            <a:r>
              <a:rPr lang="en-US" altLang="zh-TW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CPU</a:t>
            </a: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 處理，</a:t>
            </a:r>
            <a:endParaRPr lang="en-US" altLang="zh-TW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  <a:sym typeface="Roboto"/>
            </a:endParaRP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檔案進行寫入或讀取時，</a:t>
            </a:r>
            <a:endParaRPr lang="en-US" altLang="zh-TW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  <a:sym typeface="Roboto"/>
            </a:endParaRP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皆會占用 </a:t>
            </a:r>
            <a:r>
              <a:rPr lang="en-US" altLang="zh-TW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CPU</a:t>
            </a: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 運算資源</a:t>
            </a:r>
            <a:endParaRPr lang="en-US" altLang="zh-TW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  <a:sym typeface="Roboto"/>
            </a:endParaRP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導致效能降低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41AEAA3E-3C11-4EFA-A5D2-E3BA9F7CB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0390" y="1579112"/>
            <a:ext cx="2695576" cy="48733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51AD5D5-D049-430E-B8E8-3B0D8294B074}"/>
              </a:ext>
            </a:extLst>
          </p:cNvPr>
          <p:cNvSpPr/>
          <p:nvPr/>
        </p:nvSpPr>
        <p:spPr>
          <a:xfrm>
            <a:off x="5115355" y="1657053"/>
            <a:ext cx="1858202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Times New Roman"/>
              </a:rPr>
              <a:t>易遭到暴力攻擊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65E50A4-E23B-4359-9C79-778F3F9FEB0A}"/>
              </a:ext>
            </a:extLst>
          </p:cNvPr>
          <p:cNvSpPr/>
          <p:nvPr/>
        </p:nvSpPr>
        <p:spPr>
          <a:xfrm>
            <a:off x="4732825" y="2119234"/>
            <a:ext cx="4572000" cy="814838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雖然能夠限制輸入密碼次數，</a:t>
            </a: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Times New Roman"/>
                <a:sym typeface="Roboto"/>
              </a:rPr>
              <a:t>但仍可能利用計數器歸零，</a:t>
            </a:r>
          </a:p>
          <a:p>
            <a:pPr marL="228600" indent="-22860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zh-TW" altLang="en-US">
                <a:solidFill>
                  <a:schemeClr val="tx1">
                    <a:lumMod val="50000"/>
                  </a:schemeClr>
                </a:solidFill>
                <a:latin typeface="微軟正黑體"/>
                <a:ea typeface="微軟正黑體"/>
                <a:cs typeface="Times New Roman"/>
                <a:sym typeface="Roboto"/>
              </a:rPr>
              <a:t>遭到不斷輸入密碼破解 </a:t>
            </a:r>
            <a:endParaRPr lang="zh-TW" altLang="en-US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CEAA51DA-5879-408C-BA53-824D4E5A2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558" y="2435525"/>
            <a:ext cx="2706978" cy="2110358"/>
          </a:xfrm>
          <a:prstGeom prst="rect">
            <a:avLst/>
          </a:prstGeom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09599115-081F-4508-9ED3-946AAA61E954}"/>
              </a:ext>
            </a:extLst>
          </p:cNvPr>
          <p:cNvSpPr txBox="1">
            <a:spLocks/>
          </p:cNvSpPr>
          <p:nvPr/>
        </p:nvSpPr>
        <p:spPr>
          <a:xfrm>
            <a:off x="106141" y="11846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</a:pPr>
            <a:r>
              <a:rPr lang="zh-TW" altLang="en-US" sz="3500" b="1">
                <a:latin typeface="微軟正黑體"/>
                <a:ea typeface="微軟正黑體"/>
              </a:rPr>
              <a:t>透過軟體加密可能帶來以下缺點</a:t>
            </a:r>
            <a:endParaRPr lang="en-US" sz="3500">
              <a:latin typeface="微軟正黑體"/>
              <a:ea typeface="微軟正黑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 idx="4294967295"/>
          </p:nvPr>
        </p:nvSpPr>
        <p:spPr>
          <a:xfrm>
            <a:off x="1176437" y="166091"/>
            <a:ext cx="6653123" cy="2246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500" b="1">
                <a:latin typeface="微軟正黑體"/>
                <a:ea typeface="微軟正黑體"/>
              </a:rPr>
              <a:t>QNAP </a:t>
            </a:r>
            <a:r>
              <a:rPr lang="zh-TW" altLang="en-US" sz="3500" b="1">
                <a:latin typeface="微軟正黑體"/>
                <a:ea typeface="微軟正黑體"/>
              </a:rPr>
              <a:t>聽到您的心聲，</a:t>
            </a:r>
            <a:br>
              <a:rPr lang="en-US" altLang="zh-TW" sz="35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500" b="1">
                <a:latin typeface="微軟正黑體"/>
                <a:ea typeface="微軟正黑體"/>
              </a:rPr>
              <a:t>整合三星 </a:t>
            </a:r>
            <a:r>
              <a:rPr lang="en-US" altLang="zh-TW" sz="3500" b="1">
                <a:latin typeface="微軟正黑體"/>
                <a:ea typeface="微軟正黑體"/>
              </a:rPr>
              <a:t>SSD </a:t>
            </a:r>
            <a:br>
              <a:rPr lang="en-US" altLang="zh-TW" sz="3500" b="1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500" b="1">
                <a:latin typeface="微軟正黑體"/>
                <a:ea typeface="微軟正黑體"/>
              </a:rPr>
              <a:t>硬體加密優點為您保護重要資料</a:t>
            </a:r>
            <a:endParaRPr sz="3500" b="1">
              <a:latin typeface="微軟正黑體"/>
              <a:ea typeface="微軟正黑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707EF5F-D0D8-4FDE-A98F-1AEF14BF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81" y="1851670"/>
            <a:ext cx="7514638" cy="916873"/>
          </a:xfrm>
          <a:prstGeom prst="rect">
            <a:avLst/>
          </a:prstGeom>
          <a:effectLst>
            <a:outerShdw blurRad="203200" dist="266700" dir="2700000" algn="tl" rotWithShape="0">
              <a:prstClr val="black">
                <a:alpha val="46000"/>
              </a:prst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493B111-1587-4253-9B45-C0DCA10CF2BD}"/>
              </a:ext>
            </a:extLst>
          </p:cNvPr>
          <p:cNvSpPr/>
          <p:nvPr/>
        </p:nvSpPr>
        <p:spPr>
          <a:xfrm>
            <a:off x="2113676" y="2045116"/>
            <a:ext cx="567978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600"/>
              </a:spcAft>
            </a:pPr>
            <a:r>
              <a:rPr lang="en" sz="2000" b="1">
                <a:solidFill>
                  <a:schemeClr val="bg1"/>
                </a:solidFill>
                <a:latin typeface="微軟正黑體"/>
                <a:ea typeface="微軟正黑體"/>
              </a:rPr>
              <a:t>Self encrypting drive </a:t>
            </a:r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(SED)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硬體加密優點</a:t>
            </a:r>
            <a:endParaRPr lang="en-US" altLang="zh-TW" sz="20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74D346-F74B-4052-9095-D53087F38052}"/>
              </a:ext>
            </a:extLst>
          </p:cNvPr>
          <p:cNvGrpSpPr/>
          <p:nvPr/>
        </p:nvGrpSpPr>
        <p:grpSpPr>
          <a:xfrm>
            <a:off x="251520" y="2904733"/>
            <a:ext cx="2787943" cy="1971273"/>
            <a:chOff x="251520" y="2859782"/>
            <a:chExt cx="2787943" cy="1971273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74C9827-F1EB-4C87-A09D-D62D6E9F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787943" cy="1971273"/>
            </a:xfrm>
            <a:prstGeom prst="rect">
              <a:avLst/>
            </a:prstGeom>
            <a:effectLst>
              <a:outerShdw blurRad="139700" dist="63500" dir="19080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2E39C579-5F62-401D-B08F-0061F7716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0634" y="3300024"/>
              <a:ext cx="2664296" cy="53236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190D67E3-B800-4865-AE5E-ABD561A93EFB}"/>
              </a:ext>
            </a:extLst>
          </p:cNvPr>
          <p:cNvSpPr/>
          <p:nvPr/>
        </p:nvSpPr>
        <p:spPr>
          <a:xfrm>
            <a:off x="279651" y="2982043"/>
            <a:ext cx="2521844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600" b="1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</a:rPr>
              <a:t>使用 </a:t>
            </a:r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</a:rPr>
              <a:t>AES 256 </a:t>
            </a:r>
            <a:r>
              <a:rPr lang="zh-TW" altLang="en-US" sz="1600" b="1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</a:rPr>
              <a:t>加密處理器</a:t>
            </a:r>
            <a:endParaRPr lang="zh-TW" altLang="en-US" sz="1600">
              <a:solidFill>
                <a:schemeClr val="accent2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0F3DEF0-A159-4816-B437-9A3549D10837}"/>
              </a:ext>
            </a:extLst>
          </p:cNvPr>
          <p:cNvSpPr txBox="1"/>
          <p:nvPr/>
        </p:nvSpPr>
        <p:spPr>
          <a:xfrm>
            <a:off x="309564" y="3511677"/>
            <a:ext cx="257176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zh-TW" altLang="en-US" sz="1600">
                <a:latin typeface="微軟正黑體"/>
                <a:ea typeface="微軟正黑體"/>
              </a:rPr>
              <a:t>加密引擎執行資料自動加密，加密處理皆於 </a:t>
            </a:r>
            <a:r>
              <a:rPr lang="en-US" altLang="zh-TW" sz="1600">
                <a:latin typeface="微軟正黑體"/>
                <a:ea typeface="微軟正黑體"/>
              </a:rPr>
              <a:t>SSD</a:t>
            </a:r>
            <a:r>
              <a:rPr lang="zh-TW" altLang="en-US" sz="1600">
                <a:latin typeface="微軟正黑體"/>
                <a:ea typeface="微軟正黑體"/>
              </a:rPr>
              <a:t> 內部完成，不佔用 </a:t>
            </a:r>
            <a:r>
              <a:rPr lang="en-US" altLang="zh-TW" sz="1600">
                <a:latin typeface="微軟正黑體"/>
                <a:ea typeface="微軟正黑體"/>
              </a:rPr>
              <a:t>CPU </a:t>
            </a:r>
            <a:r>
              <a:rPr lang="zh-TW" altLang="en-US" sz="1600">
                <a:latin typeface="微軟正黑體"/>
                <a:ea typeface="微軟正黑體"/>
              </a:rPr>
              <a:t>資源</a:t>
            </a:r>
            <a:endParaRPr lang="en-US" altLang="zh-TW" sz="1600" b="1">
              <a:latin typeface="微軟正黑體"/>
              <a:ea typeface="微軟正黑體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C3D5519-F01C-43FB-9D34-94C2E1201387}"/>
              </a:ext>
            </a:extLst>
          </p:cNvPr>
          <p:cNvGrpSpPr/>
          <p:nvPr/>
        </p:nvGrpSpPr>
        <p:grpSpPr>
          <a:xfrm>
            <a:off x="3168100" y="2904733"/>
            <a:ext cx="2787943" cy="1971273"/>
            <a:chOff x="251520" y="2859782"/>
            <a:chExt cx="2787943" cy="1971273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092ABF31-D2DA-4533-BF0F-08E654B82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787943" cy="1971273"/>
            </a:xfrm>
            <a:prstGeom prst="rect">
              <a:avLst/>
            </a:prstGeom>
            <a:effectLst>
              <a:outerShdw blurRad="139700" dist="63500" dir="19080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2C0D9C2A-DEEE-410E-87A1-18DDE1AEE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0634" y="3300024"/>
              <a:ext cx="2664296" cy="53236"/>
            </a:xfrm>
            <a:prstGeom prst="rect">
              <a:avLst/>
            </a:prstGeom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ED317E2E-E2B6-431B-82FC-77338542E226}"/>
              </a:ext>
            </a:extLst>
          </p:cNvPr>
          <p:cNvSpPr/>
          <p:nvPr/>
        </p:nvSpPr>
        <p:spPr>
          <a:xfrm>
            <a:off x="3196231" y="2982043"/>
            <a:ext cx="1467068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600" b="1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</a:rPr>
              <a:t>防範常見攻擊 </a:t>
            </a:r>
            <a:endParaRPr lang="zh-TW" altLang="en-US" b="1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6E16597-1524-402E-B3F1-6B8BBC772955}"/>
              </a:ext>
            </a:extLst>
          </p:cNvPr>
          <p:cNvSpPr txBox="1"/>
          <p:nvPr/>
        </p:nvSpPr>
        <p:spPr>
          <a:xfrm>
            <a:off x="3217214" y="3511677"/>
            <a:ext cx="257176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zh-TW" altLang="en-US" sz="1600">
                <a:latin typeface="微軟正黑體"/>
                <a:ea typeface="微軟正黑體"/>
              </a:rPr>
              <a:t>如暴力攻擊、惡意程式碼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C1B827C-6E6E-495F-A969-A0A2C78D3AC4}"/>
              </a:ext>
            </a:extLst>
          </p:cNvPr>
          <p:cNvGrpSpPr/>
          <p:nvPr/>
        </p:nvGrpSpPr>
        <p:grpSpPr>
          <a:xfrm>
            <a:off x="6063794" y="2903516"/>
            <a:ext cx="2787943" cy="1971273"/>
            <a:chOff x="251520" y="2859782"/>
            <a:chExt cx="2787943" cy="1971273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78DE9641-38EB-420D-9B39-D2D8B39F7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1520" y="2859782"/>
              <a:ext cx="2787943" cy="1971273"/>
            </a:xfrm>
            <a:prstGeom prst="rect">
              <a:avLst/>
            </a:prstGeom>
            <a:effectLst>
              <a:outerShdw blurRad="139700" dist="63500" dir="190800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428A0D2-95FA-42EF-A7AB-D07D9D841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0634" y="3300024"/>
              <a:ext cx="2664296" cy="53236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AC5AF86B-7684-4229-82E3-9212E388C1DB}"/>
              </a:ext>
            </a:extLst>
          </p:cNvPr>
          <p:cNvSpPr/>
          <p:nvPr/>
        </p:nvSpPr>
        <p:spPr>
          <a:xfrm>
            <a:off x="6091925" y="2980826"/>
            <a:ext cx="182614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600" b="1">
                <a:solidFill>
                  <a:schemeClr val="accent2">
                    <a:lumMod val="75000"/>
                  </a:schemeClr>
                </a:solidFill>
                <a:latin typeface="微軟正黑體"/>
                <a:ea typeface="微軟正黑體"/>
              </a:rPr>
              <a:t>輕鬆完整抹除硬碟</a:t>
            </a:r>
            <a:endParaRPr lang="zh-TW" altLang="en-US" sz="1600">
              <a:solidFill>
                <a:schemeClr val="accent2">
                  <a:lumMod val="75000"/>
                </a:schemeClr>
              </a:solidFill>
              <a:ea typeface="微軟正黑體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B387D82-482B-42A9-9543-6EDBD5E5F8F3}"/>
              </a:ext>
            </a:extLst>
          </p:cNvPr>
          <p:cNvSpPr txBox="1"/>
          <p:nvPr/>
        </p:nvSpPr>
        <p:spPr>
          <a:xfrm>
            <a:off x="6095049" y="3510460"/>
            <a:ext cx="270571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600"/>
              </a:spcAft>
            </a:pPr>
            <a:r>
              <a:rPr lang="zh-TW" altLang="en-US" sz="1600">
                <a:latin typeface="微軟正黑體"/>
                <a:ea typeface="微軟正黑體"/>
              </a:rPr>
              <a:t>透過 </a:t>
            </a:r>
            <a:r>
              <a:rPr lang="en-US" altLang="zh-TW" sz="1600">
                <a:latin typeface="微軟正黑體"/>
                <a:ea typeface="微軟正黑體"/>
              </a:rPr>
              <a:t>SED </a:t>
            </a:r>
            <a:r>
              <a:rPr lang="zh-TW" altLang="en-US" sz="1600">
                <a:latin typeface="微軟正黑體"/>
                <a:ea typeface="微軟正黑體"/>
              </a:rPr>
              <a:t>硬碟上的 </a:t>
            </a:r>
            <a:r>
              <a:rPr lang="en-US" altLang="zh-TW" sz="1600">
                <a:latin typeface="微軟正黑體"/>
                <a:ea typeface="微軟正黑體"/>
              </a:rPr>
              <a:t>PSID</a:t>
            </a:r>
            <a:r>
              <a:rPr lang="zh-TW" altLang="en-US" sz="1600">
                <a:latin typeface="微軟正黑體"/>
                <a:ea typeface="微軟正黑體"/>
              </a:rPr>
              <a:t>，可以有效完整清除硬碟 </a:t>
            </a:r>
            <a:r>
              <a:rPr lang="en-US" altLang="zh-TW" sz="1600">
                <a:latin typeface="微軟正黑體"/>
                <a:ea typeface="微軟正黑體"/>
              </a:rPr>
              <a:t>(PSID Revert)</a:t>
            </a:r>
            <a:endParaRPr lang="zh-TW" altLang="en-US" sz="16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如螢幕大小 (16:9)</PresentationFormat>
  <Slides>27</Slides>
  <Notes>11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1. 三星 SSD 市佔率</vt:lpstr>
      <vt:lpstr>2. 三星 SSD 技術領先</vt:lpstr>
      <vt:lpstr>3. 三星全系列 SSD 支援 SED</vt:lpstr>
      <vt:lpstr> QNAP NAS 未整合 SED 加密檔案的方式</vt:lpstr>
      <vt:lpstr>PowerPoint 簡報</vt:lpstr>
      <vt:lpstr>QNAP 聽到您的心聲， 整合三星 SSD  硬體加密優點為您保護重要資料</vt:lpstr>
      <vt:lpstr>整合三星 SSD 的 QNAP NAS ， 加密檔案不再降低讀寫效能</vt:lpstr>
      <vt:lpstr>PowerPoint 簡報</vt:lpstr>
      <vt:lpstr>PowerPoint 簡報</vt:lpstr>
      <vt:lpstr>使用 QNAP SED 安全儲存池 因應未來趨勢</vt:lpstr>
      <vt:lpstr>使用 QNAP SED  安全儲存池來符合規範</vt:lpstr>
      <vt:lpstr>PowerPoint 簡報</vt:lpstr>
      <vt:lpstr>PowerPoint 簡報</vt:lpstr>
      <vt:lpstr>儲存池狀態一目了然， 方便檢視是否已上鎖解鎖</vt:lpstr>
      <vt:lpstr>新增檢視 SED 磁碟狀態、SED抹除資訊</vt:lpstr>
      <vt:lpstr>PowerPoint 簡報</vt:lpstr>
      <vt:lpstr>PowerPoint 簡報</vt:lpstr>
      <vt:lpstr>PowerPoint 簡報</vt:lpstr>
      <vt:lpstr>性能比較</vt:lpstr>
      <vt:lpstr>比較 1：CPU 使用率</vt:lpstr>
      <vt:lpstr>比較 2：效能</vt:lpstr>
      <vt:lpstr>SED 安全儲存池 效能實作</vt:lpstr>
      <vt:lpstr>從現在開始使用 QNAP SED 安全儲存池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revision>2</cp:revision>
  <dcterms:modified xsi:type="dcterms:W3CDTF">2019-02-19T06:04:44Z</dcterms:modified>
</cp:coreProperties>
</file>