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79" r:id="rId3"/>
    <p:sldId id="301" r:id="rId4"/>
    <p:sldId id="325" r:id="rId5"/>
    <p:sldId id="317" r:id="rId6"/>
    <p:sldId id="316" r:id="rId7"/>
    <p:sldId id="299" r:id="rId8"/>
    <p:sldId id="300" r:id="rId9"/>
    <p:sldId id="259" r:id="rId10"/>
    <p:sldId id="318" r:id="rId11"/>
    <p:sldId id="303" r:id="rId12"/>
    <p:sldId id="261" r:id="rId13"/>
    <p:sldId id="257" r:id="rId14"/>
    <p:sldId id="312" r:id="rId15"/>
    <p:sldId id="322" r:id="rId16"/>
    <p:sldId id="323" r:id="rId17"/>
    <p:sldId id="293" r:id="rId18"/>
    <p:sldId id="294" r:id="rId19"/>
    <p:sldId id="324" r:id="rId20"/>
    <p:sldId id="319" r:id="rId21"/>
    <p:sldId id="305" r:id="rId22"/>
    <p:sldId id="306" r:id="rId23"/>
    <p:sldId id="291" r:id="rId24"/>
    <p:sldId id="320" r:id="rId25"/>
    <p:sldId id="308" r:id="rId26"/>
    <p:sldId id="321" r:id="rId27"/>
    <p:sldId id="280" r:id="rId28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FFBE"/>
    <a:srgbClr val="0B6561"/>
    <a:srgbClr val="119E98"/>
    <a:srgbClr val="07D9B2"/>
    <a:srgbClr val="BD3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9D466-1CA8-8933-9E27-11D3960A2DDF}" v="80" dt="2019-02-19T04:11:51.591"/>
    <p1510:client id="{CA2B660E-F1A4-B7C9-CCD8-9D1F5609C7EE}" v="2" dt="2019-02-19T02:20:32.748"/>
    <p1510:client id="{7CA037A7-E2BF-4A3E-91E9-8ED7EE39E24F}" v="700" dt="2019-02-18T07:38:55.504"/>
    <p1510:client id="{0232D6BB-A318-8F01-CA1B-535CD46A3035}" v="166" dt="2019-02-18T09:23:25.353"/>
    <p1510:client id="{72955E58-3E31-AF12-7EC7-E71344D65A46}" v="94" dt="2019-02-18T07:11:38.032"/>
    <p1510:client id="{1B2BDE7D-E3D8-D723-4D21-4C9500BB1D01}" v="62" dt="2019-02-19T03:45:11.855"/>
    <p1510:client id="{91BBFA0D-C373-59E1-4EA9-052ED13A3E9D}" v="14" dt="2019-02-19T02:23:28.073"/>
    <p1510:client id="{BEC6B9C8-446B-D721-AC38-1B539C9E7A29}" v="17" dt="2019-02-19T06:01:17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007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/>
              <a:t>未上鎖、上鎖　紅框框住記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ab8f828b2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ab8f828b2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8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9dfca8ed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9dfca8ed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476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24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89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9dfca8ed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9dfca8ed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6456abc5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6456abc5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6456abc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6456abc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zh-TW" altLang="en-US" sz="1100">
                <a:latin typeface="Times New Roman"/>
                <a:ea typeface="Times New Roman"/>
                <a:cs typeface="Times New Roman"/>
                <a:sym typeface="Times New Roman"/>
              </a:rPr>
              <a:t>來維持有效保護抵禦資料安全威脅避免財務以及法律影響</a:t>
            </a:r>
          </a:p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zh-TW" altLang="en-US" sz="1100">
                <a:latin typeface="Times New Roman"/>
                <a:ea typeface="Times New Roman"/>
                <a:cs typeface="Times New Roman"/>
                <a:sym typeface="Times New Roman"/>
              </a:rPr>
              <a:t>因此儲存裝置就顯得更重要，需具備更強大的資料保護安全機制</a:t>
            </a:r>
            <a:endParaRPr lang="zh-TW" altLang="en-US" sz="11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zh-TW"/>
          </a:p>
          <a:p>
            <a:pPr>
              <a:buNone/>
            </a:pPr>
            <a:endParaRPr lang="en-US" altLang="zh-TW"/>
          </a:p>
          <a:p>
            <a:pPr>
              <a:buNone/>
            </a:pPr>
            <a:r>
              <a:rPr lang="zh-TW" altLang="en-US"/>
              <a:t>一些國家單位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32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8A19510-7A11-4F96-BB8B-D606AFE10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1DA66A-ACE9-41FE-8118-EE9C1FA89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474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680B68-6E15-4E15-B97B-B82E59BFF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682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65C3657-ACA4-41B5-B539-B53A9B49D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5101B36-A303-4C0B-AF02-C16730850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444E50B-58AA-4CE1-8ADE-7F8DBB3E2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4E6A0A-89B8-4EE1-81E2-4ECAB1054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9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0555935-7709-4790-8896-F5B75654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799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97383A-08FB-4CB8-B276-B01CA42A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1339"/>
            <a:ext cx="9135541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713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53C9A74-A775-4E36-8307-6052C91B8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253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D10D3CF-A843-41CA-A2FA-C151BB9D8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612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E2ADACD-D492-47DC-A063-60B494A30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68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A6F787-3762-4078-9741-711C1C097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23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80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69.svg"/><Relationship Id="rId4" Type="http://schemas.openxmlformats.org/officeDocument/2006/relationships/image" Target="../media/image65.sv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4C2B256-62AF-4EC2-AB0B-750F311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9972BC8E-F4B1-4B4E-88D6-A1580BCDE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-1587"/>
            <a:ext cx="9085262" cy="51069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0E428B-3FE4-4A1C-AB49-5A0756A1CD83}"/>
              </a:ext>
            </a:extLst>
          </p:cNvPr>
          <p:cNvSpPr/>
          <p:nvPr/>
        </p:nvSpPr>
        <p:spPr>
          <a:xfrm>
            <a:off x="419100" y="3333304"/>
            <a:ext cx="3288805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26420" y="117780"/>
            <a:ext cx="8071405" cy="857250"/>
          </a:xfrm>
        </p:spPr>
        <p:txBody>
          <a:bodyPr>
            <a:noAutofit/>
          </a:bodyPr>
          <a:lstStyle/>
          <a:p>
            <a:pPr algn="l"/>
            <a:r>
              <a:rPr lang="en-US" altLang="zh-TW" sz="2800" b="1">
                <a:latin typeface="微軟正黑體"/>
                <a:ea typeface="微軟正黑體"/>
              </a:rPr>
              <a:t>Integrate Samsung SSD, Encrypting File Without Degraded Read/ Write Performance</a:t>
            </a:r>
            <a:endParaRPr lang="zh-TW" altLang="en-US" sz="2800" b="1">
              <a:latin typeface="微軟正黑體"/>
              <a:ea typeface="微軟正黑體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33920" y="1236789"/>
            <a:ext cx="499315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Select the Samsung SSD which has largest market share, all series with SED.</a:t>
            </a:r>
          </a:p>
          <a:p>
            <a:pPr>
              <a:lnSpc>
                <a:spcPts val="2400"/>
              </a:lnSpc>
            </a:pPr>
            <a:r>
              <a:rPr lang="en-US" altLang="zh-TW" sz="1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Use Samsung SSD and QNAP NAS to protect your data, The performance will maintain after system doing encryption.</a:t>
            </a:r>
          </a:p>
          <a:p>
            <a:endParaRPr lang="en-US" altLang="zh-TW" sz="200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7131" y="343754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Performance and Security</a:t>
            </a:r>
            <a:endParaRPr lang="zh-TW" altLang="en-US" sz="30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94148B-0107-40BF-8C49-6BBD24A52AA0}"/>
              </a:ext>
            </a:extLst>
          </p:cNvPr>
          <p:cNvSpPr/>
          <p:nvPr/>
        </p:nvSpPr>
        <p:spPr>
          <a:xfrm>
            <a:off x="5388850" y="1491630"/>
            <a:ext cx="3522122" cy="3414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D8D3E4D-B65B-4E58-BBB0-C33CFD890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03598"/>
            <a:ext cx="3967835" cy="3141202"/>
          </a:xfrm>
          <a:prstGeom prst="rect">
            <a:avLst/>
          </a:prstGeom>
          <a:effectLst>
            <a:reflection blurRad="50800" stA="77000" endPos="190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F27E263-12D7-498A-8B86-D7C1A024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291830"/>
            <a:ext cx="2027668" cy="1413010"/>
          </a:xfrm>
          <a:prstGeom prst="rect">
            <a:avLst/>
          </a:prstGeom>
          <a:noFill/>
          <a:effectLst>
            <a:outerShdw blurRad="266700" dist="406400" algn="l" rotWithShape="0">
              <a:prstClr val="black">
                <a:alpha val="41000"/>
              </a:prstClr>
            </a:outerShdw>
            <a:reflection blurRad="63500" stA="65000" endPos="32000" dist="76200" dir="5400000" sy="-100000" algn="bl" rotWithShape="0"/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3CAFA24-2DB3-461A-9628-7479CFF4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185740"/>
            <a:ext cx="1812581" cy="501353"/>
          </a:xfrm>
          <a:prstGeom prst="rect">
            <a:avLst/>
          </a:prstGeom>
          <a:effectLst>
            <a:reflection blurRad="12700" stA="52000" endA="300" endPos="35000" dist="381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1654A77-D285-4B19-A74D-913FF3A64C4A}"/>
              </a:ext>
            </a:extLst>
          </p:cNvPr>
          <p:cNvSpPr/>
          <p:nvPr/>
        </p:nvSpPr>
        <p:spPr>
          <a:xfrm>
            <a:off x="613244" y="1181384"/>
            <a:ext cx="4782078" cy="14465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44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Introduction of</a:t>
            </a:r>
          </a:p>
          <a:p>
            <a:r>
              <a:rPr lang="en-US" altLang="zh-TW" sz="44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 Secure Pool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1511FC8-A4B4-428B-92BB-39E4E2F222AA}"/>
              </a:ext>
            </a:extLst>
          </p:cNvPr>
          <p:cNvSpPr/>
          <p:nvPr/>
        </p:nvSpPr>
        <p:spPr>
          <a:xfrm>
            <a:off x="531337" y="2785959"/>
            <a:ext cx="4945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Two Steps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to </a:t>
            </a:r>
            <a:r>
              <a:rPr lang="en-US" altLang="zh-TW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Create SED Secure Pool 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FBC25F3-8293-4D3D-A8B0-DCAB5FEB4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" b="12021"/>
          <a:stretch/>
        </p:blipFill>
        <p:spPr>
          <a:xfrm>
            <a:off x="0" y="3651870"/>
            <a:ext cx="1361059" cy="1491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E7DDE88F-D24C-4CC0-B308-228A91AF2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615" y="483518"/>
            <a:ext cx="8790770" cy="4549752"/>
          </a:xfrm>
          <a:prstGeom prst="rect">
            <a:avLst/>
          </a:prstGeom>
        </p:spPr>
      </p:pic>
      <p:sp>
        <p:nvSpPr>
          <p:cNvPr id="140" name="Google Shape;140;p18"/>
          <p:cNvSpPr txBox="1">
            <a:spLocks noGrp="1"/>
          </p:cNvSpPr>
          <p:nvPr>
            <p:ph type="title" idx="4294967295"/>
          </p:nvPr>
        </p:nvSpPr>
        <p:spPr>
          <a:xfrm>
            <a:off x="395536" y="631708"/>
            <a:ext cx="8521700" cy="608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zh-TW" altLang="en-US" sz="3500" b="1">
                <a:latin typeface="微軟正黑體"/>
                <a:ea typeface="微軟正黑體"/>
              </a:rPr>
              <a:t>What is </a:t>
            </a:r>
            <a:r>
              <a:rPr lang="en" sz="3500" b="1">
                <a:latin typeface="微軟正黑體"/>
                <a:ea typeface="微軟正黑體"/>
              </a:rPr>
              <a:t>Self Encrypting Drive </a:t>
            </a:r>
            <a:r>
              <a:rPr lang="en-US" altLang="zh-TW" sz="3500" b="1">
                <a:latin typeface="微軟正黑體"/>
                <a:ea typeface="微軟正黑體"/>
              </a:rPr>
              <a:t>(SED)</a:t>
            </a:r>
            <a:endParaRPr sz="3500" b="1">
              <a:latin typeface="微軟正黑體"/>
              <a:ea typeface="微軟正黑體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4294967295"/>
          </p:nvPr>
        </p:nvSpPr>
        <p:spPr>
          <a:xfrm>
            <a:off x="311943" y="1321470"/>
            <a:ext cx="8520113" cy="3338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875" indent="-155575">
              <a:lnSpc>
                <a:spcPct val="150000"/>
              </a:lnSpc>
              <a:spcBef>
                <a:spcPts val="600"/>
              </a:spcBef>
              <a:buClr>
                <a:srgbClr val="07D9B2"/>
              </a:buClr>
              <a:buSzPts val="1800"/>
            </a:pPr>
            <a:r>
              <a:rPr lang="en" sz="1800">
                <a:latin typeface="微軟正黑體"/>
                <a:ea typeface="微軟正黑體"/>
              </a:rPr>
              <a:t>The SED encrypting engine is in the ASIC controller, and each disk is with dedicated encrypting engine.</a:t>
            </a:r>
            <a:endParaRPr lang="zh-TW" altLang="en-US" sz="1800">
              <a:latin typeface="微軟正黑體"/>
              <a:ea typeface="微軟正黑體"/>
            </a:endParaRPr>
          </a:p>
          <a:p>
            <a:pPr marL="269875" indent="-155575">
              <a:lnSpc>
                <a:spcPct val="150000"/>
              </a:lnSpc>
              <a:spcBef>
                <a:spcPts val="600"/>
              </a:spcBef>
              <a:buClr>
                <a:srgbClr val="07D9B2"/>
              </a:buClr>
              <a:buSzPts val="1800"/>
            </a:pPr>
            <a:r>
              <a:rPr lang="en" sz="1800">
                <a:latin typeface="微軟正黑體"/>
                <a:ea typeface="微軟正黑體"/>
              </a:rPr>
              <a:t>The management function is built in the disk, the encrypting key is in the disk all the time. 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B3F29F2-CFCA-464E-AC59-52216D587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4656" y="3235005"/>
            <a:ext cx="3598954" cy="1459953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53D5D75-7120-4A9D-9C32-E7D3BC00E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5861" y="1356446"/>
            <a:ext cx="8260595" cy="631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ECFD923-3ADB-41D8-ACEC-04C2022B326D}"/>
              </a:ext>
            </a:extLst>
          </p:cNvPr>
          <p:cNvSpPr/>
          <p:nvPr/>
        </p:nvSpPr>
        <p:spPr>
          <a:xfrm>
            <a:off x="398452" y="3263184"/>
            <a:ext cx="4104456" cy="1664416"/>
          </a:xfrm>
          <a:prstGeom prst="roundRect">
            <a:avLst>
              <a:gd name="adj" fmla="val 11993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C000"/>
            </a:solidFill>
          </a:ln>
          <a:effectLst>
            <a:outerShdw blurRad="76200" dist="1905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497E40-2E8F-4999-93D1-680B969ECCF8}"/>
              </a:ext>
            </a:extLst>
          </p:cNvPr>
          <p:cNvSpPr/>
          <p:nvPr/>
        </p:nvSpPr>
        <p:spPr>
          <a:xfrm>
            <a:off x="395536" y="1809647"/>
            <a:ext cx="4104456" cy="1037525"/>
          </a:xfrm>
          <a:prstGeom prst="roundRect">
            <a:avLst>
              <a:gd name="adj" fmla="val 11993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C000"/>
            </a:solidFill>
          </a:ln>
          <a:effectLst>
            <a:outerShdw blurRad="76200" dist="1905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4294967295"/>
          </p:nvPr>
        </p:nvSpPr>
        <p:spPr>
          <a:xfrm>
            <a:off x="311150" y="98570"/>
            <a:ext cx="8521700" cy="608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altLang="zh-TW" sz="3600" b="1">
                <a:latin typeface="微軟正黑體" pitchFamily="34" charset="-120"/>
                <a:ea typeface="微軟正黑體" pitchFamily="34" charset="-120"/>
              </a:rPr>
              <a:t>Why We need to Use QNAP SED Secure Pool</a:t>
            </a:r>
            <a:endParaRPr lang="zh-TW" altLang="en-US" sz="3600" b="1">
              <a:latin typeface="微軟正黑體"/>
              <a:ea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50237AD-2530-47C0-BD68-C71DB125C4AA}"/>
              </a:ext>
            </a:extLst>
          </p:cNvPr>
          <p:cNvSpPr/>
          <p:nvPr/>
        </p:nvSpPr>
        <p:spPr>
          <a:xfrm>
            <a:off x="531296" y="1976201"/>
            <a:ext cx="3384376" cy="941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  <a:cs typeface="Times New Roman"/>
                <a:sym typeface="Times New Roman"/>
              </a:rPr>
              <a:t>Because the chance of confidential data to be leaked and loss is increased.</a:t>
            </a:r>
            <a:endParaRPr lang="zh-TW" altLang="en-US" sz="1600">
              <a:solidFill>
                <a:schemeClr val="tx1"/>
              </a:solidFill>
              <a:latin typeface="微軟正黑體"/>
              <a:ea typeface="微軟正黑體"/>
              <a:cs typeface="Times New Roman"/>
              <a:sym typeface="Times New Roman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F6D8C5-9D61-474D-BE80-87E56DC859E4}"/>
              </a:ext>
            </a:extLst>
          </p:cNvPr>
          <p:cNvSpPr/>
          <p:nvPr/>
        </p:nvSpPr>
        <p:spPr>
          <a:xfrm>
            <a:off x="497535" y="3451872"/>
            <a:ext cx="4074465" cy="12249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altLang="zh-TW" sz="1600">
                <a:latin typeface="微軟正黑體"/>
                <a:ea typeface="微軟正黑體"/>
                <a:cs typeface="Times New Roman"/>
                <a:sym typeface="Times New Roman"/>
              </a:rPr>
              <a:t>The regulation of entire world such as GDPR makes some organization pay more attention on data security and need to use proficient way to keep data.</a:t>
            </a:r>
            <a:endParaRPr lang="en-US" altLang="zh-TW" sz="1600">
              <a:latin typeface="微軟正黑體"/>
              <a:ea typeface="微軟正黑體"/>
              <a:cs typeface="Times New Roman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6E0AD141-25B7-4F1A-8BC6-56039136F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567" y="1312939"/>
            <a:ext cx="638175" cy="790575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7E73C80-2E7E-4005-9900-2F2691BA2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904" y="2745945"/>
            <a:ext cx="6381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620069" y="1521346"/>
            <a:ext cx="3312368" cy="16773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latin typeface="微軟正黑體"/>
                <a:ea typeface="微軟正黑體"/>
              </a:rPr>
              <a:t>Because of </a:t>
            </a:r>
            <a:r>
              <a:rPr lang="en-US" sz="1200" b="1">
                <a:solidFill>
                  <a:srgbClr val="FF0000"/>
                </a:solidFill>
                <a:latin typeface="微軟正黑體"/>
                <a:ea typeface="微軟正黑體"/>
              </a:rPr>
              <a:t>GDPR</a:t>
            </a:r>
            <a:r>
              <a:rPr lang="en-US" sz="1200">
                <a:latin typeface="微軟正黑體"/>
                <a:ea typeface="微軟正黑體"/>
              </a:rPr>
              <a:t>, the confidential data loss and leaked will cause loss of company. Managing personal data strictly is the trend now so the conscience of creating data protection is important.  </a:t>
            </a:r>
            <a:endParaRPr lang="en-US" sz="120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300"/>
          </a:p>
        </p:txBody>
      </p:sp>
      <p:sp>
        <p:nvSpPr>
          <p:cNvPr id="27" name="矩形 26"/>
          <p:cNvSpPr/>
          <p:nvPr/>
        </p:nvSpPr>
        <p:spPr>
          <a:xfrm>
            <a:off x="4767064" y="1531479"/>
            <a:ext cx="4034036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latin typeface="微軟正黑體"/>
                <a:ea typeface="微軟正黑體"/>
              </a:rPr>
              <a:t>QNAP meets the electronic requirements of </a:t>
            </a:r>
            <a:r>
              <a:rPr lang="en-US" sz="1200" b="1">
                <a:solidFill>
                  <a:srgbClr val="FF0000"/>
                </a:solidFill>
                <a:latin typeface="微軟正黑體"/>
                <a:ea typeface="微軟正黑體"/>
              </a:rPr>
              <a:t>HIPAA</a:t>
            </a:r>
            <a:r>
              <a:rPr lang="en-US" sz="1200">
                <a:latin typeface="微軟正黑體"/>
                <a:ea typeface="微軟正黑體"/>
              </a:rPr>
              <a:t> for storing PHI data by providing a base to protect the </a:t>
            </a:r>
            <a:r>
              <a:rPr lang="en-US" sz="1200" b="1">
                <a:solidFill>
                  <a:srgbClr val="FF0000"/>
                </a:solidFill>
                <a:latin typeface="微軟正黑體"/>
                <a:ea typeface="微軟正黑體"/>
              </a:rPr>
              <a:t>confidentiality and security of “individually identifiable health information”</a:t>
            </a:r>
            <a:r>
              <a:rPr lang="en-US" sz="1200">
                <a:latin typeface="微軟正黑體"/>
                <a:ea typeface="微軟正黑體"/>
              </a:rPr>
              <a:t>. </a:t>
            </a:r>
            <a:endParaRPr lang="en-US" altLang="zh-TW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57372" y="3407101"/>
            <a:ext cx="3788217" cy="14548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/>
              <a:t>QNAP provides a full range and </a:t>
            </a:r>
          </a:p>
          <a:p>
            <a:pPr>
              <a:lnSpc>
                <a:spcPts val="1800"/>
              </a:lnSpc>
            </a:pPr>
            <a:r>
              <a:rPr lang="en-US" sz="1200"/>
              <a:t>variety of storage models </a:t>
            </a:r>
          </a:p>
          <a:p>
            <a:pPr>
              <a:lnSpc>
                <a:spcPts val="1800"/>
              </a:lnSpc>
            </a:pPr>
            <a:r>
              <a:rPr lang="en-US" sz="1200"/>
              <a:t>that can easily fit into different scales of deployment. </a:t>
            </a:r>
          </a:p>
          <a:p>
            <a:pPr>
              <a:lnSpc>
                <a:spcPts val="1800"/>
              </a:lnSpc>
              <a:buNone/>
            </a:pPr>
            <a:r>
              <a:rPr lang="en-US" sz="1200"/>
              <a:t>Choose based upon capacity,</a:t>
            </a:r>
          </a:p>
          <a:p>
            <a:pPr>
              <a:lnSpc>
                <a:spcPts val="1800"/>
              </a:lnSpc>
            </a:pPr>
            <a:r>
              <a:rPr lang="en-US" sz="1200"/>
              <a:t>performance, and price range to </a:t>
            </a:r>
          </a:p>
          <a:p>
            <a:pPr>
              <a:lnSpc>
                <a:spcPts val="1800"/>
              </a:lnSpc>
              <a:buNone/>
            </a:pPr>
            <a:r>
              <a:rPr lang="en-US" sz="1200"/>
              <a:t>fit the need of any type of environment.</a:t>
            </a:r>
            <a:endParaRPr lang="en-US" altLang="zh-TW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692807" y="412235"/>
            <a:ext cx="7441216" cy="608013"/>
          </a:xfrm>
        </p:spPr>
        <p:txBody>
          <a:bodyPr>
            <a:noAutofit/>
          </a:bodyPr>
          <a:lstStyle/>
          <a:p>
            <a:r>
              <a:rPr lang="en" sz="3400" b="1">
                <a:latin typeface="微軟正黑體"/>
                <a:ea typeface="微軟正黑體"/>
              </a:rPr>
              <a:t>Use QNAP SED Secure Pool to Follow Regulation</a:t>
            </a:r>
            <a:endParaRPr lang="zh-TW" altLang="en-US" sz="3400" b="1">
              <a:latin typeface="微軟正黑體"/>
              <a:ea typeface="微軟正黑體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AADEFE2-188B-4396-AE78-96C61F145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069" y="4185845"/>
            <a:ext cx="1338571" cy="9328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6654D062-FA08-4A64-9F8D-21703ACE5184}"/>
              </a:ext>
            </a:extLst>
          </p:cNvPr>
          <p:cNvSpPr/>
          <p:nvPr/>
        </p:nvSpPr>
        <p:spPr>
          <a:xfrm>
            <a:off x="4415938" y="3722600"/>
            <a:ext cx="3396422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44F07F0-1418-44E1-96F0-E5CE60F47E25}"/>
              </a:ext>
            </a:extLst>
          </p:cNvPr>
          <p:cNvSpPr/>
          <p:nvPr/>
        </p:nvSpPr>
        <p:spPr>
          <a:xfrm>
            <a:off x="4508776" y="3782927"/>
            <a:ext cx="3498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Completely creating SED secure Pool</a:t>
            </a:r>
          </a:p>
        </p:txBody>
      </p:sp>
      <p:pic>
        <p:nvPicPr>
          <p:cNvPr id="15" name="圖片 2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473947A-8EEC-4EC7-B51E-7E5C2B21E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478" y="2015416"/>
            <a:ext cx="2941191" cy="1768715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7103431-FF36-487C-98EB-06B66E885C50}"/>
              </a:ext>
            </a:extLst>
          </p:cNvPr>
          <p:cNvSpPr/>
          <p:nvPr/>
        </p:nvSpPr>
        <p:spPr>
          <a:xfrm>
            <a:off x="67712" y="3680973"/>
            <a:ext cx="3960440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FBE24-3AA9-4E3F-B78A-460628E9C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2" y="2524650"/>
            <a:ext cx="3600449" cy="1224839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4C90920-FE18-44D5-9252-FC1DFF599021}"/>
              </a:ext>
            </a:extLst>
          </p:cNvPr>
          <p:cNvSpPr/>
          <p:nvPr/>
        </p:nvSpPr>
        <p:spPr>
          <a:xfrm>
            <a:off x="3191500" y="1117258"/>
            <a:ext cx="4548852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169;p22">
            <a:extLst>
              <a:ext uri="{FF2B5EF4-FFF2-40B4-BE49-F238E27FC236}">
                <a16:creationId xmlns:a16="http://schemas.microsoft.com/office/drawing/2014/main" id="{3A7CFEBE-80B2-498C-83A1-93C41D8E74AE}"/>
              </a:ext>
            </a:extLst>
          </p:cNvPr>
          <p:cNvSpPr txBox="1">
            <a:spLocks/>
          </p:cNvSpPr>
          <p:nvPr/>
        </p:nvSpPr>
        <p:spPr>
          <a:xfrm>
            <a:off x="127049" y="184054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Tx/>
              <a:buFontTx/>
            </a:pP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Easily Create SED Secure Pool by Two Steps</a:t>
            </a:r>
            <a:endParaRPr lang="zh-TW" altLang="en-US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AB2C40-46EB-4B9F-8629-25B9E0D6A952}"/>
              </a:ext>
            </a:extLst>
          </p:cNvPr>
          <p:cNvSpPr/>
          <p:nvPr/>
        </p:nvSpPr>
        <p:spPr>
          <a:xfrm>
            <a:off x="3783911" y="1593277"/>
            <a:ext cx="5224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The SED disks of NAS will be filtered to let you select easily.</a:t>
            </a:r>
            <a:endParaRPr lang="zh-TW" altLang="en-US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C75708-C73E-445F-B490-EF13A3D84D9F}"/>
              </a:ext>
            </a:extLst>
          </p:cNvPr>
          <p:cNvSpPr/>
          <p:nvPr/>
        </p:nvSpPr>
        <p:spPr>
          <a:xfrm>
            <a:off x="3779912" y="1170233"/>
            <a:ext cx="403244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>
                <a:solidFill>
                  <a:srgbClr val="4AFFBE"/>
                </a:solidFill>
                <a:latin typeface="微軟正黑體"/>
                <a:ea typeface="微軟正黑體"/>
              </a:rPr>
              <a:t>Select Enable SED and choose SED disks</a:t>
            </a: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C05A1C3C-D4A7-4FF7-8848-DCCB9A505B14}"/>
              </a:ext>
            </a:extLst>
          </p:cNvPr>
          <p:cNvSpPr/>
          <p:nvPr/>
        </p:nvSpPr>
        <p:spPr>
          <a:xfrm>
            <a:off x="1763688" y="2054702"/>
            <a:ext cx="432048" cy="625004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8E55B2E-D3CA-44F6-9269-438822A9F8F9}"/>
              </a:ext>
            </a:extLst>
          </p:cNvPr>
          <p:cNvGrpSpPr/>
          <p:nvPr/>
        </p:nvGrpSpPr>
        <p:grpSpPr>
          <a:xfrm>
            <a:off x="2895551" y="2421584"/>
            <a:ext cx="1008112" cy="338554"/>
            <a:chOff x="5210395" y="1275606"/>
            <a:chExt cx="1008112" cy="33855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E3313082-9AAD-496D-91A4-C9C0288FCD08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376D83E-46C2-4F21-833C-6B3F473E2A45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02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86BFD99C-81DF-4A0F-B4DA-3E2B8BB32888}"/>
              </a:ext>
            </a:extLst>
          </p:cNvPr>
          <p:cNvSpPr/>
          <p:nvPr/>
        </p:nvSpPr>
        <p:spPr>
          <a:xfrm rot="16200000">
            <a:off x="4037547" y="2755961"/>
            <a:ext cx="432048" cy="858465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C94BBD9-8824-4C06-BF73-E01EB9E04ECF}"/>
              </a:ext>
            </a:extLst>
          </p:cNvPr>
          <p:cNvSpPr/>
          <p:nvPr/>
        </p:nvSpPr>
        <p:spPr>
          <a:xfrm>
            <a:off x="812080" y="3762359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Set password of SED pool</a:t>
            </a:r>
            <a:endParaRPr lang="zh-TW" altLang="en-US" b="1">
              <a:solidFill>
                <a:srgbClr val="4AFFB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FFB5464-4BBD-4007-B8C1-D0AE03BE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3" y="851486"/>
            <a:ext cx="3600449" cy="125771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C321818-1175-40EE-895E-BF91CB0A77EE}"/>
              </a:ext>
            </a:extLst>
          </p:cNvPr>
          <p:cNvSpPr/>
          <p:nvPr/>
        </p:nvSpPr>
        <p:spPr>
          <a:xfrm>
            <a:off x="127049" y="4125891"/>
            <a:ext cx="4511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The password is used to decrypt the SED secure pool. The locked pool could protect data to prevent others know the data of the pool.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8FD843F-4FB1-48E2-8342-6B71D8E856BE}"/>
              </a:ext>
            </a:extLst>
          </p:cNvPr>
          <p:cNvGrpSpPr/>
          <p:nvPr/>
        </p:nvGrpSpPr>
        <p:grpSpPr>
          <a:xfrm>
            <a:off x="2854631" y="786014"/>
            <a:ext cx="1008112" cy="338554"/>
            <a:chOff x="5210395" y="1275606"/>
            <a:chExt cx="1008112" cy="338554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1FDBA959-3B58-497F-A86F-C3A8005B0612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0215398-2AEB-4A76-B10F-E816E85D9666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01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50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0358D8E-11D4-45EA-8DA4-AEB7EFAF5523}"/>
              </a:ext>
            </a:extLst>
          </p:cNvPr>
          <p:cNvSpPr/>
          <p:nvPr/>
        </p:nvSpPr>
        <p:spPr>
          <a:xfrm>
            <a:off x="5076056" y="3063828"/>
            <a:ext cx="3960440" cy="13081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DD6CF72-2051-44D0-BD68-718593F7A59C}"/>
              </a:ext>
            </a:extLst>
          </p:cNvPr>
          <p:cNvSpPr/>
          <p:nvPr/>
        </p:nvSpPr>
        <p:spPr>
          <a:xfrm>
            <a:off x="109446" y="4422967"/>
            <a:ext cx="3322202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4C90920-FE18-44D5-9252-FC1DFF599021}"/>
              </a:ext>
            </a:extLst>
          </p:cNvPr>
          <p:cNvSpPr/>
          <p:nvPr/>
        </p:nvSpPr>
        <p:spPr>
          <a:xfrm>
            <a:off x="3311862" y="1612133"/>
            <a:ext cx="4070418" cy="54020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EA3773A-16F9-4F62-A4ED-C6FF09E0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3476832"/>
            <a:ext cx="2973387" cy="967961"/>
          </a:xfrm>
          <a:prstGeom prst="rect">
            <a:avLst/>
          </a:prstGeom>
        </p:spPr>
      </p:pic>
      <p:sp>
        <p:nvSpPr>
          <p:cNvPr id="5" name="Google Shape;169;p22">
            <a:extLst>
              <a:ext uri="{FF2B5EF4-FFF2-40B4-BE49-F238E27FC236}">
                <a16:creationId xmlns:a16="http://schemas.microsoft.com/office/drawing/2014/main" id="{3A7CFEBE-80B2-498C-83A1-93C41D8E74AE}"/>
              </a:ext>
            </a:extLst>
          </p:cNvPr>
          <p:cNvSpPr txBox="1">
            <a:spLocks/>
          </p:cNvSpPr>
          <p:nvPr/>
        </p:nvSpPr>
        <p:spPr>
          <a:xfrm>
            <a:off x="160697" y="103238"/>
            <a:ext cx="612068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  <a:spcBef>
                <a:spcPts val="0"/>
              </a:spcBef>
              <a:buClrTx/>
              <a:buFontTx/>
            </a:pPr>
            <a:r>
              <a:rPr lang="en-US" altLang="zh-TW" sz="3600" b="1">
                <a:latin typeface="微軟正黑體"/>
                <a:ea typeface="微軟正黑體"/>
              </a:rPr>
              <a:t>Enable </a:t>
            </a:r>
            <a:r>
              <a:rPr lang="en-US" altLang="zh-TW" sz="3600" b="1" err="1">
                <a:latin typeface="微軟正黑體"/>
                <a:ea typeface="微軟正黑體"/>
              </a:rPr>
              <a:t>Qtier</a:t>
            </a:r>
            <a:r>
              <a:rPr lang="en-US" altLang="zh-TW" sz="3600" b="1">
                <a:latin typeface="微軟正黑體"/>
                <a:ea typeface="微軟正黑體"/>
              </a:rPr>
              <a:t> and Support SED Secure Pool</a:t>
            </a:r>
            <a:endParaRPr lang="zh-TW" altLang="en-US" sz="3400" b="1"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AB2C40-46EB-4B9F-8629-25B9E0D6A952}"/>
              </a:ext>
            </a:extLst>
          </p:cNvPr>
          <p:cNvSpPr/>
          <p:nvPr/>
        </p:nvSpPr>
        <p:spPr>
          <a:xfrm>
            <a:off x="3846873" y="2177042"/>
            <a:ext cx="3740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Enable </a:t>
            </a:r>
            <a:r>
              <a:rPr lang="en-US" altLang="zh-TW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to reach optimized performance and protect your data.</a:t>
            </a:r>
            <a:endParaRPr lang="zh-TW" altLang="en-US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C75708-C73E-445F-B490-EF13A3D84D9F}"/>
              </a:ext>
            </a:extLst>
          </p:cNvPr>
          <p:cNvSpPr/>
          <p:nvPr/>
        </p:nvSpPr>
        <p:spPr>
          <a:xfrm>
            <a:off x="3824074" y="1644187"/>
            <a:ext cx="3656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Enable </a:t>
            </a:r>
            <a:r>
              <a:rPr lang="en-US" altLang="zh-TW" err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 and select enable SED then Selecting SED disks</a:t>
            </a: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.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C76813-B9BD-4161-BEB5-71AE527566A7}"/>
              </a:ext>
            </a:extLst>
          </p:cNvPr>
          <p:cNvGrpSpPr/>
          <p:nvPr/>
        </p:nvGrpSpPr>
        <p:grpSpPr>
          <a:xfrm>
            <a:off x="2987824" y="3305302"/>
            <a:ext cx="1008112" cy="338554"/>
            <a:chOff x="5210395" y="1275606"/>
            <a:chExt cx="1008112" cy="338554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2489B856-2030-40A6-A421-ED3B091828BC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FE0DD1A-61B9-47E8-8376-0C9404128D0E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02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8E40AAAC-0297-483C-8CE3-4BA71D722019}"/>
              </a:ext>
            </a:extLst>
          </p:cNvPr>
          <p:cNvSpPr/>
          <p:nvPr/>
        </p:nvSpPr>
        <p:spPr>
          <a:xfrm>
            <a:off x="1763688" y="3188756"/>
            <a:ext cx="432048" cy="391106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0556A80-9F79-40DA-9518-26A160F67180}"/>
              </a:ext>
            </a:extLst>
          </p:cNvPr>
          <p:cNvSpPr/>
          <p:nvPr/>
        </p:nvSpPr>
        <p:spPr>
          <a:xfrm>
            <a:off x="359532" y="4469168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Set password of SED Secure Pool</a:t>
            </a:r>
            <a:endParaRPr lang="zh-TW" altLang="en-US">
              <a:solidFill>
                <a:srgbClr val="4AFFB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7332AE4-3CBD-4914-B462-8883DDFD769B}"/>
              </a:ext>
            </a:extLst>
          </p:cNvPr>
          <p:cNvSpPr/>
          <p:nvPr/>
        </p:nvSpPr>
        <p:spPr>
          <a:xfrm>
            <a:off x="7074292" y="3474472"/>
            <a:ext cx="2256188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Completely creating </a:t>
            </a:r>
          </a:p>
          <a:p>
            <a:r>
              <a:rPr lang="en-US" altLang="zh-TW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 secure Pool</a:t>
            </a:r>
          </a:p>
          <a:p>
            <a:pPr algn="ctr"/>
            <a:endParaRPr lang="zh-TW" altLang="en-US">
              <a:solidFill>
                <a:srgbClr val="4AFFBE"/>
              </a:solidFill>
              <a:latin typeface="微軟正黑體"/>
              <a:ea typeface="微軟正黑體"/>
            </a:endParaRPr>
          </a:p>
        </p:txBody>
      </p:sp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6373FC-AFF7-4A94-B4B1-D60B2A8C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462486"/>
            <a:ext cx="3394075" cy="1766091"/>
          </a:xfrm>
          <a:prstGeom prst="rect">
            <a:avLst/>
          </a:prstGeom>
        </p:spPr>
      </p:pic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FD26DAE-AC3A-4468-9CA5-5860A31E7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650" y="2948107"/>
            <a:ext cx="2883415" cy="1606431"/>
          </a:xfrm>
          <a:prstGeom prst="rect">
            <a:avLst/>
          </a:prstGeom>
        </p:spPr>
      </p:pic>
      <p:sp>
        <p:nvSpPr>
          <p:cNvPr id="45" name="箭號: 向下 44">
            <a:extLst>
              <a:ext uri="{FF2B5EF4-FFF2-40B4-BE49-F238E27FC236}">
                <a16:creationId xmlns:a16="http://schemas.microsoft.com/office/drawing/2014/main" id="{251C141E-4059-43D0-A374-5C97A15C8FEC}"/>
              </a:ext>
            </a:extLst>
          </p:cNvPr>
          <p:cNvSpPr/>
          <p:nvPr/>
        </p:nvSpPr>
        <p:spPr>
          <a:xfrm rot="16200000">
            <a:off x="3525153" y="3508539"/>
            <a:ext cx="432048" cy="1040279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393C5C1-1CE0-4DCF-ACA8-0055C0F75FF8}"/>
              </a:ext>
            </a:extLst>
          </p:cNvPr>
          <p:cNvGrpSpPr/>
          <p:nvPr/>
        </p:nvGrpSpPr>
        <p:grpSpPr>
          <a:xfrm>
            <a:off x="2987824" y="1248874"/>
            <a:ext cx="1008112" cy="338554"/>
            <a:chOff x="5210395" y="1275606"/>
            <a:chExt cx="1008112" cy="338554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25BDBFE4-0C3D-4BF6-A387-20522F3E32BE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769967A-2CE4-44CD-BEE2-90CAE8750224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01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83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1748B55-FA30-4DFB-8229-854CCB24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71" y="1449126"/>
            <a:ext cx="6578003" cy="3178101"/>
          </a:xfrm>
          <a:prstGeom prst="rect">
            <a:avLst/>
          </a:prstGeom>
          <a:effectLst>
            <a:reflection blurRad="38100" stA="45000" endPos="19000" dist="508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75786" y="344289"/>
            <a:ext cx="8110223" cy="608013"/>
          </a:xfrm>
        </p:spPr>
        <p:txBody>
          <a:bodyPr>
            <a:noAutofit/>
          </a:bodyPr>
          <a:lstStyle/>
          <a:p>
            <a:r>
              <a:rPr lang="en-US" altLang="zh-TW" sz="3200" b="1">
                <a:latin typeface="微軟正黑體"/>
                <a:ea typeface="微軟正黑體"/>
              </a:rPr>
              <a:t>Obvious Status of Storage Pool 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7D331CC-00EF-4926-84CA-2F3BAC062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9441" y="3473971"/>
            <a:ext cx="3174504" cy="803584"/>
          </a:xfrm>
          <a:prstGeom prst="rect">
            <a:avLst/>
          </a:prstGeom>
          <a:effectLst>
            <a:outerShdw blurRad="101600" dist="177800" dir="1860000" sx="96000" sy="96000" algn="l" rotWithShape="0">
              <a:prstClr val="black">
                <a:alpha val="34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34E91F-E2A4-4FC0-BDCE-336FC60B760B}"/>
              </a:ext>
            </a:extLst>
          </p:cNvPr>
          <p:cNvSpPr txBox="1"/>
          <p:nvPr/>
        </p:nvSpPr>
        <p:spPr>
          <a:xfrm>
            <a:off x="2932673" y="3526400"/>
            <a:ext cx="314380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The status of 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Locked SED Secure Pool is obvious.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8B1AAC1-57CC-475F-8918-01DADC0347B1}"/>
              </a:ext>
            </a:extLst>
          </p:cNvPr>
          <p:cNvSpPr/>
          <p:nvPr/>
        </p:nvSpPr>
        <p:spPr>
          <a:xfrm>
            <a:off x="3454995" y="2878633"/>
            <a:ext cx="755651" cy="1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6136" y="1274141"/>
            <a:ext cx="2736944" cy="18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50800" stA="55000" endPos="17000" dir="5400000" sy="-100000" algn="bl" rotWithShape="0"/>
          </a:effectLst>
        </p:spPr>
      </p:pic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00680F1-4726-402E-A5B6-387F159A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4" y="1330726"/>
            <a:ext cx="5346700" cy="2687124"/>
          </a:xfrm>
          <a:prstGeom prst="rect">
            <a:avLst/>
          </a:prstGeom>
          <a:effectLst>
            <a:reflection blurRad="76200" stA="52000" endA="300" endPos="23000" dist="254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46627" y="421698"/>
            <a:ext cx="8330568" cy="608013"/>
          </a:xfrm>
        </p:spPr>
        <p:txBody>
          <a:bodyPr>
            <a:noAutofit/>
          </a:bodyPr>
          <a:lstStyle/>
          <a:p>
            <a:pPr algn="l"/>
            <a:r>
              <a:rPr lang="en-US" altLang="zh-TW" sz="3200" b="1">
                <a:latin typeface="微軟正黑體"/>
                <a:ea typeface="微軟正黑體"/>
              </a:rPr>
              <a:t>Status of SED and SED Erase Information</a:t>
            </a:r>
            <a:endParaRPr lang="zh-TW" altLang="en-US" sz="3200" b="1">
              <a:latin typeface="微軟正黑體"/>
              <a:ea typeface="微軟正黑體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6627" y="4150595"/>
            <a:ext cx="30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Check the disk is SED disk or not </a:t>
            </a:r>
          </a:p>
          <a:p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and the status of SED disks.</a:t>
            </a:r>
            <a:endParaRPr lang="zh-TW" altLang="en-US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762305" y="3346436"/>
            <a:ext cx="3375952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Use PSID of SED disk to erase the data, you don't need to worry the data is not erased completely.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762C3CF-96AA-48DC-8A36-530A86432174}"/>
              </a:ext>
            </a:extLst>
          </p:cNvPr>
          <p:cNvSpPr/>
          <p:nvPr/>
        </p:nvSpPr>
        <p:spPr>
          <a:xfrm>
            <a:off x="2622550" y="3619724"/>
            <a:ext cx="1025525" cy="1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349F24D-E832-4B09-9BD1-1AB88501F402}"/>
              </a:ext>
            </a:extLst>
          </p:cNvPr>
          <p:cNvGrpSpPr/>
          <p:nvPr/>
        </p:nvGrpSpPr>
        <p:grpSpPr>
          <a:xfrm>
            <a:off x="179512" y="1059582"/>
            <a:ext cx="3113176" cy="3850436"/>
            <a:chOff x="-1906032" y="1347614"/>
            <a:chExt cx="3346058" cy="4138469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C1A1E2AE-8B05-4E3E-A4F9-B7EDD392D001}"/>
                </a:ext>
              </a:extLst>
            </p:cNvPr>
            <p:cNvSpPr/>
            <p:nvPr/>
          </p:nvSpPr>
          <p:spPr>
            <a:xfrm>
              <a:off x="-1440026" y="1563638"/>
              <a:ext cx="2880052" cy="3579862"/>
            </a:xfrm>
            <a:prstGeom prst="roundRect">
              <a:avLst/>
            </a:prstGeom>
            <a:solidFill>
              <a:schemeClr val="tx1">
                <a:alpha val="55000"/>
              </a:schemeClr>
            </a:solidFill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084F70C9-BEE6-4B57-A1C7-4F6C20EA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906032" y="1347614"/>
              <a:ext cx="2939069" cy="4138469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7E24FD7-62D8-44A2-BFAF-72B4400832E2}"/>
              </a:ext>
            </a:extLst>
          </p:cNvPr>
          <p:cNvGrpSpPr/>
          <p:nvPr/>
        </p:nvGrpSpPr>
        <p:grpSpPr>
          <a:xfrm>
            <a:off x="3203848" y="1059582"/>
            <a:ext cx="3113176" cy="3850436"/>
            <a:chOff x="-1906032" y="1347614"/>
            <a:chExt cx="3346058" cy="413846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C16FAB72-7F7D-438A-A536-232DFAF2044D}"/>
                </a:ext>
              </a:extLst>
            </p:cNvPr>
            <p:cNvSpPr/>
            <p:nvPr/>
          </p:nvSpPr>
          <p:spPr>
            <a:xfrm>
              <a:off x="-1440026" y="1563638"/>
              <a:ext cx="2880052" cy="3579862"/>
            </a:xfrm>
            <a:prstGeom prst="roundRect">
              <a:avLst/>
            </a:prstGeom>
            <a:solidFill>
              <a:schemeClr val="tx1">
                <a:alpha val="55000"/>
              </a:schemeClr>
            </a:solidFill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F5854E73-C7B3-471F-8E95-B715141D6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906032" y="1347614"/>
              <a:ext cx="2939069" cy="4138469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E40C14A-E883-4559-971A-5890C70528D8}"/>
              </a:ext>
            </a:extLst>
          </p:cNvPr>
          <p:cNvGrpSpPr/>
          <p:nvPr/>
        </p:nvGrpSpPr>
        <p:grpSpPr>
          <a:xfrm>
            <a:off x="6228184" y="1059581"/>
            <a:ext cx="3113176" cy="3850436"/>
            <a:chOff x="-1906032" y="1347614"/>
            <a:chExt cx="3346058" cy="4138469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0BC6A848-53AE-4727-82BD-321685FF724F}"/>
                </a:ext>
              </a:extLst>
            </p:cNvPr>
            <p:cNvSpPr/>
            <p:nvPr/>
          </p:nvSpPr>
          <p:spPr>
            <a:xfrm>
              <a:off x="-1440026" y="1563638"/>
              <a:ext cx="2880052" cy="3579862"/>
            </a:xfrm>
            <a:prstGeom prst="roundRect">
              <a:avLst/>
            </a:prstGeom>
            <a:solidFill>
              <a:schemeClr val="tx1">
                <a:alpha val="55000"/>
              </a:schemeClr>
            </a:solidFill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8A6C05B-847E-4340-B585-14B025269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906032" y="1347614"/>
              <a:ext cx="2939069" cy="4138469"/>
            </a:xfrm>
            <a:prstGeom prst="rect">
              <a:avLst/>
            </a:prstGeom>
          </p:spPr>
        </p:pic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47E08DD-99D0-4F6C-9A33-C0FF60546267}"/>
              </a:ext>
            </a:extLst>
          </p:cNvPr>
          <p:cNvSpPr txBox="1"/>
          <p:nvPr/>
        </p:nvSpPr>
        <p:spPr>
          <a:xfrm>
            <a:off x="251520" y="4004492"/>
            <a:ext cx="261802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Solve the problem caused by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software encryption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26C1064-E280-47CF-8EB2-03FB8D81FCB8}"/>
              </a:ext>
            </a:extLst>
          </p:cNvPr>
          <p:cNvSpPr/>
          <p:nvPr/>
        </p:nvSpPr>
        <p:spPr>
          <a:xfrm>
            <a:off x="539552" y="1892339"/>
            <a:ext cx="192596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en-US" b="1">
                <a:latin typeface="微軟正黑體"/>
                <a:ea typeface="微軟正黑體"/>
              </a:rPr>
              <a:t>Hardware encryption won't slow down the performance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59F9BE9-35CD-4B3E-A3BC-5C226A0B09BC}"/>
              </a:ext>
            </a:extLst>
          </p:cNvPr>
          <p:cNvSpPr/>
          <p:nvPr/>
        </p:nvSpPr>
        <p:spPr>
          <a:xfrm>
            <a:off x="3563888" y="1881319"/>
            <a:ext cx="1925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100"/>
            </a:pPr>
            <a:r>
              <a:rPr lang="en-US" b="1">
                <a:latin typeface="微軟正黑體" pitchFamily="34" charset="-120"/>
                <a:ea typeface="微軟正黑體" pitchFamily="34" charset="-120"/>
              </a:rPr>
              <a:t>You can decide not to use password to protect the SED pool.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7E756CC-EC0E-447E-AE29-979A76436E11}"/>
              </a:ext>
            </a:extLst>
          </p:cNvPr>
          <p:cNvSpPr txBox="1"/>
          <p:nvPr/>
        </p:nvSpPr>
        <p:spPr>
          <a:xfrm>
            <a:off x="3238457" y="4004492"/>
            <a:ext cx="28504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While the data is not important </a:t>
            </a:r>
          </a:p>
          <a:p>
            <a: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anymore, you can stop </a:t>
            </a:r>
          </a:p>
          <a:p>
            <a: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the password protection.</a:t>
            </a:r>
            <a:endParaRPr lang="zh-TW" altLang="en-US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8CC0D2C-5C09-4780-82CF-534EF0235D9A}"/>
              </a:ext>
            </a:extLst>
          </p:cNvPr>
          <p:cNvSpPr/>
          <p:nvPr/>
        </p:nvSpPr>
        <p:spPr>
          <a:xfrm>
            <a:off x="6660232" y="1851670"/>
            <a:ext cx="1925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>
                <a:latin typeface="微軟正黑體" pitchFamily="34" charset="-120"/>
                <a:ea typeface="微軟正黑體" pitchFamily="34" charset="-120"/>
              </a:rPr>
              <a:t>PSID Erase make sure the data deleted completely.</a:t>
            </a:r>
            <a:endParaRPr lang="en-US" b="1"/>
          </a:p>
          <a:p>
            <a:pPr lvl="0" algn="ctr"/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AA38633-47C3-436B-AD82-D72107075F84}"/>
              </a:ext>
            </a:extLst>
          </p:cNvPr>
          <p:cNvSpPr txBox="1"/>
          <p:nvPr/>
        </p:nvSpPr>
        <p:spPr>
          <a:xfrm>
            <a:off x="6298556" y="4004492"/>
            <a:ext cx="1991251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Solve the problem of 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high costs 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on deleting data.</a:t>
            </a: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28DD62FC-D54A-493B-B6FE-199DF2EAE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576" y="2851414"/>
            <a:ext cx="1440160" cy="1089512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3044DACC-D06E-4DC5-B2A0-3A0ADCDEE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6808" y="3022811"/>
            <a:ext cx="1080120" cy="764805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31899E0D-46D1-4886-A1CD-CA80E52E7F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1655" y="2932546"/>
            <a:ext cx="1318152" cy="906230"/>
          </a:xfrm>
          <a:prstGeom prst="rect">
            <a:avLst/>
          </a:prstGeom>
        </p:spPr>
      </p:pic>
      <p:sp>
        <p:nvSpPr>
          <p:cNvPr id="21" name="Google Shape;147;p19">
            <a:extLst>
              <a:ext uri="{FF2B5EF4-FFF2-40B4-BE49-F238E27FC236}">
                <a16:creationId xmlns:a16="http://schemas.microsoft.com/office/drawing/2014/main" id="{5DF79398-DCED-438C-BF90-DE682FFE6600}"/>
              </a:ext>
            </a:extLst>
          </p:cNvPr>
          <p:cNvSpPr txBox="1">
            <a:spLocks/>
          </p:cNvSpPr>
          <p:nvPr/>
        </p:nvSpPr>
        <p:spPr>
          <a:xfrm>
            <a:off x="1552916" y="156217"/>
            <a:ext cx="5822143" cy="6080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1100"/>
            </a:pPr>
            <a:r>
              <a:rPr lang="en" sz="3200" b="1">
                <a:latin typeface="微軟正黑體"/>
                <a:ea typeface="微軟正黑體"/>
              </a:rPr>
              <a:t>The Advantage of QNAP SED Secure Pool</a:t>
            </a:r>
            <a:endParaRPr lang="zh-TW" altLang="en-US" sz="3200" b="1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6310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EC451DA7-0508-4D13-9524-80E02C7F2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6060" y="197453"/>
            <a:ext cx="6234292" cy="862129"/>
          </a:xfrm>
          <a:prstGeom prst="rect">
            <a:avLst/>
          </a:prstGeom>
          <a:effectLst>
            <a:outerShdw blurRad="292100" dist="101600" dir="48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28C603-730A-4C38-A6F9-7D1FF844722E}"/>
              </a:ext>
            </a:extLst>
          </p:cNvPr>
          <p:cNvSpPr/>
          <p:nvPr/>
        </p:nvSpPr>
        <p:spPr>
          <a:xfrm>
            <a:off x="689335" y="1989948"/>
            <a:ext cx="180690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Why should we use</a:t>
            </a:r>
          </a:p>
          <a:p>
            <a:r>
              <a:rPr lang="en-US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Samsung SSD</a:t>
            </a:r>
            <a:endParaRPr lang="zh-TW" altLang="en-US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DEF670-6D2B-4713-AE35-88F57766A1C6}"/>
              </a:ext>
            </a:extLst>
          </p:cNvPr>
          <p:cNvSpPr/>
          <p:nvPr/>
        </p:nvSpPr>
        <p:spPr>
          <a:xfrm>
            <a:off x="2860027" y="331148"/>
            <a:ext cx="346921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QNAP x Samsung SSD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B840F9-365F-42EC-9C8E-78EB4E1A5C44}"/>
              </a:ext>
            </a:extLst>
          </p:cNvPr>
          <p:cNvSpPr/>
          <p:nvPr/>
        </p:nvSpPr>
        <p:spPr>
          <a:xfrm>
            <a:off x="3289914" y="1906670"/>
            <a:ext cx="268031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</a:rPr>
              <a:t>Introduction of  SED secure pool. 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BA925BD-8A9E-4FD3-8758-5163037202C6}"/>
              </a:ext>
            </a:extLst>
          </p:cNvPr>
          <p:cNvSpPr/>
          <p:nvPr/>
        </p:nvSpPr>
        <p:spPr>
          <a:xfrm>
            <a:off x="6142600" y="1923334"/>
            <a:ext cx="2855374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</a:rPr>
              <a:t>Step by step to show you how to use SED secure pool. Encrypt and protect data easily</a:t>
            </a:r>
            <a:endParaRPr lang="zh-TW" altLang="en-US">
              <a:solidFill>
                <a:schemeClr val="tx1"/>
              </a:solidFill>
              <a:ea typeface="微軟正黑體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6798A09-C4E1-45BC-A417-1D52A2F2A863}"/>
              </a:ext>
            </a:extLst>
          </p:cNvPr>
          <p:cNvSpPr/>
          <p:nvPr/>
        </p:nvSpPr>
        <p:spPr>
          <a:xfrm>
            <a:off x="1836837" y="3939902"/>
            <a:ext cx="2431942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en-US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Use SED secure pool to solve performance problem.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1AE1EE8-0AEB-4A9C-A946-4F8ED24098C7}"/>
              </a:ext>
            </a:extLst>
          </p:cNvPr>
          <p:cNvSpPr/>
          <p:nvPr/>
        </p:nvSpPr>
        <p:spPr>
          <a:xfrm>
            <a:off x="4860032" y="3939902"/>
            <a:ext cx="217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Demo of creating SED Secure Pool.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8D5D8B-F560-4DA8-9C21-E951E75BD2EF}"/>
              </a:ext>
            </a:extLst>
          </p:cNvPr>
          <p:cNvSpPr/>
          <p:nvPr/>
        </p:nvSpPr>
        <p:spPr>
          <a:xfrm>
            <a:off x="414246" y="17655"/>
            <a:ext cx="7356501" cy="99001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The Difference Between Two Kind of</a:t>
            </a:r>
          </a:p>
          <a:p>
            <a:pPr algn="ctr">
              <a:lnSpc>
                <a:spcPts val="3500"/>
              </a:lnSpc>
            </a:pP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 Encryption Ways in QNAP NAS</a:t>
            </a:r>
            <a:endParaRPr lang="zh-TW" altLang="en-US" sz="32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79452C7-3D64-4AF8-A38B-12D457F3049C}"/>
              </a:ext>
            </a:extLst>
          </p:cNvPr>
          <p:cNvSpPr txBox="1"/>
          <p:nvPr/>
        </p:nvSpPr>
        <p:spPr>
          <a:xfrm>
            <a:off x="2198262" y="4225875"/>
            <a:ext cx="423545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TW" sz="1600">
                <a:solidFill>
                  <a:schemeClr val="tx1"/>
                </a:solidFill>
                <a:ea typeface="微軟正黑體"/>
              </a:rPr>
              <a:t>If you don't have SED disks, </a:t>
            </a:r>
            <a:endParaRPr lang="en-US" altLang="zh-TW" sz="1600">
              <a:solidFill>
                <a:schemeClr val="tx1"/>
              </a:solidFill>
              <a:ea typeface="微軟正黑體" pitchFamily="34" charset="-120"/>
            </a:endParaRPr>
          </a:p>
          <a:p>
            <a:pPr algn="ctr"/>
            <a:r>
              <a:rPr lang="en-US" altLang="zh-TW" sz="1600">
                <a:solidFill>
                  <a:schemeClr val="tx1"/>
                </a:solidFill>
                <a:ea typeface="微軟正黑體"/>
              </a:rPr>
              <a:t>QNAP still help you to protect important data</a:t>
            </a:r>
            <a:endParaRPr lang="zh-TW" altLang="en-US" sz="1600">
              <a:solidFill>
                <a:schemeClr val="tx1"/>
              </a:solidFill>
              <a:ea typeface="微軟正黑體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12883D6-68D3-4D5D-ABD6-4DCE39461183}"/>
              </a:ext>
            </a:extLst>
          </p:cNvPr>
          <p:cNvSpPr/>
          <p:nvPr/>
        </p:nvSpPr>
        <p:spPr>
          <a:xfrm>
            <a:off x="297384" y="1149105"/>
            <a:ext cx="3793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4.4.1 Encryption method</a:t>
            </a:r>
            <a:endParaRPr lang="zh-TW" altLang="en-US" sz="2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6907027-5611-417B-B657-2F796A5BA2DE}"/>
              </a:ext>
            </a:extLst>
          </p:cNvPr>
          <p:cNvSpPr/>
          <p:nvPr/>
        </p:nvSpPr>
        <p:spPr>
          <a:xfrm>
            <a:off x="5098572" y="1149105"/>
            <a:ext cx="3701655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/>
                <a:ea typeface="微軟正黑體"/>
              </a:rPr>
              <a:t>Before </a:t>
            </a:r>
            <a:r>
              <a:rPr lang="en-US" altLang="zh-TW" sz="2000" b="1">
                <a:solidFill>
                  <a:schemeClr val="tx1"/>
                </a:solidFill>
                <a:latin typeface="微軟正黑體"/>
                <a:ea typeface="微軟正黑體"/>
              </a:rPr>
              <a:t>QTS 4.4.1 Encryption</a:t>
            </a:r>
            <a:endParaRPr lang="zh-TW" altLang="en-US" sz="20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F763655-A375-4AF1-9FB7-9F34A2D588D4}"/>
              </a:ext>
            </a:extLst>
          </p:cNvPr>
          <p:cNvSpPr/>
          <p:nvPr/>
        </p:nvSpPr>
        <p:spPr>
          <a:xfrm>
            <a:off x="228600" y="1930875"/>
            <a:ext cx="22557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Hardware encryption:</a:t>
            </a:r>
            <a:r>
              <a:rPr lang="zh-TW" alt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en-US" altLang="zh-TW" sz="13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3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Encrypt from Storage pool</a:t>
            </a:r>
            <a:endParaRPr lang="zh-TW" altLang="en-US" sz="13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371D2BC-AE33-4D45-AA0A-3D520EF9C8CE}"/>
              </a:ext>
            </a:extLst>
          </p:cNvPr>
          <p:cNvSpPr/>
          <p:nvPr/>
        </p:nvSpPr>
        <p:spPr>
          <a:xfrm>
            <a:off x="4914395" y="1879253"/>
            <a:ext cx="2315057" cy="6924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  <a:latin typeface="微軟正黑體"/>
                <a:ea typeface="微軟正黑體"/>
              </a:rPr>
              <a:t>Only Software encryption:</a:t>
            </a:r>
            <a:r>
              <a:rPr lang="zh-TW" altLang="en-US" sz="13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br>
              <a:rPr lang="en-US" altLang="zh-TW" sz="130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300">
                <a:solidFill>
                  <a:schemeClr val="bg1"/>
                </a:solidFill>
                <a:latin typeface="微軟正黑體"/>
                <a:ea typeface="微軟正黑體"/>
              </a:rPr>
              <a:t>Create encrypted Volume </a:t>
            </a:r>
            <a:endParaRPr lang="en-US" altLang="zh-TW" sz="13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300">
                <a:solidFill>
                  <a:schemeClr val="bg1"/>
                </a:solidFill>
                <a:latin typeface="微軟正黑體"/>
                <a:ea typeface="微軟正黑體"/>
              </a:rPr>
              <a:t>or shared folder </a:t>
            </a:r>
            <a:endParaRPr lang="zh-TW" altLang="en-US" sz="13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F9C34E9-9C37-4EB5-989E-49441D2ED01D}"/>
              </a:ext>
            </a:extLst>
          </p:cNvPr>
          <p:cNvSpPr txBox="1"/>
          <p:nvPr/>
        </p:nvSpPr>
        <p:spPr>
          <a:xfrm>
            <a:off x="239712" y="2639246"/>
            <a:ext cx="2743200" cy="8925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300" b="1">
                <a:solidFill>
                  <a:srgbClr val="FFFFFF"/>
                </a:solidFill>
                <a:latin typeface="微軟正黑體"/>
                <a:cs typeface="Segoe UI"/>
              </a:rPr>
              <a:t>Software encryption:</a:t>
            </a:r>
            <a:r>
              <a:rPr lang="zh-TW" sz="1300" b="1">
                <a:solidFill>
                  <a:srgbClr val="FFFFFF"/>
                </a:solidFill>
                <a:latin typeface="Segoe UI"/>
                <a:ea typeface="微軟正黑體"/>
                <a:cs typeface="Segoe UI"/>
              </a:rPr>
              <a:t> </a:t>
            </a:r>
            <a:r>
              <a:rPr lang="en-US" altLang="zh-TW" sz="1300">
                <a:latin typeface="微軟正黑體"/>
                <a:cs typeface="Segoe UI"/>
              </a:rPr>
              <a:t>​</a:t>
            </a:r>
            <a:br>
              <a:rPr lang="en-US" altLang="zh-TW" sz="1300">
                <a:latin typeface="微軟正黑體"/>
                <a:cs typeface="Segoe UI"/>
              </a:rPr>
            </a:br>
            <a:r>
              <a:rPr lang="en-US" altLang="zh-TW" sz="1300">
                <a:solidFill>
                  <a:srgbClr val="FFFFFF"/>
                </a:solidFill>
                <a:latin typeface="微軟正黑體"/>
                <a:cs typeface="Segoe UI"/>
              </a:rPr>
              <a:t>You can also create </a:t>
            </a:r>
            <a:endParaRPr lang="zh-TW" altLang="en-US" sz="1300"/>
          </a:p>
          <a:p>
            <a:r>
              <a:rPr lang="en-US" altLang="zh-TW" sz="1300">
                <a:solidFill>
                  <a:srgbClr val="FFFFFF"/>
                </a:solidFill>
                <a:latin typeface="微軟正黑體"/>
                <a:cs typeface="Segoe UI"/>
              </a:rPr>
              <a:t>encrypted Volume </a:t>
            </a:r>
            <a:r>
              <a:rPr lang="en-US" altLang="zh-TW" sz="1300">
                <a:latin typeface="微軟正黑體"/>
                <a:cs typeface="Segoe UI"/>
              </a:rPr>
              <a:t>​</a:t>
            </a:r>
            <a:endParaRPr lang="en-US" sz="1300"/>
          </a:p>
          <a:p>
            <a:r>
              <a:rPr lang="en-US" altLang="zh-TW" sz="1300">
                <a:solidFill>
                  <a:srgbClr val="FFFFFF"/>
                </a:solidFill>
                <a:latin typeface="微軟正黑體"/>
                <a:cs typeface="Segoe UI"/>
              </a:rPr>
              <a:t>or shared folder </a:t>
            </a:r>
            <a:r>
              <a:rPr lang="zh-TW" sz="1300">
                <a:latin typeface="Segoe UI"/>
                <a:ea typeface="微軟正黑體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023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819E4D7-700E-40AA-8880-57F5758272DC}"/>
              </a:ext>
            </a:extLst>
          </p:cNvPr>
          <p:cNvSpPr/>
          <p:nvPr/>
        </p:nvSpPr>
        <p:spPr>
          <a:xfrm>
            <a:off x="405768" y="1326493"/>
            <a:ext cx="4378122" cy="193899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4000">
                <a:solidFill>
                  <a:srgbClr val="4AFFBE"/>
                </a:solidFill>
                <a:latin typeface="微軟正黑體"/>
                <a:ea typeface="微軟正黑體"/>
              </a:rPr>
              <a:t>Step by Step</a:t>
            </a:r>
          </a:p>
          <a:p>
            <a:pPr algn="ctr"/>
            <a:r>
              <a:rPr lang="en-US" altLang="zh-TW" sz="4000">
                <a:solidFill>
                  <a:srgbClr val="4AFFBE"/>
                </a:solidFill>
                <a:latin typeface="微軟正黑體"/>
                <a:ea typeface="微軟正黑體"/>
              </a:rPr>
              <a:t>To Create </a:t>
            </a:r>
          </a:p>
          <a:p>
            <a:pPr algn="ctr"/>
            <a:r>
              <a:rPr lang="en-US" altLang="zh-TW" sz="4000">
                <a:solidFill>
                  <a:srgbClr val="4AFFBE"/>
                </a:solidFill>
                <a:latin typeface="微軟正黑體"/>
                <a:ea typeface="微軟正黑體"/>
              </a:rPr>
              <a:t>SED Storage Pool</a:t>
            </a:r>
            <a:endParaRPr lang="zh-TW" altLang="en-US" sz="4000">
              <a:solidFill>
                <a:srgbClr val="4AFFBE"/>
              </a:solidFill>
              <a:latin typeface="微軟正黑體"/>
              <a:ea typeface="微軟正黑體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75A43F59-119A-4693-9FBB-D03DBCB7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597" y="3579862"/>
            <a:ext cx="1362075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395536" y="1977840"/>
            <a:ext cx="4968552" cy="1022350"/>
          </a:xfrm>
        </p:spPr>
        <p:txBody>
          <a:bodyPr>
            <a:noAutofit/>
          </a:bodyPr>
          <a:lstStyle/>
          <a:p>
            <a:r>
              <a:rPr lang="en-US" altLang="zh-TW" sz="5000">
                <a:solidFill>
                  <a:srgbClr val="4AFFBE"/>
                </a:solidFill>
                <a:latin typeface="微軟正黑體"/>
                <a:ea typeface="微軟正黑體"/>
              </a:rPr>
              <a:t>Performance Comparison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AA54786-0977-4EA1-999D-9EC0BA73C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79862"/>
            <a:ext cx="1362075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7504" y="10714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latin typeface="微軟正黑體" pitchFamily="34" charset="-120"/>
                <a:ea typeface="微軟正黑體" pitchFamily="34" charset="-120"/>
              </a:rPr>
              <a:t>Comparison: CPU Usage</a:t>
            </a:r>
            <a:endParaRPr lang="zh-TW" altLang="en-US" sz="3600" b="1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4052850"/>
              </p:ext>
            </p:extLst>
          </p:nvPr>
        </p:nvGraphicFramePr>
        <p:xfrm>
          <a:off x="357157" y="1762760"/>
          <a:ext cx="5447184" cy="25517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023">
                <a:tc>
                  <a:txBody>
                    <a:bodyPr/>
                    <a:lstStyle/>
                    <a:p>
                      <a:r>
                        <a:rPr lang="en-US" altLang="zh-TW" sz="1200" b="1"/>
                        <a:t>Encryption method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/>
                        <a:t>Software</a:t>
                      </a:r>
                      <a:r>
                        <a:rPr lang="en-US" altLang="zh-TW" sz="1200" b="0" baseline="0"/>
                        <a:t> Encryption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/>
                        <a:t>Hardware</a:t>
                      </a:r>
                      <a:r>
                        <a:rPr lang="en-US" altLang="zh-TW" sz="1200" b="0" baseline="0"/>
                        <a:t> Encryption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b="0"/>
                        <a:t>Without</a:t>
                      </a:r>
                      <a:r>
                        <a:rPr lang="en-US" altLang="zh-TW" sz="1200" b="0" baseline="0"/>
                        <a:t> Encryption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23">
                <a:tc>
                  <a:txBody>
                    <a:bodyPr/>
                    <a:lstStyle/>
                    <a:p>
                      <a:r>
                        <a:rPr lang="en-US" altLang="zh-TW" sz="1200" b="1"/>
                        <a:t>Encryption</a:t>
                      </a:r>
                      <a:r>
                        <a:rPr lang="en-US" altLang="zh-TW" sz="1200" b="1" baseline="0"/>
                        <a:t> type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/>
                        <a:t>Volume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/>
                        <a:t>Storage</a:t>
                      </a:r>
                      <a:r>
                        <a:rPr lang="en-US" altLang="zh-TW" sz="1200" b="0" baseline="0"/>
                        <a:t> pool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417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CPU usage</a:t>
                      </a:r>
                      <a:endParaRPr lang="zh-TW" altLang="en-US" sz="1600"/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D9B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/>
                        <a:t>Sequential Write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96 %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94%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93 %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02">
                <a:tc>
                  <a:txBody>
                    <a:bodyPr/>
                    <a:lstStyle/>
                    <a:p>
                      <a:r>
                        <a:rPr lang="en-US" altLang="zh-TW" sz="1200" b="1"/>
                        <a:t>Sequential </a:t>
                      </a:r>
                    </a:p>
                    <a:p>
                      <a:r>
                        <a:rPr lang="en-US" altLang="zh-TW" sz="1200" b="1"/>
                        <a:t>Read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65 %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36%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57158" y="4620280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68144" y="1707654"/>
            <a:ext cx="31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Test environment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VS-951X </a:t>
            </a: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63347" y="4415211"/>
            <a:ext cx="5556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CPU usage decreased after using hardware encryption </a:t>
            </a:r>
            <a:endParaRPr lang="zh-TW" altLang="en-US" sz="16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0988" y="1248559"/>
            <a:ext cx="820288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latin typeface="微軟正黑體"/>
                <a:ea typeface="微軟正黑體"/>
              </a:rPr>
              <a:t>Use Samsung SSD 860 EVO </a:t>
            </a:r>
            <a:r>
              <a:rPr lang="en-US" altLang="zh-TW" sz="1600" b="1">
                <a:latin typeface="微軟正黑體"/>
                <a:ea typeface="微軟正黑體"/>
              </a:rPr>
              <a:t>to prove CPU usage decreased after using SED pool</a:t>
            </a:r>
            <a:r>
              <a:rPr lang="zh-TW" altLang="en-US" sz="1600" b="1">
                <a:latin typeface="微軟正黑體"/>
                <a:ea typeface="微軟正黑體"/>
              </a:rPr>
              <a:t>　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E424BA07-2418-48F7-B649-0540B5E52EE8}"/>
              </a:ext>
            </a:extLst>
          </p:cNvPr>
          <p:cNvSpPr/>
          <p:nvPr/>
        </p:nvSpPr>
        <p:spPr>
          <a:xfrm>
            <a:off x="2510328" y="3967410"/>
            <a:ext cx="792088" cy="188516"/>
          </a:xfrm>
          <a:prstGeom prst="rightArrow">
            <a:avLst>
              <a:gd name="adj1" fmla="val 50000"/>
              <a:gd name="adj2" fmla="val 598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9040D-BEDC-49DC-B684-C301595A677D}"/>
              </a:ext>
            </a:extLst>
          </p:cNvPr>
          <p:cNvSpPr/>
          <p:nvPr/>
        </p:nvSpPr>
        <p:spPr>
          <a:xfrm>
            <a:off x="5910343" y="1994508"/>
            <a:ext cx="2984886" cy="147732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F/W: 4.4.1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CPU: Intel(R) Celeron(R) CPU 3865U @ 1.80GHz (2 cores)</a:t>
            </a:r>
            <a:endParaRPr lang="en-US"/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Tested SSD: Samsung SSD 860 EVO 1TB *2 ; RAID 0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RAM: 8 GB (4GB x 2) 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Thick volume; Block-based LUN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10GbE NIC: On-board 10GbE</a:t>
            </a:r>
            <a:br>
              <a:rPr lang="en-US" sz="1000">
                <a:latin typeface="微軟正黑體"/>
                <a:ea typeface="微軟正黑體"/>
              </a:rPr>
            </a:br>
            <a:endParaRPr lang="en-US" sz="1000"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C7F976-810B-4E93-B230-EAD60A28B229}"/>
              </a:ext>
            </a:extLst>
          </p:cNvPr>
          <p:cNvSpPr/>
          <p:nvPr/>
        </p:nvSpPr>
        <p:spPr>
          <a:xfrm>
            <a:off x="6022482" y="3297115"/>
            <a:ext cx="3071834" cy="163121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1000">
                <a:latin typeface="微軟正黑體"/>
                <a:ea typeface="微軟正黑體"/>
              </a:rPr>
            </a:br>
            <a:r>
              <a:rPr lang="en-US" sz="1000">
                <a:latin typeface="微軟正黑體"/>
                <a:ea typeface="微軟正黑體"/>
              </a:rPr>
              <a:t>IOmeter Global Configuration: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Maximum Disk Size: 67108864(NAS RAM*4) / Ramp Up Time: 30 seconds / Run Time: 3 Minutes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Seq-Write/Read: 2-workers / 64-outstanding</a:t>
            </a:r>
            <a:br>
              <a:rPr lang="en-US" sz="1000">
                <a:latin typeface="微軟正黑體"/>
                <a:ea typeface="微軟正黑體"/>
              </a:rPr>
            </a:br>
            <a:endParaRPr lang="en-US" altLang="zh-TW" sz="1000">
              <a:latin typeface="微軟正黑體"/>
              <a:ea typeface="微軟正黑體"/>
            </a:endParaRPr>
          </a:p>
          <a:p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7504" y="10714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latin typeface="微軟正黑體" pitchFamily="34" charset="-120"/>
                <a:ea typeface="微軟正黑體" pitchFamily="34" charset="-120"/>
              </a:rPr>
              <a:t>Comparison: Performance</a:t>
            </a:r>
            <a:endParaRPr lang="zh-TW" altLang="en-US" sz="3600" b="1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3337278"/>
              </p:ext>
            </p:extLst>
          </p:nvPr>
        </p:nvGraphicFramePr>
        <p:xfrm>
          <a:off x="1198532" y="1810385"/>
          <a:ext cx="4053553" cy="25517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023">
                <a:tc>
                  <a:txBody>
                    <a:bodyPr/>
                    <a:lstStyle/>
                    <a:p>
                      <a:r>
                        <a:rPr lang="en-US" altLang="zh-TW" sz="1200" b="1"/>
                        <a:t>Encryption method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/>
                        <a:t>Hardware</a:t>
                      </a:r>
                      <a:r>
                        <a:rPr lang="en-US" altLang="zh-TW" sz="1200" b="0" baseline="0"/>
                        <a:t> Encryption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b="0"/>
                        <a:t>Without</a:t>
                      </a:r>
                      <a:r>
                        <a:rPr lang="en-US" altLang="zh-TW" sz="1200" b="0" baseline="0"/>
                        <a:t> Encryption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23">
                <a:tc>
                  <a:txBody>
                    <a:bodyPr/>
                    <a:lstStyle/>
                    <a:p>
                      <a:r>
                        <a:rPr lang="en-US" altLang="zh-TW" sz="1200" b="1"/>
                        <a:t>Encryption</a:t>
                      </a:r>
                      <a:r>
                        <a:rPr lang="en-US" altLang="zh-TW" sz="1200" b="1" baseline="0"/>
                        <a:t> type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/>
                        <a:t>Storage</a:t>
                      </a:r>
                      <a:r>
                        <a:rPr lang="en-US" altLang="zh-TW" sz="1200" b="0" baseline="0"/>
                        <a:t> pool</a:t>
                      </a:r>
                      <a:endParaRPr lang="zh-TW" altLang="en-US" sz="1200" b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417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Performance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D9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/>
                        <a:t>Sequential Write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726 MB/S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722 MB/S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02">
                <a:tc>
                  <a:txBody>
                    <a:bodyPr/>
                    <a:lstStyle/>
                    <a:p>
                      <a:r>
                        <a:rPr lang="en-US" altLang="zh-TW" sz="1200" b="1"/>
                        <a:t>Sequential </a:t>
                      </a:r>
                    </a:p>
                    <a:p>
                      <a:r>
                        <a:rPr lang="en-US" altLang="zh-TW" sz="1200" b="1"/>
                        <a:t>Read</a:t>
                      </a:r>
                      <a:endParaRPr lang="zh-TW" altLang="en-US" sz="1200" b="1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820 MB/S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820 MB/S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57158" y="4620280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00988" y="4431536"/>
            <a:ext cx="5727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Performance maintained after doing hardware encryption</a:t>
            </a:r>
            <a:endParaRPr lang="zh-TW" altLang="en-US" sz="16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0988" y="1248559"/>
            <a:ext cx="8650125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latin typeface="微軟正黑體"/>
                <a:ea typeface="微軟正黑體"/>
              </a:rPr>
              <a:t>Use Samsung SSD 860 EVO </a:t>
            </a:r>
            <a:r>
              <a:rPr lang="en-US" altLang="zh-TW" sz="1600" b="1">
                <a:latin typeface="微軟正黑體"/>
                <a:ea typeface="微軟正黑體"/>
              </a:rPr>
              <a:t>to prove performance maintained after creating SED pool. </a:t>
            </a:r>
            <a:endParaRPr lang="zh-TW" altLang="en-US" sz="1600" b="1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57523E-8386-431B-A718-04C2BA754910}"/>
              </a:ext>
            </a:extLst>
          </p:cNvPr>
          <p:cNvSpPr txBox="1"/>
          <p:nvPr/>
        </p:nvSpPr>
        <p:spPr>
          <a:xfrm>
            <a:off x="5868144" y="1707654"/>
            <a:ext cx="31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Test environment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VS-951X </a:t>
            </a: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78A8F22-F155-4E4D-AB92-9EABA6FA0139}"/>
              </a:ext>
            </a:extLst>
          </p:cNvPr>
          <p:cNvSpPr/>
          <p:nvPr/>
        </p:nvSpPr>
        <p:spPr>
          <a:xfrm>
            <a:off x="5910343" y="1994508"/>
            <a:ext cx="2984886" cy="147732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F/W: 4.4.1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CPU: Intel(R) Celeron(R) CPU 3865U @ 1.80GHz (2 cores)</a:t>
            </a:r>
            <a:endParaRPr lang="en-US"/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Tested SSD: Samsung SSD 860 EVO 1TB *2 ; RAID 0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RAM: 8 GB (4GB x 2) 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Thick volume; Block-based LUN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10GbE NIC: On-board 10GbE</a:t>
            </a:r>
            <a:br>
              <a:rPr lang="en-US" sz="1000">
                <a:latin typeface="微軟正黑體"/>
                <a:ea typeface="微軟正黑體"/>
              </a:rPr>
            </a:br>
            <a:endParaRPr lang="en-US" sz="1000">
              <a:latin typeface="微軟正黑體"/>
              <a:ea typeface="微軟正黑體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9C7F976-810B-4E93-B230-EAD60A28B229}"/>
              </a:ext>
            </a:extLst>
          </p:cNvPr>
          <p:cNvSpPr/>
          <p:nvPr/>
        </p:nvSpPr>
        <p:spPr>
          <a:xfrm>
            <a:off x="6029809" y="3216519"/>
            <a:ext cx="3071834" cy="163121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1000">
                <a:latin typeface="微軟正黑體"/>
                <a:ea typeface="微軟正黑體"/>
              </a:rPr>
            </a:br>
            <a:r>
              <a:rPr lang="en-US" sz="1000">
                <a:latin typeface="微軟正黑體"/>
                <a:ea typeface="微軟正黑體"/>
              </a:rPr>
              <a:t>IOmeter Global Configuration: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Maximum Disk Size: 67108864(NAS RAM*4) / Ramp Up Time: 30 seconds / Run Time: 3 Minutes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Seq-Write/Read: 2-workers / 64-outstanding</a:t>
            </a:r>
            <a:br>
              <a:rPr lang="en-US" sz="1000">
                <a:latin typeface="微軟正黑體"/>
                <a:ea typeface="微軟正黑體"/>
              </a:rPr>
            </a:br>
            <a:endParaRPr lang="en-US" altLang="zh-TW" sz="1000">
              <a:latin typeface="微軟正黑體"/>
              <a:ea typeface="微軟正黑體"/>
            </a:endParaRPr>
          </a:p>
          <a:p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7674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287524" y="1419622"/>
            <a:ext cx="5472608" cy="1022350"/>
          </a:xfrm>
        </p:spPr>
        <p:txBody>
          <a:bodyPr>
            <a:noAutofit/>
          </a:bodyPr>
          <a:lstStyle/>
          <a:p>
            <a:r>
              <a:rPr lang="en-US" altLang="zh-TW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</a:t>
            </a:r>
            <a:br>
              <a:rPr lang="en-US" altLang="zh-TW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Secure Pool Performance Test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F30374EE-9CF4-4EDE-9000-E6EB02B7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79862"/>
            <a:ext cx="1362075" cy="169545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A5675EDF-9A25-414C-8EA2-2D9352834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7664" y="3297833"/>
            <a:ext cx="2952328" cy="16606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A8F19466-D0AC-4603-B61F-1DDC9017B129}"/>
              </a:ext>
            </a:extLst>
          </p:cNvPr>
          <p:cNvGrpSpPr/>
          <p:nvPr/>
        </p:nvGrpSpPr>
        <p:grpSpPr>
          <a:xfrm>
            <a:off x="251520" y="3939449"/>
            <a:ext cx="8568952" cy="936557"/>
            <a:chOff x="251520" y="2776106"/>
            <a:chExt cx="8568952" cy="936557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17AA6846-D3DA-44FB-8D41-DD03FF31B0D2}"/>
                </a:ext>
              </a:extLst>
            </p:cNvPr>
            <p:cNvSpPr/>
            <p:nvPr/>
          </p:nvSpPr>
          <p:spPr>
            <a:xfrm>
              <a:off x="251520" y="2776106"/>
              <a:ext cx="3024336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6FF25974-22F6-49BE-8483-33397EF1047E}"/>
                </a:ext>
              </a:extLst>
            </p:cNvPr>
            <p:cNvSpPr/>
            <p:nvPr/>
          </p:nvSpPr>
          <p:spPr>
            <a:xfrm>
              <a:off x="3779912" y="2776106"/>
              <a:ext cx="5040560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746B4164-6101-4542-B3AE-00D2CBEE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78433" y="2798988"/>
              <a:ext cx="648072" cy="91367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6" name="Google Shape;156;p20"/>
          <p:cNvSpPr txBox="1">
            <a:spLocks noGrp="1"/>
          </p:cNvSpPr>
          <p:nvPr>
            <p:ph type="title" idx="4294967295"/>
          </p:nvPr>
        </p:nvSpPr>
        <p:spPr>
          <a:xfrm>
            <a:off x="398283" y="413181"/>
            <a:ext cx="8521700" cy="608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500" b="1">
                <a:latin typeface="微軟正黑體"/>
                <a:ea typeface="微軟正黑體"/>
              </a:rPr>
              <a:t>Use SED Storage Pool From Now</a:t>
            </a:r>
            <a:endParaRPr sz="3500" b="1">
              <a:latin typeface="微軟正黑體"/>
              <a:ea typeface="微軟正黑體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46A863F-B4A3-4113-8083-61A3C08B2D18}"/>
              </a:ext>
            </a:extLst>
          </p:cNvPr>
          <p:cNvSpPr/>
          <p:nvPr/>
        </p:nvSpPr>
        <p:spPr>
          <a:xfrm>
            <a:off x="4039686" y="1224409"/>
            <a:ext cx="4536503" cy="684586"/>
          </a:xfrm>
          <a:prstGeom prst="roundRect">
            <a:avLst>
              <a:gd name="adj" fmla="val 17672"/>
            </a:avLst>
          </a:prstGeom>
          <a:gradFill>
            <a:gsLst>
              <a:gs pos="10000">
                <a:schemeClr val="bg1"/>
              </a:gs>
              <a:gs pos="62000">
                <a:srgbClr val="4AFFBE"/>
              </a:gs>
              <a:gs pos="100000">
                <a:srgbClr val="119E98"/>
              </a:gs>
            </a:gsLst>
            <a:lin ang="5400000" scaled="1"/>
          </a:gradFill>
          <a:ln w="9525">
            <a:solidFill>
              <a:srgbClr val="07D9B2"/>
            </a:solidFill>
          </a:ln>
          <a:effectLst>
            <a:outerShdw blurRad="63500" dist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33CB7C1-3B2B-4A19-97C5-10C2D7E0C43F}"/>
              </a:ext>
            </a:extLst>
          </p:cNvPr>
          <p:cNvSpPr/>
          <p:nvPr/>
        </p:nvSpPr>
        <p:spPr>
          <a:xfrm>
            <a:off x="467544" y="1224409"/>
            <a:ext cx="2592288" cy="684586"/>
          </a:xfrm>
          <a:prstGeom prst="roundRect">
            <a:avLst>
              <a:gd name="adj" fmla="val 17672"/>
            </a:avLst>
          </a:prstGeom>
          <a:gradFill>
            <a:gsLst>
              <a:gs pos="10000">
                <a:schemeClr val="bg1"/>
              </a:gs>
              <a:gs pos="62000">
                <a:srgbClr val="4AFFBE"/>
              </a:gs>
              <a:gs pos="100000">
                <a:srgbClr val="119E98"/>
              </a:gs>
            </a:gsLst>
            <a:lin ang="5400000" scaled="1"/>
          </a:gradFill>
          <a:ln w="9525">
            <a:solidFill>
              <a:srgbClr val="07D9B2"/>
            </a:solidFill>
          </a:ln>
          <a:effectLst>
            <a:outerShdw blurRad="63500" dist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B579CBAB-D94E-4220-B881-D0B558E71066}"/>
              </a:ext>
            </a:extLst>
          </p:cNvPr>
          <p:cNvSpPr/>
          <p:nvPr/>
        </p:nvSpPr>
        <p:spPr>
          <a:xfrm>
            <a:off x="251520" y="1779209"/>
            <a:ext cx="3024336" cy="1080120"/>
          </a:xfrm>
          <a:prstGeom prst="roundRect">
            <a:avLst>
              <a:gd name="adj" fmla="val 9171"/>
            </a:avLst>
          </a:prstGeom>
          <a:solidFill>
            <a:schemeClr val="tx1"/>
          </a:solidFill>
          <a:ln w="6350">
            <a:solidFill>
              <a:srgbClr val="07D9B2"/>
            </a:solidFill>
          </a:ln>
          <a:effectLst>
            <a:outerShdw blurRad="101600" dist="101600" dir="156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58A2D8A-FBF0-4DE4-8071-3395F40CB5CA}"/>
              </a:ext>
            </a:extLst>
          </p:cNvPr>
          <p:cNvSpPr/>
          <p:nvPr/>
        </p:nvSpPr>
        <p:spPr>
          <a:xfrm>
            <a:off x="3779912" y="1779209"/>
            <a:ext cx="5040560" cy="1080120"/>
          </a:xfrm>
          <a:prstGeom prst="roundRect">
            <a:avLst>
              <a:gd name="adj" fmla="val 9171"/>
            </a:avLst>
          </a:prstGeom>
          <a:solidFill>
            <a:schemeClr val="tx1"/>
          </a:solidFill>
          <a:ln w="6350">
            <a:solidFill>
              <a:srgbClr val="07D9B2"/>
            </a:solidFill>
          </a:ln>
          <a:effectLst>
            <a:outerShdw blurRad="101600" dist="101600" dir="156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7C8D9001-CE82-43CB-9D62-BA9EB88C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8434" y="1862431"/>
            <a:ext cx="648072" cy="9136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9C6D86-4840-4A99-9F26-D43888F647F2}"/>
              </a:ext>
            </a:extLst>
          </p:cNvPr>
          <p:cNvGrpSpPr/>
          <p:nvPr/>
        </p:nvGrpSpPr>
        <p:grpSpPr>
          <a:xfrm>
            <a:off x="251520" y="2931337"/>
            <a:ext cx="8568952" cy="936557"/>
            <a:chOff x="251520" y="2776106"/>
            <a:chExt cx="8568952" cy="936557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1DD4B505-810B-4CF2-BF03-20ECACB839C1}"/>
                </a:ext>
              </a:extLst>
            </p:cNvPr>
            <p:cNvSpPr/>
            <p:nvPr/>
          </p:nvSpPr>
          <p:spPr>
            <a:xfrm>
              <a:off x="251520" y="2776106"/>
              <a:ext cx="3024336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4F726BA2-76DD-4686-837D-6EE606D0CA44}"/>
                </a:ext>
              </a:extLst>
            </p:cNvPr>
            <p:cNvSpPr/>
            <p:nvPr/>
          </p:nvSpPr>
          <p:spPr>
            <a:xfrm>
              <a:off x="3779912" y="2776106"/>
              <a:ext cx="5040560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D61F2955-9B24-47CC-BF87-7E5A90367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78433" y="2798988"/>
              <a:ext cx="648072" cy="91367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1788099-F92A-4B40-AA4F-D0E873BB15A6}"/>
              </a:ext>
            </a:extLst>
          </p:cNvPr>
          <p:cNvSpPr txBox="1"/>
          <p:nvPr/>
        </p:nvSpPr>
        <p:spPr>
          <a:xfrm>
            <a:off x="662435" y="1250455"/>
            <a:ext cx="215636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TW" b="1">
                <a:latin typeface="微軟正黑體"/>
                <a:ea typeface="微軟正黑體"/>
              </a:rPr>
              <a:t>Advantage of 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b="1">
                <a:latin typeface="微軟正黑體"/>
                <a:ea typeface="微軟正黑體"/>
              </a:rPr>
              <a:t>QNAP SED secure pool</a:t>
            </a:r>
            <a:endParaRPr lang="zh-TW" altLang="en-US" b="1">
              <a:latin typeface="微軟正黑體"/>
              <a:ea typeface="微軟正黑體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B9318B6-CDD0-4AF0-A516-8A2198AD4729}"/>
              </a:ext>
            </a:extLst>
          </p:cNvPr>
          <p:cNvSpPr txBox="1"/>
          <p:nvPr/>
        </p:nvSpPr>
        <p:spPr>
          <a:xfrm>
            <a:off x="5671713" y="1366006"/>
            <a:ext cx="13516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TW" b="1">
                <a:latin typeface="微軟正黑體"/>
                <a:ea typeface="微軟正黑體"/>
              </a:rPr>
              <a:t>User scenario</a:t>
            </a:r>
            <a:endParaRPr lang="zh-TW" altLang="en-US" b="1">
              <a:latin typeface="微軟正黑體"/>
              <a:ea typeface="微軟正黑體"/>
            </a:endParaRPr>
          </a:p>
          <a:p>
            <a:pPr algn="ctr"/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92E3992-D49E-4E5C-89C0-F4B2EB6E29F6}"/>
              </a:ext>
            </a:extLst>
          </p:cNvPr>
          <p:cNvSpPr/>
          <p:nvPr/>
        </p:nvSpPr>
        <p:spPr>
          <a:xfrm>
            <a:off x="616438" y="1911207"/>
            <a:ext cx="2447435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en-US" sz="1600" b="1">
                <a:solidFill>
                  <a:srgbClr val="4AFFBE"/>
                </a:solidFill>
                <a:latin typeface="微軟正黑體"/>
                <a:ea typeface="微軟正黑體"/>
              </a:rPr>
              <a:t>Hardware encryption won't slow down the performance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3D55033-8E94-427F-A67C-A2A56E6DE513}"/>
              </a:ext>
            </a:extLst>
          </p:cNvPr>
          <p:cNvSpPr/>
          <p:nvPr/>
        </p:nvSpPr>
        <p:spPr>
          <a:xfrm>
            <a:off x="3684736" y="1931877"/>
            <a:ext cx="5110319" cy="63094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>
              <a:lnSpc>
                <a:spcPts val="1440"/>
              </a:lnSpc>
            </a:pPr>
            <a:r>
              <a:rPr lang="en" sz="1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Use QNAP NAS to follow the regulation of security in the company. Enterprise use NAS to build data center and the SED disk is needed. Enterprise could boost productivity.</a:t>
            </a:r>
            <a:endParaRPr lang="en-US" altLang="zh-TW" sz="1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81B719F-F301-44F6-A087-9DFCD0496E3B}"/>
              </a:ext>
            </a:extLst>
          </p:cNvPr>
          <p:cNvSpPr/>
          <p:nvPr/>
        </p:nvSpPr>
        <p:spPr>
          <a:xfrm>
            <a:off x="620407" y="3108415"/>
            <a:ext cx="289190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4AFFBE"/>
                </a:solidFill>
                <a:latin typeface="微軟正黑體"/>
                <a:ea typeface="微軟正黑體"/>
              </a:rPr>
              <a:t>PSID Erase make data deleted completely </a:t>
            </a:r>
            <a:endParaRPr lang="en-US" sz="1600">
              <a:latin typeface="微軟正黑體"/>
              <a:ea typeface="微軟正黑體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540B860-BC66-4385-8D11-C51BEB990133}"/>
              </a:ext>
            </a:extLst>
          </p:cNvPr>
          <p:cNvSpPr/>
          <p:nvPr/>
        </p:nvSpPr>
        <p:spPr>
          <a:xfrm>
            <a:off x="4046381" y="3127747"/>
            <a:ext cx="4572000" cy="46166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lvl="0"/>
            <a:r>
              <a:rPr lang="en-US" altLang="zh-TW"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Erase confidential data only need to use SED erase to delete data completely.</a:t>
            </a:r>
            <a:endParaRPr lang="en" sz="12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5F139A2-83D6-4E52-A334-81AF99CCCF9A}"/>
              </a:ext>
            </a:extLst>
          </p:cNvPr>
          <p:cNvSpPr/>
          <p:nvPr/>
        </p:nvSpPr>
        <p:spPr>
          <a:xfrm>
            <a:off x="659502" y="4119247"/>
            <a:ext cx="174021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b="1">
                <a:solidFill>
                  <a:srgbClr val="4AFFBE"/>
                </a:solidFill>
                <a:latin typeface="微軟正黑體"/>
                <a:ea typeface="微軟正黑體"/>
              </a:rPr>
              <a:t>Password protection</a:t>
            </a:r>
            <a:endParaRPr lang="zh-TW" altLang="en-US" sz="1600" b="1">
              <a:solidFill>
                <a:srgbClr val="4AFFBE"/>
              </a:solidFill>
              <a:latin typeface="微軟正黑體"/>
              <a:ea typeface="微軟正黑體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C33703B-E507-4F03-838C-9311EB50C44A}"/>
              </a:ext>
            </a:extLst>
          </p:cNvPr>
          <p:cNvSpPr/>
          <p:nvPr/>
        </p:nvSpPr>
        <p:spPr>
          <a:xfrm>
            <a:off x="4046381" y="4242636"/>
            <a:ext cx="4572000" cy="276999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</a:rPr>
              <a:t>User can use password to protect data to prevent data leak.</a:t>
            </a:r>
            <a:endParaRPr lang="zh-TW" altLang="en-US" sz="1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0568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E660D478-BF8A-4EAF-9D52-5796587DA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5670" y="1126662"/>
            <a:ext cx="2486025" cy="4572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8306B-B299-46A6-AA23-3CF17D189E11}"/>
              </a:ext>
            </a:extLst>
          </p:cNvPr>
          <p:cNvSpPr/>
          <p:nvPr/>
        </p:nvSpPr>
        <p:spPr>
          <a:xfrm>
            <a:off x="107504" y="4587974"/>
            <a:ext cx="3158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70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2C92AA-31F1-477C-8CF3-9812C8222829}"/>
              </a:ext>
            </a:extLst>
          </p:cNvPr>
          <p:cNvSpPr/>
          <p:nvPr/>
        </p:nvSpPr>
        <p:spPr>
          <a:xfrm>
            <a:off x="2441700" y="2034976"/>
            <a:ext cx="7349131" cy="17543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SED Secure Pool Integrate Samsung SSD is </a:t>
            </a:r>
            <a:endParaRPr lang="zh-TW" altLang="en-US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Your Best Choice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792860C-3910-46A9-95EC-77AC8147C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7822"/>
          <a:stretch/>
        </p:blipFill>
        <p:spPr>
          <a:xfrm flipH="1">
            <a:off x="0" y="1779662"/>
            <a:ext cx="1835696" cy="27669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5475952-4ED0-4268-8DB1-6C7E9319F3E6}"/>
              </a:ext>
            </a:extLst>
          </p:cNvPr>
          <p:cNvSpPr/>
          <p:nvPr/>
        </p:nvSpPr>
        <p:spPr>
          <a:xfrm>
            <a:off x="657751" y="1213547"/>
            <a:ext cx="4588115" cy="212365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4400">
                <a:solidFill>
                  <a:srgbClr val="4AFFBE"/>
                </a:solidFill>
                <a:latin typeface="微軟正黑體"/>
                <a:ea typeface="微軟正黑體"/>
              </a:rPr>
              <a:t>Why </a:t>
            </a:r>
            <a:br>
              <a:rPr lang="en-US" altLang="zh-TW" sz="4400">
                <a:solidFill>
                  <a:srgbClr val="4AFFBE"/>
                </a:solidFill>
                <a:latin typeface="微軟正黑體"/>
                <a:ea typeface="微軟正黑體"/>
              </a:rPr>
            </a:br>
            <a:r>
              <a:rPr lang="en-US" altLang="zh-TW" sz="4400">
                <a:solidFill>
                  <a:srgbClr val="4AFFBE"/>
                </a:solidFill>
                <a:latin typeface="微軟正黑體"/>
                <a:ea typeface="微軟正黑體"/>
              </a:rPr>
              <a:t>We Recommend</a:t>
            </a:r>
          </a:p>
          <a:p>
            <a:pPr algn="ctr"/>
            <a:r>
              <a:rPr lang="en-US" altLang="zh-TW" sz="4400">
                <a:solidFill>
                  <a:srgbClr val="4AFFBE"/>
                </a:solidFill>
                <a:latin typeface="微軟正黑體"/>
                <a:ea typeface="微軟正黑體"/>
              </a:rPr>
              <a:t>Samsung SSD</a:t>
            </a:r>
            <a:endParaRPr lang="zh-TW" altLang="en-US" sz="4400">
              <a:solidFill>
                <a:srgbClr val="4AFFBE"/>
              </a:solidFill>
              <a:latin typeface="微軟正黑體"/>
              <a:ea typeface="微軟正黑體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B328F97-D4FF-4575-99A6-E4530AA01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021"/>
          <a:stretch/>
        </p:blipFill>
        <p:spPr>
          <a:xfrm>
            <a:off x="0" y="3651870"/>
            <a:ext cx="1362075" cy="14916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FF201E44-5293-42AB-BF8C-F6E46090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0192" y="2158669"/>
            <a:ext cx="2843808" cy="56823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7E92BD1-87DC-4A28-9A41-985338E01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9836"/>
          <a:stretch/>
        </p:blipFill>
        <p:spPr>
          <a:xfrm>
            <a:off x="321021" y="1053238"/>
            <a:ext cx="6105334" cy="4110800"/>
          </a:xfrm>
          <a:prstGeom prst="rect">
            <a:avLst/>
          </a:prstGeom>
          <a:effectLst>
            <a:outerShdw blurRad="292100" dist="444500" dir="2880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21021" y="144463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latin typeface="微軟正黑體"/>
                <a:ea typeface="微軟正黑體"/>
              </a:rPr>
              <a:t>1. Market share of Samsung SSD</a:t>
            </a:r>
            <a:endParaRPr lang="zh-TW" altLang="en-US" sz="3500" b="1">
              <a:latin typeface="微軟正黑體"/>
              <a:ea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72878" y="2283718"/>
            <a:ext cx="247696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Market share </a:t>
            </a:r>
          </a:p>
          <a:p>
            <a:pPr>
              <a:buNone/>
            </a:pPr>
            <a:r>
              <a:rPr lang="en-US" altLang="zh-TW"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Of Samsung </a:t>
            </a:r>
          </a:p>
          <a:p>
            <a:pPr>
              <a:buNone/>
            </a:pPr>
            <a:r>
              <a:rPr lang="en-US" altLang="zh-TW"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is near </a:t>
            </a:r>
          </a:p>
          <a:p>
            <a:pPr>
              <a:buNone/>
            </a:pPr>
            <a:r>
              <a:rPr lang="en-US" altLang="zh-TW" sz="6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40%!</a:t>
            </a:r>
          </a:p>
          <a:p>
            <a:pPr>
              <a:buNone/>
            </a:pPr>
            <a:r>
              <a:rPr lang="zh-TW" altLang="en-US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3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47815" y="1373138"/>
            <a:ext cx="2154757" cy="7386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The SSD market survey 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which is provided by 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TRENDFOCUS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67544" y="4520886"/>
            <a:ext cx="4032447" cy="34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latin typeface="微軟正黑體" pitchFamily="34" charset="-120"/>
                <a:ea typeface="微軟正黑體" pitchFamily="34" charset="-120"/>
              </a:rPr>
              <a:t>TRENDFOCUS,</a:t>
            </a:r>
            <a:r>
              <a:rPr lang="zh-TW" altLang="en-US" sz="8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>
                <a:latin typeface="微軟正黑體" pitchFamily="34" charset="-120"/>
                <a:ea typeface="微軟正黑體" pitchFamily="34" charset="-120"/>
              </a:rPr>
              <a:t>NAND/SSD Information Service</a:t>
            </a:r>
            <a:r>
              <a:rPr lang="zh-TW" altLang="en-US" sz="8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>
                <a:latin typeface="微軟正黑體" pitchFamily="34" charset="-120"/>
                <a:ea typeface="微軟正黑體" pitchFamily="34" charset="-120"/>
              </a:rPr>
              <a:t>CQ3 ‘18 Quarterly Update – November 15, 2018  Executive Summary </a:t>
            </a:r>
            <a:endParaRPr lang="zh-TW" altLang="en-US" sz="800" i="1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0902C1A-7D34-4A6F-A37C-0B3A1B401042}"/>
              </a:ext>
            </a:extLst>
          </p:cNvPr>
          <p:cNvGrpSpPr/>
          <p:nvPr/>
        </p:nvGrpSpPr>
        <p:grpSpPr>
          <a:xfrm>
            <a:off x="467544" y="1059582"/>
            <a:ext cx="5581815" cy="3312368"/>
            <a:chOff x="515798" y="1470658"/>
            <a:chExt cx="5581815" cy="33123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7"/>
            <a:srcRect l="5478"/>
            <a:stretch/>
          </p:blipFill>
          <p:spPr bwMode="auto">
            <a:xfrm>
              <a:off x="515798" y="1470658"/>
              <a:ext cx="5581815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D296983F-8B12-4222-A6D7-AE533D5E210F}"/>
                </a:ext>
              </a:extLst>
            </p:cNvPr>
            <p:cNvSpPr/>
            <p:nvPr/>
          </p:nvSpPr>
          <p:spPr>
            <a:xfrm>
              <a:off x="3707904" y="3651870"/>
              <a:ext cx="504056" cy="360040"/>
            </a:xfrm>
            <a:prstGeom prst="roundRect">
              <a:avLst/>
            </a:prstGeom>
            <a:noFill/>
            <a:ln>
              <a:solidFill>
                <a:srgbClr val="07D9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560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A5D9B7DA-DA53-4A1B-8704-82796BBFDBA0}"/>
              </a:ext>
            </a:extLst>
          </p:cNvPr>
          <p:cNvSpPr/>
          <p:nvPr/>
        </p:nvSpPr>
        <p:spPr>
          <a:xfrm>
            <a:off x="5388850" y="1491630"/>
            <a:ext cx="3522122" cy="3414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86816" y="13032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latin typeface="微軟正黑體"/>
                <a:ea typeface="微軟正黑體"/>
              </a:rPr>
              <a:t>2. Samsung SSD Technology</a:t>
            </a:r>
            <a:endParaRPr lang="zh-TW" altLang="en-US" sz="3500" b="1">
              <a:latin typeface="Calibri"/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1816" y="1203837"/>
            <a:ext cx="5277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Samsung SSD with security and performance!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7A28C5C-FA9F-4C03-8273-6152FBB13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996" y="3291830"/>
            <a:ext cx="3446656" cy="143959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D8327D8-FCE8-473C-8EFC-5763AE065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997" y="1711065"/>
            <a:ext cx="4024986" cy="145633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62E6DD3-C043-40F9-AB4F-49A905A9A3EC}"/>
              </a:ext>
            </a:extLst>
          </p:cNvPr>
          <p:cNvSpPr/>
          <p:nvPr/>
        </p:nvSpPr>
        <p:spPr>
          <a:xfrm>
            <a:off x="511256" y="2176592"/>
            <a:ext cx="3349543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None/>
            </a:pPr>
            <a:r>
              <a:rPr lang="en-US"/>
              <a:t>AES 256-bit hardware-based encryption </a:t>
            </a:r>
          </a:p>
          <a:p>
            <a:pPr>
              <a:buNone/>
            </a:pPr>
            <a:r>
              <a:rPr lang="en-US"/>
              <a:t>Compliant with TCG Opal and IEEE 1667.</a:t>
            </a: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FA30F5-C68A-4DDA-8448-A161B7A3E66D}"/>
              </a:ext>
            </a:extLst>
          </p:cNvPr>
          <p:cNvSpPr/>
          <p:nvPr/>
        </p:nvSpPr>
        <p:spPr>
          <a:xfrm>
            <a:off x="511257" y="1746162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 sz="1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Data Security</a:t>
            </a: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1F6CEBF8-CDD7-4249-B72B-F4125C8D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6243" y="1707654"/>
            <a:ext cx="4242109" cy="145633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553D045-A6BC-476C-86C0-249D9F3FB856}"/>
              </a:ext>
            </a:extLst>
          </p:cNvPr>
          <p:cNvSpPr/>
          <p:nvPr/>
        </p:nvSpPr>
        <p:spPr>
          <a:xfrm>
            <a:off x="4648504" y="2173181"/>
            <a:ext cx="435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/>
              <a:t>The latest V-NAND—which brings greater NAND performance and higher power efficiency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F991FDC-02E4-4593-932B-B02CC036E937}"/>
              </a:ext>
            </a:extLst>
          </p:cNvPr>
          <p:cNvSpPr/>
          <p:nvPr/>
        </p:nvSpPr>
        <p:spPr>
          <a:xfrm>
            <a:off x="4648504" y="1742751"/>
            <a:ext cx="2191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>
                <a:solidFill>
                  <a:srgbClr val="FF0000"/>
                </a:solidFill>
              </a:rPr>
              <a:t>Level up Performance</a:t>
            </a:r>
            <a:endParaRPr lang="zh-TW" altLang="en-US" sz="16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02D2CAC-BD1C-4EBB-A5D5-CDC03EBCF0BD}"/>
              </a:ext>
            </a:extLst>
          </p:cNvPr>
          <p:cNvSpPr/>
          <p:nvPr/>
        </p:nvSpPr>
        <p:spPr>
          <a:xfrm>
            <a:off x="504634" y="3741314"/>
            <a:ext cx="327873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Reaches unrivalled sequential read/write speeds</a:t>
            </a:r>
            <a:endParaRPr lang="zh-TW" altLang="en-US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8F56FEF-864D-40DA-B47D-085881E989B1}"/>
              </a:ext>
            </a:extLst>
          </p:cNvPr>
          <p:cNvSpPr/>
          <p:nvPr/>
        </p:nvSpPr>
        <p:spPr>
          <a:xfrm>
            <a:off x="504634" y="3310884"/>
            <a:ext cx="2374368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Enhanced performance</a:t>
            </a:r>
            <a:r>
              <a:rPr lang="en-US" altLang="zh-TW" sz="1600">
                <a:solidFill>
                  <a:srgbClr val="FF0000"/>
                </a:solidFill>
              </a:rPr>
              <a:t> </a:t>
            </a:r>
            <a:endParaRPr lang="zh-TW" altLang="en-US">
              <a:solidFill>
                <a:srgbClr val="FF0000"/>
              </a:solidFill>
            </a:endParaRPr>
          </a:p>
          <a:p>
            <a:endParaRPr lang="en-US" altLang="zh-TW" sz="1600">
              <a:solidFill>
                <a:srgbClr val="FF0000"/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A2FE9ED-03BB-4635-A7E6-CDE0BD984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698" y="2787774"/>
            <a:ext cx="2789134" cy="1943647"/>
          </a:xfrm>
          <a:prstGeom prst="rect">
            <a:avLst/>
          </a:prstGeom>
          <a:effectLst>
            <a:reflection blurRad="12700" stA="45000" endPos="11000" dist="50800" dir="5400000" sy="-100000" algn="bl" rotWithShape="0"/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20BEFDA-96A2-4021-AFB3-B4ACD9C1A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2448" y="4062041"/>
            <a:ext cx="2678343" cy="740819"/>
          </a:xfrm>
          <a:prstGeom prst="rect">
            <a:avLst/>
          </a:prstGeom>
          <a:effectLst>
            <a:reflection blurRad="1270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58824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latin typeface="微軟正黑體"/>
                <a:ea typeface="微軟正黑體"/>
              </a:rPr>
              <a:t>3. Samsung SSD series support SED</a:t>
            </a:r>
            <a:endParaRPr lang="zh-TW" altLang="en-US" sz="3500" b="1">
              <a:latin typeface="微軟正黑體"/>
              <a:ea typeface="微軟正黑體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84963"/>
              </p:ext>
            </p:extLst>
          </p:nvPr>
        </p:nvGraphicFramePr>
        <p:xfrm>
          <a:off x="539552" y="1651437"/>
          <a:ext cx="5572164" cy="2926928"/>
        </p:xfrm>
        <a:graphic>
          <a:graphicData uri="http://schemas.openxmlformats.org/drawingml/2006/table">
            <a:tbl>
              <a:tblPr firstRow="1" bandRow="1">
                <a:effectLst>
                  <a:reflection blurRad="88900" stA="45000" endPos="19000" dist="25400" dir="5400000" sy="-100000" algn="bl" rotWithShape="0"/>
                </a:effectLst>
                <a:tableStyleId>{5C22544A-7EE6-4342-B048-85BDC9FD1C3A}</a:tableStyleId>
              </a:tblPr>
              <a:tblGrid>
                <a:gridCol w="107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Model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 QVO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 EVO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 DCT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 EVO Plus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latin typeface="微軟正黑體" pitchFamily="34" charset="-120"/>
                          <a:ea typeface="微軟正黑體" pitchFamily="34" charset="-120"/>
                        </a:rPr>
                        <a:t>Factor</a:t>
                      </a:r>
                      <a:r>
                        <a:rPr lang="en-US" altLang="zh-TW" sz="1000" baseline="0">
                          <a:latin typeface="微軟正黑體" pitchFamily="34" charset="-120"/>
                          <a:ea typeface="微軟正黑體" pitchFamily="34" charset="-120"/>
                        </a:rPr>
                        <a:t> form</a:t>
                      </a:r>
                      <a:endParaRPr lang="zh-TW" altLang="en-US" sz="100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 inch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 inch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 inch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latin typeface="微軟正黑體" pitchFamily="34" charset="-120"/>
                          <a:ea typeface="微軟正黑體" pitchFamily="34" charset="-120"/>
                        </a:rPr>
                        <a:t>Interface</a:t>
                      </a:r>
                      <a:endParaRPr lang="zh-TW" altLang="en-US" sz="100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kern="1200" cap="all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SATA 6Gb/s </a:t>
                      </a:r>
                    </a:p>
                    <a:p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mSATA</a:t>
                      </a: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M.2</a:t>
                      </a:r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SATA 6.0 </a:t>
                      </a:r>
                      <a:r>
                        <a:rPr lang="en-US" sz="1000" b="0" i="0" kern="120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Gbps</a:t>
                      </a:r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Gen 3.0 x4, </a:t>
                      </a:r>
                      <a:r>
                        <a:rPr lang="en-US" sz="1000" b="0" i="0" kern="120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NVMe</a:t>
                      </a: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1.3</a:t>
                      </a:r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kern="120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Sequential Read Speed</a:t>
                      </a:r>
                      <a:endParaRPr lang="en-US" sz="1000" b="0" i="0" kern="120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1,000 GB,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2,000 GB,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4,000 GB</a:t>
                      </a:r>
                    </a:p>
                    <a:p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 GB,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 GB,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1,000 GB,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2,000 GB,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4,000 GB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960 GB, 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1,920 GB, 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3,840 GB</a:t>
                      </a:r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 GB, 500 GB, 1,000 GB</a:t>
                      </a:r>
                    </a:p>
                    <a:p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kern="120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Sequential Read Speed</a:t>
                      </a:r>
                      <a:endParaRPr lang="en-US" sz="1000" b="0" i="0" kern="120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550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550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550 MB/s</a:t>
                      </a:r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3,500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560">
                <a:tc>
                  <a:txBody>
                    <a:bodyPr/>
                    <a:lstStyle/>
                    <a:p>
                      <a:r>
                        <a:rPr lang="en-US" altLang="zh-TW" sz="1000" b="0" i="0" kern="120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Sequential 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Write Speed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520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520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520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Max. 3,300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467544" y="1203598"/>
            <a:ext cx="816922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We recommend the following SSDs for who pursues level up performance</a:t>
            </a:r>
            <a:endParaRPr lang="zh-TW" altLang="en-US" sz="1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50865" y="218969"/>
            <a:ext cx="8659168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200" b="1">
                <a:latin typeface="微軟正黑體" pitchFamily="34" charset="-120"/>
                <a:ea typeface="微軟正黑體" pitchFamily="34" charset="-120"/>
              </a:rPr>
              <a:t>The Encryption Method in previous QTS version</a:t>
            </a:r>
            <a:endParaRPr lang="zh-TW" altLang="en-US" sz="35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95536" y="1471832"/>
            <a:ext cx="3168352" cy="115212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None/>
            </a:pPr>
            <a:r>
              <a:rPr lang="en-US" altLang="zh-TW" sz="2400">
                <a:latin typeface="微軟正黑體"/>
                <a:ea typeface="微軟正黑體"/>
              </a:rPr>
              <a:t>While we store 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2400">
                <a:latin typeface="微軟正黑體"/>
                <a:ea typeface="微軟正黑體"/>
              </a:rPr>
              <a:t>important files, we use 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2400">
                <a:latin typeface="微軟正黑體"/>
                <a:ea typeface="微軟正黑體"/>
              </a:rPr>
              <a:t>following method</a:t>
            </a:r>
          </a:p>
          <a:p>
            <a:pPr>
              <a:buNone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D14D6D-D9FA-4065-9A42-5A6EFDE7DADE}"/>
              </a:ext>
            </a:extLst>
          </p:cNvPr>
          <p:cNvSpPr/>
          <p:nvPr/>
        </p:nvSpPr>
        <p:spPr>
          <a:xfrm>
            <a:off x="4808287" y="2623960"/>
            <a:ext cx="1617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tx1"/>
                </a:solidFill>
              </a:rPr>
              <a:t>Create </a:t>
            </a:r>
          </a:p>
          <a:p>
            <a:r>
              <a:rPr lang="en-US" altLang="zh-TW">
                <a:solidFill>
                  <a:schemeClr val="tx1"/>
                </a:solidFill>
              </a:rPr>
              <a:t>Encrypted volume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696FE92-2D51-4723-A8FA-03F33CCCBA7C}"/>
              </a:ext>
            </a:extLst>
          </p:cNvPr>
          <p:cNvSpPr/>
          <p:nvPr/>
        </p:nvSpPr>
        <p:spPr>
          <a:xfrm>
            <a:off x="4864348" y="3972686"/>
            <a:ext cx="1561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tx1"/>
                </a:solidFill>
              </a:rPr>
              <a:t>Create encrypted </a:t>
            </a:r>
          </a:p>
          <a:p>
            <a:r>
              <a:rPr lang="en-US" altLang="zh-TW">
                <a:solidFill>
                  <a:schemeClr val="tx1"/>
                </a:solidFill>
              </a:rPr>
              <a:t>shared folder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A96E3A3-E93E-48EE-96BF-7EFB5830CA68}"/>
              </a:ext>
            </a:extLst>
          </p:cNvPr>
          <p:cNvSpPr txBox="1"/>
          <p:nvPr/>
        </p:nvSpPr>
        <p:spPr>
          <a:xfrm>
            <a:off x="6537548" y="1715165"/>
            <a:ext cx="23524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tx1"/>
                </a:solidFill>
              </a:rPr>
              <a:t>Both methods use </a:t>
            </a:r>
          </a:p>
          <a:p>
            <a:r>
              <a:rPr lang="en-US" altLang="zh-TW">
                <a:solidFill>
                  <a:schemeClr val="tx1"/>
                </a:solidFill>
              </a:rPr>
              <a:t>software encryption </a:t>
            </a:r>
          </a:p>
          <a:p>
            <a:r>
              <a:rPr lang="en-US" altLang="zh-TW">
                <a:solidFill>
                  <a:schemeClr val="tx1"/>
                </a:solidFill>
              </a:rPr>
              <a:t>so that usage of CPU will be increased.</a:t>
            </a:r>
            <a:endParaRPr lang="zh-TW" altLang="en-US"/>
          </a:p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850C6D08-2A6C-4973-A1D7-6E4D2A95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908" y="3249343"/>
            <a:ext cx="2190750" cy="165735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B2C4BF3-7681-43E0-B9BD-E86698C01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249" y="1447778"/>
            <a:ext cx="2695576" cy="48733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819ECF9-45E2-4405-ADDE-3CBBCE24BACD}"/>
              </a:ext>
            </a:extLst>
          </p:cNvPr>
          <p:cNvSpPr/>
          <p:nvPr/>
        </p:nvSpPr>
        <p:spPr>
          <a:xfrm>
            <a:off x="680651" y="1522769"/>
            <a:ext cx="2252540" cy="35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Reduce performance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41AEAA3E-3C11-4EFA-A5D2-E3BA9F7CB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2826" y="1464404"/>
            <a:ext cx="2695576" cy="48733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51AD5D5-D049-430E-B8E8-3B0D8294B074}"/>
              </a:ext>
            </a:extLst>
          </p:cNvPr>
          <p:cNvSpPr/>
          <p:nvPr/>
        </p:nvSpPr>
        <p:spPr>
          <a:xfrm>
            <a:off x="5602165" y="1469613"/>
            <a:ext cx="198163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algn="ctr">
              <a:lnSpc>
                <a:spcPts val="1600"/>
              </a:lnSpc>
              <a:buClr>
                <a:schemeClr val="dk1"/>
              </a:buClr>
              <a:buSzPts val="1100"/>
            </a:pPr>
            <a:r>
              <a:rPr lang="en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Vulnerable to </a:t>
            </a:r>
          </a:p>
          <a:p>
            <a:pPr marL="228600" indent="-228600" algn="ctr">
              <a:lnSpc>
                <a:spcPts val="1600"/>
              </a:lnSpc>
              <a:buClr>
                <a:schemeClr val="dk1"/>
              </a:buClr>
              <a:buSzPts val="1100"/>
            </a:pPr>
            <a:r>
              <a:rPr lang="en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Brute-force attack</a:t>
            </a:r>
            <a:endParaRPr lang="zh-TW" altLang="en-US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65E50A4-E23B-4359-9C79-778F3F9FEB0A}"/>
              </a:ext>
            </a:extLst>
          </p:cNvPr>
          <p:cNvSpPr/>
          <p:nvPr/>
        </p:nvSpPr>
        <p:spPr>
          <a:xfrm>
            <a:off x="4345632" y="2060929"/>
            <a:ext cx="4572000" cy="1331134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28600" indent="-228600">
              <a:lnSpc>
                <a:spcPct val="115000"/>
              </a:lnSpc>
            </a:pPr>
            <a:r>
              <a:rPr lang="en-US" altLang="zh-TW" b="1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Although the times of entering password could be</a:t>
            </a:r>
          </a:p>
          <a:p>
            <a:pPr marL="228600" indent="-228600">
              <a:lnSpc>
                <a:spcPct val="115000"/>
              </a:lnSpc>
            </a:pPr>
            <a:r>
              <a:rPr lang="en-US" altLang="zh-TW" b="1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limited, the counter could be </a:t>
            </a:r>
          </a:p>
          <a:p>
            <a:pPr marL="228600" indent="-228600">
              <a:lnSpc>
                <a:spcPct val="115000"/>
              </a:lnSpc>
            </a:pPr>
            <a:r>
              <a:rPr lang="en-US" altLang="zh-TW" b="1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reset to entering password </a:t>
            </a:r>
          </a:p>
          <a:p>
            <a:pPr marL="228600" indent="-228600">
              <a:lnSpc>
                <a:spcPct val="115000"/>
              </a:lnSpc>
            </a:pPr>
            <a:r>
              <a:rPr lang="en-US" altLang="zh-TW" b="1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continuously.</a:t>
            </a:r>
            <a:endParaRPr lang="zh-TW" altLang="en-US" b="1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  <a:sym typeface="Roboto"/>
            </a:endParaRP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 </a:t>
            </a:r>
            <a:endParaRPr lang="zh-TW" altLang="en-US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CEAA51DA-5879-408C-BA53-824D4E5A2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6176" y="2715672"/>
            <a:ext cx="2706978" cy="2110358"/>
          </a:xfrm>
          <a:prstGeom prst="rect">
            <a:avLst/>
          </a:prstGeom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09599115-081F-4508-9ED3-946AAA61E954}"/>
              </a:ext>
            </a:extLst>
          </p:cNvPr>
          <p:cNvSpPr txBox="1">
            <a:spLocks/>
          </p:cNvSpPr>
          <p:nvPr/>
        </p:nvSpPr>
        <p:spPr>
          <a:xfrm>
            <a:off x="107306" y="19939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>
                <a:latin typeface="微軟正黑體"/>
                <a:ea typeface="微軟正黑體"/>
              </a:rPr>
              <a:t>Software Encryption Method Cause Following Disadvantage.</a:t>
            </a:r>
            <a:endParaRPr lang="zh-TW" altLang="en-US" sz="3600" b="1"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5E50A4-E23B-4359-9C79-778F3F9FEB0A}"/>
              </a:ext>
            </a:extLst>
          </p:cNvPr>
          <p:cNvSpPr/>
          <p:nvPr/>
        </p:nvSpPr>
        <p:spPr>
          <a:xfrm>
            <a:off x="411954" y="2060929"/>
            <a:ext cx="3318659" cy="10625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Because both encryption and decryption are completed by CPU, the CPU resource will be </a:t>
            </a: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occupied and reduce performance</a:t>
            </a:r>
            <a:endParaRPr lang="zh-TW" altLang="en-US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 idx="4294967295"/>
          </p:nvPr>
        </p:nvSpPr>
        <p:spPr>
          <a:xfrm>
            <a:off x="506033" y="561511"/>
            <a:ext cx="7908935" cy="2246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3900"/>
              </a:lnSpc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2800" b="1">
                <a:latin typeface="微軟正黑體"/>
                <a:ea typeface="微軟正黑體"/>
              </a:rPr>
              <a:t>QNAP Adopts the Advantage of Hardware Encryption to Protect Data.</a:t>
            </a:r>
            <a:endParaRPr sz="2800" b="1">
              <a:latin typeface="微軟正黑體"/>
              <a:ea typeface="微軟正黑體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B707EF5F-D0D8-4FDE-A98F-1AEF14BF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81" y="1772990"/>
            <a:ext cx="7514638" cy="916873"/>
          </a:xfrm>
          <a:prstGeom prst="rect">
            <a:avLst/>
          </a:prstGeom>
          <a:effectLst>
            <a:outerShdw blurRad="203200" dist="266700" dir="2700000" algn="tl" rotWithShape="0">
              <a:prstClr val="black">
                <a:alpha val="46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493B111-1587-4253-9B45-C0DCA10CF2BD}"/>
              </a:ext>
            </a:extLst>
          </p:cNvPr>
          <p:cNvSpPr/>
          <p:nvPr/>
        </p:nvSpPr>
        <p:spPr>
          <a:xfrm>
            <a:off x="2132675" y="1968979"/>
            <a:ext cx="4833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altLang="zh-TW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The advantage of hardware encryption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74D346-F74B-4052-9095-D53087F38052}"/>
              </a:ext>
            </a:extLst>
          </p:cNvPr>
          <p:cNvGrpSpPr/>
          <p:nvPr/>
        </p:nvGrpSpPr>
        <p:grpSpPr>
          <a:xfrm>
            <a:off x="251520" y="2904733"/>
            <a:ext cx="2787943" cy="1971273"/>
            <a:chOff x="251520" y="2859782"/>
            <a:chExt cx="2787943" cy="1971273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74C9827-F1EB-4C87-A09D-D62D6E9F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1520" y="2859782"/>
              <a:ext cx="2787943" cy="1971273"/>
            </a:xfrm>
            <a:prstGeom prst="rect">
              <a:avLst/>
            </a:prstGeom>
            <a:effectLst>
              <a:outerShdw blurRad="139700" dist="63500" dir="19080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2E39C579-5F62-401D-B08F-0061F771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934" y="3439724"/>
              <a:ext cx="2664296" cy="53236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190D67E3-B800-4865-AE5E-ABD561A93EFB}"/>
              </a:ext>
            </a:extLst>
          </p:cNvPr>
          <p:cNvSpPr/>
          <p:nvPr/>
        </p:nvSpPr>
        <p:spPr>
          <a:xfrm>
            <a:off x="309563" y="2982043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Use AES 256</a:t>
            </a:r>
            <a:endParaRPr lang="zh-TW" altLang="en-US" sz="1800" b="1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0F3DEF0-A159-4816-B437-9A3549D10837}"/>
              </a:ext>
            </a:extLst>
          </p:cNvPr>
          <p:cNvSpPr txBox="1"/>
          <p:nvPr/>
        </p:nvSpPr>
        <p:spPr>
          <a:xfrm>
            <a:off x="309563" y="3577484"/>
            <a:ext cx="2673225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altLang="zh-TW">
                <a:latin typeface="微軟正黑體"/>
                <a:ea typeface="微軟正黑體"/>
              </a:rPr>
              <a:t>Controller with AES-256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advanced encrypting engine, encryption will be completed automatically without using CPU resources.</a:t>
            </a:r>
            <a:endParaRPr lang="en-US" altLang="zh-TW" b="1">
              <a:latin typeface="微軟正黑體"/>
              <a:ea typeface="微軟正黑體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092ABF31-D2DA-4533-BF0F-08E654B82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8100" y="2904733"/>
            <a:ext cx="2787943" cy="1971273"/>
          </a:xfrm>
          <a:prstGeom prst="rect">
            <a:avLst/>
          </a:prstGeom>
          <a:effectLst>
            <a:outerShdw blurRad="139700" dist="63500" dir="190800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2C0D9C2A-DEEE-410E-87A1-18DDE1AEE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7214" y="3501999"/>
            <a:ext cx="2664296" cy="53236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ED317E2E-E2B6-431B-82FC-77338542E226}"/>
              </a:ext>
            </a:extLst>
          </p:cNvPr>
          <p:cNvSpPr/>
          <p:nvPr/>
        </p:nvSpPr>
        <p:spPr>
          <a:xfrm>
            <a:off x="3240349" y="2893143"/>
            <a:ext cx="2492990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800" b="1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Prevent brute- force </a:t>
            </a:r>
          </a:p>
          <a:p>
            <a:pPr>
              <a:lnSpc>
                <a:spcPts val="2000"/>
              </a:lnSpc>
            </a:pPr>
            <a:r>
              <a:rPr lang="en-US" altLang="zh-TW" sz="1800" b="1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attack</a:t>
            </a:r>
            <a:endParaRPr lang="zh-TW" altLang="en-US" sz="180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6E16597-1524-402E-B3F1-6B8BBC772955}"/>
              </a:ext>
            </a:extLst>
          </p:cNvPr>
          <p:cNvSpPr txBox="1"/>
          <p:nvPr/>
        </p:nvSpPr>
        <p:spPr>
          <a:xfrm>
            <a:off x="3263478" y="3567101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altLang="zh-TW"/>
              <a:t>Such as bully attack and vicious code attack</a:t>
            </a:r>
            <a:endParaRPr lang="zh-TW" altLang="en-US"/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C1B827C-6E6E-495F-A969-A0A2C78D3AC4}"/>
              </a:ext>
            </a:extLst>
          </p:cNvPr>
          <p:cNvGrpSpPr/>
          <p:nvPr/>
        </p:nvGrpSpPr>
        <p:grpSpPr>
          <a:xfrm>
            <a:off x="6063794" y="2928916"/>
            <a:ext cx="2787943" cy="1971273"/>
            <a:chOff x="251520" y="2859782"/>
            <a:chExt cx="2787943" cy="1971273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78DE9641-38EB-420D-9B39-D2D8B39F7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1520" y="2859782"/>
              <a:ext cx="2787943" cy="1971273"/>
            </a:xfrm>
            <a:prstGeom prst="rect">
              <a:avLst/>
            </a:prstGeom>
            <a:effectLst>
              <a:outerShdw blurRad="139700" dist="63500" dir="19080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428A0D2-95FA-42EF-A7AB-D07D9D841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34" y="3427024"/>
              <a:ext cx="2664296" cy="53236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AC5AF86B-7684-4229-82E3-9212E388C1DB}"/>
              </a:ext>
            </a:extLst>
          </p:cNvPr>
          <p:cNvSpPr/>
          <p:nvPr/>
        </p:nvSpPr>
        <p:spPr>
          <a:xfrm>
            <a:off x="6156929" y="2926851"/>
            <a:ext cx="263297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800" b="1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Erase data of the disks completely. </a:t>
            </a:r>
            <a:endParaRPr lang="zh-TW" altLang="en-US" sz="180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B387D82-482B-42A9-9543-6EDBD5E5F8F3}"/>
              </a:ext>
            </a:extLst>
          </p:cNvPr>
          <p:cNvSpPr txBox="1"/>
          <p:nvPr/>
        </p:nvSpPr>
        <p:spPr>
          <a:xfrm>
            <a:off x="6156929" y="3567036"/>
            <a:ext cx="2705712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Use PSID of SED disk to erase to prevent  data erased incompletely.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如螢幕大小 (16:9)</PresentationFormat>
  <Slides>27</Slides>
  <Notes>13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PowerPoint 簡報</vt:lpstr>
      <vt:lpstr>1. Market share of Samsung SSD</vt:lpstr>
      <vt:lpstr>2. Samsung SSD Technology</vt:lpstr>
      <vt:lpstr>3. Samsung SSD series support SED</vt:lpstr>
      <vt:lpstr>The Encryption Method in previous QTS version</vt:lpstr>
      <vt:lpstr>PowerPoint 簡報</vt:lpstr>
      <vt:lpstr>QNAP Adopts the Advantage of Hardware Encryption to Protect Data.</vt:lpstr>
      <vt:lpstr>Integrate Samsung SSD, Encrypting File Without Degraded Read/ Write Performance</vt:lpstr>
      <vt:lpstr>PowerPoint 簡報</vt:lpstr>
      <vt:lpstr>What is Self Encrypting Drive (SED)</vt:lpstr>
      <vt:lpstr>Why We need to Use QNAP SED Secure Pool</vt:lpstr>
      <vt:lpstr>Use QNAP SED Secure Pool to Follow Regulation</vt:lpstr>
      <vt:lpstr>PowerPoint 簡報</vt:lpstr>
      <vt:lpstr>PowerPoint 簡報</vt:lpstr>
      <vt:lpstr>Obvious Status of Storage Pool </vt:lpstr>
      <vt:lpstr>Status of SED and SED Erase Information</vt:lpstr>
      <vt:lpstr>PowerPoint 簡報</vt:lpstr>
      <vt:lpstr>PowerPoint 簡報</vt:lpstr>
      <vt:lpstr>PowerPoint 簡報</vt:lpstr>
      <vt:lpstr>Performance Comparison</vt:lpstr>
      <vt:lpstr>Comparison: CPU Usage</vt:lpstr>
      <vt:lpstr>Comparison: Performance</vt:lpstr>
      <vt:lpstr>SED Secure Pool Performance Test</vt:lpstr>
      <vt:lpstr>Use SED Storage Pool From Now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revision>2</cp:revision>
  <dcterms:modified xsi:type="dcterms:W3CDTF">2019-02-19T06:04:57Z</dcterms:modified>
</cp:coreProperties>
</file>